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theme/theme14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93" r:id="rId2"/>
    <p:sldMasterId id="2147483732" r:id="rId3"/>
    <p:sldMasterId id="2147483744" r:id="rId4"/>
    <p:sldMasterId id="2147483756" r:id="rId5"/>
    <p:sldMasterId id="2147483783" r:id="rId6"/>
    <p:sldMasterId id="2147483795" r:id="rId7"/>
    <p:sldMasterId id="2147483814" r:id="rId8"/>
    <p:sldMasterId id="2147483864" r:id="rId9"/>
    <p:sldMasterId id="2147483910" r:id="rId10"/>
    <p:sldMasterId id="2147483946" r:id="rId11"/>
    <p:sldMasterId id="2147483960" r:id="rId12"/>
    <p:sldMasterId id="2147483978" r:id="rId13"/>
    <p:sldMasterId id="2147483981" r:id="rId14"/>
    <p:sldMasterId id="2147484021" r:id="rId15"/>
  </p:sldMasterIdLst>
  <p:notesMasterIdLst>
    <p:notesMasterId r:id="rId17"/>
  </p:notesMasterIdLst>
  <p:sldIdLst>
    <p:sldId id="600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DA"/>
    <a:srgbClr val="A500A5"/>
    <a:srgbClr val="2585C9"/>
    <a:srgbClr val="0070C0"/>
    <a:srgbClr val="A15D2F"/>
    <a:srgbClr val="A15C2D"/>
    <a:srgbClr val="00D2FF"/>
    <a:srgbClr val="00AEF1"/>
    <a:srgbClr val="3D3D45"/>
    <a:srgbClr val="049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2" autoAdjust="0"/>
    <p:restoredTop sz="95165" autoAdjust="0"/>
  </p:normalViewPr>
  <p:slideViewPr>
    <p:cSldViewPr snapToGrid="0" snapToObjects="1" showGuides="1">
      <p:cViewPr varScale="1">
        <p:scale>
          <a:sx n="83" d="100"/>
          <a:sy n="83" d="100"/>
        </p:scale>
        <p:origin x="658" y="67"/>
      </p:cViewPr>
      <p:guideLst>
        <p:guide orient="horz" pos="2160"/>
        <p:guide pos="3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F60C972F-73AB-4EA5-AFC6-490268068873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1793758C-4687-48C4-851D-4E1023159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8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64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, Side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1"/>
          </p:nvPr>
        </p:nvSpPr>
        <p:spPr>
          <a:xfrm>
            <a:off x="943661" y="833934"/>
            <a:ext cx="8200339" cy="5552237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1" y="13051"/>
            <a:ext cx="9142139" cy="8215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ronym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67" y="921716"/>
            <a:ext cx="4381805" cy="574974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8848" y="929030"/>
            <a:ext cx="4572000" cy="57497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487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 Pla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0488" y="885899"/>
            <a:ext cx="4572000" cy="496281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00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2583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63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78210"/>
            <a:ext cx="2133600" cy="2889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000" b="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dirty="0">
                <a:solidFill>
                  <a:prstClr val="black"/>
                </a:solidFill>
              </a:rPr>
              <a:t>3-</a:t>
            </a:r>
            <a:fld id="{13AF08EC-556D-4A1C-845F-2ABFACE9E84C}" type="slidenum">
              <a:rPr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930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Pre-decisional – For NASA/NOAA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New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09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ES-R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570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2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Footer Placeholder 63"/>
          <p:cNvSpPr txBox="1">
            <a:spLocks/>
          </p:cNvSpPr>
          <p:nvPr userDrawn="1"/>
        </p:nvSpPr>
        <p:spPr bwMode="auto">
          <a:xfrm>
            <a:off x="8669" y="6474619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914400"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New 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" y="8248"/>
            <a:ext cx="1361229" cy="908492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 userDrawn="1"/>
        </p:nvSpPr>
        <p:spPr bwMode="auto">
          <a:xfrm>
            <a:off x="2913310" y="6657976"/>
            <a:ext cx="40965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FOR NASA and 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 bwMode="auto">
          <a:xfrm>
            <a:off x="1861" y="6657975"/>
            <a:ext cx="317479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000" dirty="0" smtClean="0">
                <a:solidFill>
                  <a:srgbClr val="000000"/>
                </a:solidFill>
              </a:rPr>
              <a:t>GOES-R NOAA PMC May_2017 </a:t>
            </a:r>
            <a:endParaRPr lang="en-US" sz="10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195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3043" y="1009291"/>
            <a:ext cx="4649637" cy="3407435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52091" y="4528869"/>
            <a:ext cx="8074325" cy="1854680"/>
          </a:xfrm>
          <a:prstGeom prst="rect">
            <a:avLst/>
          </a:prstGeom>
        </p:spPr>
        <p:txBody>
          <a:bodyPr numCol="2"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3940" y="135148"/>
            <a:ext cx="8344619" cy="762000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09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GOES-R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573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 bwMode="auto">
          <a:xfrm>
            <a:off x="-11376" y="6646603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Pre-decisional – For NASA/NOAA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10" name="Picture 9" descr="New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044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ES-R MSR QUAD 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 userDrawn="1"/>
        </p:nvSpPr>
        <p:spPr bwMode="auto">
          <a:xfrm>
            <a:off x="0" y="6657975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FOR NASA and 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2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Footer Placeholder 63"/>
          <p:cNvSpPr txBox="1">
            <a:spLocks/>
          </p:cNvSpPr>
          <p:nvPr userDrawn="1"/>
        </p:nvSpPr>
        <p:spPr bwMode="auto">
          <a:xfrm>
            <a:off x="8669" y="6474619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914400"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New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6" y="8248"/>
            <a:ext cx="1361229" cy="90849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25754" y="117043"/>
            <a:ext cx="4907616" cy="5998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 bwMode="auto">
          <a:xfrm>
            <a:off x="1862" y="6655414"/>
            <a:ext cx="317479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000" dirty="0" smtClean="0">
                <a:solidFill>
                  <a:srgbClr val="000000"/>
                </a:solidFill>
              </a:rPr>
              <a:t>GOES-R FSR December 2016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811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039813" y="719138"/>
            <a:ext cx="7064375" cy="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</a:endParaRPr>
          </a:p>
        </p:txBody>
      </p:sp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504825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07970" y="6506832"/>
            <a:ext cx="2133600" cy="3524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FF8CEEC-9D51-4BA1-A3E7-D20F62AA4156}" type="slidenum">
              <a:rPr lang="en-US" sz="1400" b="1">
                <a:solidFill>
                  <a:srgbClr val="000000"/>
                </a:solidFill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8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039814" y="719138"/>
            <a:ext cx="7064375" cy="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</a:endParaRPr>
          </a:p>
        </p:txBody>
      </p:sp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1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504825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07970" y="6506836"/>
            <a:ext cx="2133600" cy="352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C02B87-0B7A-4EAF-9657-FCA0A4BFAF3E}" type="slidenum">
              <a:rPr lang="en-US" sz="1400" b="1"/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582350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Pre-decisional – For NASA/NOAA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New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438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019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008" y="171487"/>
            <a:ext cx="7095341" cy="72139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3492"/>
            <a:ext cx="7886700" cy="51334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897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61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476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5747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344" y="182244"/>
            <a:ext cx="6977006" cy="6891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3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025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181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 descr="http://www.goes-r.gov/education/images/logos/Color/Small/GOES-R_logo_smal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" y="154633"/>
            <a:ext cx="1190381" cy="7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094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663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250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877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49E6-8E3A-4BD1-B695-CC914EAB501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270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ADB79-25D6-47C0-AB51-22A13A0BBB5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703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52BE0-4CA4-4BD3-BC9F-B41F86E8D2E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781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0E245-9D50-4F3E-AC26-7B9CB19F70A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701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7F4D-DC75-4D77-ADAD-FA980D9EE57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44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585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175D-0E56-4116-B7A7-F37D38CF293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884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1078A-E944-47F9-B7BA-CEAF4D47042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446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BEF4D-4D24-4A44-B7E1-52CFE9D53E2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432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9D45F-F8E9-4EB7-B65F-34D3C7AA90B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899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731C-1067-4255-8095-205C678071A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262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1580-94D6-4343-B3C4-B2F95ABA611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427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8407" y="638292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>
                <a:solidFill>
                  <a:prstClr val="white"/>
                </a:solidFill>
              </a:rPr>
              <a:pPr algn="r"/>
              <a:t>‹#›</a:t>
            </a:fld>
            <a:r>
              <a:rPr lang="en-US" altLang="en-US" dirty="0" smtClean="0">
                <a:solidFill>
                  <a:prstClr val="white"/>
                </a:solidFill>
              </a:rPr>
              <a:t>1</a:t>
            </a:r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584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FFFFFF"/>
              </a:buClr>
              <a:buSzPct val="25000"/>
              <a:buFont typeface="Calibri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ea typeface="Calibri"/>
                <a:cs typeface="Calibri"/>
                <a:sym typeface="Calibri"/>
              </a:rPr>
              <a:pPr algn="r">
                <a:buClr>
                  <a:srgbClr val="FFFFFF"/>
                </a:buClr>
                <a:buSzPct val="25000"/>
                <a:buFont typeface="Calibri"/>
                <a:buNone/>
              </a:pPr>
              <a:t>‹#›</a:t>
            </a:fld>
            <a:endParaRPr lang="en-US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53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8407" y="638292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>
                <a:solidFill>
                  <a:prstClr val="white"/>
                </a:solidFill>
              </a:rPr>
              <a:pPr algn="r"/>
              <a:t>‹#›</a:t>
            </a:fld>
            <a:r>
              <a:rPr lang="en-US" altLang="en-US" dirty="0" smtClean="0">
                <a:solidFill>
                  <a:prstClr val="white"/>
                </a:solidFill>
              </a:rPr>
              <a:t>1</a:t>
            </a:r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714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es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3544"/>
            <a:ext cx="8670591" cy="5468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51188"/>
            <a:ext cx="8229600" cy="735014"/>
          </a:xfrm>
        </p:spPr>
        <p:txBody>
          <a:bodyPr lIns="0" tIns="0" rIns="0" bIns="0" anchor="t">
            <a:noAutofit/>
          </a:bodyPr>
          <a:lstStyle>
            <a:lvl1pPr>
              <a:defRPr sz="4800">
                <a:solidFill>
                  <a:srgbClr val="084284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86200"/>
            <a:ext cx="8229600" cy="97435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60557"/>
            <a:ext cx="8229600" cy="429411"/>
          </a:xfrm>
        </p:spPr>
        <p:txBody>
          <a:bodyPr lIns="0" bIns="0">
            <a:noAutofit/>
          </a:bodyPr>
          <a:lstStyle>
            <a:lvl1pPr>
              <a:buNone/>
              <a:defRPr sz="2000" baseline="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 smtClean="0"/>
              <a:t>Date and/or location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Almost Summer Solstice Summit 2019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4,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2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313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92232"/>
            <a:ext cx="7772400" cy="1362075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3600" b="1" cap="none">
                <a:solidFill>
                  <a:srgbClr val="084284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582805"/>
            <a:ext cx="7772400" cy="1149843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Presenter’s name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Almost Summer Solstice Summit 2019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4,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436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Almost Summer Solstice Summit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4,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23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Almost Summer Solstice Summit 2019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4,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97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Almost Summer Solstice Summit 2019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4,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652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1"/>
          <p:cNvSpPr txBox="1">
            <a:spLocks/>
          </p:cNvSpPr>
          <p:nvPr userDrawn="1"/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GOES-R Program Status Review</a:t>
            </a:r>
            <a:endParaRPr lang="en-US" sz="1200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/>
              <a:t>August 31, 2018</a:t>
            </a:r>
            <a:endParaRPr lang="en-US" sz="120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000" b="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190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000" b="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9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0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21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87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6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6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2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33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07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6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32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10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4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64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69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55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78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47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20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84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8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49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09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4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63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50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2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60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50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718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85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22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44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23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9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67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06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66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64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17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50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21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9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3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60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4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62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09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71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33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3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02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41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20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99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6"/>
            <a:ext cx="9144000" cy="80470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89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MS Quads_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426" y="117044"/>
            <a:ext cx="5495027" cy="5998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854927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-1215" y="882972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-1215" y="3763942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1" y="1136566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 userDrawn="1"/>
        </p:nvCxnSpPr>
        <p:spPr bwMode="auto">
          <a:xfrm>
            <a:off x="4593947" y="1136566"/>
            <a:ext cx="0" cy="5505636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itle 1"/>
          <p:cNvSpPr txBox="1">
            <a:spLocks/>
          </p:cNvSpPr>
          <p:nvPr userDrawn="1"/>
        </p:nvSpPr>
        <p:spPr bwMode="auto">
          <a:xfrm>
            <a:off x="3" y="1136567"/>
            <a:ext cx="4593944" cy="22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 defTabSz="914400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EAC ($M)</a:t>
            </a:r>
          </a:p>
        </p:txBody>
      </p:sp>
      <p:sp>
        <p:nvSpPr>
          <p:cNvPr id="33" name="TextBox 3"/>
          <p:cNvSpPr txBox="1"/>
          <p:nvPr userDrawn="1"/>
        </p:nvSpPr>
        <p:spPr>
          <a:xfrm>
            <a:off x="0" y="3765053"/>
            <a:ext cx="4593947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TCPI</a:t>
            </a: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4" name="Rectangle 427"/>
          <p:cNvSpPr>
            <a:spLocks noChangeArrowheads="1"/>
          </p:cNvSpPr>
          <p:nvPr userDrawn="1"/>
        </p:nvSpPr>
        <p:spPr bwMode="auto">
          <a:xfrm>
            <a:off x="4593946" y="3772989"/>
            <a:ext cx="45476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cs typeface="Times New Roman" pitchFamily="18" charset="0"/>
              </a:rPr>
              <a:t>CPLI for FM1</a:t>
            </a:r>
            <a:endParaRPr lang="en-US" sz="11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5"/>
          </p:nvPr>
        </p:nvSpPr>
        <p:spPr>
          <a:xfrm>
            <a:off x="3" y="1353312"/>
            <a:ext cx="4570175" cy="23554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6"/>
          </p:nvPr>
        </p:nvSpPr>
        <p:spPr>
          <a:xfrm>
            <a:off x="3" y="4025974"/>
            <a:ext cx="4570175" cy="26162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7"/>
          </p:nvPr>
        </p:nvSpPr>
        <p:spPr>
          <a:xfrm>
            <a:off x="4615893" y="4034599"/>
            <a:ext cx="4525676" cy="260760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 bwMode="auto">
          <a:xfrm>
            <a:off x="4593946" y="1136567"/>
            <a:ext cx="4547623" cy="22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 defTabSz="914400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CPI/SPI – Cur and Cum</a:t>
            </a:r>
          </a:p>
        </p:txBody>
      </p:sp>
      <p:sp>
        <p:nvSpPr>
          <p:cNvPr id="29" name="Picture Placeholder 35"/>
          <p:cNvSpPr>
            <a:spLocks noGrp="1"/>
          </p:cNvSpPr>
          <p:nvPr>
            <p:ph type="pic" sz="quarter" idx="19"/>
          </p:nvPr>
        </p:nvSpPr>
        <p:spPr>
          <a:xfrm>
            <a:off x="4638140" y="1360628"/>
            <a:ext cx="4505861" cy="23554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-1214" y="887751"/>
            <a:ext cx="9145215" cy="21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 u="sng">
                <a:solidFill>
                  <a:srgbClr val="33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Contract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15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24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urity Po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" y="13050"/>
            <a:ext cx="9142139" cy="133542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2" y="4168190"/>
            <a:ext cx="4512547" cy="248863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Box 3"/>
          <p:cNvSpPr txBox="1"/>
          <p:nvPr userDrawn="1"/>
        </p:nvSpPr>
        <p:spPr>
          <a:xfrm>
            <a:off x="-1221" y="3873711"/>
            <a:ext cx="4570179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POA&amp;M Status:</a:t>
            </a:r>
          </a:p>
        </p:txBody>
      </p:sp>
      <p:sp>
        <p:nvSpPr>
          <p:cNvPr id="16" name="TextBox 3"/>
          <p:cNvSpPr txBox="1"/>
          <p:nvPr userDrawn="1"/>
        </p:nvSpPr>
        <p:spPr>
          <a:xfrm>
            <a:off x="4637838" y="3884030"/>
            <a:ext cx="4504941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DOC Balanced Score Card Status (top 5):</a:t>
            </a:r>
          </a:p>
        </p:txBody>
      </p:sp>
      <p:sp>
        <p:nvSpPr>
          <p:cNvPr id="17" name="TextBox 3"/>
          <p:cNvSpPr txBox="1"/>
          <p:nvPr userDrawn="1"/>
        </p:nvSpPr>
        <p:spPr>
          <a:xfrm>
            <a:off x="4637837" y="1676267"/>
            <a:ext cx="4506163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Security Assessment Readiness and Risk Posture:</a:t>
            </a:r>
          </a:p>
        </p:txBody>
      </p:sp>
      <p:sp>
        <p:nvSpPr>
          <p:cNvPr id="18" name="TextBox 3"/>
          <p:cNvSpPr txBox="1"/>
          <p:nvPr userDrawn="1"/>
        </p:nvSpPr>
        <p:spPr>
          <a:xfrm>
            <a:off x="2753" y="1674729"/>
            <a:ext cx="4570179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Authorization to Operate (ATO) Status: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0"/>
          </p:nvPr>
        </p:nvSpPr>
        <p:spPr>
          <a:xfrm>
            <a:off x="4645152" y="4168190"/>
            <a:ext cx="4498848" cy="248863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1"/>
          </p:nvPr>
        </p:nvSpPr>
        <p:spPr>
          <a:xfrm>
            <a:off x="0" y="1949571"/>
            <a:ext cx="4506163" cy="1861649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4630522" y="1966823"/>
            <a:ext cx="4513479" cy="1851711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649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109538" y="958851"/>
            <a:ext cx="8931275" cy="543401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0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109538" y="958850"/>
            <a:ext cx="8931275" cy="269143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3704001"/>
            <a:ext cx="8939175" cy="270411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1190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ical Co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sz="1800" dirty="0" smtClean="0"/>
              <a:t>From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1159331"/>
            <a:ext cx="8939175" cy="270411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92524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109538" y="841249"/>
            <a:ext cx="8931275" cy="41623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5164528"/>
            <a:ext cx="8939175" cy="1367942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193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921716"/>
            <a:ext cx="8939175" cy="5486400"/>
          </a:xfrm>
          <a:prstGeom prst="rect">
            <a:avLst/>
          </a:prstGeom>
        </p:spPr>
        <p:txBody>
          <a:bodyPr/>
          <a:lstStyle>
            <a:lvl1pPr marL="227013" indent="-227013">
              <a:defRPr sz="14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4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4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1" y="13051"/>
            <a:ext cx="9142139" cy="8215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78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, Side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1"/>
          </p:nvPr>
        </p:nvSpPr>
        <p:spPr>
          <a:xfrm>
            <a:off x="943661" y="833934"/>
            <a:ext cx="8200339" cy="5552237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1" y="13051"/>
            <a:ext cx="9142139" cy="8215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46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ronym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67" y="921716"/>
            <a:ext cx="4381805" cy="574974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8848" y="929030"/>
            <a:ext cx="4572000" cy="57497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33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 Pla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0488" y="885899"/>
            <a:ext cx="4572000" cy="496281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38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1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485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Pre-decisional – For NASA/NOAA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New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8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ES-R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570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2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Footer Placeholder 63"/>
          <p:cNvSpPr txBox="1">
            <a:spLocks/>
          </p:cNvSpPr>
          <p:nvPr userDrawn="1"/>
        </p:nvSpPr>
        <p:spPr bwMode="auto">
          <a:xfrm>
            <a:off x="8669" y="6474619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914400"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New 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06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3043" y="1009291"/>
            <a:ext cx="4649637" cy="3407435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52091" y="4528869"/>
            <a:ext cx="8074325" cy="1854680"/>
          </a:xfrm>
          <a:prstGeom prst="rect">
            <a:avLst/>
          </a:prstGeom>
        </p:spPr>
        <p:txBody>
          <a:bodyPr numCol="2"/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3940" y="135148"/>
            <a:ext cx="8344619" cy="762000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Arial Black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45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ES-R MSR QUAD F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2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Footer Placeholder 63"/>
          <p:cNvSpPr txBox="1">
            <a:spLocks/>
          </p:cNvSpPr>
          <p:nvPr userDrawn="1"/>
        </p:nvSpPr>
        <p:spPr bwMode="auto">
          <a:xfrm>
            <a:off x="8669" y="6474619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914400"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New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6" y="8248"/>
            <a:ext cx="1361229" cy="90849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25754" y="117043"/>
            <a:ext cx="4907616" cy="5998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80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GOES-R M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573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 bwMode="auto">
          <a:xfrm>
            <a:off x="0" y="6657979"/>
            <a:ext cx="9144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 descr="New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868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ES-R MSR QUAD 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6997337" y="6506832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Footer Placeholder 63"/>
          <p:cNvSpPr txBox="1">
            <a:spLocks/>
          </p:cNvSpPr>
          <p:nvPr userDrawn="1"/>
        </p:nvSpPr>
        <p:spPr bwMode="auto">
          <a:xfrm>
            <a:off x="8669" y="6474619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defTabSz="914400"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New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6" y="8248"/>
            <a:ext cx="1361229" cy="90849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25754" y="117043"/>
            <a:ext cx="4907616" cy="5998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685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6997337" y="6506836"/>
            <a:ext cx="2133600" cy="352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6B0DED1B-47DE-4F47-9D36-17E6671CF2A3}" type="slidenum">
              <a:rPr lang="en-US" sz="1000" b="1" smtClean="0">
                <a:solidFill>
                  <a:srgbClr val="000000"/>
                </a:solidFill>
                <a:cs typeface="Arial" pitchFamily="34" charset="0"/>
              </a:rPr>
              <a:pPr defTabSz="914400">
                <a:defRPr/>
              </a:pPr>
              <a:t>‹#›</a:t>
            </a:fld>
            <a:endParaRPr lang="en-US" sz="10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Picture 5" descr="New 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" y="8248"/>
            <a:ext cx="1361229" cy="90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3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5707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733824-2D8B-1A4D-BAE7-D7080C211F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832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564350" y="288575"/>
            <a:ext cx="5961300" cy="853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1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70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6/12/2016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11CF2C-905F-4F8C-A941-35D3ACB8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67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6/12/2016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9FCEC6-F74C-4086-8940-13C946820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445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6"/>
            <a:ext cx="9144000" cy="80470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1988"/>
            <a:ext cx="9144000" cy="5830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60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MS Quads_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426" y="117044"/>
            <a:ext cx="5495027" cy="5998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854927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-1215" y="882972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 userDrawn="1"/>
        </p:nvCxnSpPr>
        <p:spPr bwMode="auto">
          <a:xfrm>
            <a:off x="-1215" y="3763942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>
            <a:off x="1" y="1136566"/>
            <a:ext cx="9144000" cy="0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 userDrawn="1"/>
        </p:nvCxnSpPr>
        <p:spPr bwMode="auto">
          <a:xfrm>
            <a:off x="4593947" y="1136566"/>
            <a:ext cx="0" cy="5505636"/>
          </a:xfrm>
          <a:prstGeom prst="line">
            <a:avLst/>
          </a:prstGeom>
          <a:solidFill>
            <a:srgbClr val="FFFF66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itle 1"/>
          <p:cNvSpPr txBox="1">
            <a:spLocks/>
          </p:cNvSpPr>
          <p:nvPr userDrawn="1"/>
        </p:nvSpPr>
        <p:spPr bwMode="auto">
          <a:xfrm>
            <a:off x="3" y="1136567"/>
            <a:ext cx="4593944" cy="22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 defTabSz="914400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EAC ($M)</a:t>
            </a:r>
          </a:p>
        </p:txBody>
      </p:sp>
      <p:sp>
        <p:nvSpPr>
          <p:cNvPr id="33" name="TextBox 3"/>
          <p:cNvSpPr txBox="1"/>
          <p:nvPr userDrawn="1"/>
        </p:nvSpPr>
        <p:spPr>
          <a:xfrm>
            <a:off x="0" y="3765053"/>
            <a:ext cx="4593947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TCPI</a:t>
            </a:r>
            <a:endParaRPr lang="en-US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4" name="Rectangle 427"/>
          <p:cNvSpPr>
            <a:spLocks noChangeArrowheads="1"/>
          </p:cNvSpPr>
          <p:nvPr userDrawn="1"/>
        </p:nvSpPr>
        <p:spPr bwMode="auto">
          <a:xfrm>
            <a:off x="4593946" y="3772989"/>
            <a:ext cx="45476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cs typeface="Times New Roman" pitchFamily="18" charset="0"/>
              </a:rPr>
              <a:t>CPLI for FM1</a:t>
            </a:r>
            <a:endParaRPr lang="en-US" sz="11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5"/>
          </p:nvPr>
        </p:nvSpPr>
        <p:spPr>
          <a:xfrm>
            <a:off x="3" y="1353312"/>
            <a:ext cx="4570175" cy="23554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6"/>
          </p:nvPr>
        </p:nvSpPr>
        <p:spPr>
          <a:xfrm>
            <a:off x="3" y="4025974"/>
            <a:ext cx="4570175" cy="261622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7"/>
          </p:nvPr>
        </p:nvSpPr>
        <p:spPr>
          <a:xfrm>
            <a:off x="4615893" y="4034599"/>
            <a:ext cx="4525676" cy="260760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 bwMode="auto">
          <a:xfrm>
            <a:off x="4593946" y="1136567"/>
            <a:ext cx="4547623" cy="22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charset="0"/>
              </a:defRPr>
            </a:lvl9pPr>
          </a:lstStyle>
          <a:p>
            <a:pPr defTabSz="914400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CPI/SPI – Cur and Cum</a:t>
            </a:r>
          </a:p>
        </p:txBody>
      </p:sp>
      <p:sp>
        <p:nvSpPr>
          <p:cNvPr id="29" name="Picture Placeholder 35"/>
          <p:cNvSpPr>
            <a:spLocks noGrp="1"/>
          </p:cNvSpPr>
          <p:nvPr>
            <p:ph type="pic" sz="quarter" idx="19"/>
          </p:nvPr>
        </p:nvSpPr>
        <p:spPr>
          <a:xfrm>
            <a:off x="4638140" y="1360628"/>
            <a:ext cx="4505861" cy="23554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-1214" y="887751"/>
            <a:ext cx="9145215" cy="21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 u="sng">
                <a:solidFill>
                  <a:srgbClr val="33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Contract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8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urity Po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" y="13050"/>
            <a:ext cx="9142139" cy="133542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2" y="4168190"/>
            <a:ext cx="4512547" cy="248863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Box 3"/>
          <p:cNvSpPr txBox="1"/>
          <p:nvPr userDrawn="1"/>
        </p:nvSpPr>
        <p:spPr>
          <a:xfrm>
            <a:off x="-1221" y="3873711"/>
            <a:ext cx="4570179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POA&amp;M Status:</a:t>
            </a:r>
          </a:p>
        </p:txBody>
      </p:sp>
      <p:sp>
        <p:nvSpPr>
          <p:cNvPr id="16" name="TextBox 3"/>
          <p:cNvSpPr txBox="1"/>
          <p:nvPr userDrawn="1"/>
        </p:nvSpPr>
        <p:spPr>
          <a:xfrm>
            <a:off x="4637838" y="3884030"/>
            <a:ext cx="4504941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DOC Balanced Score Card Status (top 5):</a:t>
            </a:r>
          </a:p>
        </p:txBody>
      </p:sp>
      <p:sp>
        <p:nvSpPr>
          <p:cNvPr id="17" name="TextBox 3"/>
          <p:cNvSpPr txBox="1"/>
          <p:nvPr userDrawn="1"/>
        </p:nvSpPr>
        <p:spPr>
          <a:xfrm>
            <a:off x="4637837" y="1676267"/>
            <a:ext cx="4506163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Security Assessment Readiness and Risk Posture:</a:t>
            </a:r>
          </a:p>
        </p:txBody>
      </p:sp>
      <p:sp>
        <p:nvSpPr>
          <p:cNvPr id="18" name="TextBox 3"/>
          <p:cNvSpPr txBox="1"/>
          <p:nvPr userDrawn="1"/>
        </p:nvSpPr>
        <p:spPr>
          <a:xfrm>
            <a:off x="2753" y="1674729"/>
            <a:ext cx="4570179" cy="28416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  <a:cs typeface="Arial"/>
              </a:rPr>
              <a:t>Authorization to Operate (ATO) Status: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0"/>
          </p:nvPr>
        </p:nvSpPr>
        <p:spPr>
          <a:xfrm>
            <a:off x="4645152" y="4168190"/>
            <a:ext cx="4498848" cy="248863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1"/>
          </p:nvPr>
        </p:nvSpPr>
        <p:spPr>
          <a:xfrm>
            <a:off x="0" y="1949571"/>
            <a:ext cx="4506163" cy="1861649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4630522" y="1966823"/>
            <a:ext cx="4513479" cy="1851711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7208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252594" y="834572"/>
            <a:ext cx="8931275" cy="543401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4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109538" y="958850"/>
            <a:ext cx="8931275" cy="269143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3704001"/>
            <a:ext cx="8939175" cy="270411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3921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ical Co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sz="1800" dirty="0" smtClean="0"/>
              <a:t>From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1159331"/>
            <a:ext cx="8939175" cy="2704115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8102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109538" y="841249"/>
            <a:ext cx="8931275" cy="41623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5164528"/>
            <a:ext cx="8939175" cy="1367942"/>
          </a:xfrm>
          <a:prstGeom prst="rect">
            <a:avLst/>
          </a:prstGeom>
        </p:spPr>
        <p:txBody>
          <a:bodyPr/>
          <a:lstStyle>
            <a:lvl1pPr marL="227013" indent="-227013">
              <a:defRPr sz="11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1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1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1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2381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1"/>
          </p:nvPr>
        </p:nvSpPr>
        <p:spPr>
          <a:xfrm>
            <a:off x="109729" y="921716"/>
            <a:ext cx="8939175" cy="5486400"/>
          </a:xfrm>
          <a:prstGeom prst="rect">
            <a:avLst/>
          </a:prstGeom>
        </p:spPr>
        <p:txBody>
          <a:bodyPr/>
          <a:lstStyle>
            <a:lvl1pPr marL="227013" indent="-227013">
              <a:defRPr sz="1400">
                <a:latin typeface="Arial" pitchFamily="34" charset="0"/>
                <a:cs typeface="Arial" pitchFamily="34" charset="0"/>
              </a:defRPr>
            </a:lvl1pPr>
            <a:lvl2pPr marL="569913" indent="-230188">
              <a:defRPr sz="1400">
                <a:latin typeface="Arial" pitchFamily="34" charset="0"/>
                <a:cs typeface="Arial" pitchFamily="34" charset="0"/>
              </a:defRPr>
            </a:lvl2pPr>
            <a:lvl3pPr marL="915988" indent="-228600">
              <a:defRPr sz="1400">
                <a:latin typeface="Arial" pitchFamily="34" charset="0"/>
                <a:cs typeface="Arial" pitchFamily="34" charset="0"/>
              </a:defRPr>
            </a:lvl3pPr>
            <a:lvl4pPr marL="1257300" indent="-228600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1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61" y="13051"/>
            <a:ext cx="9142139" cy="8215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9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1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_Launch_5_5x10_PPT_Bas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61" y="13051"/>
            <a:ext cx="9142139" cy="82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8" name="Picture 7" descr="New Logo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" y="1"/>
            <a:ext cx="1250471" cy="834571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 userDrawn="1"/>
        </p:nvSpPr>
        <p:spPr bwMode="auto">
          <a:xfrm>
            <a:off x="2913310" y="6657975"/>
            <a:ext cx="406225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</a:rPr>
              <a:t>FOR NASA and NOAA INTERNAL USE ONLY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 bwMode="auto">
          <a:xfrm>
            <a:off x="1861" y="6657975"/>
            <a:ext cx="317479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000" dirty="0" smtClean="0">
                <a:solidFill>
                  <a:srgbClr val="000000"/>
                </a:solidFill>
              </a:rPr>
              <a:t>GOES-R NOAA APMC May_2017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 bwMode="auto">
          <a:xfrm>
            <a:off x="6868973" y="6671291"/>
            <a:ext cx="227502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F613CA36-9C32-4F83-921E-362E78E5A90C}" type="slidenum">
              <a:rPr lang="en-US" sz="10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9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  <p:sldLayoutId id="2147483932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/>
                </a:solidFill>
              </a:rPr>
              <a:t>6/12/2016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12330" y="6657958"/>
            <a:ext cx="1931670" cy="191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316AD766-4236-4E28-B81D-BF586C1CA36F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 defTabSz="914400">
              <a:defRPr/>
            </a:pPr>
            <a:r>
              <a:rPr lang="en-US" altLang="en-US" smtClean="0">
                <a:solidFill>
                  <a:prstClr val="white"/>
                </a:solidFill>
              </a:rPr>
              <a:t>6/12/2016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9D60F4D7-1FAC-41F5-8B13-40B192A29539}" type="slidenum">
              <a:rPr lang="en-US" altLang="en-US">
                <a:solidFill>
                  <a:prstClr val="white"/>
                </a:solidFill>
              </a:rPr>
              <a:pPr defTabSz="914400"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2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16-17_GOES-R_PPT-Pres_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8407" y="638292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>
                <a:solidFill>
                  <a:prstClr val="white"/>
                </a:solidFill>
              </a:rPr>
              <a:pPr algn="r"/>
              <a:t>‹#›</a:t>
            </a:fld>
            <a:r>
              <a:rPr lang="en-US" altLang="en-US" dirty="0" smtClean="0">
                <a:solidFill>
                  <a:prstClr val="white"/>
                </a:solidFill>
              </a:rPr>
              <a:t>1</a:t>
            </a:r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6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16-17_GOES-R_PPT-Pres_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8407" y="638292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>
                <a:solidFill>
                  <a:prstClr val="white"/>
                </a:solidFill>
              </a:rPr>
              <a:pPr algn="r"/>
              <a:t>‹#›</a:t>
            </a:fld>
            <a:r>
              <a:rPr lang="en-US" altLang="en-US" dirty="0" smtClean="0">
                <a:solidFill>
                  <a:prstClr val="white"/>
                </a:solidFill>
              </a:rPr>
              <a:t>1</a:t>
            </a:r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4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33272"/>
            <a:ext cx="8686800" cy="5257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600200" cy="822960"/>
          </a:xfrm>
          <a:prstGeom prst="rect">
            <a:avLst/>
          </a:prstGeom>
          <a:solidFill>
            <a:srgbClr val="084284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822960"/>
            <a:ext cx="7543800" cy="91440"/>
          </a:xfrm>
          <a:prstGeom prst="rect">
            <a:avLst/>
          </a:prstGeom>
          <a:solidFill>
            <a:srgbClr val="084284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822960"/>
            <a:ext cx="1600200" cy="91440"/>
          </a:xfrm>
          <a:prstGeom prst="rect">
            <a:avLst/>
          </a:prstGeom>
          <a:solidFill>
            <a:srgbClr val="82C3FF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/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9144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82296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6400800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oes-r_logo_slide_cro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448" y="9136"/>
            <a:ext cx="1289832" cy="8229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645610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GOES-R Almost Summer Solstice Summit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F3D69CD-25F2-40A2-8F8E-E20B4CCF8E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456106"/>
            <a:ext cx="1741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4,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3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t>6/12/2016</a:t>
            </a: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1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t>6/12/2016</a:t>
            </a: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2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t>6/12/2016</a:t>
            </a: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999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t>6/12/2016</a:t>
            </a: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76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t>6/12/2016</a:t>
            </a: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090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t>6/12/2016</a:t>
            </a: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0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61" y="13051"/>
            <a:ext cx="9142139" cy="82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8" name="Picture 7" descr="New Logo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" y="1"/>
            <a:ext cx="1250471" cy="834571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 bwMode="auto">
          <a:xfrm>
            <a:off x="6868973" y="6671291"/>
            <a:ext cx="227502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F613CA36-9C32-4F83-921E-362E78E5A90C}" type="slidenum">
              <a:rPr lang="en-US" sz="1000" smtClean="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9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3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958" r:id="rId3"/>
    <p:sldLayoutId id="2147483959" r:id="rId4"/>
    <p:sldLayoutId id="2147483985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 animation here, maybe replace last 3 slides?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D766-4236-4E28-B81D-BF586C1CA36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1" y="0"/>
            <a:ext cx="691853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802" y="334978"/>
            <a:ext cx="114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 2</a:t>
            </a:r>
          </a:p>
          <a:p>
            <a:r>
              <a:rPr lang="en-US" dirty="0" smtClean="0"/>
              <a:t>0.64 µm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89261" y="334977"/>
            <a:ext cx="114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 12</a:t>
            </a:r>
          </a:p>
          <a:p>
            <a:r>
              <a:rPr lang="en-US" dirty="0" smtClean="0"/>
              <a:t>9.61 µm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801" y="3580407"/>
            <a:ext cx="114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IR FPM Temperature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8583">
            <a:off x="5930031" y="6108276"/>
            <a:ext cx="455085" cy="2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algn="l">
          <a:defRPr sz="1200" b="0" dirty="0" smtClean="0">
            <a:latin typeface="Arial Narrow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heme-GOESR">
  <a:themeElements>
    <a:clrScheme name="Custom 3">
      <a:dk1>
        <a:sysClr val="windowText" lastClr="000000"/>
      </a:dk1>
      <a:lt1>
        <a:sysClr val="window" lastClr="FFFFFF"/>
      </a:lt1>
      <a:dk2>
        <a:srgbClr val="084284"/>
      </a:dk2>
      <a:lt2>
        <a:srgbClr val="E6E6E6"/>
      </a:lt2>
      <a:accent1>
        <a:srgbClr val="285583"/>
      </a:accent1>
      <a:accent2>
        <a:srgbClr val="7E5100"/>
      </a:accent2>
      <a:accent3>
        <a:srgbClr val="FED174"/>
      </a:accent3>
      <a:accent4>
        <a:srgbClr val="9BCFFF"/>
      </a:accent4>
      <a:accent5>
        <a:srgbClr val="4088D2"/>
      </a:accent5>
      <a:accent6>
        <a:srgbClr val="BC0000"/>
      </a:accent6>
      <a:hlink>
        <a:srgbClr val="084284"/>
      </a:hlink>
      <a:folHlink>
        <a:srgbClr val="3877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-GOESR" id="{D17A0DC7-DBBD-4B87-BD3C-BA0C4D58B580}" vid="{36704229-F70B-4141-8ECB-F85DFFF6C040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Master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algn="l">
          <a:defRPr sz="1200" b="0" dirty="0" smtClean="0">
            <a:latin typeface="Arial Narrow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Normal_Launch_ShowTemp</Template>
  <TotalTime>39123</TotalTime>
  <Words>22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22" baseType="lpstr">
      <vt:lpstr>MS PGothic</vt:lpstr>
      <vt:lpstr>Arial</vt:lpstr>
      <vt:lpstr>Arial Black</vt:lpstr>
      <vt:lpstr>Calibri</vt:lpstr>
      <vt:lpstr>Calibri Light</vt:lpstr>
      <vt:lpstr>Times New Roman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Master</vt:lpstr>
      <vt:lpstr>7_Custom Design</vt:lpstr>
      <vt:lpstr>1_Master</vt:lpstr>
      <vt:lpstr>2_Office Theme</vt:lpstr>
      <vt:lpstr>8_Custom Design</vt:lpstr>
      <vt:lpstr>9_Custom Design</vt:lpstr>
      <vt:lpstr>10_Custom Design</vt:lpstr>
      <vt:lpstr>Theme-GOESR</vt:lpstr>
      <vt:lpstr>Cool animation here, maybe replace last 3 slides?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jon.p.fulbright@nasa.gov</dc:creator>
  <cp:lastModifiedBy>Kline, Elizabeth (GSFC-416.0)[NOAA]</cp:lastModifiedBy>
  <cp:revision>402</cp:revision>
  <cp:lastPrinted>2016-12-09T15:54:30Z</cp:lastPrinted>
  <dcterms:created xsi:type="dcterms:W3CDTF">2016-10-07T13:19:50Z</dcterms:created>
  <dcterms:modified xsi:type="dcterms:W3CDTF">2019-07-08T19:09:38Z</dcterms:modified>
</cp:coreProperties>
</file>