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31.jpg" ContentType="image/jpg"/>
  <Override PartName="/ppt/media/image33.jpg" ContentType="image/jp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794" r:id="rId1"/>
    <p:sldMasterId id="2147483804" r:id="rId2"/>
  </p:sldMasterIdLst>
  <p:notesMasterIdLst>
    <p:notesMasterId r:id="rId70"/>
  </p:notesMasterIdLst>
  <p:sldIdLst>
    <p:sldId id="452" r:id="rId3"/>
    <p:sldId id="460" r:id="rId4"/>
    <p:sldId id="320" r:id="rId5"/>
    <p:sldId id="463" r:id="rId6"/>
    <p:sldId id="428" r:id="rId7"/>
    <p:sldId id="507" r:id="rId8"/>
    <p:sldId id="328" r:id="rId9"/>
    <p:sldId id="400" r:id="rId10"/>
    <p:sldId id="363" r:id="rId11"/>
    <p:sldId id="263" r:id="rId12"/>
    <p:sldId id="435" r:id="rId13"/>
    <p:sldId id="389" r:id="rId14"/>
    <p:sldId id="439" r:id="rId15"/>
    <p:sldId id="548" r:id="rId16"/>
    <p:sldId id="549" r:id="rId17"/>
    <p:sldId id="514" r:id="rId18"/>
    <p:sldId id="515" r:id="rId19"/>
    <p:sldId id="516" r:id="rId20"/>
    <p:sldId id="550" r:id="rId21"/>
    <p:sldId id="552" r:id="rId22"/>
    <p:sldId id="525" r:id="rId23"/>
    <p:sldId id="526" r:id="rId24"/>
    <p:sldId id="527" r:id="rId25"/>
    <p:sldId id="528" r:id="rId26"/>
    <p:sldId id="529" r:id="rId27"/>
    <p:sldId id="551" r:id="rId28"/>
    <p:sldId id="523" r:id="rId29"/>
    <p:sldId id="539" r:id="rId30"/>
    <p:sldId id="540" r:id="rId31"/>
    <p:sldId id="541" r:id="rId32"/>
    <p:sldId id="542" r:id="rId33"/>
    <p:sldId id="359" r:id="rId34"/>
    <p:sldId id="477" r:id="rId35"/>
    <p:sldId id="531" r:id="rId36"/>
    <p:sldId id="532" r:id="rId37"/>
    <p:sldId id="413" r:id="rId38"/>
    <p:sldId id="344" r:id="rId39"/>
    <p:sldId id="408" r:id="rId40"/>
    <p:sldId id="409" r:id="rId41"/>
    <p:sldId id="407" r:id="rId42"/>
    <p:sldId id="536" r:id="rId43"/>
    <p:sldId id="553" r:id="rId44"/>
    <p:sldId id="537" r:id="rId45"/>
    <p:sldId id="538" r:id="rId46"/>
    <p:sldId id="456" r:id="rId47"/>
    <p:sldId id="543" r:id="rId48"/>
    <p:sldId id="544" r:id="rId49"/>
    <p:sldId id="545" r:id="rId50"/>
    <p:sldId id="434" r:id="rId51"/>
    <p:sldId id="329" r:id="rId52"/>
    <p:sldId id="546" r:id="rId53"/>
    <p:sldId id="351" r:id="rId54"/>
    <p:sldId id="521" r:id="rId55"/>
    <p:sldId id="547" r:id="rId56"/>
    <p:sldId id="520" r:id="rId57"/>
    <p:sldId id="535" r:id="rId58"/>
    <p:sldId id="310" r:id="rId59"/>
    <p:sldId id="554" r:id="rId60"/>
    <p:sldId id="555" r:id="rId61"/>
    <p:sldId id="444" r:id="rId62"/>
    <p:sldId id="522" r:id="rId63"/>
    <p:sldId id="556" r:id="rId64"/>
    <p:sldId id="447" r:id="rId65"/>
    <p:sldId id="450" r:id="rId66"/>
    <p:sldId id="449" r:id="rId67"/>
    <p:sldId id="448" r:id="rId68"/>
    <p:sldId id="446" r:id="rId69"/>
  </p:sldIdLst>
  <p:sldSz cx="12192000" cy="6858000"/>
  <p:notesSz cx="7010400" cy="9296400"/>
  <p:custDataLst>
    <p:tags r:id="rId7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E739"/>
    <a:srgbClr val="0070C0"/>
    <a:srgbClr val="4D1DA3"/>
    <a:srgbClr val="E9ED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521563E-3F03-4654-9829-C758517929CE}">
  <a:tblStyle styleId="{A521563E-3F03-4654-9829-C758517929CE}"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0146" autoAdjust="0"/>
  </p:normalViewPr>
  <p:slideViewPr>
    <p:cSldViewPr snapToGrid="0">
      <p:cViewPr varScale="1">
        <p:scale>
          <a:sx n="76" d="100"/>
          <a:sy n="76" d="100"/>
        </p:scale>
        <p:origin x="34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eth.clevenstine\Documents\HRIT%20End%20Users\HRIT%20Users.csv.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eth.clevenstine\Documents\HRIT%20End%20Users\HRIT%20Users.csv.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1800" baseline="0" dirty="0"/>
              <a:t>HRIT/LRIT Receive </a:t>
            </a:r>
            <a:r>
              <a:rPr lang="en-US" sz="1800" baseline="0" dirty="0" smtClean="0"/>
              <a:t>Sites</a:t>
            </a:r>
            <a:endParaRPr lang="en-US" sz="1800" baseline="0" dirty="0"/>
          </a:p>
        </c:rich>
      </c:tx>
      <c:layout>
        <c:manualLayout>
          <c:xMode val="edge"/>
          <c:yMode val="edge"/>
          <c:x val="0.18488603987893593"/>
          <c:y val="3.4531478195376795E-2"/>
        </c:manualLayout>
      </c:layout>
      <c:overlay val="0"/>
      <c:spPr>
        <a:noFill/>
        <a:ln>
          <a:noFill/>
        </a:ln>
        <a:effectLst/>
      </c:spPr>
      <c:txPr>
        <a:bodyPr rot="0" spcFirstLastPara="1" vertOverflow="ellipsis" vert="horz" wrap="square" anchor="ctr" anchorCtr="1"/>
        <a:lstStyle/>
        <a:p>
          <a:pPr>
            <a:defRPr sz="18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5.3467627706079712E-2"/>
          <c:y val="0.17671080591846372"/>
          <c:w val="0.51206161789981974"/>
          <c:h val="0.73815323469227134"/>
        </c:manualLayout>
      </c:layout>
      <c:pieChart>
        <c:varyColors val="1"/>
        <c:ser>
          <c:idx val="0"/>
          <c:order val="0"/>
          <c:explosion val="2"/>
          <c:dPt>
            <c:idx val="0"/>
            <c:bubble3D val="0"/>
            <c:spPr>
              <a:solidFill>
                <a:srgbClr val="00FF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66D9-4858-937F-B33F782BEDBA}"/>
              </c:ext>
            </c:extLst>
          </c:dPt>
          <c:dPt>
            <c:idx val="1"/>
            <c:bubble3D val="0"/>
            <c:spPr>
              <a:solidFill>
                <a:srgbClr val="00FFFF"/>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66D9-4858-937F-B33F782BEDBA}"/>
              </c:ext>
            </c:extLst>
          </c:dPt>
          <c:dPt>
            <c:idx val="2"/>
            <c:bubble3D val="0"/>
            <c:spPr>
              <a:solidFill>
                <a:srgbClr val="FFFF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66D9-4858-937F-B33F782BEDBA}"/>
              </c:ext>
            </c:extLst>
          </c:dPt>
          <c:dLbls>
            <c:spPr>
              <a:solidFill>
                <a:schemeClr val="tx1"/>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Totals!$A$24:$A$26</c:f>
              <c:strCache>
                <c:ptCount val="3"/>
                <c:pt idx="0">
                  <c:v>HRIT Receiver Stations</c:v>
                </c:pt>
                <c:pt idx="1">
                  <c:v>LRIT Receive Sites, No Plans for HRIT</c:v>
                </c:pt>
                <c:pt idx="2">
                  <c:v>Planned HRIT Receive Sites</c:v>
                </c:pt>
              </c:strCache>
            </c:strRef>
          </c:cat>
          <c:val>
            <c:numRef>
              <c:f>Totals!$B$24:$B$26</c:f>
              <c:numCache>
                <c:formatCode>General</c:formatCode>
                <c:ptCount val="3"/>
                <c:pt idx="0">
                  <c:v>129</c:v>
                </c:pt>
                <c:pt idx="1">
                  <c:v>25</c:v>
                </c:pt>
                <c:pt idx="2">
                  <c:v>40</c:v>
                </c:pt>
              </c:numCache>
            </c:numRef>
          </c:val>
          <c:extLst>
            <c:ext xmlns:c16="http://schemas.microsoft.com/office/drawing/2014/chart" uri="{C3380CC4-5D6E-409C-BE32-E72D297353CC}">
              <c16:uniqueId val="{00000006-66D9-4858-937F-B33F782BEDBA}"/>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59324680204448133"/>
          <c:y val="0.18855412797103729"/>
          <c:w val="0.374041276419395"/>
          <c:h val="0.75564939792224151"/>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legend>
    <c:plotVisOnly val="1"/>
    <c:dispBlanksAs val="gap"/>
    <c:showDLblsOverMax val="0"/>
  </c:chart>
  <c:spPr>
    <a:gradFill flip="none" rotWithShape="1">
      <a:gsLst>
        <a:gs pos="0">
          <a:schemeClr val="accent1">
            <a:lumMod val="5000"/>
            <a:lumOff val="95000"/>
            <a:alpha val="50000"/>
          </a:schemeClr>
        </a:gs>
        <a:gs pos="0">
          <a:schemeClr val="accent1"/>
        </a:gs>
        <a:gs pos="81000">
          <a:schemeClr val="accent1">
            <a:lumMod val="45000"/>
            <a:lumOff val="55000"/>
            <a:alpha val="40000"/>
          </a:schemeClr>
        </a:gs>
        <a:gs pos="100000">
          <a:schemeClr val="accent1">
            <a:lumMod val="30000"/>
            <a:lumOff val="70000"/>
          </a:schemeClr>
        </a:gs>
      </a:gsLst>
      <a:lin ang="5400000" scaled="1"/>
      <a:tileRect/>
    </a:gradFill>
    <a:ln>
      <a:noFill/>
    </a:ln>
    <a:effectLst>
      <a:innerShdw blurRad="114300">
        <a:prstClr val="black"/>
      </a:innerShdw>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1400" baseline="0"/>
              <a:t>HRIT/EMWIN Users by the Numbers</a:t>
            </a:r>
          </a:p>
        </c:rich>
      </c:tx>
      <c:overlay val="0"/>
      <c:spPr>
        <a:noFill/>
        <a:ln>
          <a:noFill/>
        </a:ln>
        <a:effectLst/>
      </c:spPr>
      <c:txPr>
        <a:bodyPr rot="0" spcFirstLastPara="1" vertOverflow="ellipsis" vert="horz" wrap="square" anchor="ctr" anchorCtr="1"/>
        <a:lstStyle/>
        <a:p>
          <a:pPr>
            <a:defRPr sz="14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35517768462948041"/>
          <c:y val="0.16253059399161901"/>
          <c:w val="0.61374729906645642"/>
          <c:h val="0.78749010114885065"/>
        </c:manualLayout>
      </c:layout>
      <c:bar3DChart>
        <c:barDir val="bar"/>
        <c:grouping val="stack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Totals!$A$3:$A$9</c:f>
              <c:strCache>
                <c:ptCount val="7"/>
                <c:pt idx="0">
                  <c:v>Government</c:v>
                </c:pt>
                <c:pt idx="1">
                  <c:v>Department of Defense</c:v>
                </c:pt>
                <c:pt idx="2">
                  <c:v>Amateur</c:v>
                </c:pt>
                <c:pt idx="3">
                  <c:v>Academic</c:v>
                </c:pt>
                <c:pt idx="4">
                  <c:v>Vendor/Manufacturer</c:v>
                </c:pt>
                <c:pt idx="5">
                  <c:v>Commercial</c:v>
                </c:pt>
                <c:pt idx="6">
                  <c:v>International</c:v>
                </c:pt>
              </c:strCache>
            </c:strRef>
          </c:cat>
          <c:val>
            <c:numRef>
              <c:f>Totals!$B$3:$B$9</c:f>
              <c:numCache>
                <c:formatCode>General</c:formatCode>
                <c:ptCount val="7"/>
                <c:pt idx="0">
                  <c:v>42</c:v>
                </c:pt>
                <c:pt idx="1">
                  <c:v>34</c:v>
                </c:pt>
                <c:pt idx="2">
                  <c:v>29</c:v>
                </c:pt>
                <c:pt idx="3">
                  <c:v>2</c:v>
                </c:pt>
                <c:pt idx="4">
                  <c:v>11</c:v>
                </c:pt>
                <c:pt idx="5">
                  <c:v>4</c:v>
                </c:pt>
                <c:pt idx="6">
                  <c:v>7</c:v>
                </c:pt>
              </c:numCache>
            </c:numRef>
          </c:val>
          <c:extLst>
            <c:ext xmlns:c16="http://schemas.microsoft.com/office/drawing/2014/chart" uri="{C3380CC4-5D6E-409C-BE32-E72D297353CC}">
              <c16:uniqueId val="{00000000-0FF6-485E-88BB-B8467E560D8B}"/>
            </c:ext>
          </c:extLst>
        </c:ser>
        <c:dLbls>
          <c:showLegendKey val="0"/>
          <c:showVal val="0"/>
          <c:showCatName val="0"/>
          <c:showSerName val="0"/>
          <c:showPercent val="0"/>
          <c:showBubbleSize val="0"/>
        </c:dLbls>
        <c:gapWidth val="150"/>
        <c:shape val="box"/>
        <c:axId val="402155072"/>
        <c:axId val="398597512"/>
        <c:axId val="0"/>
      </c:bar3DChart>
      <c:catAx>
        <c:axId val="40215507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398597512"/>
        <c:crosses val="autoZero"/>
        <c:auto val="1"/>
        <c:lblAlgn val="ctr"/>
        <c:lblOffset val="100"/>
        <c:noMultiLvlLbl val="0"/>
      </c:catAx>
      <c:valAx>
        <c:axId val="398597512"/>
        <c:scaling>
          <c:orientation val="minMax"/>
        </c:scaling>
        <c:delete val="0"/>
        <c:axPos val="b"/>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402155072"/>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37839" cy="46481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70937" y="0"/>
            <a:ext cx="3037839" cy="464818"/>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1040" y="4415791"/>
            <a:ext cx="5608319" cy="4183379"/>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29967"/>
            <a:ext cx="3037839" cy="464818"/>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70937" y="8829967"/>
            <a:ext cx="3037839" cy="464818"/>
          </a:xfrm>
          <a:prstGeom prst="rect">
            <a:avLst/>
          </a:prstGeom>
          <a:noFill/>
          <a:ln>
            <a:noFill/>
          </a:ln>
        </p:spPr>
        <p:txBody>
          <a:bodyPr lIns="93175" tIns="46575" rIns="93175" bIns="46575"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2626549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Changes:</a:t>
            </a:r>
          </a:p>
          <a:p>
            <a:endParaRPr lang="en-US" dirty="0" smtClean="0"/>
          </a:p>
          <a:p>
            <a:r>
              <a:rPr lang="en-US" dirty="0" smtClean="0"/>
              <a:t>Added CIRA Central America site  http://rammb.cira.colostate.edu/ramsdis/online/rmtc.asp</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1564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724974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University of Wisconsin SSEC / CIMSS:  Satellite Data Services (SDS) ingests GOES-16 and GOES-17 GRB using CSPP Geo and the SDI GRB Appliance.  In addition to local direct access, real-time and archive GOES ABI and L2 ABI products are provided via ADDE, LDM, HTTP, and FTP.   Data are also provided to external users as a GRB CADU stream through a </a:t>
            </a:r>
            <a:r>
              <a:rPr lang="en-US" dirty="0" err="1" smtClean="0"/>
              <a:t>fanout</a:t>
            </a:r>
            <a:r>
              <a:rPr lang="en-US" dirty="0" smtClean="0"/>
              <a:t> mixer server using multiple antenna inputs to mitigate local RFI.  The primary users of GRB data from SSEC are scientists (including NOAA and NASA), educational and commercial users worldwide, which include those in the solar power and sports fishing industries, broadcast media, and the aviation community.  Real-time GOES visualization packages available from SSEC are: </a:t>
            </a:r>
          </a:p>
          <a:p>
            <a:r>
              <a:rPr lang="en-US" dirty="0" err="1" smtClean="0"/>
              <a:t>McIDAS</a:t>
            </a:r>
            <a:r>
              <a:rPr lang="en-US" dirty="0" smtClean="0"/>
              <a:t>-X and </a:t>
            </a:r>
            <a:r>
              <a:rPr lang="en-US" dirty="0" err="1" smtClean="0"/>
              <a:t>McIDAS</a:t>
            </a:r>
            <a:r>
              <a:rPr lang="en-US" dirty="0" smtClean="0"/>
              <a:t>-V</a:t>
            </a:r>
          </a:p>
          <a:p>
            <a:r>
              <a:rPr lang="en-US" dirty="0" err="1" smtClean="0"/>
              <a:t>RealEarth</a:t>
            </a:r>
            <a:r>
              <a:rPr lang="en-US" dirty="0" smtClean="0"/>
              <a:t> VM, web-based and mobile app</a:t>
            </a:r>
          </a:p>
          <a:p>
            <a:r>
              <a:rPr lang="en-US" dirty="0" smtClean="0"/>
              <a:t>Geostationary Satellite Image Browser</a:t>
            </a:r>
          </a:p>
          <a:p>
            <a:r>
              <a:rPr lang="en-US" dirty="0" smtClean="0"/>
              <a:t>SSEC-GOES mobile app</a:t>
            </a:r>
          </a:p>
          <a:p>
            <a:r>
              <a:rPr lang="en-US" dirty="0" err="1" smtClean="0"/>
              <a:t>WxSat</a:t>
            </a:r>
            <a:r>
              <a:rPr lang="en-US" dirty="0" smtClean="0"/>
              <a:t> mobile app</a:t>
            </a:r>
          </a:p>
          <a:p>
            <a:r>
              <a:rPr lang="en-US" dirty="0" smtClean="0"/>
              <a:t>Geo2Grid</a:t>
            </a:r>
            <a:endParaRPr lang="en-US" dirty="0"/>
          </a:p>
        </p:txBody>
      </p:sp>
      <p:sp>
        <p:nvSpPr>
          <p:cNvPr id="4" name="Slide Number Placeholder 3"/>
          <p:cNvSpPr>
            <a:spLocks noGrp="1"/>
          </p:cNvSpPr>
          <p:nvPr>
            <p:ph type="sldNum" sz="quarter" idx="10"/>
          </p:nvPr>
        </p:nvSpPr>
        <p:spPr/>
        <p:txBody>
          <a:bodyPr/>
          <a:lstStyle/>
          <a:p>
            <a:fld id="{1793758C-4687-48C4-851D-4E1023159749}" type="slidenum">
              <a:rPr lang="en-US" smtClean="0"/>
              <a:t>20</a:t>
            </a:fld>
            <a:endParaRPr lang="en-US"/>
          </a:p>
        </p:txBody>
      </p:sp>
    </p:spTree>
    <p:extLst>
      <p:ext uri="{BB962C8B-B14F-4D97-AF65-F5344CB8AC3E}">
        <p14:creationId xmlns:p14="http://schemas.microsoft.com/office/powerpoint/2010/main" val="254206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0363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3578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2856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5967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93758C-4687-48C4-851D-4E1023159749}" type="slidenum">
              <a:rPr lang="en-US" smtClean="0"/>
              <a:t>26</a:t>
            </a:fld>
            <a:endParaRPr lang="en-US"/>
          </a:p>
        </p:txBody>
      </p:sp>
    </p:spTree>
    <p:extLst>
      <p:ext uri="{BB962C8B-B14F-4D97-AF65-F5344CB8AC3E}">
        <p14:creationId xmlns:p14="http://schemas.microsoft.com/office/powerpoint/2010/main" val="1166020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spcBef>
                <a:spcPts val="0"/>
              </a:spcBef>
            </a:pPr>
            <a:r>
              <a:rPr lang="en-US" sz="1200" dirty="0" smtClean="0"/>
              <a:t>A GOES data relay service used for the collection and distribution </a:t>
            </a:r>
            <a:r>
              <a:rPr lang="en-US" sz="1200" b="1" dirty="0" smtClean="0"/>
              <a:t>in real-time</a:t>
            </a:r>
            <a:r>
              <a:rPr lang="en-US" sz="1200" dirty="0" smtClean="0"/>
              <a:t> of environmental data from remote data collection platforms located throughout the Western Hemisphere.</a:t>
            </a:r>
          </a:p>
          <a:p>
            <a:r>
              <a:rPr lang="en-US" sz="1200" dirty="0" smtClean="0"/>
              <a:t>Started in 1974 as an experimental system for collecting real-time data that has evolved into a National Critical operational system used by many Federal, State and Local agencies.</a:t>
            </a:r>
          </a:p>
          <a:p>
            <a:r>
              <a:rPr lang="en-US" sz="1200" dirty="0" smtClean="0"/>
              <a:t>Has evolved into the backbone of  real-time data collection programs for many environmental agencies.</a:t>
            </a:r>
          </a:p>
          <a:p>
            <a:r>
              <a:rPr lang="en-US" sz="1200" dirty="0" smtClean="0"/>
              <a:t>Many Emergency warning systems in the U.S. and neighboring countries rely on data delivered through GOES DCS.</a:t>
            </a:r>
          </a:p>
          <a:p>
            <a:r>
              <a:rPr lang="en-US" sz="1200" dirty="0" smtClean="0"/>
              <a:t>Restricted by federal regulation to environmental, government or government sponsored users. </a:t>
            </a:r>
          </a:p>
          <a:p>
            <a:r>
              <a:rPr lang="en-US" sz="1200" b="1" dirty="0" smtClean="0">
                <a:solidFill>
                  <a:srgbClr val="FF0000"/>
                </a:solidFill>
              </a:rPr>
              <a:t>ECCC accesses the Data Collection Platform Reports (DCPR) via the US NWS gateway between the NOAA Satellite Operations Facility (NSOF) in Suitland, MD and the Canadian Meteorological Centre in Dorval, QC, and also via DCS toolkit to Wallops and the Emergency Data Distribution Network (EDDN) of the U.S. Geological Survey (USGS) in Sioux Falls, SD.</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84589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BLUF:</a:t>
            </a:r>
          </a:p>
          <a:p>
            <a:r>
              <a:rPr lang="en-US" dirty="0" smtClean="0"/>
              <a:t>States two concerns:</a:t>
            </a:r>
          </a:p>
          <a:p>
            <a:pPr marL="228600" indent="-228600">
              <a:buAutoNum type="arabicParenR"/>
            </a:pPr>
            <a:r>
              <a:rPr lang="en-US" dirty="0" smtClean="0"/>
              <a:t>NSOSA reviewing opportunities</a:t>
            </a:r>
            <a:r>
              <a:rPr lang="en-US" baseline="0" dirty="0" smtClean="0"/>
              <a:t> to use commercial systems to host the DCS capability</a:t>
            </a:r>
          </a:p>
          <a:p>
            <a:pPr marL="228600" indent="-228600">
              <a:buAutoNum type="arabicParenR"/>
            </a:pPr>
            <a:r>
              <a:rPr lang="en-US" baseline="0" dirty="0" smtClean="0"/>
              <a:t>Potential spectrum sharing impacts with respect to future FCC decision not to mention sharing with small </a:t>
            </a:r>
            <a:r>
              <a:rPr lang="en-US" baseline="0" dirty="0" err="1" smtClean="0"/>
              <a:t>sats</a:t>
            </a:r>
            <a:r>
              <a:rPr lang="en-US" baseline="0" dirty="0" smtClean="0"/>
              <a:t> as well</a:t>
            </a:r>
          </a:p>
          <a:p>
            <a:pPr marL="228600" indent="-228600">
              <a:buAutoNum type="arabicParenR"/>
            </a:pPr>
            <a:endParaRPr lang="en-US" baseline="0" dirty="0" smtClean="0"/>
          </a:p>
          <a:p>
            <a:pPr marL="228600" indent="-228600">
              <a:buAutoNum type="arabicParenR"/>
            </a:pPr>
            <a:endParaRPr lang="en-US" dirty="0" smtClean="0"/>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Spectrum Enhancement Act of 2004 (CSEA),</a:t>
            </a:r>
            <a:r>
              <a:rPr lang="en-US" sz="1200" b="0" i="0" u="none" strike="noStrike" kern="1200" baseline="30000" dirty="0" smtClean="0">
                <a:solidFill>
                  <a:schemeClr val="tx1"/>
                </a:solidFill>
                <a:latin typeface="+mn-lt"/>
                <a:ea typeface="+mn-ea"/>
                <a:cs typeface="+mn-cs"/>
              </a:rPr>
              <a:t>11 </a:t>
            </a:r>
            <a:r>
              <a:rPr lang="en-US" sz="1200" b="0" i="0" u="none" strike="noStrike" kern="1200" baseline="0" dirty="0" smtClean="0">
                <a:solidFill>
                  <a:schemeClr val="tx1"/>
                </a:solidFill>
                <a:latin typeface="+mn-lt"/>
                <a:ea typeface="+mn-ea"/>
                <a:cs typeface="+mn-cs"/>
              </a:rPr>
              <a:t>and Title X of the Bipartisan Budget Act of 2015 (Spectrum Pipeline Act),</a:t>
            </a:r>
            <a:r>
              <a:rPr lang="en-US" sz="1200" b="0" i="0" u="none" strike="noStrike" kern="1200" baseline="30000" dirty="0" smtClean="0">
                <a:solidFill>
                  <a:schemeClr val="tx1"/>
                </a:solidFill>
                <a:latin typeface="+mn-lt"/>
                <a:ea typeface="+mn-ea"/>
                <a:cs typeface="+mn-cs"/>
              </a:rPr>
              <a:t>12 </a:t>
            </a:r>
            <a:r>
              <a:rPr lang="en-US" sz="1200" b="0" i="0" u="none" strike="noStrike" kern="1200" baseline="0" dirty="0" smtClean="0">
                <a:solidFill>
                  <a:schemeClr val="tx1"/>
                </a:solidFill>
                <a:latin typeface="+mn-lt"/>
                <a:ea typeface="+mn-ea"/>
                <a:cs typeface="+mn-cs"/>
              </a:rPr>
              <a:t>all included provisions designed to make more spectrum available for non-federal or shared use. Notably, the CSEA created the Spectrum Relocation Fund to streamline the process by which federal incumbents can recover the costs associated with relocating their spectrum-dependent systems from spectrum bands authorized to be licensed under the Commission’s competitive bidding authority.</a:t>
            </a:r>
            <a:r>
              <a:rPr lang="en-US" sz="1200" b="0" i="0" u="none" strike="noStrike" kern="1200" baseline="30000" dirty="0" smtClean="0">
                <a:solidFill>
                  <a:schemeClr val="tx1"/>
                </a:solidFill>
                <a:latin typeface="+mn-lt"/>
                <a:ea typeface="+mn-ea"/>
                <a:cs typeface="+mn-cs"/>
              </a:rPr>
              <a:t>13 </a:t>
            </a:r>
            <a:endParaRPr lang="en-US" sz="1200" b="0" i="0" u="none" strike="noStrike" kern="1200" baseline="0" dirty="0" smtClean="0">
              <a:solidFill>
                <a:schemeClr val="tx1"/>
              </a:solidFill>
              <a:latin typeface="+mn-lt"/>
              <a:ea typeface="+mn-ea"/>
              <a:cs typeface="+mn-cs"/>
            </a:endParaRPr>
          </a:p>
          <a:p>
            <a:endParaRPr lang="en-US" dirty="0" smtClean="0"/>
          </a:p>
          <a:p>
            <a:endParaRPr lang="en-US" dirty="0" smtClean="0"/>
          </a:p>
          <a:p>
            <a:r>
              <a:rPr lang="en-US" dirty="0" smtClean="0"/>
              <a:t>(1) current federal earth stations in, and adjacent to, the band could be protected from harmful interference; (2) future federal earth stations could be added to the band </a:t>
            </a:r>
          </a:p>
          <a:p>
            <a:r>
              <a:rPr lang="en-US" dirty="0" smtClean="0"/>
              <a:t>while minimizing disruptions to commercial service; and (3) non-federal earth stations that rely on the data transmitted in the band by NOAA satellites could continue to have access to this data.</a:t>
            </a:r>
          </a:p>
          <a:p>
            <a:endParaRPr lang="en-US" dirty="0" smtClean="0"/>
          </a:p>
          <a:p>
            <a:endParaRPr lang="en-US" dirty="0" smtClean="0"/>
          </a:p>
          <a:p>
            <a:r>
              <a:rPr lang="en-US" dirty="0" smtClean="0"/>
              <a:t>In addition, NTIA has assigned several frequencies in different portions of the 1675-1695 MHz band to NOAA for Geostationary Operational Environmental Satellites-N Series (GOES-N) downlinks, with the 1673.4-1678.6 MHz portion of the band being used for Sensor Data Links24 at four locations (Wallops Island, VA; Greenbelt, MD; Omaha, NE; and Fairbanks, AK).25 The National Weather Service also uses GOES-N downlinks from 1680.5 to 1694.5 MHz at several locations (Miami, FL; Kansas City, MO; Suitland, MD; Silver Spring, MD; College Park, MD; Norman, OK; Boulder, CO; Honolulu, HI; and Anchorage, AK). NOAA also receives GOES-N series data at Asheville,</a:t>
            </a:r>
          </a:p>
          <a:p>
            <a:endParaRPr lang="en-US" dirty="0" smtClean="0"/>
          </a:p>
          <a:p>
            <a:r>
              <a:rPr lang="en-US" dirty="0" smtClean="0"/>
              <a:t>Paper only</a:t>
            </a:r>
            <a:r>
              <a:rPr lang="en-US" baseline="0" dirty="0" smtClean="0"/>
              <a:t> reference Radiosondes.  Also some CDAs and ground stations (14 sites)  Not all DRGS customer sites are mentioned…</a:t>
            </a:r>
            <a:endParaRPr lang="en-US" dirty="0" smtClean="0"/>
          </a:p>
          <a:p>
            <a:endParaRPr lang="en-US" dirty="0"/>
          </a:p>
        </p:txBody>
      </p:sp>
      <p:sp>
        <p:nvSpPr>
          <p:cNvPr id="4" name="Footer Placeholder 3"/>
          <p:cNvSpPr>
            <a:spLocks noGrp="1"/>
          </p:cNvSpPr>
          <p:nvPr>
            <p:ph type="ftr" idx="10"/>
          </p:nvPr>
        </p:nvSpPr>
        <p:spPr/>
        <p:txBody>
          <a:bodyPr/>
          <a:lstStyle/>
          <a:p>
            <a:endParaRPr lang="en-US" dirty="0"/>
          </a:p>
        </p:txBody>
      </p:sp>
      <p:sp>
        <p:nvSpPr>
          <p:cNvPr id="5" name="Slide Number Placeholder 4"/>
          <p:cNvSpPr>
            <a:spLocks noGrp="1"/>
          </p:cNvSpPr>
          <p:nvPr>
            <p:ph type="sldNum" idx="11"/>
          </p:nvPr>
        </p:nvSpPr>
        <p:spPr/>
        <p:txBody>
          <a:bodyPr/>
          <a:lstStyle/>
          <a:p>
            <a:endParaRPr lang="en-US" dirty="0"/>
          </a:p>
        </p:txBody>
      </p:sp>
    </p:spTree>
    <p:extLst>
      <p:ext uri="{BB962C8B-B14F-4D97-AF65-F5344CB8AC3E}">
        <p14:creationId xmlns:p14="http://schemas.microsoft.com/office/powerpoint/2010/main" val="1684568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40,000</a:t>
            </a:r>
            <a:r>
              <a:rPr lang="en-US" baseline="0" dirty="0" smtClean="0"/>
              <a:t> transmitters with over 30,000 actively transmitting</a:t>
            </a:r>
          </a:p>
          <a:p>
            <a:endParaRPr lang="en-US" baseline="0" dirty="0" smtClean="0"/>
          </a:p>
          <a:p>
            <a:r>
              <a:rPr lang="en-US" baseline="0" dirty="0" smtClean="0"/>
              <a:t>What is the difference between observations and actual messages?</a:t>
            </a:r>
          </a:p>
          <a:p>
            <a:r>
              <a:rPr lang="en-US" baseline="0" dirty="0" smtClean="0"/>
              <a:t>So, TRANSMISSIONs can contain a number of OBSERVATIONS </a:t>
            </a:r>
          </a:p>
          <a:p>
            <a:pPr lvl="1"/>
            <a:r>
              <a:rPr lang="en-US" baseline="0" dirty="0" smtClean="0"/>
              <a:t>Hence, 850,000 transmissions vs. 8 Million per day</a:t>
            </a:r>
            <a:endParaRPr lang="en-US" dirty="0"/>
          </a:p>
        </p:txBody>
      </p:sp>
    </p:spTree>
    <p:extLst>
      <p:ext uri="{BB962C8B-B14F-4D97-AF65-F5344CB8AC3E}">
        <p14:creationId xmlns:p14="http://schemas.microsoft.com/office/powerpoint/2010/main" val="385352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3236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North and South America, Pacific Islands, the Caribbean</a:t>
            </a:r>
            <a:r>
              <a:rPr lang="en-US" baseline="0" dirty="0" smtClean="0"/>
              <a:t> islands</a:t>
            </a:r>
          </a:p>
          <a:p>
            <a:endParaRPr lang="en-US" baseline="0" dirty="0" smtClean="0"/>
          </a:p>
          <a:p>
            <a:r>
              <a:rPr lang="en-US" baseline="0" dirty="0" smtClean="0"/>
              <a:t>So, this chart gives use a good perspective on the Scope of the GOES DCS program</a:t>
            </a:r>
          </a:p>
          <a:p>
            <a:endParaRPr lang="en-US" baseline="0" dirty="0" smtClean="0"/>
          </a:p>
          <a:p>
            <a:r>
              <a:rPr lang="en-US" baseline="0" dirty="0" smtClean="0"/>
              <a:t>There are approximately 40,000 Data Collection Platforms are deployed</a:t>
            </a:r>
          </a:p>
          <a:p>
            <a:endParaRPr lang="en-US" baseline="0" dirty="0" smtClean="0"/>
          </a:p>
          <a:p>
            <a:r>
              <a:rPr lang="en-US" baseline="0" dirty="0" smtClean="0"/>
              <a:t>Approximately, 30,000 are actively transmitting data</a:t>
            </a:r>
          </a:p>
          <a:p>
            <a:endParaRPr lang="en-US" baseline="0" dirty="0" smtClean="0"/>
          </a:p>
          <a:p>
            <a:r>
              <a:rPr lang="en-US" baseline="0" dirty="0" smtClean="0"/>
              <a:t>There are nearly 700 agencies (Federal, State and Local)</a:t>
            </a:r>
          </a:p>
          <a:p>
            <a:endParaRPr lang="en-US" baseline="0" dirty="0" smtClean="0"/>
          </a:p>
          <a:p>
            <a:r>
              <a:rPr lang="en-US" baseline="0" dirty="0" smtClean="0"/>
              <a:t>With just under 2000 individual users</a:t>
            </a:r>
          </a:p>
          <a:p>
            <a:endParaRPr lang="en-US" baseline="0" dirty="0" smtClean="0"/>
          </a:p>
          <a:p>
            <a:r>
              <a:rPr lang="en-US" baseline="0" dirty="0" smtClean="0"/>
              <a:t>We are literally moving over 850,000 messages per day…..</a:t>
            </a:r>
          </a:p>
          <a:p>
            <a:pPr marL="158750" indent="0">
              <a:buNone/>
            </a:pPr>
            <a:endParaRPr lang="en-US" dirty="0"/>
          </a:p>
        </p:txBody>
      </p:sp>
    </p:spTree>
    <p:extLst>
      <p:ext uri="{BB962C8B-B14F-4D97-AF65-F5344CB8AC3E}">
        <p14:creationId xmlns:p14="http://schemas.microsoft.com/office/powerpoint/2010/main" val="8861568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528EF08-7FEB-4F31-A68C-BA8C62D0D7EB}" type="slidenum">
              <a:rPr lang="de-DE" smtClean="0"/>
              <a:pPr>
                <a:defRPr/>
              </a:pPr>
              <a:t>32</a:t>
            </a:fld>
            <a:endParaRPr lang="de-DE"/>
          </a:p>
        </p:txBody>
      </p:sp>
    </p:spTree>
    <p:extLst>
      <p:ext uri="{BB962C8B-B14F-4D97-AF65-F5344CB8AC3E}">
        <p14:creationId xmlns:p14="http://schemas.microsoft.com/office/powerpoint/2010/main" val="36455747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GOES-R SERIES PRODUCT DEFINITION AND</a:t>
            </a:r>
          </a:p>
          <a:p>
            <a:r>
              <a:rPr lang="en-US" dirty="0" smtClean="0"/>
              <a:t>USERS’ GUIDE</a:t>
            </a:r>
          </a:p>
          <a:p>
            <a:r>
              <a:rPr lang="en-US" dirty="0" smtClean="0"/>
              <a:t>(PUG)</a:t>
            </a:r>
          </a:p>
          <a:p>
            <a:r>
              <a:rPr lang="en-US" dirty="0" smtClean="0"/>
              <a:t>VOLUME 1: MAIN</a:t>
            </a:r>
          </a:p>
          <a:p>
            <a:r>
              <a:rPr lang="en-US" dirty="0" smtClean="0"/>
              <a:t>VOLUME 2: L0 PRODUCTS</a:t>
            </a:r>
          </a:p>
          <a:p>
            <a:r>
              <a:rPr lang="en-US" dirty="0" smtClean="0"/>
              <a:t>VOLUME 3: LEVEL 1B PRODUCTS</a:t>
            </a:r>
          </a:p>
          <a:p>
            <a:r>
              <a:rPr lang="en-US" dirty="0" smtClean="0"/>
              <a:t>VOLUME 4: GOES-R REBROADCAST (GRB)</a:t>
            </a:r>
          </a:p>
          <a:p>
            <a:r>
              <a:rPr lang="en-US" dirty="0" smtClean="0"/>
              <a:t>VOLUME 5: LEVEL 2+ PRODUCTS</a:t>
            </a:r>
          </a:p>
          <a:p>
            <a:r>
              <a:rPr lang="en-US" dirty="0" smtClean="0"/>
              <a:t>APPENDIX X: ISO SERIES METADATA</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26306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CLASS changed </a:t>
            </a:r>
            <a:r>
              <a:rPr lang="en-US" smtClean="0"/>
              <a:t>the S-NPP </a:t>
            </a:r>
            <a:r>
              <a:rPr lang="en-US" dirty="0" smtClean="0"/>
              <a:t>from 6 hours to 4 this year. After working JPSS, CLASS was able to reduce the time to get the repaired </a:t>
            </a:r>
            <a:r>
              <a:rPr lang="en-US" dirty="0" err="1" smtClean="0"/>
              <a:t>granuals</a:t>
            </a:r>
            <a:r>
              <a:rPr lang="en-US" dirty="0" smtClean="0"/>
              <a:t> quicker.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04791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3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p38:notes"/>
          <p:cNvSpPr txBox="1">
            <a:spLocks noGrp="1"/>
          </p:cNvSpPr>
          <p:nvPr>
            <p:ph type="body" idx="1"/>
          </p:nvPr>
        </p:nvSpPr>
        <p:spPr>
          <a:xfrm>
            <a:off x="701040" y="4415791"/>
            <a:ext cx="5608319" cy="4183379"/>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a:p>
        </p:txBody>
      </p:sp>
      <p:sp>
        <p:nvSpPr>
          <p:cNvPr id="588" name="Google Shape;588;p38:notes"/>
          <p:cNvSpPr txBox="1">
            <a:spLocks noGrp="1"/>
          </p:cNvSpPr>
          <p:nvPr>
            <p:ph type="sldNum" idx="12"/>
          </p:nvPr>
        </p:nvSpPr>
        <p:spPr>
          <a:xfrm>
            <a:off x="3970937" y="8829967"/>
            <a:ext cx="3037839" cy="464818"/>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9519470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39:notes"/>
          <p:cNvSpPr txBox="1">
            <a:spLocks noGrp="1"/>
          </p:cNvSpPr>
          <p:nvPr>
            <p:ph type="body" idx="1"/>
          </p:nvPr>
        </p:nvSpPr>
        <p:spPr>
          <a:xfrm>
            <a:off x="701040" y="4415791"/>
            <a:ext cx="5608319" cy="418337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8" name="Google Shape;598;p3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7099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4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p40:notes"/>
          <p:cNvSpPr txBox="1">
            <a:spLocks noGrp="1"/>
          </p:cNvSpPr>
          <p:nvPr>
            <p:ph type="body" idx="1"/>
          </p:nvPr>
        </p:nvSpPr>
        <p:spPr>
          <a:xfrm>
            <a:off x="701040" y="4415791"/>
            <a:ext cx="5608319" cy="4183379"/>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a:p>
        </p:txBody>
      </p:sp>
      <p:sp>
        <p:nvSpPr>
          <p:cNvPr id="607" name="Google Shape;607;p40:notes"/>
          <p:cNvSpPr txBox="1">
            <a:spLocks noGrp="1"/>
          </p:cNvSpPr>
          <p:nvPr>
            <p:ph type="sldNum" idx="12"/>
          </p:nvPr>
        </p:nvSpPr>
        <p:spPr>
          <a:xfrm>
            <a:off x="3970937" y="8829967"/>
            <a:ext cx="3037839" cy="464818"/>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99951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BDP Homepage:</a:t>
            </a:r>
          </a:p>
          <a:p>
            <a:r>
              <a:rPr lang="en-US" dirty="0" smtClean="0"/>
              <a:t>http://www.noaa.gov/big-data-project</a:t>
            </a:r>
          </a:p>
          <a:p>
            <a:endParaRPr lang="en-US" dirty="0" smtClean="0"/>
          </a:p>
          <a:p>
            <a:r>
              <a:rPr lang="en-US" dirty="0" smtClean="0"/>
              <a:t> CICS-NC is a partner in the BDP and acts as a broker between NOAA and the public cloud providers </a:t>
            </a:r>
          </a:p>
          <a:p>
            <a:r>
              <a:rPr lang="en-US" dirty="0" smtClean="0"/>
              <a:t>https://ncics.org/data/noaa-big-data-project/</a:t>
            </a:r>
          </a:p>
          <a:p>
            <a:endParaRPr lang="en-US" dirty="0" smtClean="0"/>
          </a:p>
          <a:p>
            <a:r>
              <a:rPr lang="en-US" dirty="0" smtClean="0"/>
              <a:t>Links to Public Cloud Information and Datasets</a:t>
            </a:r>
          </a:p>
          <a:p>
            <a:r>
              <a:rPr lang="en-US" dirty="0" smtClean="0"/>
              <a:t> GOES-16 Data:</a:t>
            </a:r>
          </a:p>
          <a:p>
            <a:r>
              <a:rPr lang="en-US" dirty="0" smtClean="0"/>
              <a:t>Amazon Web Services</a:t>
            </a:r>
          </a:p>
          <a:p>
            <a:r>
              <a:rPr lang="en-US" dirty="0" smtClean="0"/>
              <a:t>Open%20Commons%20Consortium</a:t>
            </a:r>
          </a:p>
          <a:p>
            <a:endParaRPr lang="en-US" dirty="0" smtClean="0"/>
          </a:p>
          <a:p>
            <a:r>
              <a:rPr lang="en-US" dirty="0" smtClean="0"/>
              <a:t> IBM NOAA Data Portal</a:t>
            </a:r>
          </a:p>
          <a:p>
            <a:r>
              <a:rPr lang="en-US" dirty="0" smtClean="0"/>
              <a:t>https://noaa-crada.mybluemix.net/node/33</a:t>
            </a:r>
          </a:p>
          <a:p>
            <a:endParaRPr lang="en-US" dirty="0" smtClean="0"/>
          </a:p>
          <a:p>
            <a:r>
              <a:rPr lang="en-US" dirty="0" smtClean="0"/>
              <a:t> Google Cloud Platform</a:t>
            </a:r>
          </a:p>
          <a:p>
            <a:r>
              <a:rPr lang="en-US" dirty="0" smtClean="0"/>
              <a:t>https://console.cloud.google.com/launcher/details/noaa-public/goes-16?pli=1</a:t>
            </a:r>
          </a:p>
          <a:p>
            <a:endParaRPr lang="en-US" dirty="0" smtClean="0"/>
          </a:p>
          <a:p>
            <a:r>
              <a:rPr lang="en-US" dirty="0" smtClean="0"/>
              <a:t> Open Commons Consortium</a:t>
            </a:r>
          </a:p>
          <a:p>
            <a:r>
              <a:rPr lang="en-US" dirty="0" smtClean="0"/>
              <a:t>http://edc.occ-data.org/goes16/getdata/</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16812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881662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8313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Shape 48"/>
          <p:cNvSpPr txBox="1">
            <a:spLocks noGrp="1"/>
          </p:cNvSpPr>
          <p:nvPr>
            <p:ph type="body" idx="1"/>
          </p:nvPr>
        </p:nvSpPr>
        <p:spPr>
          <a:xfrm>
            <a:off x="701041" y="4415791"/>
            <a:ext cx="5608320" cy="418338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9" name="Shape 4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168279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NOAA STAR GOES-16  Image Viewer                https://www.star.nesdis.noaa.gov/GOES/GOES16_CONUS.php</a:t>
            </a:r>
          </a:p>
          <a:p>
            <a:endParaRPr lang="en-US" dirty="0" smtClean="0"/>
          </a:p>
          <a:p>
            <a:r>
              <a:rPr lang="en-US" dirty="0" smtClean="0"/>
              <a:t>NOAA/NESDIS Geostationary Satellite Server    http://www.goes.noaa.gov/index.html</a:t>
            </a:r>
          </a:p>
          <a:p>
            <a:endParaRPr lang="en-US" dirty="0" smtClean="0"/>
          </a:p>
          <a:p>
            <a:r>
              <a:rPr lang="en-US" dirty="0" smtClean="0"/>
              <a:t> SSEC Geo Browser  Color hybrid with GOES-16 and Suomi NPP   http://www.ssec.wisc.edu/data/geo/#/animation?satellite=goes-16&amp;end_datetime=latest&amp;n_images=4&amp;coverage=conus&amp;channel=rgbstr&amp;image_quality=gif&amp;anim_method=javascript</a:t>
            </a:r>
          </a:p>
          <a:p>
            <a:r>
              <a:rPr lang="en-US" dirty="0" smtClean="0"/>
              <a:t> SSEC Geo Browser  All bands, Meso1 Meso2 and CONUS and Full Disk, plus a "spectral" (all channels) loop geo imagery (SSEC Real Earth TM)  All bands, CONUS and Full Disk and both </a:t>
            </a:r>
            <a:r>
              <a:rPr lang="en-US" dirty="0" err="1" smtClean="0"/>
              <a:t>meso</a:t>
            </a:r>
            <a:r>
              <a:rPr lang="en-US" dirty="0" smtClean="0"/>
              <a:t>-scale sectors</a:t>
            </a:r>
          </a:p>
          <a:p>
            <a:r>
              <a:rPr lang="en-US" dirty="0" smtClean="0"/>
              <a:t>https://www.ssec.wisc.edu/data/geo/#/animation?satellite=goes-16</a:t>
            </a:r>
          </a:p>
          <a:p>
            <a:endParaRPr lang="en-US" dirty="0" smtClean="0"/>
          </a:p>
          <a:p>
            <a:r>
              <a:rPr lang="en-US" dirty="0" smtClean="0"/>
              <a:t> UW-Madison AOS  Many sectors (including Southern Wisconsin) and several enhancements</a:t>
            </a:r>
          </a:p>
          <a:p>
            <a:r>
              <a:rPr lang="en-US" dirty="0" smtClean="0"/>
              <a:t>http://www.aos.wisc.edu/weather/wx_obs/GOES16.html</a:t>
            </a:r>
          </a:p>
          <a:p>
            <a:endParaRPr lang="en-US" dirty="0" smtClean="0"/>
          </a:p>
          <a:p>
            <a:r>
              <a:rPr lang="en-US" dirty="0" smtClean="0"/>
              <a:t>RAMMB Slider   </a:t>
            </a:r>
            <a:r>
              <a:rPr lang="en-US" dirty="0" err="1" smtClean="0"/>
              <a:t>GeoColor</a:t>
            </a:r>
            <a:r>
              <a:rPr lang="en-US" dirty="0" smtClean="0"/>
              <a:t>, all bands and all sectors      http://rammb-slider.cira.colostate.edu/</a:t>
            </a:r>
          </a:p>
          <a:p>
            <a:endParaRPr lang="en-US" dirty="0" smtClean="0"/>
          </a:p>
          <a:p>
            <a:r>
              <a:rPr lang="en-US" dirty="0" smtClean="0"/>
              <a:t>ABI GOES-16 imagery (SPORT)   16 bands, RGBs, Full Disk and CONUS and </a:t>
            </a:r>
            <a:r>
              <a:rPr lang="en-US" dirty="0" err="1" smtClean="0"/>
              <a:t>Meso</a:t>
            </a:r>
            <a:r>
              <a:rPr lang="en-US" dirty="0" smtClean="0"/>
              <a:t>-scale sectors weather.us   US view, several options</a:t>
            </a:r>
          </a:p>
          <a:p>
            <a:r>
              <a:rPr lang="en-US" dirty="0" smtClean="0"/>
              <a:t>https://weather.msfc.nasa.gov/sport/</a:t>
            </a:r>
          </a:p>
          <a:p>
            <a:endParaRPr lang="en-US" dirty="0" smtClean="0"/>
          </a:p>
          <a:p>
            <a:r>
              <a:rPr lang="en-US" dirty="0" smtClean="0"/>
              <a:t> </a:t>
            </a:r>
            <a:r>
              <a:rPr lang="en-US" dirty="0" err="1" smtClean="0"/>
              <a:t>Meteo</a:t>
            </a:r>
            <a:r>
              <a:rPr lang="en-US" dirty="0" smtClean="0"/>
              <a:t>-Chile   16 bands and RGB images over Chile and 1-page band fact sheets</a:t>
            </a:r>
          </a:p>
          <a:p>
            <a:r>
              <a:rPr lang="en-US" dirty="0" smtClean="0"/>
              <a:t>http://www.meteochile.cl/PortalDMC-web/index.xhtml</a:t>
            </a:r>
          </a:p>
          <a:p>
            <a:endParaRPr lang="en-US" dirty="0" smtClean="0"/>
          </a:p>
          <a:p>
            <a:r>
              <a:rPr lang="en-US" dirty="0" smtClean="0"/>
              <a:t> Brazil's CPTEC   All ABI bands in animation over South America.</a:t>
            </a:r>
          </a:p>
          <a:p>
            <a:r>
              <a:rPr lang="en-US" dirty="0" smtClean="0"/>
              <a:t>http://pyata.cptec.inpe.br/acervowebv2/loop.show.logic</a:t>
            </a:r>
          </a:p>
          <a:p>
            <a:endParaRPr lang="en-US" dirty="0" smtClean="0"/>
          </a:p>
          <a:p>
            <a:r>
              <a:rPr lang="en-US" dirty="0" smtClean="0"/>
              <a:t>UNAM    http://www.lanot.unam.mx/</a:t>
            </a:r>
          </a:p>
          <a:p>
            <a:endParaRPr lang="en-US" dirty="0" smtClean="0"/>
          </a:p>
          <a:p>
            <a:r>
              <a:rPr lang="en-US" dirty="0" smtClean="0"/>
              <a:t>Fuerza </a:t>
            </a:r>
            <a:r>
              <a:rPr lang="en-US" dirty="0" err="1" smtClean="0"/>
              <a:t>Aérea</a:t>
            </a:r>
            <a:r>
              <a:rPr lang="en-US" dirty="0" smtClean="0"/>
              <a:t> Colombiana       https://www.simfac.mil.co/news.php</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414646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NOAA STAR GOES-16  Image Viewer                https://www.star.nesdis.noaa.gov/GOES/GOES16_CONUS.php</a:t>
            </a:r>
          </a:p>
          <a:p>
            <a:endParaRPr lang="en-US" dirty="0" smtClean="0"/>
          </a:p>
          <a:p>
            <a:r>
              <a:rPr lang="en-US" dirty="0" smtClean="0"/>
              <a:t>NOAA/NESDIS Geostationary Satellite Server    http://www.goes.noaa.gov/index.html</a:t>
            </a:r>
          </a:p>
          <a:p>
            <a:endParaRPr lang="en-US" dirty="0" smtClean="0"/>
          </a:p>
          <a:p>
            <a:r>
              <a:rPr lang="en-US" dirty="0" smtClean="0"/>
              <a:t> SSEC Geo Browser  Color hybrid with GOES-16 and Suomi NPP   http://www.ssec.wisc.edu/data/geo/#/animation?satellite=goes-16&amp;end_datetime=latest&amp;n_images=4&amp;coverage=conus&amp;channel=rgbstr&amp;image_quality=gif&amp;anim_method=javascript</a:t>
            </a:r>
          </a:p>
          <a:p>
            <a:r>
              <a:rPr lang="en-US" dirty="0" smtClean="0"/>
              <a:t> SSEC Geo Browser  All bands, Meso1 Meso2 and CONUS and Full Disk, plus a "spectral" (all channels) loop geo imagery (SSEC Real Earth TM)  All bands, CONUS and Full Disk and both </a:t>
            </a:r>
            <a:r>
              <a:rPr lang="en-US" dirty="0" err="1" smtClean="0"/>
              <a:t>meso</a:t>
            </a:r>
            <a:r>
              <a:rPr lang="en-US" dirty="0" smtClean="0"/>
              <a:t>-scale sectors</a:t>
            </a:r>
          </a:p>
          <a:p>
            <a:r>
              <a:rPr lang="en-US" dirty="0" smtClean="0"/>
              <a:t>https://www.ssec.wisc.edu/data/geo/#/animation?satellite=goes-16</a:t>
            </a:r>
          </a:p>
          <a:p>
            <a:endParaRPr lang="en-US" dirty="0" smtClean="0"/>
          </a:p>
          <a:p>
            <a:r>
              <a:rPr lang="en-US" dirty="0" smtClean="0"/>
              <a:t> UW-Madison AOS  Many sectors (including Southern Wisconsin) and several enhancements</a:t>
            </a:r>
          </a:p>
          <a:p>
            <a:r>
              <a:rPr lang="en-US" dirty="0" smtClean="0"/>
              <a:t>http://www.aos.wisc.edu/weather/wx_obs/GOES16.html</a:t>
            </a:r>
          </a:p>
          <a:p>
            <a:endParaRPr lang="en-US" dirty="0" smtClean="0"/>
          </a:p>
          <a:p>
            <a:r>
              <a:rPr lang="en-US" dirty="0" smtClean="0"/>
              <a:t>RAMMB Slider   </a:t>
            </a:r>
            <a:r>
              <a:rPr lang="en-US" dirty="0" err="1" smtClean="0"/>
              <a:t>GeoColor</a:t>
            </a:r>
            <a:r>
              <a:rPr lang="en-US" dirty="0" smtClean="0"/>
              <a:t>, all bands and all sectors      http://rammb-slider.cira.colostate.edu/</a:t>
            </a:r>
          </a:p>
          <a:p>
            <a:endParaRPr lang="en-US" dirty="0" smtClean="0"/>
          </a:p>
          <a:p>
            <a:r>
              <a:rPr lang="en-US" dirty="0" smtClean="0"/>
              <a:t>ABI GOES-16 imagery (SPORT)   16 bands, RGBs, Full Disk and CONUS and </a:t>
            </a:r>
            <a:r>
              <a:rPr lang="en-US" dirty="0" err="1" smtClean="0"/>
              <a:t>Meso</a:t>
            </a:r>
            <a:r>
              <a:rPr lang="en-US" dirty="0" smtClean="0"/>
              <a:t>-scale sectors weather.us   US view, several options</a:t>
            </a:r>
          </a:p>
          <a:p>
            <a:r>
              <a:rPr lang="en-US" dirty="0" smtClean="0"/>
              <a:t>https://weather.msfc.nasa.gov/sport/</a:t>
            </a:r>
          </a:p>
          <a:p>
            <a:endParaRPr lang="en-US" dirty="0" smtClean="0"/>
          </a:p>
          <a:p>
            <a:r>
              <a:rPr lang="en-US" dirty="0" smtClean="0"/>
              <a:t> </a:t>
            </a:r>
            <a:r>
              <a:rPr lang="en-US" dirty="0" err="1" smtClean="0"/>
              <a:t>Meteo</a:t>
            </a:r>
            <a:r>
              <a:rPr lang="en-US" dirty="0" smtClean="0"/>
              <a:t>-Chile   16 bands and RGB images over Chile and 1-page band fact sheets</a:t>
            </a:r>
          </a:p>
          <a:p>
            <a:r>
              <a:rPr lang="en-US" dirty="0" smtClean="0"/>
              <a:t>http://www.meteochile.cl/PortalDMC-web/index.xhtml</a:t>
            </a:r>
          </a:p>
          <a:p>
            <a:endParaRPr lang="en-US" dirty="0" smtClean="0"/>
          </a:p>
          <a:p>
            <a:r>
              <a:rPr lang="en-US" dirty="0" smtClean="0"/>
              <a:t> Brazil's CPTEC   All ABI bands in animation over South America.</a:t>
            </a:r>
          </a:p>
          <a:p>
            <a:r>
              <a:rPr lang="en-US" dirty="0" smtClean="0"/>
              <a:t>http://pyata.cptec.inpe.br/acervowebv2/loop.show.logic</a:t>
            </a:r>
          </a:p>
          <a:p>
            <a:endParaRPr lang="en-US" dirty="0" smtClean="0"/>
          </a:p>
          <a:p>
            <a:r>
              <a:rPr lang="en-US" dirty="0" smtClean="0"/>
              <a:t>UNAM    http://www.lanot.unam.mx/</a:t>
            </a:r>
          </a:p>
          <a:p>
            <a:endParaRPr lang="en-US" dirty="0" smtClean="0"/>
          </a:p>
          <a:p>
            <a:r>
              <a:rPr lang="en-US" dirty="0" smtClean="0"/>
              <a:t>Fuerza </a:t>
            </a:r>
            <a:r>
              <a:rPr lang="en-US" dirty="0" err="1" smtClean="0"/>
              <a:t>Aérea</a:t>
            </a:r>
            <a:r>
              <a:rPr lang="en-US" dirty="0" smtClean="0"/>
              <a:t> Colombiana       https://www.simfac.mil.co/news.php</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280949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indent="0">
              <a:buNone/>
            </a:pPr>
            <a:r>
              <a:rPr lang="en-US" sz="1200" dirty="0" smtClean="0">
                <a:solidFill>
                  <a:schemeClr val="tx1"/>
                </a:solidFill>
              </a:rPr>
              <a:t>Embry Riddle Aeronautical University (Daytona Beach, FL campus) </a:t>
            </a:r>
          </a:p>
          <a:p>
            <a:pPr indent="0">
              <a:buNone/>
            </a:pPr>
            <a:r>
              <a:rPr lang="en-US" sz="1200" dirty="0" smtClean="0">
                <a:solidFill>
                  <a:schemeClr val="tx1"/>
                </a:solidFill>
              </a:rPr>
              <a:t>http://wx.erau.edu/erau_sat/</a:t>
            </a:r>
          </a:p>
          <a:p>
            <a:pPr indent="0">
              <a:buNone/>
            </a:pPr>
            <a:endParaRPr lang="en-US" sz="1200" dirty="0" smtClean="0">
              <a:solidFill>
                <a:schemeClr val="tx1"/>
              </a:solidFill>
            </a:endParaRPr>
          </a:p>
          <a:p>
            <a:pPr indent="0">
              <a:buNone/>
            </a:pPr>
            <a:r>
              <a:rPr lang="en-US" sz="1200" dirty="0" smtClean="0">
                <a:solidFill>
                  <a:schemeClr val="tx1"/>
                </a:solidFill>
              </a:rPr>
              <a:t>GLM NASA </a:t>
            </a:r>
            <a:r>
              <a:rPr lang="en-US" sz="1200" dirty="0" err="1" smtClean="0">
                <a:solidFill>
                  <a:schemeClr val="tx1"/>
                </a:solidFill>
              </a:rPr>
              <a:t>SPoRT</a:t>
            </a:r>
            <a:endParaRPr lang="en-US" sz="1200" dirty="0" smtClean="0">
              <a:solidFill>
                <a:schemeClr val="tx1"/>
              </a:solidFill>
            </a:endParaRPr>
          </a:p>
          <a:p>
            <a:pPr indent="0">
              <a:buNone/>
            </a:pPr>
            <a:r>
              <a:rPr lang="en-US" sz="1200" dirty="0" smtClean="0">
                <a:solidFill>
                  <a:schemeClr val="tx1"/>
                </a:solidFill>
              </a:rPr>
              <a:t>https://weather.msfc.nasa.gov/cgi-bin/sportPublishData.pl?dataset=goeseastglm&amp;product=group&amp;loc=conus</a:t>
            </a:r>
          </a:p>
          <a:p>
            <a:pPr indent="0">
              <a:buNone/>
            </a:pPr>
            <a:endParaRPr lang="en-US" sz="1200" dirty="0" smtClean="0">
              <a:solidFill>
                <a:schemeClr val="tx1"/>
              </a:solidFill>
            </a:endParaRPr>
          </a:p>
          <a:p>
            <a:pPr indent="0">
              <a:buNone/>
            </a:pPr>
            <a:endParaRPr lang="en-US" sz="1200" dirty="0" smtClean="0">
              <a:solidFill>
                <a:schemeClr val="tx1"/>
              </a:solidFill>
            </a:endParaRPr>
          </a:p>
          <a:p>
            <a:pPr indent="0">
              <a:buNone/>
            </a:pPr>
            <a:r>
              <a:rPr lang="en-US" sz="1200" dirty="0" smtClean="0">
                <a:solidFill>
                  <a:schemeClr val="tx1"/>
                </a:solidFill>
              </a:rPr>
              <a:t>GLM Univ of Maryland</a:t>
            </a:r>
          </a:p>
          <a:p>
            <a:pPr indent="0">
              <a:buNone/>
            </a:pPr>
            <a:r>
              <a:rPr lang="en-US" sz="1200" dirty="0" smtClean="0">
                <a:solidFill>
                  <a:schemeClr val="tx1"/>
                </a:solidFill>
              </a:rPr>
              <a:t>hhttp://lightning.umd.edu/Apps/GoesCesium/</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367304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NOAA STAR GOES-16  Image Viewer                https://www.star.nesdis.noaa.gov/GOES/GOES16_CONUS.php</a:t>
            </a:r>
          </a:p>
          <a:p>
            <a:endParaRPr lang="en-US" dirty="0" smtClean="0"/>
          </a:p>
          <a:p>
            <a:r>
              <a:rPr lang="en-US" dirty="0" smtClean="0"/>
              <a:t>NOAA/NESDIS Geostationary Satellite Server    http://www.goes.noaa.gov/index.html</a:t>
            </a:r>
          </a:p>
          <a:p>
            <a:endParaRPr lang="en-US" dirty="0" smtClean="0"/>
          </a:p>
          <a:p>
            <a:r>
              <a:rPr lang="en-US" dirty="0" smtClean="0"/>
              <a:t> SSEC Geo Browser  Color hybrid with GOES-16 and Suomi NPP   http://www.ssec.wisc.edu/data/geo/#/animation?satellite=goes-16&amp;end_datetime=latest&amp;n_images=4&amp;coverage=conus&amp;channel=rgbstr&amp;image_quality=gif&amp;anim_method=javascript</a:t>
            </a:r>
          </a:p>
          <a:p>
            <a:r>
              <a:rPr lang="en-US" dirty="0" smtClean="0"/>
              <a:t> SSEC Geo Browser  All bands, Meso1 Meso2 and CONUS and Full Disk, plus a "spectral" (all channels) loop geo imagery (SSEC Real Earth TM)  All bands, CONUS and Full Disk and both </a:t>
            </a:r>
            <a:r>
              <a:rPr lang="en-US" dirty="0" err="1" smtClean="0"/>
              <a:t>meso</a:t>
            </a:r>
            <a:r>
              <a:rPr lang="en-US" dirty="0" smtClean="0"/>
              <a:t>-scale sectors</a:t>
            </a:r>
          </a:p>
          <a:p>
            <a:r>
              <a:rPr lang="en-US" dirty="0" smtClean="0"/>
              <a:t>https://www.ssec.wisc.edu/data/geo/#/animation?satellite=goes-16</a:t>
            </a:r>
          </a:p>
          <a:p>
            <a:endParaRPr lang="en-US" dirty="0" smtClean="0"/>
          </a:p>
          <a:p>
            <a:r>
              <a:rPr lang="en-US" dirty="0" smtClean="0"/>
              <a:t> UW-Madison AOS  Many sectors (including Southern Wisconsin) and several enhancements</a:t>
            </a:r>
          </a:p>
          <a:p>
            <a:r>
              <a:rPr lang="en-US" dirty="0" smtClean="0"/>
              <a:t>http://www.aos.wisc.edu/weather/wx_obs/GOES16.html</a:t>
            </a:r>
          </a:p>
          <a:p>
            <a:endParaRPr lang="en-US" dirty="0" smtClean="0"/>
          </a:p>
          <a:p>
            <a:r>
              <a:rPr lang="en-US" dirty="0" smtClean="0"/>
              <a:t>RAMMB Slider   </a:t>
            </a:r>
            <a:r>
              <a:rPr lang="en-US" dirty="0" err="1" smtClean="0"/>
              <a:t>GeoColor</a:t>
            </a:r>
            <a:r>
              <a:rPr lang="en-US" dirty="0" smtClean="0"/>
              <a:t>, all bands and all sectors      http://rammb-slider.cira.colostate.edu/</a:t>
            </a:r>
          </a:p>
          <a:p>
            <a:endParaRPr lang="en-US" dirty="0" smtClean="0"/>
          </a:p>
          <a:p>
            <a:r>
              <a:rPr lang="en-US" dirty="0" smtClean="0"/>
              <a:t>ABI GOES-16 imagery (SPORT)   16 bands, RGBs, Full Disk and CONUS and </a:t>
            </a:r>
            <a:r>
              <a:rPr lang="en-US" dirty="0" err="1" smtClean="0"/>
              <a:t>Meso</a:t>
            </a:r>
            <a:r>
              <a:rPr lang="en-US" dirty="0" smtClean="0"/>
              <a:t>-scale sectors weather.us   US view, several options</a:t>
            </a:r>
          </a:p>
          <a:p>
            <a:r>
              <a:rPr lang="en-US" dirty="0" smtClean="0"/>
              <a:t>https://weather.msfc.nasa.gov/sport/</a:t>
            </a:r>
          </a:p>
          <a:p>
            <a:endParaRPr lang="en-US" dirty="0" smtClean="0"/>
          </a:p>
          <a:p>
            <a:r>
              <a:rPr lang="en-US" dirty="0" smtClean="0"/>
              <a:t> </a:t>
            </a:r>
            <a:r>
              <a:rPr lang="en-US" dirty="0" err="1" smtClean="0"/>
              <a:t>Meteo</a:t>
            </a:r>
            <a:r>
              <a:rPr lang="en-US" dirty="0" smtClean="0"/>
              <a:t>-Chile   16 bands and RGB images over Chile and 1-page band fact sheets</a:t>
            </a:r>
          </a:p>
          <a:p>
            <a:r>
              <a:rPr lang="en-US" dirty="0" smtClean="0"/>
              <a:t>http://www.meteochile.cl/PortalDMC-web/index.xhtml</a:t>
            </a:r>
          </a:p>
          <a:p>
            <a:endParaRPr lang="en-US" dirty="0" smtClean="0"/>
          </a:p>
          <a:p>
            <a:r>
              <a:rPr lang="en-US" dirty="0" smtClean="0"/>
              <a:t> Brazil's CPTEC   All ABI bands in animation over South America.</a:t>
            </a:r>
          </a:p>
          <a:p>
            <a:r>
              <a:rPr lang="en-US" dirty="0" smtClean="0"/>
              <a:t>http://pyata.cptec.inpe.br/acervowebv2/loop.show.logic</a:t>
            </a:r>
          </a:p>
          <a:p>
            <a:endParaRPr lang="en-US" dirty="0" smtClean="0"/>
          </a:p>
          <a:p>
            <a:r>
              <a:rPr lang="en-US" dirty="0" smtClean="0"/>
              <a:t>UNAM    http://www.lanot.unam.mx/</a:t>
            </a:r>
          </a:p>
          <a:p>
            <a:endParaRPr lang="en-US" dirty="0" smtClean="0"/>
          </a:p>
          <a:p>
            <a:r>
              <a:rPr lang="en-US" dirty="0" smtClean="0"/>
              <a:t>Fuerza </a:t>
            </a:r>
            <a:r>
              <a:rPr lang="en-US" dirty="0" err="1" smtClean="0"/>
              <a:t>Aérea</a:t>
            </a:r>
            <a:r>
              <a:rPr lang="en-US" dirty="0" smtClean="0"/>
              <a:t> Colombiana       https://www.simfac.mil.co/news.php</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63527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24/7 Help Desk</a:t>
            </a:r>
          </a:p>
          <a:p>
            <a:r>
              <a:rPr lang="en-US" dirty="0" smtClean="0"/>
              <a:t>ESPCOperations@noaa.gov</a:t>
            </a:r>
          </a:p>
          <a:p>
            <a:r>
              <a:rPr lang="en-US" dirty="0" smtClean="0"/>
              <a:t>ESPC Messages</a:t>
            </a:r>
          </a:p>
          <a:p>
            <a:r>
              <a:rPr lang="en-US" dirty="0" smtClean="0"/>
              <a:t>http://www.ssd.noaa.gov/PS/SATS/messages.html</a:t>
            </a:r>
          </a:p>
          <a:p>
            <a:r>
              <a:rPr lang="en-US" dirty="0" smtClean="0"/>
              <a:t>User Services</a:t>
            </a:r>
          </a:p>
          <a:p>
            <a:r>
              <a:rPr lang="en-US" dirty="0" smtClean="0"/>
              <a:t>SPSD.UserServices@noaa.gov</a:t>
            </a:r>
          </a:p>
          <a:p>
            <a:r>
              <a:rPr lang="en-US" dirty="0" smtClean="0"/>
              <a:t>Data Access</a:t>
            </a:r>
          </a:p>
          <a:p>
            <a:r>
              <a:rPr lang="en-US" dirty="0" smtClean="0"/>
              <a:t>NESDIS.Data.Access@noaa.gov</a:t>
            </a:r>
          </a:p>
          <a:p>
            <a:r>
              <a:rPr lang="en-US" dirty="0" smtClean="0"/>
              <a:t>Facebook</a:t>
            </a:r>
          </a:p>
          <a:p>
            <a:r>
              <a:rPr lang="en-US" dirty="0" smtClean="0"/>
              <a:t>www.facebook.com/NOAANESDIS </a:t>
            </a:r>
          </a:p>
          <a:p>
            <a:r>
              <a:rPr lang="en-US" dirty="0" smtClean="0"/>
              <a:t>Twitter</a:t>
            </a:r>
          </a:p>
          <a:p>
            <a:r>
              <a:rPr lang="en-US" dirty="0" smtClean="0"/>
              <a:t>www.twitter.com/noaasatellites </a:t>
            </a:r>
          </a:p>
          <a:p>
            <a:r>
              <a:rPr lang="en-US" dirty="0" smtClean="0"/>
              <a:t>Press releases</a:t>
            </a:r>
          </a:p>
          <a:p>
            <a:r>
              <a:rPr lang="en-US" dirty="0" smtClean="0"/>
              <a:t>http://www.nesdis.noaa.gov/news_archives/</a:t>
            </a:r>
          </a:p>
          <a:p>
            <a:r>
              <a:rPr lang="en-US" dirty="0" smtClean="0"/>
              <a:t>GOES Status</a:t>
            </a:r>
          </a:p>
          <a:p>
            <a:r>
              <a:rPr lang="en-US" dirty="0" smtClean="0"/>
              <a:t>http://www.ospo.noaa.gov/Operations/GOES/status.html</a:t>
            </a:r>
          </a:p>
          <a:p>
            <a:r>
              <a:rPr lang="en-US" dirty="0" smtClean="0"/>
              <a:t>GOES User Information and Documents</a:t>
            </a:r>
          </a:p>
          <a:p>
            <a:r>
              <a:rPr lang="en-US" dirty="0" smtClean="0"/>
              <a:t>http://www.ospo.noaa.gov/Operations/GOES/documents.html</a:t>
            </a:r>
          </a:p>
          <a:p>
            <a:r>
              <a:rPr lang="en-US" dirty="0" smtClean="0"/>
              <a:t>Direct Services </a:t>
            </a:r>
          </a:p>
          <a:p>
            <a:r>
              <a:rPr lang="en-US" dirty="0" smtClean="0"/>
              <a:t>http://noaasis.noaa.gov/NOAASIS/</a:t>
            </a:r>
          </a:p>
          <a:p>
            <a:endParaRPr lang="en-US" dirty="0" smtClean="0"/>
          </a:p>
          <a:p>
            <a:r>
              <a:rPr lang="en-US" dirty="0" smtClean="0"/>
              <a:t>Other Links:</a:t>
            </a:r>
          </a:p>
          <a:p>
            <a:endParaRPr lang="en-US" dirty="0" smtClean="0"/>
          </a:p>
          <a:p>
            <a:endParaRPr lang="en-US" dirty="0" smtClean="0"/>
          </a:p>
          <a:p>
            <a:endParaRPr lang="en-US" dirty="0" smtClean="0"/>
          </a:p>
          <a:p>
            <a:r>
              <a:rPr lang="en-US" dirty="0" smtClean="0"/>
              <a:t>NOAASIS Website</a:t>
            </a:r>
          </a:p>
          <a:p>
            <a:r>
              <a:rPr lang="en-US" dirty="0" smtClean="0"/>
              <a:t>http://noaasis.noaa.gov/NOAASIS/</a:t>
            </a:r>
          </a:p>
          <a:p>
            <a:r>
              <a:rPr lang="en-US" dirty="0" smtClean="0"/>
              <a:t> List of GRB Vendors and Manufacturers at:</a:t>
            </a:r>
          </a:p>
          <a:p>
            <a:r>
              <a:rPr lang="en-US" dirty="0" smtClean="0"/>
              <a:t>http://www.noaasis.noaa.gov/NOAASIS/ml/manulst.html</a:t>
            </a:r>
          </a:p>
          <a:p>
            <a:r>
              <a:rPr lang="en-US" dirty="0" smtClean="0"/>
              <a:t> GOES-R Website</a:t>
            </a:r>
          </a:p>
          <a:p>
            <a:r>
              <a:rPr lang="en-US" dirty="0" smtClean="0"/>
              <a:t>https://www.goes-r.gov/</a:t>
            </a:r>
          </a:p>
          <a:p>
            <a:r>
              <a:rPr lang="en-US" dirty="0" smtClean="0"/>
              <a:t> GOES-R Product Definition and Users' Guide (PUG) Volume 4 http://www.goes-r.gov/users/docs/PUG-GRB-vol4.pdf</a:t>
            </a:r>
          </a:p>
          <a:p>
            <a:r>
              <a:rPr lang="en-US" dirty="0" smtClean="0"/>
              <a:t> GRB Downlink Specification</a:t>
            </a:r>
          </a:p>
          <a:p>
            <a:r>
              <a:rPr lang="en-US" dirty="0" smtClean="0"/>
              <a:t>http://www.goes-r.gov/users/docs/GRB_downlink.pdf</a:t>
            </a:r>
          </a:p>
          <a:p>
            <a:endParaRPr lang="en-US" dirty="0" smtClean="0"/>
          </a:p>
          <a:p>
            <a:endParaRPr lang="en-US" dirty="0" smtClean="0"/>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20703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A" baseline="0" dirty="0" smtClean="0"/>
              <a:t>Continuity for the existing satellite product clients</a:t>
            </a:r>
          </a:p>
          <a:p>
            <a:endParaRPr lang="en-CA" dirty="0"/>
          </a:p>
        </p:txBody>
      </p:sp>
      <p:sp>
        <p:nvSpPr>
          <p:cNvPr id="4" name="Slide Number Placeholder 3"/>
          <p:cNvSpPr>
            <a:spLocks noGrp="1"/>
          </p:cNvSpPr>
          <p:nvPr>
            <p:ph type="sldNum" sz="quarter" idx="10"/>
          </p:nvPr>
        </p:nvSpPr>
        <p:spPr/>
        <p:txBody>
          <a:bodyPr/>
          <a:lstStyle/>
          <a:p>
            <a:pPr>
              <a:defRPr/>
            </a:pPr>
            <a:fld id="{1196F051-24EB-4F91-9473-B8EB5E614712}" type="slidenum">
              <a:rPr lang="en-US" smtClean="0">
                <a:solidFill>
                  <a:prstClr val="black"/>
                </a:solidFill>
              </a:rPr>
              <a:pPr>
                <a:defRPr/>
              </a:pPr>
              <a:t>59</a:t>
            </a:fld>
            <a:endParaRPr lang="en-US">
              <a:solidFill>
                <a:prstClr val="black"/>
              </a:solidFill>
            </a:endParaRPr>
          </a:p>
        </p:txBody>
      </p:sp>
    </p:spTree>
    <p:extLst>
      <p:ext uri="{BB962C8B-B14F-4D97-AF65-F5344CB8AC3E}">
        <p14:creationId xmlns:p14="http://schemas.microsoft.com/office/powerpoint/2010/main" val="2387078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GOES-15 will continue to operate alongside GOES-17 through December 2019 to allow users more time to transition to the new space weather data products available from GOES-16 and GOES-17 and continue to </a:t>
            </a:r>
            <a:r>
              <a:rPr lang="en-US" dirty="0" err="1" smtClean="0"/>
              <a:t>corelate</a:t>
            </a:r>
            <a:r>
              <a:rPr lang="en-US" dirty="0" smtClean="0"/>
              <a:t> GOES-17 ABI thermal data during short periods of thermal data outage.</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71973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buFont typeface="Arial" panose="020B0604020202020204" pitchFamily="34" charset="0"/>
              <a:buChar char="•"/>
            </a:pPr>
            <a:r>
              <a:rPr lang="en-US" sz="2400" dirty="0" smtClean="0">
                <a:solidFill>
                  <a:schemeClr val="bg1"/>
                </a:solidFill>
              </a:rPr>
              <a:t>The GOES Rebroadcast (GRB) </a:t>
            </a:r>
            <a:r>
              <a:rPr lang="en-US" dirty="0" smtClean="0"/>
              <a:t>provides the primary relay of full resolution, calibrated, near-real-time direct broadcast space relay of Level 1b data from each instrument and Level 2 data from the Geostationary Lightning Mapper (GLM)</a:t>
            </a:r>
          </a:p>
          <a:p>
            <a:pPr>
              <a:buFont typeface="Arial" panose="020B0604020202020204" pitchFamily="34" charset="0"/>
              <a:buChar char="•"/>
            </a:pPr>
            <a:r>
              <a:rPr lang="en-US" sz="2400" dirty="0" smtClean="0">
                <a:solidFill>
                  <a:schemeClr val="bg1"/>
                </a:solidFill>
              </a:rPr>
              <a:t>The GRB downlink is standards-based, making use of the following protocols:</a:t>
            </a:r>
          </a:p>
          <a:p>
            <a:pPr lvl="1">
              <a:buClr>
                <a:schemeClr val="bg1"/>
              </a:buClr>
              <a:buFont typeface="Arial" panose="020B0604020202020204" pitchFamily="34" charset="0"/>
              <a:buChar char="•"/>
            </a:pPr>
            <a:r>
              <a:rPr lang="en-US" sz="2000" dirty="0" smtClean="0">
                <a:solidFill>
                  <a:schemeClr val="bg1"/>
                </a:solidFill>
              </a:rPr>
              <a:t>Digital Video Broadcasting (DVB-S2)</a:t>
            </a:r>
          </a:p>
          <a:p>
            <a:pPr lvl="1">
              <a:buClr>
                <a:schemeClr val="bg1"/>
              </a:buClr>
              <a:buFont typeface="Arial" panose="020B0604020202020204" pitchFamily="34" charset="0"/>
              <a:buChar char="•"/>
            </a:pPr>
            <a:r>
              <a:rPr lang="en-US" sz="2000" dirty="0" smtClean="0">
                <a:solidFill>
                  <a:schemeClr val="bg1"/>
                </a:solidFill>
              </a:rPr>
              <a:t>Consultative Committee for Space Data Systems (CCSDS) Advanced Orbiting Systems (AOS)</a:t>
            </a:r>
          </a:p>
          <a:p>
            <a:pPr lvl="1">
              <a:buClr>
                <a:schemeClr val="bg1"/>
              </a:buClr>
              <a:buFont typeface="Arial" panose="020B0604020202020204" pitchFamily="34" charset="0"/>
              <a:buChar char="•"/>
            </a:pPr>
            <a:r>
              <a:rPr lang="en-US" sz="2000" dirty="0" smtClean="0">
                <a:solidFill>
                  <a:schemeClr val="bg1"/>
                </a:solidFill>
              </a:rPr>
              <a:t>Space Data Link Protocol</a:t>
            </a:r>
          </a:p>
          <a:p>
            <a:pPr lvl="1">
              <a:buClr>
                <a:schemeClr val="bg1"/>
              </a:buClr>
              <a:buFont typeface="Arial" panose="020B0604020202020204" pitchFamily="34" charset="0"/>
              <a:buChar char="•"/>
            </a:pPr>
            <a:r>
              <a:rPr lang="en-US" sz="2000" dirty="0" smtClean="0">
                <a:solidFill>
                  <a:schemeClr val="bg1"/>
                </a:solidFill>
              </a:rPr>
              <a:t>CCSDS Space Packet Protocol </a:t>
            </a:r>
          </a:p>
          <a:p>
            <a:endParaRPr lang="en-US" sz="2400" dirty="0" smtClean="0">
              <a:solidFill>
                <a:schemeClr val="bg1"/>
              </a:solidFill>
            </a:endParaRPr>
          </a:p>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33003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indent="0">
              <a:buNone/>
            </a:pPr>
            <a:r>
              <a:rPr lang="en-US" dirty="0" smtClean="0">
                <a:solidFill>
                  <a:schemeClr val="bg1"/>
                </a:solidFill>
              </a:rPr>
              <a:t>Level 1b products:</a:t>
            </a:r>
          </a:p>
          <a:p>
            <a:pPr lvl="1" indent="0">
              <a:buNone/>
            </a:pPr>
            <a:r>
              <a:rPr lang="en-US" sz="2400" dirty="0" smtClean="0">
                <a:solidFill>
                  <a:schemeClr val="bg1"/>
                </a:solidFill>
              </a:rPr>
              <a:t>Radiances from Advanced Baseline Imager: 16 Bands; Full Disk, CONUS, and Mesoscale</a:t>
            </a:r>
          </a:p>
          <a:p>
            <a:pPr lvl="1" indent="0">
              <a:buNone/>
            </a:pPr>
            <a:r>
              <a:rPr lang="en-US" sz="2400" dirty="0" smtClean="0">
                <a:solidFill>
                  <a:schemeClr val="bg1"/>
                </a:solidFill>
              </a:rPr>
              <a:t>Solar Imagery from Solar Ultraviolet Imager</a:t>
            </a:r>
          </a:p>
          <a:p>
            <a:pPr lvl="1" indent="0">
              <a:buNone/>
            </a:pPr>
            <a:r>
              <a:rPr lang="en-US" sz="2400" dirty="0" smtClean="0">
                <a:solidFill>
                  <a:schemeClr val="bg1"/>
                </a:solidFill>
              </a:rPr>
              <a:t>Solar Flux from the Extreme Ultraviolet and X-ray Irradiance Sensors</a:t>
            </a:r>
          </a:p>
          <a:p>
            <a:pPr lvl="1" indent="0">
              <a:buNone/>
            </a:pPr>
            <a:r>
              <a:rPr lang="en-US" sz="2400" dirty="0" smtClean="0">
                <a:solidFill>
                  <a:schemeClr val="bg1"/>
                </a:solidFill>
              </a:rPr>
              <a:t>Energetic Heavy Ions from the Space Environment In-Situ Suite</a:t>
            </a:r>
          </a:p>
          <a:p>
            <a:pPr lvl="1" indent="0">
              <a:buNone/>
            </a:pPr>
            <a:r>
              <a:rPr lang="en-US" sz="2400" dirty="0" smtClean="0">
                <a:solidFill>
                  <a:schemeClr val="bg1"/>
                </a:solidFill>
              </a:rPr>
              <a:t>	</a:t>
            </a:r>
          </a:p>
          <a:p>
            <a:pPr lvl="1" indent="0">
              <a:buNone/>
            </a:pPr>
            <a:endParaRPr lang="en-US" sz="2400" dirty="0" smtClean="0">
              <a:solidFill>
                <a:schemeClr val="bg1"/>
              </a:solidFill>
            </a:endParaRPr>
          </a:p>
          <a:p>
            <a:pPr lvl="0" indent="0">
              <a:buNone/>
            </a:pPr>
            <a:r>
              <a:rPr lang="en-US" sz="2400" dirty="0" smtClean="0">
                <a:solidFill>
                  <a:schemeClr val="bg1"/>
                </a:solidFill>
              </a:rPr>
              <a:t>Level 2 products:</a:t>
            </a:r>
          </a:p>
          <a:p>
            <a:pPr lvl="1" indent="0">
              <a:buNone/>
            </a:pPr>
            <a:r>
              <a:rPr lang="en-US" sz="2400" dirty="0" smtClean="0">
                <a:solidFill>
                  <a:schemeClr val="bg1"/>
                </a:solidFill>
              </a:rPr>
              <a:t>Geostationary Lightning Mapper </a:t>
            </a:r>
          </a:p>
          <a:p>
            <a:pPr lvl="0" indent="0">
              <a:buNone/>
            </a:pPr>
            <a:endParaRPr lang="en-US" sz="2400" dirty="0" smtClean="0">
              <a:solidFill>
                <a:schemeClr val="bg1"/>
              </a:solidFill>
            </a:endParaRP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2966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GRB replaces the GOES </a:t>
            </a:r>
            <a:r>
              <a:rPr lang="en-US" dirty="0" err="1" smtClean="0"/>
              <a:t>VARiable</a:t>
            </a:r>
            <a:r>
              <a:rPr lang="en-US" dirty="0" smtClean="0"/>
              <a:t> (GVAR) service</a:t>
            </a:r>
          </a:p>
          <a:p>
            <a:r>
              <a:rPr lang="en-US" dirty="0" smtClean="0"/>
              <a:t>GRB provides improved products. ABI provides three times more spectral information, four times the spatial resolution, and more than five times faster temporal coverage than the previous system </a:t>
            </a:r>
          </a:p>
          <a:p>
            <a:endParaRPr lang="en-US" dirty="0" smtClean="0"/>
          </a:p>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11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21959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The NOAA GOES-R series spacecraft, instruments, ground, and data distribution systems work together within an integrated operational systems architecture. </a:t>
            </a:r>
          </a:p>
          <a:p>
            <a:endParaRPr lang="en-US" dirty="0" smtClean="0"/>
          </a:p>
          <a:p>
            <a:r>
              <a:rPr lang="en-US" dirty="0" smtClean="0"/>
              <a:t>The spacecraft’s scientific instruments sense the environment and distribute data to the onboard computer for processing and distribution to the X-Band antenna for transmission to Earth as a digital data stream. </a:t>
            </a:r>
          </a:p>
          <a:p>
            <a:endParaRPr lang="en-US" dirty="0" smtClean="0"/>
          </a:p>
          <a:p>
            <a:r>
              <a:rPr lang="en-US" dirty="0" smtClean="0"/>
              <a:t>The antennas at the Wallops Command and Data Acquisition Station (WCDAS) receives the data stream. The ground system software at WCDAS processes the Level 0 raw data and creates Level 1b scientific data products. For example, the measurements from the ABI are converted to units of radiance and calibrated, navigated, and remapped to a fixed grid. The antenna at WCDAS then transmits the products to the GOES-R series satellite for relay through the satellite’s GOES Rebroadcast (GRB) transponder and L-Band antenna to the GRB receive stations, including GRB receive stations at the NOAA Satellite Operations Facility (NSOF). In addition to the NOAA NESDIS GRB receive stations at the WCDAS, NSOF, and CBU, about 70 other sites have installed or plan to install GRB receive stations. WCDAS generates the </a:t>
            </a:r>
            <a:r>
              <a:rPr lang="en-US" dirty="0" err="1" smtClean="0"/>
              <a:t>Sectorized</a:t>
            </a:r>
            <a:r>
              <a:rPr lang="en-US" dirty="0" smtClean="0"/>
              <a:t> Cloud and Moisture Imagery (SCMI) product for the NWS. </a:t>
            </a:r>
          </a:p>
          <a:p>
            <a:endParaRPr lang="en-US" dirty="0" smtClean="0"/>
          </a:p>
          <a:p>
            <a:endParaRPr lang="en-US" dirty="0" smtClean="0"/>
          </a:p>
          <a:p>
            <a:r>
              <a:rPr lang="en-US" dirty="0" smtClean="0"/>
              <a:t>NOAA’s National Environmental Satellite, Data, and Information Service (NESDIS) disseminates GOES-R Series satellite-derived data products to users through a variety of means including the GRB and High Rate Information Transmission (HRIT)/ Emergency Managers Weather Information Network (EMWIN). Although they are both Direct Broadcast (DB) services, the HRIT/EMWIN</a:t>
            </a:r>
            <a:r>
              <a:rPr lang="en-US" baseline="0" dirty="0" smtClean="0"/>
              <a:t> receive station costs much less than a GRB receive station and  contains a subset of the GOES-R products and the products are formatted to fit on the 400 Kbps link. The HRIT/EMWIN service disseminates low-resolution geostationary satellite products and weather forecasts, warnings, graphics, and other information directly from NWS in near-real time.</a:t>
            </a:r>
          </a:p>
          <a:p>
            <a:endParaRPr lang="en-US" dirty="0" smtClean="0"/>
          </a:p>
          <a:p>
            <a:r>
              <a:rPr lang="en-US" dirty="0" smtClean="0"/>
              <a:t>CBU functions as a completely independent backup for the Mission Management and selected Product Generation and Product Distribution functions. It can operate concurrently with NSOF and WCDAS. Its X-Band antenna receives the Level 0 data and the Product Generation function produces the GRB products, information packets, and metadata that are uplinked to the satellite for relay through the GRB. CBU can also generate the </a:t>
            </a:r>
            <a:r>
              <a:rPr lang="en-US" dirty="0" err="1" smtClean="0"/>
              <a:t>Sectorized</a:t>
            </a:r>
            <a:r>
              <a:rPr lang="en-US" dirty="0" smtClean="0"/>
              <a:t> Cloud and Moisture Imagery (SCMI) product for NWS. </a:t>
            </a:r>
          </a:p>
          <a:p>
            <a:endParaRPr lang="en-US" dirty="0" smtClean="0"/>
          </a:p>
          <a:p>
            <a:r>
              <a:rPr lang="en-US" dirty="0" smtClean="0"/>
              <a:t>NSOF hosts the primary MM and selected PG and PD functions and is responsible for maintaining the calibration database, monitoring radiometric performance, monitoring Image Navigation and Registration (INR) performance, generating Level 2+ products, and disseminating Level 1b and Level 2+ products. </a:t>
            </a:r>
          </a:p>
          <a:p>
            <a:endParaRPr lang="en-US" dirty="0" smtClean="0"/>
          </a:p>
          <a:p>
            <a:r>
              <a:rPr lang="en-US" dirty="0" smtClean="0"/>
              <a:t>The ESPC, which is located at NSOF, is NOAA's primary data-processing system for the nation's environmental satellite data. Through a large variety of hardware, software, networks, telecommunication lines, and software tools, ESPC ingests, processes, and distributes environmental data and information received from all of NOAA's satellites, several foreign countries' satellites and the Department of Defense's satellites.  PDA is the product distribution node in the ESPC that distributes Level 1b products, Level 2+ products, and associated mission data to authorized operational users. </a:t>
            </a:r>
          </a:p>
          <a:p>
            <a:endParaRPr lang="en-US" dirty="0" smtClean="0"/>
          </a:p>
          <a:p>
            <a:pPr rtl="0" eaLnBrk="1" fontAlgn="t" latinLnBrk="0" hangingPunct="1"/>
            <a:r>
              <a:rPr lang="en-US" sz="1200" b="0" i="0" u="none" strike="noStrike" kern="1200" dirty="0" smtClean="0">
                <a:solidFill>
                  <a:schemeClr val="tx1"/>
                </a:solidFill>
                <a:effectLst/>
                <a:latin typeface="+mn-lt"/>
                <a:ea typeface="+mn-ea"/>
                <a:cs typeface="+mn-cs"/>
              </a:rPr>
              <a:t>CLASS is the Comprehensive Large Array-data Stewardship System and it is a web-based data archive</a:t>
            </a:r>
            <a:r>
              <a:rPr lang="en-US" sz="1200" b="0" i="0" u="none" strike="noStrike" kern="1200" baseline="0" dirty="0" smtClean="0">
                <a:solidFill>
                  <a:schemeClr val="tx1"/>
                </a:solidFill>
                <a:effectLst/>
                <a:latin typeface="+mn-lt"/>
                <a:ea typeface="+mn-ea"/>
                <a:cs typeface="+mn-cs"/>
              </a:rPr>
              <a:t> and distribution system for NOAA’s environmental data. CLASS provide non-real time data access and distribution services of GOES-R data to users.</a:t>
            </a:r>
            <a:endParaRPr lang="en-US" sz="1200" b="0" i="0" u="none" strike="noStrike" kern="1200" dirty="0" smtClean="0">
              <a:solidFill>
                <a:schemeClr val="tx1"/>
              </a:solidFill>
              <a:effectLst/>
              <a:latin typeface="+mn-lt"/>
              <a:ea typeface="+mn-ea"/>
              <a:cs typeface="+mn-cs"/>
            </a:endParaRPr>
          </a:p>
          <a:p>
            <a:endParaRPr lang="en-US" b="0" dirty="0" smtClean="0"/>
          </a:p>
          <a:p>
            <a:pPr marL="0" algn="l" rtl="0" eaLnBrk="1" fontAlgn="t" latinLnBrk="0" hangingPunct="1">
              <a:spcBef>
                <a:spcPts val="0"/>
              </a:spcBef>
              <a:spcAft>
                <a:spcPts val="0"/>
              </a:spcAft>
            </a:pPr>
            <a:r>
              <a:rPr lang="en-US" sz="1200" b="0" i="0" u="none" strike="noStrike" kern="1200" dirty="0" smtClean="0">
                <a:solidFill>
                  <a:srgbClr val="FFFFFF"/>
                </a:solidFill>
                <a:effectLst/>
                <a:latin typeface="Calibri" panose="020F0502020204030204" pitchFamily="34" charset="0"/>
              </a:rPr>
              <a:t>NESDIS provides products to the NWS AWIPS Network</a:t>
            </a:r>
            <a:r>
              <a:rPr lang="en-US" sz="1200" b="0" i="0" u="none" strike="noStrike" kern="1200" baseline="0" dirty="0" smtClean="0">
                <a:solidFill>
                  <a:srgbClr val="FFFFFF"/>
                </a:solidFill>
                <a:effectLst/>
                <a:latin typeface="Calibri" panose="020F0502020204030204" pitchFamily="34" charset="0"/>
              </a:rPr>
              <a:t> Control Facility for distribution through the </a:t>
            </a:r>
            <a:r>
              <a:rPr lang="en-US" sz="1200" b="0" i="0" u="none" strike="noStrike" kern="1200" dirty="0" smtClean="0">
                <a:solidFill>
                  <a:srgbClr val="FFFFFF"/>
                </a:solidFill>
                <a:effectLst/>
                <a:latin typeface="Calibri" panose="020F0502020204030204" pitchFamily="34" charset="0"/>
              </a:rPr>
              <a:t>NWS Satellite Broadcast Network and </a:t>
            </a:r>
            <a:r>
              <a:rPr lang="en-US" sz="1200" b="0" i="0" u="none" strike="noStrike" kern="1200" dirty="0" err="1" smtClean="0">
                <a:solidFill>
                  <a:srgbClr val="FFFFFF"/>
                </a:solidFill>
                <a:effectLst/>
                <a:latin typeface="Calibri" panose="020F0502020204030204" pitchFamily="34" charset="0"/>
              </a:rPr>
              <a:t>NOAAPort</a:t>
            </a:r>
            <a:r>
              <a:rPr lang="en-US" sz="1200" b="0" i="0" u="none" strike="noStrike" kern="1200" dirty="0" smtClean="0">
                <a:solidFill>
                  <a:srgbClr val="FFFFFF"/>
                </a:solidFill>
                <a:effectLst/>
                <a:latin typeface="Calibri" panose="020F0502020204030204" pitchFamily="34" charset="0"/>
              </a:rPr>
              <a:t>. The SBN distributes</a:t>
            </a:r>
            <a:r>
              <a:rPr lang="en-US" sz="1200" b="0" i="0" u="none" strike="noStrike" kern="1200" baseline="0" dirty="0" smtClean="0">
                <a:solidFill>
                  <a:srgbClr val="FFFFFF"/>
                </a:solidFill>
                <a:effectLst/>
                <a:latin typeface="Calibri" panose="020F0502020204030204" pitchFamily="34" charset="0"/>
              </a:rPr>
              <a:t> products to the NWS </a:t>
            </a:r>
            <a:r>
              <a:rPr lang="en-US" sz="1200" b="0" i="0" u="none" strike="noStrike" kern="1200" dirty="0" smtClean="0">
                <a:solidFill>
                  <a:srgbClr val="FFFFFF"/>
                </a:solidFill>
                <a:effectLst/>
                <a:latin typeface="Calibri" panose="020F0502020204030204" pitchFamily="34" charset="0"/>
              </a:rPr>
              <a:t>Advanced Weather Interactive Processing System (AWIPS) located at NWS offices. </a:t>
            </a:r>
            <a:endParaRPr lang="en-US" sz="2000" b="0" i="0" u="none" strike="noStrike" dirty="0" smtClean="0">
              <a:effectLst/>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66A94D-C181-46BB-896C-A16F1B32B475}" type="slidenum">
              <a:rPr kumimoji="0" lang="en-US" sz="1400" b="0" i="0" u="none" strike="noStrike" kern="0" cap="none" spc="0" normalizeH="0" baseline="0" noProof="0" smtClean="0">
                <a:ln>
                  <a:noFill/>
                </a:ln>
                <a:solidFill>
                  <a:prstClr val="black"/>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Tree>
    <p:extLst>
      <p:ext uri="{BB962C8B-B14F-4D97-AF65-F5344CB8AC3E}">
        <p14:creationId xmlns:p14="http://schemas.microsoft.com/office/powerpoint/2010/main" val="3657174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Calculations based on available data as of May 2011.</a:t>
            </a:r>
          </a:p>
          <a:p>
            <a:pPr marL="228600" indent="-228600">
              <a:buFont typeface="+mj-lt"/>
              <a:buAutoNum type="arabicPeriod"/>
            </a:pPr>
            <a:r>
              <a:rPr lang="en-US" dirty="0" smtClean="0"/>
              <a:t>Each antenna size is usable within the indicated contour.</a:t>
            </a:r>
          </a:p>
          <a:p>
            <a:pPr marL="228600" indent="-228600">
              <a:buFont typeface="+mj-lt"/>
              <a:buAutoNum type="arabicPeriod"/>
            </a:pPr>
            <a:r>
              <a:rPr lang="en-US" dirty="0" smtClean="0"/>
              <a:t>Rain attenuations included are: 1.3/1.6/2.0/2.2/2.5 dB (3.8 to 6 m)</a:t>
            </a:r>
          </a:p>
          <a:p>
            <a:pPr marL="228600" indent="-228600">
              <a:buFont typeface="+mj-lt"/>
              <a:buAutoNum type="arabicPeriod"/>
            </a:pPr>
            <a:r>
              <a:rPr lang="en-US" dirty="0" smtClean="0"/>
              <a:t>An operating margin of 2.5 dB was included in the calculations, but users are warned that may not be enough in parts of North America where cellular and mobile internet service providers may provide strong interference and therefore additional antenna gain may be needed</a:t>
            </a:r>
            <a:endParaRPr lang="en-US" dirty="0"/>
          </a:p>
        </p:txBody>
      </p:sp>
      <p:sp>
        <p:nvSpPr>
          <p:cNvPr id="4" name="Slide Number Placeholder 3"/>
          <p:cNvSpPr>
            <a:spLocks noGrp="1"/>
          </p:cNvSpPr>
          <p:nvPr>
            <p:ph type="sldNum" sz="quarter" idx="10"/>
          </p:nvPr>
        </p:nvSpPr>
        <p:spPr/>
        <p:txBody>
          <a:bodyPr/>
          <a:lstStyle/>
          <a:p>
            <a:fld id="{1793758C-4687-48C4-851D-4E1023159749}" type="slidenum">
              <a:rPr lang="en-US" smtClean="0"/>
              <a:t>15</a:t>
            </a:fld>
            <a:endParaRPr lang="en-US"/>
          </a:p>
        </p:txBody>
      </p:sp>
    </p:spTree>
    <p:extLst>
      <p:ext uri="{BB962C8B-B14F-4D97-AF65-F5344CB8AC3E}">
        <p14:creationId xmlns:p14="http://schemas.microsoft.com/office/powerpoint/2010/main" val="37456767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descr="goes_20.jpg"/>
          <p:cNvPicPr>
            <a:picLocks noChangeAspect="1"/>
          </p:cNvPicPr>
          <p:nvPr/>
        </p:nvPicPr>
        <p:blipFill>
          <a:blip r:embed="rId2"/>
          <a:stretch>
            <a:fillRect/>
          </a:stretch>
        </p:blipFill>
        <p:spPr>
          <a:xfrm>
            <a:off x="2" y="0"/>
            <a:ext cx="12241951" cy="6858000"/>
          </a:xfrm>
          <a:prstGeom prst="rect">
            <a:avLst/>
          </a:prstGeom>
        </p:spPr>
      </p:pic>
      <p:sp>
        <p:nvSpPr>
          <p:cNvPr id="2" name="Title 1"/>
          <p:cNvSpPr>
            <a:spLocks noGrp="1"/>
          </p:cNvSpPr>
          <p:nvPr>
            <p:ph type="ctrTitle" hasCustomPrompt="1"/>
          </p:nvPr>
        </p:nvSpPr>
        <p:spPr>
          <a:xfrm>
            <a:off x="914400" y="3151188"/>
            <a:ext cx="10972800" cy="735014"/>
          </a:xfrm>
        </p:spPr>
        <p:txBody>
          <a:bodyPr lIns="0" tIns="0" rIns="0" bIns="0" anchor="t">
            <a:noAutofit/>
          </a:bodyPr>
          <a:lstStyle>
            <a:lvl1pPr>
              <a:defRPr sz="2700">
                <a:solidFill>
                  <a:srgbClr val="084284"/>
                </a:solidFill>
              </a:defRPr>
            </a:lvl1pPr>
          </a:lstStyle>
          <a:p>
            <a:r>
              <a:rPr lang="en-US" dirty="0" smtClean="0"/>
              <a:t>Presentation Title</a:t>
            </a:r>
            <a:endParaRPr lang="en-US" dirty="0"/>
          </a:p>
        </p:txBody>
      </p:sp>
      <p:sp>
        <p:nvSpPr>
          <p:cNvPr id="3" name="Subtitle 2"/>
          <p:cNvSpPr>
            <a:spLocks noGrp="1"/>
          </p:cNvSpPr>
          <p:nvPr>
            <p:ph type="subTitle" idx="1" hasCustomPrompt="1"/>
          </p:nvPr>
        </p:nvSpPr>
        <p:spPr>
          <a:xfrm>
            <a:off x="914400" y="3886207"/>
            <a:ext cx="10972800" cy="974357"/>
          </a:xfrm>
        </p:spPr>
        <p:txBody>
          <a:bodyPr lIns="0" tIns="0" rIns="0" bIns="0">
            <a:noAutofit/>
          </a:bodyPr>
          <a:lstStyle>
            <a:lvl1pPr marL="0" indent="0" algn="l">
              <a:buNone/>
              <a:defRPr b="1" baseline="0">
                <a:solidFill>
                  <a:schemeClr val="tx1"/>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dirty="0" smtClean="0"/>
              <a:t>Presentation subtitle</a:t>
            </a:r>
            <a:endParaRPr lang="en-US" dirty="0"/>
          </a:p>
        </p:txBody>
      </p:sp>
      <p:sp>
        <p:nvSpPr>
          <p:cNvPr id="10" name="Text Placeholder 9"/>
          <p:cNvSpPr>
            <a:spLocks noGrp="1"/>
          </p:cNvSpPr>
          <p:nvPr>
            <p:ph type="body" sz="quarter" idx="13" hasCustomPrompt="1"/>
          </p:nvPr>
        </p:nvSpPr>
        <p:spPr>
          <a:xfrm>
            <a:off x="914400" y="4860564"/>
            <a:ext cx="10972800" cy="429411"/>
          </a:xfrm>
        </p:spPr>
        <p:txBody>
          <a:bodyPr lIns="0" bIns="0">
            <a:noAutofit/>
          </a:bodyPr>
          <a:lstStyle>
            <a:lvl1pPr>
              <a:buNone/>
              <a:defRPr sz="1125" baseline="0"/>
            </a:lvl1pPr>
            <a:lvl2pPr>
              <a:buNone/>
              <a:defRPr sz="1125"/>
            </a:lvl2pPr>
            <a:lvl3pPr>
              <a:buNone/>
              <a:defRPr sz="1125"/>
            </a:lvl3pPr>
            <a:lvl4pPr>
              <a:buNone/>
              <a:defRPr sz="1125"/>
            </a:lvl4pPr>
            <a:lvl5pPr>
              <a:buNone/>
              <a:defRPr sz="1125"/>
            </a:lvl5pPr>
          </a:lstStyle>
          <a:p>
            <a:pPr lvl="0"/>
            <a:r>
              <a:rPr lang="en-US" dirty="0" smtClean="0"/>
              <a:t>Date and/or location</a:t>
            </a:r>
            <a:endParaRPr lang="en-US" dirty="0"/>
          </a:p>
        </p:txBody>
      </p:sp>
      <p:sp>
        <p:nvSpPr>
          <p:cNvPr id="4" name="Date Placeholder 3"/>
          <p:cNvSpPr>
            <a:spLocks noGrp="1"/>
          </p:cNvSpPr>
          <p:nvPr>
            <p:ph type="dt" sz="half" idx="14"/>
          </p:nvPr>
        </p:nvSpPr>
        <p:spPr/>
        <p:txBody>
          <a:bodyPr/>
          <a:lstStyle/>
          <a:p>
            <a:fld id="{431320D0-49F0-4551-A51B-05CAA5A3F7BA}" type="datetime1">
              <a:rPr lang="en-US" smtClean="0"/>
              <a:t>7/3/2019</a:t>
            </a:fld>
            <a:endParaRPr lang="en-US" dirty="0"/>
          </a:p>
        </p:txBody>
      </p:sp>
      <p:sp>
        <p:nvSpPr>
          <p:cNvPr id="5" name="Footer Placeholder 4"/>
          <p:cNvSpPr>
            <a:spLocks noGrp="1"/>
          </p:cNvSpPr>
          <p:nvPr>
            <p:ph type="ftr" sz="quarter" idx="15"/>
          </p:nvPr>
        </p:nvSpPr>
        <p:spPr/>
        <p:txBody>
          <a:bodyPr/>
          <a:lstStyle/>
          <a:p>
            <a:r>
              <a:rPr lang="en-US" smtClean="0"/>
              <a:t>GOES-R Training at UNAM</a:t>
            </a:r>
            <a:endParaRPr lang="en-US"/>
          </a:p>
        </p:txBody>
      </p:sp>
      <p:sp>
        <p:nvSpPr>
          <p:cNvPr id="6" name="Slide Number Placeholder 5"/>
          <p:cNvSpPr>
            <a:spLocks noGrp="1"/>
          </p:cNvSpPr>
          <p:nvPr>
            <p:ph type="sldNum" sz="quarter" idx="16"/>
          </p:nvPr>
        </p:nvSpPr>
        <p:spPr/>
        <p:txBody>
          <a:bodyPr/>
          <a:lstStyle/>
          <a:p>
            <a:fld id="{0249A42C-7C3A-1946-A459-68A8AD418034}" type="slidenum">
              <a:rPr lang="en-US" smtClean="0"/>
              <a:pPr/>
              <a:t>‹#›</a:t>
            </a:fld>
            <a:endParaRPr lang="en-US"/>
          </a:p>
        </p:txBody>
      </p:sp>
    </p:spTree>
    <p:extLst>
      <p:ext uri="{BB962C8B-B14F-4D97-AF65-F5344CB8AC3E}">
        <p14:creationId xmlns:p14="http://schemas.microsoft.com/office/powerpoint/2010/main" val="55626685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7754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092239"/>
            <a:ext cx="10363200" cy="1362075"/>
          </a:xfrm>
        </p:spPr>
        <p:txBody>
          <a:bodyPr anchor="b">
            <a:normAutofit/>
          </a:bodyPr>
          <a:lstStyle>
            <a:lvl1pPr algn="ctr">
              <a:lnSpc>
                <a:spcPct val="90000"/>
              </a:lnSpc>
              <a:defRPr sz="2025" b="1" cap="none">
                <a:solidFill>
                  <a:srgbClr val="084284"/>
                </a:solidFill>
              </a:defRPr>
            </a:lvl1pPr>
          </a:lstStyle>
          <a:p>
            <a:r>
              <a:rPr lang="en-US" dirty="0" smtClean="0"/>
              <a:t>Section title</a:t>
            </a:r>
            <a:endParaRPr lang="en-US" dirty="0"/>
          </a:p>
        </p:txBody>
      </p:sp>
      <p:sp>
        <p:nvSpPr>
          <p:cNvPr id="3" name="Text Placeholder 2"/>
          <p:cNvSpPr>
            <a:spLocks noGrp="1"/>
          </p:cNvSpPr>
          <p:nvPr>
            <p:ph type="body" idx="1" hasCustomPrompt="1"/>
          </p:nvPr>
        </p:nvSpPr>
        <p:spPr>
          <a:xfrm>
            <a:off x="914400" y="3582809"/>
            <a:ext cx="10363200" cy="1149843"/>
          </a:xfrm>
        </p:spPr>
        <p:txBody>
          <a:bodyPr anchor="t">
            <a:normAutofit/>
          </a:bodyPr>
          <a:lstStyle>
            <a:lvl1pPr marL="0" indent="0" algn="ctr">
              <a:lnSpc>
                <a:spcPct val="90000"/>
              </a:lnSpc>
              <a:spcBef>
                <a:spcPts val="0"/>
              </a:spcBef>
              <a:buNone/>
              <a:defRPr sz="1688" baseline="0">
                <a:solidFill>
                  <a:schemeClr val="tx1"/>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dirty="0" smtClean="0"/>
              <a:t>Presenter’s name</a:t>
            </a:r>
          </a:p>
        </p:txBody>
      </p:sp>
      <p:sp>
        <p:nvSpPr>
          <p:cNvPr id="5" name="Footer Placeholder 3"/>
          <p:cNvSpPr>
            <a:spLocks noGrp="1"/>
          </p:cNvSpPr>
          <p:nvPr>
            <p:ph type="ftr" sz="quarter" idx="3"/>
          </p:nvPr>
        </p:nvSpPr>
        <p:spPr>
          <a:xfrm>
            <a:off x="3238500" y="6456113"/>
            <a:ext cx="5715000" cy="365125"/>
          </a:xfrm>
          <a:prstGeom prst="rect">
            <a:avLst/>
          </a:prstGeom>
        </p:spPr>
        <p:txBody>
          <a:bodyPr vert="horz" lIns="91440" tIns="45720" rIns="91440" bIns="45720" rtlCol="0" anchor="ctr"/>
          <a:lstStyle>
            <a:lvl1pPr algn="ctr">
              <a:defRPr sz="675">
                <a:solidFill>
                  <a:schemeClr val="tx1"/>
                </a:solidFill>
              </a:defRPr>
            </a:lvl1pPr>
          </a:lstStyle>
          <a:p>
            <a:r>
              <a:rPr lang="en-US" smtClean="0"/>
              <a:t>GOES-R Training at UNAM</a:t>
            </a:r>
            <a:endParaRPr lang="en-US"/>
          </a:p>
        </p:txBody>
      </p:sp>
      <p:sp>
        <p:nvSpPr>
          <p:cNvPr id="7" name="Slide Number Placeholder 4"/>
          <p:cNvSpPr>
            <a:spLocks noGrp="1"/>
          </p:cNvSpPr>
          <p:nvPr>
            <p:ph type="sldNum" sz="quarter" idx="4"/>
          </p:nvPr>
        </p:nvSpPr>
        <p:spPr>
          <a:xfrm>
            <a:off x="9565180" y="6456113"/>
            <a:ext cx="2322021" cy="365125"/>
          </a:xfrm>
          <a:prstGeom prst="rect">
            <a:avLst/>
          </a:prstGeom>
        </p:spPr>
        <p:txBody>
          <a:bodyPr vert="horz" lIns="91440" tIns="45720" rIns="91440" bIns="45720" rtlCol="0" anchor="ctr"/>
          <a:lstStyle>
            <a:lvl1pPr algn="r">
              <a:defRPr sz="675">
                <a:solidFill>
                  <a:schemeClr val="tx1"/>
                </a:solidFill>
              </a:defRPr>
            </a:lvl1pPr>
          </a:lstStyle>
          <a:p>
            <a:fld id="{0249A42C-7C3A-1946-A459-68A8AD418034}" type="slidenum">
              <a:rPr lang="en-US" smtClean="0"/>
              <a:pPr/>
              <a:t>‹#›</a:t>
            </a:fld>
            <a:endParaRPr lang="en-US"/>
          </a:p>
        </p:txBody>
      </p:sp>
      <p:sp>
        <p:nvSpPr>
          <p:cNvPr id="8" name="Date Placeholder 9"/>
          <p:cNvSpPr>
            <a:spLocks noGrp="1"/>
          </p:cNvSpPr>
          <p:nvPr>
            <p:ph type="dt" sz="half" idx="2"/>
          </p:nvPr>
        </p:nvSpPr>
        <p:spPr>
          <a:xfrm>
            <a:off x="304800" y="6456113"/>
            <a:ext cx="2322021" cy="365125"/>
          </a:xfrm>
          <a:prstGeom prst="rect">
            <a:avLst/>
          </a:prstGeom>
        </p:spPr>
        <p:txBody>
          <a:bodyPr vert="horz" lIns="91440" tIns="45720" rIns="91440" bIns="45720" rtlCol="0" anchor="ctr"/>
          <a:lstStyle>
            <a:lvl1pPr algn="l">
              <a:defRPr sz="675">
                <a:solidFill>
                  <a:schemeClr val="tx1"/>
                </a:solidFill>
              </a:defRPr>
            </a:lvl1pPr>
          </a:lstStyle>
          <a:p>
            <a:fld id="{189B283E-72D0-4D1C-9217-B4AF0C8E2AFC}" type="datetime1">
              <a:rPr lang="en-US" smtClean="0"/>
              <a:t>7/3/2019</a:t>
            </a:fld>
            <a:endParaRPr lang="en-US" dirty="0"/>
          </a:p>
        </p:txBody>
      </p:sp>
    </p:spTree>
    <p:extLst>
      <p:ext uri="{BB962C8B-B14F-4D97-AF65-F5344CB8AC3E}">
        <p14:creationId xmlns:p14="http://schemas.microsoft.com/office/powerpoint/2010/main" val="298175578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3"/>
          <p:cNvSpPr>
            <a:spLocks noGrp="1"/>
          </p:cNvSpPr>
          <p:nvPr>
            <p:ph type="ftr" sz="quarter" idx="3"/>
          </p:nvPr>
        </p:nvSpPr>
        <p:spPr>
          <a:xfrm>
            <a:off x="3238500" y="6456113"/>
            <a:ext cx="5715000" cy="365125"/>
          </a:xfrm>
          <a:prstGeom prst="rect">
            <a:avLst/>
          </a:prstGeom>
        </p:spPr>
        <p:txBody>
          <a:bodyPr vert="horz" lIns="91440" tIns="45720" rIns="91440" bIns="45720" rtlCol="0" anchor="ctr"/>
          <a:lstStyle>
            <a:lvl1pPr algn="ctr">
              <a:defRPr sz="675">
                <a:solidFill>
                  <a:schemeClr val="tx1"/>
                </a:solidFill>
              </a:defRPr>
            </a:lvl1pPr>
          </a:lstStyle>
          <a:p>
            <a:r>
              <a:rPr lang="en-US" smtClean="0"/>
              <a:t>GOES-R Training at UNAM</a:t>
            </a:r>
            <a:endParaRPr lang="en-US"/>
          </a:p>
        </p:txBody>
      </p:sp>
      <p:sp>
        <p:nvSpPr>
          <p:cNvPr id="5" name="Slide Number Placeholder 4"/>
          <p:cNvSpPr>
            <a:spLocks noGrp="1"/>
          </p:cNvSpPr>
          <p:nvPr>
            <p:ph type="sldNum" sz="quarter" idx="4"/>
          </p:nvPr>
        </p:nvSpPr>
        <p:spPr>
          <a:xfrm>
            <a:off x="9565180" y="6456113"/>
            <a:ext cx="2322021" cy="365125"/>
          </a:xfrm>
          <a:prstGeom prst="rect">
            <a:avLst/>
          </a:prstGeom>
        </p:spPr>
        <p:txBody>
          <a:bodyPr vert="horz" lIns="91440" tIns="45720" rIns="91440" bIns="45720" rtlCol="0" anchor="ctr"/>
          <a:lstStyle>
            <a:lvl1pPr algn="r">
              <a:defRPr sz="675">
                <a:solidFill>
                  <a:schemeClr val="tx1"/>
                </a:solidFill>
              </a:defRPr>
            </a:lvl1pPr>
          </a:lstStyle>
          <a:p>
            <a:fld id="{0249A42C-7C3A-1946-A459-68A8AD418034}" type="slidenum">
              <a:rPr lang="en-US" smtClean="0"/>
              <a:pPr/>
              <a:t>‹#›</a:t>
            </a:fld>
            <a:endParaRPr lang="en-US"/>
          </a:p>
        </p:txBody>
      </p:sp>
      <p:sp>
        <p:nvSpPr>
          <p:cNvPr id="6" name="Date Placeholder 9"/>
          <p:cNvSpPr>
            <a:spLocks noGrp="1"/>
          </p:cNvSpPr>
          <p:nvPr>
            <p:ph type="dt" sz="half" idx="2"/>
          </p:nvPr>
        </p:nvSpPr>
        <p:spPr>
          <a:xfrm>
            <a:off x="304800" y="6456113"/>
            <a:ext cx="2322021" cy="365125"/>
          </a:xfrm>
          <a:prstGeom prst="rect">
            <a:avLst/>
          </a:prstGeom>
        </p:spPr>
        <p:txBody>
          <a:bodyPr vert="horz" lIns="91440" tIns="45720" rIns="91440" bIns="45720" rtlCol="0" anchor="ctr"/>
          <a:lstStyle>
            <a:lvl1pPr algn="l">
              <a:defRPr sz="675">
                <a:solidFill>
                  <a:schemeClr val="tx1"/>
                </a:solidFill>
              </a:defRPr>
            </a:lvl1pPr>
          </a:lstStyle>
          <a:p>
            <a:fld id="{E438107C-CE89-400C-87D0-222A3AF42F0A}" type="datetime1">
              <a:rPr lang="en-US" smtClean="0"/>
              <a:t>7/3/2019</a:t>
            </a:fld>
            <a:endParaRPr lang="en-US" dirty="0"/>
          </a:p>
        </p:txBody>
      </p:sp>
    </p:spTree>
    <p:extLst>
      <p:ext uri="{BB962C8B-B14F-4D97-AF65-F5344CB8AC3E}">
        <p14:creationId xmlns:p14="http://schemas.microsoft.com/office/powerpoint/2010/main" val="320881034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defRPr baseline="0"/>
            </a:lvl1pPr>
          </a:lstStyle>
          <a:p>
            <a:r>
              <a:rPr lang="en-US" dirty="0" smtClean="0"/>
              <a:t>Slide title</a:t>
            </a:r>
            <a:endParaRPr lang="en-US" dirty="0"/>
          </a:p>
        </p:txBody>
      </p:sp>
      <p:sp>
        <p:nvSpPr>
          <p:cNvPr id="4" name="Footer Placeholder 3"/>
          <p:cNvSpPr>
            <a:spLocks noGrp="1"/>
          </p:cNvSpPr>
          <p:nvPr>
            <p:ph type="ftr" sz="quarter" idx="3"/>
          </p:nvPr>
        </p:nvSpPr>
        <p:spPr>
          <a:xfrm>
            <a:off x="3238500" y="6456113"/>
            <a:ext cx="5715000" cy="365125"/>
          </a:xfrm>
          <a:prstGeom prst="rect">
            <a:avLst/>
          </a:prstGeom>
        </p:spPr>
        <p:txBody>
          <a:bodyPr vert="horz" lIns="91440" tIns="45720" rIns="91440" bIns="45720" rtlCol="0" anchor="ctr"/>
          <a:lstStyle>
            <a:lvl1pPr algn="ctr">
              <a:defRPr sz="675">
                <a:solidFill>
                  <a:schemeClr val="tx1"/>
                </a:solidFill>
              </a:defRPr>
            </a:lvl1pPr>
          </a:lstStyle>
          <a:p>
            <a:r>
              <a:rPr lang="en-US" smtClean="0"/>
              <a:t>GOES-R Training at UNAM</a:t>
            </a:r>
            <a:endParaRPr lang="en-US"/>
          </a:p>
        </p:txBody>
      </p:sp>
      <p:sp>
        <p:nvSpPr>
          <p:cNvPr id="6" name="Slide Number Placeholder 4"/>
          <p:cNvSpPr>
            <a:spLocks noGrp="1"/>
          </p:cNvSpPr>
          <p:nvPr>
            <p:ph type="sldNum" sz="quarter" idx="4"/>
          </p:nvPr>
        </p:nvSpPr>
        <p:spPr>
          <a:xfrm>
            <a:off x="9565180" y="6456113"/>
            <a:ext cx="2322021" cy="365125"/>
          </a:xfrm>
          <a:prstGeom prst="rect">
            <a:avLst/>
          </a:prstGeom>
        </p:spPr>
        <p:txBody>
          <a:bodyPr vert="horz" lIns="91440" tIns="45720" rIns="91440" bIns="45720" rtlCol="0" anchor="ctr"/>
          <a:lstStyle>
            <a:lvl1pPr algn="r">
              <a:defRPr sz="675">
                <a:solidFill>
                  <a:schemeClr val="tx1"/>
                </a:solidFill>
              </a:defRPr>
            </a:lvl1pPr>
          </a:lstStyle>
          <a:p>
            <a:fld id="{0249A42C-7C3A-1946-A459-68A8AD418034}" type="slidenum">
              <a:rPr lang="en-US" smtClean="0"/>
              <a:pPr/>
              <a:t>‹#›</a:t>
            </a:fld>
            <a:endParaRPr lang="en-US"/>
          </a:p>
        </p:txBody>
      </p:sp>
      <p:sp>
        <p:nvSpPr>
          <p:cNvPr id="7" name="Date Placeholder 9"/>
          <p:cNvSpPr>
            <a:spLocks noGrp="1"/>
          </p:cNvSpPr>
          <p:nvPr>
            <p:ph type="dt" sz="half" idx="2"/>
          </p:nvPr>
        </p:nvSpPr>
        <p:spPr>
          <a:xfrm>
            <a:off x="304800" y="6456113"/>
            <a:ext cx="2322021" cy="365125"/>
          </a:xfrm>
          <a:prstGeom prst="rect">
            <a:avLst/>
          </a:prstGeom>
        </p:spPr>
        <p:txBody>
          <a:bodyPr vert="horz" lIns="91440" tIns="45720" rIns="91440" bIns="45720" rtlCol="0" anchor="ctr"/>
          <a:lstStyle>
            <a:lvl1pPr algn="l">
              <a:defRPr sz="675">
                <a:solidFill>
                  <a:schemeClr val="tx1"/>
                </a:solidFill>
              </a:defRPr>
            </a:lvl1pPr>
          </a:lstStyle>
          <a:p>
            <a:fld id="{A123AA3E-5684-4B78-871A-09BD115C7F1D}" type="datetime1">
              <a:rPr lang="en-US" smtClean="0"/>
              <a:t>7/3/2019</a:t>
            </a:fld>
            <a:endParaRPr lang="en-US" dirty="0"/>
          </a:p>
        </p:txBody>
      </p:sp>
    </p:spTree>
    <p:extLst>
      <p:ext uri="{BB962C8B-B14F-4D97-AF65-F5344CB8AC3E}">
        <p14:creationId xmlns:p14="http://schemas.microsoft.com/office/powerpoint/2010/main" val="45734935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Slide title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3"/>
          <p:cNvSpPr>
            <a:spLocks noGrp="1"/>
          </p:cNvSpPr>
          <p:nvPr>
            <p:ph type="ftr" sz="quarter" idx="3"/>
          </p:nvPr>
        </p:nvSpPr>
        <p:spPr>
          <a:xfrm>
            <a:off x="3238500" y="6456113"/>
            <a:ext cx="5715000" cy="365125"/>
          </a:xfrm>
          <a:prstGeom prst="rect">
            <a:avLst/>
          </a:prstGeom>
        </p:spPr>
        <p:txBody>
          <a:bodyPr vert="horz" lIns="91440" tIns="45720" rIns="91440" bIns="45720" rtlCol="0" anchor="ctr"/>
          <a:lstStyle>
            <a:lvl1pPr algn="ctr">
              <a:defRPr sz="675">
                <a:solidFill>
                  <a:schemeClr val="tx1"/>
                </a:solidFill>
              </a:defRPr>
            </a:lvl1pPr>
          </a:lstStyle>
          <a:p>
            <a:r>
              <a:rPr lang="en-US" smtClean="0"/>
              <a:t>GOES-R Training at UNAM</a:t>
            </a:r>
            <a:endParaRPr lang="en-US"/>
          </a:p>
        </p:txBody>
      </p:sp>
      <p:sp>
        <p:nvSpPr>
          <p:cNvPr id="7" name="Slide Number Placeholder 4"/>
          <p:cNvSpPr>
            <a:spLocks noGrp="1"/>
          </p:cNvSpPr>
          <p:nvPr>
            <p:ph type="sldNum" sz="quarter" idx="4"/>
          </p:nvPr>
        </p:nvSpPr>
        <p:spPr>
          <a:xfrm>
            <a:off x="9565180" y="6456113"/>
            <a:ext cx="2322021" cy="365125"/>
          </a:xfrm>
          <a:prstGeom prst="rect">
            <a:avLst/>
          </a:prstGeom>
        </p:spPr>
        <p:txBody>
          <a:bodyPr vert="horz" lIns="91440" tIns="45720" rIns="91440" bIns="45720" rtlCol="0" anchor="ctr"/>
          <a:lstStyle>
            <a:lvl1pPr algn="r">
              <a:defRPr sz="675">
                <a:solidFill>
                  <a:schemeClr val="tx1"/>
                </a:solidFill>
              </a:defRPr>
            </a:lvl1pPr>
          </a:lstStyle>
          <a:p>
            <a:fld id="{0249A42C-7C3A-1946-A459-68A8AD418034}" type="slidenum">
              <a:rPr lang="en-US" smtClean="0"/>
              <a:pPr/>
              <a:t>‹#›</a:t>
            </a:fld>
            <a:endParaRPr lang="en-US"/>
          </a:p>
        </p:txBody>
      </p:sp>
      <p:sp>
        <p:nvSpPr>
          <p:cNvPr id="8" name="Date Placeholder 9"/>
          <p:cNvSpPr>
            <a:spLocks noGrp="1"/>
          </p:cNvSpPr>
          <p:nvPr>
            <p:ph type="dt" sz="half" idx="2"/>
          </p:nvPr>
        </p:nvSpPr>
        <p:spPr>
          <a:xfrm>
            <a:off x="304800" y="6456113"/>
            <a:ext cx="2322021" cy="365125"/>
          </a:xfrm>
          <a:prstGeom prst="rect">
            <a:avLst/>
          </a:prstGeom>
        </p:spPr>
        <p:txBody>
          <a:bodyPr vert="horz" lIns="91440" tIns="45720" rIns="91440" bIns="45720" rtlCol="0" anchor="ctr"/>
          <a:lstStyle>
            <a:lvl1pPr algn="l">
              <a:defRPr sz="675">
                <a:solidFill>
                  <a:schemeClr val="tx1"/>
                </a:solidFill>
              </a:defRPr>
            </a:lvl1pPr>
          </a:lstStyle>
          <a:p>
            <a:fld id="{D2921A9C-C115-4E66-AAF0-5A5C363B68B2}" type="datetime1">
              <a:rPr lang="en-US" smtClean="0"/>
              <a:t>7/3/2019</a:t>
            </a:fld>
            <a:endParaRPr lang="en-US" dirty="0"/>
          </a:p>
        </p:txBody>
      </p:sp>
    </p:spTree>
    <p:extLst>
      <p:ext uri="{BB962C8B-B14F-4D97-AF65-F5344CB8AC3E}">
        <p14:creationId xmlns:p14="http://schemas.microsoft.com/office/powerpoint/2010/main" val="321483279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257175" indent="0" algn="ctr">
              <a:buNone/>
              <a:defRPr/>
            </a:lvl2pPr>
            <a:lvl3pPr marL="514350" indent="0" algn="ctr">
              <a:buNone/>
              <a:defRPr/>
            </a:lvl3pPr>
            <a:lvl4pPr marL="771525" indent="0" algn="ctr">
              <a:buNone/>
              <a:defRPr/>
            </a:lvl4pPr>
            <a:lvl5pPr marL="1028700" indent="0" algn="ctr">
              <a:buNone/>
              <a:defRPr/>
            </a:lvl5pPr>
            <a:lvl6pPr marL="1285875" indent="0" algn="ctr">
              <a:buNone/>
              <a:defRPr/>
            </a:lvl6pPr>
            <a:lvl7pPr marL="1543050" indent="0" algn="ctr">
              <a:buNone/>
              <a:defRPr/>
            </a:lvl7pPr>
            <a:lvl8pPr marL="1800225" indent="0" algn="ctr">
              <a:buNone/>
              <a:defRPr/>
            </a:lvl8pPr>
            <a:lvl9pPr marL="2057400" indent="0" algn="ctr">
              <a:buNone/>
              <a:defRPr/>
            </a:lvl9pPr>
          </a:lstStyle>
          <a:p>
            <a:r>
              <a:rPr lang="en-US" smtClean="0"/>
              <a:t>Click to edit Master subtitle style</a:t>
            </a:r>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
        <p:nvSpPr>
          <p:cNvPr id="7" name="TextBox 6"/>
          <p:cNvSpPr txBox="1"/>
          <p:nvPr userDrawn="1"/>
        </p:nvSpPr>
        <p:spPr>
          <a:xfrm>
            <a:off x="3996268" y="6278884"/>
            <a:ext cx="4863253" cy="230832"/>
          </a:xfrm>
          <a:prstGeom prst="rect">
            <a:avLst/>
          </a:prstGeom>
          <a:noFill/>
        </p:spPr>
        <p:txBody>
          <a:bodyPr wrap="square" rtlCol="0">
            <a:spAutoFit/>
          </a:bodyPr>
          <a:lstStyle/>
          <a:p>
            <a:pPr defTabSz="514350" fontAlgn="base">
              <a:spcBef>
                <a:spcPct val="0"/>
              </a:spcBef>
              <a:spcAft>
                <a:spcPct val="0"/>
              </a:spcAft>
            </a:pPr>
            <a:endParaRPr lang="en-US" sz="900" b="1" dirty="0">
              <a:solidFill>
                <a:srgbClr val="000000"/>
              </a:solidFill>
            </a:endParaRPr>
          </a:p>
        </p:txBody>
      </p:sp>
      <p:sp>
        <p:nvSpPr>
          <p:cNvPr id="8" name="Slide Number Placeholder 5"/>
          <p:cNvSpPr>
            <a:spLocks noGrp="1"/>
          </p:cNvSpPr>
          <p:nvPr>
            <p:ph type="sldNum" sz="quarter" idx="4"/>
          </p:nvPr>
        </p:nvSpPr>
        <p:spPr>
          <a:xfrm>
            <a:off x="9347200" y="6553207"/>
            <a:ext cx="2844800" cy="288925"/>
          </a:xfrm>
          <a:prstGeom prst="rect">
            <a:avLst/>
          </a:prstGeom>
        </p:spPr>
        <p:txBody>
          <a:bodyPr anchor="ctr"/>
          <a:lstStyle>
            <a:lvl1pPr marL="0" algn="r" defTabSz="514350" rtl="0" eaLnBrk="1" latinLnBrk="0" hangingPunct="1">
              <a:defRPr lang="en-US" sz="563" b="0" kern="1200" smtClean="0">
                <a:solidFill>
                  <a:schemeClr val="tx1"/>
                </a:solidFill>
                <a:latin typeface="Arial" pitchFamily="34" charset="0"/>
                <a:ea typeface="+mn-ea"/>
                <a:cs typeface="Arial" pitchFamily="34" charset="0"/>
              </a:defRPr>
            </a:lvl1pPr>
          </a:lstStyle>
          <a:p>
            <a:r>
              <a:rPr lang="fi-FI" dirty="0">
                <a:solidFill>
                  <a:srgbClr val="000000"/>
                </a:solidFill>
              </a:rPr>
              <a:t> 6-</a:t>
            </a:r>
            <a:fld id="{13AF08EC-556D-4A1C-845F-2ABFACE9E84C}" type="slidenum">
              <a:rPr>
                <a:solidFill>
                  <a:srgbClr val="000000"/>
                </a:solidFill>
              </a:rPr>
              <a:pPr/>
              <a:t>‹#›</a:t>
            </a:fld>
            <a:endParaRPr dirty="0">
              <a:solidFill>
                <a:srgbClr val="000000"/>
              </a:solidFill>
            </a:endParaRPr>
          </a:p>
        </p:txBody>
      </p:sp>
    </p:spTree>
    <p:extLst>
      <p:ext uri="{BB962C8B-B14F-4D97-AF65-F5344CB8AC3E}">
        <p14:creationId xmlns:p14="http://schemas.microsoft.com/office/powerpoint/2010/main" val="416049708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1737360" y="91441"/>
            <a:ext cx="8534400" cy="765810"/>
          </a:xfrm>
          <a:prstGeom prst="rect">
            <a:avLst/>
          </a:prstGeom>
        </p:spPr>
        <p:txBody>
          <a:bodyPr anchor="ctr"/>
          <a:lstStyle>
            <a:lvl1pPr>
              <a:defRPr sz="2025">
                <a:solidFill>
                  <a:schemeClr val="bg1"/>
                </a:solidFill>
              </a:defRPr>
            </a:lvl1pPr>
          </a:lstStyle>
          <a:p>
            <a:r>
              <a:rPr lang="en-US" dirty="0" smtClean="0"/>
              <a:t>Click to edit Master title style</a:t>
            </a:r>
            <a:endParaRPr lang="en-US" dirty="0"/>
          </a:p>
        </p:txBody>
      </p:sp>
      <p:sp>
        <p:nvSpPr>
          <p:cNvPr id="4" name="Content Placeholder 2"/>
          <p:cNvSpPr>
            <a:spLocks noGrp="1"/>
          </p:cNvSpPr>
          <p:nvPr>
            <p:ph idx="1" hasCustomPrompt="1"/>
          </p:nvPr>
        </p:nvSpPr>
        <p:spPr>
          <a:xfrm>
            <a:off x="609600" y="1465263"/>
            <a:ext cx="10972800" cy="4525962"/>
          </a:xfrm>
          <a:prstGeom prst="rect">
            <a:avLst/>
          </a:prstGeom>
        </p:spPr>
        <p:txBody>
          <a:bodyPr/>
          <a:lstStyle>
            <a:lvl1pPr>
              <a:defRPr sz="1350">
                <a:solidFill>
                  <a:schemeClr val="bg1"/>
                </a:solidFill>
              </a:defRPr>
            </a:lvl1pPr>
            <a:lvl2pPr>
              <a:defRPr>
                <a:solidFill>
                  <a:schemeClr val="bg1"/>
                </a:solidFill>
              </a:defRPr>
            </a:lvl2pPr>
            <a:lvl3pPr>
              <a:defRPr sz="1125">
                <a:solidFill>
                  <a:schemeClr val="bg1"/>
                </a:solidFill>
              </a:defRPr>
            </a:lvl3pPr>
            <a:lvl4pPr>
              <a:defRPr sz="1013">
                <a:solidFill>
                  <a:schemeClr val="bg1"/>
                </a:solidFill>
              </a:defRPr>
            </a:lvl4pPr>
            <a:lvl5pPr>
              <a:defRPr sz="1013">
                <a:solidFill>
                  <a:schemeClr val="bg1"/>
                </a:solidFill>
              </a:defRPr>
            </a:lvl5pPr>
          </a:lstStyle>
          <a:p>
            <a:pPr lvl="0"/>
            <a:r>
              <a:rPr lang="en-US" dirty="0" smtClean="0"/>
              <a:t>Click to edit Master text 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a:xfrm>
            <a:off x="609600" y="6356357"/>
            <a:ext cx="2844800" cy="365125"/>
          </a:xfrm>
          <a:prstGeom prst="rect">
            <a:avLst/>
          </a:prstGeom>
        </p:spPr>
        <p:txBody>
          <a:bodyPr/>
          <a:lstStyle>
            <a:lvl1pPr>
              <a:defRPr smtClean="0">
                <a:solidFill>
                  <a:schemeClr val="bg1"/>
                </a:solidFill>
              </a:defRPr>
            </a:lvl1pPr>
          </a:lstStyle>
          <a:p>
            <a:pPr defTabSz="257175"/>
            <a:fld id="{7F4947F0-0630-4A87-851E-9433AEA3C778}" type="datetime1">
              <a:rPr lang="en-US" altLang="en-US" sz="1013" kern="1200" smtClean="0">
                <a:solidFill>
                  <a:prstClr val="white"/>
                </a:solidFill>
                <a:latin typeface="Calibri"/>
                <a:ea typeface="+mn-ea"/>
                <a:cs typeface="+mn-cs"/>
              </a:rPr>
              <a:pPr defTabSz="257175"/>
              <a:t>7/3/2019</a:t>
            </a:fld>
            <a:endParaRPr lang="en-US" altLang="en-US" sz="1013" kern="1200">
              <a:solidFill>
                <a:prstClr val="white"/>
              </a:solidFill>
              <a:latin typeface="Calibri"/>
              <a:ea typeface="+mn-ea"/>
              <a:cs typeface="+mn-cs"/>
            </a:endParaRPr>
          </a:p>
        </p:txBody>
      </p:sp>
      <p:sp>
        <p:nvSpPr>
          <p:cNvPr id="6" name="Footer Placeholder 4"/>
          <p:cNvSpPr>
            <a:spLocks noGrp="1"/>
          </p:cNvSpPr>
          <p:nvPr>
            <p:ph type="ftr" sz="quarter" idx="11"/>
          </p:nvPr>
        </p:nvSpPr>
        <p:spPr>
          <a:xfrm>
            <a:off x="4165600" y="6356357"/>
            <a:ext cx="3860800" cy="365125"/>
          </a:xfrm>
          <a:prstGeom prst="rect">
            <a:avLst/>
          </a:prstGeom>
        </p:spPr>
        <p:txBody>
          <a:bodyPr/>
          <a:lstStyle>
            <a:lvl1pPr algn="ctr">
              <a:defRPr b="1" i="1">
                <a:solidFill>
                  <a:srgbClr val="FFFF00"/>
                </a:solidFill>
              </a:defRPr>
            </a:lvl1pPr>
          </a:lstStyle>
          <a:p>
            <a:pPr defTabSz="257175">
              <a:defRPr/>
            </a:pPr>
            <a:r>
              <a:rPr lang="en-US" sz="1013" kern="1200" smtClean="0">
                <a:latin typeface="Calibri"/>
                <a:ea typeface="+mn-ea"/>
                <a:cs typeface="+mn-cs"/>
              </a:rPr>
              <a:t>GOES-R Training at UNAM</a:t>
            </a:r>
            <a:endParaRPr lang="en-US" sz="1013" kern="1200" dirty="0">
              <a:latin typeface="Calibri"/>
              <a:ea typeface="+mn-ea"/>
              <a:cs typeface="+mn-cs"/>
            </a:endParaRPr>
          </a:p>
        </p:txBody>
      </p:sp>
      <p:sp>
        <p:nvSpPr>
          <p:cNvPr id="8" name="Slide Number Placeholder 5"/>
          <p:cNvSpPr>
            <a:spLocks noGrp="1"/>
          </p:cNvSpPr>
          <p:nvPr>
            <p:ph type="sldNum" sz="quarter" idx="12"/>
          </p:nvPr>
        </p:nvSpPr>
        <p:spPr>
          <a:xfrm>
            <a:off x="9347200" y="6492882"/>
            <a:ext cx="2844800" cy="365125"/>
          </a:xfrm>
          <a:prstGeom prst="rect">
            <a:avLst/>
          </a:prstGeom>
        </p:spPr>
        <p:txBody>
          <a:bodyPr anchor="ctr"/>
          <a:lstStyle>
            <a:lvl1pPr algn="r">
              <a:defRPr sz="675">
                <a:solidFill>
                  <a:schemeClr val="bg1"/>
                </a:solidFill>
              </a:defRPr>
            </a:lvl1pPr>
          </a:lstStyle>
          <a:p>
            <a:pPr defTabSz="257175"/>
            <a:fld id="{55723E3B-6DCA-4F3F-B844-0B144139ED8C}" type="slidenum">
              <a:rPr lang="en-US" altLang="en-US" kern="1200" smtClean="0">
                <a:solidFill>
                  <a:prstClr val="white"/>
                </a:solidFill>
                <a:latin typeface="Calibri"/>
                <a:ea typeface="+mn-ea"/>
                <a:cs typeface="+mn-cs"/>
              </a:rPr>
              <a:pPr defTabSz="257175"/>
              <a:t>‹#›</a:t>
            </a:fld>
            <a:endParaRPr lang="en-US" altLang="en-US" kern="1200" dirty="0">
              <a:solidFill>
                <a:prstClr val="white"/>
              </a:solidFill>
              <a:latin typeface="Calibri"/>
              <a:ea typeface="+mn-ea"/>
              <a:cs typeface="+mn-cs"/>
            </a:endParaRPr>
          </a:p>
        </p:txBody>
      </p:sp>
    </p:spTree>
    <p:extLst>
      <p:ext uri="{BB962C8B-B14F-4D97-AF65-F5344CB8AC3E}">
        <p14:creationId xmlns:p14="http://schemas.microsoft.com/office/powerpoint/2010/main" val="428591668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Only with Date">
    <p:spTree>
      <p:nvGrpSpPr>
        <p:cNvPr id="1" name=""/>
        <p:cNvGrpSpPr/>
        <p:nvPr/>
      </p:nvGrpSpPr>
      <p:grpSpPr>
        <a:xfrm>
          <a:off x="0" y="0"/>
          <a:ext cx="0" cy="0"/>
          <a:chOff x="0" y="0"/>
          <a:chExt cx="0" cy="0"/>
        </a:xfrm>
      </p:grpSpPr>
      <p:sp>
        <p:nvSpPr>
          <p:cNvPr id="2" name="Title 1"/>
          <p:cNvSpPr>
            <a:spLocks noGrp="1"/>
          </p:cNvSpPr>
          <p:nvPr>
            <p:ph type="title"/>
          </p:nvPr>
        </p:nvSpPr>
        <p:spPr>
          <a:xfrm>
            <a:off x="2082800" y="65089"/>
            <a:ext cx="8026400" cy="752475"/>
          </a:xfrm>
          <a:prstGeom prst="rect">
            <a:avLst/>
          </a:prstGeom>
        </p:spPr>
        <p:txBody>
          <a:bodyPr/>
          <a:lstStyle/>
          <a:p>
            <a:r>
              <a:rPr lang="en-US" dirty="0" smtClean="0"/>
              <a:t>Click to edit Master title style</a:t>
            </a:r>
            <a:endParaRPr lang="en-US" dirty="0"/>
          </a:p>
        </p:txBody>
      </p:sp>
      <p:sp>
        <p:nvSpPr>
          <p:cNvPr id="5" name="Slide Number Placeholder 5"/>
          <p:cNvSpPr>
            <a:spLocks noGrp="1"/>
          </p:cNvSpPr>
          <p:nvPr>
            <p:ph type="sldNum" sz="quarter" idx="4"/>
          </p:nvPr>
        </p:nvSpPr>
        <p:spPr>
          <a:xfrm>
            <a:off x="9347200" y="6553207"/>
            <a:ext cx="2844800" cy="288925"/>
          </a:xfrm>
          <a:prstGeom prst="rect">
            <a:avLst/>
          </a:prstGeom>
        </p:spPr>
        <p:txBody>
          <a:bodyPr anchor="ctr"/>
          <a:lstStyle>
            <a:lvl1pPr marL="0" algn="r" defTabSz="514350" rtl="0" eaLnBrk="1" latinLnBrk="0" hangingPunct="1">
              <a:defRPr lang="en-US" sz="563" b="0" kern="1200" smtClean="0">
                <a:solidFill>
                  <a:schemeClr val="tx1"/>
                </a:solidFill>
                <a:latin typeface="Arial" pitchFamily="34" charset="0"/>
                <a:ea typeface="+mn-ea"/>
                <a:cs typeface="Arial" pitchFamily="34" charset="0"/>
              </a:defRPr>
            </a:lvl1pPr>
          </a:lstStyle>
          <a:p>
            <a:pPr>
              <a:defRPr/>
            </a:pPr>
            <a:fld id="{13AF08EC-556D-4A1C-845F-2ABFACE9E84C}" type="slidenum">
              <a:rPr lang="en-US" smtClean="0">
                <a:solidFill>
                  <a:srgbClr val="000000"/>
                </a:solidFill>
              </a:rPr>
              <a:pPr>
                <a:defRPr/>
              </a:pPr>
              <a:t>‹#›</a:t>
            </a:fld>
            <a:endParaRPr lang="en-US" dirty="0">
              <a:solidFill>
                <a:srgbClr val="000000"/>
              </a:solidFill>
            </a:endParaRPr>
          </a:p>
        </p:txBody>
      </p:sp>
      <p:sp>
        <p:nvSpPr>
          <p:cNvPr id="4" name="Footer Placeholder 4"/>
          <p:cNvSpPr>
            <a:spLocks noGrp="1"/>
          </p:cNvSpPr>
          <p:nvPr>
            <p:ph type="ftr" sz="quarter" idx="11"/>
          </p:nvPr>
        </p:nvSpPr>
        <p:spPr>
          <a:xfrm>
            <a:off x="4165600" y="6356357"/>
            <a:ext cx="3860800" cy="365125"/>
          </a:xfrm>
          <a:prstGeom prst="rect">
            <a:avLst/>
          </a:prstGeom>
        </p:spPr>
        <p:txBody>
          <a:bodyPr/>
          <a:lstStyle>
            <a:lvl1pPr algn="ctr">
              <a:defRPr b="1" i="1">
                <a:solidFill>
                  <a:srgbClr val="FFFF00"/>
                </a:solidFill>
              </a:defRPr>
            </a:lvl1pPr>
          </a:lstStyle>
          <a:p>
            <a:pPr defTabSz="257175">
              <a:defRPr/>
            </a:pPr>
            <a:r>
              <a:rPr lang="en-US" sz="1013" kern="1200" smtClean="0">
                <a:latin typeface="Calibri"/>
                <a:ea typeface="+mn-ea"/>
                <a:cs typeface="+mn-cs"/>
              </a:rPr>
              <a:t>GOES-R Training at UNAM</a:t>
            </a:r>
            <a:endParaRPr lang="en-US" sz="1013" kern="1200" dirty="0">
              <a:latin typeface="Calibri"/>
              <a:ea typeface="+mn-ea"/>
              <a:cs typeface="+mn-cs"/>
            </a:endParaRPr>
          </a:p>
        </p:txBody>
      </p:sp>
    </p:spTree>
    <p:extLst>
      <p:ext uri="{BB962C8B-B14F-4D97-AF65-F5344CB8AC3E}">
        <p14:creationId xmlns:p14="http://schemas.microsoft.com/office/powerpoint/2010/main" val="322284480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_OBJECTS">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2235201" y="346485"/>
            <a:ext cx="7924799" cy="872714"/>
          </a:xfrm>
          <a:prstGeom prst="rect">
            <a:avLst/>
          </a:prstGeom>
          <a:noFill/>
          <a:ln>
            <a:noFill/>
          </a:ln>
        </p:spPr>
        <p:txBody>
          <a:bodyPr lIns="91425" tIns="91425" rIns="91425" bIns="91425" anchor="ctr" anchorCtr="0"/>
          <a:lstStyle>
            <a:lvl1pPr algn="ctr" rtl="0">
              <a:spcBef>
                <a:spcPts val="0"/>
              </a:spcBef>
              <a:spcAft>
                <a:spcPts val="0"/>
              </a:spcAft>
              <a:defRPr sz="2800" b="1">
                <a:solidFill>
                  <a:schemeClr val="dk2"/>
                </a:solidFill>
                <a:latin typeface="Arial"/>
                <a:ea typeface="Arial"/>
                <a:cs typeface="Arial"/>
                <a:sym typeface="Arial"/>
              </a:defRPr>
            </a:lvl1pPr>
            <a:lvl2pPr algn="l" rtl="0">
              <a:spcBef>
                <a:spcPts val="0"/>
              </a:spcBef>
              <a:spcAft>
                <a:spcPts val="0"/>
              </a:spcAft>
              <a:defRPr sz="3600" b="1">
                <a:solidFill>
                  <a:schemeClr val="dk2"/>
                </a:solidFill>
                <a:latin typeface="Arial"/>
                <a:ea typeface="Arial"/>
                <a:cs typeface="Arial"/>
                <a:sym typeface="Arial"/>
              </a:defRPr>
            </a:lvl2pPr>
            <a:lvl3pPr algn="l" rtl="0">
              <a:spcBef>
                <a:spcPts val="0"/>
              </a:spcBef>
              <a:spcAft>
                <a:spcPts val="0"/>
              </a:spcAft>
              <a:defRPr sz="3600" b="1">
                <a:solidFill>
                  <a:schemeClr val="dk2"/>
                </a:solidFill>
                <a:latin typeface="Arial"/>
                <a:ea typeface="Arial"/>
                <a:cs typeface="Arial"/>
                <a:sym typeface="Arial"/>
              </a:defRPr>
            </a:lvl3pPr>
            <a:lvl4pPr algn="l" rtl="0">
              <a:spcBef>
                <a:spcPts val="0"/>
              </a:spcBef>
              <a:spcAft>
                <a:spcPts val="0"/>
              </a:spcAft>
              <a:defRPr sz="3600" b="1">
                <a:solidFill>
                  <a:schemeClr val="dk2"/>
                </a:solidFill>
                <a:latin typeface="Arial"/>
                <a:ea typeface="Arial"/>
                <a:cs typeface="Arial"/>
                <a:sym typeface="Arial"/>
              </a:defRPr>
            </a:lvl4pPr>
            <a:lvl5pPr algn="l" rtl="0">
              <a:spcBef>
                <a:spcPts val="0"/>
              </a:spcBef>
              <a:spcAft>
                <a:spcPts val="0"/>
              </a:spcAft>
              <a:defRPr sz="3600" b="1">
                <a:solidFill>
                  <a:schemeClr val="dk2"/>
                </a:solidFill>
                <a:latin typeface="Arial"/>
                <a:ea typeface="Arial"/>
                <a:cs typeface="Arial"/>
                <a:sym typeface="Arial"/>
              </a:defRPr>
            </a:lvl5pPr>
            <a:lvl6pPr marL="457200" algn="l" rtl="0">
              <a:spcBef>
                <a:spcPts val="0"/>
              </a:spcBef>
              <a:spcAft>
                <a:spcPts val="0"/>
              </a:spcAft>
              <a:defRPr sz="3600" b="1">
                <a:solidFill>
                  <a:schemeClr val="dk2"/>
                </a:solidFill>
                <a:latin typeface="Arial"/>
                <a:ea typeface="Arial"/>
                <a:cs typeface="Arial"/>
                <a:sym typeface="Arial"/>
              </a:defRPr>
            </a:lvl6pPr>
            <a:lvl7pPr marL="914400" algn="l" rtl="0">
              <a:spcBef>
                <a:spcPts val="0"/>
              </a:spcBef>
              <a:spcAft>
                <a:spcPts val="0"/>
              </a:spcAft>
              <a:defRPr sz="3600" b="1">
                <a:solidFill>
                  <a:schemeClr val="dk2"/>
                </a:solidFill>
                <a:latin typeface="Arial"/>
                <a:ea typeface="Arial"/>
                <a:cs typeface="Arial"/>
                <a:sym typeface="Arial"/>
              </a:defRPr>
            </a:lvl7pPr>
            <a:lvl8pPr marL="1371600" algn="l" rtl="0">
              <a:spcBef>
                <a:spcPts val="0"/>
              </a:spcBef>
              <a:spcAft>
                <a:spcPts val="0"/>
              </a:spcAft>
              <a:defRPr sz="3600" b="1">
                <a:solidFill>
                  <a:schemeClr val="dk2"/>
                </a:solidFill>
                <a:latin typeface="Arial"/>
                <a:ea typeface="Arial"/>
                <a:cs typeface="Arial"/>
                <a:sym typeface="Arial"/>
              </a:defRPr>
            </a:lvl8pPr>
            <a:lvl9pPr marL="1828800" algn="l" rtl="0">
              <a:spcBef>
                <a:spcPts val="0"/>
              </a:spcBef>
              <a:spcAft>
                <a:spcPts val="0"/>
              </a:spcAft>
              <a:defRPr sz="3600" b="1">
                <a:solidFill>
                  <a:schemeClr val="dk2"/>
                </a:solidFill>
                <a:latin typeface="Arial"/>
                <a:ea typeface="Arial"/>
                <a:cs typeface="Arial"/>
                <a:sym typeface="Arial"/>
              </a:defRPr>
            </a:lvl9pPr>
          </a:lstStyle>
          <a:p>
            <a:endParaRPr/>
          </a:p>
        </p:txBody>
      </p:sp>
      <p:sp>
        <p:nvSpPr>
          <p:cNvPr id="36" name="Shape 36"/>
          <p:cNvSpPr txBox="1">
            <a:spLocks noGrp="1"/>
          </p:cNvSpPr>
          <p:nvPr>
            <p:ph type="body" idx="1"/>
          </p:nvPr>
        </p:nvSpPr>
        <p:spPr>
          <a:xfrm>
            <a:off x="914401" y="1676401"/>
            <a:ext cx="5079999" cy="4419599"/>
          </a:xfrm>
          <a:prstGeom prst="rect">
            <a:avLst/>
          </a:prstGeom>
          <a:noFill/>
          <a:ln>
            <a:noFill/>
          </a:ln>
        </p:spPr>
        <p:txBody>
          <a:bodyPr lIns="91425" tIns="91425" rIns="91425" bIns="91425" anchor="t" anchorCtr="0"/>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37" name="Shape 37"/>
          <p:cNvSpPr txBox="1">
            <a:spLocks noGrp="1"/>
          </p:cNvSpPr>
          <p:nvPr>
            <p:ph type="body" idx="2"/>
          </p:nvPr>
        </p:nvSpPr>
        <p:spPr>
          <a:xfrm>
            <a:off x="6197601" y="1676401"/>
            <a:ext cx="5079999" cy="4419599"/>
          </a:xfrm>
          <a:prstGeom prst="rect">
            <a:avLst/>
          </a:prstGeom>
          <a:noFill/>
          <a:ln>
            <a:noFill/>
          </a:ln>
        </p:spPr>
        <p:txBody>
          <a:bodyPr lIns="91425" tIns="91425" rIns="91425" bIns="91425" anchor="t" anchorCtr="0"/>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38" name="Shape 38"/>
          <p:cNvSpPr txBox="1">
            <a:spLocks noGrp="1"/>
          </p:cNvSpPr>
          <p:nvPr>
            <p:ph type="dt" idx="10"/>
          </p:nvPr>
        </p:nvSpPr>
        <p:spPr>
          <a:xfrm>
            <a:off x="914401" y="6248400"/>
            <a:ext cx="2539999" cy="457200"/>
          </a:xfrm>
          <a:prstGeom prst="rect">
            <a:avLst/>
          </a:prstGeom>
          <a:noFill/>
          <a:ln>
            <a:noFill/>
          </a:ln>
        </p:spPr>
        <p:txBody>
          <a:bodyPr lIns="91425" tIns="91425" rIns="91425" bIns="91425" anchor="t" anchorCtr="0"/>
          <a:lstStyle>
            <a:lvl1pPr marL="0" marR="0" indent="0" algn="l" rtl="0">
              <a:spcBef>
                <a:spcPts val="0"/>
              </a:spcBef>
              <a:defRPr sz="1400" b="0" i="0" u="none" strike="noStrike" cap="none" baseline="0">
                <a:solidFill>
                  <a:schemeClr val="dk1"/>
                </a:solidFill>
                <a:latin typeface="Arial"/>
                <a:ea typeface="Arial"/>
                <a:cs typeface="Arial"/>
                <a:sym typeface="Arial"/>
              </a:defRPr>
            </a:lvl1pPr>
            <a:lvl2pPr marL="457200" marR="0" indent="0" algn="l" rtl="0">
              <a:spcBef>
                <a:spcPts val="0"/>
              </a:spcBef>
              <a:defRPr sz="1800" b="0" i="0" u="none" strike="noStrike" cap="none" baseline="0">
                <a:solidFill>
                  <a:schemeClr val="dk1"/>
                </a:solidFill>
                <a:latin typeface="Arial"/>
                <a:ea typeface="Arial"/>
                <a:cs typeface="Arial"/>
                <a:sym typeface="Arial"/>
              </a:defRPr>
            </a:lvl2pPr>
            <a:lvl3pPr marL="914400" marR="0" indent="0" algn="l" rtl="0">
              <a:spcBef>
                <a:spcPts val="0"/>
              </a:spcBef>
              <a:defRPr sz="1800" b="0" i="0" u="none" strike="noStrike" cap="none" baseline="0">
                <a:solidFill>
                  <a:schemeClr val="dk1"/>
                </a:solidFill>
                <a:latin typeface="Arial"/>
                <a:ea typeface="Arial"/>
                <a:cs typeface="Arial"/>
                <a:sym typeface="Arial"/>
              </a:defRPr>
            </a:lvl3pPr>
            <a:lvl4pPr marL="1371600" marR="0" indent="0" algn="l" rtl="0">
              <a:spcBef>
                <a:spcPts val="0"/>
              </a:spcBef>
              <a:defRPr sz="1800" b="0" i="0" u="none" strike="noStrike" cap="none" baseline="0">
                <a:solidFill>
                  <a:schemeClr val="dk1"/>
                </a:solidFill>
                <a:latin typeface="Arial"/>
                <a:ea typeface="Arial"/>
                <a:cs typeface="Arial"/>
                <a:sym typeface="Arial"/>
              </a:defRPr>
            </a:lvl4pPr>
            <a:lvl5pPr marL="1828800" marR="0" indent="0" algn="l" rtl="0">
              <a:spcBef>
                <a:spcPts val="0"/>
              </a:spcBef>
              <a:defRPr sz="1800" b="0" i="0" u="none" strike="noStrike" cap="none" baseline="0">
                <a:solidFill>
                  <a:schemeClr val="dk1"/>
                </a:solidFill>
                <a:latin typeface="Arial"/>
                <a:ea typeface="Arial"/>
                <a:cs typeface="Arial"/>
                <a:sym typeface="Arial"/>
              </a:defRPr>
            </a:lvl5pPr>
            <a:lvl6pPr marL="2286000" marR="0" indent="0" algn="l" rtl="0">
              <a:spcBef>
                <a:spcPts val="0"/>
              </a:spcBef>
              <a:defRPr sz="1800" b="0" i="0" u="none" strike="noStrike" cap="none" baseline="0">
                <a:solidFill>
                  <a:schemeClr val="dk1"/>
                </a:solidFill>
                <a:latin typeface="Arial"/>
                <a:ea typeface="Arial"/>
                <a:cs typeface="Arial"/>
                <a:sym typeface="Arial"/>
              </a:defRPr>
            </a:lvl6pPr>
            <a:lvl7pPr marL="2743200" marR="0" indent="0" algn="l" rtl="0">
              <a:spcBef>
                <a:spcPts val="0"/>
              </a:spcBef>
              <a:defRPr sz="1800" b="0" i="0" u="none" strike="noStrike" cap="none" baseline="0">
                <a:solidFill>
                  <a:schemeClr val="dk1"/>
                </a:solidFill>
                <a:latin typeface="Arial"/>
                <a:ea typeface="Arial"/>
                <a:cs typeface="Arial"/>
                <a:sym typeface="Arial"/>
              </a:defRPr>
            </a:lvl7pPr>
            <a:lvl8pPr marL="3200400" marR="0" indent="0" algn="l" rtl="0">
              <a:spcBef>
                <a:spcPts val="0"/>
              </a:spcBef>
              <a:defRPr sz="1800" b="0" i="0" u="none" strike="noStrike" cap="none" baseline="0">
                <a:solidFill>
                  <a:schemeClr val="dk1"/>
                </a:solidFill>
                <a:latin typeface="Arial"/>
                <a:ea typeface="Arial"/>
                <a:cs typeface="Arial"/>
                <a:sym typeface="Arial"/>
              </a:defRPr>
            </a:lvl8pPr>
            <a:lvl9pPr marL="3657600" marR="0" indent="0" algn="l" rtl="0">
              <a:spcBef>
                <a:spcPts val="0"/>
              </a:spcBef>
              <a:defRPr sz="1800" b="0" i="0" u="none" strike="noStrike" cap="none" baseline="0">
                <a:solidFill>
                  <a:schemeClr val="dk1"/>
                </a:solidFill>
                <a:latin typeface="Arial"/>
                <a:ea typeface="Arial"/>
                <a:cs typeface="Arial"/>
                <a:sym typeface="Arial"/>
              </a:defRPr>
            </a:lvl9pPr>
          </a:lstStyle>
          <a:p>
            <a:r>
              <a:rPr lang="en-US" smtClean="0"/>
              <a:t>April 5, 2017</a:t>
            </a:r>
            <a:endParaRPr dirty="0"/>
          </a:p>
        </p:txBody>
      </p:sp>
      <p:sp>
        <p:nvSpPr>
          <p:cNvPr id="39" name="Shape 39"/>
          <p:cNvSpPr txBox="1">
            <a:spLocks noGrp="1"/>
          </p:cNvSpPr>
          <p:nvPr>
            <p:ph type="ftr" idx="11"/>
          </p:nvPr>
        </p:nvSpPr>
        <p:spPr>
          <a:xfrm>
            <a:off x="4165600" y="6248400"/>
            <a:ext cx="3860800" cy="457200"/>
          </a:xfrm>
          <a:prstGeom prst="rect">
            <a:avLst/>
          </a:prstGeom>
          <a:noFill/>
          <a:ln>
            <a:noFill/>
          </a:ln>
        </p:spPr>
        <p:txBody>
          <a:bodyPr lIns="91425" tIns="91425" rIns="91425" bIns="91425" anchor="t" anchorCtr="0"/>
          <a:lstStyle>
            <a:lvl1pPr marL="0" marR="0" indent="0" algn="ctr" rtl="0">
              <a:spcBef>
                <a:spcPts val="0"/>
              </a:spcBef>
              <a:defRPr sz="1400" b="0" i="0" u="none" strike="noStrike" cap="none" baseline="0">
                <a:solidFill>
                  <a:schemeClr val="dk1"/>
                </a:solidFill>
                <a:latin typeface="Arial"/>
                <a:ea typeface="Arial"/>
                <a:cs typeface="Arial"/>
                <a:sym typeface="Arial"/>
              </a:defRPr>
            </a:lvl1pPr>
            <a:lvl2pPr marL="457200" marR="0" indent="0" algn="l" rtl="0">
              <a:spcBef>
                <a:spcPts val="0"/>
              </a:spcBef>
              <a:defRPr sz="1800" b="0" i="0" u="none" strike="noStrike" cap="none" baseline="0">
                <a:solidFill>
                  <a:schemeClr val="dk1"/>
                </a:solidFill>
                <a:latin typeface="Arial"/>
                <a:ea typeface="Arial"/>
                <a:cs typeface="Arial"/>
                <a:sym typeface="Arial"/>
              </a:defRPr>
            </a:lvl2pPr>
            <a:lvl3pPr marL="914400" marR="0" indent="0" algn="l" rtl="0">
              <a:spcBef>
                <a:spcPts val="0"/>
              </a:spcBef>
              <a:defRPr sz="1800" b="0" i="0" u="none" strike="noStrike" cap="none" baseline="0">
                <a:solidFill>
                  <a:schemeClr val="dk1"/>
                </a:solidFill>
                <a:latin typeface="Arial"/>
                <a:ea typeface="Arial"/>
                <a:cs typeface="Arial"/>
                <a:sym typeface="Arial"/>
              </a:defRPr>
            </a:lvl3pPr>
            <a:lvl4pPr marL="1371600" marR="0" indent="0" algn="l" rtl="0">
              <a:spcBef>
                <a:spcPts val="0"/>
              </a:spcBef>
              <a:defRPr sz="1800" b="0" i="0" u="none" strike="noStrike" cap="none" baseline="0">
                <a:solidFill>
                  <a:schemeClr val="dk1"/>
                </a:solidFill>
                <a:latin typeface="Arial"/>
                <a:ea typeface="Arial"/>
                <a:cs typeface="Arial"/>
                <a:sym typeface="Arial"/>
              </a:defRPr>
            </a:lvl4pPr>
            <a:lvl5pPr marL="1828800" marR="0" indent="0" algn="l" rtl="0">
              <a:spcBef>
                <a:spcPts val="0"/>
              </a:spcBef>
              <a:defRPr sz="1800" b="0" i="0" u="none" strike="noStrike" cap="none" baseline="0">
                <a:solidFill>
                  <a:schemeClr val="dk1"/>
                </a:solidFill>
                <a:latin typeface="Arial"/>
                <a:ea typeface="Arial"/>
                <a:cs typeface="Arial"/>
                <a:sym typeface="Arial"/>
              </a:defRPr>
            </a:lvl5pPr>
            <a:lvl6pPr marL="2286000" marR="0" indent="0" algn="l" rtl="0">
              <a:spcBef>
                <a:spcPts val="0"/>
              </a:spcBef>
              <a:defRPr sz="1800" b="0" i="0" u="none" strike="noStrike" cap="none" baseline="0">
                <a:solidFill>
                  <a:schemeClr val="dk1"/>
                </a:solidFill>
                <a:latin typeface="Arial"/>
                <a:ea typeface="Arial"/>
                <a:cs typeface="Arial"/>
                <a:sym typeface="Arial"/>
              </a:defRPr>
            </a:lvl6pPr>
            <a:lvl7pPr marL="2743200" marR="0" indent="0" algn="l" rtl="0">
              <a:spcBef>
                <a:spcPts val="0"/>
              </a:spcBef>
              <a:defRPr sz="1800" b="0" i="0" u="none" strike="noStrike" cap="none" baseline="0">
                <a:solidFill>
                  <a:schemeClr val="dk1"/>
                </a:solidFill>
                <a:latin typeface="Arial"/>
                <a:ea typeface="Arial"/>
                <a:cs typeface="Arial"/>
                <a:sym typeface="Arial"/>
              </a:defRPr>
            </a:lvl7pPr>
            <a:lvl8pPr marL="3200400" marR="0" indent="0" algn="l" rtl="0">
              <a:spcBef>
                <a:spcPts val="0"/>
              </a:spcBef>
              <a:defRPr sz="1800" b="0" i="0" u="none" strike="noStrike" cap="none" baseline="0">
                <a:solidFill>
                  <a:schemeClr val="dk1"/>
                </a:solidFill>
                <a:latin typeface="Arial"/>
                <a:ea typeface="Arial"/>
                <a:cs typeface="Arial"/>
                <a:sym typeface="Arial"/>
              </a:defRPr>
            </a:lvl8pPr>
            <a:lvl9pPr marL="3657600" marR="0" indent="0" algn="l" rtl="0">
              <a:spcBef>
                <a:spcPts val="0"/>
              </a:spcBef>
              <a:defRPr sz="1800" b="0" i="0" u="none" strike="noStrike" cap="none" baseline="0">
                <a:solidFill>
                  <a:schemeClr val="dk1"/>
                </a:solidFill>
                <a:latin typeface="Arial"/>
                <a:ea typeface="Arial"/>
                <a:cs typeface="Arial"/>
                <a:sym typeface="Arial"/>
              </a:defRPr>
            </a:lvl9pPr>
          </a:lstStyle>
          <a:p>
            <a:r>
              <a:rPr lang="en-US" dirty="0" smtClean="0"/>
              <a:t>FOR OFFICIAL USE ONLY - Pre-decisional, Deliberative Information - NOT FOR PUBLIC RELEASE</a:t>
            </a:r>
            <a:endParaRPr dirty="0"/>
          </a:p>
        </p:txBody>
      </p:sp>
      <p:sp>
        <p:nvSpPr>
          <p:cNvPr id="40" name="Shape 40"/>
          <p:cNvSpPr txBox="1">
            <a:spLocks noGrp="1"/>
          </p:cNvSpPr>
          <p:nvPr>
            <p:ph type="sldNum" idx="12"/>
          </p:nvPr>
        </p:nvSpPr>
        <p:spPr>
          <a:xfrm>
            <a:off x="9448801" y="6248400"/>
            <a:ext cx="2539999" cy="457200"/>
          </a:xfrm>
          <a:prstGeom prst="rect">
            <a:avLst/>
          </a:prstGeom>
          <a:noFill/>
          <a:ln>
            <a:noFill/>
          </a:ln>
        </p:spPr>
        <p:txBody>
          <a:bodyPr lIns="91425" tIns="91425" rIns="91425" bIns="91425" anchor="t" anchorCtr="0"/>
          <a:lstStyle>
            <a:lvl1pPr marL="0" marR="0" indent="0" algn="r" rtl="0">
              <a:spcBef>
                <a:spcPts val="0"/>
              </a:spcBef>
              <a:defRPr sz="800" b="0" i="0" u="none" strike="noStrike" cap="none" baseline="0">
                <a:solidFill>
                  <a:schemeClr val="dk1"/>
                </a:solidFill>
                <a:latin typeface="Arial"/>
                <a:ea typeface="Arial"/>
                <a:cs typeface="Arial"/>
                <a:sym typeface="Arial"/>
              </a:defRPr>
            </a:lvl1pPr>
            <a:lvl2pPr marL="457200" marR="0" indent="0" algn="l" rtl="0">
              <a:spcBef>
                <a:spcPts val="0"/>
              </a:spcBef>
              <a:defRPr sz="1800" b="0" i="0" u="none" strike="noStrike" cap="none" baseline="0">
                <a:solidFill>
                  <a:schemeClr val="dk1"/>
                </a:solidFill>
                <a:latin typeface="Arial"/>
                <a:ea typeface="Arial"/>
                <a:cs typeface="Arial"/>
                <a:sym typeface="Arial"/>
              </a:defRPr>
            </a:lvl2pPr>
            <a:lvl3pPr marL="914400" marR="0" indent="0" algn="l" rtl="0">
              <a:spcBef>
                <a:spcPts val="0"/>
              </a:spcBef>
              <a:defRPr sz="1800" b="0" i="0" u="none" strike="noStrike" cap="none" baseline="0">
                <a:solidFill>
                  <a:schemeClr val="dk1"/>
                </a:solidFill>
                <a:latin typeface="Arial"/>
                <a:ea typeface="Arial"/>
                <a:cs typeface="Arial"/>
                <a:sym typeface="Arial"/>
              </a:defRPr>
            </a:lvl3pPr>
            <a:lvl4pPr marL="1371600" marR="0" indent="0" algn="l" rtl="0">
              <a:spcBef>
                <a:spcPts val="0"/>
              </a:spcBef>
              <a:defRPr sz="1800" b="0" i="0" u="none" strike="noStrike" cap="none" baseline="0">
                <a:solidFill>
                  <a:schemeClr val="dk1"/>
                </a:solidFill>
                <a:latin typeface="Arial"/>
                <a:ea typeface="Arial"/>
                <a:cs typeface="Arial"/>
                <a:sym typeface="Arial"/>
              </a:defRPr>
            </a:lvl4pPr>
            <a:lvl5pPr marL="1828800" marR="0" indent="0" algn="l" rtl="0">
              <a:spcBef>
                <a:spcPts val="0"/>
              </a:spcBef>
              <a:defRPr sz="1800" b="0" i="0" u="none" strike="noStrike" cap="none" baseline="0">
                <a:solidFill>
                  <a:schemeClr val="dk1"/>
                </a:solidFill>
                <a:latin typeface="Arial"/>
                <a:ea typeface="Arial"/>
                <a:cs typeface="Arial"/>
                <a:sym typeface="Arial"/>
              </a:defRPr>
            </a:lvl5pPr>
            <a:lvl6pPr marL="2286000" marR="0" indent="0" algn="l" rtl="0">
              <a:spcBef>
                <a:spcPts val="0"/>
              </a:spcBef>
              <a:defRPr sz="1800" b="0" i="0" u="none" strike="noStrike" cap="none" baseline="0">
                <a:solidFill>
                  <a:schemeClr val="dk1"/>
                </a:solidFill>
                <a:latin typeface="Arial"/>
                <a:ea typeface="Arial"/>
                <a:cs typeface="Arial"/>
                <a:sym typeface="Arial"/>
              </a:defRPr>
            </a:lvl6pPr>
            <a:lvl7pPr marL="2743200" marR="0" indent="0" algn="l" rtl="0">
              <a:spcBef>
                <a:spcPts val="0"/>
              </a:spcBef>
              <a:defRPr sz="1800" b="0" i="0" u="none" strike="noStrike" cap="none" baseline="0">
                <a:solidFill>
                  <a:schemeClr val="dk1"/>
                </a:solidFill>
                <a:latin typeface="Arial"/>
                <a:ea typeface="Arial"/>
                <a:cs typeface="Arial"/>
                <a:sym typeface="Arial"/>
              </a:defRPr>
            </a:lvl7pPr>
            <a:lvl8pPr marL="3200400" marR="0" indent="0" algn="l" rtl="0">
              <a:spcBef>
                <a:spcPts val="0"/>
              </a:spcBef>
              <a:defRPr sz="1800" b="0" i="0" u="none" strike="noStrike" cap="none" baseline="0">
                <a:solidFill>
                  <a:schemeClr val="dk1"/>
                </a:solidFill>
                <a:latin typeface="Arial"/>
                <a:ea typeface="Arial"/>
                <a:cs typeface="Arial"/>
                <a:sym typeface="Arial"/>
              </a:defRPr>
            </a:lvl8pPr>
            <a:lvl9pPr marL="3657600" marR="0" indent="0" algn="l" rtl="0">
              <a:spcBef>
                <a:spcPts val="0"/>
              </a:spcBef>
              <a:defRPr sz="1800" b="0" i="0" u="none" strike="noStrike" cap="none" baseline="0">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5653402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33600" y="0"/>
            <a:ext cx="9753600" cy="822960"/>
          </a:xfrm>
          <a:prstGeom prst="rect">
            <a:avLst/>
          </a:prstGeom>
        </p:spPr>
        <p:txBody>
          <a:bodyPr vert="horz" lIns="91440" tIns="45720" rIns="91440" bIns="45720" rtlCol="0" anchor="ctr">
            <a:normAutofit/>
          </a:bodyPr>
          <a:lstStyle/>
          <a:p>
            <a:r>
              <a:rPr lang="en-US" dirty="0" smtClean="0"/>
              <a:t>Slide title</a:t>
            </a:r>
            <a:endParaRPr lang="en-US" dirty="0"/>
          </a:p>
        </p:txBody>
      </p:sp>
      <p:sp>
        <p:nvSpPr>
          <p:cNvPr id="3" name="Text Placeholder 2"/>
          <p:cNvSpPr>
            <a:spLocks noGrp="1"/>
          </p:cNvSpPr>
          <p:nvPr>
            <p:ph type="body" idx="1"/>
          </p:nvPr>
        </p:nvSpPr>
        <p:spPr>
          <a:xfrm>
            <a:off x="304800" y="1033272"/>
            <a:ext cx="11582400" cy="52578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0"/>
            <a:ext cx="2133600" cy="822960"/>
          </a:xfrm>
          <a:prstGeom prst="rect">
            <a:avLst/>
          </a:prstGeom>
          <a:solidFill>
            <a:srgbClr val="084284"/>
          </a:solidFill>
          <a:ln/>
          <a:effectLst/>
        </p:spPr>
        <p:style>
          <a:lnRef idx="1">
            <a:schemeClr val="accent1"/>
          </a:lnRef>
          <a:fillRef idx="3">
            <a:schemeClr val="accent1"/>
          </a:fillRef>
          <a:effectRef idx="2">
            <a:schemeClr val="accent1"/>
          </a:effectRef>
          <a:fontRef idx="minor">
            <a:schemeClr val="lt1"/>
          </a:fontRef>
        </p:style>
        <p:txBody>
          <a:bodyPr/>
          <a:lstStyle/>
          <a:p>
            <a:endParaRPr lang="en-US" sz="788" dirty="0" smtClean="0"/>
          </a:p>
          <a:p>
            <a:endParaRPr lang="en-US" sz="788" dirty="0"/>
          </a:p>
        </p:txBody>
      </p:sp>
      <p:sp>
        <p:nvSpPr>
          <p:cNvPr id="8" name="Rectangle 7"/>
          <p:cNvSpPr/>
          <p:nvPr/>
        </p:nvSpPr>
        <p:spPr>
          <a:xfrm>
            <a:off x="2133600" y="822960"/>
            <a:ext cx="10058400" cy="91440"/>
          </a:xfrm>
          <a:prstGeom prst="rect">
            <a:avLst/>
          </a:prstGeom>
          <a:solidFill>
            <a:srgbClr val="084284"/>
          </a:solidFill>
          <a:ln/>
          <a:effectLst/>
        </p:spPr>
        <p:style>
          <a:lnRef idx="1">
            <a:schemeClr val="accent1"/>
          </a:lnRef>
          <a:fillRef idx="3">
            <a:schemeClr val="accent1"/>
          </a:fillRef>
          <a:effectRef idx="2">
            <a:schemeClr val="accent1"/>
          </a:effectRef>
          <a:fontRef idx="minor">
            <a:schemeClr val="lt1"/>
          </a:fontRef>
        </p:style>
        <p:txBody>
          <a:bodyPr/>
          <a:lstStyle/>
          <a:p>
            <a:endParaRPr lang="en-US" sz="788" dirty="0" smtClean="0"/>
          </a:p>
          <a:p>
            <a:endParaRPr sz="788"/>
          </a:p>
          <a:p>
            <a:endParaRPr lang="en-US" sz="788" dirty="0"/>
          </a:p>
        </p:txBody>
      </p:sp>
      <p:sp>
        <p:nvSpPr>
          <p:cNvPr id="9" name="Rectangle 8"/>
          <p:cNvSpPr/>
          <p:nvPr/>
        </p:nvSpPr>
        <p:spPr>
          <a:xfrm>
            <a:off x="0" y="822960"/>
            <a:ext cx="2133600" cy="91440"/>
          </a:xfrm>
          <a:prstGeom prst="rect">
            <a:avLst/>
          </a:prstGeom>
          <a:solidFill>
            <a:srgbClr val="82C3FF"/>
          </a:solidFill>
          <a:ln/>
          <a:effectLst/>
        </p:spPr>
        <p:style>
          <a:lnRef idx="1">
            <a:schemeClr val="accent1"/>
          </a:lnRef>
          <a:fillRef idx="3">
            <a:schemeClr val="accent1"/>
          </a:fillRef>
          <a:effectRef idx="2">
            <a:schemeClr val="accent1"/>
          </a:effectRef>
          <a:fontRef idx="minor">
            <a:schemeClr val="lt1"/>
          </a:fontRef>
        </p:style>
        <p:txBody>
          <a:bodyPr/>
          <a:lstStyle/>
          <a:p>
            <a:endParaRPr lang="en-US" sz="788" dirty="0" smtClean="0"/>
          </a:p>
          <a:p>
            <a:endParaRPr sz="788"/>
          </a:p>
          <a:p>
            <a:endParaRPr lang="en-US" sz="788" dirty="0"/>
          </a:p>
        </p:txBody>
      </p:sp>
      <p:cxnSp>
        <p:nvCxnSpPr>
          <p:cNvPr id="11" name="Straight Connector 10"/>
          <p:cNvCxnSpPr/>
          <p:nvPr/>
        </p:nvCxnSpPr>
        <p:spPr>
          <a:xfrm flipV="1">
            <a:off x="0" y="914400"/>
            <a:ext cx="1219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0" y="822960"/>
            <a:ext cx="1219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0" y="6400800"/>
            <a:ext cx="12192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goes-r_logo_slide_crop.png"/>
          <p:cNvPicPr>
            <a:picLocks noChangeAspect="1"/>
          </p:cNvPicPr>
          <p:nvPr/>
        </p:nvPicPr>
        <p:blipFill>
          <a:blip r:embed="rId11"/>
          <a:stretch>
            <a:fillRect/>
          </a:stretch>
        </p:blipFill>
        <p:spPr>
          <a:xfrm>
            <a:off x="207264" y="9136"/>
            <a:ext cx="1719776" cy="822960"/>
          </a:xfrm>
          <a:prstGeom prst="rect">
            <a:avLst/>
          </a:prstGeom>
        </p:spPr>
      </p:pic>
      <p:sp>
        <p:nvSpPr>
          <p:cNvPr id="4" name="Footer Placeholder 3"/>
          <p:cNvSpPr>
            <a:spLocks noGrp="1"/>
          </p:cNvSpPr>
          <p:nvPr>
            <p:ph type="ftr" sz="quarter" idx="3"/>
          </p:nvPr>
        </p:nvSpPr>
        <p:spPr>
          <a:xfrm>
            <a:off x="3238500" y="6456113"/>
            <a:ext cx="5715000" cy="365125"/>
          </a:xfrm>
          <a:prstGeom prst="rect">
            <a:avLst/>
          </a:prstGeom>
        </p:spPr>
        <p:txBody>
          <a:bodyPr vert="horz" lIns="91440" tIns="45720" rIns="91440" bIns="45720" rtlCol="0" anchor="ctr"/>
          <a:lstStyle>
            <a:lvl1pPr algn="ctr">
              <a:defRPr sz="675">
                <a:solidFill>
                  <a:schemeClr val="tx1"/>
                </a:solidFill>
              </a:defRPr>
            </a:lvl1pPr>
          </a:lstStyle>
          <a:p>
            <a:r>
              <a:rPr lang="en-US" smtClean="0"/>
              <a:t>GOES-R Training at UNAM</a:t>
            </a:r>
            <a:endParaRPr lang="en-US"/>
          </a:p>
        </p:txBody>
      </p:sp>
      <p:sp>
        <p:nvSpPr>
          <p:cNvPr id="5" name="Slide Number Placeholder 4"/>
          <p:cNvSpPr>
            <a:spLocks noGrp="1"/>
          </p:cNvSpPr>
          <p:nvPr>
            <p:ph type="sldNum" sz="quarter" idx="4"/>
          </p:nvPr>
        </p:nvSpPr>
        <p:spPr>
          <a:xfrm>
            <a:off x="9565180" y="6456113"/>
            <a:ext cx="2322021" cy="365125"/>
          </a:xfrm>
          <a:prstGeom prst="rect">
            <a:avLst/>
          </a:prstGeom>
        </p:spPr>
        <p:txBody>
          <a:bodyPr vert="horz" lIns="91440" tIns="45720" rIns="91440" bIns="45720" rtlCol="0" anchor="ctr"/>
          <a:lstStyle>
            <a:lvl1pPr algn="r">
              <a:defRPr sz="675">
                <a:solidFill>
                  <a:schemeClr val="tx1"/>
                </a:solidFill>
              </a:defRPr>
            </a:lvl1pPr>
          </a:lstStyle>
          <a:p>
            <a:fld id="{0249A42C-7C3A-1946-A459-68A8AD418034}" type="slidenum">
              <a:rPr lang="en-US" smtClean="0"/>
              <a:pPr/>
              <a:t>‹#›</a:t>
            </a:fld>
            <a:endParaRPr lang="en-US"/>
          </a:p>
        </p:txBody>
      </p:sp>
      <p:sp>
        <p:nvSpPr>
          <p:cNvPr id="10" name="Date Placeholder 9"/>
          <p:cNvSpPr>
            <a:spLocks noGrp="1"/>
          </p:cNvSpPr>
          <p:nvPr>
            <p:ph type="dt" sz="half" idx="2"/>
          </p:nvPr>
        </p:nvSpPr>
        <p:spPr>
          <a:xfrm>
            <a:off x="304800" y="6456113"/>
            <a:ext cx="2322021" cy="365125"/>
          </a:xfrm>
          <a:prstGeom prst="rect">
            <a:avLst/>
          </a:prstGeom>
        </p:spPr>
        <p:txBody>
          <a:bodyPr vert="horz" lIns="91440" tIns="45720" rIns="91440" bIns="45720" rtlCol="0" anchor="ctr"/>
          <a:lstStyle>
            <a:lvl1pPr algn="l">
              <a:defRPr sz="675">
                <a:solidFill>
                  <a:schemeClr val="tx1"/>
                </a:solidFill>
              </a:defRPr>
            </a:lvl1pPr>
          </a:lstStyle>
          <a:p>
            <a:fld id="{D8F64933-1AFD-4664-A19C-EB8C1AA51197}" type="datetime1">
              <a:rPr lang="en-US" smtClean="0"/>
              <a:t>7/3/2019</a:t>
            </a:fld>
            <a:endParaRPr lang="en-US" dirty="0"/>
          </a:p>
        </p:txBody>
      </p:sp>
    </p:spTree>
    <p:extLst>
      <p:ext uri="{BB962C8B-B14F-4D97-AF65-F5344CB8AC3E}">
        <p14:creationId xmlns:p14="http://schemas.microsoft.com/office/powerpoint/2010/main" val="1104146604"/>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Lst>
  <p:timing>
    <p:tnLst>
      <p:par>
        <p:cTn id="1" dur="indefinite" restart="never" nodeType="tmRoot"/>
      </p:par>
    </p:tnLst>
  </p:timing>
  <p:hf hdr="0" ftr="0"/>
  <p:txStyles>
    <p:titleStyle>
      <a:lvl1pPr algn="ctr" defTabSz="257175" rtl="0" eaLnBrk="1" latinLnBrk="0" hangingPunct="1">
        <a:lnSpc>
          <a:spcPct val="90000"/>
        </a:lnSpc>
        <a:spcBef>
          <a:spcPct val="0"/>
        </a:spcBef>
        <a:buNone/>
        <a:defRPr sz="1688" b="1" kern="1200">
          <a:solidFill>
            <a:schemeClr val="tx1"/>
          </a:solidFill>
          <a:latin typeface="+mj-lt"/>
          <a:ea typeface="+mj-ea"/>
          <a:cs typeface="+mj-cs"/>
        </a:defRPr>
      </a:lvl1pPr>
    </p:titleStyle>
    <p:bodyStyle>
      <a:lvl1pPr marL="192881" indent="-192881" algn="l" defTabSz="257175" rtl="0" eaLnBrk="1" latinLnBrk="0" hangingPunct="1">
        <a:spcBef>
          <a:spcPct val="20000"/>
        </a:spcBef>
        <a:buFont typeface="Arial"/>
        <a:buChar char="•"/>
        <a:defRPr sz="1463" kern="1200">
          <a:solidFill>
            <a:schemeClr val="tx1"/>
          </a:solidFill>
          <a:latin typeface="+mn-lt"/>
          <a:ea typeface="+mn-ea"/>
          <a:cs typeface="+mn-cs"/>
        </a:defRPr>
      </a:lvl1pPr>
      <a:lvl2pPr marL="417910" indent="-160735" algn="l" defTabSz="257175" rtl="0" eaLnBrk="1" latinLnBrk="0" hangingPunct="1">
        <a:spcBef>
          <a:spcPct val="20000"/>
        </a:spcBef>
        <a:buFont typeface="Arial"/>
        <a:buChar char="–"/>
        <a:defRPr sz="1463" kern="1200">
          <a:solidFill>
            <a:schemeClr val="tx1"/>
          </a:solidFill>
          <a:latin typeface="+mn-lt"/>
          <a:ea typeface="+mn-ea"/>
          <a:cs typeface="+mn-cs"/>
        </a:defRPr>
      </a:lvl2pPr>
      <a:lvl3pPr marL="642938" indent="-128588" algn="l" defTabSz="257175" rtl="0" eaLnBrk="1" latinLnBrk="0" hangingPunct="1">
        <a:spcBef>
          <a:spcPct val="20000"/>
        </a:spcBef>
        <a:buFont typeface="Arial"/>
        <a:buChar char="•"/>
        <a:defRPr sz="1350" kern="1200">
          <a:solidFill>
            <a:schemeClr val="tx1"/>
          </a:solidFill>
          <a:latin typeface="+mn-lt"/>
          <a:ea typeface="+mn-ea"/>
          <a:cs typeface="+mn-cs"/>
        </a:defRPr>
      </a:lvl3pPr>
      <a:lvl4pPr marL="900113" indent="-128588" algn="l" defTabSz="257175" rtl="0" eaLnBrk="1" latinLnBrk="0" hangingPunct="1">
        <a:spcBef>
          <a:spcPct val="20000"/>
        </a:spcBef>
        <a:buFont typeface="Arial"/>
        <a:buChar char="–"/>
        <a:defRPr sz="1125" kern="1200">
          <a:solidFill>
            <a:schemeClr val="tx1"/>
          </a:solidFill>
          <a:latin typeface="+mn-lt"/>
          <a:ea typeface="+mn-ea"/>
          <a:cs typeface="+mn-cs"/>
        </a:defRPr>
      </a:lvl4pPr>
      <a:lvl5pPr marL="1157288" indent="-128588" algn="l" defTabSz="257175" rtl="0" eaLnBrk="1" latinLnBrk="0" hangingPunct="1">
        <a:spcBef>
          <a:spcPct val="20000"/>
        </a:spcBef>
        <a:buFont typeface="Arial"/>
        <a:buChar char="»"/>
        <a:defRPr sz="1125" kern="1200">
          <a:solidFill>
            <a:schemeClr val="tx1"/>
          </a:solidFill>
          <a:latin typeface="+mn-lt"/>
          <a:ea typeface="+mn-ea"/>
          <a:cs typeface="+mn-cs"/>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926176-6833-6C47-A13E-4B17E2E28E8C}"/>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82924973"/>
      </p:ext>
    </p:extLst>
  </p:cSld>
  <p:clrMap bg1="lt1" tx1="dk1" bg2="lt2" tx2="dk2" accent1="accent1" accent2="accent2" accent3="accent3" accent4="accent4" accent5="accent5" accent6="accent6" hlink="hlink" folHlink="folHlink"/>
  <p:sldLayoutIdLst>
    <p:sldLayoutId id="2147483805" r:id="rId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www.goes-r.gov/users/docs/GRB_downlink.pdf" TargetMode="External"/><Relationship Id="rId2" Type="http://schemas.openxmlformats.org/officeDocument/2006/relationships/hyperlink" Target="https://www.goes-r.gov/resources/docs.html" TargetMode="Externa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8.xml"/><Relationship Id="rId16"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jpeg"/><Relationship Id="rId15" Type="http://schemas.openxmlformats.org/officeDocument/2006/relationships/image" Target="../media/image24.png"/><Relationship Id="rId10" Type="http://schemas.openxmlformats.org/officeDocument/2006/relationships/image" Target="../media/image19.gif"/><Relationship Id="rId4" Type="http://schemas.openxmlformats.org/officeDocument/2006/relationships/image" Target="../media/image13.jpeg"/><Relationship Id="rId9" Type="http://schemas.openxmlformats.org/officeDocument/2006/relationships/image" Target="../media/image18.png"/><Relationship Id="rId1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hyperlink" Target="http://cimss.ssec.wisc.edu/csppgeo/" TargetMode="External"/><Relationship Id="rId5" Type="http://schemas.openxmlformats.org/officeDocument/2006/relationships/image" Target="../media/image31.jp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6.png"/><Relationship Id="rId4"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http://www.nws.noaa.gov/emwin/index.htm"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hyperlink" Target="mailto:seth.clevenstine@noaa.gov"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cgms-info.org/documents/cgms-lrit-hrit-global-specification-(v2-8-of-30-oct-2013).pdf" TargetMode="External"/><Relationship Id="rId2" Type="http://schemas.openxmlformats.org/officeDocument/2006/relationships/hyperlink" Target="http://www.noaasis.noaa.gov/NOAASIS/ml/manulst.html" TargetMode="External"/><Relationship Id="rId1" Type="http://schemas.openxmlformats.org/officeDocument/2006/relationships/slideLayout" Target="../slideLayouts/slideLayout5.xml"/><Relationship Id="rId6" Type="http://schemas.openxmlformats.org/officeDocument/2006/relationships/hyperlink" Target="mailto:seth.clevenstine@noaa.gov" TargetMode="External"/><Relationship Id="rId5" Type="http://schemas.openxmlformats.org/officeDocument/2006/relationships/hyperlink" Target="https://www.goes-r.gov/users/hrit-links.html" TargetMode="External"/><Relationship Id="rId4" Type="http://schemas.openxmlformats.org/officeDocument/2006/relationships/hyperlink" Target="https://www.goes-r.gov/users/hrit.html"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hyperlink" Target="http://www.ospo.noaa.gov/Organization/About/access.html" TargetMode="Externa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hyperlink" Target="https://www.ncdc.noaa.gov/data-access/satellite-data/goes-r-series-satellites" TargetMode="Externa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hyperlink" Target="https://www.bou.class.noaa.gov/saa/products/user_profile" TargetMode="External"/><Relationship Id="rId2" Type="http://schemas.openxmlformats.org/officeDocument/2006/relationships/hyperlink" Target="https://www.class.ngdc.noaa.gov/saa/products/welcome;jsessionid=DFDFF7658FDD12207E0882A3C96C8492" TargetMode="Externa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hyperlink" Target="https://www.avl.class.noaa.gov/notification/pdfs/CLASS%20Data%20Access%20Tutorial_042015.pdf" TargetMode="External"/><Relationship Id="rId4" Type="http://schemas.openxmlformats.org/officeDocument/2006/relationships/hyperlink" Target="https://www.class.noaa.gov/notification/demo.htm"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geonetcast.wordpress.com/gnc-a-product-catalog/"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hyperlink" Target="mailto:gnc.americas@noaa.gov"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hyperlink" Target="http://www.noaa.gov/big-data-project" TargetMode="External"/><Relationship Id="rId7" Type="http://schemas.openxmlformats.org/officeDocument/2006/relationships/hyperlink" Target="http://edc.occ-data.org/goes16/getdata/"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hyperlink" Target="https://console.cloud.google.com/launcher/details/noaa-public/goes-16?pli=1" TargetMode="External"/><Relationship Id="rId5" Type="http://schemas.openxmlformats.org/officeDocument/2006/relationships/hyperlink" Target="https://registry.opendata.aws/noaa-goes/" TargetMode="External"/><Relationship Id="rId4" Type="http://schemas.openxmlformats.org/officeDocument/2006/relationships/hyperlink" Target="https://ncics.org/data/noaa-big-data-project/"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hyperlink" Target="https://aws.amazon.com/noaa-big-data/" TargetMode="External"/><Relationship Id="rId7" Type="http://schemas.openxmlformats.org/officeDocument/2006/relationships/hyperlink" Target="http://edc.occ-data.org/" TargetMode="External"/><Relationship Id="rId2" Type="http://schemas.openxmlformats.org/officeDocument/2006/relationships/image" Target="../media/image51.png"/><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hyperlink" Target="https://console.cloud.google.com/storage/browser" TargetMode="External"/><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hyperlink" Target="https://www.unidata.ucar.edu/projects/index.html#idd" TargetMode="External"/><Relationship Id="rId2" Type="http://schemas.openxmlformats.org/officeDocument/2006/relationships/hyperlink" Target="http://thredds-test.unidata.ucar.edu/thredds/catalog/catalog.html" TargetMode="External"/><Relationship Id="rId1" Type="http://schemas.openxmlformats.org/officeDocument/2006/relationships/slideLayout" Target="../slideLayouts/slideLayout5.xml"/><Relationship Id="rId4" Type="http://schemas.openxmlformats.org/officeDocument/2006/relationships/hyperlink" Target="http://atm.ucar.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5.JPG"/></Relationships>
</file>

<file path=ppt/slides/_rels/slide50.xml.rels><?xml version="1.0" encoding="UTF-8" standalone="yes"?>
<Relationships xmlns="http://schemas.openxmlformats.org/package/2006/relationships"><Relationship Id="rId3" Type="http://schemas.openxmlformats.org/officeDocument/2006/relationships/hyperlink" Target="https://www.star.nesdis.noaa.gov/GOES/" TargetMode="External"/><Relationship Id="rId2" Type="http://schemas.openxmlformats.org/officeDocument/2006/relationships/image" Target="../media/image54.png"/><Relationship Id="rId1" Type="http://schemas.openxmlformats.org/officeDocument/2006/relationships/slideLayout" Target="../slideLayouts/slideLayout4.xml"/><Relationship Id="rId5" Type="http://schemas.openxmlformats.org/officeDocument/2006/relationships/hyperlink" Target="https://www.nesdis.noaa.gov/content/our-satellites" TargetMode="External"/><Relationship Id="rId4" Type="http://schemas.openxmlformats.org/officeDocument/2006/relationships/image" Target="../media/image55.jpg"/></Relationships>
</file>

<file path=ppt/slides/_rels/slide51.xml.rels><?xml version="1.0" encoding="UTF-8" standalone="yes"?>
<Relationships xmlns="http://schemas.openxmlformats.org/package/2006/relationships"><Relationship Id="rId8" Type="http://schemas.openxmlformats.org/officeDocument/2006/relationships/hyperlink" Target="http://edc.occ-data.org/goes16/getdata/" TargetMode="External"/><Relationship Id="rId3" Type="http://schemas.openxmlformats.org/officeDocument/2006/relationships/hyperlink" Target="https://www.goes.noaa.gov/" TargetMode="External"/><Relationship Id="rId7" Type="http://schemas.openxmlformats.org/officeDocument/2006/relationships/hyperlink" Target="https://console.cloud.google.com/launcher/details/noaa-public/goes-16?pli=1" TargetMode="External"/><Relationship Id="rId2" Type="http://schemas.openxmlformats.org/officeDocument/2006/relationships/hyperlink" Target="https://www.star.nesdis.noaa.gov/GOES/" TargetMode="External"/><Relationship Id="rId1" Type="http://schemas.openxmlformats.org/officeDocument/2006/relationships/slideLayout" Target="../slideLayouts/slideLayout5.xml"/><Relationship Id="rId6" Type="http://schemas.openxmlformats.org/officeDocument/2006/relationships/hyperlink" Target="https://aws.amazon.com/public-datasets/goes/" TargetMode="External"/><Relationship Id="rId5" Type="http://schemas.openxmlformats.org/officeDocument/2006/relationships/hyperlink" Target="http://www.class.ngdc.noaa.gov/saa/products/welcome" TargetMode="External"/><Relationship Id="rId4" Type="http://schemas.openxmlformats.org/officeDocument/2006/relationships/hyperlink" Target="http://www.noaasis.noaa.gov/NOAASIS/ml/satservices.html" TargetMode="External"/><Relationship Id="rId9" Type="http://schemas.openxmlformats.org/officeDocument/2006/relationships/hyperlink" Target="https://weather.gc.ca/satellite/index_e.html"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realearth.ssec.wisc.edu/" TargetMode="External"/><Relationship Id="rId7" Type="http://schemas.openxmlformats.org/officeDocument/2006/relationships/hyperlink" Target="http://aos.wisc.edu/weather/wx_obs/Satellite.html"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hyperlink" Target="http://cimss.ssec.wisc.edu/goes/goesdata.html" TargetMode="External"/><Relationship Id="rId5" Type="http://schemas.openxmlformats.org/officeDocument/2006/relationships/hyperlink" Target="https://www.ssec.wisc.edu/data/geo" TargetMode="External"/><Relationship Id="rId4" Type="http://schemas.openxmlformats.org/officeDocument/2006/relationships/hyperlink" Target="http://www.ssec.wisc.edu/data/geo/#/animation?satellite=goes-16&amp;end_datetime=latest&amp;n_images=4&amp;coverage=conus&amp;channel=rgbstr&amp;image_quality=gif&amp;anim_method=javascript"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ams.confex.com/ams/98Annual/webprogram/Paper334276.html" TargetMode="External"/><Relationship Id="rId3" Type="http://schemas.openxmlformats.org/officeDocument/2006/relationships/hyperlink" Target="http://rammb.cira.colostate.edu/ramsdis/online/" TargetMode="External"/><Relationship Id="rId7" Type="http://schemas.openxmlformats.org/officeDocument/2006/relationships/hyperlink" Target="http://rammb.cira.colostate.edu/training/visit/quick_guides/QuickGuide_LPW_Advected_20180223.pdf" TargetMode="External"/><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hyperlink" Target="http://rammb.cira.colostate.edu/training/visit/quick_guides/QuickGuide_CIRA_Geocolor_20171019.pdf" TargetMode="External"/><Relationship Id="rId5" Type="http://schemas.openxmlformats.org/officeDocument/2006/relationships/hyperlink" Target="https://ams.confex.com/ams/92Annual/webprogram/Paper199249.html" TargetMode="External"/><Relationship Id="rId4" Type="http://schemas.openxmlformats.org/officeDocument/2006/relationships/hyperlink" Target="http://rammb-slider.cira.colostate.edu/" TargetMode="External"/><Relationship Id="rId9" Type="http://schemas.openxmlformats.org/officeDocument/2006/relationships/hyperlink" Target="http://rammb.cira.colostate.edu/research/goes-r/proving_ground/cira_product_list/cloud_layers_and_snow_cover_discriminator_detailed.asp"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eather.msfc.nasa.gov/sport/"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hyperlink" Target="http://mp1.met.psu.edu/~fxg1/PSUGOES_US/index.html" TargetMode="External"/><Relationship Id="rId4" Type="http://schemas.openxmlformats.org/officeDocument/2006/relationships/hyperlink" Target="https://weather.cod.edu/satrad/"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rammb-slider.cira.colostate.edu/" TargetMode="External"/><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hyperlink" Target="http://satelite.cptec.inpe.br/home/index.jsp" TargetMode="External"/><Relationship Id="rId5" Type="http://schemas.openxmlformats.org/officeDocument/2006/relationships/hyperlink" Target="https://www.simfac.mil.co/news.php" TargetMode="External"/><Relationship Id="rId4" Type="http://schemas.openxmlformats.org/officeDocument/2006/relationships/hyperlink" Target="http://www.lanot.unam.mx/" TargetMode="External"/></Relationships>
</file>

<file path=ppt/slides/_rels/slide56.xml.rels><?xml version="1.0" encoding="UTF-8" standalone="yes"?>
<Relationships xmlns="http://schemas.openxmlformats.org/package/2006/relationships"><Relationship Id="rId2" Type="http://schemas.openxmlformats.org/officeDocument/2006/relationships/hyperlink" Target="http://www.meteochile.cl/PortalDMC-web/index.xhtml" TargetMode="Externa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8" Type="http://schemas.openxmlformats.org/officeDocument/2006/relationships/hyperlink" Target="https://twitter.com/NOAASatellites" TargetMode="External"/><Relationship Id="rId13" Type="http://schemas.openxmlformats.org/officeDocument/2006/relationships/hyperlink" Target="https://www.goes-r.gov/downloads/resources/documents/GOES-RSeriesDataBook.pdf" TargetMode="External"/><Relationship Id="rId3" Type="http://schemas.openxmlformats.org/officeDocument/2006/relationships/hyperlink" Target="mailto:ESPCOperations@noaa.gov" TargetMode="External"/><Relationship Id="rId7" Type="http://schemas.openxmlformats.org/officeDocument/2006/relationships/hyperlink" Target="https://www.facebook.com/NOAASatellites/" TargetMode="External"/><Relationship Id="rId12" Type="http://schemas.openxmlformats.org/officeDocument/2006/relationships/hyperlink" Target="mailto:James.mcnitt@noaa.gov"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hyperlink" Target="mailto:NESDIS.Data.Access@noaa.gov" TargetMode="External"/><Relationship Id="rId11" Type="http://schemas.openxmlformats.org/officeDocument/2006/relationships/hyperlink" Target="https://noaasis.noaa.gov/NOAASIS/" TargetMode="External"/><Relationship Id="rId5" Type="http://schemas.openxmlformats.org/officeDocument/2006/relationships/hyperlink" Target="mailto:SPSD.UserServices@noaa.gov" TargetMode="External"/><Relationship Id="rId10" Type="http://schemas.openxmlformats.org/officeDocument/2006/relationships/hyperlink" Target="https://www.ospo.noaa.gov/Operations/GOES/documents.html" TargetMode="External"/><Relationship Id="rId4" Type="http://schemas.openxmlformats.org/officeDocument/2006/relationships/hyperlink" Target="https://www.ospo.noaa.gov/Operations/messages.html" TargetMode="External"/><Relationship Id="rId9" Type="http://schemas.openxmlformats.org/officeDocument/2006/relationships/hyperlink" Target="https://www.ospo.noaa.gov/Operations/GOES/status.html" TargetMode="External"/></Relationships>
</file>

<file path=ppt/slides/_rels/slide58.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image" Target="../media/image56.jpeg"/><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g"/></Relationships>
</file>

<file path=ppt/slides/_rels/slide5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66.png"/><Relationship Id="rId11" Type="http://schemas.openxmlformats.org/officeDocument/2006/relationships/image" Target="../media/image70.jpeg"/><Relationship Id="rId5" Type="http://schemas.openxmlformats.org/officeDocument/2006/relationships/image" Target="../media/image65.png"/><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58.jp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xml"/><Relationship Id="rId4" Type="http://schemas.openxmlformats.org/officeDocument/2006/relationships/image" Target="../media/image73.jpg"/></Relationships>
</file>

<file path=ppt/slides/_rels/slide62.xml.rels><?xml version="1.0" encoding="UTF-8" standalone="yes"?>
<Relationships xmlns="http://schemas.openxmlformats.org/package/2006/relationships"><Relationship Id="rId3" Type="http://schemas.openxmlformats.org/officeDocument/2006/relationships/hyperlink" Target="mailto:matt.arkett@canada.ca" TargetMode="External"/><Relationship Id="rId2" Type="http://schemas.openxmlformats.org/officeDocument/2006/relationships/hyperlink" Target="mailto:james.mcnitt@noaa.gov" TargetMode="Externa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4294967295"/>
          </p:nvPr>
        </p:nvSpPr>
        <p:spPr>
          <a:xfrm>
            <a:off x="4744994" y="5595937"/>
            <a:ext cx="4392444" cy="430213"/>
          </a:xfrm>
          <a:prstGeom prst="rect">
            <a:avLst/>
          </a:prstGeom>
        </p:spPr>
        <p:txBody>
          <a:bodyPr/>
          <a:lstStyle/>
          <a:p>
            <a:pPr marL="0" indent="0">
              <a:buNone/>
            </a:pPr>
            <a:r>
              <a:rPr lang="en-US" sz="2800" b="1" dirty="0" smtClean="0">
                <a:solidFill>
                  <a:schemeClr val="bg1"/>
                </a:solidFill>
              </a:rPr>
              <a:t>July 2019</a:t>
            </a:r>
            <a:endParaRPr lang="en-US" sz="2800" b="1" dirty="0">
              <a:solidFill>
                <a:schemeClr val="bg1"/>
              </a:solidFill>
            </a:endParaRPr>
          </a:p>
        </p:txBody>
      </p:sp>
      <p:sp>
        <p:nvSpPr>
          <p:cNvPr id="3" name="Subtitle 2"/>
          <p:cNvSpPr>
            <a:spLocks noGrp="1"/>
          </p:cNvSpPr>
          <p:nvPr>
            <p:ph type="subTitle" idx="4294967295"/>
          </p:nvPr>
        </p:nvSpPr>
        <p:spPr>
          <a:xfrm>
            <a:off x="4613188" y="3886200"/>
            <a:ext cx="7249298" cy="974725"/>
          </a:xfrm>
          <a:prstGeom prst="rect">
            <a:avLst/>
          </a:prstGeom>
        </p:spPr>
        <p:txBody>
          <a:bodyPr/>
          <a:lstStyle/>
          <a:p>
            <a:pPr marL="0" indent="0">
              <a:buNone/>
            </a:pPr>
            <a:r>
              <a:rPr lang="en-US" sz="2800" b="1" dirty="0">
                <a:solidFill>
                  <a:srgbClr val="FFFF00"/>
                </a:solidFill>
              </a:rPr>
              <a:t>GOES-R Series Workshop</a:t>
            </a:r>
          </a:p>
          <a:p>
            <a:pPr marL="0" indent="0">
              <a:buNone/>
            </a:pPr>
            <a:r>
              <a:rPr lang="en-US" sz="2800" b="1" dirty="0">
                <a:solidFill>
                  <a:schemeClr val="bg1"/>
                </a:solidFill>
              </a:rPr>
              <a:t>International Union of Geodesy and Geophysics (IUGG</a:t>
            </a:r>
            <a:r>
              <a:rPr lang="en-US" sz="2800" b="1" dirty="0" smtClean="0">
                <a:solidFill>
                  <a:schemeClr val="bg1"/>
                </a:solidFill>
              </a:rPr>
              <a:t>) General Assembly  </a:t>
            </a:r>
            <a:endParaRPr lang="en-US" sz="2800" b="1" dirty="0">
              <a:solidFill>
                <a:schemeClr val="bg1"/>
              </a:solidFill>
            </a:endParaRPr>
          </a:p>
        </p:txBody>
      </p:sp>
      <p:sp>
        <p:nvSpPr>
          <p:cNvPr id="2" name="Title 1"/>
          <p:cNvSpPr>
            <a:spLocks noGrp="1"/>
          </p:cNvSpPr>
          <p:nvPr>
            <p:ph type="ctrTitle" idx="4294967295"/>
          </p:nvPr>
        </p:nvSpPr>
        <p:spPr>
          <a:xfrm>
            <a:off x="3418703" y="3151188"/>
            <a:ext cx="8230372" cy="735012"/>
          </a:xfrm>
          <a:prstGeom prst="rect">
            <a:avLst/>
          </a:prstGeom>
        </p:spPr>
        <p:txBody>
          <a:bodyPr/>
          <a:lstStyle/>
          <a:p>
            <a:r>
              <a:rPr lang="en-US" sz="4400" b="1" dirty="0">
                <a:solidFill>
                  <a:schemeClr val="tx2">
                    <a:lumMod val="60000"/>
                    <a:lumOff val="40000"/>
                  </a:schemeClr>
                </a:solidFill>
                <a:latin typeface="+mn-lt"/>
              </a:rPr>
              <a:t>GOES-R Series Data Access</a:t>
            </a:r>
          </a:p>
        </p:txBody>
      </p:sp>
    </p:spTree>
    <p:extLst>
      <p:ext uri="{BB962C8B-B14F-4D97-AF65-F5344CB8AC3E}">
        <p14:creationId xmlns:p14="http://schemas.microsoft.com/office/powerpoint/2010/main" val="32846716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822960"/>
          </a:xfrm>
        </p:spPr>
        <p:txBody>
          <a:bodyPr>
            <a:normAutofit/>
          </a:bodyPr>
          <a:lstStyle/>
          <a:p>
            <a:r>
              <a:rPr lang="en-US" sz="3200" dirty="0"/>
              <a:t>GOES-16 Products on GRB</a:t>
            </a:r>
          </a:p>
        </p:txBody>
      </p:sp>
      <p:sp>
        <p:nvSpPr>
          <p:cNvPr id="5" name="Text Placeholder 4"/>
          <p:cNvSpPr>
            <a:spLocks noGrp="1"/>
          </p:cNvSpPr>
          <p:nvPr>
            <p:ph idx="1"/>
          </p:nvPr>
        </p:nvSpPr>
        <p:spPr>
          <a:xfrm>
            <a:off x="304800" y="1234440"/>
            <a:ext cx="5321643" cy="4607714"/>
          </a:xfrm>
        </p:spPr>
        <p:txBody>
          <a:bodyPr>
            <a:noAutofit/>
          </a:bodyPr>
          <a:lstStyle/>
          <a:p>
            <a:pPr marL="260747" lvl="2" indent="0">
              <a:spcBef>
                <a:spcPts val="600"/>
              </a:spcBef>
              <a:spcAft>
                <a:spcPts val="600"/>
              </a:spcAft>
              <a:buNone/>
            </a:pPr>
            <a:r>
              <a:rPr lang="en-US" sz="2000" b="1" dirty="0"/>
              <a:t>Level 1b Products:</a:t>
            </a:r>
          </a:p>
          <a:p>
            <a:pPr marL="260747" lvl="2" indent="0">
              <a:spcBef>
                <a:spcPts val="600"/>
              </a:spcBef>
              <a:spcAft>
                <a:spcPts val="600"/>
              </a:spcAft>
              <a:buNone/>
            </a:pPr>
            <a:r>
              <a:rPr lang="en-US" sz="2000" dirty="0"/>
              <a:t>Radiances from the Advanced Baseline Imager: 16 Bands; Full Disk, CONUS, and Mesoscale</a:t>
            </a:r>
          </a:p>
          <a:p>
            <a:pPr marL="260747" lvl="2" indent="0">
              <a:spcBef>
                <a:spcPts val="600"/>
              </a:spcBef>
              <a:spcAft>
                <a:spcPts val="600"/>
              </a:spcAft>
              <a:buNone/>
            </a:pPr>
            <a:r>
              <a:rPr lang="en-US" sz="2000" dirty="0"/>
              <a:t>Solar imagery from the Solar Ultraviolet Imager</a:t>
            </a:r>
          </a:p>
          <a:p>
            <a:pPr marL="260747" lvl="2" indent="0">
              <a:spcBef>
                <a:spcPts val="600"/>
              </a:spcBef>
              <a:spcAft>
                <a:spcPts val="600"/>
              </a:spcAft>
              <a:buNone/>
            </a:pPr>
            <a:r>
              <a:rPr lang="en-US" sz="2000" dirty="0"/>
              <a:t>Solar flux from the Extreme Ultraviolet and X-ray Irradiance Sensors</a:t>
            </a:r>
          </a:p>
          <a:p>
            <a:pPr marL="260747" lvl="2" indent="0">
              <a:spcBef>
                <a:spcPts val="600"/>
              </a:spcBef>
              <a:spcAft>
                <a:spcPts val="600"/>
              </a:spcAft>
              <a:buNone/>
            </a:pPr>
            <a:r>
              <a:rPr lang="en-US" sz="2000" dirty="0"/>
              <a:t>Energetic heavy ions from the Space Environment In-Situ Suite</a:t>
            </a:r>
          </a:p>
          <a:p>
            <a:pPr marL="260747" lvl="2" indent="0">
              <a:spcBef>
                <a:spcPts val="600"/>
              </a:spcBef>
              <a:spcAft>
                <a:spcPts val="600"/>
              </a:spcAft>
              <a:buNone/>
            </a:pPr>
            <a:r>
              <a:rPr lang="en-US" sz="2000" dirty="0"/>
              <a:t>Space environment magnetic field from the Magnetometer</a:t>
            </a:r>
          </a:p>
        </p:txBody>
      </p:sp>
      <p:sp>
        <p:nvSpPr>
          <p:cNvPr id="8" name="Slide Number Placeholder 7"/>
          <p:cNvSpPr>
            <a:spLocks noGrp="1"/>
          </p:cNvSpPr>
          <p:nvPr>
            <p:ph type="sldNum" sz="quarter" idx="4"/>
          </p:nvPr>
        </p:nvSpPr>
        <p:spPr/>
        <p:txBody>
          <a:bodyPr/>
          <a:lstStyle/>
          <a:p>
            <a:fld id="{0249A42C-7C3A-1946-A459-68A8AD418034}" type="slidenum">
              <a:rPr lang="en-US" smtClean="0"/>
              <a:pPr/>
              <a:t>10</a:t>
            </a:fld>
            <a:endParaRPr lang="en-US"/>
          </a:p>
        </p:txBody>
      </p:sp>
      <p:sp>
        <p:nvSpPr>
          <p:cNvPr id="9" name="Date Placeholder 8"/>
          <p:cNvSpPr>
            <a:spLocks noGrp="1"/>
          </p:cNvSpPr>
          <p:nvPr>
            <p:ph type="dt" sz="half" idx="2"/>
          </p:nvPr>
        </p:nvSpPr>
        <p:spPr/>
        <p:txBody>
          <a:bodyPr/>
          <a:lstStyle/>
          <a:p>
            <a:fld id="{F2921BAB-28E3-4525-B05F-4ECA4BCF78C7}" type="datetime1">
              <a:rPr lang="en-US" smtClean="0"/>
              <a:t>7/3/2019</a:t>
            </a:fld>
            <a:endParaRPr lang="en-US" dirty="0"/>
          </a:p>
        </p:txBody>
      </p:sp>
      <p:sp>
        <p:nvSpPr>
          <p:cNvPr id="6" name="Text Placeholder 4"/>
          <p:cNvSpPr txBox="1">
            <a:spLocks/>
          </p:cNvSpPr>
          <p:nvPr/>
        </p:nvSpPr>
        <p:spPr>
          <a:xfrm>
            <a:off x="6079524" y="5540979"/>
            <a:ext cx="5725298" cy="792519"/>
          </a:xfrm>
          <a:prstGeom prst="rect">
            <a:avLst/>
          </a:prstGeom>
          <a:noFill/>
          <a:ln>
            <a:noFill/>
          </a:ln>
        </p:spPr>
        <p:txBody>
          <a:bodyPr lIns="51427" tIns="51427" rIns="51427" bIns="51427" anchor="t" anchorCtr="0"/>
          <a:lstStyle>
            <a:lvl1pPr marL="342900" marR="0" lvl="0" indent="63500" algn="l" defTabSz="457200" rtl="0" eaLnBrk="1" latinLnBrk="0" hangingPunct="1">
              <a:lnSpc>
                <a:spcPct val="100000"/>
              </a:lnSpc>
              <a:spcBef>
                <a:spcPts val="640"/>
              </a:spcBef>
              <a:spcAft>
                <a:spcPts val="0"/>
              </a:spcAft>
              <a:buClr>
                <a:schemeClr val="bg1"/>
              </a:buClr>
              <a:buSzPct val="100000"/>
              <a:buFont typeface="Arial"/>
              <a:buChar char="•"/>
              <a:defRPr sz="2400" b="0" i="0" u="none" strike="noStrike" kern="1200" cap="none">
                <a:solidFill>
                  <a:schemeClr val="bg1"/>
                </a:solidFill>
                <a:latin typeface="Calibri"/>
                <a:ea typeface="Calibri"/>
                <a:cs typeface="Calibri"/>
                <a:sym typeface="Calibri"/>
              </a:defRPr>
            </a:lvl1pPr>
            <a:lvl2pPr marL="742950" marR="0" lvl="1" indent="69850" algn="l" defTabSz="457200" rtl="0" eaLnBrk="1" latinLnBrk="0" hangingPunct="1">
              <a:lnSpc>
                <a:spcPct val="100000"/>
              </a:lnSpc>
              <a:spcBef>
                <a:spcPts val="560"/>
              </a:spcBef>
              <a:spcAft>
                <a:spcPts val="0"/>
              </a:spcAft>
              <a:buClr>
                <a:schemeClr val="dk1"/>
              </a:buClr>
              <a:buSzPct val="100000"/>
              <a:buFont typeface="Arial"/>
              <a:buChar char="–"/>
              <a:defRPr sz="2800" b="0" i="0" u="none" strike="noStrike" kern="1200" cap="none">
                <a:solidFill>
                  <a:schemeClr val="dk1"/>
                </a:solidFill>
                <a:latin typeface="Calibri"/>
                <a:ea typeface="Calibri"/>
                <a:cs typeface="Calibri"/>
                <a:sym typeface="Calibri"/>
              </a:defRPr>
            </a:lvl2pPr>
            <a:lvl3pPr marL="1143000" marR="0" lvl="2" indent="76200" algn="l" defTabSz="457200" rtl="0" eaLnBrk="1" latinLnBrk="0" hangingPunct="1">
              <a:lnSpc>
                <a:spcPct val="100000"/>
              </a:lnSpc>
              <a:spcBef>
                <a:spcPts val="480"/>
              </a:spcBef>
              <a:spcAft>
                <a:spcPts val="0"/>
              </a:spcAft>
              <a:buClr>
                <a:schemeClr val="dk1"/>
              </a:buClr>
              <a:buSzPct val="100000"/>
              <a:buFont typeface="Arial"/>
              <a:buChar char="•"/>
              <a:defRPr sz="2400" b="0" i="0" u="none" strike="noStrike" kern="1200" cap="none">
                <a:solidFill>
                  <a:schemeClr val="dk1"/>
                </a:solidFill>
                <a:latin typeface="Calibri"/>
                <a:ea typeface="Calibri"/>
                <a:cs typeface="Calibri"/>
                <a:sym typeface="Calibri"/>
              </a:defRPr>
            </a:lvl3pPr>
            <a:lvl4pPr marL="1600200" marR="0" lvl="3"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4pPr>
            <a:lvl5pPr marL="2057400" marR="0" lvl="4"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5pPr>
            <a:lvl6pPr marL="2514600" marR="0" lvl="5"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6pPr>
            <a:lvl7pPr marL="2971800" marR="0" lvl="6"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7pPr>
            <a:lvl8pPr marL="3429000" marR="0" lvl="7"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8pPr>
            <a:lvl9pPr marL="3886200" marR="0" lvl="8" indent="25400" algn="l" defTabSz="457200" rtl="0" eaLnBrk="1" latinLnBrk="0" hangingPunct="1">
              <a:lnSpc>
                <a:spcPct val="100000"/>
              </a:lnSpc>
              <a:spcBef>
                <a:spcPts val="400"/>
              </a:spcBef>
              <a:spcAft>
                <a:spcPts val="0"/>
              </a:spcAft>
              <a:buClr>
                <a:schemeClr val="dk1"/>
              </a:buClr>
              <a:buSzPct val="100000"/>
              <a:buFont typeface="Arial"/>
              <a:buChar char="•"/>
              <a:defRPr sz="2000" b="0" i="0" u="none" strike="noStrike" kern="1200" cap="none">
                <a:solidFill>
                  <a:schemeClr val="dk1"/>
                </a:solidFill>
                <a:latin typeface="Calibri"/>
                <a:ea typeface="Calibri"/>
                <a:cs typeface="Calibri"/>
                <a:sym typeface="Calibri"/>
              </a:defRPr>
            </a:lvl9pPr>
          </a:lstStyle>
          <a:p>
            <a:pPr indent="0">
              <a:buNone/>
            </a:pPr>
            <a:r>
              <a:rPr lang="en-US" sz="2000" b="1" dirty="0">
                <a:solidFill>
                  <a:schemeClr val="tx1"/>
                </a:solidFill>
                <a:latin typeface="+mn-lt"/>
              </a:rPr>
              <a:t>Level 2 products:</a:t>
            </a:r>
          </a:p>
          <a:p>
            <a:pPr lvl="1" indent="0">
              <a:buNone/>
            </a:pPr>
            <a:r>
              <a:rPr lang="en-US" sz="2000" dirty="0">
                <a:solidFill>
                  <a:schemeClr val="tx1"/>
                </a:solidFill>
                <a:latin typeface="+mn-lt"/>
              </a:rPr>
              <a:t>Geostationary Lightning Mapper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5520" y="1093878"/>
            <a:ext cx="5381680" cy="4176183"/>
          </a:xfrm>
          <a:prstGeom prst="rect">
            <a:avLst/>
          </a:prstGeom>
        </p:spPr>
      </p:pic>
      <p:sp>
        <p:nvSpPr>
          <p:cNvPr id="7" name="Rectangle 6"/>
          <p:cNvSpPr/>
          <p:nvPr/>
        </p:nvSpPr>
        <p:spPr>
          <a:xfrm>
            <a:off x="304800" y="2405450"/>
            <a:ext cx="5502876" cy="2949146"/>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88">
              <a:ln>
                <a:solidFill>
                  <a:srgbClr val="FFFF00"/>
                </a:solidFill>
              </a:ln>
            </a:endParaRPr>
          </a:p>
        </p:txBody>
      </p:sp>
      <p:sp>
        <p:nvSpPr>
          <p:cNvPr id="10" name="TextBox 9"/>
          <p:cNvSpPr txBox="1"/>
          <p:nvPr/>
        </p:nvSpPr>
        <p:spPr>
          <a:xfrm>
            <a:off x="2133600" y="5567907"/>
            <a:ext cx="2903359" cy="369332"/>
          </a:xfrm>
          <a:prstGeom prst="rect">
            <a:avLst/>
          </a:prstGeom>
          <a:noFill/>
        </p:spPr>
        <p:txBody>
          <a:bodyPr wrap="none" rtlCol="0">
            <a:spAutoFit/>
          </a:bodyPr>
          <a:lstStyle/>
          <a:p>
            <a:r>
              <a:rPr lang="en-US" sz="1800" b="1" i="1" dirty="0">
                <a:solidFill>
                  <a:srgbClr val="FF0000"/>
                </a:solidFill>
              </a:rPr>
              <a:t>Space Weather Products</a:t>
            </a:r>
          </a:p>
        </p:txBody>
      </p:sp>
    </p:spTree>
    <p:extLst>
      <p:ext uri="{BB962C8B-B14F-4D97-AF65-F5344CB8AC3E}">
        <p14:creationId xmlns:p14="http://schemas.microsoft.com/office/powerpoint/2010/main" val="15933644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5" name="Straight Connector 95"/>
          <p:cNvCxnSpPr>
            <a:cxnSpLocks noChangeShapeType="1"/>
          </p:cNvCxnSpPr>
          <p:nvPr/>
        </p:nvCxnSpPr>
        <p:spPr bwMode="auto">
          <a:xfrm rot="10800000" flipV="1">
            <a:off x="-405546" y="4156771"/>
            <a:ext cx="128588" cy="84832"/>
          </a:xfrm>
          <a:prstGeom prst="line">
            <a:avLst/>
          </a:prstGeom>
          <a:noFill/>
          <a:ln w="9525" algn="ctr">
            <a:noFill/>
            <a:round/>
            <a:headEnd/>
            <a:tailEnd/>
          </a:ln>
        </p:spPr>
      </p:cxnSp>
      <p:sp>
        <p:nvSpPr>
          <p:cNvPr id="2" name="Title 1"/>
          <p:cNvSpPr>
            <a:spLocks noGrp="1"/>
          </p:cNvSpPr>
          <p:nvPr>
            <p:ph type="title"/>
          </p:nvPr>
        </p:nvSpPr>
        <p:spPr>
          <a:xfrm>
            <a:off x="1" y="1"/>
            <a:ext cx="12191999" cy="791287"/>
          </a:xfrm>
        </p:spPr>
        <p:txBody>
          <a:bodyPr/>
          <a:lstStyle/>
          <a:p>
            <a:r>
              <a:rPr lang="en-US" sz="3200" dirty="0"/>
              <a:t>GRB Specifications</a:t>
            </a:r>
          </a:p>
        </p:txBody>
      </p:sp>
      <p:sp>
        <p:nvSpPr>
          <p:cNvPr id="4" name="Slide Number Placeholder 3"/>
          <p:cNvSpPr>
            <a:spLocks noGrp="1"/>
          </p:cNvSpPr>
          <p:nvPr>
            <p:ph type="sldNum" sz="quarter" idx="4"/>
          </p:nvPr>
        </p:nvSpPr>
        <p:spPr/>
        <p:txBody>
          <a:bodyPr/>
          <a:lstStyle/>
          <a:p>
            <a:fld id="{0249A42C-7C3A-1946-A459-68A8AD418034}" type="slidenum">
              <a:rPr lang="en-US" smtClean="0"/>
              <a:pPr/>
              <a:t>11</a:t>
            </a:fld>
            <a:endParaRPr lang="en-US"/>
          </a:p>
        </p:txBody>
      </p:sp>
      <p:sp>
        <p:nvSpPr>
          <p:cNvPr id="5" name="Date Placeholder 4"/>
          <p:cNvSpPr>
            <a:spLocks noGrp="1"/>
          </p:cNvSpPr>
          <p:nvPr>
            <p:ph type="dt" sz="half" idx="2"/>
          </p:nvPr>
        </p:nvSpPr>
        <p:spPr/>
        <p:txBody>
          <a:bodyPr/>
          <a:lstStyle/>
          <a:p>
            <a:fld id="{2D0B19F3-0EE8-496D-A58C-EC4F516343E1}" type="datetime1">
              <a:rPr lang="en-US" smtClean="0"/>
              <a:t>7/3/2019</a:t>
            </a:fld>
            <a:endParaRPr lang="en-US" dirty="0"/>
          </a:p>
        </p:txBody>
      </p:sp>
      <p:graphicFrame>
        <p:nvGraphicFramePr>
          <p:cNvPr id="6" name="Shape 55"/>
          <p:cNvGraphicFramePr/>
          <p:nvPr>
            <p:extLst>
              <p:ext uri="{D42A27DB-BD31-4B8C-83A1-F6EECF244321}">
                <p14:modId xmlns:p14="http://schemas.microsoft.com/office/powerpoint/2010/main" val="3895249015"/>
              </p:ext>
            </p:extLst>
          </p:nvPr>
        </p:nvGraphicFramePr>
        <p:xfrm>
          <a:off x="1" y="929642"/>
          <a:ext cx="12192000" cy="5891596"/>
        </p:xfrm>
        <a:graphic>
          <a:graphicData uri="http://schemas.openxmlformats.org/drawingml/2006/table">
            <a:tbl>
              <a:tblPr>
                <a:tableStyleId>{00A15C55-8517-42AA-B614-E9B94910E393}</a:tableStyleId>
              </a:tblPr>
              <a:tblGrid>
                <a:gridCol w="3922878">
                  <a:extLst>
                    <a:ext uri="{9D8B030D-6E8A-4147-A177-3AD203B41FA5}">
                      <a16:colId xmlns:a16="http://schemas.microsoft.com/office/drawing/2014/main" val="20000"/>
                    </a:ext>
                  </a:extLst>
                </a:gridCol>
                <a:gridCol w="8269122">
                  <a:extLst>
                    <a:ext uri="{9D8B030D-6E8A-4147-A177-3AD203B41FA5}">
                      <a16:colId xmlns:a16="http://schemas.microsoft.com/office/drawing/2014/main" val="20002"/>
                    </a:ext>
                  </a:extLst>
                </a:gridCol>
              </a:tblGrid>
              <a:tr h="576004">
                <a:tc>
                  <a:txBody>
                    <a:bodyPr/>
                    <a:lstStyle/>
                    <a:p>
                      <a:pPr marL="0" marR="0" lvl="0" indent="0" algn="l" rtl="0">
                        <a:spcBef>
                          <a:spcPts val="0"/>
                        </a:spcBef>
                        <a:buClr>
                          <a:schemeClr val="dk1"/>
                        </a:buClr>
                        <a:buSzPct val="25000"/>
                        <a:buFont typeface="Calibri"/>
                        <a:buNone/>
                      </a:pPr>
                      <a:endParaRPr sz="1400" b="0" u="none" strike="noStrike" cap="none" dirty="0">
                        <a:solidFill>
                          <a:schemeClr val="tx1"/>
                        </a:solidFill>
                        <a:latin typeface="+mn-lt"/>
                        <a:ea typeface="Calibri"/>
                        <a:cs typeface="Calibri"/>
                        <a:sym typeface="Calibri"/>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rtl="0">
                        <a:lnSpc>
                          <a:spcPct val="115000"/>
                        </a:lnSpc>
                        <a:spcBef>
                          <a:spcPts val="0"/>
                        </a:spcBef>
                        <a:buClr>
                          <a:schemeClr val="dk1"/>
                        </a:buClr>
                        <a:buSzPct val="25000"/>
                        <a:buFont typeface="Calibri"/>
                        <a:buNone/>
                      </a:pPr>
                      <a:r>
                        <a:rPr lang="en-US" sz="1800" b="1" u="none" strike="noStrike" cap="none" dirty="0">
                          <a:solidFill>
                            <a:schemeClr val="tx1"/>
                          </a:solidFill>
                          <a:latin typeface="+mn-lt"/>
                          <a:sym typeface="Calibri"/>
                        </a:rPr>
                        <a:t>GOES Rebroadcast (GRB) </a:t>
                      </a:r>
                      <a:endParaRPr lang="en-US" sz="1800" b="1" u="none" strike="noStrike" cap="none" dirty="0">
                        <a:solidFill>
                          <a:schemeClr val="tx1"/>
                        </a:solidFill>
                        <a:latin typeface="+mn-lt"/>
                        <a:ea typeface="Calibri"/>
                        <a:cs typeface="Calibri"/>
                        <a:sym typeface="Calibri"/>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0000"/>
                  </a:ext>
                </a:extLst>
              </a:tr>
              <a:tr h="508778">
                <a:tc>
                  <a:txBody>
                    <a:bodyPr/>
                    <a:lstStyle/>
                    <a:p>
                      <a:pPr marL="0" marR="0" lvl="0" indent="0" algn="l" rtl="0">
                        <a:lnSpc>
                          <a:spcPct val="115000"/>
                        </a:lnSpc>
                        <a:spcBef>
                          <a:spcPts val="0"/>
                        </a:spcBef>
                        <a:buClr>
                          <a:schemeClr val="dk1"/>
                        </a:buClr>
                        <a:buSzPct val="25000"/>
                        <a:buFont typeface="Calibri"/>
                        <a:buNone/>
                      </a:pPr>
                      <a:r>
                        <a:rPr lang="en-US" sz="1800" u="none" strike="noStrike" cap="none" dirty="0">
                          <a:latin typeface="+mn-lt"/>
                          <a:sym typeface="Calibri"/>
                        </a:rPr>
                        <a:t>Full Disk Image</a:t>
                      </a:r>
                      <a:endParaRPr lang="en-US" sz="1800" b="0" u="none" strike="noStrike" cap="none" dirty="0">
                        <a:solidFill>
                          <a:schemeClr val="tx1"/>
                        </a:solidFill>
                        <a:latin typeface="+mn-lt"/>
                        <a:ea typeface="Calibri"/>
                        <a:cs typeface="Calibri"/>
                        <a:sym typeface="Calibri"/>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15000"/>
                        </a:lnSpc>
                        <a:spcBef>
                          <a:spcPts val="0"/>
                        </a:spcBef>
                        <a:buClr>
                          <a:schemeClr val="dk1"/>
                        </a:buClr>
                        <a:buSzPct val="25000"/>
                        <a:buFont typeface="Calibri"/>
                        <a:buNone/>
                      </a:pPr>
                      <a:r>
                        <a:rPr lang="en-US" sz="1800" u="none" strike="noStrike" cap="none" dirty="0">
                          <a:latin typeface="+mn-lt"/>
                          <a:sym typeface="Calibri"/>
                        </a:rPr>
                        <a:t>5 </a:t>
                      </a:r>
                      <a:r>
                        <a:rPr lang="en-US" sz="1800" u="none" strike="noStrike" cap="none" dirty="0" err="1" smtClean="0">
                          <a:latin typeface="+mn-lt"/>
                          <a:sym typeface="Calibri"/>
                        </a:rPr>
                        <a:t>mins</a:t>
                      </a:r>
                      <a:r>
                        <a:rPr lang="en-US" sz="1800" u="none" strike="noStrike" cap="none" dirty="0" smtClean="0">
                          <a:latin typeface="+mn-lt"/>
                          <a:sym typeface="Calibri"/>
                        </a:rPr>
                        <a:t> </a:t>
                      </a:r>
                      <a:r>
                        <a:rPr lang="en-US" sz="1800" u="none" strike="noStrike" cap="none" dirty="0">
                          <a:latin typeface="+mn-lt"/>
                          <a:sym typeface="Calibri"/>
                        </a:rPr>
                        <a:t>(Mode 4</a:t>
                      </a:r>
                      <a:r>
                        <a:rPr lang="en-US" sz="1800" u="none" strike="noStrike" cap="none" dirty="0" smtClean="0">
                          <a:latin typeface="+mn-lt"/>
                          <a:sym typeface="Calibri"/>
                        </a:rPr>
                        <a:t>) and 10 </a:t>
                      </a:r>
                      <a:r>
                        <a:rPr lang="en-US" sz="1800" u="none" strike="noStrike" cap="none" dirty="0" err="1" smtClean="0">
                          <a:latin typeface="+mn-lt"/>
                          <a:sym typeface="Calibri"/>
                        </a:rPr>
                        <a:t>mins</a:t>
                      </a:r>
                      <a:r>
                        <a:rPr lang="en-US" sz="1800" u="none" strike="noStrike" cap="none" dirty="0" smtClean="0">
                          <a:latin typeface="+mn-lt"/>
                          <a:sym typeface="Calibri"/>
                        </a:rPr>
                        <a:t> (Mode 6)</a:t>
                      </a:r>
                      <a:endParaRPr lang="en-US" sz="1800" b="0" u="none" strike="noStrike" cap="none" dirty="0">
                        <a:solidFill>
                          <a:schemeClr val="tx1"/>
                        </a:solidFill>
                        <a:latin typeface="+mn-lt"/>
                        <a:ea typeface="Calibri"/>
                        <a:cs typeface="Calibri"/>
                        <a:sym typeface="Calibri"/>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818572">
                <a:tc>
                  <a:txBody>
                    <a:bodyPr/>
                    <a:lstStyle/>
                    <a:p>
                      <a:pPr marL="0" marR="0" lvl="0" indent="0" algn="l" rtl="0">
                        <a:lnSpc>
                          <a:spcPct val="115000"/>
                        </a:lnSpc>
                        <a:spcBef>
                          <a:spcPts val="0"/>
                        </a:spcBef>
                        <a:buClr>
                          <a:schemeClr val="dk1"/>
                        </a:buClr>
                        <a:buSzPct val="25000"/>
                        <a:buFont typeface="Calibri"/>
                        <a:buNone/>
                      </a:pPr>
                      <a:r>
                        <a:rPr lang="en-US" sz="1800" u="none" strike="noStrike" cap="none" dirty="0">
                          <a:latin typeface="+mn-lt"/>
                          <a:sym typeface="Calibri"/>
                        </a:rPr>
                        <a:t>Other Modes</a:t>
                      </a:r>
                      <a:endParaRPr lang="en-US" sz="1800" b="0" u="none" strike="noStrike" cap="none" dirty="0">
                        <a:solidFill>
                          <a:schemeClr val="tx1"/>
                        </a:solidFill>
                        <a:latin typeface="+mn-lt"/>
                        <a:ea typeface="Calibri"/>
                        <a:cs typeface="Calibri"/>
                        <a:sym typeface="Calibri"/>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15000"/>
                        </a:lnSpc>
                        <a:spcBef>
                          <a:spcPts val="0"/>
                        </a:spcBef>
                        <a:spcAft>
                          <a:spcPts val="0"/>
                        </a:spcAft>
                        <a:buClr>
                          <a:schemeClr val="dk1"/>
                        </a:buClr>
                        <a:buSzPct val="25000"/>
                        <a:buFont typeface="Calibri"/>
                        <a:buNone/>
                      </a:pPr>
                      <a:r>
                        <a:rPr lang="en-US" sz="1800" u="none" strike="noStrike" cap="none" dirty="0">
                          <a:latin typeface="+mn-lt"/>
                          <a:sym typeface="Calibri"/>
                        </a:rPr>
                        <a:t>3000 km X 5000 km (CONUS: 5 minute)</a:t>
                      </a:r>
                    </a:p>
                    <a:p>
                      <a:pPr marL="0" marR="0" lvl="0" indent="0" algn="l" rtl="0">
                        <a:lnSpc>
                          <a:spcPct val="115000"/>
                        </a:lnSpc>
                        <a:spcBef>
                          <a:spcPts val="0"/>
                        </a:spcBef>
                        <a:buClr>
                          <a:schemeClr val="dk1"/>
                        </a:buClr>
                        <a:buSzPct val="25000"/>
                        <a:buFont typeface="Calibri"/>
                        <a:buNone/>
                      </a:pPr>
                      <a:r>
                        <a:rPr lang="en-US" sz="1800" u="none" strike="noStrike" cap="none" dirty="0">
                          <a:latin typeface="+mn-lt"/>
                          <a:sym typeface="Calibri"/>
                        </a:rPr>
                        <a:t>1000 km X 1000 km (Mesoscale: 30 seconds)</a:t>
                      </a:r>
                      <a:endParaRPr lang="en-US" sz="1800" b="0" u="none" strike="noStrike" cap="none" dirty="0">
                        <a:solidFill>
                          <a:schemeClr val="tx1"/>
                        </a:solidFill>
                        <a:latin typeface="+mn-lt"/>
                        <a:ea typeface="Calibri"/>
                        <a:cs typeface="Calibri"/>
                        <a:sym typeface="Calibri"/>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76004">
                <a:tc>
                  <a:txBody>
                    <a:bodyPr/>
                    <a:lstStyle/>
                    <a:p>
                      <a:pPr marL="0" marR="0" lvl="0" indent="0" algn="l" rtl="0">
                        <a:lnSpc>
                          <a:spcPct val="115000"/>
                        </a:lnSpc>
                        <a:spcBef>
                          <a:spcPts val="0"/>
                        </a:spcBef>
                        <a:buClr>
                          <a:schemeClr val="dk1"/>
                        </a:buClr>
                        <a:buSzPct val="25000"/>
                        <a:buFont typeface="Calibri"/>
                        <a:buNone/>
                      </a:pPr>
                      <a:r>
                        <a:rPr lang="en-US" sz="1800" u="none" strike="noStrike" cap="none" dirty="0">
                          <a:latin typeface="+mn-lt"/>
                          <a:sym typeface="Calibri"/>
                        </a:rPr>
                        <a:t>Polarization</a:t>
                      </a:r>
                      <a:endParaRPr lang="en-US" sz="1800" b="0" u="none" strike="noStrike" cap="none" dirty="0">
                        <a:solidFill>
                          <a:schemeClr val="tx1"/>
                        </a:solidFill>
                        <a:latin typeface="+mn-lt"/>
                        <a:ea typeface="Calibri"/>
                        <a:cs typeface="Calibri"/>
                        <a:sym typeface="Calibri"/>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15000"/>
                        </a:lnSpc>
                        <a:spcBef>
                          <a:spcPts val="0"/>
                        </a:spcBef>
                        <a:buClr>
                          <a:schemeClr val="dk1"/>
                        </a:buClr>
                        <a:buSzPct val="25000"/>
                        <a:buFont typeface="Calibri"/>
                        <a:buNone/>
                      </a:pPr>
                      <a:r>
                        <a:rPr lang="en-US" sz="1800" u="none" strike="noStrike" cap="none" dirty="0">
                          <a:latin typeface="+mn-lt"/>
                          <a:sym typeface="Calibri"/>
                        </a:rPr>
                        <a:t>Dual Circular Polarized</a:t>
                      </a:r>
                      <a:endParaRPr lang="en-US" sz="1800" b="0" u="none" strike="noStrike" cap="none" dirty="0">
                        <a:solidFill>
                          <a:schemeClr val="tx1"/>
                        </a:solidFill>
                        <a:latin typeface="+mn-lt"/>
                        <a:ea typeface="Calibri"/>
                        <a:cs typeface="Calibri"/>
                        <a:sym typeface="Calibri"/>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76004">
                <a:tc>
                  <a:txBody>
                    <a:bodyPr/>
                    <a:lstStyle/>
                    <a:p>
                      <a:pPr marL="0" marR="0" lvl="0" indent="0" algn="l" rtl="0">
                        <a:lnSpc>
                          <a:spcPct val="115000"/>
                        </a:lnSpc>
                        <a:spcBef>
                          <a:spcPts val="0"/>
                        </a:spcBef>
                        <a:buClr>
                          <a:schemeClr val="dk1"/>
                        </a:buClr>
                        <a:buSzPct val="25000"/>
                        <a:buFont typeface="Calibri"/>
                        <a:buNone/>
                      </a:pPr>
                      <a:r>
                        <a:rPr lang="en-US" sz="1800" u="none" strike="noStrike" cap="none" dirty="0">
                          <a:latin typeface="+mn-lt"/>
                          <a:sym typeface="Calibri"/>
                        </a:rPr>
                        <a:t>Receiver Center </a:t>
                      </a:r>
                      <a:r>
                        <a:rPr lang="en-US" sz="1800" u="none" strike="noStrike" cap="none" dirty="0" smtClean="0">
                          <a:latin typeface="+mn-lt"/>
                          <a:sym typeface="Calibri"/>
                        </a:rPr>
                        <a:t>Frequency</a:t>
                      </a:r>
                      <a:endParaRPr lang="en-US" sz="1800" b="0" u="none" strike="noStrike" cap="none" dirty="0">
                        <a:solidFill>
                          <a:schemeClr val="tx1"/>
                        </a:solidFill>
                        <a:latin typeface="+mn-lt"/>
                        <a:ea typeface="Calibri"/>
                        <a:cs typeface="Calibri"/>
                        <a:sym typeface="Calibri"/>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15000"/>
                        </a:lnSpc>
                        <a:spcBef>
                          <a:spcPts val="0"/>
                        </a:spcBef>
                        <a:buClr>
                          <a:schemeClr val="dk1"/>
                        </a:buClr>
                        <a:buSzPct val="25000"/>
                        <a:buFont typeface="Calibri"/>
                        <a:buNone/>
                      </a:pPr>
                      <a:r>
                        <a:rPr lang="en-US" sz="1800" u="none" strike="noStrike" cap="none" dirty="0">
                          <a:latin typeface="+mn-lt"/>
                          <a:sym typeface="Calibri"/>
                        </a:rPr>
                        <a:t>1686.6 MHz (L-Band)</a:t>
                      </a:r>
                      <a:endParaRPr lang="en-US" sz="1800" b="0" u="none" strike="noStrike" cap="none" dirty="0">
                        <a:solidFill>
                          <a:schemeClr val="tx1"/>
                        </a:solidFill>
                        <a:latin typeface="+mn-lt"/>
                        <a:ea typeface="Calibri"/>
                        <a:cs typeface="Calibri"/>
                        <a:sym typeface="Calibri"/>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76004">
                <a:tc>
                  <a:txBody>
                    <a:bodyPr/>
                    <a:lstStyle/>
                    <a:p>
                      <a:pPr marL="0" marR="0" lvl="0" indent="0" algn="l" rtl="0">
                        <a:lnSpc>
                          <a:spcPct val="115000"/>
                        </a:lnSpc>
                        <a:spcBef>
                          <a:spcPts val="0"/>
                        </a:spcBef>
                        <a:buClr>
                          <a:schemeClr val="dk1"/>
                        </a:buClr>
                        <a:buSzPct val="25000"/>
                        <a:buFont typeface="Calibri"/>
                        <a:buNone/>
                      </a:pPr>
                      <a:r>
                        <a:rPr lang="en-US" sz="1800" u="none" strike="noStrike" cap="none" dirty="0">
                          <a:latin typeface="+mn-lt"/>
                          <a:sym typeface="Calibri"/>
                        </a:rPr>
                        <a:t>Data Rate</a:t>
                      </a:r>
                      <a:endParaRPr lang="en-US" sz="1800" b="0" u="none" strike="noStrike" cap="none" dirty="0">
                        <a:solidFill>
                          <a:schemeClr val="tx1"/>
                        </a:solidFill>
                        <a:latin typeface="+mn-lt"/>
                        <a:ea typeface="Calibri"/>
                        <a:cs typeface="Calibri"/>
                        <a:sym typeface="Calibri"/>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15000"/>
                        </a:lnSpc>
                        <a:spcBef>
                          <a:spcPts val="0"/>
                        </a:spcBef>
                        <a:buClr>
                          <a:schemeClr val="dk1"/>
                        </a:buClr>
                        <a:buSzPct val="25000"/>
                        <a:buFont typeface="Calibri"/>
                        <a:buNone/>
                      </a:pPr>
                      <a:r>
                        <a:rPr lang="en-US" sz="1800" u="none" strike="noStrike" cap="none" dirty="0">
                          <a:latin typeface="+mn-lt"/>
                          <a:sym typeface="Calibri"/>
                        </a:rPr>
                        <a:t>31 Mbps</a:t>
                      </a:r>
                      <a:endParaRPr lang="en-US" sz="1800" b="0" u="none" strike="noStrike" cap="none" dirty="0">
                        <a:solidFill>
                          <a:schemeClr val="tx1"/>
                        </a:solidFill>
                        <a:latin typeface="+mn-lt"/>
                        <a:ea typeface="Calibri"/>
                        <a:cs typeface="Calibri"/>
                        <a:sym typeface="Calibri"/>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76004">
                <a:tc>
                  <a:txBody>
                    <a:bodyPr/>
                    <a:lstStyle/>
                    <a:p>
                      <a:pPr marL="0" marR="0" lvl="0" indent="0" algn="l" rtl="0">
                        <a:lnSpc>
                          <a:spcPct val="115000"/>
                        </a:lnSpc>
                        <a:spcBef>
                          <a:spcPts val="0"/>
                        </a:spcBef>
                        <a:buClr>
                          <a:schemeClr val="dk1"/>
                        </a:buClr>
                        <a:buSzPct val="25000"/>
                        <a:buFont typeface="Calibri"/>
                        <a:buNone/>
                      </a:pPr>
                      <a:r>
                        <a:rPr lang="en-US" sz="1800" u="none" strike="noStrike" cap="none" dirty="0">
                          <a:latin typeface="+mn-lt"/>
                          <a:sym typeface="Calibri"/>
                        </a:rPr>
                        <a:t>Antenna Coverage</a:t>
                      </a:r>
                      <a:endParaRPr lang="en-US" sz="1800" b="0" u="none" strike="noStrike" cap="none" dirty="0">
                        <a:solidFill>
                          <a:schemeClr val="tx1"/>
                        </a:solidFill>
                        <a:latin typeface="+mn-lt"/>
                        <a:ea typeface="Calibri"/>
                        <a:cs typeface="Calibri"/>
                        <a:sym typeface="Calibri"/>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15000"/>
                        </a:lnSpc>
                        <a:spcBef>
                          <a:spcPts val="0"/>
                        </a:spcBef>
                        <a:buClr>
                          <a:schemeClr val="dk1"/>
                        </a:buClr>
                        <a:buSzPct val="25000"/>
                        <a:buFont typeface="Calibri"/>
                        <a:buNone/>
                      </a:pPr>
                      <a:r>
                        <a:rPr lang="en-US" sz="1800" u="none" strike="noStrike" cap="none" dirty="0">
                          <a:latin typeface="+mn-lt"/>
                          <a:sym typeface="Calibri"/>
                        </a:rPr>
                        <a:t>Earth Coverage to 5</a:t>
                      </a:r>
                      <a:r>
                        <a:rPr lang="en-US" sz="1800" u="none" strike="noStrike" cap="none" baseline="30000" dirty="0">
                          <a:latin typeface="+mn-lt"/>
                          <a:sym typeface="Calibri"/>
                        </a:rPr>
                        <a:t>0</a:t>
                      </a:r>
                      <a:endParaRPr lang="en-US" sz="1800" b="0" u="none" strike="noStrike" cap="none" baseline="30000" dirty="0">
                        <a:solidFill>
                          <a:schemeClr val="tx1"/>
                        </a:solidFill>
                        <a:latin typeface="+mn-lt"/>
                        <a:ea typeface="Calibri"/>
                        <a:cs typeface="Calibri"/>
                        <a:sym typeface="Calibri"/>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32218">
                <a:tc>
                  <a:txBody>
                    <a:bodyPr/>
                    <a:lstStyle/>
                    <a:p>
                      <a:pPr marL="0" marR="0" lvl="0" indent="0" algn="l" rtl="0">
                        <a:lnSpc>
                          <a:spcPct val="115000"/>
                        </a:lnSpc>
                        <a:spcBef>
                          <a:spcPts val="0"/>
                        </a:spcBef>
                        <a:buClr>
                          <a:schemeClr val="dk1"/>
                        </a:buClr>
                        <a:buSzPct val="25000"/>
                        <a:buFont typeface="Calibri"/>
                        <a:buNone/>
                      </a:pPr>
                      <a:r>
                        <a:rPr lang="en-US" sz="1800" u="none" strike="noStrike" cap="none" dirty="0">
                          <a:latin typeface="+mn-lt"/>
                          <a:sym typeface="Calibri"/>
                        </a:rPr>
                        <a:t>Data Sources</a:t>
                      </a:r>
                      <a:endParaRPr lang="en-US" sz="1800" b="0" u="none" strike="noStrike" cap="none" dirty="0">
                        <a:solidFill>
                          <a:schemeClr val="tx1"/>
                        </a:solidFill>
                        <a:latin typeface="+mn-lt"/>
                        <a:ea typeface="Calibri"/>
                        <a:cs typeface="Calibri"/>
                        <a:sym typeface="Calibri"/>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15000"/>
                        </a:lnSpc>
                        <a:spcBef>
                          <a:spcPts val="0"/>
                        </a:spcBef>
                        <a:buClr>
                          <a:schemeClr val="dk1"/>
                        </a:buClr>
                        <a:buSzPct val="25000"/>
                        <a:buFont typeface="Calibri"/>
                        <a:buNone/>
                      </a:pPr>
                      <a:r>
                        <a:rPr lang="en-US" sz="1800" u="none" strike="noStrike" cap="none" dirty="0">
                          <a:latin typeface="+mn-lt"/>
                          <a:sym typeface="Calibri"/>
                        </a:rPr>
                        <a:t>ABI (16 bands), GLM, SEISS, EXIS, SUVI, MAG</a:t>
                      </a:r>
                      <a:endParaRPr lang="en-US" sz="1800" b="0" u="none" strike="noStrike" cap="none" dirty="0">
                        <a:solidFill>
                          <a:schemeClr val="tx1"/>
                        </a:solidFill>
                        <a:latin typeface="+mn-lt"/>
                        <a:ea typeface="Calibri"/>
                        <a:cs typeface="Calibri"/>
                        <a:sym typeface="Calibri"/>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576004">
                <a:tc>
                  <a:txBody>
                    <a:bodyPr/>
                    <a:lstStyle/>
                    <a:p>
                      <a:pPr marL="0" marR="0" lvl="0" indent="0" algn="l" rtl="0">
                        <a:lnSpc>
                          <a:spcPct val="115000"/>
                        </a:lnSpc>
                        <a:spcBef>
                          <a:spcPts val="0"/>
                        </a:spcBef>
                        <a:buClr>
                          <a:schemeClr val="dk1"/>
                        </a:buClr>
                        <a:buSzPct val="25000"/>
                        <a:buFont typeface="Calibri"/>
                        <a:buNone/>
                      </a:pPr>
                      <a:r>
                        <a:rPr lang="en-US" sz="1800" u="none" strike="noStrike" cap="none">
                          <a:latin typeface="+mn-lt"/>
                          <a:sym typeface="Calibri"/>
                        </a:rPr>
                        <a:t>Space Weather</a:t>
                      </a:r>
                      <a:endParaRPr lang="en-US" sz="1800" b="0" u="none" strike="noStrike" cap="none">
                        <a:solidFill>
                          <a:schemeClr val="tx1"/>
                        </a:solidFill>
                        <a:latin typeface="+mn-lt"/>
                        <a:ea typeface="Calibri"/>
                        <a:cs typeface="Calibri"/>
                        <a:sym typeface="Calibri"/>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15000"/>
                        </a:lnSpc>
                        <a:spcBef>
                          <a:spcPts val="0"/>
                        </a:spcBef>
                        <a:buClr>
                          <a:schemeClr val="dk1"/>
                        </a:buClr>
                        <a:buSzPct val="25000"/>
                        <a:buFont typeface="Calibri"/>
                        <a:buNone/>
                      </a:pPr>
                      <a:r>
                        <a:rPr lang="en-US" sz="1800" u="none" strike="noStrike" cap="none" dirty="0">
                          <a:latin typeface="+mn-lt"/>
                          <a:sym typeface="Calibri"/>
                        </a:rPr>
                        <a:t>~2 Mbps</a:t>
                      </a:r>
                      <a:endParaRPr lang="en-US" sz="1800" b="0" u="none" strike="noStrike" cap="none" dirty="0">
                        <a:solidFill>
                          <a:schemeClr val="tx1"/>
                        </a:solidFill>
                        <a:latin typeface="+mn-lt"/>
                        <a:ea typeface="Calibri"/>
                        <a:cs typeface="Calibri"/>
                        <a:sym typeface="Calibri"/>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576004">
                <a:tc>
                  <a:txBody>
                    <a:bodyPr/>
                    <a:lstStyle/>
                    <a:p>
                      <a:pPr marL="0" marR="0" lvl="0" indent="0" algn="l" rtl="0">
                        <a:lnSpc>
                          <a:spcPct val="115000"/>
                        </a:lnSpc>
                        <a:spcBef>
                          <a:spcPts val="0"/>
                        </a:spcBef>
                        <a:buClr>
                          <a:schemeClr val="dk1"/>
                        </a:buClr>
                        <a:buSzPct val="25000"/>
                        <a:buFont typeface="Calibri"/>
                        <a:buNone/>
                      </a:pPr>
                      <a:r>
                        <a:rPr lang="en-US" sz="1800" u="none" strike="noStrike" cap="none" dirty="0">
                          <a:latin typeface="+mn-lt"/>
                          <a:sym typeface="Calibri"/>
                        </a:rPr>
                        <a:t>Lightning Data</a:t>
                      </a:r>
                      <a:endParaRPr lang="en-US" sz="1800" b="0" u="none" strike="noStrike" cap="none" dirty="0">
                        <a:solidFill>
                          <a:schemeClr val="tx1"/>
                        </a:solidFill>
                        <a:latin typeface="+mn-lt"/>
                        <a:ea typeface="Calibri"/>
                        <a:cs typeface="Calibri"/>
                        <a:sym typeface="Calibri"/>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15000"/>
                        </a:lnSpc>
                        <a:spcBef>
                          <a:spcPts val="0"/>
                        </a:spcBef>
                        <a:buClr>
                          <a:schemeClr val="dk1"/>
                        </a:buClr>
                        <a:buSzPct val="25000"/>
                        <a:buFont typeface="Calibri"/>
                        <a:buNone/>
                      </a:pPr>
                      <a:r>
                        <a:rPr lang="en-US" sz="1800" u="none" strike="noStrike" cap="none" dirty="0">
                          <a:latin typeface="+mn-lt"/>
                          <a:sym typeface="Calibri"/>
                        </a:rPr>
                        <a:t>0.5 Mbps</a:t>
                      </a:r>
                      <a:endParaRPr lang="en-US" sz="1800" b="0" u="none" strike="noStrike" cap="none" dirty="0">
                        <a:solidFill>
                          <a:schemeClr val="tx1"/>
                        </a:solidFill>
                        <a:latin typeface="+mn-lt"/>
                        <a:ea typeface="Calibri"/>
                        <a:cs typeface="Calibri"/>
                        <a:sym typeface="Calibri"/>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0277112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GOES Rebroadcast Reception</a:t>
            </a:r>
          </a:p>
        </p:txBody>
      </p:sp>
      <p:sp>
        <p:nvSpPr>
          <p:cNvPr id="3" name="Content Placeholder 2"/>
          <p:cNvSpPr>
            <a:spLocks noGrp="1"/>
          </p:cNvSpPr>
          <p:nvPr>
            <p:ph idx="1"/>
          </p:nvPr>
        </p:nvSpPr>
        <p:spPr>
          <a:xfrm>
            <a:off x="304800" y="1371601"/>
            <a:ext cx="11697730" cy="4815839"/>
          </a:xfrm>
        </p:spPr>
        <p:txBody>
          <a:bodyPr>
            <a:noAutofit/>
          </a:bodyPr>
          <a:lstStyle/>
          <a:p>
            <a:pPr>
              <a:spcBef>
                <a:spcPts val="600"/>
              </a:spcBef>
              <a:spcAft>
                <a:spcPts val="600"/>
              </a:spcAft>
            </a:pPr>
            <a:r>
              <a:rPr lang="en-US" sz="2000" dirty="0"/>
              <a:t>Reception of the GOES Rebroadcast (GRB) data is accomplished by means of a fixed dish antenna with a dual left and right hand circular feed horn connected to two Low Noise Amplifiers </a:t>
            </a:r>
          </a:p>
          <a:p>
            <a:pPr>
              <a:spcBef>
                <a:spcPts val="600"/>
              </a:spcBef>
              <a:spcAft>
                <a:spcPts val="600"/>
              </a:spcAft>
            </a:pPr>
            <a:r>
              <a:rPr lang="en-US" sz="2000" dirty="0"/>
              <a:t>The Low Noise Amplifiers outputs are connected to Radio Frequency/ Intermediate Frequency down-converters</a:t>
            </a:r>
          </a:p>
          <a:p>
            <a:pPr>
              <a:spcBef>
                <a:spcPts val="600"/>
              </a:spcBef>
              <a:spcAft>
                <a:spcPts val="600"/>
              </a:spcAft>
            </a:pPr>
            <a:r>
              <a:rPr lang="en-US" sz="2000" dirty="0"/>
              <a:t>The Radio Frequency/ Intermediate Frequency down-converters are connected to Digital Video Broadcasting-S2 (DVB-S2) capable receivers</a:t>
            </a:r>
          </a:p>
          <a:p>
            <a:pPr>
              <a:spcBef>
                <a:spcPts val="600"/>
              </a:spcBef>
              <a:spcAft>
                <a:spcPts val="600"/>
              </a:spcAft>
            </a:pPr>
            <a:r>
              <a:rPr lang="en-US" sz="2000" dirty="0"/>
              <a:t>The GRB downlink signal from the satellite is at a center frequency of 1686.600 MHz and requires an Antenna gain-to-noise-temperature (G/T) of 15.2 dB/K for worst-case </a:t>
            </a:r>
            <a:r>
              <a:rPr lang="en-US" sz="2000" dirty="0" smtClean="0"/>
              <a:t>locations</a:t>
            </a:r>
          </a:p>
          <a:p>
            <a:pPr>
              <a:spcBef>
                <a:spcPts val="600"/>
              </a:spcBef>
              <a:spcAft>
                <a:spcPts val="600"/>
              </a:spcAft>
            </a:pPr>
            <a:r>
              <a:rPr lang="en-US" sz="2000" dirty="0"/>
              <a:t>Nominal antenna size: 4.5 meter dish with a system noise temperature of 120 K</a:t>
            </a:r>
          </a:p>
          <a:p>
            <a:pPr>
              <a:spcBef>
                <a:spcPts val="600"/>
              </a:spcBef>
              <a:spcAft>
                <a:spcPts val="600"/>
              </a:spcAft>
            </a:pPr>
            <a:endParaRPr lang="en-US" sz="2000" dirty="0"/>
          </a:p>
        </p:txBody>
      </p:sp>
      <p:sp>
        <p:nvSpPr>
          <p:cNvPr id="6" name="Date Placeholder 5"/>
          <p:cNvSpPr>
            <a:spLocks noGrp="1"/>
          </p:cNvSpPr>
          <p:nvPr>
            <p:ph type="dt" sz="half" idx="2"/>
          </p:nvPr>
        </p:nvSpPr>
        <p:spPr/>
        <p:txBody>
          <a:bodyPr/>
          <a:lstStyle/>
          <a:p>
            <a:fld id="{8EA06454-1768-4D80-BB8B-4E8E441AE5D0}" type="datetime1">
              <a:rPr lang="en-US" smtClean="0"/>
              <a:t>7/3/2019</a:t>
            </a:fld>
            <a:endParaRPr lang="en-US" dirty="0"/>
          </a:p>
        </p:txBody>
      </p:sp>
      <p:sp>
        <p:nvSpPr>
          <p:cNvPr id="5" name="Slide Number Placeholder 4"/>
          <p:cNvSpPr>
            <a:spLocks noGrp="1"/>
          </p:cNvSpPr>
          <p:nvPr>
            <p:ph type="sldNum" sz="quarter" idx="4"/>
          </p:nvPr>
        </p:nvSpPr>
        <p:spPr/>
        <p:txBody>
          <a:bodyPr/>
          <a:lstStyle/>
          <a:p>
            <a:pPr defTabSz="257175"/>
            <a:fld id="{55723E3B-6DCA-4F3F-B844-0B144139ED8C}" type="slidenum">
              <a:rPr lang="en-US" altLang="en-US" kern="1200" smtClean="0">
                <a:latin typeface="Calibri"/>
                <a:ea typeface="+mn-ea"/>
                <a:cs typeface="+mn-cs"/>
              </a:rPr>
              <a:pPr defTabSz="257175"/>
              <a:t>12</a:t>
            </a:fld>
            <a:endParaRPr lang="en-US" altLang="en-US" kern="1200" dirty="0">
              <a:latin typeface="Calibri"/>
              <a:ea typeface="+mn-ea"/>
              <a:cs typeface="+mn-cs"/>
            </a:endParaRPr>
          </a:p>
        </p:txBody>
      </p:sp>
    </p:spTree>
    <p:extLst>
      <p:ext uri="{BB962C8B-B14F-4D97-AF65-F5344CB8AC3E}">
        <p14:creationId xmlns:p14="http://schemas.microsoft.com/office/powerpoint/2010/main" val="15011780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799" y="1270638"/>
            <a:ext cx="11450595" cy="5122542"/>
          </a:xfrm>
        </p:spPr>
        <p:txBody>
          <a:bodyPr>
            <a:noAutofit/>
          </a:bodyPr>
          <a:lstStyle/>
          <a:p>
            <a:pPr>
              <a:spcBef>
                <a:spcPts val="600"/>
              </a:spcBef>
              <a:spcAft>
                <a:spcPts val="600"/>
              </a:spcAft>
            </a:pPr>
            <a:r>
              <a:rPr lang="en-US" sz="1800" dirty="0"/>
              <a:t>Modulation is either:</a:t>
            </a:r>
          </a:p>
          <a:p>
            <a:pPr lvl="1">
              <a:spcBef>
                <a:spcPts val="600"/>
              </a:spcBef>
              <a:spcAft>
                <a:spcPts val="600"/>
              </a:spcAft>
              <a:buFont typeface="Arial" panose="020B0604020202020204" pitchFamily="34" charset="0"/>
              <a:buChar char="–"/>
            </a:pPr>
            <a:r>
              <a:rPr lang="en-US" sz="1800" dirty="0"/>
              <a:t> 8PSK with a symbol rate of 7.825768 Million symbols per second (</a:t>
            </a:r>
            <a:r>
              <a:rPr lang="en-US" sz="1800" dirty="0" err="1"/>
              <a:t>Msps</a:t>
            </a:r>
            <a:r>
              <a:rPr lang="en-US" sz="1800" dirty="0"/>
              <a:t>) with a rate 2/3 Forward Error Correction coding</a:t>
            </a:r>
          </a:p>
          <a:p>
            <a:pPr lvl="1">
              <a:spcBef>
                <a:spcPts val="600"/>
              </a:spcBef>
              <a:spcAft>
                <a:spcPts val="600"/>
              </a:spcAft>
              <a:buFont typeface="Arial" panose="020B0604020202020204" pitchFamily="34" charset="0"/>
              <a:buChar char="–"/>
            </a:pPr>
            <a:r>
              <a:rPr lang="en-US" sz="1800" dirty="0"/>
              <a:t>QPSK with a symbol rate of 8.665938 Million symbols per second (</a:t>
            </a:r>
            <a:r>
              <a:rPr lang="en-US" sz="1800" dirty="0" err="1"/>
              <a:t>Msps</a:t>
            </a:r>
            <a:r>
              <a:rPr lang="en-US" sz="1800" dirty="0"/>
              <a:t>) with a rate 9/10 Forward Error Correction coding*  </a:t>
            </a:r>
          </a:p>
          <a:p>
            <a:pPr>
              <a:spcBef>
                <a:spcPts val="600"/>
              </a:spcBef>
              <a:spcAft>
                <a:spcPts val="600"/>
              </a:spcAft>
            </a:pPr>
            <a:r>
              <a:rPr lang="en-US" sz="1800" dirty="0" smtClean="0"/>
              <a:t>A </a:t>
            </a:r>
            <a:r>
              <a:rPr lang="en-US" sz="1800" dirty="0"/>
              <a:t>dual circular polarization is used to accommodate the 31 Mbps data rate</a:t>
            </a:r>
          </a:p>
          <a:p>
            <a:pPr>
              <a:spcBef>
                <a:spcPts val="600"/>
              </a:spcBef>
              <a:spcAft>
                <a:spcPts val="600"/>
              </a:spcAft>
            </a:pPr>
            <a:r>
              <a:rPr lang="en-US" sz="1800" dirty="0"/>
              <a:t>See the next slide for product allocation on Right Hand Circular Polarized (RHCP) and Left Hand Circular Polarized (LHCP)</a:t>
            </a:r>
          </a:p>
          <a:p>
            <a:pPr marL="0" indent="0">
              <a:spcBef>
                <a:spcPts val="600"/>
              </a:spcBef>
              <a:spcAft>
                <a:spcPts val="600"/>
              </a:spcAft>
              <a:buNone/>
            </a:pPr>
            <a:r>
              <a:rPr lang="en-US" sz="1800" dirty="0"/>
              <a:t>*Note: The default modulation mode for GOES-16 is QPSK</a:t>
            </a:r>
          </a:p>
          <a:p>
            <a:pPr marL="0" indent="0">
              <a:spcBef>
                <a:spcPts val="600"/>
              </a:spcBef>
              <a:spcAft>
                <a:spcPts val="600"/>
              </a:spcAft>
              <a:buNone/>
            </a:pPr>
            <a:r>
              <a:rPr lang="en-US" sz="1800" dirty="0"/>
              <a:t>GOES-R Documents are available at:  </a:t>
            </a:r>
            <a:r>
              <a:rPr lang="en-US" sz="1800" dirty="0">
                <a:hlinkClick r:id="rId2"/>
              </a:rPr>
              <a:t>https://www.goes-r.gov/resources/docs.html</a:t>
            </a:r>
            <a:endParaRPr lang="en-US" sz="1800" dirty="0"/>
          </a:p>
          <a:p>
            <a:pPr marL="0" indent="0">
              <a:spcBef>
                <a:spcPts val="600"/>
              </a:spcBef>
              <a:spcAft>
                <a:spcPts val="600"/>
              </a:spcAft>
              <a:buNone/>
            </a:pPr>
            <a:r>
              <a:rPr lang="en-US" sz="1800" dirty="0"/>
              <a:t>GOES Rebroadcast (GRB) Downlink Specifications for Users, August 6, 2012</a:t>
            </a:r>
          </a:p>
          <a:p>
            <a:pPr marL="0" indent="0">
              <a:spcBef>
                <a:spcPts val="600"/>
              </a:spcBef>
              <a:spcAft>
                <a:spcPts val="600"/>
              </a:spcAft>
              <a:buNone/>
            </a:pPr>
            <a:r>
              <a:rPr lang="en-US" sz="1800" dirty="0">
                <a:hlinkClick r:id="rId3"/>
              </a:rPr>
              <a:t>https://www.goes-r.gov/users/docs/GRB_downlink.pdf</a:t>
            </a:r>
            <a:endParaRPr lang="en-US" sz="1800" dirty="0"/>
          </a:p>
          <a:p>
            <a:pPr marL="0" indent="0">
              <a:spcBef>
                <a:spcPts val="600"/>
              </a:spcBef>
              <a:spcAft>
                <a:spcPts val="600"/>
              </a:spcAft>
              <a:buNone/>
            </a:pPr>
            <a:endParaRPr lang="en-US" sz="1800" dirty="0"/>
          </a:p>
          <a:p>
            <a:pPr marL="0" indent="0">
              <a:spcBef>
                <a:spcPts val="600"/>
              </a:spcBef>
              <a:spcAft>
                <a:spcPts val="600"/>
              </a:spcAft>
              <a:buNone/>
            </a:pPr>
            <a:endParaRPr lang="en-US" sz="1800" dirty="0"/>
          </a:p>
          <a:p>
            <a:pPr marL="0" indent="0">
              <a:spcBef>
                <a:spcPts val="600"/>
              </a:spcBef>
              <a:spcAft>
                <a:spcPts val="600"/>
              </a:spcAft>
              <a:buNone/>
            </a:pPr>
            <a:endParaRPr lang="en-US" sz="1800" dirty="0"/>
          </a:p>
          <a:p>
            <a:pPr marL="0" indent="0">
              <a:spcBef>
                <a:spcPts val="600"/>
              </a:spcBef>
              <a:spcAft>
                <a:spcPts val="600"/>
              </a:spcAft>
              <a:buNone/>
            </a:pPr>
            <a:endParaRPr lang="en-US" sz="1800" dirty="0"/>
          </a:p>
        </p:txBody>
      </p:sp>
      <p:sp>
        <p:nvSpPr>
          <p:cNvPr id="5" name="Slide Number Placeholder 4"/>
          <p:cNvSpPr>
            <a:spLocks noGrp="1"/>
          </p:cNvSpPr>
          <p:nvPr>
            <p:ph type="sldNum" sz="quarter" idx="4"/>
          </p:nvPr>
        </p:nvSpPr>
        <p:spPr/>
        <p:txBody>
          <a:bodyPr/>
          <a:lstStyle/>
          <a:p>
            <a:pPr defTabSz="257175"/>
            <a:fld id="{55723E3B-6DCA-4F3F-B844-0B144139ED8C}" type="slidenum">
              <a:rPr lang="en-US" altLang="en-US" kern="1200" smtClean="0">
                <a:latin typeface="Calibri"/>
                <a:ea typeface="+mn-ea"/>
                <a:cs typeface="+mn-cs"/>
              </a:rPr>
              <a:pPr defTabSz="257175"/>
              <a:t>13</a:t>
            </a:fld>
            <a:endParaRPr lang="en-US" altLang="en-US" kern="1200" dirty="0">
              <a:latin typeface="Calibri"/>
              <a:ea typeface="+mn-ea"/>
              <a:cs typeface="+mn-cs"/>
            </a:endParaRPr>
          </a:p>
        </p:txBody>
      </p:sp>
      <p:sp>
        <p:nvSpPr>
          <p:cNvPr id="6" name="Date Placeholder 5"/>
          <p:cNvSpPr>
            <a:spLocks noGrp="1"/>
          </p:cNvSpPr>
          <p:nvPr>
            <p:ph type="dt" sz="half" idx="2"/>
          </p:nvPr>
        </p:nvSpPr>
        <p:spPr/>
        <p:txBody>
          <a:bodyPr/>
          <a:lstStyle/>
          <a:p>
            <a:fld id="{D6805974-41D5-4C56-8ECB-1B5E4DDEE27E}" type="datetime1">
              <a:rPr lang="en-US" smtClean="0"/>
              <a:t>7/3/2019</a:t>
            </a:fld>
            <a:endParaRPr lang="en-US" dirty="0"/>
          </a:p>
        </p:txBody>
      </p:sp>
      <p:sp>
        <p:nvSpPr>
          <p:cNvPr id="7" name="Title 1"/>
          <p:cNvSpPr txBox="1">
            <a:spLocks/>
          </p:cNvSpPr>
          <p:nvPr/>
        </p:nvSpPr>
        <p:spPr>
          <a:xfrm>
            <a:off x="0" y="4732"/>
            <a:ext cx="12192000" cy="822960"/>
          </a:xfrm>
          <a:prstGeom prst="rect">
            <a:avLst/>
          </a:prstGeom>
        </p:spPr>
        <p:txBody>
          <a:bodyPr vert="horz" lIns="51435" tIns="25718" rIns="51435" bIns="25718" rtlCol="0" anchor="ctr">
            <a:normAutofit/>
          </a:bodyPr>
          <a:lstStyle>
            <a:lvl1pPr algn="ctr" defTabSz="457200" rtl="0" eaLnBrk="1" latinLnBrk="0" hangingPunct="1">
              <a:lnSpc>
                <a:spcPct val="90000"/>
              </a:lnSpc>
              <a:spcBef>
                <a:spcPct val="0"/>
              </a:spcBef>
              <a:buNone/>
              <a:defRPr sz="3000" b="1" kern="1200">
                <a:solidFill>
                  <a:schemeClr val="tx1"/>
                </a:solidFill>
                <a:latin typeface="+mj-lt"/>
                <a:ea typeface="+mj-ea"/>
                <a:cs typeface="+mj-cs"/>
              </a:defRPr>
            </a:lvl1pPr>
          </a:lstStyle>
          <a:p>
            <a:r>
              <a:rPr lang="en-US" sz="3200" dirty="0"/>
              <a:t>GOES Rebroadcast Reception</a:t>
            </a:r>
          </a:p>
        </p:txBody>
      </p:sp>
    </p:spTree>
    <p:extLst>
      <p:ext uri="{BB962C8B-B14F-4D97-AF65-F5344CB8AC3E}">
        <p14:creationId xmlns:p14="http://schemas.microsoft.com/office/powerpoint/2010/main" val="21119672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Title 1"/>
          <p:cNvSpPr>
            <a:spLocks noGrp="1"/>
          </p:cNvSpPr>
          <p:nvPr>
            <p:ph type="title"/>
          </p:nvPr>
        </p:nvSpPr>
        <p:spPr>
          <a:xfrm>
            <a:off x="4023484" y="936486"/>
            <a:ext cx="5330069" cy="642939"/>
          </a:xfrm>
        </p:spPr>
        <p:txBody>
          <a:bodyPr/>
          <a:lstStyle/>
          <a:p>
            <a:pPr lvl="0"/>
            <a:r>
              <a:rPr lang="en-US" dirty="0" smtClean="0"/>
              <a:t>GRB Data Flow</a:t>
            </a:r>
            <a:endParaRPr lang="en-US" dirty="0"/>
          </a:p>
        </p:txBody>
      </p:sp>
      <p:sp>
        <p:nvSpPr>
          <p:cNvPr id="3" name="Slide Number Placeholder 2"/>
          <p:cNvSpPr>
            <a:spLocks noGrp="1"/>
          </p:cNvSpPr>
          <p:nvPr>
            <p:ph type="sldNum" sz="quarter" idx="4"/>
          </p:nvPr>
        </p:nvSpPr>
        <p:spPr/>
        <p:txBody>
          <a:bodyPr/>
          <a:lstStyle/>
          <a:p>
            <a:pPr defTabSz="685783"/>
            <a:fld id="{0249A42C-7C3A-1946-A459-68A8AD418034}" type="slidenum">
              <a:rPr lang="en-US" kern="0">
                <a:solidFill>
                  <a:prstClr val="black"/>
                </a:solidFill>
                <a:latin typeface="Arial"/>
                <a:cs typeface="Arial"/>
                <a:sym typeface="Arial"/>
              </a:rPr>
              <a:pPr defTabSz="685783"/>
              <a:t>14</a:t>
            </a:fld>
            <a:endParaRPr lang="en-US" kern="0">
              <a:solidFill>
                <a:prstClr val="black"/>
              </a:solidFill>
              <a:latin typeface="Arial"/>
              <a:cs typeface="Arial"/>
              <a:sym typeface="Arial"/>
            </a:endParaRPr>
          </a:p>
        </p:txBody>
      </p:sp>
      <p:sp>
        <p:nvSpPr>
          <p:cNvPr id="4" name="Date Placeholder 3"/>
          <p:cNvSpPr>
            <a:spLocks noGrp="1"/>
          </p:cNvSpPr>
          <p:nvPr>
            <p:ph type="dt" sz="half" idx="2"/>
          </p:nvPr>
        </p:nvSpPr>
        <p:spPr/>
        <p:txBody>
          <a:bodyPr/>
          <a:lstStyle/>
          <a:p>
            <a:pPr defTabSz="685783"/>
            <a:fld id="{4E6D01C6-A6BC-4A99-9065-0F2BF3D5796F}" type="datetime1">
              <a:rPr lang="en-US" kern="0">
                <a:solidFill>
                  <a:prstClr val="black"/>
                </a:solidFill>
                <a:latin typeface="Arial"/>
                <a:cs typeface="Arial"/>
                <a:sym typeface="Arial"/>
              </a:rPr>
              <a:pPr defTabSz="685783"/>
              <a:t>7/3/2019</a:t>
            </a:fld>
            <a:endParaRPr lang="en-US" kern="0" dirty="0">
              <a:solidFill>
                <a:prstClr val="black"/>
              </a:solidFill>
              <a:latin typeface="Arial"/>
              <a:cs typeface="Arial"/>
              <a:sym typeface="Arial"/>
            </a:endParaRPr>
          </a:p>
        </p:txBody>
      </p:sp>
      <p:pic>
        <p:nvPicPr>
          <p:cNvPr id="36" name="Picture 35"/>
          <p:cNvPicPr>
            <a:picLocks/>
          </p:cNvPicPr>
          <p:nvPr/>
        </p:nvPicPr>
        <p:blipFill>
          <a:blip r:embed="rId3" cstate="screen">
            <a:extLst>
              <a:ext uri="{28A0092B-C50C-407E-A947-70E740481C1C}">
                <a14:useLocalDpi xmlns:a14="http://schemas.microsoft.com/office/drawing/2010/main"/>
              </a:ext>
            </a:extLst>
          </a:blip>
          <a:stretch>
            <a:fillRect/>
          </a:stretch>
        </p:blipFill>
        <p:spPr>
          <a:xfrm>
            <a:off x="375121" y="817358"/>
            <a:ext cx="11477896" cy="6040642"/>
          </a:xfrm>
          <a:prstGeom prst="rect">
            <a:avLst/>
          </a:prstGeom>
        </p:spPr>
      </p:pic>
      <p:sp>
        <p:nvSpPr>
          <p:cNvPr id="75" name="Title 1"/>
          <p:cNvSpPr txBox="1">
            <a:spLocks/>
          </p:cNvSpPr>
          <p:nvPr/>
        </p:nvSpPr>
        <p:spPr>
          <a:xfrm>
            <a:off x="0" y="0"/>
            <a:ext cx="12192000" cy="822960"/>
          </a:xfrm>
          <a:prstGeom prst="rect">
            <a:avLst/>
          </a:prstGeom>
        </p:spPr>
        <p:txBody>
          <a:bodyPr vert="horz" lIns="91440" tIns="45720" rIns="91440" bIns="45720" rtlCol="0" anchor="ctr">
            <a:normAutofit/>
          </a:bodyPr>
          <a:lstStyle>
            <a:lvl1pPr algn="ctr" defTabSz="257168" rtl="0" eaLnBrk="1" latinLnBrk="0" hangingPunct="1">
              <a:lnSpc>
                <a:spcPct val="90000"/>
              </a:lnSpc>
              <a:spcBef>
                <a:spcPct val="0"/>
              </a:spcBef>
              <a:buNone/>
              <a:defRPr sz="1688" b="1" kern="1200" baseline="0">
                <a:solidFill>
                  <a:schemeClr val="tx1"/>
                </a:solidFill>
                <a:latin typeface="+mj-lt"/>
                <a:ea typeface="+mj-ea"/>
                <a:cs typeface="+mj-cs"/>
              </a:defRPr>
            </a:lvl1pPr>
          </a:lstStyle>
          <a:p>
            <a:r>
              <a:rPr lang="en-US" sz="3200" dirty="0"/>
              <a:t>GOES-R Series Ground Systems Architecture</a:t>
            </a:r>
          </a:p>
        </p:txBody>
      </p:sp>
      <p:grpSp>
        <p:nvGrpSpPr>
          <p:cNvPr id="2" name="Group 1"/>
          <p:cNvGrpSpPr/>
          <p:nvPr/>
        </p:nvGrpSpPr>
        <p:grpSpPr>
          <a:xfrm>
            <a:off x="1175657" y="822960"/>
            <a:ext cx="10014857" cy="5508171"/>
            <a:chOff x="1960615" y="1327381"/>
            <a:chExt cx="8387083" cy="4605516"/>
          </a:xfrm>
        </p:grpSpPr>
        <p:pic>
          <p:nvPicPr>
            <p:cNvPr id="37" name="Picture 3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68552" y="2669275"/>
              <a:ext cx="1205303" cy="906989"/>
            </a:xfrm>
            <a:prstGeom prst="rect">
              <a:avLst/>
            </a:prstGeom>
            <a:ln w="19050" cmpd="sng">
              <a:solidFill>
                <a:srgbClr val="FDBE24"/>
              </a:solidFill>
            </a:ln>
          </p:spPr>
        </p:pic>
        <p:sp>
          <p:nvSpPr>
            <p:cNvPr id="38" name="Text Box 9"/>
            <p:cNvSpPr txBox="1">
              <a:spLocks noChangeArrowheads="1"/>
            </p:cNvSpPr>
            <p:nvPr/>
          </p:nvSpPr>
          <p:spPr bwMode="auto">
            <a:xfrm>
              <a:off x="2296305" y="2351218"/>
              <a:ext cx="1367093" cy="300082"/>
            </a:xfrm>
            <a:prstGeom prst="rect">
              <a:avLst/>
            </a:prstGeom>
            <a:noFill/>
            <a:ln w="9525">
              <a:noFill/>
              <a:miter lim="800000"/>
              <a:headEnd/>
              <a:tailEnd/>
            </a:ln>
            <a:effectLst/>
          </p:spPr>
          <p:txBody>
            <a:bodyPr wrap="square">
              <a:spAutoFit/>
            </a:bodyPr>
            <a:lstStyle/>
            <a:p>
              <a:pPr defTabSz="257168">
                <a:defRPr/>
              </a:pPr>
              <a:r>
                <a:rPr lang="en-US" sz="675" b="1" kern="0" dirty="0">
                  <a:solidFill>
                    <a:srgbClr val="7E5100">
                      <a:lumMod val="60000"/>
                      <a:lumOff val="40000"/>
                    </a:srgbClr>
                  </a:solidFill>
                  <a:effectLst>
                    <a:outerShdw blurRad="38100" dist="38100" dir="2700000" algn="tl">
                      <a:srgbClr val="000000">
                        <a:alpha val="43137"/>
                      </a:srgbClr>
                    </a:outerShdw>
                  </a:effectLst>
                  <a:latin typeface="Arial"/>
                  <a:ea typeface="ＭＳ Ｐゴシック" charset="-128"/>
                  <a:cs typeface="Calibri"/>
                  <a:sym typeface="Arial"/>
                </a:rPr>
                <a:t>Consolidated Backup (CBU) </a:t>
              </a:r>
              <a:r>
                <a:rPr lang="en-US" sz="675" kern="0" dirty="0">
                  <a:solidFill>
                    <a:srgbClr val="7E5100">
                      <a:lumMod val="60000"/>
                      <a:lumOff val="40000"/>
                    </a:srgbClr>
                  </a:solidFill>
                  <a:effectLst>
                    <a:outerShdw blurRad="38100" dist="38100" dir="2700000" algn="tl">
                      <a:srgbClr val="000000">
                        <a:alpha val="43137"/>
                      </a:srgbClr>
                    </a:outerShdw>
                  </a:effectLst>
                  <a:latin typeface="Arial"/>
                  <a:ea typeface="ＭＳ Ｐゴシック" charset="-128"/>
                  <a:cs typeface="Calibri"/>
                  <a:sym typeface="Arial"/>
                </a:rPr>
                <a:t>Fairmont, WV</a:t>
              </a:r>
            </a:p>
          </p:txBody>
        </p:sp>
        <p:pic>
          <p:nvPicPr>
            <p:cNvPr id="39"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275874" y="4360819"/>
              <a:ext cx="1476137" cy="810215"/>
            </a:xfrm>
            <a:prstGeom prst="rect">
              <a:avLst/>
            </a:prstGeom>
            <a:ln w="19050" cmpd="sng">
              <a:solidFill>
                <a:srgbClr val="FED174"/>
              </a:solidFill>
            </a:ln>
            <a:effectLst>
              <a:outerShdw blurRad="292100" dist="139700" dir="2700000" algn="tl" rotWithShape="0">
                <a:srgbClr val="333333">
                  <a:alpha val="65000"/>
                </a:srgbClr>
              </a:outerShdw>
            </a:effectLst>
          </p:spPr>
        </p:pic>
        <p:sp>
          <p:nvSpPr>
            <p:cNvPr id="40" name="Text Box 13"/>
            <p:cNvSpPr txBox="1">
              <a:spLocks noChangeArrowheads="1"/>
            </p:cNvSpPr>
            <p:nvPr/>
          </p:nvSpPr>
          <p:spPr bwMode="auto">
            <a:xfrm>
              <a:off x="7415219" y="5212487"/>
              <a:ext cx="1700671" cy="403957"/>
            </a:xfrm>
            <a:prstGeom prst="rect">
              <a:avLst/>
            </a:prstGeom>
            <a:noFill/>
            <a:ln w="9525">
              <a:noFill/>
              <a:miter lim="800000"/>
              <a:headEnd/>
              <a:tailEnd/>
            </a:ln>
            <a:effectLst/>
          </p:spPr>
          <p:txBody>
            <a:bodyPr wrap="square">
              <a:spAutoFit/>
            </a:bodyPr>
            <a:lstStyle/>
            <a:p>
              <a:pPr algn="ctr" defTabSz="257168">
                <a:defRPr/>
              </a:pPr>
              <a:r>
                <a:rPr lang="en-US" sz="675" b="1" kern="0" dirty="0">
                  <a:solidFill>
                    <a:srgbClr val="7E5100">
                      <a:lumMod val="60000"/>
                      <a:lumOff val="40000"/>
                    </a:srgbClr>
                  </a:solidFill>
                  <a:effectLst>
                    <a:outerShdw blurRad="50800" dist="38100" dir="2700000" algn="tl" rotWithShape="0">
                      <a:prstClr val="black">
                        <a:alpha val="40000"/>
                      </a:prstClr>
                    </a:outerShdw>
                  </a:effectLst>
                  <a:latin typeface="Arial"/>
                  <a:ea typeface="ＭＳ Ｐゴシック" charset="-128"/>
                  <a:cs typeface="Calibri"/>
                  <a:sym typeface="Arial"/>
                </a:rPr>
                <a:t>Wallops Command and</a:t>
              </a:r>
            </a:p>
            <a:p>
              <a:pPr algn="ctr" defTabSz="257168">
                <a:defRPr/>
              </a:pPr>
              <a:r>
                <a:rPr lang="en-US" sz="675" b="1" kern="0" dirty="0">
                  <a:solidFill>
                    <a:srgbClr val="7E5100">
                      <a:lumMod val="60000"/>
                      <a:lumOff val="40000"/>
                    </a:srgbClr>
                  </a:solidFill>
                  <a:effectLst>
                    <a:outerShdw blurRad="50800" dist="38100" dir="2700000" algn="tl" rotWithShape="0">
                      <a:prstClr val="black">
                        <a:alpha val="40000"/>
                      </a:prstClr>
                    </a:outerShdw>
                  </a:effectLst>
                  <a:latin typeface="Arial"/>
                  <a:ea typeface="ＭＳ Ｐゴシック" charset="-128"/>
                  <a:cs typeface="Calibri"/>
                  <a:sym typeface="Arial"/>
                </a:rPr>
                <a:t>Data Acquisition Station (WCDAS)</a:t>
              </a:r>
              <a:endParaRPr lang="en-US" sz="675" kern="0" dirty="0">
                <a:solidFill>
                  <a:srgbClr val="7E5100">
                    <a:lumMod val="60000"/>
                    <a:lumOff val="40000"/>
                  </a:srgbClr>
                </a:solidFill>
                <a:effectLst>
                  <a:outerShdw blurRad="50800" dist="38100" dir="2700000" algn="tl" rotWithShape="0">
                    <a:prstClr val="black">
                      <a:alpha val="40000"/>
                    </a:prstClr>
                  </a:outerShdw>
                </a:effectLst>
                <a:latin typeface="Arial"/>
                <a:ea typeface="ＭＳ Ｐゴシック" charset="-128"/>
                <a:cs typeface="Calibri"/>
                <a:sym typeface="Arial"/>
              </a:endParaRPr>
            </a:p>
            <a:p>
              <a:pPr algn="ctr" defTabSz="257168">
                <a:defRPr/>
              </a:pPr>
              <a:r>
                <a:rPr lang="en-US" sz="675" kern="0" dirty="0">
                  <a:solidFill>
                    <a:srgbClr val="7E5100">
                      <a:lumMod val="60000"/>
                      <a:lumOff val="40000"/>
                    </a:srgbClr>
                  </a:solidFill>
                  <a:effectLst>
                    <a:outerShdw blurRad="50800" dist="38100" dir="2700000" algn="tl" rotWithShape="0">
                      <a:prstClr val="black">
                        <a:alpha val="40000"/>
                      </a:prstClr>
                    </a:outerShdw>
                  </a:effectLst>
                  <a:latin typeface="Arial"/>
                  <a:ea typeface="ＭＳ Ｐゴシック" charset="-128"/>
                  <a:cs typeface="Calibri"/>
                  <a:sym typeface="Arial"/>
                </a:rPr>
                <a:t>Wallops, VA</a:t>
              </a:r>
            </a:p>
          </p:txBody>
        </p:sp>
        <p:sp>
          <p:nvSpPr>
            <p:cNvPr id="42" name="Text Box 11"/>
            <p:cNvSpPr txBox="1">
              <a:spLocks noChangeArrowheads="1"/>
            </p:cNvSpPr>
            <p:nvPr/>
          </p:nvSpPr>
          <p:spPr bwMode="auto">
            <a:xfrm>
              <a:off x="5223099" y="3576263"/>
              <a:ext cx="1746519" cy="403957"/>
            </a:xfrm>
            <a:prstGeom prst="rect">
              <a:avLst/>
            </a:prstGeom>
            <a:noFill/>
            <a:ln w="9525">
              <a:noFill/>
              <a:miter lim="800000"/>
              <a:headEnd/>
              <a:tailEnd/>
            </a:ln>
            <a:effectLst/>
          </p:spPr>
          <p:txBody>
            <a:bodyPr wrap="square">
              <a:spAutoFit/>
            </a:bodyPr>
            <a:lstStyle/>
            <a:p>
              <a:pPr algn="ctr" defTabSz="257168">
                <a:defRPr/>
              </a:pPr>
              <a:r>
                <a:rPr lang="en-US" sz="675" b="1" kern="0" dirty="0">
                  <a:solidFill>
                    <a:srgbClr val="7E5100">
                      <a:lumMod val="60000"/>
                      <a:lumOff val="40000"/>
                    </a:srgbClr>
                  </a:solidFill>
                  <a:effectLst>
                    <a:outerShdw blurRad="50800" dist="38100" dir="2700000" algn="tl" rotWithShape="0">
                      <a:prstClr val="black">
                        <a:alpha val="40000"/>
                      </a:prstClr>
                    </a:outerShdw>
                  </a:effectLst>
                  <a:latin typeface="Arial"/>
                  <a:cs typeface="Calibri"/>
                  <a:sym typeface="Arial"/>
                </a:rPr>
                <a:t>NOAA Satellite Operations Facility (NSOF)</a:t>
              </a:r>
              <a:r>
                <a:rPr lang="en-US" sz="675" kern="0" dirty="0">
                  <a:solidFill>
                    <a:srgbClr val="7E5100">
                      <a:lumMod val="60000"/>
                      <a:lumOff val="40000"/>
                    </a:srgbClr>
                  </a:solidFill>
                  <a:effectLst>
                    <a:outerShdw blurRad="50800" dist="38100" dir="2700000" algn="tl" rotWithShape="0">
                      <a:prstClr val="black">
                        <a:alpha val="40000"/>
                      </a:prstClr>
                    </a:outerShdw>
                  </a:effectLst>
                  <a:latin typeface="Arial"/>
                  <a:cs typeface="Calibri"/>
                  <a:sym typeface="Arial"/>
                </a:rPr>
                <a:t> </a:t>
              </a:r>
            </a:p>
            <a:p>
              <a:pPr algn="ctr" defTabSz="257168">
                <a:defRPr/>
              </a:pPr>
              <a:r>
                <a:rPr lang="en-US" sz="675" kern="0" dirty="0">
                  <a:solidFill>
                    <a:srgbClr val="7E5100">
                      <a:lumMod val="60000"/>
                      <a:lumOff val="40000"/>
                    </a:srgbClr>
                  </a:solidFill>
                  <a:effectLst>
                    <a:outerShdw blurRad="50800" dist="38100" dir="2700000" algn="tl" rotWithShape="0">
                      <a:prstClr val="black">
                        <a:alpha val="40000"/>
                      </a:prstClr>
                    </a:outerShdw>
                  </a:effectLst>
                  <a:latin typeface="Arial"/>
                  <a:cs typeface="Calibri"/>
                  <a:sym typeface="Arial"/>
                </a:rPr>
                <a:t>Suitland, MD</a:t>
              </a:r>
            </a:p>
          </p:txBody>
        </p:sp>
        <p:sp>
          <p:nvSpPr>
            <p:cNvPr id="43" name="Text Box 11"/>
            <p:cNvSpPr txBox="1">
              <a:spLocks noChangeArrowheads="1"/>
            </p:cNvSpPr>
            <p:nvPr/>
          </p:nvSpPr>
          <p:spPr bwMode="auto">
            <a:xfrm>
              <a:off x="6444144" y="1505793"/>
              <a:ext cx="800219" cy="369332"/>
            </a:xfrm>
            <a:prstGeom prst="rect">
              <a:avLst/>
            </a:prstGeom>
            <a:noFill/>
            <a:ln w="9525">
              <a:noFill/>
              <a:miter lim="800000"/>
              <a:headEnd/>
              <a:tailEnd/>
            </a:ln>
          </p:spPr>
          <p:txBody>
            <a:bodyPr wrap="none">
              <a:spAutoFit/>
            </a:bodyPr>
            <a:lstStyle/>
            <a:p>
              <a:pPr algn="ctr" defTabSz="257168"/>
              <a:r>
                <a:rPr lang="en-US" sz="900" b="1" kern="0" dirty="0">
                  <a:solidFill>
                    <a:prstClr val="white"/>
                  </a:solidFill>
                  <a:effectLst>
                    <a:outerShdw blurRad="50800" dist="38100" dir="2700000" algn="tl" rotWithShape="0">
                      <a:prstClr val="black">
                        <a:alpha val="40000"/>
                      </a:prstClr>
                    </a:outerShdw>
                  </a:effectLst>
                  <a:latin typeface="Arial"/>
                  <a:cs typeface="Calibri"/>
                  <a:sym typeface="Arial"/>
                </a:rPr>
                <a:t>GOES-East</a:t>
              </a:r>
            </a:p>
            <a:p>
              <a:pPr algn="ctr" defTabSz="257168"/>
              <a:r>
                <a:rPr lang="en-US" sz="900" kern="0" dirty="0">
                  <a:solidFill>
                    <a:prstClr val="white"/>
                  </a:solidFill>
                  <a:effectLst>
                    <a:outerShdw blurRad="50800" dist="38100" dir="2700000" algn="tl" rotWithShape="0">
                      <a:prstClr val="black">
                        <a:alpha val="40000"/>
                      </a:prstClr>
                    </a:outerShdw>
                  </a:effectLst>
                  <a:latin typeface="Arial"/>
                  <a:cs typeface="Calibri"/>
                  <a:sym typeface="Arial"/>
                </a:rPr>
                <a:t>75.2° West</a:t>
              </a:r>
            </a:p>
          </p:txBody>
        </p:sp>
        <p:sp>
          <p:nvSpPr>
            <p:cNvPr id="44" name="Text Box 12"/>
            <p:cNvSpPr txBox="1">
              <a:spLocks noChangeArrowheads="1"/>
            </p:cNvSpPr>
            <p:nvPr/>
          </p:nvSpPr>
          <p:spPr bwMode="auto">
            <a:xfrm>
              <a:off x="2957388" y="1488767"/>
              <a:ext cx="1003799" cy="369332"/>
            </a:xfrm>
            <a:prstGeom prst="rect">
              <a:avLst/>
            </a:prstGeom>
            <a:noFill/>
            <a:ln w="9525">
              <a:noFill/>
              <a:miter lim="800000"/>
              <a:headEnd/>
              <a:tailEnd/>
            </a:ln>
          </p:spPr>
          <p:txBody>
            <a:bodyPr wrap="square">
              <a:spAutoFit/>
            </a:bodyPr>
            <a:lstStyle/>
            <a:p>
              <a:pPr algn="ctr" defTabSz="257168"/>
              <a:r>
                <a:rPr lang="en-US" sz="900" b="1" kern="0" dirty="0">
                  <a:solidFill>
                    <a:prstClr val="white"/>
                  </a:solidFill>
                  <a:effectLst>
                    <a:outerShdw blurRad="50800" dist="38100" dir="2700000" algn="tl" rotWithShape="0">
                      <a:prstClr val="black">
                        <a:alpha val="40000"/>
                      </a:prstClr>
                    </a:outerShdw>
                  </a:effectLst>
                  <a:latin typeface="Arial"/>
                  <a:cs typeface="Calibri"/>
                  <a:sym typeface="Arial"/>
                </a:rPr>
                <a:t>GOES-17</a:t>
              </a:r>
            </a:p>
            <a:p>
              <a:pPr algn="ctr" defTabSz="257168"/>
              <a:r>
                <a:rPr lang="en-US" sz="900" kern="0" dirty="0">
                  <a:solidFill>
                    <a:prstClr val="white"/>
                  </a:solidFill>
                  <a:effectLst>
                    <a:outerShdw blurRad="50800" dist="38100" dir="2700000" algn="tl" rotWithShape="0">
                      <a:prstClr val="black">
                        <a:alpha val="40000"/>
                      </a:prstClr>
                    </a:outerShdw>
                  </a:effectLst>
                  <a:latin typeface="Arial"/>
                  <a:cs typeface="Calibri"/>
                  <a:sym typeface="Arial"/>
                </a:rPr>
                <a:t>137.2° West</a:t>
              </a:r>
            </a:p>
          </p:txBody>
        </p:sp>
        <p:sp>
          <p:nvSpPr>
            <p:cNvPr id="45" name="Text Box 11"/>
            <p:cNvSpPr txBox="1">
              <a:spLocks noChangeArrowheads="1"/>
            </p:cNvSpPr>
            <p:nvPr/>
          </p:nvSpPr>
          <p:spPr bwMode="auto">
            <a:xfrm>
              <a:off x="9541867" y="2438588"/>
              <a:ext cx="805831" cy="403957"/>
            </a:xfrm>
            <a:prstGeom prst="rect">
              <a:avLst/>
            </a:prstGeom>
            <a:noFill/>
            <a:ln w="9525">
              <a:noFill/>
              <a:miter lim="800000"/>
              <a:headEnd/>
              <a:tailEnd/>
            </a:ln>
            <a:effectLst/>
          </p:spPr>
          <p:txBody>
            <a:bodyPr wrap="square">
              <a:spAutoFit/>
            </a:bodyPr>
            <a:lstStyle/>
            <a:p>
              <a:pPr defTabSz="257168">
                <a:defRPr/>
              </a:pPr>
              <a:r>
                <a:rPr lang="en-US" sz="675" b="1" kern="0" dirty="0">
                  <a:solidFill>
                    <a:srgbClr val="FED174">
                      <a:lumMod val="75000"/>
                    </a:srgbClr>
                  </a:solidFill>
                  <a:effectLst>
                    <a:outerShdw blurRad="50800" dist="38100" dir="2700000" algn="tl" rotWithShape="0">
                      <a:prstClr val="black">
                        <a:alpha val="40000"/>
                      </a:prstClr>
                    </a:outerShdw>
                  </a:effectLst>
                  <a:latin typeface="Arial"/>
                  <a:cs typeface="Calibri"/>
                  <a:sym typeface="Arial"/>
                </a:rPr>
                <a:t>Direct Broadcast Community</a:t>
              </a:r>
            </a:p>
          </p:txBody>
        </p:sp>
        <p:cxnSp>
          <p:nvCxnSpPr>
            <p:cNvPr id="46" name="Straight Connector 45"/>
            <p:cNvCxnSpPr/>
            <p:nvPr/>
          </p:nvCxnSpPr>
          <p:spPr>
            <a:xfrm>
              <a:off x="7728632" y="2048551"/>
              <a:ext cx="1820763" cy="859160"/>
            </a:xfrm>
            <a:prstGeom prst="line">
              <a:avLst/>
            </a:prstGeom>
            <a:ln w="38100" cmpd="sng">
              <a:solidFill>
                <a:srgbClr val="FF0000"/>
              </a:solidFill>
              <a:headEnd type="none" w="lg"/>
              <a:tailEnd type="triangle" w="lg"/>
            </a:ln>
          </p:spPr>
          <p:style>
            <a:lnRef idx="2">
              <a:schemeClr val="accent6"/>
            </a:lnRef>
            <a:fillRef idx="0">
              <a:schemeClr val="accent6"/>
            </a:fillRef>
            <a:effectRef idx="1">
              <a:schemeClr val="accent6"/>
            </a:effectRef>
            <a:fontRef idx="minor">
              <a:schemeClr val="tx1"/>
            </a:fontRef>
          </p:style>
        </p:cxnSp>
        <p:pic>
          <p:nvPicPr>
            <p:cNvPr id="47" name="Picture 46" descr="image14.png"/>
            <p:cNvPicPr>
              <a:picLocks noChangeAspect="1"/>
            </p:cNvPicPr>
            <p:nvPr/>
          </p:nvPicPr>
          <p:blipFill>
            <a:blip r:embed="rId6" cstate="print">
              <a:clrChange>
                <a:clrFrom>
                  <a:srgbClr val="FFFFFF"/>
                </a:clrFrom>
                <a:clrTo>
                  <a:srgbClr val="FFFFFF">
                    <a:alpha val="0"/>
                  </a:srgbClr>
                </a:clrTo>
              </a:clrChange>
            </a:blip>
            <a:stretch>
              <a:fillRect/>
            </a:stretch>
          </p:blipFill>
          <p:spPr>
            <a:xfrm>
              <a:off x="5031215" y="2835106"/>
              <a:ext cx="1519040" cy="842427"/>
            </a:xfrm>
            <a:prstGeom prst="rect">
              <a:avLst/>
            </a:prstGeom>
          </p:spPr>
        </p:pic>
        <p:pic>
          <p:nvPicPr>
            <p:cNvPr id="48" name="Picture 4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33489" y="1445985"/>
              <a:ext cx="1458445" cy="840100"/>
            </a:xfrm>
            <a:prstGeom prst="rect">
              <a:avLst/>
            </a:prstGeom>
            <a:effectLst>
              <a:glow rad="127000">
                <a:schemeClr val="bg1">
                  <a:alpha val="40000"/>
                </a:schemeClr>
              </a:glow>
            </a:effectLst>
          </p:spPr>
        </p:pic>
        <p:pic>
          <p:nvPicPr>
            <p:cNvPr id="49" name="Picture 4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79657" y="1327381"/>
              <a:ext cx="1458445" cy="840100"/>
            </a:xfrm>
            <a:prstGeom prst="rect">
              <a:avLst/>
            </a:prstGeom>
            <a:effectLst>
              <a:glow rad="127000">
                <a:schemeClr val="bg1">
                  <a:alpha val="40000"/>
                </a:schemeClr>
              </a:glow>
            </a:effectLst>
          </p:spPr>
        </p:pic>
        <p:pic>
          <p:nvPicPr>
            <p:cNvPr id="50" name="Picture 4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73475" y="2907711"/>
              <a:ext cx="593783" cy="360168"/>
            </a:xfrm>
            <a:prstGeom prst="rect">
              <a:avLst/>
            </a:prstGeom>
          </p:spPr>
        </p:pic>
        <p:sp>
          <p:nvSpPr>
            <p:cNvPr id="51" name="TextBox 50"/>
            <p:cNvSpPr txBox="1"/>
            <p:nvPr/>
          </p:nvSpPr>
          <p:spPr>
            <a:xfrm rot="19033740">
              <a:off x="6474692" y="2580839"/>
              <a:ext cx="397866" cy="207877"/>
            </a:xfrm>
            <a:prstGeom prst="rect">
              <a:avLst/>
            </a:prstGeom>
            <a:noFill/>
            <a:ln>
              <a:noFill/>
            </a:ln>
          </p:spPr>
          <p:txBody>
            <a:bodyPr wrap="none" rtlCol="0">
              <a:spAutoFit/>
            </a:bodyPr>
            <a:lstStyle/>
            <a:p>
              <a:pPr defTabSz="257168"/>
              <a:r>
                <a:rPr lang="en-US" sz="751" b="1" kern="0" dirty="0">
                  <a:solidFill>
                    <a:srgbClr val="0000FF"/>
                  </a:solidFill>
                  <a:effectLst>
                    <a:outerShdw blurRad="50800" dist="38100" dir="2700000" algn="tl" rotWithShape="0">
                      <a:prstClr val="black">
                        <a:alpha val="40000"/>
                      </a:prstClr>
                    </a:outerShdw>
                  </a:effectLst>
                  <a:latin typeface="Arial"/>
                  <a:cs typeface="Calibri"/>
                  <a:sym typeface="Arial"/>
                </a:rPr>
                <a:t>GRB</a:t>
              </a:r>
            </a:p>
          </p:txBody>
        </p:sp>
        <p:sp>
          <p:nvSpPr>
            <p:cNvPr id="52" name="TextBox 51"/>
            <p:cNvSpPr txBox="1"/>
            <p:nvPr/>
          </p:nvSpPr>
          <p:spPr>
            <a:xfrm rot="1576832">
              <a:off x="8061581" y="2288375"/>
              <a:ext cx="1207382" cy="207877"/>
            </a:xfrm>
            <a:prstGeom prst="rect">
              <a:avLst/>
            </a:prstGeom>
            <a:noFill/>
            <a:ln>
              <a:noFill/>
            </a:ln>
          </p:spPr>
          <p:txBody>
            <a:bodyPr wrap="none" rtlCol="0">
              <a:spAutoFit/>
            </a:bodyPr>
            <a:lstStyle/>
            <a:p>
              <a:pPr defTabSz="257168"/>
              <a:r>
                <a:rPr lang="en-US" sz="751" b="1" kern="0" dirty="0">
                  <a:solidFill>
                    <a:srgbClr val="0000FF"/>
                  </a:solidFill>
                  <a:effectLst>
                    <a:outerShdw blurRad="50800" dist="38100" dir="2700000" algn="tl" rotWithShape="0">
                      <a:prstClr val="black">
                        <a:alpha val="40000"/>
                      </a:prstClr>
                    </a:outerShdw>
                  </a:effectLst>
                  <a:latin typeface="Arial"/>
                  <a:cs typeface="Calibri"/>
                  <a:sym typeface="Arial"/>
                </a:rPr>
                <a:t>GRB and HRIT/EMWIN</a:t>
              </a:r>
            </a:p>
          </p:txBody>
        </p:sp>
        <p:cxnSp>
          <p:nvCxnSpPr>
            <p:cNvPr id="53" name="Straight Connector 52"/>
            <p:cNvCxnSpPr/>
            <p:nvPr/>
          </p:nvCxnSpPr>
          <p:spPr>
            <a:xfrm flipH="1">
              <a:off x="3601147" y="2040066"/>
              <a:ext cx="3583103" cy="809084"/>
            </a:xfrm>
            <a:prstGeom prst="line">
              <a:avLst/>
            </a:prstGeom>
            <a:ln w="38100" cmpd="sng">
              <a:solidFill>
                <a:srgbClr val="FFFF00"/>
              </a:solidFill>
              <a:headEnd type="triangle" w="med" len="med"/>
              <a:tailEnd type="none" w="med" len="med"/>
            </a:ln>
          </p:spPr>
          <p:style>
            <a:lnRef idx="2">
              <a:schemeClr val="accent6"/>
            </a:lnRef>
            <a:fillRef idx="0">
              <a:schemeClr val="accent6"/>
            </a:fillRef>
            <a:effectRef idx="1">
              <a:schemeClr val="accent6"/>
            </a:effectRef>
            <a:fontRef idx="minor">
              <a:schemeClr val="tx1"/>
            </a:fontRef>
          </p:style>
        </p:cxnSp>
        <p:sp>
          <p:nvSpPr>
            <p:cNvPr id="54" name="TextBox 53"/>
            <p:cNvSpPr txBox="1"/>
            <p:nvPr/>
          </p:nvSpPr>
          <p:spPr>
            <a:xfrm rot="20816680">
              <a:off x="3953115" y="2308817"/>
              <a:ext cx="2581968" cy="196208"/>
            </a:xfrm>
            <a:prstGeom prst="rect">
              <a:avLst/>
            </a:prstGeom>
            <a:noFill/>
            <a:ln>
              <a:noFill/>
            </a:ln>
          </p:spPr>
          <p:txBody>
            <a:bodyPr wrap="square" rtlCol="0">
              <a:spAutoFit/>
            </a:bodyPr>
            <a:lstStyle/>
            <a:p>
              <a:pPr defTabSz="257168"/>
              <a:r>
                <a:rPr lang="en-US" sz="675" b="1" kern="0" dirty="0">
                  <a:solidFill>
                    <a:srgbClr val="0000FF"/>
                  </a:solidFill>
                  <a:effectLst>
                    <a:outerShdw blurRad="50800" dist="38100" dir="2700000" algn="tl" rotWithShape="0">
                      <a:prstClr val="black">
                        <a:alpha val="40000"/>
                      </a:prstClr>
                    </a:outerShdw>
                  </a:effectLst>
                  <a:latin typeface="Arial"/>
                  <a:cs typeface="Calibri"/>
                  <a:sym typeface="Arial"/>
                </a:rPr>
                <a:t>Command &amp; Control, Mission Data, GRB, and HRIT/EMWIN</a:t>
              </a:r>
            </a:p>
          </p:txBody>
        </p:sp>
        <p:pic>
          <p:nvPicPr>
            <p:cNvPr id="55" name="Picture 5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650624" y="1348812"/>
              <a:ext cx="485939" cy="279912"/>
            </a:xfrm>
            <a:prstGeom prst="rect">
              <a:avLst/>
            </a:prstGeom>
            <a:effectLst>
              <a:glow rad="127000">
                <a:schemeClr val="bg1">
                  <a:alpha val="40000"/>
                </a:schemeClr>
              </a:glow>
            </a:effectLst>
          </p:spPr>
        </p:pic>
        <p:sp>
          <p:nvSpPr>
            <p:cNvPr id="56" name="Text Box 12"/>
            <p:cNvSpPr txBox="1">
              <a:spLocks noChangeArrowheads="1"/>
            </p:cNvSpPr>
            <p:nvPr/>
          </p:nvSpPr>
          <p:spPr bwMode="auto">
            <a:xfrm>
              <a:off x="5309405" y="1602255"/>
              <a:ext cx="893339" cy="282898"/>
            </a:xfrm>
            <a:prstGeom prst="rect">
              <a:avLst/>
            </a:prstGeom>
            <a:noFill/>
            <a:ln w="9525">
              <a:noFill/>
              <a:miter lim="800000"/>
              <a:headEnd/>
              <a:tailEnd/>
            </a:ln>
          </p:spPr>
          <p:txBody>
            <a:bodyPr wrap="square">
              <a:spAutoFit/>
            </a:bodyPr>
            <a:lstStyle/>
            <a:p>
              <a:pPr algn="ctr" defTabSz="257168"/>
              <a:r>
                <a:rPr lang="en-US" sz="619" b="1" kern="0" dirty="0">
                  <a:solidFill>
                    <a:prstClr val="white"/>
                  </a:solidFill>
                  <a:effectLst>
                    <a:outerShdw blurRad="50800" dist="38100" dir="2700000" algn="tl" rotWithShape="0">
                      <a:prstClr val="black">
                        <a:alpha val="40000"/>
                      </a:prstClr>
                    </a:outerShdw>
                  </a:effectLst>
                  <a:latin typeface="Arial"/>
                  <a:cs typeface="Calibri"/>
                  <a:sym typeface="Arial"/>
                </a:rPr>
                <a:t>GOES Storage</a:t>
              </a:r>
            </a:p>
            <a:p>
              <a:pPr algn="ctr" defTabSz="257168"/>
              <a:r>
                <a:rPr lang="en-US" sz="619" kern="0" dirty="0">
                  <a:solidFill>
                    <a:prstClr val="white"/>
                  </a:solidFill>
                  <a:effectLst>
                    <a:outerShdw blurRad="50800" dist="38100" dir="2700000" algn="tl" rotWithShape="0">
                      <a:prstClr val="black">
                        <a:alpha val="40000"/>
                      </a:prstClr>
                    </a:outerShdw>
                  </a:effectLst>
                  <a:latin typeface="Arial"/>
                  <a:cs typeface="Calibri"/>
                  <a:sym typeface="Arial"/>
                </a:rPr>
                <a:t>105° West</a:t>
              </a:r>
            </a:p>
          </p:txBody>
        </p:sp>
        <p:cxnSp>
          <p:nvCxnSpPr>
            <p:cNvPr id="57" name="Straight Connector 56"/>
            <p:cNvCxnSpPr/>
            <p:nvPr/>
          </p:nvCxnSpPr>
          <p:spPr>
            <a:xfrm flipH="1">
              <a:off x="3591673" y="2144640"/>
              <a:ext cx="3555848" cy="1001088"/>
            </a:xfrm>
            <a:prstGeom prst="line">
              <a:avLst/>
            </a:prstGeom>
            <a:ln w="38100" cmpd="sng">
              <a:solidFill>
                <a:srgbClr val="FF0000"/>
              </a:solidFill>
              <a:headEnd type="none" w="lg"/>
              <a:tailEnd type="triangle" w="lg"/>
            </a:ln>
          </p:spPr>
          <p:style>
            <a:lnRef idx="2">
              <a:schemeClr val="accent6"/>
            </a:lnRef>
            <a:fillRef idx="0">
              <a:schemeClr val="accent6"/>
            </a:fillRef>
            <a:effectRef idx="1">
              <a:schemeClr val="accent6"/>
            </a:effectRef>
            <a:fontRef idx="minor">
              <a:schemeClr val="tx1"/>
            </a:fontRef>
          </p:style>
        </p:cxnSp>
        <p:sp>
          <p:nvSpPr>
            <p:cNvPr id="58" name="TextBox 57"/>
            <p:cNvSpPr txBox="1"/>
            <p:nvPr/>
          </p:nvSpPr>
          <p:spPr>
            <a:xfrm rot="20262617">
              <a:off x="4513010" y="2691933"/>
              <a:ext cx="1744359" cy="196208"/>
            </a:xfrm>
            <a:prstGeom prst="rect">
              <a:avLst/>
            </a:prstGeom>
            <a:noFill/>
            <a:ln>
              <a:noFill/>
            </a:ln>
          </p:spPr>
          <p:txBody>
            <a:bodyPr wrap="square" rtlCol="0">
              <a:spAutoFit/>
            </a:bodyPr>
            <a:lstStyle/>
            <a:p>
              <a:pPr defTabSz="257168"/>
              <a:r>
                <a:rPr lang="en-US" sz="675" b="1" kern="0" dirty="0">
                  <a:solidFill>
                    <a:srgbClr val="0000FF"/>
                  </a:solidFill>
                  <a:effectLst>
                    <a:outerShdw blurRad="50800" dist="38100" dir="2700000" algn="tl" rotWithShape="0">
                      <a:prstClr val="black">
                        <a:alpha val="40000"/>
                      </a:prstClr>
                    </a:outerShdw>
                  </a:effectLst>
                  <a:latin typeface="Arial"/>
                  <a:cs typeface="Calibri"/>
                  <a:sym typeface="Arial"/>
                </a:rPr>
                <a:t>Instrument and </a:t>
              </a:r>
              <a:r>
                <a:rPr lang="en-US" sz="675" b="1" kern="0" dirty="0" err="1">
                  <a:solidFill>
                    <a:srgbClr val="0000FF"/>
                  </a:solidFill>
                  <a:effectLst>
                    <a:outerShdw blurRad="50800" dist="38100" dir="2700000" algn="tl" rotWithShape="0">
                      <a:prstClr val="black">
                        <a:alpha val="40000"/>
                      </a:prstClr>
                    </a:outerShdw>
                  </a:effectLst>
                  <a:latin typeface="Arial"/>
                  <a:cs typeface="Calibri"/>
                  <a:sym typeface="Arial"/>
                </a:rPr>
                <a:t>Telemtry</a:t>
              </a:r>
              <a:r>
                <a:rPr lang="en-US" sz="675" b="1" kern="0" dirty="0">
                  <a:solidFill>
                    <a:srgbClr val="0000FF"/>
                  </a:solidFill>
                  <a:effectLst>
                    <a:outerShdw blurRad="50800" dist="38100" dir="2700000" algn="tl" rotWithShape="0">
                      <a:prstClr val="black">
                        <a:alpha val="40000"/>
                      </a:prstClr>
                    </a:outerShdw>
                  </a:effectLst>
                  <a:latin typeface="Arial"/>
                  <a:cs typeface="Calibri"/>
                  <a:sym typeface="Arial"/>
                </a:rPr>
                <a:t> Data</a:t>
              </a:r>
            </a:p>
          </p:txBody>
        </p:sp>
        <p:sp>
          <p:nvSpPr>
            <p:cNvPr id="59" name="TextBox 58"/>
            <p:cNvSpPr txBox="1"/>
            <p:nvPr/>
          </p:nvSpPr>
          <p:spPr>
            <a:xfrm rot="16200000" flipV="1">
              <a:off x="6670992" y="3504704"/>
              <a:ext cx="1535403" cy="196208"/>
            </a:xfrm>
            <a:prstGeom prst="rect">
              <a:avLst/>
            </a:prstGeom>
            <a:noFill/>
            <a:ln>
              <a:noFill/>
            </a:ln>
          </p:spPr>
          <p:txBody>
            <a:bodyPr wrap="square" rtlCol="0">
              <a:spAutoFit/>
            </a:bodyPr>
            <a:lstStyle/>
            <a:p>
              <a:pPr defTabSz="257168"/>
              <a:r>
                <a:rPr lang="en-US" sz="675" b="1" kern="0" dirty="0">
                  <a:solidFill>
                    <a:srgbClr val="0000FF"/>
                  </a:solidFill>
                  <a:effectLst>
                    <a:outerShdw blurRad="50800" dist="38100" dir="2700000" algn="tl" rotWithShape="0">
                      <a:prstClr val="black">
                        <a:alpha val="40000"/>
                      </a:prstClr>
                    </a:outerShdw>
                  </a:effectLst>
                  <a:latin typeface="Arial"/>
                  <a:cs typeface="Calibri"/>
                  <a:sym typeface="Arial"/>
                </a:rPr>
                <a:t>Instrument and </a:t>
              </a:r>
              <a:r>
                <a:rPr lang="en-US" sz="675" b="1" kern="0" dirty="0" err="1">
                  <a:solidFill>
                    <a:srgbClr val="0000FF"/>
                  </a:solidFill>
                  <a:effectLst>
                    <a:outerShdw blurRad="50800" dist="38100" dir="2700000" algn="tl" rotWithShape="0">
                      <a:prstClr val="black">
                        <a:alpha val="40000"/>
                      </a:prstClr>
                    </a:outerShdw>
                  </a:effectLst>
                  <a:latin typeface="Arial"/>
                  <a:cs typeface="Calibri"/>
                  <a:sym typeface="Arial"/>
                </a:rPr>
                <a:t>Telemtry</a:t>
              </a:r>
              <a:r>
                <a:rPr lang="en-US" sz="675" b="1" kern="0" dirty="0">
                  <a:solidFill>
                    <a:srgbClr val="0000FF"/>
                  </a:solidFill>
                  <a:effectLst>
                    <a:outerShdw blurRad="50800" dist="38100" dir="2700000" algn="tl" rotWithShape="0">
                      <a:prstClr val="black">
                        <a:alpha val="40000"/>
                      </a:prstClr>
                    </a:outerShdw>
                  </a:effectLst>
                  <a:latin typeface="Arial"/>
                  <a:cs typeface="Calibri"/>
                  <a:sym typeface="Arial"/>
                </a:rPr>
                <a:t>  Data</a:t>
              </a:r>
            </a:p>
          </p:txBody>
        </p:sp>
        <p:cxnSp>
          <p:nvCxnSpPr>
            <p:cNvPr id="60" name="Straight Connector 59"/>
            <p:cNvCxnSpPr/>
            <p:nvPr/>
          </p:nvCxnSpPr>
          <p:spPr>
            <a:xfrm flipH="1">
              <a:off x="7361075" y="2234605"/>
              <a:ext cx="3020" cy="2081648"/>
            </a:xfrm>
            <a:prstGeom prst="line">
              <a:avLst/>
            </a:prstGeom>
            <a:ln w="38100" cmpd="sng">
              <a:solidFill>
                <a:srgbClr val="FF0000"/>
              </a:solidFill>
              <a:headEnd type="none" w="lg"/>
              <a:tailEnd type="triangle" w="lg"/>
            </a:ln>
          </p:spPr>
          <p:style>
            <a:lnRef idx="2">
              <a:schemeClr val="accent6"/>
            </a:lnRef>
            <a:fillRef idx="0">
              <a:schemeClr val="accent6"/>
            </a:fillRef>
            <a:effectRef idx="1">
              <a:schemeClr val="accent6"/>
            </a:effectRef>
            <a:fontRef idx="minor">
              <a:schemeClr val="tx1"/>
            </a:fontRef>
          </p:style>
        </p:cxnSp>
        <p:sp>
          <p:nvSpPr>
            <p:cNvPr id="61" name="Rectangle 60"/>
            <p:cNvSpPr/>
            <p:nvPr/>
          </p:nvSpPr>
          <p:spPr bwMode="auto">
            <a:xfrm>
              <a:off x="4713781" y="4177406"/>
              <a:ext cx="488705" cy="217747"/>
            </a:xfrm>
            <a:prstGeom prst="rect">
              <a:avLst/>
            </a:prstGeom>
            <a:solidFill>
              <a:srgbClr val="FFFD81"/>
            </a:solidFill>
            <a:ln w="19050" cap="flat" cmpd="sng" algn="ctr">
              <a:solidFill>
                <a:schemeClr val="tx1"/>
              </a:solidFill>
              <a:prstDash val="solid"/>
              <a:round/>
              <a:headEnd type="none" w="med" len="med"/>
              <a:tailEnd type="none" w="med" len="med"/>
            </a:ln>
            <a:effectLst/>
          </p:spPr>
          <p:txBody>
            <a:bodyPr vert="horz" wrap="square" lIns="51435" tIns="25719" rIns="51435" bIns="25719" numCol="1" rtlCol="0" anchor="ctr" anchorCtr="0" compatLnSpc="1">
              <a:prstTxWarp prst="textNoShape">
                <a:avLst/>
              </a:prstTxWarp>
            </a:bodyPr>
            <a:lstStyle/>
            <a:p>
              <a:pPr algn="ctr" defTabSz="685783" fontAlgn="base">
                <a:spcBef>
                  <a:spcPct val="0"/>
                </a:spcBef>
                <a:spcAft>
                  <a:spcPct val="0"/>
                </a:spcAft>
              </a:pPr>
              <a:r>
                <a:rPr lang="en-US" sz="900" b="1" kern="0" dirty="0">
                  <a:solidFill>
                    <a:prstClr val="black"/>
                  </a:solidFill>
                  <a:latin typeface="Calibri"/>
                  <a:cs typeface="Arial"/>
                  <a:sym typeface="Arial"/>
                </a:rPr>
                <a:t>PDA</a:t>
              </a:r>
            </a:p>
          </p:txBody>
        </p:sp>
        <p:cxnSp>
          <p:nvCxnSpPr>
            <p:cNvPr id="62" name="Straight Connector 61"/>
            <p:cNvCxnSpPr/>
            <p:nvPr/>
          </p:nvCxnSpPr>
          <p:spPr>
            <a:xfrm flipH="1">
              <a:off x="4996899" y="3634214"/>
              <a:ext cx="324839" cy="489740"/>
            </a:xfrm>
            <a:prstGeom prst="line">
              <a:avLst/>
            </a:prstGeom>
            <a:ln w="38100" cmpd="sng">
              <a:solidFill>
                <a:schemeClr val="bg1"/>
              </a:solidFill>
              <a:headEnd type="none" w="lg"/>
              <a:tailEnd type="triangle" w="lg"/>
            </a:ln>
          </p:spPr>
          <p:style>
            <a:lnRef idx="2">
              <a:schemeClr val="accent6"/>
            </a:lnRef>
            <a:fillRef idx="0">
              <a:schemeClr val="accent6"/>
            </a:fillRef>
            <a:effectRef idx="1">
              <a:schemeClr val="accent6"/>
            </a:effectRef>
            <a:fontRef idx="minor">
              <a:schemeClr val="tx1"/>
            </a:fontRef>
          </p:style>
        </p:cxnSp>
        <p:cxnSp>
          <p:nvCxnSpPr>
            <p:cNvPr id="63" name="Straight Connector 62"/>
            <p:cNvCxnSpPr/>
            <p:nvPr/>
          </p:nvCxnSpPr>
          <p:spPr>
            <a:xfrm>
              <a:off x="7451214" y="2139558"/>
              <a:ext cx="162471" cy="2209265"/>
            </a:xfrm>
            <a:prstGeom prst="line">
              <a:avLst/>
            </a:prstGeom>
            <a:ln w="38100" cmpd="sng">
              <a:solidFill>
                <a:srgbClr val="FFFF00"/>
              </a:solidFill>
              <a:headEnd type="triangle" w="med" len="med"/>
              <a:tailEnd type="none" w="med" len="med"/>
            </a:ln>
          </p:spPr>
          <p:style>
            <a:lnRef idx="2">
              <a:schemeClr val="accent6"/>
            </a:lnRef>
            <a:fillRef idx="0">
              <a:schemeClr val="accent6"/>
            </a:fillRef>
            <a:effectRef idx="1">
              <a:schemeClr val="accent6"/>
            </a:effectRef>
            <a:fontRef idx="minor">
              <a:schemeClr val="tx1"/>
            </a:fontRef>
          </p:style>
        </p:cxnSp>
        <p:sp>
          <p:nvSpPr>
            <p:cNvPr id="64" name="Rectangle 63"/>
            <p:cNvSpPr/>
            <p:nvPr/>
          </p:nvSpPr>
          <p:spPr bwMode="auto">
            <a:xfrm>
              <a:off x="2366040" y="4563861"/>
              <a:ext cx="717555" cy="379213"/>
            </a:xfrm>
            <a:prstGeom prst="rect">
              <a:avLst/>
            </a:prstGeom>
            <a:solidFill>
              <a:srgbClr val="FFFD81"/>
            </a:solidFill>
            <a:ln w="19050" cap="flat" cmpd="sng" algn="ctr">
              <a:solidFill>
                <a:schemeClr val="tx1"/>
              </a:solidFill>
              <a:prstDash val="solid"/>
              <a:round/>
              <a:headEnd type="none" w="med" len="med"/>
              <a:tailEnd type="none" w="med" len="med"/>
            </a:ln>
            <a:effectLst/>
          </p:spPr>
          <p:txBody>
            <a:bodyPr vert="horz" wrap="square" lIns="51435" tIns="25719" rIns="51435" bIns="25719" numCol="1" rtlCol="0" anchor="ctr" anchorCtr="0" compatLnSpc="1">
              <a:prstTxWarp prst="textNoShape">
                <a:avLst/>
              </a:prstTxWarp>
            </a:bodyPr>
            <a:lstStyle/>
            <a:p>
              <a:pPr algn="ctr" defTabSz="685783" fontAlgn="base">
                <a:spcBef>
                  <a:spcPct val="0"/>
                </a:spcBef>
                <a:spcAft>
                  <a:spcPct val="0"/>
                </a:spcAft>
              </a:pPr>
              <a:r>
                <a:rPr lang="en-US" sz="900" b="1" kern="0" dirty="0">
                  <a:solidFill>
                    <a:prstClr val="black"/>
                  </a:solidFill>
                  <a:latin typeface="Calibri"/>
                  <a:cs typeface="Arial"/>
                  <a:sym typeface="Arial"/>
                </a:rPr>
                <a:t>AWIPS</a:t>
              </a:r>
            </a:p>
            <a:p>
              <a:pPr algn="ctr" defTabSz="685783" fontAlgn="base">
                <a:spcBef>
                  <a:spcPct val="0"/>
                </a:spcBef>
                <a:spcAft>
                  <a:spcPct val="0"/>
                </a:spcAft>
              </a:pPr>
              <a:r>
                <a:rPr lang="en-US" sz="900" b="1" kern="0" dirty="0">
                  <a:solidFill>
                    <a:prstClr val="black"/>
                  </a:solidFill>
                  <a:latin typeface="Calibri"/>
                  <a:cs typeface="Arial"/>
                  <a:sym typeface="Arial"/>
                </a:rPr>
                <a:t>NCFs</a:t>
              </a:r>
            </a:p>
          </p:txBody>
        </p:sp>
        <p:pic>
          <p:nvPicPr>
            <p:cNvPr id="65" name="Picture 64"/>
            <p:cNvPicPr>
              <a:picLocks noChangeAspect="1"/>
            </p:cNvPicPr>
            <p:nvPr/>
          </p:nvPicPr>
          <p:blipFill rotWithShape="1">
            <a:blip r:embed="rId10">
              <a:extLst>
                <a:ext uri="{28A0092B-C50C-407E-A947-70E740481C1C}">
                  <a14:useLocalDpi xmlns:a14="http://schemas.microsoft.com/office/drawing/2010/main" val="0"/>
                </a:ext>
              </a:extLst>
            </a:blip>
            <a:srcRect l="2781" r="60036"/>
            <a:stretch/>
          </p:blipFill>
          <p:spPr>
            <a:xfrm>
              <a:off x="9201270" y="3478267"/>
              <a:ext cx="661131" cy="195991"/>
            </a:xfrm>
            <a:prstGeom prst="rect">
              <a:avLst/>
            </a:prstGeom>
          </p:spPr>
        </p:pic>
        <p:pic>
          <p:nvPicPr>
            <p:cNvPr id="66" name="Picture 65"/>
            <p:cNvPicPr>
              <a:picLocks noChangeAspect="1"/>
            </p:cNvPicPr>
            <p:nvPr/>
          </p:nvPicPr>
          <p:blipFill>
            <a:blip r:embed="rId11"/>
            <a:stretch>
              <a:fillRect/>
            </a:stretch>
          </p:blipFill>
          <p:spPr>
            <a:xfrm>
              <a:off x="4796714" y="4789570"/>
              <a:ext cx="470027" cy="466532"/>
            </a:xfrm>
            <a:prstGeom prst="rect">
              <a:avLst/>
            </a:prstGeom>
          </p:spPr>
        </p:pic>
        <p:pic>
          <p:nvPicPr>
            <p:cNvPr id="67" name="Picture 66"/>
            <p:cNvPicPr>
              <a:picLocks noChangeAspect="1"/>
            </p:cNvPicPr>
            <p:nvPr/>
          </p:nvPicPr>
          <p:blipFill>
            <a:blip r:embed="rId12"/>
            <a:stretch>
              <a:fillRect/>
            </a:stretch>
          </p:blipFill>
          <p:spPr>
            <a:xfrm>
              <a:off x="5304318" y="5305761"/>
              <a:ext cx="346307" cy="392336"/>
            </a:xfrm>
            <a:prstGeom prst="rect">
              <a:avLst/>
            </a:prstGeom>
          </p:spPr>
        </p:pic>
        <p:cxnSp>
          <p:nvCxnSpPr>
            <p:cNvPr id="78" name="Straight Connector 77"/>
            <p:cNvCxnSpPr/>
            <p:nvPr/>
          </p:nvCxnSpPr>
          <p:spPr>
            <a:xfrm flipH="1">
              <a:off x="3130605" y="4312118"/>
              <a:ext cx="1475681" cy="431807"/>
            </a:xfrm>
            <a:prstGeom prst="line">
              <a:avLst/>
            </a:prstGeom>
            <a:ln w="38100" cmpd="sng">
              <a:solidFill>
                <a:schemeClr val="bg1"/>
              </a:solidFill>
              <a:headEnd type="none" w="lg"/>
              <a:tailEnd type="triangle" w="lg"/>
            </a:ln>
          </p:spPr>
          <p:style>
            <a:lnRef idx="2">
              <a:schemeClr val="accent6"/>
            </a:lnRef>
            <a:fillRef idx="0">
              <a:schemeClr val="accent6"/>
            </a:fillRef>
            <a:effectRef idx="1">
              <a:schemeClr val="accent6"/>
            </a:effectRef>
            <a:fontRef idx="minor">
              <a:schemeClr val="tx1"/>
            </a:fontRef>
          </p:style>
        </p:cxnSp>
        <p:cxnSp>
          <p:nvCxnSpPr>
            <p:cNvPr id="79" name="Straight Connector 78"/>
            <p:cNvCxnSpPr/>
            <p:nvPr/>
          </p:nvCxnSpPr>
          <p:spPr>
            <a:xfrm>
              <a:off x="3153071" y="4968412"/>
              <a:ext cx="352536" cy="215403"/>
            </a:xfrm>
            <a:prstGeom prst="line">
              <a:avLst/>
            </a:prstGeom>
            <a:ln w="38100" cmpd="sng">
              <a:solidFill>
                <a:schemeClr val="bg1"/>
              </a:solidFill>
              <a:headEnd type="none" w="lg"/>
              <a:tailEnd type="triangle" w="lg"/>
            </a:ln>
          </p:spPr>
          <p:style>
            <a:lnRef idx="2">
              <a:schemeClr val="accent6"/>
            </a:lnRef>
            <a:fillRef idx="0">
              <a:schemeClr val="accent6"/>
            </a:fillRef>
            <a:effectRef idx="1">
              <a:schemeClr val="accent6"/>
            </a:effectRef>
            <a:fontRef idx="minor">
              <a:schemeClr val="tx1"/>
            </a:fontRef>
          </p:style>
        </p:cxnSp>
        <p:cxnSp>
          <p:nvCxnSpPr>
            <p:cNvPr id="80" name="Straight Connector 79"/>
            <p:cNvCxnSpPr/>
            <p:nvPr/>
          </p:nvCxnSpPr>
          <p:spPr>
            <a:xfrm>
              <a:off x="5385189" y="4316253"/>
              <a:ext cx="776639" cy="446328"/>
            </a:xfrm>
            <a:prstGeom prst="line">
              <a:avLst/>
            </a:prstGeom>
            <a:ln w="38100" cmpd="sng">
              <a:solidFill>
                <a:schemeClr val="bg1"/>
              </a:solidFill>
              <a:headEnd type="none" w="lg"/>
              <a:tailEnd type="triangle" w="lg"/>
            </a:ln>
          </p:spPr>
          <p:style>
            <a:lnRef idx="2">
              <a:schemeClr val="accent6"/>
            </a:lnRef>
            <a:fillRef idx="0">
              <a:schemeClr val="accent6"/>
            </a:fillRef>
            <a:effectRef idx="1">
              <a:schemeClr val="accent6"/>
            </a:effectRef>
            <a:fontRef idx="minor">
              <a:schemeClr val="tx1"/>
            </a:fontRef>
          </p:style>
        </p:cxnSp>
        <p:cxnSp>
          <p:nvCxnSpPr>
            <p:cNvPr id="81" name="Straight Connector 80"/>
            <p:cNvCxnSpPr/>
            <p:nvPr/>
          </p:nvCxnSpPr>
          <p:spPr>
            <a:xfrm flipH="1">
              <a:off x="2710327" y="3627927"/>
              <a:ext cx="253820" cy="920572"/>
            </a:xfrm>
            <a:prstGeom prst="line">
              <a:avLst/>
            </a:prstGeom>
            <a:ln w="38100" cmpd="sng">
              <a:solidFill>
                <a:schemeClr val="bg1"/>
              </a:solidFill>
              <a:headEnd type="none" w="lg"/>
              <a:tailEnd type="triangle" w="lg"/>
            </a:ln>
          </p:spPr>
          <p:style>
            <a:lnRef idx="2">
              <a:schemeClr val="accent6"/>
            </a:lnRef>
            <a:fillRef idx="0">
              <a:schemeClr val="accent6"/>
            </a:fillRef>
            <a:effectRef idx="1">
              <a:schemeClr val="accent6"/>
            </a:effectRef>
            <a:fontRef idx="minor">
              <a:schemeClr val="tx1"/>
            </a:fontRef>
          </p:style>
        </p:cxnSp>
        <p:sp>
          <p:nvSpPr>
            <p:cNvPr id="82" name="Text Box 11"/>
            <p:cNvSpPr txBox="1">
              <a:spLocks noChangeArrowheads="1"/>
            </p:cNvSpPr>
            <p:nvPr/>
          </p:nvSpPr>
          <p:spPr bwMode="auto">
            <a:xfrm>
              <a:off x="3876400" y="3786067"/>
              <a:ext cx="652248" cy="507831"/>
            </a:xfrm>
            <a:prstGeom prst="rect">
              <a:avLst/>
            </a:prstGeom>
            <a:noFill/>
            <a:ln w="9525">
              <a:noFill/>
              <a:miter lim="800000"/>
              <a:headEnd/>
              <a:tailEnd/>
            </a:ln>
            <a:effectLst/>
          </p:spPr>
          <p:txBody>
            <a:bodyPr wrap="square">
              <a:spAutoFit/>
            </a:bodyPr>
            <a:lstStyle/>
            <a:p>
              <a:pPr defTabSz="257168">
                <a:defRPr/>
              </a:pPr>
              <a:r>
                <a:rPr lang="en-US" sz="675" b="1" kern="0" dirty="0">
                  <a:solidFill>
                    <a:prstClr val="white"/>
                  </a:solidFill>
                  <a:effectLst>
                    <a:outerShdw blurRad="50800" dist="38100" dir="2700000" algn="tl" rotWithShape="0">
                      <a:prstClr val="black">
                        <a:alpha val="40000"/>
                      </a:prstClr>
                    </a:outerShdw>
                  </a:effectLst>
                  <a:latin typeface="Arial"/>
                  <a:cs typeface="Calibri"/>
                  <a:sym typeface="Arial"/>
                </a:rPr>
                <a:t>L1B and L2+ Derived Products</a:t>
              </a:r>
            </a:p>
          </p:txBody>
        </p:sp>
        <p:cxnSp>
          <p:nvCxnSpPr>
            <p:cNvPr id="83" name="Straight Connector 82"/>
            <p:cNvCxnSpPr/>
            <p:nvPr/>
          </p:nvCxnSpPr>
          <p:spPr>
            <a:xfrm>
              <a:off x="6428473" y="4364552"/>
              <a:ext cx="266705" cy="111203"/>
            </a:xfrm>
            <a:prstGeom prst="line">
              <a:avLst/>
            </a:prstGeom>
            <a:ln w="38100" cmpd="sng">
              <a:solidFill>
                <a:schemeClr val="bg1"/>
              </a:solidFill>
              <a:headEnd type="none" w="lg"/>
              <a:tailEnd type="triangle" w="lg"/>
            </a:ln>
          </p:spPr>
          <p:style>
            <a:lnRef idx="2">
              <a:schemeClr val="accent6"/>
            </a:lnRef>
            <a:fillRef idx="0">
              <a:schemeClr val="accent6"/>
            </a:fillRef>
            <a:effectRef idx="1">
              <a:schemeClr val="accent6"/>
            </a:effectRef>
            <a:fontRef idx="minor">
              <a:schemeClr val="tx1"/>
            </a:fontRef>
          </p:style>
        </p:cxnSp>
        <p:cxnSp>
          <p:nvCxnSpPr>
            <p:cNvPr id="84" name="Straight Connector 83"/>
            <p:cNvCxnSpPr/>
            <p:nvPr/>
          </p:nvCxnSpPr>
          <p:spPr>
            <a:xfrm flipH="1">
              <a:off x="7481611" y="5180948"/>
              <a:ext cx="11696" cy="701469"/>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H="1">
              <a:off x="2645265" y="5866748"/>
              <a:ext cx="4836349" cy="7111"/>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V="1">
              <a:off x="2666487" y="4950328"/>
              <a:ext cx="9719" cy="930011"/>
            </a:xfrm>
            <a:prstGeom prst="line">
              <a:avLst/>
            </a:prstGeom>
            <a:ln w="38100" cmpd="sng">
              <a:solidFill>
                <a:schemeClr val="bg1"/>
              </a:solidFill>
              <a:headEnd type="none" w="lg"/>
              <a:tailEnd type="triangle" w="lg"/>
            </a:ln>
          </p:spPr>
          <p:style>
            <a:lnRef idx="2">
              <a:schemeClr val="accent6"/>
            </a:lnRef>
            <a:fillRef idx="0">
              <a:schemeClr val="accent6"/>
            </a:fillRef>
            <a:effectRef idx="1">
              <a:schemeClr val="accent6"/>
            </a:effectRef>
            <a:fontRef idx="minor">
              <a:schemeClr val="tx1"/>
            </a:fontRef>
          </p:style>
        </p:cxnSp>
        <p:cxnSp>
          <p:nvCxnSpPr>
            <p:cNvPr id="88" name="Straight Connector 87"/>
            <p:cNvCxnSpPr/>
            <p:nvPr/>
          </p:nvCxnSpPr>
          <p:spPr>
            <a:xfrm>
              <a:off x="5361841" y="4250731"/>
              <a:ext cx="574079" cy="26353"/>
            </a:xfrm>
            <a:prstGeom prst="line">
              <a:avLst/>
            </a:prstGeom>
            <a:ln w="38100" cmpd="sng">
              <a:solidFill>
                <a:schemeClr val="bg1"/>
              </a:solidFill>
              <a:headEnd type="none" w="lg"/>
              <a:tailEnd type="triangle" w="lg"/>
            </a:ln>
          </p:spPr>
          <p:style>
            <a:lnRef idx="2">
              <a:schemeClr val="accent6"/>
            </a:lnRef>
            <a:fillRef idx="0">
              <a:schemeClr val="accent6"/>
            </a:fillRef>
            <a:effectRef idx="1">
              <a:schemeClr val="accent6"/>
            </a:effectRef>
            <a:fontRef idx="minor">
              <a:schemeClr val="tx1"/>
            </a:fontRef>
          </p:style>
        </p:cxnSp>
        <p:cxnSp>
          <p:nvCxnSpPr>
            <p:cNvPr id="89" name="Straight Connector 88"/>
            <p:cNvCxnSpPr/>
            <p:nvPr/>
          </p:nvCxnSpPr>
          <p:spPr>
            <a:xfrm>
              <a:off x="4089086" y="5486957"/>
              <a:ext cx="1170449" cy="37552"/>
            </a:xfrm>
            <a:prstGeom prst="line">
              <a:avLst/>
            </a:prstGeom>
            <a:ln w="38100" cmpd="sng">
              <a:solidFill>
                <a:schemeClr val="bg1"/>
              </a:solidFill>
              <a:headEnd type="none" w="lg"/>
              <a:tailEnd type="triangle" w="lg"/>
            </a:ln>
          </p:spPr>
          <p:style>
            <a:lnRef idx="2">
              <a:schemeClr val="accent6"/>
            </a:lnRef>
            <a:fillRef idx="0">
              <a:schemeClr val="accent6"/>
            </a:fillRef>
            <a:effectRef idx="1">
              <a:schemeClr val="accent6"/>
            </a:effectRef>
            <a:fontRef idx="minor">
              <a:schemeClr val="tx1"/>
            </a:fontRef>
          </p:style>
        </p:cxnSp>
        <p:pic>
          <p:nvPicPr>
            <p:cNvPr id="90" name="Picture 89"/>
            <p:cNvPicPr>
              <a:picLocks noChangeAspect="1"/>
            </p:cNvPicPr>
            <p:nvPr/>
          </p:nvPicPr>
          <p:blipFill>
            <a:blip r:embed="rId12"/>
            <a:stretch>
              <a:fillRect/>
            </a:stretch>
          </p:blipFill>
          <p:spPr>
            <a:xfrm>
              <a:off x="6743368" y="4435156"/>
              <a:ext cx="346307" cy="392336"/>
            </a:xfrm>
            <a:prstGeom prst="rect">
              <a:avLst/>
            </a:prstGeom>
          </p:spPr>
        </p:pic>
        <p:sp>
          <p:nvSpPr>
            <p:cNvPr id="91" name="Text Box 11"/>
            <p:cNvSpPr txBox="1">
              <a:spLocks noChangeArrowheads="1"/>
            </p:cNvSpPr>
            <p:nvPr/>
          </p:nvSpPr>
          <p:spPr bwMode="auto">
            <a:xfrm>
              <a:off x="6590615" y="4803210"/>
              <a:ext cx="652248" cy="473463"/>
            </a:xfrm>
            <a:prstGeom prst="rect">
              <a:avLst/>
            </a:prstGeom>
            <a:noFill/>
            <a:ln w="9525">
              <a:noFill/>
              <a:miter lim="800000"/>
              <a:headEnd/>
              <a:tailEnd/>
            </a:ln>
            <a:effectLst/>
          </p:spPr>
          <p:txBody>
            <a:bodyPr wrap="square">
              <a:spAutoFit/>
            </a:bodyPr>
            <a:lstStyle/>
            <a:p>
              <a:pPr algn="ctr" defTabSz="257168">
                <a:defRPr/>
              </a:pPr>
              <a:r>
                <a:rPr lang="en-US" sz="619" b="1" kern="0" dirty="0">
                  <a:solidFill>
                    <a:prstClr val="white"/>
                  </a:solidFill>
                  <a:effectLst>
                    <a:outerShdw blurRad="50800" dist="38100" dir="2700000" algn="tl" rotWithShape="0">
                      <a:prstClr val="black">
                        <a:alpha val="40000"/>
                      </a:prstClr>
                    </a:outerShdw>
                  </a:effectLst>
                  <a:latin typeface="Arial"/>
                  <a:cs typeface="Calibri"/>
                  <a:sym typeface="Arial"/>
                </a:rPr>
                <a:t>Climate Research and Academia</a:t>
              </a:r>
            </a:p>
          </p:txBody>
        </p:sp>
        <p:cxnSp>
          <p:nvCxnSpPr>
            <p:cNvPr id="92" name="Straight Connector 91"/>
            <p:cNvCxnSpPr/>
            <p:nvPr/>
          </p:nvCxnSpPr>
          <p:spPr>
            <a:xfrm>
              <a:off x="5011519" y="4406586"/>
              <a:ext cx="4340" cy="353441"/>
            </a:xfrm>
            <a:prstGeom prst="line">
              <a:avLst/>
            </a:prstGeom>
            <a:ln w="38100" cmpd="sng">
              <a:solidFill>
                <a:schemeClr val="bg1"/>
              </a:solidFill>
              <a:headEnd type="none" w="lg"/>
              <a:tailEnd type="triangle" w="lg"/>
            </a:ln>
          </p:spPr>
          <p:style>
            <a:lnRef idx="2">
              <a:schemeClr val="accent6"/>
            </a:lnRef>
            <a:fillRef idx="0">
              <a:schemeClr val="accent6"/>
            </a:fillRef>
            <a:effectRef idx="1">
              <a:schemeClr val="accent6"/>
            </a:effectRef>
            <a:fontRef idx="minor">
              <a:schemeClr val="tx1"/>
            </a:fontRef>
          </p:style>
        </p:cxnSp>
        <p:sp>
          <p:nvSpPr>
            <p:cNvPr id="93" name="Text Box 11"/>
            <p:cNvSpPr txBox="1">
              <a:spLocks noChangeArrowheads="1"/>
            </p:cNvSpPr>
            <p:nvPr/>
          </p:nvSpPr>
          <p:spPr bwMode="auto">
            <a:xfrm>
              <a:off x="5293857" y="4053464"/>
              <a:ext cx="652248" cy="196208"/>
            </a:xfrm>
            <a:prstGeom prst="rect">
              <a:avLst/>
            </a:prstGeom>
            <a:noFill/>
            <a:ln w="9525">
              <a:noFill/>
              <a:miter lim="800000"/>
              <a:headEnd/>
              <a:tailEnd/>
            </a:ln>
            <a:effectLst/>
          </p:spPr>
          <p:txBody>
            <a:bodyPr wrap="square">
              <a:spAutoFit/>
            </a:bodyPr>
            <a:lstStyle/>
            <a:p>
              <a:pPr defTabSz="257168">
                <a:defRPr/>
              </a:pPr>
              <a:r>
                <a:rPr lang="en-US" sz="675" b="1" kern="0" dirty="0">
                  <a:solidFill>
                    <a:prstClr val="white"/>
                  </a:solidFill>
                  <a:effectLst>
                    <a:outerShdw blurRad="50800" dist="38100" dir="2700000" algn="tl" rotWithShape="0">
                      <a:prstClr val="black">
                        <a:alpha val="40000"/>
                      </a:prstClr>
                    </a:outerShdw>
                  </a:effectLst>
                  <a:latin typeface="Arial"/>
                  <a:cs typeface="Calibri"/>
                  <a:sym typeface="Arial"/>
                </a:rPr>
                <a:t>L1B, L2+</a:t>
              </a:r>
            </a:p>
          </p:txBody>
        </p:sp>
        <p:cxnSp>
          <p:nvCxnSpPr>
            <p:cNvPr id="94" name="Straight Connector 93"/>
            <p:cNvCxnSpPr/>
            <p:nvPr/>
          </p:nvCxnSpPr>
          <p:spPr>
            <a:xfrm flipV="1">
              <a:off x="4089086" y="5059262"/>
              <a:ext cx="667267" cy="209459"/>
            </a:xfrm>
            <a:prstGeom prst="line">
              <a:avLst/>
            </a:prstGeom>
            <a:ln w="38100" cmpd="sng">
              <a:solidFill>
                <a:schemeClr val="bg1"/>
              </a:solidFill>
              <a:headEnd type="none" w="lg"/>
              <a:tailEnd type="triangle" w="lg"/>
            </a:ln>
          </p:spPr>
          <p:style>
            <a:lnRef idx="2">
              <a:schemeClr val="accent6"/>
            </a:lnRef>
            <a:fillRef idx="0">
              <a:schemeClr val="accent6"/>
            </a:fillRef>
            <a:effectRef idx="1">
              <a:schemeClr val="accent6"/>
            </a:effectRef>
            <a:fontRef idx="minor">
              <a:schemeClr val="tx1"/>
            </a:fontRef>
          </p:style>
        </p:cxnSp>
        <p:sp>
          <p:nvSpPr>
            <p:cNvPr id="95" name="Text Box 11"/>
            <p:cNvSpPr txBox="1">
              <a:spLocks noChangeArrowheads="1"/>
            </p:cNvSpPr>
            <p:nvPr/>
          </p:nvSpPr>
          <p:spPr bwMode="auto">
            <a:xfrm>
              <a:off x="5516504" y="5484093"/>
              <a:ext cx="735669" cy="282898"/>
            </a:xfrm>
            <a:prstGeom prst="rect">
              <a:avLst/>
            </a:prstGeom>
            <a:noFill/>
            <a:ln w="9525">
              <a:noFill/>
              <a:miter lim="800000"/>
              <a:headEnd/>
              <a:tailEnd/>
            </a:ln>
            <a:effectLst/>
          </p:spPr>
          <p:txBody>
            <a:bodyPr wrap="square">
              <a:spAutoFit/>
            </a:bodyPr>
            <a:lstStyle/>
            <a:p>
              <a:pPr algn="ctr" defTabSz="257168">
                <a:defRPr/>
              </a:pPr>
              <a:r>
                <a:rPr lang="en-US" sz="619" b="1" kern="0" dirty="0">
                  <a:solidFill>
                    <a:prstClr val="white"/>
                  </a:solidFill>
                  <a:effectLst>
                    <a:outerShdw blurRad="50800" dist="38100" dir="2700000" algn="tl" rotWithShape="0">
                      <a:prstClr val="black">
                        <a:alpha val="40000"/>
                      </a:prstClr>
                    </a:outerShdw>
                  </a:effectLst>
                  <a:latin typeface="Arial"/>
                  <a:cs typeface="Calibri"/>
                  <a:sym typeface="Arial"/>
                </a:rPr>
                <a:t>NOAA Port Community</a:t>
              </a:r>
            </a:p>
          </p:txBody>
        </p:sp>
        <p:pic>
          <p:nvPicPr>
            <p:cNvPr id="96" name="Picture 95"/>
            <p:cNvPicPr>
              <a:picLocks noChangeAspect="1"/>
            </p:cNvPicPr>
            <p:nvPr/>
          </p:nvPicPr>
          <p:blipFill rotWithShape="1">
            <a:blip r:embed="rId13" cstate="print">
              <a:extLst>
                <a:ext uri="{28A0092B-C50C-407E-A947-70E740481C1C}">
                  <a14:useLocalDpi xmlns:a14="http://schemas.microsoft.com/office/drawing/2010/main" val="0"/>
                </a:ext>
              </a:extLst>
            </a:blip>
            <a:srcRect l="64689"/>
            <a:stretch/>
          </p:blipFill>
          <p:spPr>
            <a:xfrm>
              <a:off x="9389832" y="4276856"/>
              <a:ext cx="641720" cy="276339"/>
            </a:xfrm>
            <a:prstGeom prst="rect">
              <a:avLst/>
            </a:prstGeom>
            <a:solidFill>
              <a:schemeClr val="bg1"/>
            </a:solidFill>
          </p:spPr>
        </p:pic>
        <p:cxnSp>
          <p:nvCxnSpPr>
            <p:cNvPr id="97" name="Straight Connector 96"/>
            <p:cNvCxnSpPr/>
            <p:nvPr/>
          </p:nvCxnSpPr>
          <p:spPr>
            <a:xfrm>
              <a:off x="7631504" y="2079364"/>
              <a:ext cx="1768243" cy="2184543"/>
            </a:xfrm>
            <a:prstGeom prst="line">
              <a:avLst/>
            </a:prstGeom>
            <a:ln w="38100" cmpd="sng">
              <a:solidFill>
                <a:srgbClr val="FF0000"/>
              </a:solidFill>
              <a:headEnd type="none" w="med" len="med"/>
              <a:tailEnd type="triangle" w="med" len="med"/>
            </a:ln>
          </p:spPr>
          <p:style>
            <a:lnRef idx="2">
              <a:schemeClr val="accent6"/>
            </a:lnRef>
            <a:fillRef idx="0">
              <a:schemeClr val="accent6"/>
            </a:fillRef>
            <a:effectRef idx="1">
              <a:schemeClr val="accent6"/>
            </a:effectRef>
            <a:fontRef idx="minor">
              <a:schemeClr val="tx1"/>
            </a:fontRef>
          </p:style>
        </p:cxnSp>
        <p:sp>
          <p:nvSpPr>
            <p:cNvPr id="98" name="TextBox 97"/>
            <p:cNvSpPr txBox="1"/>
            <p:nvPr/>
          </p:nvSpPr>
          <p:spPr>
            <a:xfrm rot="3132813">
              <a:off x="8298559" y="3025241"/>
              <a:ext cx="628693" cy="196208"/>
            </a:xfrm>
            <a:prstGeom prst="rect">
              <a:avLst/>
            </a:prstGeom>
            <a:noFill/>
            <a:ln>
              <a:noFill/>
            </a:ln>
          </p:spPr>
          <p:txBody>
            <a:bodyPr wrap="square" rtlCol="0">
              <a:spAutoFit/>
            </a:bodyPr>
            <a:lstStyle/>
            <a:p>
              <a:pPr defTabSz="257168"/>
              <a:r>
                <a:rPr lang="en-US" sz="675" b="1" kern="0" dirty="0">
                  <a:solidFill>
                    <a:srgbClr val="0000FF"/>
                  </a:solidFill>
                  <a:effectLst>
                    <a:outerShdw blurRad="50800" dist="38100" dir="2700000" algn="tl" rotWithShape="0">
                      <a:prstClr val="black">
                        <a:alpha val="40000"/>
                      </a:prstClr>
                    </a:outerShdw>
                  </a:effectLst>
                  <a:latin typeface="Arial"/>
                  <a:cs typeface="Calibri"/>
                  <a:sym typeface="Arial"/>
                </a:rPr>
                <a:t> SARSAT</a:t>
              </a:r>
            </a:p>
          </p:txBody>
        </p:sp>
        <p:cxnSp>
          <p:nvCxnSpPr>
            <p:cNvPr id="99" name="Straight Connector 98"/>
            <p:cNvCxnSpPr>
              <a:endCxn id="39" idx="0"/>
            </p:cNvCxnSpPr>
            <p:nvPr/>
          </p:nvCxnSpPr>
          <p:spPr>
            <a:xfrm>
              <a:off x="7566162" y="2189854"/>
              <a:ext cx="447779" cy="2170963"/>
            </a:xfrm>
            <a:prstGeom prst="line">
              <a:avLst/>
            </a:prstGeom>
            <a:ln w="38100" cmpd="sng">
              <a:solidFill>
                <a:srgbClr val="FFFF00"/>
              </a:solidFill>
              <a:headEnd type="arrow" w="med" len="med"/>
              <a:tailEnd type="none" w="med" len="med"/>
            </a:ln>
          </p:spPr>
          <p:style>
            <a:lnRef idx="2">
              <a:schemeClr val="accent6"/>
            </a:lnRef>
            <a:fillRef idx="0">
              <a:schemeClr val="accent6"/>
            </a:fillRef>
            <a:effectRef idx="1">
              <a:schemeClr val="accent6"/>
            </a:effectRef>
            <a:fontRef idx="minor">
              <a:schemeClr val="tx1"/>
            </a:fontRef>
          </p:style>
        </p:cxnSp>
        <p:sp>
          <p:nvSpPr>
            <p:cNvPr id="100" name="TextBox 99"/>
            <p:cNvSpPr txBox="1"/>
            <p:nvPr/>
          </p:nvSpPr>
          <p:spPr>
            <a:xfrm rot="4583344">
              <a:off x="7389589" y="3570862"/>
              <a:ext cx="1204176" cy="196208"/>
            </a:xfrm>
            <a:prstGeom prst="rect">
              <a:avLst/>
            </a:prstGeom>
            <a:noFill/>
            <a:ln>
              <a:noFill/>
            </a:ln>
          </p:spPr>
          <p:txBody>
            <a:bodyPr wrap="none" rtlCol="0">
              <a:spAutoFit/>
            </a:bodyPr>
            <a:lstStyle/>
            <a:p>
              <a:pPr defTabSz="257168"/>
              <a:r>
                <a:rPr lang="en-US" sz="675" b="1" kern="0" dirty="0">
                  <a:solidFill>
                    <a:srgbClr val="0000FF"/>
                  </a:solidFill>
                  <a:effectLst>
                    <a:outerShdw blurRad="50800" dist="38100" dir="2700000" algn="tl" rotWithShape="0">
                      <a:prstClr val="black">
                        <a:alpha val="40000"/>
                      </a:prstClr>
                    </a:outerShdw>
                  </a:effectLst>
                  <a:latin typeface="Arial"/>
                  <a:cs typeface="Calibri"/>
                  <a:sym typeface="Arial"/>
                </a:rPr>
                <a:t> GRB, DCS, HRIT/EMWIN</a:t>
              </a:r>
            </a:p>
          </p:txBody>
        </p:sp>
        <p:sp>
          <p:nvSpPr>
            <p:cNvPr id="101" name="TextBox 100"/>
            <p:cNvSpPr txBox="1"/>
            <p:nvPr/>
          </p:nvSpPr>
          <p:spPr>
            <a:xfrm rot="5068946">
              <a:off x="6499395" y="3586697"/>
              <a:ext cx="2347409" cy="196208"/>
            </a:xfrm>
            <a:prstGeom prst="rect">
              <a:avLst/>
            </a:prstGeom>
            <a:noFill/>
            <a:ln>
              <a:noFill/>
            </a:ln>
          </p:spPr>
          <p:txBody>
            <a:bodyPr wrap="square" rtlCol="0">
              <a:spAutoFit/>
            </a:bodyPr>
            <a:lstStyle/>
            <a:p>
              <a:pPr defTabSz="257168"/>
              <a:r>
                <a:rPr lang="en-US" sz="675" b="1" kern="0" dirty="0">
                  <a:solidFill>
                    <a:srgbClr val="0000FF"/>
                  </a:solidFill>
                  <a:effectLst>
                    <a:outerShdw blurRad="50800" dist="38100" dir="2700000" algn="tl" rotWithShape="0">
                      <a:prstClr val="black">
                        <a:alpha val="40000"/>
                      </a:prstClr>
                    </a:outerShdw>
                  </a:effectLst>
                  <a:latin typeface="Arial"/>
                  <a:cs typeface="Calibri"/>
                  <a:sym typeface="Arial"/>
                </a:rPr>
                <a:t>Command &amp; Control, Mission Data, </a:t>
              </a:r>
            </a:p>
          </p:txBody>
        </p:sp>
        <p:sp>
          <p:nvSpPr>
            <p:cNvPr id="102" name="Text Box 11"/>
            <p:cNvSpPr txBox="1">
              <a:spLocks noChangeArrowheads="1"/>
            </p:cNvSpPr>
            <p:nvPr/>
          </p:nvSpPr>
          <p:spPr bwMode="auto">
            <a:xfrm>
              <a:off x="1960615" y="4531505"/>
              <a:ext cx="392415" cy="1401392"/>
            </a:xfrm>
            <a:prstGeom prst="rect">
              <a:avLst/>
            </a:prstGeom>
            <a:noFill/>
            <a:ln w="9525">
              <a:noFill/>
              <a:miter lim="800000"/>
              <a:headEnd/>
              <a:tailEnd/>
            </a:ln>
            <a:effectLst/>
          </p:spPr>
          <p:txBody>
            <a:bodyPr vert="vert270" wrap="square">
              <a:spAutoFit/>
            </a:bodyPr>
            <a:lstStyle/>
            <a:p>
              <a:pPr defTabSz="257168">
                <a:defRPr/>
              </a:pPr>
              <a:r>
                <a:rPr lang="en-US" sz="675" b="1" kern="0" dirty="0" err="1">
                  <a:solidFill>
                    <a:prstClr val="white"/>
                  </a:solidFill>
                  <a:effectLst>
                    <a:outerShdw blurRad="50800" dist="38100" dir="2700000" algn="tl" rotWithShape="0">
                      <a:prstClr val="black">
                        <a:alpha val="40000"/>
                      </a:prstClr>
                    </a:outerShdw>
                  </a:effectLst>
                  <a:latin typeface="Arial"/>
                  <a:cs typeface="Calibri"/>
                  <a:sym typeface="Arial"/>
                </a:rPr>
                <a:t>Sectorized</a:t>
              </a:r>
              <a:r>
                <a:rPr lang="en-US" sz="675" b="1" kern="0" dirty="0">
                  <a:solidFill>
                    <a:prstClr val="white"/>
                  </a:solidFill>
                  <a:effectLst>
                    <a:outerShdw blurRad="50800" dist="38100" dir="2700000" algn="tl" rotWithShape="0">
                      <a:prstClr val="black">
                        <a:alpha val="40000"/>
                      </a:prstClr>
                    </a:outerShdw>
                  </a:effectLst>
                  <a:latin typeface="Arial"/>
                  <a:cs typeface="Calibri"/>
                  <a:sym typeface="Arial"/>
                </a:rPr>
                <a:t> Cloud and</a:t>
              </a:r>
            </a:p>
            <a:p>
              <a:pPr defTabSz="257168">
                <a:defRPr/>
              </a:pPr>
              <a:r>
                <a:rPr lang="en-US" sz="675" b="1" kern="0" dirty="0">
                  <a:solidFill>
                    <a:prstClr val="white"/>
                  </a:solidFill>
                  <a:effectLst>
                    <a:outerShdw blurRad="50800" dist="38100" dir="2700000" algn="tl" rotWithShape="0">
                      <a:prstClr val="black">
                        <a:alpha val="40000"/>
                      </a:prstClr>
                    </a:outerShdw>
                  </a:effectLst>
                  <a:latin typeface="Arial"/>
                  <a:cs typeface="Calibri"/>
                  <a:sym typeface="Arial"/>
                </a:rPr>
                <a:t> Moisture Imagery </a:t>
              </a:r>
            </a:p>
          </p:txBody>
        </p:sp>
        <p:sp>
          <p:nvSpPr>
            <p:cNvPr id="103" name="Text Box 11"/>
            <p:cNvSpPr txBox="1">
              <a:spLocks noChangeArrowheads="1"/>
            </p:cNvSpPr>
            <p:nvPr/>
          </p:nvSpPr>
          <p:spPr bwMode="auto">
            <a:xfrm>
              <a:off x="6050379" y="5169605"/>
              <a:ext cx="652248" cy="378180"/>
            </a:xfrm>
            <a:prstGeom prst="rect">
              <a:avLst/>
            </a:prstGeom>
            <a:noFill/>
            <a:ln w="9525">
              <a:noFill/>
              <a:miter lim="800000"/>
              <a:headEnd/>
              <a:tailEnd/>
            </a:ln>
            <a:effectLst/>
          </p:spPr>
          <p:txBody>
            <a:bodyPr wrap="square">
              <a:spAutoFit/>
            </a:bodyPr>
            <a:lstStyle/>
            <a:p>
              <a:pPr algn="ctr" defTabSz="257168">
                <a:defRPr/>
              </a:pPr>
              <a:r>
                <a:rPr lang="en-US" sz="619" b="1" kern="0" dirty="0">
                  <a:solidFill>
                    <a:prstClr val="white"/>
                  </a:solidFill>
                  <a:effectLst>
                    <a:outerShdw blurRad="50800" dist="38100" dir="2700000" algn="tl" rotWithShape="0">
                      <a:prstClr val="black">
                        <a:alpha val="40000"/>
                      </a:prstClr>
                    </a:outerShdw>
                  </a:effectLst>
                  <a:latin typeface="Arial"/>
                  <a:cs typeface="Calibri"/>
                  <a:sym typeface="Arial"/>
                </a:rPr>
                <a:t>Authorized Operational Users</a:t>
              </a:r>
            </a:p>
          </p:txBody>
        </p:sp>
        <p:cxnSp>
          <p:nvCxnSpPr>
            <p:cNvPr id="104" name="Straight Connector 103"/>
            <p:cNvCxnSpPr/>
            <p:nvPr/>
          </p:nvCxnSpPr>
          <p:spPr>
            <a:xfrm flipH="1">
              <a:off x="6596048" y="2197554"/>
              <a:ext cx="716285" cy="1135575"/>
            </a:xfrm>
            <a:prstGeom prst="line">
              <a:avLst/>
            </a:prstGeom>
            <a:ln w="38100" cmpd="sng">
              <a:solidFill>
                <a:srgbClr val="FF0000"/>
              </a:solidFill>
              <a:headEnd type="none" w="lg"/>
              <a:tailEnd type="triangle" w="lg"/>
            </a:ln>
          </p:spPr>
          <p:style>
            <a:lnRef idx="2">
              <a:schemeClr val="accent6"/>
            </a:lnRef>
            <a:fillRef idx="0">
              <a:schemeClr val="accent6"/>
            </a:fillRef>
            <a:effectRef idx="1">
              <a:schemeClr val="accent6"/>
            </a:effectRef>
            <a:fontRef idx="minor">
              <a:schemeClr val="tx1"/>
            </a:fontRef>
          </p:style>
        </p:cxnSp>
        <p:sp>
          <p:nvSpPr>
            <p:cNvPr id="105" name="TextBox 104"/>
            <p:cNvSpPr txBox="1"/>
            <p:nvPr/>
          </p:nvSpPr>
          <p:spPr>
            <a:xfrm rot="18511646">
              <a:off x="6560267" y="2722189"/>
              <a:ext cx="540533" cy="196208"/>
            </a:xfrm>
            <a:prstGeom prst="rect">
              <a:avLst/>
            </a:prstGeom>
            <a:noFill/>
            <a:ln>
              <a:noFill/>
            </a:ln>
          </p:spPr>
          <p:txBody>
            <a:bodyPr wrap="none" rtlCol="0">
              <a:spAutoFit/>
            </a:bodyPr>
            <a:lstStyle/>
            <a:p>
              <a:pPr defTabSz="257168"/>
              <a:r>
                <a:rPr lang="en-US" sz="675" b="1" kern="0" dirty="0">
                  <a:solidFill>
                    <a:srgbClr val="0000FF"/>
                  </a:solidFill>
                  <a:effectLst>
                    <a:outerShdw blurRad="50800" dist="38100" dir="2700000" algn="tl" rotWithShape="0">
                      <a:prstClr val="black">
                        <a:alpha val="40000"/>
                      </a:prstClr>
                    </a:outerShdw>
                  </a:effectLst>
                  <a:latin typeface="Arial"/>
                  <a:cs typeface="Calibri"/>
                  <a:sym typeface="Arial"/>
                </a:rPr>
                <a:t>SARSAT</a:t>
              </a:r>
            </a:p>
          </p:txBody>
        </p:sp>
        <p:cxnSp>
          <p:nvCxnSpPr>
            <p:cNvPr id="106" name="Straight Connector 105"/>
            <p:cNvCxnSpPr/>
            <p:nvPr/>
          </p:nvCxnSpPr>
          <p:spPr>
            <a:xfrm>
              <a:off x="7690865" y="2081053"/>
              <a:ext cx="1622667" cy="1315877"/>
            </a:xfrm>
            <a:prstGeom prst="line">
              <a:avLst/>
            </a:prstGeom>
            <a:ln w="38100" cmpd="sng">
              <a:solidFill>
                <a:srgbClr val="FF0000"/>
              </a:solidFill>
              <a:headEnd type="none" w="med" len="med"/>
              <a:tailEnd type="triangle" w="med" len="med"/>
            </a:ln>
          </p:spPr>
          <p:style>
            <a:lnRef idx="2">
              <a:schemeClr val="accent6"/>
            </a:lnRef>
            <a:fillRef idx="0">
              <a:schemeClr val="accent6"/>
            </a:fillRef>
            <a:effectRef idx="1">
              <a:schemeClr val="accent6"/>
            </a:effectRef>
            <a:fontRef idx="minor">
              <a:schemeClr val="tx1"/>
            </a:fontRef>
          </p:style>
        </p:cxnSp>
        <p:sp>
          <p:nvSpPr>
            <p:cNvPr id="107" name="TextBox 106"/>
            <p:cNvSpPr txBox="1"/>
            <p:nvPr/>
          </p:nvSpPr>
          <p:spPr>
            <a:xfrm rot="2290650">
              <a:off x="8535589" y="2738045"/>
              <a:ext cx="451929" cy="196208"/>
            </a:xfrm>
            <a:prstGeom prst="rect">
              <a:avLst/>
            </a:prstGeom>
            <a:noFill/>
            <a:ln>
              <a:noFill/>
            </a:ln>
          </p:spPr>
          <p:txBody>
            <a:bodyPr wrap="square" rtlCol="0">
              <a:spAutoFit/>
            </a:bodyPr>
            <a:lstStyle/>
            <a:p>
              <a:pPr defTabSz="257168"/>
              <a:r>
                <a:rPr lang="en-US" sz="675" b="1" kern="0" dirty="0">
                  <a:solidFill>
                    <a:srgbClr val="0000FF"/>
                  </a:solidFill>
                  <a:effectLst>
                    <a:outerShdw blurRad="50800" dist="38100" dir="2700000" algn="tl" rotWithShape="0">
                      <a:prstClr val="black">
                        <a:alpha val="40000"/>
                      </a:prstClr>
                    </a:outerShdw>
                  </a:effectLst>
                  <a:latin typeface="Arial"/>
                  <a:cs typeface="Calibri"/>
                  <a:sym typeface="Arial"/>
                </a:rPr>
                <a:t>DCS</a:t>
              </a:r>
            </a:p>
          </p:txBody>
        </p:sp>
        <p:cxnSp>
          <p:nvCxnSpPr>
            <p:cNvPr id="108" name="Straight Connector 107"/>
            <p:cNvCxnSpPr/>
            <p:nvPr/>
          </p:nvCxnSpPr>
          <p:spPr>
            <a:xfrm>
              <a:off x="7604208" y="2098101"/>
              <a:ext cx="987112" cy="2188181"/>
            </a:xfrm>
            <a:prstGeom prst="line">
              <a:avLst/>
            </a:prstGeom>
            <a:ln w="38100" cmpd="sng">
              <a:solidFill>
                <a:srgbClr val="FF0000"/>
              </a:solidFill>
              <a:headEnd type="none" w="med" len="med"/>
              <a:tailEnd type="triangle" w="med" len="med"/>
            </a:ln>
          </p:spPr>
          <p:style>
            <a:lnRef idx="2">
              <a:schemeClr val="accent6"/>
            </a:lnRef>
            <a:fillRef idx="0">
              <a:schemeClr val="accent6"/>
            </a:fillRef>
            <a:effectRef idx="1">
              <a:schemeClr val="accent6"/>
            </a:effectRef>
            <a:fontRef idx="minor">
              <a:schemeClr val="tx1"/>
            </a:fontRef>
          </p:style>
        </p:cxnSp>
        <p:sp>
          <p:nvSpPr>
            <p:cNvPr id="109" name="TextBox 108"/>
            <p:cNvSpPr txBox="1"/>
            <p:nvPr/>
          </p:nvSpPr>
          <p:spPr>
            <a:xfrm rot="3593479">
              <a:off x="8083141" y="3368792"/>
              <a:ext cx="440888" cy="196208"/>
            </a:xfrm>
            <a:prstGeom prst="rect">
              <a:avLst/>
            </a:prstGeom>
            <a:noFill/>
            <a:ln>
              <a:noFill/>
            </a:ln>
          </p:spPr>
          <p:txBody>
            <a:bodyPr wrap="square" rtlCol="0">
              <a:spAutoFit/>
            </a:bodyPr>
            <a:lstStyle/>
            <a:p>
              <a:pPr defTabSz="257168"/>
              <a:r>
                <a:rPr lang="en-US" sz="675" b="1" kern="0" dirty="0">
                  <a:solidFill>
                    <a:srgbClr val="0000FF"/>
                  </a:solidFill>
                  <a:effectLst>
                    <a:outerShdw blurRad="50800" dist="38100" dir="2700000" algn="tl" rotWithShape="0">
                      <a:prstClr val="black">
                        <a:alpha val="40000"/>
                      </a:prstClr>
                    </a:outerShdw>
                  </a:effectLst>
                  <a:latin typeface="Arial"/>
                  <a:cs typeface="Calibri"/>
                  <a:sym typeface="Arial"/>
                </a:rPr>
                <a:t> DCS</a:t>
              </a:r>
            </a:p>
          </p:txBody>
        </p:sp>
        <p:pic>
          <p:nvPicPr>
            <p:cNvPr id="110" name="Picture 109"/>
            <p:cNvPicPr>
              <a:picLocks noChangeAspect="1"/>
            </p:cNvPicPr>
            <p:nvPr/>
          </p:nvPicPr>
          <p:blipFill>
            <a:blip r:embed="rId14"/>
            <a:stretch>
              <a:fillRect/>
            </a:stretch>
          </p:blipFill>
          <p:spPr>
            <a:xfrm>
              <a:off x="6202752" y="4786781"/>
              <a:ext cx="347503" cy="393227"/>
            </a:xfrm>
            <a:prstGeom prst="rect">
              <a:avLst/>
            </a:prstGeom>
          </p:spPr>
        </p:pic>
        <p:cxnSp>
          <p:nvCxnSpPr>
            <p:cNvPr id="111" name="Straight Connector 110"/>
            <p:cNvCxnSpPr/>
            <p:nvPr/>
          </p:nvCxnSpPr>
          <p:spPr>
            <a:xfrm flipH="1">
              <a:off x="6447586" y="2225562"/>
              <a:ext cx="779139" cy="812399"/>
            </a:xfrm>
            <a:prstGeom prst="line">
              <a:avLst/>
            </a:prstGeom>
            <a:ln w="38100" cmpd="sng">
              <a:solidFill>
                <a:srgbClr val="FF0000"/>
              </a:solidFill>
              <a:headEnd type="none" w="lg"/>
              <a:tailEnd type="triangle" w="lg"/>
            </a:ln>
          </p:spPr>
          <p:style>
            <a:lnRef idx="2">
              <a:schemeClr val="accent6"/>
            </a:lnRef>
            <a:fillRef idx="0">
              <a:schemeClr val="accent6"/>
            </a:fillRef>
            <a:effectRef idx="1">
              <a:schemeClr val="accent6"/>
            </a:effectRef>
            <a:fontRef idx="minor">
              <a:schemeClr val="tx1"/>
            </a:fontRef>
          </p:style>
        </p:cxnSp>
        <p:cxnSp>
          <p:nvCxnSpPr>
            <p:cNvPr id="112" name="Straight Connector 111"/>
            <p:cNvCxnSpPr/>
            <p:nvPr/>
          </p:nvCxnSpPr>
          <p:spPr>
            <a:xfrm flipH="1">
              <a:off x="3619646" y="2225562"/>
              <a:ext cx="3544820" cy="1350703"/>
            </a:xfrm>
            <a:prstGeom prst="line">
              <a:avLst/>
            </a:prstGeom>
            <a:ln w="38100" cmpd="sng">
              <a:solidFill>
                <a:srgbClr val="FF0000"/>
              </a:solidFill>
              <a:headEnd type="none" w="lg"/>
              <a:tailEnd type="triangle" w="lg"/>
            </a:ln>
          </p:spPr>
          <p:style>
            <a:lnRef idx="2">
              <a:schemeClr val="accent6"/>
            </a:lnRef>
            <a:fillRef idx="0">
              <a:schemeClr val="accent6"/>
            </a:fillRef>
            <a:effectRef idx="1">
              <a:schemeClr val="accent6"/>
            </a:effectRef>
            <a:fontRef idx="minor">
              <a:schemeClr val="tx1"/>
            </a:fontRef>
          </p:style>
        </p:cxnSp>
        <p:sp>
          <p:nvSpPr>
            <p:cNvPr id="113" name="TextBox 112"/>
            <p:cNvSpPr txBox="1"/>
            <p:nvPr/>
          </p:nvSpPr>
          <p:spPr>
            <a:xfrm rot="9680773" flipV="1">
              <a:off x="4446354" y="2540996"/>
              <a:ext cx="1199881" cy="207877"/>
            </a:xfrm>
            <a:prstGeom prst="rect">
              <a:avLst/>
            </a:prstGeom>
            <a:noFill/>
            <a:ln>
              <a:noFill/>
            </a:ln>
          </p:spPr>
          <p:txBody>
            <a:bodyPr wrap="square" rtlCol="0">
              <a:spAutoFit/>
            </a:bodyPr>
            <a:lstStyle/>
            <a:p>
              <a:pPr algn="ctr" defTabSz="257168"/>
              <a:r>
                <a:rPr lang="en-US" sz="751" b="1" kern="0" dirty="0">
                  <a:solidFill>
                    <a:srgbClr val="0000FF"/>
                  </a:solidFill>
                  <a:effectLst>
                    <a:outerShdw blurRad="50800" dist="38100" dir="2700000" algn="tl" rotWithShape="0">
                      <a:prstClr val="black">
                        <a:alpha val="40000"/>
                      </a:prstClr>
                    </a:outerShdw>
                  </a:effectLst>
                  <a:latin typeface="Arial"/>
                  <a:cs typeface="Calibri"/>
                  <a:sym typeface="Arial"/>
                </a:rPr>
                <a:t>GRB</a:t>
              </a:r>
            </a:p>
          </p:txBody>
        </p:sp>
        <p:pic>
          <p:nvPicPr>
            <p:cNvPr id="77" name="Picture 76"/>
            <p:cNvPicPr>
              <a:picLocks noChangeAspect="1"/>
            </p:cNvPicPr>
            <p:nvPr/>
          </p:nvPicPr>
          <p:blipFill>
            <a:blip r:embed="rId15"/>
            <a:stretch>
              <a:fillRect/>
            </a:stretch>
          </p:blipFill>
          <p:spPr>
            <a:xfrm>
              <a:off x="5951961" y="4088213"/>
              <a:ext cx="506202" cy="409880"/>
            </a:xfrm>
            <a:prstGeom prst="rect">
              <a:avLst/>
            </a:prstGeom>
          </p:spPr>
        </p:pic>
        <p:grpSp>
          <p:nvGrpSpPr>
            <p:cNvPr id="5" name="Group 4"/>
            <p:cNvGrpSpPr/>
            <p:nvPr/>
          </p:nvGrpSpPr>
          <p:grpSpPr>
            <a:xfrm>
              <a:off x="3529297" y="5107069"/>
              <a:ext cx="711228" cy="555476"/>
              <a:chOff x="2005297" y="5107069"/>
              <a:chExt cx="711228" cy="555476"/>
            </a:xfrm>
          </p:grpSpPr>
          <p:pic>
            <p:nvPicPr>
              <p:cNvPr id="72" name="Picture 71"/>
              <p:cNvPicPr>
                <a:picLocks noChangeAspect="1"/>
              </p:cNvPicPr>
              <p:nvPr/>
            </p:nvPicPr>
            <p:blipFill>
              <a:blip r:embed="rId16"/>
              <a:stretch>
                <a:fillRect/>
              </a:stretch>
            </p:blipFill>
            <p:spPr>
              <a:xfrm>
                <a:off x="2005297" y="5107069"/>
                <a:ext cx="688901" cy="546661"/>
              </a:xfrm>
              <a:prstGeom prst="rect">
                <a:avLst/>
              </a:prstGeom>
            </p:spPr>
          </p:pic>
          <p:sp>
            <p:nvSpPr>
              <p:cNvPr id="76" name="Rectangle 75"/>
              <p:cNvSpPr/>
              <p:nvPr/>
            </p:nvSpPr>
            <p:spPr>
              <a:xfrm>
                <a:off x="2095646" y="5492177"/>
                <a:ext cx="620879" cy="170368"/>
              </a:xfrm>
              <a:prstGeom prst="rect">
                <a:avLst/>
              </a:prstGeom>
            </p:spPr>
            <p:txBody>
              <a:bodyPr wrap="square">
                <a:spAutoFit/>
              </a:bodyPr>
              <a:lstStyle/>
              <a:p>
                <a:pPr algn="ctr" defTabSz="685783" fontAlgn="base">
                  <a:spcBef>
                    <a:spcPct val="0"/>
                  </a:spcBef>
                  <a:spcAft>
                    <a:spcPct val="0"/>
                  </a:spcAft>
                </a:pPr>
                <a:r>
                  <a:rPr lang="en-US" sz="507" b="1" kern="0" dirty="0">
                    <a:solidFill>
                      <a:prstClr val="black"/>
                    </a:solidFill>
                    <a:latin typeface="Calibri"/>
                    <a:cs typeface="Arial"/>
                    <a:sym typeface="Arial"/>
                  </a:rPr>
                  <a:t>SBN/</a:t>
                </a:r>
                <a:r>
                  <a:rPr lang="en-US" sz="507" b="1" kern="0" dirty="0" err="1">
                    <a:solidFill>
                      <a:prstClr val="black"/>
                    </a:solidFill>
                    <a:latin typeface="Calibri"/>
                    <a:cs typeface="Arial"/>
                    <a:sym typeface="Arial"/>
                  </a:rPr>
                  <a:t>NOAAPort</a:t>
                </a:r>
                <a:endParaRPr lang="en-US" sz="507" b="1" kern="0" dirty="0">
                  <a:solidFill>
                    <a:prstClr val="white"/>
                  </a:solidFill>
                  <a:latin typeface="Calibri"/>
                  <a:cs typeface="Arial"/>
                  <a:sym typeface="Arial"/>
                </a:endParaRPr>
              </a:p>
            </p:txBody>
          </p:sp>
        </p:grpSp>
      </p:grpSp>
    </p:spTree>
    <p:extLst>
      <p:ext uri="{BB962C8B-B14F-4D97-AF65-F5344CB8AC3E}">
        <p14:creationId xmlns:p14="http://schemas.microsoft.com/office/powerpoint/2010/main" val="9959654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l="40581" t="73222" r="40286" b="18932"/>
          <a:stretch>
            <a:fillRect/>
          </a:stretch>
        </p:blipFill>
        <p:spPr bwMode="auto">
          <a:xfrm>
            <a:off x="7798253" y="4700503"/>
            <a:ext cx="2502030" cy="1327764"/>
          </a:xfrm>
          <a:prstGeom prst="rect">
            <a:avLst/>
          </a:prstGeom>
          <a:noFill/>
          <a:ln w="9525">
            <a:noFill/>
            <a:miter lim="800000"/>
            <a:headEnd/>
            <a:tailEnd/>
          </a:ln>
          <a:effectLst/>
        </p:spPr>
      </p:pic>
      <p:pic>
        <p:nvPicPr>
          <p:cNvPr id="6" name="Picture 3"/>
          <p:cNvPicPr>
            <a:picLocks noChangeAspect="1" noChangeArrowheads="1"/>
          </p:cNvPicPr>
          <p:nvPr/>
        </p:nvPicPr>
        <p:blipFill>
          <a:blip r:embed="rId4" cstate="print"/>
          <a:srcRect l="16984" t="31277" r="22222" b="28860"/>
          <a:stretch>
            <a:fillRect/>
          </a:stretch>
        </p:blipFill>
        <p:spPr bwMode="auto">
          <a:xfrm>
            <a:off x="2000691" y="1440643"/>
            <a:ext cx="3594470" cy="3050137"/>
          </a:xfrm>
          <a:prstGeom prst="rect">
            <a:avLst/>
          </a:prstGeom>
          <a:noFill/>
          <a:ln w="9525">
            <a:noFill/>
            <a:miter lim="800000"/>
            <a:headEnd/>
            <a:tailEnd/>
          </a:ln>
          <a:effectLst/>
        </p:spPr>
      </p:pic>
      <p:sp>
        <p:nvSpPr>
          <p:cNvPr id="10" name="TextBox 9"/>
          <p:cNvSpPr txBox="1"/>
          <p:nvPr/>
        </p:nvSpPr>
        <p:spPr>
          <a:xfrm>
            <a:off x="574766" y="4562384"/>
            <a:ext cx="7112967" cy="1815882"/>
          </a:xfrm>
          <a:prstGeom prst="rect">
            <a:avLst/>
          </a:prstGeom>
          <a:noFill/>
        </p:spPr>
        <p:txBody>
          <a:bodyPr wrap="square" rtlCol="0">
            <a:spAutoFit/>
          </a:bodyPr>
          <a:lstStyle/>
          <a:p>
            <a:pPr defTabSz="685800"/>
            <a:r>
              <a:rPr lang="en-US" sz="1400" b="1" kern="0" dirty="0">
                <a:solidFill>
                  <a:srgbClr val="000000"/>
                </a:solidFill>
                <a:latin typeface="Calibri"/>
                <a:cs typeface="Arial"/>
                <a:sym typeface="Arial"/>
              </a:rPr>
              <a:t>NOTES:</a:t>
            </a:r>
          </a:p>
          <a:p>
            <a:pPr marL="131267" indent="-131267" defTabSz="685800">
              <a:buFontTx/>
              <a:buAutoNum type="arabicPeriod"/>
            </a:pPr>
            <a:r>
              <a:rPr lang="en-US" sz="1400" kern="0" dirty="0">
                <a:solidFill>
                  <a:srgbClr val="000000"/>
                </a:solidFill>
                <a:latin typeface="Calibri"/>
                <a:cs typeface="Arial"/>
                <a:sym typeface="Arial"/>
              </a:rPr>
              <a:t> Calculations based on available data as of May 2011.</a:t>
            </a:r>
          </a:p>
          <a:p>
            <a:pPr marL="131267" indent="-131267" defTabSz="685800">
              <a:buFontTx/>
              <a:buAutoNum type="arabicPeriod"/>
            </a:pPr>
            <a:r>
              <a:rPr lang="en-US" sz="1400" kern="0" dirty="0">
                <a:solidFill>
                  <a:srgbClr val="000000"/>
                </a:solidFill>
                <a:latin typeface="Calibri"/>
                <a:cs typeface="Arial"/>
                <a:sym typeface="Arial"/>
              </a:rPr>
              <a:t> Each antenna size is usable within the indicated contour.</a:t>
            </a:r>
          </a:p>
          <a:p>
            <a:pPr marL="131267" indent="-131267" defTabSz="685800">
              <a:buFontTx/>
              <a:buAutoNum type="arabicPeriod"/>
            </a:pPr>
            <a:r>
              <a:rPr lang="en-US" sz="1400" kern="0" dirty="0">
                <a:solidFill>
                  <a:srgbClr val="000000"/>
                </a:solidFill>
                <a:latin typeface="Calibri"/>
                <a:cs typeface="Arial"/>
                <a:sym typeface="Arial"/>
              </a:rPr>
              <a:t> Rain attenuations included are: 1.3/1.6/2.0/2.2/2.5 dB (3.8 to 6 m)</a:t>
            </a:r>
          </a:p>
          <a:p>
            <a:pPr marL="131267" indent="-131267" defTabSz="685800"/>
            <a:r>
              <a:rPr lang="en-US" sz="1400" kern="0" dirty="0">
                <a:solidFill>
                  <a:srgbClr val="000000"/>
                </a:solidFill>
                <a:latin typeface="Calibri"/>
                <a:cs typeface="Arial"/>
                <a:sym typeface="Arial"/>
              </a:rPr>
              <a:t>4. An operating margin of 2.5 dB was included in the calculations, but users are warned that may not be enough in parts of North America where cellular and mobile internet service providers may provide strong interference and therefore additional antenna gain may be needed.</a:t>
            </a:r>
          </a:p>
        </p:txBody>
      </p:sp>
      <p:pic>
        <p:nvPicPr>
          <p:cNvPr id="2" name="Picture 1"/>
          <p:cNvPicPr>
            <a:picLocks noChangeAspect="1"/>
          </p:cNvPicPr>
          <p:nvPr/>
        </p:nvPicPr>
        <p:blipFill>
          <a:blip r:embed="rId5"/>
          <a:stretch>
            <a:fillRect/>
          </a:stretch>
        </p:blipFill>
        <p:spPr>
          <a:xfrm>
            <a:off x="6662511" y="1440643"/>
            <a:ext cx="3637773" cy="2997495"/>
          </a:xfrm>
          <a:prstGeom prst="rect">
            <a:avLst/>
          </a:prstGeom>
        </p:spPr>
      </p:pic>
      <p:sp>
        <p:nvSpPr>
          <p:cNvPr id="4" name="TextBox 3"/>
          <p:cNvSpPr txBox="1"/>
          <p:nvPr/>
        </p:nvSpPr>
        <p:spPr>
          <a:xfrm>
            <a:off x="3442186" y="1051435"/>
            <a:ext cx="1378904" cy="400110"/>
          </a:xfrm>
          <a:prstGeom prst="rect">
            <a:avLst/>
          </a:prstGeom>
          <a:noFill/>
        </p:spPr>
        <p:txBody>
          <a:bodyPr wrap="none" rtlCol="0">
            <a:spAutoFit/>
          </a:bodyPr>
          <a:lstStyle/>
          <a:p>
            <a:pPr defTabSz="685800"/>
            <a:r>
              <a:rPr lang="en-US" sz="2000" b="1" kern="0" dirty="0">
                <a:solidFill>
                  <a:srgbClr val="000000"/>
                </a:solidFill>
                <a:latin typeface="Calibri"/>
                <a:cs typeface="Arial"/>
                <a:sym typeface="Arial"/>
              </a:rPr>
              <a:t>GOES West</a:t>
            </a:r>
          </a:p>
        </p:txBody>
      </p:sp>
      <p:sp>
        <p:nvSpPr>
          <p:cNvPr id="11" name="TextBox 10"/>
          <p:cNvSpPr txBox="1"/>
          <p:nvPr/>
        </p:nvSpPr>
        <p:spPr>
          <a:xfrm>
            <a:off x="7833941" y="1040532"/>
            <a:ext cx="1268296" cy="400110"/>
          </a:xfrm>
          <a:prstGeom prst="rect">
            <a:avLst/>
          </a:prstGeom>
          <a:noFill/>
        </p:spPr>
        <p:txBody>
          <a:bodyPr wrap="none" rtlCol="0">
            <a:spAutoFit/>
          </a:bodyPr>
          <a:lstStyle/>
          <a:p>
            <a:pPr defTabSz="685800"/>
            <a:r>
              <a:rPr lang="en-US" sz="2000" b="1" kern="0" dirty="0">
                <a:solidFill>
                  <a:srgbClr val="000000"/>
                </a:solidFill>
                <a:latin typeface="Calibri"/>
                <a:cs typeface="Arial"/>
                <a:sym typeface="Arial"/>
              </a:rPr>
              <a:t>GOES East</a:t>
            </a:r>
          </a:p>
        </p:txBody>
      </p:sp>
      <p:sp>
        <p:nvSpPr>
          <p:cNvPr id="5" name="Title 4"/>
          <p:cNvSpPr>
            <a:spLocks noGrp="1"/>
          </p:cNvSpPr>
          <p:nvPr>
            <p:ph type="title"/>
          </p:nvPr>
        </p:nvSpPr>
        <p:spPr>
          <a:xfrm>
            <a:off x="0" y="0"/>
            <a:ext cx="11887200" cy="822960"/>
          </a:xfrm>
        </p:spPr>
        <p:txBody>
          <a:bodyPr/>
          <a:lstStyle/>
          <a:p>
            <a:r>
              <a:rPr lang="en-US" sz="3200" dirty="0"/>
              <a:t>GOES-R Series GRB Ground Antenna Sizes</a:t>
            </a:r>
          </a:p>
        </p:txBody>
      </p:sp>
    </p:spTree>
    <p:extLst>
      <p:ext uri="{BB962C8B-B14F-4D97-AF65-F5344CB8AC3E}">
        <p14:creationId xmlns:p14="http://schemas.microsoft.com/office/powerpoint/2010/main" val="30930220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1256263" y="1232962"/>
            <a:ext cx="492952" cy="570202"/>
          </a:xfrm>
          <a:prstGeom prst="rect">
            <a:avLst/>
          </a:prstGeom>
          <a:blipFill>
            <a:blip r:embed="rId3" cstate="print"/>
            <a:stretch>
              <a:fillRect/>
            </a:stretch>
          </a:blipFill>
        </p:spPr>
        <p:txBody>
          <a:bodyPr wrap="square" lIns="0" tIns="0" rIns="0" bIns="0" rtlCol="0"/>
          <a:lstStyle/>
          <a:p>
            <a:pPr defTabSz="685800">
              <a:defRPr/>
            </a:pPr>
            <a:endParaRPr sz="788">
              <a:solidFill>
                <a:prstClr val="black"/>
              </a:solidFill>
            </a:endParaRPr>
          </a:p>
        </p:txBody>
      </p:sp>
      <p:sp>
        <p:nvSpPr>
          <p:cNvPr id="5" name="object 5"/>
          <p:cNvSpPr/>
          <p:nvPr/>
        </p:nvSpPr>
        <p:spPr>
          <a:xfrm>
            <a:off x="11211449" y="2117702"/>
            <a:ext cx="582580" cy="639317"/>
          </a:xfrm>
          <a:prstGeom prst="rect">
            <a:avLst/>
          </a:prstGeom>
          <a:blipFill>
            <a:blip r:embed="rId4" cstate="print"/>
            <a:stretch>
              <a:fillRect/>
            </a:stretch>
          </a:blipFill>
        </p:spPr>
        <p:txBody>
          <a:bodyPr wrap="square" lIns="0" tIns="0" rIns="0" bIns="0" rtlCol="0"/>
          <a:lstStyle/>
          <a:p>
            <a:pPr defTabSz="685800">
              <a:defRPr/>
            </a:pPr>
            <a:endParaRPr sz="788">
              <a:solidFill>
                <a:prstClr val="black"/>
              </a:solidFill>
            </a:endParaRPr>
          </a:p>
        </p:txBody>
      </p:sp>
      <p:sp>
        <p:nvSpPr>
          <p:cNvPr id="6" name="object 6"/>
          <p:cNvSpPr txBox="1"/>
          <p:nvPr/>
        </p:nvSpPr>
        <p:spPr>
          <a:xfrm>
            <a:off x="304800" y="5692"/>
            <a:ext cx="12010768" cy="861774"/>
          </a:xfrm>
          <a:prstGeom prst="rect">
            <a:avLst/>
          </a:prstGeom>
        </p:spPr>
        <p:txBody>
          <a:bodyPr vert="horz" wrap="square" lIns="0" tIns="0" rIns="0" bIns="0" rtlCol="0">
            <a:spAutoFit/>
          </a:bodyPr>
          <a:lstStyle/>
          <a:p>
            <a:pPr marL="228600" algn="ctr" defTabSz="685800">
              <a:defRPr/>
            </a:pPr>
            <a:r>
              <a:rPr sz="2800" b="1" spc="17" dirty="0">
                <a:solidFill>
                  <a:prstClr val="black"/>
                </a:solidFill>
              </a:rPr>
              <a:t>Co</a:t>
            </a:r>
            <a:r>
              <a:rPr sz="2800" b="1" dirty="0">
                <a:solidFill>
                  <a:prstClr val="black"/>
                </a:solidFill>
              </a:rPr>
              <a:t>mm</a:t>
            </a:r>
            <a:r>
              <a:rPr sz="2800" b="1" spc="17" dirty="0">
                <a:solidFill>
                  <a:prstClr val="black"/>
                </a:solidFill>
              </a:rPr>
              <a:t>uni</a:t>
            </a:r>
            <a:r>
              <a:rPr sz="2800" b="1" spc="-26" dirty="0">
                <a:solidFill>
                  <a:prstClr val="black"/>
                </a:solidFill>
              </a:rPr>
              <a:t>t</a:t>
            </a:r>
            <a:r>
              <a:rPr sz="2800" b="1" dirty="0">
                <a:solidFill>
                  <a:prstClr val="black"/>
                </a:solidFill>
              </a:rPr>
              <a:t>y</a:t>
            </a:r>
            <a:r>
              <a:rPr sz="2800" b="1" spc="-76" dirty="0">
                <a:solidFill>
                  <a:prstClr val="black"/>
                </a:solidFill>
              </a:rPr>
              <a:t> </a:t>
            </a:r>
            <a:r>
              <a:rPr sz="2800" b="1" dirty="0">
                <a:solidFill>
                  <a:prstClr val="black"/>
                </a:solidFill>
              </a:rPr>
              <a:t>S</a:t>
            </a:r>
            <a:r>
              <a:rPr sz="2800" b="1" spc="17" dirty="0">
                <a:solidFill>
                  <a:prstClr val="black"/>
                </a:solidFill>
              </a:rPr>
              <a:t>a</a:t>
            </a:r>
            <a:r>
              <a:rPr sz="2800" b="1" spc="-26" dirty="0">
                <a:solidFill>
                  <a:prstClr val="black"/>
                </a:solidFill>
              </a:rPr>
              <a:t>t</a:t>
            </a:r>
            <a:r>
              <a:rPr sz="2800" b="1" spc="17" dirty="0">
                <a:solidFill>
                  <a:prstClr val="black"/>
                </a:solidFill>
              </a:rPr>
              <a:t>elli</a:t>
            </a:r>
            <a:r>
              <a:rPr sz="2800" b="1" spc="-26" dirty="0">
                <a:solidFill>
                  <a:prstClr val="black"/>
                </a:solidFill>
              </a:rPr>
              <a:t>t</a:t>
            </a:r>
            <a:r>
              <a:rPr sz="2800" b="1" dirty="0">
                <a:solidFill>
                  <a:prstClr val="black"/>
                </a:solidFill>
              </a:rPr>
              <a:t>e</a:t>
            </a:r>
            <a:r>
              <a:rPr sz="2800" b="1" spc="-59" dirty="0">
                <a:solidFill>
                  <a:prstClr val="black"/>
                </a:solidFill>
              </a:rPr>
              <a:t> </a:t>
            </a:r>
            <a:r>
              <a:rPr sz="2800" b="1" dirty="0">
                <a:solidFill>
                  <a:prstClr val="black"/>
                </a:solidFill>
              </a:rPr>
              <a:t>Pr</a:t>
            </a:r>
            <a:r>
              <a:rPr sz="2800" b="1" spc="17" dirty="0">
                <a:solidFill>
                  <a:prstClr val="black"/>
                </a:solidFill>
              </a:rPr>
              <a:t>o</a:t>
            </a:r>
            <a:r>
              <a:rPr sz="2800" b="1" dirty="0">
                <a:solidFill>
                  <a:prstClr val="black"/>
                </a:solidFill>
              </a:rPr>
              <a:t>c</a:t>
            </a:r>
            <a:r>
              <a:rPr sz="2800" b="1" spc="17" dirty="0">
                <a:solidFill>
                  <a:prstClr val="black"/>
                </a:solidFill>
              </a:rPr>
              <a:t>e</a:t>
            </a:r>
            <a:r>
              <a:rPr sz="2800" b="1" dirty="0">
                <a:solidFill>
                  <a:prstClr val="black"/>
                </a:solidFill>
              </a:rPr>
              <a:t>ss</a:t>
            </a:r>
            <a:r>
              <a:rPr sz="2800" b="1" spc="17" dirty="0">
                <a:solidFill>
                  <a:prstClr val="black"/>
                </a:solidFill>
              </a:rPr>
              <a:t>in</a:t>
            </a:r>
            <a:r>
              <a:rPr sz="2800" b="1" dirty="0">
                <a:solidFill>
                  <a:prstClr val="black"/>
                </a:solidFill>
              </a:rPr>
              <a:t>g</a:t>
            </a:r>
            <a:r>
              <a:rPr lang="en-US" sz="2800" b="1" dirty="0">
                <a:solidFill>
                  <a:prstClr val="black"/>
                </a:solidFill>
              </a:rPr>
              <a:t> Package </a:t>
            </a:r>
            <a:endParaRPr lang="en-US" sz="2800" b="1" dirty="0" smtClean="0">
              <a:solidFill>
                <a:prstClr val="black"/>
              </a:solidFill>
            </a:endParaRPr>
          </a:p>
          <a:p>
            <a:pPr marL="228600" algn="ctr" defTabSz="685800">
              <a:defRPr/>
            </a:pPr>
            <a:r>
              <a:rPr lang="en-US" sz="2800" b="1" dirty="0" smtClean="0">
                <a:solidFill>
                  <a:prstClr val="black"/>
                </a:solidFill>
              </a:rPr>
              <a:t>for </a:t>
            </a:r>
            <a:r>
              <a:rPr lang="en-US" sz="2800" b="1" dirty="0">
                <a:solidFill>
                  <a:prstClr val="black"/>
                </a:solidFill>
              </a:rPr>
              <a:t>Geostationary Data</a:t>
            </a:r>
            <a:endParaRPr sz="2800" dirty="0">
              <a:solidFill>
                <a:prstClr val="black"/>
              </a:solidFill>
            </a:endParaRPr>
          </a:p>
        </p:txBody>
      </p:sp>
      <p:sp>
        <p:nvSpPr>
          <p:cNvPr id="10" name="object 10"/>
          <p:cNvSpPr>
            <a:spLocks noChangeAspect="1"/>
          </p:cNvSpPr>
          <p:nvPr/>
        </p:nvSpPr>
        <p:spPr>
          <a:xfrm>
            <a:off x="978211" y="4726499"/>
            <a:ext cx="3763809" cy="2094739"/>
          </a:xfrm>
          <a:prstGeom prst="rect">
            <a:avLst/>
          </a:prstGeom>
          <a:blipFill>
            <a:blip r:embed="rId5" cstate="print"/>
            <a:stretch>
              <a:fillRect/>
            </a:stretch>
          </a:blipFill>
        </p:spPr>
        <p:txBody>
          <a:bodyPr wrap="square" lIns="0" tIns="0" rIns="0" bIns="0" rtlCol="0"/>
          <a:lstStyle/>
          <a:p>
            <a:pPr defTabSz="685800">
              <a:defRPr/>
            </a:pPr>
            <a:endParaRPr sz="788">
              <a:solidFill>
                <a:prstClr val="black"/>
              </a:solidFill>
            </a:endParaRPr>
          </a:p>
        </p:txBody>
      </p:sp>
      <p:sp>
        <p:nvSpPr>
          <p:cNvPr id="11" name="object 11"/>
          <p:cNvSpPr txBox="1"/>
          <p:nvPr/>
        </p:nvSpPr>
        <p:spPr>
          <a:xfrm>
            <a:off x="1747043" y="4376810"/>
            <a:ext cx="1834904" cy="215444"/>
          </a:xfrm>
          <a:prstGeom prst="rect">
            <a:avLst/>
          </a:prstGeom>
        </p:spPr>
        <p:txBody>
          <a:bodyPr vert="horz" wrap="square" lIns="0" tIns="0" rIns="0" bIns="0" rtlCol="0">
            <a:spAutoFit/>
          </a:bodyPr>
          <a:lstStyle/>
          <a:p>
            <a:pPr marL="7144" algn="ctr" defTabSz="685800">
              <a:defRPr/>
            </a:pPr>
            <a:r>
              <a:rPr lang="en-US" b="1" spc="23" dirty="0">
                <a:solidFill>
                  <a:prstClr val="black"/>
                </a:solidFill>
              </a:rPr>
              <a:t>ABI</a:t>
            </a:r>
            <a:r>
              <a:rPr b="1" spc="-11" dirty="0">
                <a:solidFill>
                  <a:prstClr val="black"/>
                </a:solidFill>
              </a:rPr>
              <a:t> </a:t>
            </a:r>
            <a:r>
              <a:rPr lang="en-US" b="1" spc="-11" dirty="0">
                <a:solidFill>
                  <a:prstClr val="black"/>
                </a:solidFill>
              </a:rPr>
              <a:t>L1 </a:t>
            </a:r>
            <a:r>
              <a:rPr lang="en-US" b="1" spc="-11" dirty="0" err="1">
                <a:solidFill>
                  <a:prstClr val="black"/>
                </a:solidFill>
              </a:rPr>
              <a:t>Q</a:t>
            </a:r>
            <a:r>
              <a:rPr b="1" spc="-8" dirty="0" err="1">
                <a:solidFill>
                  <a:prstClr val="black"/>
                </a:solidFill>
              </a:rPr>
              <a:t>u</a:t>
            </a:r>
            <a:r>
              <a:rPr b="1" spc="-26" dirty="0" err="1">
                <a:solidFill>
                  <a:prstClr val="black"/>
                </a:solidFill>
              </a:rPr>
              <a:t>i</a:t>
            </a:r>
            <a:r>
              <a:rPr b="1" spc="28" dirty="0" err="1">
                <a:solidFill>
                  <a:prstClr val="black"/>
                </a:solidFill>
              </a:rPr>
              <a:t>ck</a:t>
            </a:r>
            <a:r>
              <a:rPr b="1" spc="-26" dirty="0" err="1">
                <a:solidFill>
                  <a:prstClr val="black"/>
                </a:solidFill>
              </a:rPr>
              <a:t>l</a:t>
            </a:r>
            <a:r>
              <a:rPr b="1" spc="-8" dirty="0" err="1">
                <a:solidFill>
                  <a:prstClr val="black"/>
                </a:solidFill>
              </a:rPr>
              <a:t>oo</a:t>
            </a:r>
            <a:r>
              <a:rPr b="1" spc="28" dirty="0" err="1">
                <a:solidFill>
                  <a:prstClr val="black"/>
                </a:solidFill>
              </a:rPr>
              <a:t>k</a:t>
            </a:r>
            <a:r>
              <a:rPr b="1" dirty="0" err="1">
                <a:solidFill>
                  <a:prstClr val="black"/>
                </a:solidFill>
              </a:rPr>
              <a:t>s</a:t>
            </a:r>
            <a:endParaRPr b="1" dirty="0">
              <a:solidFill>
                <a:prstClr val="black"/>
              </a:solidFill>
            </a:endParaRPr>
          </a:p>
        </p:txBody>
      </p:sp>
      <p:sp>
        <p:nvSpPr>
          <p:cNvPr id="13" name="object 13"/>
          <p:cNvSpPr txBox="1"/>
          <p:nvPr/>
        </p:nvSpPr>
        <p:spPr>
          <a:xfrm>
            <a:off x="6336243" y="4288344"/>
            <a:ext cx="1323242" cy="215444"/>
          </a:xfrm>
          <a:prstGeom prst="rect">
            <a:avLst/>
          </a:prstGeom>
        </p:spPr>
        <p:txBody>
          <a:bodyPr vert="horz" wrap="square" lIns="0" tIns="0" rIns="0" bIns="0" rtlCol="0">
            <a:spAutoFit/>
          </a:bodyPr>
          <a:lstStyle/>
          <a:p>
            <a:pPr marL="7144" marR="2858" defTabSz="685800">
              <a:defRPr/>
            </a:pPr>
            <a:r>
              <a:rPr lang="en-US" b="1" spc="-20" dirty="0">
                <a:solidFill>
                  <a:prstClr val="black"/>
                </a:solidFill>
              </a:rPr>
              <a:t>S</a:t>
            </a:r>
            <a:r>
              <a:rPr lang="en-US" b="1" spc="3" dirty="0">
                <a:solidFill>
                  <a:prstClr val="black"/>
                </a:solidFill>
              </a:rPr>
              <a:t>U</a:t>
            </a:r>
            <a:r>
              <a:rPr lang="en-US" b="1" spc="-26" dirty="0">
                <a:solidFill>
                  <a:prstClr val="black"/>
                </a:solidFill>
              </a:rPr>
              <a:t>V</a:t>
            </a:r>
            <a:r>
              <a:rPr lang="en-US" b="1" spc="-3" dirty="0">
                <a:solidFill>
                  <a:prstClr val="black"/>
                </a:solidFill>
              </a:rPr>
              <a:t>I</a:t>
            </a:r>
            <a:r>
              <a:rPr lang="en-US" b="1" spc="48" dirty="0">
                <a:solidFill>
                  <a:prstClr val="black"/>
                </a:solidFill>
              </a:rPr>
              <a:t> </a:t>
            </a:r>
            <a:r>
              <a:rPr lang="en-US" b="1" spc="-8" dirty="0">
                <a:solidFill>
                  <a:prstClr val="black"/>
                </a:solidFill>
              </a:rPr>
              <a:t>I</a:t>
            </a:r>
            <a:r>
              <a:rPr lang="en-US" b="1" spc="-11" dirty="0">
                <a:solidFill>
                  <a:prstClr val="black"/>
                </a:solidFill>
              </a:rPr>
              <a:t>m</a:t>
            </a:r>
            <a:r>
              <a:rPr lang="en-US" b="1" spc="-8" dirty="0">
                <a:solidFill>
                  <a:prstClr val="black"/>
                </a:solidFill>
              </a:rPr>
              <a:t>age</a:t>
            </a:r>
            <a:r>
              <a:rPr lang="en-US" b="1" spc="17" dirty="0">
                <a:solidFill>
                  <a:prstClr val="black"/>
                </a:solidFill>
              </a:rPr>
              <a:t>r</a:t>
            </a:r>
            <a:r>
              <a:rPr lang="en-US" b="1" dirty="0">
                <a:solidFill>
                  <a:prstClr val="black"/>
                </a:solidFill>
              </a:rPr>
              <a:t>y</a:t>
            </a:r>
            <a:endParaRPr b="1" dirty="0">
              <a:solidFill>
                <a:prstClr val="black"/>
              </a:solidFill>
            </a:endParaRPr>
          </a:p>
        </p:txBody>
      </p:sp>
      <p:sp>
        <p:nvSpPr>
          <p:cNvPr id="23" name="object 23"/>
          <p:cNvSpPr txBox="1"/>
          <p:nvPr/>
        </p:nvSpPr>
        <p:spPr>
          <a:xfrm>
            <a:off x="9176260" y="3564816"/>
            <a:ext cx="2027752" cy="215444"/>
          </a:xfrm>
          <a:prstGeom prst="rect">
            <a:avLst/>
          </a:prstGeom>
        </p:spPr>
        <p:txBody>
          <a:bodyPr vert="horz" wrap="square" lIns="0" tIns="0" rIns="0" bIns="0" rtlCol="0">
            <a:spAutoFit/>
          </a:bodyPr>
          <a:lstStyle/>
          <a:p>
            <a:pPr marL="28575" marR="2858" indent="-21788" algn="ctr" defTabSz="685800">
              <a:defRPr/>
            </a:pPr>
            <a:r>
              <a:rPr lang="en-US" b="1" spc="14" dirty="0">
                <a:solidFill>
                  <a:prstClr val="black"/>
                </a:solidFill>
              </a:rPr>
              <a:t>ABI</a:t>
            </a:r>
            <a:r>
              <a:rPr b="1" spc="-59" dirty="0">
                <a:solidFill>
                  <a:prstClr val="black"/>
                </a:solidFill>
              </a:rPr>
              <a:t> </a:t>
            </a:r>
            <a:r>
              <a:rPr b="1" spc="-8" dirty="0">
                <a:solidFill>
                  <a:prstClr val="black"/>
                </a:solidFill>
              </a:rPr>
              <a:t>t</a:t>
            </a:r>
            <a:r>
              <a:rPr b="1" spc="17" dirty="0">
                <a:solidFill>
                  <a:prstClr val="black"/>
                </a:solidFill>
              </a:rPr>
              <a:t>r</a:t>
            </a:r>
            <a:r>
              <a:rPr b="1" spc="-8" dirty="0">
                <a:solidFill>
                  <a:prstClr val="black"/>
                </a:solidFill>
              </a:rPr>
              <a:t>u</a:t>
            </a:r>
            <a:r>
              <a:rPr b="1" dirty="0">
                <a:solidFill>
                  <a:prstClr val="black"/>
                </a:solidFill>
              </a:rPr>
              <a:t>e</a:t>
            </a:r>
            <a:r>
              <a:rPr b="1" spc="-11" dirty="0">
                <a:solidFill>
                  <a:prstClr val="black"/>
                </a:solidFill>
              </a:rPr>
              <a:t> </a:t>
            </a:r>
            <a:r>
              <a:rPr b="1" spc="26" dirty="0">
                <a:solidFill>
                  <a:prstClr val="black"/>
                </a:solidFill>
              </a:rPr>
              <a:t>c</a:t>
            </a:r>
            <a:r>
              <a:rPr b="1" spc="-8" dirty="0">
                <a:solidFill>
                  <a:prstClr val="black"/>
                </a:solidFill>
              </a:rPr>
              <a:t>o</a:t>
            </a:r>
            <a:r>
              <a:rPr b="1" spc="-26" dirty="0">
                <a:solidFill>
                  <a:prstClr val="black"/>
                </a:solidFill>
              </a:rPr>
              <a:t>l</a:t>
            </a:r>
            <a:r>
              <a:rPr b="1" spc="-8" dirty="0">
                <a:solidFill>
                  <a:prstClr val="black"/>
                </a:solidFill>
              </a:rPr>
              <a:t>o</a:t>
            </a:r>
            <a:r>
              <a:rPr b="1" dirty="0">
                <a:solidFill>
                  <a:prstClr val="black"/>
                </a:solidFill>
              </a:rPr>
              <a:t>r</a:t>
            </a:r>
          </a:p>
        </p:txBody>
      </p:sp>
      <p:sp>
        <p:nvSpPr>
          <p:cNvPr id="26" name="Slide Number Placeholder 25"/>
          <p:cNvSpPr>
            <a:spLocks noGrp="1"/>
          </p:cNvSpPr>
          <p:nvPr>
            <p:ph type="sldNum" sz="quarter" idx="4"/>
          </p:nvPr>
        </p:nvSpPr>
        <p:spPr/>
        <p:txBody>
          <a:bodyPr/>
          <a:lstStyle/>
          <a:p>
            <a:pPr defTabSz="685800"/>
            <a:fld id="{0249A42C-7C3A-1946-A459-68A8AD418034}" type="slidenum">
              <a:rPr lang="en-US" kern="0">
                <a:solidFill>
                  <a:prstClr val="black"/>
                </a:solidFill>
                <a:latin typeface="Arial"/>
                <a:cs typeface="Arial"/>
                <a:sym typeface="Arial"/>
              </a:rPr>
              <a:pPr defTabSz="685800"/>
              <a:t>16</a:t>
            </a:fld>
            <a:endParaRPr lang="en-US" kern="0">
              <a:solidFill>
                <a:prstClr val="black"/>
              </a:solidFill>
              <a:latin typeface="Arial"/>
              <a:cs typeface="Arial"/>
              <a:sym typeface="Arial"/>
            </a:endParaRPr>
          </a:p>
        </p:txBody>
      </p:sp>
      <p:sp>
        <p:nvSpPr>
          <p:cNvPr id="27" name="Date Placeholder 26"/>
          <p:cNvSpPr>
            <a:spLocks noGrp="1"/>
          </p:cNvSpPr>
          <p:nvPr>
            <p:ph type="dt" sz="half" idx="2"/>
          </p:nvPr>
        </p:nvSpPr>
        <p:spPr/>
        <p:txBody>
          <a:bodyPr/>
          <a:lstStyle/>
          <a:p>
            <a:pPr defTabSz="685800"/>
            <a:fld id="{5D02E902-23D8-4531-A7B8-35BF0C828B8B}" type="datetime1">
              <a:rPr lang="en-US" kern="0">
                <a:solidFill>
                  <a:prstClr val="black"/>
                </a:solidFill>
                <a:latin typeface="Arial"/>
                <a:cs typeface="Arial"/>
                <a:sym typeface="Arial"/>
              </a:rPr>
              <a:pPr defTabSz="685800"/>
              <a:t>7/3/2019</a:t>
            </a:fld>
            <a:endParaRPr lang="en-US" kern="0" dirty="0">
              <a:solidFill>
                <a:prstClr val="black"/>
              </a:solidFill>
              <a:latin typeface="Arial"/>
              <a:cs typeface="Arial"/>
              <a:sym typeface="Arial"/>
            </a:endParaRPr>
          </a:p>
        </p:txBody>
      </p:sp>
      <p:sp>
        <p:nvSpPr>
          <p:cNvPr id="29" name="Content Placeholder 312">
            <a:extLst>
              <a:ext uri="{FF2B5EF4-FFF2-40B4-BE49-F238E27FC236}">
                <a16:creationId xmlns:a16="http://schemas.microsoft.com/office/drawing/2014/main" id="{62A53796-697C-6249-81B2-78CABCCDED5D}"/>
              </a:ext>
            </a:extLst>
          </p:cNvPr>
          <p:cNvSpPr>
            <a:spLocks noGrp="1"/>
          </p:cNvSpPr>
          <p:nvPr>
            <p:ph idx="1"/>
          </p:nvPr>
        </p:nvSpPr>
        <p:spPr>
          <a:xfrm>
            <a:off x="304800" y="1070920"/>
            <a:ext cx="10630184" cy="3210158"/>
          </a:xfrm>
        </p:spPr>
        <p:txBody>
          <a:bodyPr>
            <a:normAutofit/>
          </a:bodyPr>
          <a:lstStyle/>
          <a:p>
            <a:pPr>
              <a:lnSpc>
                <a:spcPct val="120000"/>
              </a:lnSpc>
              <a:spcBef>
                <a:spcPts val="0"/>
              </a:spcBef>
            </a:pPr>
            <a:r>
              <a:rPr lang="en-US" sz="1800" dirty="0"/>
              <a:t>Funded by NOAA GOES-R Program to create and distribute software to process direct broadcast data from geostationary satellites, generating products in </a:t>
            </a:r>
            <a:r>
              <a:rPr lang="en-US" sz="1800" dirty="0" smtClean="0"/>
              <a:t>real-time. Software </a:t>
            </a:r>
            <a:r>
              <a:rPr lang="en-US" sz="1800" dirty="0"/>
              <a:t>is available at: </a:t>
            </a:r>
            <a:r>
              <a:rPr lang="en-US" sz="1800" dirty="0">
                <a:hlinkClick r:id="rId6"/>
              </a:rPr>
              <a:t>http://cimss.ssec.wisc.edu/csppgeo/</a:t>
            </a:r>
            <a:endParaRPr lang="en-US" sz="1800" dirty="0"/>
          </a:p>
          <a:p>
            <a:pPr>
              <a:lnSpc>
                <a:spcPct val="120000"/>
              </a:lnSpc>
              <a:spcBef>
                <a:spcPts val="0"/>
              </a:spcBef>
            </a:pPr>
            <a:r>
              <a:rPr lang="en-US" sz="1800" dirty="0"/>
              <a:t>All software is free to download and </a:t>
            </a:r>
            <a:r>
              <a:rPr lang="en-US" sz="1800" dirty="0" smtClean="0"/>
              <a:t>use. Capabilities include:</a:t>
            </a:r>
            <a:endParaRPr lang="en-US" sz="1800" dirty="0"/>
          </a:p>
          <a:p>
            <a:pPr lvl="1">
              <a:lnSpc>
                <a:spcPct val="120000"/>
              </a:lnSpc>
              <a:spcBef>
                <a:spcPts val="0"/>
              </a:spcBef>
            </a:pPr>
            <a:r>
              <a:rPr lang="en-US" sz="1800" dirty="0"/>
              <a:t>Process the GOES-16 and GOES-17 GRB data streams, reconstructing the products that were generated on the ground system</a:t>
            </a:r>
          </a:p>
          <a:p>
            <a:pPr lvl="1">
              <a:lnSpc>
                <a:spcPct val="120000"/>
              </a:lnSpc>
              <a:spcBef>
                <a:spcPts val="0"/>
              </a:spcBef>
            </a:pPr>
            <a:r>
              <a:rPr lang="en-US" sz="1800" dirty="0"/>
              <a:t>Further process GOES-16 ABI data to generate Level 2 products</a:t>
            </a:r>
          </a:p>
          <a:p>
            <a:pPr lvl="1">
              <a:lnSpc>
                <a:spcPct val="120000"/>
              </a:lnSpc>
              <a:spcBef>
                <a:spcPts val="0"/>
              </a:spcBef>
            </a:pPr>
            <a:r>
              <a:rPr lang="en-US" sz="1800" dirty="0"/>
              <a:t>Process direct broadcast data from GOES-15 and Himawari-8 </a:t>
            </a:r>
          </a:p>
          <a:p>
            <a:pPr lvl="1">
              <a:lnSpc>
                <a:spcPct val="120000"/>
              </a:lnSpc>
              <a:spcBef>
                <a:spcPts val="0"/>
              </a:spcBef>
            </a:pPr>
            <a:r>
              <a:rPr lang="en-US" sz="1800" dirty="0"/>
              <a:t>Create high quality RGB and single band images in </a:t>
            </a:r>
            <a:r>
              <a:rPr lang="en-US" sz="1800" dirty="0" err="1"/>
              <a:t>GeoTiff</a:t>
            </a:r>
            <a:r>
              <a:rPr lang="en-US" sz="1800" dirty="0"/>
              <a:t> format</a:t>
            </a:r>
          </a:p>
          <a:p>
            <a:pPr>
              <a:lnSpc>
                <a:spcPct val="120000"/>
              </a:lnSpc>
              <a:spcBef>
                <a:spcPts val="0"/>
              </a:spcBef>
            </a:pPr>
            <a:endParaRPr lang="en-US" sz="1013" dirty="0"/>
          </a:p>
        </p:txBody>
      </p:sp>
      <p:pic>
        <p:nvPicPr>
          <p:cNvPr id="3" name="Picture 2">
            <a:extLst>
              <a:ext uri="{FF2B5EF4-FFF2-40B4-BE49-F238E27FC236}">
                <a16:creationId xmlns:a16="http://schemas.microsoft.com/office/drawing/2014/main" id="{65384530-0D2D-A045-AC6C-7D5F90913C30}"/>
              </a:ext>
            </a:extLst>
          </p:cNvPr>
          <p:cNvPicPr>
            <a:picLocks noChangeAspect="1"/>
          </p:cNvPicPr>
          <p:nvPr/>
        </p:nvPicPr>
        <p:blipFill>
          <a:blip r:embed="rId7"/>
          <a:stretch>
            <a:fillRect/>
          </a:stretch>
        </p:blipFill>
        <p:spPr>
          <a:xfrm>
            <a:off x="8693997" y="3828957"/>
            <a:ext cx="2992281" cy="2992281"/>
          </a:xfrm>
          <a:prstGeom prst="rect">
            <a:avLst/>
          </a:prstGeom>
        </p:spPr>
      </p:pic>
      <p:sp>
        <p:nvSpPr>
          <p:cNvPr id="18" name="object 12">
            <a:extLst>
              <a:ext uri="{FF2B5EF4-FFF2-40B4-BE49-F238E27FC236}">
                <a16:creationId xmlns:a16="http://schemas.microsoft.com/office/drawing/2014/main" id="{FCC9A631-12DF-E14E-9AB4-BBCFE91632C0}"/>
              </a:ext>
            </a:extLst>
          </p:cNvPr>
          <p:cNvSpPr/>
          <p:nvPr/>
        </p:nvSpPr>
        <p:spPr>
          <a:xfrm>
            <a:off x="5935476" y="4726499"/>
            <a:ext cx="2012739" cy="1888066"/>
          </a:xfrm>
          <a:prstGeom prst="rect">
            <a:avLst/>
          </a:prstGeom>
          <a:blipFill>
            <a:blip r:embed="rId8" cstate="print"/>
            <a:stretch>
              <a:fillRect/>
            </a:stretch>
          </a:blipFill>
        </p:spPr>
        <p:txBody>
          <a:bodyPr wrap="square" lIns="0" tIns="0" rIns="0" bIns="0" rtlCol="0"/>
          <a:lstStyle/>
          <a:p>
            <a:pPr defTabSz="685800">
              <a:defRPr/>
            </a:pPr>
            <a:endParaRPr sz="788">
              <a:solidFill>
                <a:prstClr val="black"/>
              </a:solidFill>
            </a:endParaRPr>
          </a:p>
        </p:txBody>
      </p:sp>
    </p:spTree>
    <p:extLst>
      <p:ext uri="{BB962C8B-B14F-4D97-AF65-F5344CB8AC3E}">
        <p14:creationId xmlns:p14="http://schemas.microsoft.com/office/powerpoint/2010/main" val="46771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CSPP Geo Level 2 Processing</a:t>
            </a:r>
          </a:p>
        </p:txBody>
      </p:sp>
      <p:sp>
        <p:nvSpPr>
          <p:cNvPr id="3" name="Text Placeholder 2"/>
          <p:cNvSpPr>
            <a:spLocks noGrp="1"/>
          </p:cNvSpPr>
          <p:nvPr>
            <p:ph idx="1"/>
          </p:nvPr>
        </p:nvSpPr>
        <p:spPr>
          <a:xfrm>
            <a:off x="304800" y="1059296"/>
            <a:ext cx="9777153" cy="3917197"/>
          </a:xfrm>
        </p:spPr>
        <p:txBody>
          <a:bodyPr>
            <a:noAutofit/>
          </a:bodyPr>
          <a:lstStyle/>
          <a:p>
            <a:pPr>
              <a:buFont typeface="Arial" panose="020B0604020202020204" pitchFamily="34" charset="0"/>
              <a:buChar char="•"/>
            </a:pPr>
            <a:r>
              <a:rPr lang="en-US" sz="2000" dirty="0"/>
              <a:t>ABI Level 2 products are generated by research implementations of the operational algorithms, running in the “AIT Framework” which was developed at NOAA</a:t>
            </a:r>
          </a:p>
          <a:p>
            <a:pPr>
              <a:buFont typeface="Arial" panose="020B0604020202020204" pitchFamily="34" charset="0"/>
              <a:buChar char="•"/>
            </a:pPr>
            <a:r>
              <a:rPr lang="en-US" sz="2000" dirty="0"/>
              <a:t>Level 2 products are available in CSPP Geo AIT Framework Version 1 beta:</a:t>
            </a:r>
          </a:p>
          <a:p>
            <a:pPr lvl="1">
              <a:buFont typeface="Arial" panose="020B0604020202020204" pitchFamily="34" charset="0"/>
              <a:buChar char="–"/>
            </a:pPr>
            <a:r>
              <a:rPr lang="en-US" sz="2000" dirty="0"/>
              <a:t> Aerosol Detection: Smoke and Dust	</a:t>
            </a:r>
          </a:p>
          <a:p>
            <a:pPr lvl="1">
              <a:buFont typeface="Arial" panose="020B0604020202020204" pitchFamily="34" charset="0"/>
              <a:buChar char="–"/>
            </a:pPr>
            <a:r>
              <a:rPr lang="en-US" sz="2000" dirty="0"/>
              <a:t> Cloud Top Height</a:t>
            </a:r>
          </a:p>
          <a:p>
            <a:pPr lvl="1">
              <a:buFont typeface="Arial" panose="020B0604020202020204" pitchFamily="34" charset="0"/>
              <a:buChar char="–"/>
            </a:pPr>
            <a:r>
              <a:rPr lang="en-US" sz="2000" dirty="0"/>
              <a:t> Aerosol Optical Depth	</a:t>
            </a:r>
          </a:p>
          <a:p>
            <a:pPr lvl="1">
              <a:buFont typeface="Arial" panose="020B0604020202020204" pitchFamily="34" charset="0"/>
              <a:buChar char="–"/>
            </a:pPr>
            <a:r>
              <a:rPr lang="en-US" sz="2000" dirty="0"/>
              <a:t> Cloud Top Phase</a:t>
            </a:r>
          </a:p>
          <a:p>
            <a:pPr lvl="1">
              <a:buFont typeface="Arial" panose="020B0604020202020204" pitchFamily="34" charset="0"/>
              <a:buChar char="–"/>
            </a:pPr>
            <a:r>
              <a:rPr lang="en-US" sz="2000" dirty="0"/>
              <a:t> Clear Sky Mask	</a:t>
            </a:r>
          </a:p>
          <a:p>
            <a:pPr lvl="1">
              <a:buFont typeface="Arial" panose="020B0604020202020204" pitchFamily="34" charset="0"/>
              <a:buChar char="–"/>
            </a:pPr>
            <a:r>
              <a:rPr lang="en-US" sz="2000" dirty="0"/>
              <a:t> Cloud Top Pressure</a:t>
            </a:r>
          </a:p>
          <a:p>
            <a:pPr lvl="1">
              <a:buFont typeface="Arial" panose="020B0604020202020204" pitchFamily="34" charset="0"/>
              <a:buChar char="–"/>
            </a:pPr>
            <a:r>
              <a:rPr lang="en-US" sz="2000" dirty="0"/>
              <a:t> Cloud and Moisture Imagery	</a:t>
            </a:r>
          </a:p>
          <a:p>
            <a:pPr lvl="1">
              <a:buFont typeface="Arial" panose="020B0604020202020204" pitchFamily="34" charset="0"/>
              <a:buChar char="–"/>
            </a:pPr>
            <a:r>
              <a:rPr lang="en-US" sz="2000" dirty="0"/>
              <a:t> Cloud Top Temperature</a:t>
            </a:r>
          </a:p>
          <a:p>
            <a:pPr lvl="1">
              <a:buFont typeface="Arial" panose="020B0604020202020204" pitchFamily="34" charset="0"/>
              <a:buChar char="–"/>
            </a:pPr>
            <a:r>
              <a:rPr lang="en-US" sz="2000" dirty="0"/>
              <a:t> Cloud Optical Depth (day/night)	</a:t>
            </a:r>
          </a:p>
          <a:p>
            <a:pPr lvl="1">
              <a:buFont typeface="Arial" panose="020B0604020202020204" pitchFamily="34" charset="0"/>
              <a:buChar char="–"/>
            </a:pPr>
            <a:r>
              <a:rPr lang="en-US" sz="2000" dirty="0"/>
              <a:t> Land Surface Temperature (skin)</a:t>
            </a:r>
          </a:p>
          <a:p>
            <a:pPr lvl="1">
              <a:buFont typeface="Arial" panose="020B0604020202020204" pitchFamily="34" charset="0"/>
              <a:buChar char="–"/>
            </a:pPr>
            <a:r>
              <a:rPr lang="en-US" sz="2000" dirty="0"/>
              <a:t> Cloud Particle Size Distribution (day/night)	</a:t>
            </a:r>
          </a:p>
          <a:p>
            <a:endParaRPr lang="en-US" sz="2000" dirty="0"/>
          </a:p>
        </p:txBody>
      </p:sp>
      <p:sp>
        <p:nvSpPr>
          <p:cNvPr id="5" name="Slide Number Placeholder 4"/>
          <p:cNvSpPr>
            <a:spLocks noGrp="1"/>
          </p:cNvSpPr>
          <p:nvPr>
            <p:ph type="sldNum" sz="quarter" idx="4"/>
          </p:nvPr>
        </p:nvSpPr>
        <p:spPr/>
        <p:txBody>
          <a:bodyPr/>
          <a:lstStyle/>
          <a:p>
            <a:pPr defTabSz="685800"/>
            <a:fld id="{0249A42C-7C3A-1946-A459-68A8AD418034}" type="slidenum">
              <a:rPr lang="en-US" kern="0">
                <a:solidFill>
                  <a:prstClr val="black"/>
                </a:solidFill>
                <a:latin typeface="Arial"/>
                <a:cs typeface="Arial"/>
                <a:sym typeface="Arial"/>
              </a:rPr>
              <a:pPr defTabSz="685800"/>
              <a:t>17</a:t>
            </a:fld>
            <a:endParaRPr lang="en-US" kern="0">
              <a:solidFill>
                <a:prstClr val="black"/>
              </a:solidFill>
              <a:latin typeface="Arial"/>
              <a:cs typeface="Arial"/>
              <a:sym typeface="Arial"/>
            </a:endParaRPr>
          </a:p>
        </p:txBody>
      </p:sp>
      <p:sp>
        <p:nvSpPr>
          <p:cNvPr id="6" name="Date Placeholder 5"/>
          <p:cNvSpPr>
            <a:spLocks noGrp="1"/>
          </p:cNvSpPr>
          <p:nvPr>
            <p:ph type="dt" sz="half" idx="2"/>
          </p:nvPr>
        </p:nvSpPr>
        <p:spPr/>
        <p:txBody>
          <a:bodyPr/>
          <a:lstStyle/>
          <a:p>
            <a:pPr defTabSz="685800"/>
            <a:fld id="{A3894DFF-2AB4-4E0B-85C6-FB57A8F973BF}" type="datetime1">
              <a:rPr lang="en-US" kern="0">
                <a:solidFill>
                  <a:prstClr val="black"/>
                </a:solidFill>
                <a:latin typeface="Arial"/>
                <a:cs typeface="Arial"/>
                <a:sym typeface="Arial"/>
              </a:rPr>
              <a:pPr defTabSz="685800"/>
              <a:t>7/3/2019</a:t>
            </a:fld>
            <a:endParaRPr lang="en-US" kern="0" dirty="0">
              <a:solidFill>
                <a:prstClr val="black"/>
              </a:solidFill>
              <a:latin typeface="Arial"/>
              <a:cs typeface="Arial"/>
              <a:sym typeface="Arial"/>
            </a:endParaRPr>
          </a:p>
        </p:txBody>
      </p:sp>
      <p:sp>
        <p:nvSpPr>
          <p:cNvPr id="10" name="object 17">
            <a:extLst>
              <a:ext uri="{FF2B5EF4-FFF2-40B4-BE49-F238E27FC236}">
                <a16:creationId xmlns:a16="http://schemas.microsoft.com/office/drawing/2014/main" id="{446C8FD3-5A69-EA49-9E77-50EF2257CDF2}"/>
              </a:ext>
            </a:extLst>
          </p:cNvPr>
          <p:cNvSpPr txBox="1"/>
          <p:nvPr/>
        </p:nvSpPr>
        <p:spPr>
          <a:xfrm>
            <a:off x="7396274" y="2802450"/>
            <a:ext cx="2577244" cy="215444"/>
          </a:xfrm>
          <a:prstGeom prst="rect">
            <a:avLst/>
          </a:prstGeom>
        </p:spPr>
        <p:txBody>
          <a:bodyPr vert="horz" wrap="square" lIns="0" tIns="0" rIns="0" bIns="0" rtlCol="0">
            <a:spAutoFit/>
          </a:bodyPr>
          <a:lstStyle/>
          <a:p>
            <a:pPr marL="7144" marR="2858" defTabSz="685800">
              <a:defRPr/>
            </a:pPr>
            <a:r>
              <a:rPr b="1" spc="14" dirty="0">
                <a:solidFill>
                  <a:prstClr val="black"/>
                </a:solidFill>
              </a:rPr>
              <a:t>GO</a:t>
            </a:r>
            <a:r>
              <a:rPr b="1" spc="-26" dirty="0">
                <a:solidFill>
                  <a:prstClr val="black"/>
                </a:solidFill>
              </a:rPr>
              <a:t>ES</a:t>
            </a:r>
            <a:r>
              <a:rPr b="1" spc="17" dirty="0">
                <a:solidFill>
                  <a:prstClr val="black"/>
                </a:solidFill>
              </a:rPr>
              <a:t>-</a:t>
            </a:r>
            <a:r>
              <a:rPr b="1" spc="-8" dirty="0">
                <a:solidFill>
                  <a:prstClr val="black"/>
                </a:solidFill>
              </a:rPr>
              <a:t>1</a:t>
            </a:r>
            <a:r>
              <a:rPr b="1" dirty="0">
                <a:solidFill>
                  <a:prstClr val="black"/>
                </a:solidFill>
              </a:rPr>
              <a:t>6</a:t>
            </a:r>
            <a:r>
              <a:rPr b="1" spc="-11" dirty="0">
                <a:solidFill>
                  <a:prstClr val="black"/>
                </a:solidFill>
              </a:rPr>
              <a:t> </a:t>
            </a:r>
            <a:r>
              <a:rPr b="1" spc="3" dirty="0">
                <a:solidFill>
                  <a:prstClr val="black"/>
                </a:solidFill>
              </a:rPr>
              <a:t>C</a:t>
            </a:r>
            <a:r>
              <a:rPr b="1" spc="-26" dirty="0">
                <a:solidFill>
                  <a:prstClr val="black"/>
                </a:solidFill>
              </a:rPr>
              <a:t>l</a:t>
            </a:r>
            <a:r>
              <a:rPr b="1" spc="-8" dirty="0">
                <a:solidFill>
                  <a:prstClr val="black"/>
                </a:solidFill>
              </a:rPr>
              <a:t>ou</a:t>
            </a:r>
            <a:r>
              <a:rPr b="1" dirty="0">
                <a:solidFill>
                  <a:prstClr val="black"/>
                </a:solidFill>
              </a:rPr>
              <a:t>d</a:t>
            </a:r>
            <a:r>
              <a:rPr b="1" spc="45" dirty="0">
                <a:solidFill>
                  <a:prstClr val="black"/>
                </a:solidFill>
              </a:rPr>
              <a:t> </a:t>
            </a:r>
            <a:r>
              <a:rPr b="1" spc="8" dirty="0">
                <a:solidFill>
                  <a:prstClr val="black"/>
                </a:solidFill>
              </a:rPr>
              <a:t>T</a:t>
            </a:r>
            <a:r>
              <a:rPr b="1" spc="-8" dirty="0">
                <a:solidFill>
                  <a:prstClr val="black"/>
                </a:solidFill>
              </a:rPr>
              <a:t>o</a:t>
            </a:r>
            <a:r>
              <a:rPr b="1" dirty="0">
                <a:solidFill>
                  <a:prstClr val="black"/>
                </a:solidFill>
              </a:rPr>
              <a:t>p</a:t>
            </a:r>
            <a:r>
              <a:rPr b="1" spc="-11" dirty="0">
                <a:solidFill>
                  <a:prstClr val="black"/>
                </a:solidFill>
              </a:rPr>
              <a:t> </a:t>
            </a:r>
            <a:r>
              <a:rPr b="1" spc="3" dirty="0">
                <a:solidFill>
                  <a:prstClr val="black"/>
                </a:solidFill>
              </a:rPr>
              <a:t>H</a:t>
            </a:r>
            <a:r>
              <a:rPr b="1" spc="-8" dirty="0">
                <a:solidFill>
                  <a:prstClr val="black"/>
                </a:solidFill>
              </a:rPr>
              <a:t>e</a:t>
            </a:r>
            <a:r>
              <a:rPr b="1" spc="-26" dirty="0">
                <a:solidFill>
                  <a:prstClr val="black"/>
                </a:solidFill>
              </a:rPr>
              <a:t>i</a:t>
            </a:r>
            <a:r>
              <a:rPr b="1" spc="-8" dirty="0">
                <a:solidFill>
                  <a:prstClr val="black"/>
                </a:solidFill>
              </a:rPr>
              <a:t>ght </a:t>
            </a:r>
            <a:endParaRPr b="1" dirty="0">
              <a:solidFill>
                <a:prstClr val="black"/>
              </a:solidFill>
            </a:endParaRPr>
          </a:p>
        </p:txBody>
      </p:sp>
      <p:pic>
        <p:nvPicPr>
          <p:cNvPr id="7" name="Picture 6">
            <a:extLst>
              <a:ext uri="{FF2B5EF4-FFF2-40B4-BE49-F238E27FC236}">
                <a16:creationId xmlns:a16="http://schemas.microsoft.com/office/drawing/2014/main" id="{10B4550A-C94B-D345-9B99-613844BBFB9B}"/>
              </a:ext>
            </a:extLst>
          </p:cNvPr>
          <p:cNvPicPr>
            <a:picLocks noChangeAspect="1"/>
          </p:cNvPicPr>
          <p:nvPr/>
        </p:nvPicPr>
        <p:blipFill>
          <a:blip r:embed="rId2"/>
          <a:stretch>
            <a:fillRect/>
          </a:stretch>
        </p:blipFill>
        <p:spPr>
          <a:xfrm>
            <a:off x="6701792" y="3178843"/>
            <a:ext cx="3966209" cy="3172967"/>
          </a:xfrm>
          <a:prstGeom prst="rect">
            <a:avLst/>
          </a:prstGeom>
        </p:spPr>
      </p:pic>
    </p:spTree>
    <p:extLst>
      <p:ext uri="{BB962C8B-B14F-4D97-AF65-F5344CB8AC3E}">
        <p14:creationId xmlns:p14="http://schemas.microsoft.com/office/powerpoint/2010/main" val="454017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22960"/>
          </a:xfrm>
        </p:spPr>
        <p:txBody>
          <a:bodyPr>
            <a:noAutofit/>
          </a:bodyPr>
          <a:lstStyle/>
          <a:p>
            <a:r>
              <a:rPr lang="en-US" sz="3200" dirty="0"/>
              <a:t>Recent Changes to GRB</a:t>
            </a:r>
          </a:p>
        </p:txBody>
      </p:sp>
      <p:sp>
        <p:nvSpPr>
          <p:cNvPr id="3" name="Content Placeholder 2"/>
          <p:cNvSpPr>
            <a:spLocks noGrp="1"/>
          </p:cNvSpPr>
          <p:nvPr>
            <p:ph idx="1"/>
          </p:nvPr>
        </p:nvSpPr>
        <p:spPr>
          <a:xfrm>
            <a:off x="304800" y="1219200"/>
            <a:ext cx="11582400" cy="5071872"/>
          </a:xfrm>
        </p:spPr>
        <p:txBody>
          <a:bodyPr>
            <a:normAutofit/>
          </a:bodyPr>
          <a:lstStyle/>
          <a:p>
            <a:pPr>
              <a:spcBef>
                <a:spcPts val="600"/>
              </a:spcBef>
              <a:spcAft>
                <a:spcPts val="600"/>
              </a:spcAft>
            </a:pPr>
            <a:r>
              <a:rPr lang="en-US" sz="2000" dirty="0"/>
              <a:t>DO.07.02.00 patch includes a new Data Quality Flag value (DQF = 4) and additional metadata to identify pixels and products impacted by high focal plane temperature. New data quality indicators are provided at both the pixel and product level:</a:t>
            </a:r>
          </a:p>
          <a:p>
            <a:pPr lvl="1">
              <a:spcBef>
                <a:spcPts val="600"/>
              </a:spcBef>
              <a:spcAft>
                <a:spcPts val="600"/>
              </a:spcAft>
              <a:buFont typeface="Arial" panose="020B0604020202020204" pitchFamily="34" charset="0"/>
              <a:buChar char="–"/>
            </a:pPr>
            <a:r>
              <a:rPr lang="en-US" sz="2000" dirty="0"/>
              <a:t> At the pixel level, DQF range is extended to include the new flag value 4</a:t>
            </a:r>
          </a:p>
          <a:p>
            <a:pPr lvl="1">
              <a:spcBef>
                <a:spcPts val="600"/>
              </a:spcBef>
              <a:spcAft>
                <a:spcPts val="600"/>
              </a:spcAft>
              <a:buFont typeface="Arial" panose="020B0604020202020204" pitchFamily="34" charset="0"/>
              <a:buChar char="–"/>
            </a:pPr>
            <a:r>
              <a:rPr lang="en-US" sz="2000" dirty="0"/>
              <a:t> At the product level, additional metadata convey the configuration parameters, focal plane temperatures, and TDQF metrics</a:t>
            </a:r>
          </a:p>
          <a:p>
            <a:pPr>
              <a:spcBef>
                <a:spcPts val="600"/>
              </a:spcBef>
              <a:spcAft>
                <a:spcPts val="600"/>
              </a:spcAft>
            </a:pPr>
            <a:r>
              <a:rPr lang="en-US" sz="2000" dirty="0"/>
              <a:t>Build DO.07.02.00 went operational  on April 8, 2018. Installation, Test, and Check-Out (ITCO) completed on May 6, 2019</a:t>
            </a:r>
          </a:p>
          <a:p>
            <a:pPr>
              <a:spcBef>
                <a:spcPts val="600"/>
              </a:spcBef>
              <a:spcAft>
                <a:spcPts val="600"/>
              </a:spcAft>
            </a:pPr>
            <a:r>
              <a:rPr lang="en-US" sz="2000" dirty="0"/>
              <a:t>Transition of GOES-16 and GOES-17 ABI to Mode 6 on April 2, 2019, as the default mode (replaced Mode 3 as Flex Mode). Continuous Full Disk Mode (mode 4) will continue to be a secondary operational mode</a:t>
            </a:r>
          </a:p>
          <a:p>
            <a:pPr>
              <a:spcBef>
                <a:spcPts val="600"/>
              </a:spcBef>
              <a:spcAft>
                <a:spcPts val="600"/>
              </a:spcAft>
            </a:pPr>
            <a:r>
              <a:rPr lang="en-US" sz="2000" dirty="0"/>
              <a:t>DO.08.00.00 planned for operations in mid-July, 2018. Includes an algorithm fix to improve the ABI performance during the hotter times of year</a:t>
            </a:r>
          </a:p>
        </p:txBody>
      </p:sp>
      <p:sp>
        <p:nvSpPr>
          <p:cNvPr id="4" name="Slide Number Placeholder 3"/>
          <p:cNvSpPr>
            <a:spLocks noGrp="1"/>
          </p:cNvSpPr>
          <p:nvPr>
            <p:ph type="sldNum" sz="quarter" idx="4"/>
          </p:nvPr>
        </p:nvSpPr>
        <p:spPr/>
        <p:txBody>
          <a:bodyPr/>
          <a:lstStyle/>
          <a:p>
            <a:fld id="{0249A42C-7C3A-1946-A459-68A8AD418034}" type="slidenum">
              <a:rPr lang="en-US" smtClean="0"/>
              <a:pPr/>
              <a:t>18</a:t>
            </a:fld>
            <a:endParaRPr lang="en-US"/>
          </a:p>
        </p:txBody>
      </p:sp>
      <p:sp>
        <p:nvSpPr>
          <p:cNvPr id="5" name="Date Placeholder 4"/>
          <p:cNvSpPr>
            <a:spLocks noGrp="1"/>
          </p:cNvSpPr>
          <p:nvPr>
            <p:ph type="dt" sz="half" idx="2"/>
          </p:nvPr>
        </p:nvSpPr>
        <p:spPr/>
        <p:txBody>
          <a:bodyPr/>
          <a:lstStyle/>
          <a:p>
            <a:fld id="{D2921A9C-C115-4E66-AAF0-5A5C363B68B2}" type="datetime1">
              <a:rPr lang="en-US" smtClean="0"/>
              <a:t>7/3/2019</a:t>
            </a:fld>
            <a:endParaRPr lang="en-US" dirty="0"/>
          </a:p>
        </p:txBody>
      </p:sp>
    </p:spTree>
    <p:extLst>
      <p:ext uri="{BB962C8B-B14F-4D97-AF65-F5344CB8AC3E}">
        <p14:creationId xmlns:p14="http://schemas.microsoft.com/office/powerpoint/2010/main" val="38712047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22960"/>
          </a:xfrm>
        </p:spPr>
        <p:txBody>
          <a:bodyPr/>
          <a:lstStyle/>
          <a:p>
            <a:r>
              <a:rPr lang="en-US" sz="2800" dirty="0"/>
              <a:t>GRB Sites</a:t>
            </a:r>
          </a:p>
        </p:txBody>
      </p:sp>
      <p:sp>
        <p:nvSpPr>
          <p:cNvPr id="3" name="Slide Number Placeholder 2"/>
          <p:cNvSpPr>
            <a:spLocks noGrp="1"/>
          </p:cNvSpPr>
          <p:nvPr>
            <p:ph type="sldNum" sz="quarter" idx="4"/>
          </p:nvPr>
        </p:nvSpPr>
        <p:spPr/>
        <p:txBody>
          <a:bodyPr/>
          <a:lstStyle/>
          <a:p>
            <a:fld id="{0249A42C-7C3A-1946-A459-68A8AD418034}" type="slidenum">
              <a:rPr lang="en-US" smtClean="0"/>
              <a:pPr/>
              <a:t>19</a:t>
            </a:fld>
            <a:endParaRPr lang="en-US"/>
          </a:p>
        </p:txBody>
      </p:sp>
      <p:sp>
        <p:nvSpPr>
          <p:cNvPr id="4" name="Date Placeholder 3"/>
          <p:cNvSpPr>
            <a:spLocks noGrp="1"/>
          </p:cNvSpPr>
          <p:nvPr>
            <p:ph type="dt" sz="half" idx="2"/>
          </p:nvPr>
        </p:nvSpPr>
        <p:spPr/>
        <p:txBody>
          <a:bodyPr/>
          <a:lstStyle/>
          <a:p>
            <a:fld id="{A123AA3E-5684-4B78-871A-09BD115C7F1D}" type="datetime1">
              <a:rPr lang="en-US" smtClean="0"/>
              <a:t>7/3/2019</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624285"/>
            <a:ext cx="9144000" cy="6196953"/>
          </a:xfrm>
          <a:prstGeom prst="rect">
            <a:avLst/>
          </a:prstGeom>
        </p:spPr>
      </p:pic>
      <p:sp>
        <p:nvSpPr>
          <p:cNvPr id="6" name="Rounded Rectangle 5"/>
          <p:cNvSpPr/>
          <p:nvPr/>
        </p:nvSpPr>
        <p:spPr>
          <a:xfrm>
            <a:off x="156519" y="2298416"/>
            <a:ext cx="4572116" cy="3073400"/>
          </a:xfrm>
          <a:prstGeom prst="roundRect">
            <a:avLst/>
          </a:prstGeom>
          <a:solidFill>
            <a:schemeClr val="bg1"/>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defTabSz="257168"/>
            <a:r>
              <a:rPr lang="en-US" sz="2000" dirty="0">
                <a:solidFill>
                  <a:prstClr val="black"/>
                </a:solidFill>
              </a:rPr>
              <a:t>60 GRB sites accounted for that are receiving GOES-R series GRB.</a:t>
            </a:r>
          </a:p>
          <a:p>
            <a:pPr defTabSz="257168"/>
            <a:endParaRPr lang="en-US" sz="2000" dirty="0">
              <a:solidFill>
                <a:prstClr val="black"/>
              </a:solidFill>
            </a:endParaRPr>
          </a:p>
          <a:p>
            <a:pPr defTabSz="257168"/>
            <a:r>
              <a:rPr lang="en-US" sz="2000" dirty="0">
                <a:solidFill>
                  <a:prstClr val="black"/>
                </a:solidFill>
              </a:rPr>
              <a:t>Total of 89 antennas (some sites have more than 1 antenna).</a:t>
            </a:r>
          </a:p>
          <a:p>
            <a:pPr defTabSz="257168"/>
            <a:endParaRPr lang="en-US" sz="2000" dirty="0">
              <a:solidFill>
                <a:prstClr val="black"/>
              </a:solidFill>
            </a:endParaRPr>
          </a:p>
        </p:txBody>
      </p:sp>
    </p:spTree>
    <p:extLst>
      <p:ext uri="{BB962C8B-B14F-4D97-AF65-F5344CB8AC3E}">
        <p14:creationId xmlns:p14="http://schemas.microsoft.com/office/powerpoint/2010/main" val="995783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799148"/>
          </a:xfrm>
        </p:spPr>
        <p:txBody>
          <a:bodyPr/>
          <a:lstStyle/>
          <a:p>
            <a:r>
              <a:rPr lang="en-US" sz="3200" dirty="0"/>
              <a:t>Contributors</a:t>
            </a:r>
          </a:p>
        </p:txBody>
      </p:sp>
      <p:sp>
        <p:nvSpPr>
          <p:cNvPr id="6" name="TextBox 5"/>
          <p:cNvSpPr txBox="1"/>
          <p:nvPr/>
        </p:nvSpPr>
        <p:spPr>
          <a:xfrm>
            <a:off x="683741" y="2133039"/>
            <a:ext cx="10840994" cy="3170099"/>
          </a:xfrm>
          <a:prstGeom prst="rect">
            <a:avLst/>
          </a:prstGeom>
          <a:noFill/>
        </p:spPr>
        <p:txBody>
          <a:bodyPr wrap="square" rtlCol="0">
            <a:spAutoFit/>
          </a:bodyPr>
          <a:lstStyle/>
          <a:p>
            <a:pPr algn="ctr"/>
            <a:r>
              <a:rPr lang="en-US" sz="2000" dirty="0">
                <a:solidFill>
                  <a:schemeClr val="tx1"/>
                </a:solidFill>
                <a:latin typeface="+mn-lt"/>
              </a:rPr>
              <a:t>Jim McNitt </a:t>
            </a:r>
            <a:r>
              <a:rPr lang="en-US" sz="2000" baseline="30000" dirty="0">
                <a:solidFill>
                  <a:schemeClr val="tx1"/>
                </a:solidFill>
                <a:latin typeface="+mn-lt"/>
              </a:rPr>
              <a:t>1</a:t>
            </a:r>
            <a:r>
              <a:rPr lang="en-US" sz="2000" dirty="0">
                <a:solidFill>
                  <a:schemeClr val="tx1"/>
                </a:solidFill>
                <a:latin typeface="+mn-lt"/>
              </a:rPr>
              <a:t>, Matt Seybold </a:t>
            </a:r>
            <a:r>
              <a:rPr lang="en-US" sz="2000" baseline="30000" dirty="0">
                <a:solidFill>
                  <a:schemeClr val="tx1"/>
                </a:solidFill>
                <a:latin typeface="+mn-lt"/>
              </a:rPr>
              <a:t>2</a:t>
            </a:r>
            <a:r>
              <a:rPr lang="en-US" sz="2000" dirty="0">
                <a:solidFill>
                  <a:schemeClr val="tx1"/>
                </a:solidFill>
                <a:latin typeface="+mn-lt"/>
              </a:rPr>
              <a:t>, Elizabeth Kline</a:t>
            </a:r>
            <a:r>
              <a:rPr lang="en-US" sz="2000" baseline="30000" dirty="0">
                <a:solidFill>
                  <a:schemeClr val="tx1"/>
                </a:solidFill>
                <a:latin typeface="+mn-lt"/>
              </a:rPr>
              <a:t>2</a:t>
            </a:r>
            <a:r>
              <a:rPr lang="en-US" sz="2000" dirty="0">
                <a:solidFill>
                  <a:schemeClr val="tx1"/>
                </a:solidFill>
                <a:latin typeface="+mn-lt"/>
              </a:rPr>
              <a:t>, Thomas Feroli</a:t>
            </a:r>
            <a:r>
              <a:rPr lang="en-US" sz="2000" baseline="30000" dirty="0">
                <a:solidFill>
                  <a:schemeClr val="tx1"/>
                </a:solidFill>
              </a:rPr>
              <a:t>2</a:t>
            </a:r>
            <a:r>
              <a:rPr lang="en-US" sz="2000" dirty="0">
                <a:solidFill>
                  <a:schemeClr val="tx1"/>
                </a:solidFill>
                <a:latin typeface="+mn-lt"/>
              </a:rPr>
              <a:t>, Seth Clevenstine</a:t>
            </a:r>
            <a:r>
              <a:rPr lang="en-US" sz="2000" baseline="30000" dirty="0">
                <a:solidFill>
                  <a:schemeClr val="tx1"/>
                </a:solidFill>
                <a:latin typeface="+mn-lt"/>
              </a:rPr>
              <a:t>1</a:t>
            </a:r>
            <a:r>
              <a:rPr lang="en-US" sz="2000" dirty="0">
                <a:solidFill>
                  <a:schemeClr val="tx1"/>
                </a:solidFill>
                <a:latin typeface="+mn-lt"/>
              </a:rPr>
              <a:t>, Natalia Donoho</a:t>
            </a:r>
            <a:r>
              <a:rPr lang="en-US" sz="2000" baseline="30000" dirty="0">
                <a:solidFill>
                  <a:schemeClr val="tx1"/>
                </a:solidFill>
                <a:latin typeface="+mn-lt"/>
              </a:rPr>
              <a:t>1</a:t>
            </a:r>
            <a:r>
              <a:rPr lang="en-US" sz="2000" dirty="0">
                <a:solidFill>
                  <a:schemeClr val="tx1"/>
                </a:solidFill>
                <a:latin typeface="+mn-lt"/>
              </a:rPr>
              <a:t>, Richard Antoine</a:t>
            </a:r>
            <a:r>
              <a:rPr lang="en-US" sz="2000" baseline="30000" dirty="0">
                <a:solidFill>
                  <a:schemeClr val="tx1"/>
                </a:solidFill>
                <a:latin typeface="+mn-lt"/>
              </a:rPr>
              <a:t>1</a:t>
            </a:r>
            <a:r>
              <a:rPr lang="en-US" sz="2000" dirty="0">
                <a:solidFill>
                  <a:schemeClr val="tx1"/>
                </a:solidFill>
                <a:latin typeface="+mn-lt"/>
              </a:rPr>
              <a:t>, Donna McNamara </a:t>
            </a:r>
            <a:r>
              <a:rPr lang="en-US" sz="2000" baseline="30000" dirty="0">
                <a:solidFill>
                  <a:schemeClr val="tx1"/>
                </a:solidFill>
                <a:latin typeface="+mn-lt"/>
              </a:rPr>
              <a:t>3</a:t>
            </a:r>
            <a:r>
              <a:rPr lang="en-US" sz="2000" dirty="0">
                <a:solidFill>
                  <a:schemeClr val="tx1"/>
                </a:solidFill>
                <a:latin typeface="+mn-lt"/>
              </a:rPr>
              <a:t>, Alan Hall</a:t>
            </a:r>
            <a:r>
              <a:rPr lang="en-US" sz="2000" baseline="30000" dirty="0">
                <a:solidFill>
                  <a:schemeClr val="tx1"/>
                </a:solidFill>
                <a:latin typeface="+mn-lt"/>
              </a:rPr>
              <a:t> 3</a:t>
            </a:r>
            <a:r>
              <a:rPr lang="en-US" sz="2000" dirty="0">
                <a:solidFill>
                  <a:schemeClr val="tx1"/>
                </a:solidFill>
                <a:latin typeface="+mn-lt"/>
              </a:rPr>
              <a:t>,</a:t>
            </a:r>
            <a:r>
              <a:rPr lang="en-US" sz="2000" baseline="30000" dirty="0">
                <a:solidFill>
                  <a:schemeClr val="tx1"/>
                </a:solidFill>
                <a:latin typeface="+mn-lt"/>
              </a:rPr>
              <a:t> </a:t>
            </a:r>
            <a:r>
              <a:rPr lang="en-US" sz="2000" dirty="0" smtClean="0">
                <a:solidFill>
                  <a:schemeClr val="tx1"/>
                </a:solidFill>
                <a:latin typeface="+mn-lt"/>
              </a:rPr>
              <a:t>Jon O'Neil</a:t>
            </a:r>
            <a:r>
              <a:rPr lang="en-US" sz="2000" baseline="30000" dirty="0" smtClean="0">
                <a:solidFill>
                  <a:schemeClr val="tx1"/>
                </a:solidFill>
                <a:latin typeface="+mn-lt"/>
              </a:rPr>
              <a:t>4</a:t>
            </a:r>
            <a:r>
              <a:rPr lang="en-US" sz="2000" dirty="0" smtClean="0">
                <a:solidFill>
                  <a:schemeClr val="tx1"/>
                </a:solidFill>
                <a:latin typeface="+mn-lt"/>
              </a:rPr>
              <a:t>, and Matt Arkett</a:t>
            </a:r>
            <a:r>
              <a:rPr lang="en-US" sz="2000" baseline="30000" dirty="0" smtClean="0">
                <a:solidFill>
                  <a:schemeClr val="tx1"/>
                </a:solidFill>
                <a:latin typeface="+mn-lt"/>
              </a:rPr>
              <a:t>5</a:t>
            </a:r>
            <a:endParaRPr lang="en-US" sz="2000" baseline="30000" dirty="0">
              <a:solidFill>
                <a:schemeClr val="tx1"/>
              </a:solidFill>
              <a:latin typeface="+mn-lt"/>
            </a:endParaRPr>
          </a:p>
          <a:p>
            <a:pPr algn="ctr"/>
            <a:r>
              <a:rPr lang="en-US" sz="2000" dirty="0">
                <a:solidFill>
                  <a:schemeClr val="tx1"/>
                </a:solidFill>
                <a:latin typeface="+mn-lt"/>
              </a:rPr>
              <a:t>Office of Satellite and Product Operations (OSPO),</a:t>
            </a:r>
          </a:p>
          <a:p>
            <a:pPr algn="ctr"/>
            <a:r>
              <a:rPr lang="en-US" sz="2000" dirty="0">
                <a:solidFill>
                  <a:schemeClr val="tx1"/>
                </a:solidFill>
                <a:latin typeface="+mn-lt"/>
              </a:rPr>
              <a:t>National Environmental Satellite, Data, and Information Service (NESDIS)</a:t>
            </a:r>
          </a:p>
          <a:p>
            <a:pPr algn="ctr"/>
            <a:r>
              <a:rPr lang="en-US" sz="2000" dirty="0">
                <a:solidFill>
                  <a:schemeClr val="tx1"/>
                </a:solidFill>
                <a:latin typeface="+mn-lt"/>
              </a:rPr>
              <a:t>National Oceanic and Atmospheric Administration (NOAA)</a:t>
            </a:r>
          </a:p>
          <a:p>
            <a:pPr algn="ctr"/>
            <a:endParaRPr lang="en-US" sz="2000" dirty="0">
              <a:solidFill>
                <a:schemeClr val="tx1"/>
              </a:solidFill>
              <a:latin typeface="+mn-lt"/>
            </a:endParaRPr>
          </a:p>
          <a:p>
            <a:pPr algn="ctr"/>
            <a:r>
              <a:rPr lang="en-US" sz="2000" i="1" dirty="0">
                <a:solidFill>
                  <a:schemeClr val="tx1"/>
                </a:solidFill>
                <a:latin typeface="+mn-lt"/>
              </a:rPr>
              <a:t>Affiliations: 1 Satellite Products and Services Division; 2 GOES-R Product Readiness and Operations Team, 3 Mission Operations Division; 4 NOAA Big Data Project</a:t>
            </a:r>
          </a:p>
          <a:p>
            <a:pPr algn="ctr"/>
            <a:r>
              <a:rPr lang="en-US" sz="2000" i="1" dirty="0">
                <a:solidFill>
                  <a:schemeClr val="tx1"/>
                </a:solidFill>
                <a:latin typeface="+mn-lt"/>
              </a:rPr>
              <a:t>Additional Acknowledgements: University of Wisconsin – Madison, </a:t>
            </a:r>
            <a:r>
              <a:rPr lang="en-US" sz="2000" i="1" dirty="0" smtClean="0">
                <a:solidFill>
                  <a:schemeClr val="tx1"/>
                </a:solidFill>
                <a:latin typeface="+mn-lt"/>
              </a:rPr>
              <a:t>SSEC/CIMSS, </a:t>
            </a:r>
            <a:r>
              <a:rPr lang="en-US" sz="2000" i="1" dirty="0">
                <a:solidFill>
                  <a:schemeClr val="tx1"/>
                </a:solidFill>
                <a:latin typeface="+mn-lt"/>
              </a:rPr>
              <a:t>5 Earth Observation </a:t>
            </a:r>
            <a:r>
              <a:rPr lang="en-US" sz="2000" i="1" dirty="0" smtClean="0">
                <a:solidFill>
                  <a:schemeClr val="tx1"/>
                </a:solidFill>
                <a:latin typeface="+mn-lt"/>
              </a:rPr>
              <a:t>and </a:t>
            </a:r>
            <a:r>
              <a:rPr lang="en-US" sz="2000" i="1" dirty="0">
                <a:solidFill>
                  <a:schemeClr val="tx1"/>
                </a:solidFill>
                <a:latin typeface="+mn-lt"/>
              </a:rPr>
              <a:t>Geomatics, Meteorological Service of Canada, Environment and Climate Change </a:t>
            </a:r>
            <a:r>
              <a:rPr lang="en-US" sz="2000" i="1" dirty="0" smtClean="0">
                <a:solidFill>
                  <a:schemeClr val="tx1"/>
                </a:solidFill>
                <a:latin typeface="+mn-lt"/>
              </a:rPr>
              <a:t>Canada</a:t>
            </a:r>
            <a:endParaRPr lang="en-US" sz="2000" dirty="0">
              <a:solidFill>
                <a:schemeClr val="tx1"/>
              </a:solidFill>
              <a:latin typeface="+mn-lt"/>
            </a:endParaRPr>
          </a:p>
        </p:txBody>
      </p:sp>
      <p:sp>
        <p:nvSpPr>
          <p:cNvPr id="3" name="Slide Number Placeholder 2"/>
          <p:cNvSpPr>
            <a:spLocks noGrp="1"/>
          </p:cNvSpPr>
          <p:nvPr>
            <p:ph type="sldNum" sz="quarter" idx="4"/>
          </p:nvPr>
        </p:nvSpPr>
        <p:spPr/>
        <p:txBody>
          <a:bodyPr/>
          <a:lstStyle/>
          <a:p>
            <a:fld id="{0249A42C-7C3A-1946-A459-68A8AD418034}" type="slidenum">
              <a:rPr lang="en-US" smtClean="0"/>
              <a:pPr/>
              <a:t>2</a:t>
            </a:fld>
            <a:endParaRPr lang="en-US"/>
          </a:p>
        </p:txBody>
      </p:sp>
      <p:sp>
        <p:nvSpPr>
          <p:cNvPr id="7" name="Date Placeholder 6"/>
          <p:cNvSpPr>
            <a:spLocks noGrp="1"/>
          </p:cNvSpPr>
          <p:nvPr>
            <p:ph type="dt" sz="half" idx="2"/>
          </p:nvPr>
        </p:nvSpPr>
        <p:spPr/>
        <p:txBody>
          <a:bodyPr/>
          <a:lstStyle/>
          <a:p>
            <a:fld id="{8235E51F-F15B-4D01-B4A4-482EC5DD56C7}" type="datetime1">
              <a:rPr lang="en-US" smtClean="0"/>
              <a:t>7/3/2019</a:t>
            </a:fld>
            <a:endParaRPr lang="en-US" dirty="0"/>
          </a:p>
        </p:txBody>
      </p:sp>
    </p:spTree>
    <p:extLst>
      <p:ext uri="{BB962C8B-B14F-4D97-AF65-F5344CB8AC3E}">
        <p14:creationId xmlns:p14="http://schemas.microsoft.com/office/powerpoint/2010/main" val="23040645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Example of a GRB Site that Distributes </a:t>
            </a:r>
            <a:r>
              <a:rPr lang="en-US" sz="3200" dirty="0"/>
              <a:t>Products</a:t>
            </a:r>
          </a:p>
        </p:txBody>
      </p:sp>
      <p:sp>
        <p:nvSpPr>
          <p:cNvPr id="3" name="Content Placeholder 2"/>
          <p:cNvSpPr>
            <a:spLocks noGrp="1"/>
          </p:cNvSpPr>
          <p:nvPr>
            <p:ph idx="1"/>
          </p:nvPr>
        </p:nvSpPr>
        <p:spPr>
          <a:xfrm>
            <a:off x="242085" y="1100450"/>
            <a:ext cx="9780003" cy="796084"/>
          </a:xfrm>
        </p:spPr>
        <p:txBody>
          <a:bodyPr>
            <a:normAutofit/>
          </a:bodyPr>
          <a:lstStyle/>
          <a:p>
            <a:pPr marL="0" indent="0">
              <a:buNone/>
            </a:pPr>
            <a:r>
              <a:rPr lang="en-US" sz="2000" b="1" dirty="0"/>
              <a:t>University of Wisconsin – Madison Space Science and Engineering Center (SSEC) Cooperative Institute for Meteorological Satellite Studies (CIMSS) </a:t>
            </a:r>
          </a:p>
        </p:txBody>
      </p:sp>
      <p:sp>
        <p:nvSpPr>
          <p:cNvPr id="4" name="Slide Number Placeholder 3"/>
          <p:cNvSpPr>
            <a:spLocks noGrp="1"/>
          </p:cNvSpPr>
          <p:nvPr>
            <p:ph type="sldNum" sz="quarter" idx="4"/>
          </p:nvPr>
        </p:nvSpPr>
        <p:spPr/>
        <p:txBody>
          <a:bodyPr/>
          <a:lstStyle/>
          <a:p>
            <a:fld id="{0249A42C-7C3A-1946-A459-68A8AD418034}" type="slidenum">
              <a:rPr lang="en-US" smtClean="0"/>
              <a:pPr/>
              <a:t>20</a:t>
            </a:fld>
            <a:endParaRPr lang="en-US"/>
          </a:p>
        </p:txBody>
      </p:sp>
      <p:sp>
        <p:nvSpPr>
          <p:cNvPr id="5" name="Date Placeholder 4"/>
          <p:cNvSpPr>
            <a:spLocks noGrp="1"/>
          </p:cNvSpPr>
          <p:nvPr>
            <p:ph type="dt" sz="half" idx="2"/>
          </p:nvPr>
        </p:nvSpPr>
        <p:spPr/>
        <p:txBody>
          <a:bodyPr/>
          <a:lstStyle/>
          <a:p>
            <a:fld id="{D2921A9C-C115-4E66-AAF0-5A5C363B68B2}" type="datetime1">
              <a:rPr lang="en-US" smtClean="0"/>
              <a:t>7/3/2019</a:t>
            </a:fld>
            <a:endParaRPr lang="en-US" dirty="0"/>
          </a:p>
        </p:txBody>
      </p:sp>
      <p:pic>
        <p:nvPicPr>
          <p:cNvPr id="6" name="GOES-17_RadM2_true_color_2018325_222000_2018325_23320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61641" y="2496698"/>
            <a:ext cx="3674782" cy="2624661"/>
          </a:xfrm>
          <a:prstGeom prst="rect">
            <a:avLst/>
          </a:prstGeom>
        </p:spPr>
      </p:pic>
      <p:sp>
        <p:nvSpPr>
          <p:cNvPr id="8" name="Rectangle 7"/>
          <p:cNvSpPr/>
          <p:nvPr/>
        </p:nvSpPr>
        <p:spPr>
          <a:xfrm>
            <a:off x="242085" y="1719108"/>
            <a:ext cx="10006544" cy="923330"/>
          </a:xfrm>
          <a:prstGeom prst="rect">
            <a:avLst/>
          </a:prstGeom>
        </p:spPr>
        <p:txBody>
          <a:bodyPr wrap="square">
            <a:spAutoFit/>
          </a:bodyPr>
          <a:lstStyle/>
          <a:p>
            <a:pPr marL="285750" indent="-285750">
              <a:buFont typeface="Arial" panose="020B0604020202020204" pitchFamily="34" charset="0"/>
              <a:buChar char="•"/>
            </a:pPr>
            <a:r>
              <a:rPr lang="en-US" sz="1800" dirty="0"/>
              <a:t>Satellite Data Services (SDS) ingests GOES-16 and GOES-17 GRB using CSPP Geo and the SDI GRB Appliance.  In addition to local direct access, real-time and archive GOES ABI and L2 ABI products are provided via ADDE, LDM, HTTP, and FTP.   </a:t>
            </a:r>
          </a:p>
        </p:txBody>
      </p:sp>
      <p:sp>
        <p:nvSpPr>
          <p:cNvPr id="10" name="Rectangle 9"/>
          <p:cNvSpPr/>
          <p:nvPr/>
        </p:nvSpPr>
        <p:spPr>
          <a:xfrm>
            <a:off x="242085" y="2688161"/>
            <a:ext cx="6501234" cy="2031325"/>
          </a:xfrm>
          <a:prstGeom prst="rect">
            <a:avLst/>
          </a:prstGeom>
        </p:spPr>
        <p:txBody>
          <a:bodyPr wrap="square">
            <a:spAutoFit/>
          </a:bodyPr>
          <a:lstStyle/>
          <a:p>
            <a:pPr marL="285750" indent="-285750">
              <a:buFont typeface="Arial" panose="020B0604020202020204" pitchFamily="34" charset="0"/>
              <a:buChar char="•"/>
            </a:pPr>
            <a:r>
              <a:rPr lang="en-US" sz="1800" dirty="0"/>
              <a:t>Data are also provided to external users as a GRB CADU stream through a </a:t>
            </a:r>
            <a:r>
              <a:rPr lang="en-US" sz="1800" dirty="0" err="1"/>
              <a:t>fanout</a:t>
            </a:r>
            <a:r>
              <a:rPr lang="en-US" sz="1800" dirty="0"/>
              <a:t> mixer server using multiple antenna inputs to mitigate local RFI.  The primary users of GRB data from SSEC are scientists (including NOAA and NASA), educational and commercial users worldwide, which include those in the solar power and sports fishing industries, broadcast media, and the aviation community.  </a:t>
            </a:r>
          </a:p>
        </p:txBody>
      </p:sp>
      <p:sp>
        <p:nvSpPr>
          <p:cNvPr id="11" name="Rectangle 10"/>
          <p:cNvSpPr/>
          <p:nvPr/>
        </p:nvSpPr>
        <p:spPr>
          <a:xfrm>
            <a:off x="242085" y="4719486"/>
            <a:ext cx="6924365" cy="1200329"/>
          </a:xfrm>
          <a:prstGeom prst="rect">
            <a:avLst/>
          </a:prstGeom>
        </p:spPr>
        <p:txBody>
          <a:bodyPr wrap="square">
            <a:spAutoFit/>
          </a:bodyPr>
          <a:lstStyle/>
          <a:p>
            <a:pPr marL="285750" indent="-285750">
              <a:buFont typeface="Arial" panose="020B0604020202020204" pitchFamily="34" charset="0"/>
              <a:buChar char="•"/>
            </a:pPr>
            <a:r>
              <a:rPr lang="en-US" sz="1800" dirty="0"/>
              <a:t>Real-time GOES visualization packages available from SSEC: </a:t>
            </a:r>
          </a:p>
          <a:p>
            <a:pPr marL="742950" lvl="1" indent="-285750">
              <a:buFont typeface="Arial" panose="020B0604020202020204" pitchFamily="34" charset="0"/>
              <a:buChar char="•"/>
            </a:pPr>
            <a:r>
              <a:rPr lang="en-US" sz="1800" dirty="0" err="1"/>
              <a:t>McIDAS</a:t>
            </a:r>
            <a:r>
              <a:rPr lang="en-US" sz="1800" dirty="0"/>
              <a:t>-X and </a:t>
            </a:r>
            <a:r>
              <a:rPr lang="en-US" sz="1800" dirty="0" err="1"/>
              <a:t>McIDAS</a:t>
            </a:r>
            <a:r>
              <a:rPr lang="en-US" sz="1800" dirty="0"/>
              <a:t>-V</a:t>
            </a:r>
          </a:p>
          <a:p>
            <a:pPr marL="742950" lvl="1" indent="-285750">
              <a:buFont typeface="Arial" panose="020B0604020202020204" pitchFamily="34" charset="0"/>
              <a:buChar char="•"/>
            </a:pPr>
            <a:r>
              <a:rPr lang="en-US" sz="1800" dirty="0" err="1"/>
              <a:t>RealEarth</a:t>
            </a:r>
            <a:r>
              <a:rPr lang="en-US" sz="1800" dirty="0"/>
              <a:t> VM, web-based and mobile app</a:t>
            </a:r>
          </a:p>
          <a:p>
            <a:pPr marL="742950" lvl="1" indent="-285750">
              <a:buFont typeface="Arial" panose="020B0604020202020204" pitchFamily="34" charset="0"/>
              <a:buChar char="•"/>
            </a:pPr>
            <a:r>
              <a:rPr lang="en-US" sz="1800" dirty="0"/>
              <a:t>Geostationary Satellite Image Browser</a:t>
            </a:r>
          </a:p>
        </p:txBody>
      </p:sp>
      <p:sp>
        <p:nvSpPr>
          <p:cNvPr id="12" name="Rectangle 11"/>
          <p:cNvSpPr/>
          <p:nvPr/>
        </p:nvSpPr>
        <p:spPr>
          <a:xfrm>
            <a:off x="7010400" y="5319650"/>
            <a:ext cx="3786999" cy="923330"/>
          </a:xfrm>
          <a:prstGeom prst="rect">
            <a:avLst/>
          </a:prstGeom>
        </p:spPr>
        <p:txBody>
          <a:bodyPr wrap="square">
            <a:spAutoFit/>
          </a:bodyPr>
          <a:lstStyle/>
          <a:p>
            <a:pPr marL="742950" lvl="1" indent="-285750">
              <a:buFont typeface="Arial" panose="020B0604020202020204" pitchFamily="34" charset="0"/>
              <a:buChar char="•"/>
            </a:pPr>
            <a:r>
              <a:rPr lang="en-US" sz="1800" dirty="0"/>
              <a:t>SSEC-GOES mobile app</a:t>
            </a:r>
          </a:p>
          <a:p>
            <a:pPr marL="742950" lvl="1" indent="-285750">
              <a:buFont typeface="Arial" panose="020B0604020202020204" pitchFamily="34" charset="0"/>
              <a:buChar char="•"/>
            </a:pPr>
            <a:r>
              <a:rPr lang="en-US" sz="1800" dirty="0" err="1"/>
              <a:t>WxSat</a:t>
            </a:r>
            <a:r>
              <a:rPr lang="en-US" sz="1800" dirty="0"/>
              <a:t> mobile app</a:t>
            </a:r>
          </a:p>
          <a:p>
            <a:pPr marL="742950" lvl="1" indent="-285750">
              <a:buFont typeface="Arial" panose="020B0604020202020204" pitchFamily="34" charset="0"/>
              <a:buChar char="•"/>
            </a:pPr>
            <a:r>
              <a:rPr lang="en-US" sz="1800" dirty="0"/>
              <a:t>Geo2Grid</a:t>
            </a:r>
          </a:p>
        </p:txBody>
      </p:sp>
    </p:spTree>
    <p:extLst>
      <p:ext uri="{BB962C8B-B14F-4D97-AF65-F5344CB8AC3E}">
        <p14:creationId xmlns:p14="http://schemas.microsoft.com/office/powerpoint/2010/main" val="15164029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HRIT/EMWIN</a:t>
            </a:r>
          </a:p>
        </p:txBody>
      </p:sp>
      <p:sp>
        <p:nvSpPr>
          <p:cNvPr id="5" name="Text Placeholder 4"/>
          <p:cNvSpPr>
            <a:spLocks noGrp="1"/>
          </p:cNvSpPr>
          <p:nvPr>
            <p:ph idx="1"/>
          </p:nvPr>
        </p:nvSpPr>
        <p:spPr>
          <a:xfrm>
            <a:off x="304800" y="1219200"/>
            <a:ext cx="11582400" cy="5071872"/>
          </a:xfrm>
          <a:prstGeom prst="rect">
            <a:avLst/>
          </a:prstGeom>
        </p:spPr>
        <p:txBody>
          <a:bodyPr>
            <a:normAutofit/>
          </a:bodyPr>
          <a:lstStyle/>
          <a:p>
            <a:pPr>
              <a:spcBef>
                <a:spcPts val="338"/>
              </a:spcBef>
              <a:spcAft>
                <a:spcPts val="338"/>
              </a:spcAft>
            </a:pPr>
            <a:r>
              <a:rPr lang="en-US" sz="1800" dirty="0"/>
              <a:t>The High Rate Information Transmission (HRIT) / Emergency Managers Weather Information Service (EMWIN) broadcast is operational on GOES-16 and GOES-17 with a data relay capacity of 400 kilobits per second.</a:t>
            </a:r>
          </a:p>
          <a:p>
            <a:pPr>
              <a:spcBef>
                <a:spcPts val="338"/>
              </a:spcBef>
              <a:spcAft>
                <a:spcPts val="338"/>
              </a:spcAft>
            </a:pPr>
            <a:r>
              <a:rPr lang="en-US" sz="1800" dirty="0"/>
              <a:t>However, the EMWIN content on HRIT/EMWIN, virtual channels 20 – 22, is in test mode and is expected to be operational in late July 2019</a:t>
            </a:r>
          </a:p>
          <a:p>
            <a:pPr>
              <a:spcBef>
                <a:spcPts val="338"/>
              </a:spcBef>
              <a:spcAft>
                <a:spcPts val="338"/>
              </a:spcAft>
            </a:pPr>
            <a:r>
              <a:rPr lang="en-US" sz="1800" dirty="0"/>
              <a:t>The HRIT/EMWIN product offering includes: </a:t>
            </a:r>
          </a:p>
          <a:p>
            <a:pPr lvl="1">
              <a:spcBef>
                <a:spcPts val="338"/>
              </a:spcBef>
              <a:spcAft>
                <a:spcPts val="338"/>
              </a:spcAft>
              <a:buFont typeface="Arial" panose="020B0604020202020204" pitchFamily="34" charset="0"/>
              <a:buChar char="–"/>
            </a:pPr>
            <a:r>
              <a:rPr lang="en-US" sz="1800" dirty="0"/>
              <a:t> EMWIN products includes National Weather Service watches, warnings, forecasts and graphics</a:t>
            </a:r>
          </a:p>
          <a:p>
            <a:pPr lvl="1">
              <a:spcBef>
                <a:spcPts val="338"/>
              </a:spcBef>
              <a:spcAft>
                <a:spcPts val="338"/>
              </a:spcAft>
              <a:buFont typeface="Arial" panose="020B0604020202020204" pitchFamily="34" charset="0"/>
              <a:buChar char="–"/>
            </a:pPr>
            <a:r>
              <a:rPr lang="en-US" sz="1800" dirty="0"/>
              <a:t> Copy of the GOES-DCS observations</a:t>
            </a:r>
          </a:p>
          <a:p>
            <a:pPr lvl="1">
              <a:spcBef>
                <a:spcPts val="338"/>
              </a:spcBef>
              <a:spcAft>
                <a:spcPts val="338"/>
              </a:spcAft>
              <a:buFont typeface="Arial" panose="020B0604020202020204" pitchFamily="34" charset="0"/>
              <a:buChar char="–"/>
            </a:pPr>
            <a:r>
              <a:rPr lang="en-US" sz="1800" dirty="0"/>
              <a:t> Environmental maritime products from National Hurricane Center</a:t>
            </a:r>
          </a:p>
          <a:p>
            <a:pPr lvl="1">
              <a:spcBef>
                <a:spcPts val="338"/>
              </a:spcBef>
              <a:spcAft>
                <a:spcPts val="338"/>
              </a:spcAft>
              <a:buFont typeface="Arial" panose="020B0604020202020204" pitchFamily="34" charset="0"/>
              <a:buChar char="–"/>
            </a:pPr>
            <a:r>
              <a:rPr lang="en-US" sz="1800" dirty="0"/>
              <a:t> Additional 4 km resolution GOES-15 &amp; Himawari-8 IR/WV/Visual Imagery (GOES-17 only)</a:t>
            </a:r>
          </a:p>
          <a:p>
            <a:pPr lvl="1">
              <a:spcBef>
                <a:spcPts val="338"/>
              </a:spcBef>
              <a:spcAft>
                <a:spcPts val="338"/>
              </a:spcAft>
              <a:buFont typeface="Arial" panose="020B0604020202020204" pitchFamily="34" charset="0"/>
              <a:buChar char="–"/>
            </a:pPr>
            <a:r>
              <a:rPr lang="en-US" sz="1800" dirty="0"/>
              <a:t> GOES-16 &amp; 17 Imagery – ABI Cloud and Moisture Imagery (CMI) converted to the 2013 CGMS Global LRIT/HRIT standard</a:t>
            </a:r>
          </a:p>
          <a:p>
            <a:pPr lvl="2">
              <a:spcBef>
                <a:spcPts val="338"/>
              </a:spcBef>
              <a:spcAft>
                <a:spcPts val="338"/>
              </a:spcAft>
            </a:pPr>
            <a:r>
              <a:rPr lang="en-US" sz="1800" dirty="0"/>
              <a:t> 2 kilometer spatial resolution ABI Full Disk Bands 2, 7, 8, 9, 13, 14 and 15 available every 30 minutes </a:t>
            </a:r>
          </a:p>
          <a:p>
            <a:pPr lvl="2">
              <a:spcBef>
                <a:spcPts val="338"/>
              </a:spcBef>
              <a:spcAft>
                <a:spcPts val="338"/>
              </a:spcAft>
            </a:pPr>
            <a:r>
              <a:rPr lang="en-US" sz="1800" dirty="0"/>
              <a:t>ABI mesoscale imagery in Bands 2, 7 and 13 available every 15 minutes (Band 2 is 0.5 km while Bands 7 and 13 are 2 km resolution) </a:t>
            </a:r>
          </a:p>
          <a:p>
            <a:pPr>
              <a:spcBef>
                <a:spcPts val="0"/>
              </a:spcBef>
              <a:spcAft>
                <a:spcPts val="338"/>
              </a:spcAft>
            </a:pPr>
            <a:endParaRPr lang="en-US" sz="1500" dirty="0"/>
          </a:p>
          <a:p>
            <a:pPr>
              <a:spcBef>
                <a:spcPts val="0"/>
              </a:spcBef>
              <a:spcAft>
                <a:spcPts val="338"/>
              </a:spcAft>
            </a:pPr>
            <a:endParaRPr lang="en-US" sz="1500" dirty="0"/>
          </a:p>
        </p:txBody>
      </p:sp>
      <p:sp>
        <p:nvSpPr>
          <p:cNvPr id="4" name="Slide Number Placeholder 3"/>
          <p:cNvSpPr>
            <a:spLocks noGrp="1"/>
          </p:cNvSpPr>
          <p:nvPr>
            <p:ph type="sldNum" sz="quarter" idx="4"/>
          </p:nvPr>
        </p:nvSpPr>
        <p:spPr/>
        <p:txBody>
          <a:bodyPr/>
          <a:lstStyle/>
          <a:p>
            <a:fld id="{0249A42C-7C3A-1946-A459-68A8AD418034}" type="slidenum">
              <a:rPr lang="en-US" smtClean="0"/>
              <a:pPr/>
              <a:t>21</a:t>
            </a:fld>
            <a:endParaRPr lang="en-US"/>
          </a:p>
        </p:txBody>
      </p:sp>
      <p:sp>
        <p:nvSpPr>
          <p:cNvPr id="6" name="Date Placeholder 5"/>
          <p:cNvSpPr>
            <a:spLocks noGrp="1"/>
          </p:cNvSpPr>
          <p:nvPr>
            <p:ph type="dt" sz="half" idx="2"/>
          </p:nvPr>
        </p:nvSpPr>
        <p:spPr/>
        <p:txBody>
          <a:bodyPr/>
          <a:lstStyle/>
          <a:p>
            <a:fld id="{D0CD5EBA-C5F4-4199-8BAB-2F84F89C5171}" type="datetime1">
              <a:rPr lang="en-US" smtClean="0"/>
              <a:t>7/3/2019</a:t>
            </a:fld>
            <a:endParaRPr lang="en-US" dirty="0"/>
          </a:p>
        </p:txBody>
      </p:sp>
    </p:spTree>
    <p:extLst>
      <p:ext uri="{BB962C8B-B14F-4D97-AF65-F5344CB8AC3E}">
        <p14:creationId xmlns:p14="http://schemas.microsoft.com/office/powerpoint/2010/main" val="32642311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HRIT/EMWIN Virtual Channel Listing</a:t>
            </a:r>
          </a:p>
        </p:txBody>
      </p:sp>
      <p:sp>
        <p:nvSpPr>
          <p:cNvPr id="4" name="Slide Number Placeholder 3"/>
          <p:cNvSpPr>
            <a:spLocks noGrp="1"/>
          </p:cNvSpPr>
          <p:nvPr>
            <p:ph type="sldNum" sz="quarter" idx="4"/>
          </p:nvPr>
        </p:nvSpPr>
        <p:spPr/>
        <p:txBody>
          <a:bodyPr/>
          <a:lstStyle/>
          <a:p>
            <a:fld id="{0249A42C-7C3A-1946-A459-68A8AD418034}" type="slidenum">
              <a:rPr lang="en-US" smtClean="0"/>
              <a:pPr/>
              <a:t>22</a:t>
            </a:fld>
            <a:endParaRPr lang="en-US"/>
          </a:p>
        </p:txBody>
      </p:sp>
      <p:sp>
        <p:nvSpPr>
          <p:cNvPr id="6" name="Date Placeholder 5"/>
          <p:cNvSpPr>
            <a:spLocks noGrp="1"/>
          </p:cNvSpPr>
          <p:nvPr>
            <p:ph type="dt" sz="half" idx="2"/>
          </p:nvPr>
        </p:nvSpPr>
        <p:spPr/>
        <p:txBody>
          <a:bodyPr/>
          <a:lstStyle/>
          <a:p>
            <a:fld id="{D0CD5EBA-C5F4-4199-8BAB-2F84F89C5171}" type="datetime1">
              <a:rPr lang="en-US" smtClean="0"/>
              <a:t>7/3/2019</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374252838"/>
              </p:ext>
            </p:extLst>
          </p:nvPr>
        </p:nvGraphicFramePr>
        <p:xfrm>
          <a:off x="0" y="898811"/>
          <a:ext cx="12192000" cy="5934784"/>
        </p:xfrm>
        <a:graphic>
          <a:graphicData uri="http://schemas.openxmlformats.org/drawingml/2006/table">
            <a:tbl>
              <a:tblPr/>
              <a:tblGrid>
                <a:gridCol w="647561">
                  <a:extLst>
                    <a:ext uri="{9D8B030D-6E8A-4147-A177-3AD203B41FA5}">
                      <a16:colId xmlns:a16="http://schemas.microsoft.com/office/drawing/2014/main" val="630798046"/>
                    </a:ext>
                  </a:extLst>
                </a:gridCol>
                <a:gridCol w="2054329">
                  <a:extLst>
                    <a:ext uri="{9D8B030D-6E8A-4147-A177-3AD203B41FA5}">
                      <a16:colId xmlns:a16="http://schemas.microsoft.com/office/drawing/2014/main" val="1755014106"/>
                    </a:ext>
                  </a:extLst>
                </a:gridCol>
                <a:gridCol w="1138813">
                  <a:extLst>
                    <a:ext uri="{9D8B030D-6E8A-4147-A177-3AD203B41FA5}">
                      <a16:colId xmlns:a16="http://schemas.microsoft.com/office/drawing/2014/main" val="3261517047"/>
                    </a:ext>
                  </a:extLst>
                </a:gridCol>
                <a:gridCol w="1138813">
                  <a:extLst>
                    <a:ext uri="{9D8B030D-6E8A-4147-A177-3AD203B41FA5}">
                      <a16:colId xmlns:a16="http://schemas.microsoft.com/office/drawing/2014/main" val="2715635963"/>
                    </a:ext>
                  </a:extLst>
                </a:gridCol>
                <a:gridCol w="1027166">
                  <a:extLst>
                    <a:ext uri="{9D8B030D-6E8A-4147-A177-3AD203B41FA5}">
                      <a16:colId xmlns:a16="http://schemas.microsoft.com/office/drawing/2014/main" val="3457925729"/>
                    </a:ext>
                  </a:extLst>
                </a:gridCol>
                <a:gridCol w="1518420">
                  <a:extLst>
                    <a:ext uri="{9D8B030D-6E8A-4147-A177-3AD203B41FA5}">
                      <a16:colId xmlns:a16="http://schemas.microsoft.com/office/drawing/2014/main" val="192558873"/>
                    </a:ext>
                  </a:extLst>
                </a:gridCol>
                <a:gridCol w="1317449">
                  <a:extLst>
                    <a:ext uri="{9D8B030D-6E8A-4147-A177-3AD203B41FA5}">
                      <a16:colId xmlns:a16="http://schemas.microsoft.com/office/drawing/2014/main" val="1754813542"/>
                    </a:ext>
                  </a:extLst>
                </a:gridCol>
                <a:gridCol w="3349449">
                  <a:extLst>
                    <a:ext uri="{9D8B030D-6E8A-4147-A177-3AD203B41FA5}">
                      <a16:colId xmlns:a16="http://schemas.microsoft.com/office/drawing/2014/main" val="244857525"/>
                    </a:ext>
                  </a:extLst>
                </a:gridCol>
              </a:tblGrid>
              <a:tr h="343860">
                <a:tc>
                  <a:txBody>
                    <a:bodyPr/>
                    <a:lstStyle/>
                    <a:p>
                      <a:pPr algn="ctr" fontAlgn="ctr"/>
                      <a:r>
                        <a:rPr lang="en-US" sz="1200" b="1" i="0" u="none" strike="noStrike" dirty="0">
                          <a:solidFill>
                            <a:srgbClr val="000000"/>
                          </a:solidFill>
                          <a:effectLst/>
                          <a:latin typeface="+mn-lt"/>
                        </a:rPr>
                        <a:t>VCID #</a:t>
                      </a:r>
                    </a:p>
                  </a:txBody>
                  <a:tcPr marL="6918" marR="6918" marT="69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200" b="1" i="0" u="none" strike="noStrike">
                          <a:solidFill>
                            <a:srgbClr val="000000"/>
                          </a:solidFill>
                          <a:effectLst/>
                          <a:latin typeface="+mn-lt"/>
                        </a:rPr>
                        <a:t>Product Name</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200" b="1" i="0" u="none" strike="noStrike">
                          <a:solidFill>
                            <a:srgbClr val="000000"/>
                          </a:solidFill>
                          <a:effectLst/>
                          <a:latin typeface="+mn-lt"/>
                        </a:rPr>
                        <a:t>GOES-16 Availability</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200" b="1" i="0" u="none" strike="noStrike">
                          <a:solidFill>
                            <a:srgbClr val="000000"/>
                          </a:solidFill>
                          <a:effectLst/>
                          <a:latin typeface="+mn-lt"/>
                        </a:rPr>
                        <a:t>GOES-17 Availability</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200" b="1" i="0" u="none" strike="noStrike">
                          <a:solidFill>
                            <a:srgbClr val="000000"/>
                          </a:solidFill>
                          <a:effectLst/>
                          <a:latin typeface="+mn-lt"/>
                        </a:rPr>
                        <a:t>Period -Min</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200" b="1" i="0" u="none" strike="noStrike">
                          <a:solidFill>
                            <a:srgbClr val="000000"/>
                          </a:solidFill>
                          <a:effectLst/>
                          <a:latin typeface="+mn-lt"/>
                        </a:rPr>
                        <a:t>Format</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200" b="1" i="0" u="none" strike="noStrike">
                          <a:solidFill>
                            <a:srgbClr val="000000"/>
                          </a:solidFill>
                          <a:effectLst/>
                          <a:latin typeface="+mn-lt"/>
                        </a:rPr>
                        <a:t>Resolution</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200" b="1" i="0" u="none" strike="noStrike" dirty="0">
                          <a:solidFill>
                            <a:srgbClr val="000000"/>
                          </a:solidFill>
                          <a:effectLst/>
                          <a:latin typeface="+mn-lt"/>
                        </a:rPr>
                        <a:t>Product </a:t>
                      </a:r>
                      <a:r>
                        <a:rPr lang="en-US" sz="1200" b="1" i="0" u="none" strike="noStrike" dirty="0" smtClean="0">
                          <a:solidFill>
                            <a:srgbClr val="000000"/>
                          </a:solidFill>
                          <a:effectLst/>
                          <a:latin typeface="+mn-lt"/>
                        </a:rPr>
                        <a:t>Status</a:t>
                      </a:r>
                      <a:endParaRPr lang="en-US" sz="1200" b="1" i="0" u="none" strike="noStrike" dirty="0">
                        <a:solidFill>
                          <a:srgbClr val="000000"/>
                        </a:solidFill>
                        <a:effectLst/>
                        <a:latin typeface="+mn-lt"/>
                      </a:endParaRPr>
                    </a:p>
                  </a:txBody>
                  <a:tcPr marL="6918" marR="6918" marT="69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814533999"/>
                  </a:ext>
                </a:extLst>
              </a:tr>
              <a:tr h="190788">
                <a:tc>
                  <a:txBody>
                    <a:bodyPr/>
                    <a:lstStyle/>
                    <a:p>
                      <a:pPr algn="ctr" fontAlgn="ctr"/>
                      <a:r>
                        <a:rPr lang="en-US" sz="1200" b="1" i="0" u="none" strike="noStrike">
                          <a:solidFill>
                            <a:srgbClr val="000000"/>
                          </a:solidFill>
                          <a:effectLst/>
                          <a:latin typeface="+mn-lt"/>
                        </a:rPr>
                        <a:t>0</a:t>
                      </a:r>
                    </a:p>
                  </a:txBody>
                  <a:tcPr marL="6918" marR="6918" marT="69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Admin Text </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X</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X</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60</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Text Messages</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N/A</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mn-lt"/>
                        </a:rPr>
                        <a:t> </a:t>
                      </a:r>
                    </a:p>
                  </a:txBody>
                  <a:tcPr marL="6918" marR="6918" marT="69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4201354"/>
                  </a:ext>
                </a:extLst>
              </a:tr>
              <a:tr h="486509">
                <a:tc>
                  <a:txBody>
                    <a:bodyPr/>
                    <a:lstStyle/>
                    <a:p>
                      <a:pPr algn="ctr" fontAlgn="ctr"/>
                      <a:r>
                        <a:rPr lang="en-US" sz="1200" b="1" i="0" u="none" strike="noStrike">
                          <a:solidFill>
                            <a:srgbClr val="000000"/>
                          </a:solidFill>
                          <a:effectLst/>
                          <a:latin typeface="+mn-lt"/>
                        </a:rPr>
                        <a:t>1</a:t>
                      </a:r>
                    </a:p>
                  </a:txBody>
                  <a:tcPr marL="6918" marR="6918" marT="69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Mesoscale Imagery</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X</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X</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15</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HRIT/LRIT</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0.5km Band 2, 2km for bands 7 and 13</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1200" b="0" i="0" u="none" strike="noStrike" dirty="0" smtClean="0">
                          <a:solidFill>
                            <a:srgbClr val="000000"/>
                          </a:solidFill>
                          <a:effectLst/>
                          <a:latin typeface="+mn-lt"/>
                        </a:rPr>
                        <a:t>Active and available</a:t>
                      </a:r>
                      <a:endParaRPr lang="en-US" sz="1200" b="0" i="0" u="none" strike="noStrike" dirty="0">
                        <a:solidFill>
                          <a:srgbClr val="000000"/>
                        </a:solidFill>
                        <a:effectLst/>
                        <a:latin typeface="+mn-lt"/>
                      </a:endParaRPr>
                    </a:p>
                  </a:txBody>
                  <a:tcPr marL="6918" marR="6918" marT="69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851855490"/>
                  </a:ext>
                </a:extLst>
              </a:tr>
              <a:tr h="190788">
                <a:tc>
                  <a:txBody>
                    <a:bodyPr/>
                    <a:lstStyle/>
                    <a:p>
                      <a:pPr algn="ctr" fontAlgn="ctr"/>
                      <a:r>
                        <a:rPr lang="en-US" sz="1200" b="1" i="0" u="none" strike="noStrike">
                          <a:solidFill>
                            <a:srgbClr val="000000"/>
                          </a:solidFill>
                          <a:effectLst/>
                          <a:latin typeface="+mn-lt"/>
                        </a:rPr>
                        <a:t>2</a:t>
                      </a:r>
                    </a:p>
                  </a:txBody>
                  <a:tcPr marL="6918" marR="6918" marT="69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CMI Band 2 </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X</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X</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30</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HRIT/LRIT</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2 km</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smtClean="0">
                          <a:solidFill>
                            <a:srgbClr val="000000"/>
                          </a:solidFill>
                          <a:effectLst/>
                          <a:latin typeface="+mn-lt"/>
                        </a:rPr>
                        <a:t>Active and available</a:t>
                      </a:r>
                      <a:endParaRPr lang="en-US" sz="1200" b="0" i="0" u="none" strike="noStrike" dirty="0">
                        <a:solidFill>
                          <a:srgbClr val="000000"/>
                        </a:solidFill>
                        <a:effectLst/>
                        <a:latin typeface="+mn-lt"/>
                      </a:endParaRPr>
                    </a:p>
                  </a:txBody>
                  <a:tcPr marL="6918" marR="6918" marT="69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6116722"/>
                  </a:ext>
                </a:extLst>
              </a:tr>
              <a:tr h="190788">
                <a:tc>
                  <a:txBody>
                    <a:bodyPr/>
                    <a:lstStyle/>
                    <a:p>
                      <a:pPr algn="ctr" fontAlgn="ctr"/>
                      <a:r>
                        <a:rPr lang="en-US" sz="1200" b="1" i="0" u="none" strike="noStrike">
                          <a:solidFill>
                            <a:srgbClr val="000000"/>
                          </a:solidFill>
                          <a:effectLst/>
                          <a:latin typeface="+mn-lt"/>
                        </a:rPr>
                        <a:t>5</a:t>
                      </a:r>
                    </a:p>
                  </a:txBody>
                  <a:tcPr marL="6918" marR="6918" marT="69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GOES-15 WV Imagery</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 </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X</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30 - 180 </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LRIT</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4 km</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1200" b="0" i="0" u="none" strike="noStrike">
                          <a:solidFill>
                            <a:srgbClr val="000000"/>
                          </a:solidFill>
                          <a:effectLst/>
                          <a:latin typeface="+mn-lt"/>
                        </a:rPr>
                        <a:t>Active and available</a:t>
                      </a:r>
                    </a:p>
                  </a:txBody>
                  <a:tcPr marL="6918" marR="6918" marT="69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59840134"/>
                  </a:ext>
                </a:extLst>
              </a:tr>
              <a:tr h="190788">
                <a:tc>
                  <a:txBody>
                    <a:bodyPr/>
                    <a:lstStyle/>
                    <a:p>
                      <a:pPr algn="ctr" fontAlgn="ctr"/>
                      <a:r>
                        <a:rPr lang="en-US" sz="1200" b="1" i="0" u="none" strike="noStrike">
                          <a:solidFill>
                            <a:srgbClr val="000000"/>
                          </a:solidFill>
                          <a:effectLst/>
                          <a:latin typeface="+mn-lt"/>
                        </a:rPr>
                        <a:t>6</a:t>
                      </a:r>
                    </a:p>
                  </a:txBody>
                  <a:tcPr marL="6918" marR="6918" marT="69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GOES-15 IR Imagery</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n-lt"/>
                        </a:rPr>
                        <a:t> </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X</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30 -180</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LRIT</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4 km</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mn-lt"/>
                        </a:rPr>
                        <a:t>Active and available</a:t>
                      </a:r>
                    </a:p>
                  </a:txBody>
                  <a:tcPr marL="6918" marR="6918" marT="69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9413712"/>
                  </a:ext>
                </a:extLst>
              </a:tr>
              <a:tr h="190788">
                <a:tc>
                  <a:txBody>
                    <a:bodyPr/>
                    <a:lstStyle/>
                    <a:p>
                      <a:pPr algn="ctr" fontAlgn="ctr"/>
                      <a:r>
                        <a:rPr lang="en-US" sz="1200" b="1" i="0" u="none" strike="noStrike">
                          <a:solidFill>
                            <a:srgbClr val="000000"/>
                          </a:solidFill>
                          <a:effectLst/>
                          <a:latin typeface="+mn-lt"/>
                        </a:rPr>
                        <a:t>7</a:t>
                      </a:r>
                    </a:p>
                  </a:txBody>
                  <a:tcPr marL="6918" marR="6918" marT="69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CMI Band 7 </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X</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X</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30</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HRIT/LRIT</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2 km</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1200" b="0" i="0" u="none" strike="noStrike" dirty="0" smtClean="0">
                          <a:solidFill>
                            <a:srgbClr val="000000"/>
                          </a:solidFill>
                          <a:effectLst/>
                          <a:latin typeface="+mn-lt"/>
                        </a:rPr>
                        <a:t>Active and available</a:t>
                      </a:r>
                      <a:endParaRPr lang="en-US" sz="1200" b="0" i="0" u="none" strike="noStrike" dirty="0">
                        <a:solidFill>
                          <a:srgbClr val="000000"/>
                        </a:solidFill>
                        <a:effectLst/>
                        <a:latin typeface="+mn-lt"/>
                      </a:endParaRPr>
                    </a:p>
                  </a:txBody>
                  <a:tcPr marL="6918" marR="6918" marT="69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397840301"/>
                  </a:ext>
                </a:extLst>
              </a:tr>
              <a:tr h="190788">
                <a:tc>
                  <a:txBody>
                    <a:bodyPr/>
                    <a:lstStyle/>
                    <a:p>
                      <a:pPr algn="ctr" fontAlgn="ctr"/>
                      <a:r>
                        <a:rPr lang="en-US" sz="1200" b="1" i="0" u="none" strike="noStrike">
                          <a:solidFill>
                            <a:srgbClr val="000000"/>
                          </a:solidFill>
                          <a:effectLst/>
                          <a:latin typeface="+mn-lt"/>
                        </a:rPr>
                        <a:t>8</a:t>
                      </a:r>
                    </a:p>
                  </a:txBody>
                  <a:tcPr marL="6918" marR="6918" marT="69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CMI Band 8 </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X</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X</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30</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HRIT/LRIT</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2 km</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smtClean="0">
                          <a:solidFill>
                            <a:srgbClr val="000000"/>
                          </a:solidFill>
                          <a:effectLst/>
                          <a:latin typeface="+mn-lt"/>
                        </a:rPr>
                        <a:t>Active and available</a:t>
                      </a:r>
                      <a:endParaRPr lang="en-US" sz="1200" b="0" i="0" u="none" strike="noStrike" dirty="0">
                        <a:solidFill>
                          <a:srgbClr val="000000"/>
                        </a:solidFill>
                        <a:effectLst/>
                        <a:latin typeface="+mn-lt"/>
                      </a:endParaRPr>
                    </a:p>
                  </a:txBody>
                  <a:tcPr marL="6918" marR="6918" marT="69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5505099"/>
                  </a:ext>
                </a:extLst>
              </a:tr>
              <a:tr h="190788">
                <a:tc>
                  <a:txBody>
                    <a:bodyPr/>
                    <a:lstStyle/>
                    <a:p>
                      <a:pPr algn="ctr" fontAlgn="ctr"/>
                      <a:r>
                        <a:rPr lang="en-US" sz="1200" b="1" i="0" u="none" strike="noStrike">
                          <a:solidFill>
                            <a:srgbClr val="000000"/>
                          </a:solidFill>
                          <a:effectLst/>
                          <a:latin typeface="+mn-lt"/>
                        </a:rPr>
                        <a:t>9</a:t>
                      </a:r>
                    </a:p>
                  </a:txBody>
                  <a:tcPr marL="6918" marR="6918" marT="69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CMI Band 9</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X</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X</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dirty="0">
                          <a:solidFill>
                            <a:srgbClr val="000000"/>
                          </a:solidFill>
                          <a:effectLst/>
                          <a:latin typeface="+mn-lt"/>
                        </a:rPr>
                        <a:t>30</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HRIT/LRIT</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2 km</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1200" b="0" i="0" u="none" strike="noStrike" dirty="0" smtClean="0">
                          <a:solidFill>
                            <a:srgbClr val="000000"/>
                          </a:solidFill>
                          <a:effectLst/>
                          <a:latin typeface="+mn-lt"/>
                        </a:rPr>
                        <a:t>Active and available</a:t>
                      </a:r>
                      <a:endParaRPr lang="en-US" sz="1200" b="0" i="0" u="none" strike="noStrike" dirty="0">
                        <a:solidFill>
                          <a:srgbClr val="000000"/>
                        </a:solidFill>
                        <a:effectLst/>
                        <a:latin typeface="+mn-lt"/>
                      </a:endParaRPr>
                    </a:p>
                  </a:txBody>
                  <a:tcPr marL="6918" marR="6918" marT="69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098987016"/>
                  </a:ext>
                </a:extLst>
              </a:tr>
              <a:tr h="190788">
                <a:tc>
                  <a:txBody>
                    <a:bodyPr/>
                    <a:lstStyle/>
                    <a:p>
                      <a:pPr algn="ctr" fontAlgn="ctr"/>
                      <a:r>
                        <a:rPr lang="en-US" sz="1200" b="1" i="0" u="none" strike="noStrike">
                          <a:solidFill>
                            <a:srgbClr val="000000"/>
                          </a:solidFill>
                          <a:effectLst/>
                          <a:latin typeface="+mn-lt"/>
                        </a:rPr>
                        <a:t>13</a:t>
                      </a:r>
                    </a:p>
                  </a:txBody>
                  <a:tcPr marL="6918" marR="6918" marT="69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CMI Band 13</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X</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X</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n-lt"/>
                        </a:rPr>
                        <a:t>30</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HRIT/LRIT</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2 km</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smtClean="0">
                          <a:solidFill>
                            <a:srgbClr val="000000"/>
                          </a:solidFill>
                          <a:effectLst/>
                          <a:latin typeface="+mn-lt"/>
                        </a:rPr>
                        <a:t>Active and available</a:t>
                      </a:r>
                      <a:endParaRPr lang="en-US" sz="1200" b="0" i="0" u="none" strike="noStrike" dirty="0">
                        <a:solidFill>
                          <a:srgbClr val="000000"/>
                        </a:solidFill>
                        <a:effectLst/>
                        <a:latin typeface="+mn-lt"/>
                      </a:endParaRPr>
                    </a:p>
                  </a:txBody>
                  <a:tcPr marL="6918" marR="6918" marT="69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8524322"/>
                  </a:ext>
                </a:extLst>
              </a:tr>
              <a:tr h="190788">
                <a:tc>
                  <a:txBody>
                    <a:bodyPr/>
                    <a:lstStyle/>
                    <a:p>
                      <a:pPr algn="ctr" fontAlgn="ctr"/>
                      <a:r>
                        <a:rPr lang="en-US" sz="1200" b="1" i="0" u="none" strike="noStrike">
                          <a:solidFill>
                            <a:srgbClr val="000000"/>
                          </a:solidFill>
                          <a:effectLst/>
                          <a:latin typeface="+mn-lt"/>
                        </a:rPr>
                        <a:t>14</a:t>
                      </a:r>
                    </a:p>
                  </a:txBody>
                  <a:tcPr marL="6918" marR="6918" marT="69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CMI Band 14</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X</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X</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30</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HRIT/LRIT</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2 km</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1200" b="0" i="0" u="none" strike="noStrike" dirty="0" smtClean="0">
                          <a:solidFill>
                            <a:srgbClr val="000000"/>
                          </a:solidFill>
                          <a:effectLst/>
                          <a:latin typeface="+mn-lt"/>
                        </a:rPr>
                        <a:t>Active and available</a:t>
                      </a:r>
                      <a:endParaRPr lang="en-US" sz="1200" b="0" i="0" u="none" strike="noStrike" dirty="0">
                        <a:solidFill>
                          <a:srgbClr val="000000"/>
                        </a:solidFill>
                        <a:effectLst/>
                        <a:latin typeface="+mn-lt"/>
                      </a:endParaRPr>
                    </a:p>
                  </a:txBody>
                  <a:tcPr marL="6918" marR="6918" marT="69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13668238"/>
                  </a:ext>
                </a:extLst>
              </a:tr>
              <a:tr h="190788">
                <a:tc>
                  <a:txBody>
                    <a:bodyPr/>
                    <a:lstStyle/>
                    <a:p>
                      <a:pPr algn="ctr" fontAlgn="ctr"/>
                      <a:r>
                        <a:rPr lang="en-US" sz="1200" b="1" i="0" u="none" strike="noStrike">
                          <a:solidFill>
                            <a:srgbClr val="000000"/>
                          </a:solidFill>
                          <a:effectLst/>
                          <a:latin typeface="+mn-lt"/>
                        </a:rPr>
                        <a:t>15</a:t>
                      </a:r>
                    </a:p>
                  </a:txBody>
                  <a:tcPr marL="6918" marR="6918" marT="69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CMI Band 15</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X</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X</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30</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HRIT/LRIT</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2 km</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smtClean="0">
                          <a:solidFill>
                            <a:srgbClr val="000000"/>
                          </a:solidFill>
                          <a:effectLst/>
                          <a:latin typeface="+mn-lt"/>
                        </a:rPr>
                        <a:t>Active and available</a:t>
                      </a:r>
                      <a:endParaRPr lang="en-US" sz="1200" b="0" i="0" u="none" strike="noStrike" dirty="0">
                        <a:solidFill>
                          <a:srgbClr val="000000"/>
                        </a:solidFill>
                        <a:effectLst/>
                        <a:latin typeface="+mn-lt"/>
                      </a:endParaRPr>
                    </a:p>
                  </a:txBody>
                  <a:tcPr marL="6918" marR="6918" marT="69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0048985"/>
                  </a:ext>
                </a:extLst>
              </a:tr>
              <a:tr h="190788">
                <a:tc>
                  <a:txBody>
                    <a:bodyPr/>
                    <a:lstStyle/>
                    <a:p>
                      <a:pPr algn="ctr" fontAlgn="ctr"/>
                      <a:r>
                        <a:rPr lang="en-US" sz="1200" b="1" i="0" u="none" strike="noStrike">
                          <a:solidFill>
                            <a:srgbClr val="000000"/>
                          </a:solidFill>
                          <a:effectLst/>
                          <a:latin typeface="+mn-lt"/>
                        </a:rPr>
                        <a:t>16</a:t>
                      </a:r>
                    </a:p>
                  </a:txBody>
                  <a:tcPr marL="6918" marR="6918" marT="69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G16 CMI Band 13</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 </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X</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dirty="0">
                          <a:solidFill>
                            <a:srgbClr val="000000"/>
                          </a:solidFill>
                          <a:effectLst/>
                          <a:latin typeface="+mn-lt"/>
                        </a:rPr>
                        <a:t>60</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HRIT/LRIT</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4 km</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1200" b="0" i="0" u="none" strike="noStrike" dirty="0" smtClean="0">
                          <a:solidFill>
                            <a:srgbClr val="000000"/>
                          </a:solidFill>
                          <a:effectLst/>
                          <a:latin typeface="+mn-lt"/>
                        </a:rPr>
                        <a:t>Active and available</a:t>
                      </a:r>
                      <a:endParaRPr lang="en-US" sz="1200" b="0" i="0" u="none" strike="noStrike" dirty="0">
                        <a:solidFill>
                          <a:srgbClr val="000000"/>
                        </a:solidFill>
                        <a:effectLst/>
                        <a:latin typeface="+mn-lt"/>
                      </a:endParaRPr>
                    </a:p>
                  </a:txBody>
                  <a:tcPr marL="6918" marR="6918" marT="69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252981450"/>
                  </a:ext>
                </a:extLst>
              </a:tr>
              <a:tr h="190788">
                <a:tc>
                  <a:txBody>
                    <a:bodyPr/>
                    <a:lstStyle/>
                    <a:p>
                      <a:pPr algn="ctr" fontAlgn="ctr"/>
                      <a:r>
                        <a:rPr lang="en-US" sz="1200" b="1" i="0" u="none" strike="noStrike">
                          <a:solidFill>
                            <a:srgbClr val="000000"/>
                          </a:solidFill>
                          <a:effectLst/>
                          <a:latin typeface="+mn-lt"/>
                        </a:rPr>
                        <a:t>17</a:t>
                      </a:r>
                    </a:p>
                  </a:txBody>
                  <a:tcPr marL="6918" marR="6918" marT="69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G17 CMI Band 13</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X</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 </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n-lt"/>
                        </a:rPr>
                        <a:t>60</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HRIT/LRIT</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4 km</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mn-lt"/>
                        </a:rPr>
                        <a:t>Active and available</a:t>
                      </a:r>
                    </a:p>
                  </a:txBody>
                  <a:tcPr marL="6918" marR="6918" marT="69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0424942"/>
                  </a:ext>
                </a:extLst>
              </a:tr>
              <a:tr h="190788">
                <a:tc>
                  <a:txBody>
                    <a:bodyPr/>
                    <a:lstStyle/>
                    <a:p>
                      <a:pPr algn="ctr" fontAlgn="ctr"/>
                      <a:r>
                        <a:rPr lang="en-US" sz="1200" b="1" i="0" u="none" strike="noStrike">
                          <a:solidFill>
                            <a:srgbClr val="000000"/>
                          </a:solidFill>
                          <a:effectLst/>
                          <a:latin typeface="+mn-lt"/>
                        </a:rPr>
                        <a:t>20</a:t>
                      </a:r>
                    </a:p>
                  </a:txBody>
                  <a:tcPr marL="6918" marR="6918" marT="69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EMWIN - Priority</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X</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X</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Variable</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Text</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N/A</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1200" b="0" i="0" u="none" strike="noStrike">
                          <a:solidFill>
                            <a:srgbClr val="000000"/>
                          </a:solidFill>
                          <a:effectLst/>
                          <a:latin typeface="+mn-lt"/>
                        </a:rPr>
                        <a:t>Active and available, non-operational</a:t>
                      </a:r>
                    </a:p>
                  </a:txBody>
                  <a:tcPr marL="6918" marR="6918" marT="69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511570128"/>
                  </a:ext>
                </a:extLst>
              </a:tr>
              <a:tr h="305260">
                <a:tc>
                  <a:txBody>
                    <a:bodyPr/>
                    <a:lstStyle/>
                    <a:p>
                      <a:pPr algn="ctr" fontAlgn="ctr"/>
                      <a:r>
                        <a:rPr lang="en-US" sz="1200" b="1" i="0" u="none" strike="noStrike">
                          <a:solidFill>
                            <a:srgbClr val="000000"/>
                          </a:solidFill>
                          <a:effectLst/>
                          <a:latin typeface="+mn-lt"/>
                        </a:rPr>
                        <a:t>21</a:t>
                      </a:r>
                    </a:p>
                  </a:txBody>
                  <a:tcPr marL="6918" marR="6918" marT="69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EMWIN - Graphics</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X</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X</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Variable</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Graphic (e.g. GIF, JPEG)</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N/A</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mn-lt"/>
                        </a:rPr>
                        <a:t>Active and available, non-operational</a:t>
                      </a:r>
                    </a:p>
                  </a:txBody>
                  <a:tcPr marL="6918" marR="6918" marT="69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9655497"/>
                  </a:ext>
                </a:extLst>
              </a:tr>
              <a:tr h="305260">
                <a:tc>
                  <a:txBody>
                    <a:bodyPr/>
                    <a:lstStyle/>
                    <a:p>
                      <a:pPr algn="ctr" fontAlgn="ctr"/>
                      <a:r>
                        <a:rPr lang="en-US" sz="1200" b="1" i="0" u="none" strike="noStrike">
                          <a:solidFill>
                            <a:srgbClr val="000000"/>
                          </a:solidFill>
                          <a:effectLst/>
                          <a:latin typeface="+mn-lt"/>
                        </a:rPr>
                        <a:t>22</a:t>
                      </a:r>
                    </a:p>
                  </a:txBody>
                  <a:tcPr marL="6918" marR="6918" marT="69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EMWIN - Other</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X</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X</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Variable</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Text and Graphic</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N/A</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1200" b="0" i="0" u="none" strike="noStrike" dirty="0">
                          <a:solidFill>
                            <a:srgbClr val="000000"/>
                          </a:solidFill>
                          <a:effectLst/>
                          <a:latin typeface="+mn-lt"/>
                        </a:rPr>
                        <a:t>Active and available, non-operational</a:t>
                      </a:r>
                    </a:p>
                  </a:txBody>
                  <a:tcPr marL="6918" marR="6918" marT="69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371875047"/>
                  </a:ext>
                </a:extLst>
              </a:tr>
              <a:tr h="190788">
                <a:tc>
                  <a:txBody>
                    <a:bodyPr/>
                    <a:lstStyle/>
                    <a:p>
                      <a:pPr algn="ctr" fontAlgn="ctr"/>
                      <a:r>
                        <a:rPr lang="en-US" sz="1200" b="1" i="0" u="none" strike="noStrike">
                          <a:solidFill>
                            <a:srgbClr val="000000"/>
                          </a:solidFill>
                          <a:effectLst/>
                          <a:latin typeface="+mn-lt"/>
                        </a:rPr>
                        <a:t>23</a:t>
                      </a:r>
                    </a:p>
                  </a:txBody>
                  <a:tcPr marL="6918" marR="6918" marT="69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NWS Products</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X</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X</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Variable</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Graphic</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N/A</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mn-lt"/>
                        </a:rPr>
                        <a:t>Active and available</a:t>
                      </a:r>
                    </a:p>
                  </a:txBody>
                  <a:tcPr marL="6918" marR="6918" marT="69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7529210"/>
                  </a:ext>
                </a:extLst>
              </a:tr>
              <a:tr h="305260">
                <a:tc>
                  <a:txBody>
                    <a:bodyPr/>
                    <a:lstStyle/>
                    <a:p>
                      <a:pPr algn="ctr" fontAlgn="ctr"/>
                      <a:r>
                        <a:rPr lang="en-US" sz="1200" b="1" i="0" u="none" strike="noStrike">
                          <a:solidFill>
                            <a:srgbClr val="000000"/>
                          </a:solidFill>
                          <a:effectLst/>
                          <a:latin typeface="+mn-lt"/>
                        </a:rPr>
                        <a:t>24</a:t>
                      </a:r>
                    </a:p>
                  </a:txBody>
                  <a:tcPr marL="6918" marR="6918" marT="69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NHC Maritime Graphics Products</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X</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X</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Variable</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Graphic (e.g. GIF, JPEG)</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N/A</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1200" b="0" i="0" u="none" strike="noStrike" dirty="0">
                          <a:solidFill>
                            <a:srgbClr val="000000"/>
                          </a:solidFill>
                          <a:effectLst/>
                          <a:latin typeface="+mn-lt"/>
                        </a:rPr>
                        <a:t>Active and available</a:t>
                      </a:r>
                    </a:p>
                  </a:txBody>
                  <a:tcPr marL="6918" marR="6918" marT="69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500043162"/>
                  </a:ext>
                </a:extLst>
              </a:tr>
              <a:tr h="343860">
                <a:tc>
                  <a:txBody>
                    <a:bodyPr/>
                    <a:lstStyle/>
                    <a:p>
                      <a:pPr algn="ctr" fontAlgn="ctr"/>
                      <a:r>
                        <a:rPr lang="en-US" sz="1200" b="1" i="0" u="none" strike="noStrike">
                          <a:solidFill>
                            <a:srgbClr val="000000"/>
                          </a:solidFill>
                          <a:effectLst/>
                          <a:latin typeface="+mn-lt"/>
                        </a:rPr>
                        <a:t>25</a:t>
                      </a:r>
                    </a:p>
                  </a:txBody>
                  <a:tcPr marL="6918" marR="6918" marT="69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smtClean="0">
                          <a:solidFill>
                            <a:srgbClr val="000000"/>
                          </a:solidFill>
                          <a:effectLst/>
                          <a:latin typeface="+mn-lt"/>
                        </a:rPr>
                        <a:t>GOES-R/S Additional </a:t>
                      </a:r>
                      <a:r>
                        <a:rPr lang="en-US" sz="1200" b="0" i="0" u="none" strike="noStrike" dirty="0">
                          <a:solidFill>
                            <a:srgbClr val="000000"/>
                          </a:solidFill>
                          <a:effectLst/>
                          <a:latin typeface="+mn-lt"/>
                        </a:rPr>
                        <a:t>Level II Products</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200" b="0" i="0" u="none" strike="noStrike" dirty="0">
                        <a:solidFill>
                          <a:srgbClr val="000000"/>
                        </a:solidFill>
                        <a:effectLst/>
                        <a:latin typeface="+mn-lt"/>
                      </a:endParaRP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200" b="0" i="0" u="none" strike="noStrike" dirty="0">
                        <a:solidFill>
                          <a:srgbClr val="000000"/>
                        </a:solidFill>
                        <a:effectLst/>
                        <a:latin typeface="+mn-lt"/>
                      </a:endParaRP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Variable</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HRIT/LRIT</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2 - 10 km </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smtClean="0">
                          <a:solidFill>
                            <a:srgbClr val="000000"/>
                          </a:solidFill>
                          <a:effectLst/>
                          <a:latin typeface="+mn-lt"/>
                        </a:rPr>
                        <a:t>Available,</a:t>
                      </a:r>
                      <a:r>
                        <a:rPr lang="en-US" sz="1200" b="0" i="0" u="none" strike="noStrike" baseline="0" dirty="0" smtClean="0">
                          <a:solidFill>
                            <a:srgbClr val="000000"/>
                          </a:solidFill>
                          <a:effectLst/>
                          <a:latin typeface="+mn-lt"/>
                        </a:rPr>
                        <a:t> Not active</a:t>
                      </a:r>
                      <a:endParaRPr lang="en-US" sz="1200" b="0" i="0" u="none" strike="noStrike" dirty="0">
                        <a:solidFill>
                          <a:srgbClr val="000000"/>
                        </a:solidFill>
                        <a:effectLst/>
                        <a:latin typeface="+mn-lt"/>
                      </a:endParaRPr>
                    </a:p>
                  </a:txBody>
                  <a:tcPr marL="6918" marR="6918" marT="69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581802"/>
                  </a:ext>
                </a:extLst>
              </a:tr>
              <a:tr h="305260">
                <a:tc>
                  <a:txBody>
                    <a:bodyPr/>
                    <a:lstStyle/>
                    <a:p>
                      <a:pPr algn="ctr" fontAlgn="ctr"/>
                      <a:r>
                        <a:rPr lang="en-US" sz="1200" b="1" i="0" u="none" strike="noStrike">
                          <a:solidFill>
                            <a:srgbClr val="000000"/>
                          </a:solidFill>
                          <a:effectLst/>
                          <a:latin typeface="+mn-lt"/>
                        </a:rPr>
                        <a:t>30</a:t>
                      </a:r>
                    </a:p>
                  </a:txBody>
                  <a:tcPr marL="6918" marR="6918" marT="69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DCS Admin</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X</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X</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Continuous</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Text</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N/A</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1200" b="0" i="0" u="none" strike="noStrike" dirty="0">
                          <a:solidFill>
                            <a:srgbClr val="000000"/>
                          </a:solidFill>
                          <a:effectLst/>
                          <a:latin typeface="+mn-lt"/>
                        </a:rPr>
                        <a:t>Active and available</a:t>
                      </a:r>
                    </a:p>
                  </a:txBody>
                  <a:tcPr marL="6918" marR="6918" marT="69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136805893"/>
                  </a:ext>
                </a:extLst>
              </a:tr>
              <a:tr h="305260">
                <a:tc>
                  <a:txBody>
                    <a:bodyPr/>
                    <a:lstStyle/>
                    <a:p>
                      <a:pPr algn="ctr" fontAlgn="ctr"/>
                      <a:r>
                        <a:rPr lang="en-US" sz="1200" b="1" i="0" u="none" strike="noStrike">
                          <a:solidFill>
                            <a:srgbClr val="000000"/>
                          </a:solidFill>
                          <a:effectLst/>
                          <a:latin typeface="+mn-lt"/>
                        </a:rPr>
                        <a:t>31</a:t>
                      </a:r>
                    </a:p>
                  </a:txBody>
                  <a:tcPr marL="6918" marR="6918" marT="69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DCS Data Old Format</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X</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X</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Continuous</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Formatted Text</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N/A</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mn-lt"/>
                        </a:rPr>
                        <a:t>Removed on May 22nd, 2019</a:t>
                      </a:r>
                    </a:p>
                  </a:txBody>
                  <a:tcPr marL="6918" marR="6918" marT="69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1734489"/>
                  </a:ext>
                </a:extLst>
              </a:tr>
              <a:tr h="305260">
                <a:tc>
                  <a:txBody>
                    <a:bodyPr/>
                    <a:lstStyle/>
                    <a:p>
                      <a:pPr algn="ctr" fontAlgn="ctr"/>
                      <a:r>
                        <a:rPr lang="en-US" sz="1200" b="1" i="0" u="none" strike="noStrike">
                          <a:solidFill>
                            <a:srgbClr val="000000"/>
                          </a:solidFill>
                          <a:effectLst/>
                          <a:latin typeface="+mn-lt"/>
                        </a:rPr>
                        <a:t>32</a:t>
                      </a:r>
                    </a:p>
                  </a:txBody>
                  <a:tcPr marL="6918" marR="6918" marT="69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DCS Data New Format</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X</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X</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Continuous</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Formatted Text</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n-US" sz="1200" b="0" i="0" u="none" strike="noStrike">
                          <a:solidFill>
                            <a:srgbClr val="000000"/>
                          </a:solidFill>
                          <a:effectLst/>
                          <a:latin typeface="+mn-lt"/>
                        </a:rPr>
                        <a:t>N/A</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ctr"/>
                      <a:r>
                        <a:rPr lang="en-US" sz="1200" b="0" i="0" u="none" strike="noStrike" dirty="0">
                          <a:solidFill>
                            <a:srgbClr val="000000"/>
                          </a:solidFill>
                          <a:effectLst/>
                          <a:latin typeface="+mn-lt"/>
                        </a:rPr>
                        <a:t>Active and available</a:t>
                      </a:r>
                    </a:p>
                  </a:txBody>
                  <a:tcPr marL="6918" marR="6918" marT="69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476961815"/>
                  </a:ext>
                </a:extLst>
              </a:tr>
              <a:tr h="200327">
                <a:tc>
                  <a:txBody>
                    <a:bodyPr/>
                    <a:lstStyle/>
                    <a:p>
                      <a:pPr algn="ctr" fontAlgn="ctr"/>
                      <a:r>
                        <a:rPr lang="en-US" sz="1200" b="1" i="0" u="none" strike="noStrike">
                          <a:solidFill>
                            <a:srgbClr val="000000"/>
                          </a:solidFill>
                          <a:effectLst/>
                          <a:latin typeface="+mn-lt"/>
                        </a:rPr>
                        <a:t>60</a:t>
                      </a:r>
                    </a:p>
                  </a:txBody>
                  <a:tcPr marL="6918" marR="6918" marT="691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mn-lt"/>
                        </a:rPr>
                        <a:t>Himawari-8</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 </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X</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60</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LRIT</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mn-lt"/>
                        </a:rPr>
                        <a:t>4 km</a:t>
                      </a:r>
                    </a:p>
                  </a:txBody>
                  <a:tcPr marL="6918" marR="6918" marT="69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200" b="0" i="0" u="none" strike="noStrike" dirty="0">
                          <a:solidFill>
                            <a:srgbClr val="000000"/>
                          </a:solidFill>
                          <a:effectLst/>
                          <a:latin typeface="+mn-lt"/>
                        </a:rPr>
                        <a:t>Active and available</a:t>
                      </a:r>
                    </a:p>
                  </a:txBody>
                  <a:tcPr marL="6918" marR="6918" marT="691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30897"/>
                  </a:ext>
                </a:extLst>
              </a:tr>
            </a:tbl>
          </a:graphicData>
        </a:graphic>
      </p:graphicFrame>
    </p:spTree>
    <p:extLst>
      <p:ext uri="{BB962C8B-B14F-4D97-AF65-F5344CB8AC3E}">
        <p14:creationId xmlns:p14="http://schemas.microsoft.com/office/powerpoint/2010/main" val="14636914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89469" y="0"/>
            <a:ext cx="11928389" cy="822960"/>
          </a:xfrm>
        </p:spPr>
        <p:txBody>
          <a:bodyPr>
            <a:normAutofit/>
          </a:bodyPr>
          <a:lstStyle/>
          <a:p>
            <a:r>
              <a:rPr lang="en-US" sz="3200" dirty="0"/>
              <a:t>HRIT/EMWIN</a:t>
            </a:r>
          </a:p>
        </p:txBody>
      </p:sp>
      <p:sp>
        <p:nvSpPr>
          <p:cNvPr id="5" name="Text Placeholder 4"/>
          <p:cNvSpPr>
            <a:spLocks noGrp="1"/>
          </p:cNvSpPr>
          <p:nvPr>
            <p:ph idx="1"/>
          </p:nvPr>
        </p:nvSpPr>
        <p:spPr/>
        <p:txBody>
          <a:bodyPr>
            <a:normAutofit/>
          </a:bodyPr>
          <a:lstStyle/>
          <a:p>
            <a:pPr marL="0" indent="0">
              <a:buNone/>
            </a:pPr>
            <a:r>
              <a:rPr lang="en-US" sz="1800" b="1" u="sng" dirty="0"/>
              <a:t>EMWIN</a:t>
            </a:r>
          </a:p>
          <a:p>
            <a:r>
              <a:rPr lang="en-US" sz="1800" dirty="0"/>
              <a:t>EMWIN products will be transmitted as a contiguous file on the HRIT/EMWIN broadcast, a departure from the Quick Block Transfer (QBT) protocol packet transmission from GOES NOP series broadcasts</a:t>
            </a:r>
          </a:p>
          <a:p>
            <a:r>
              <a:rPr lang="en-US" sz="1800" dirty="0"/>
              <a:t>Retransmissions of EMWIN Priority 1 products are enabled 5 seconds apart if an data dissemination outage or noisy radio frequency environments are observed</a:t>
            </a:r>
          </a:p>
          <a:p>
            <a:r>
              <a:rPr lang="en-US" sz="1800" dirty="0"/>
              <a:t>File Names. The EMWIN file naming convention has been revised to follow the WMO format identified in WMO Pub 386.</a:t>
            </a:r>
          </a:p>
          <a:p>
            <a:pPr lvl="1"/>
            <a:r>
              <a:rPr lang="en-US" sz="1800" dirty="0"/>
              <a:t>More information can be found at </a:t>
            </a:r>
            <a:r>
              <a:rPr lang="en-US" sz="1800" dirty="0">
                <a:hlinkClick r:id="rId3"/>
              </a:rPr>
              <a:t>http://www.nws.noaa.gov/emwin/index.htm</a:t>
            </a:r>
            <a:endParaRPr lang="en-US" sz="1800" dirty="0"/>
          </a:p>
          <a:p>
            <a:pPr marL="257175" lvl="1" indent="0">
              <a:buNone/>
            </a:pPr>
            <a:endParaRPr lang="en-US" sz="1800" dirty="0"/>
          </a:p>
          <a:p>
            <a:pPr marL="0" indent="0">
              <a:buNone/>
            </a:pPr>
            <a:r>
              <a:rPr lang="en-US" sz="1800" b="1" u="sng" dirty="0"/>
              <a:t>Quarterly HRIT/EMWIN User Group Meetings</a:t>
            </a:r>
          </a:p>
          <a:p>
            <a:r>
              <a:rPr lang="en-US" sz="1800" dirty="0"/>
              <a:t>The latest HRIT/EMWIN Stakeholder/User Group meeting was held on April 4</a:t>
            </a:r>
            <a:r>
              <a:rPr lang="en-US" sz="1800" baseline="30000" dirty="0"/>
              <a:t>th</a:t>
            </a:r>
            <a:r>
              <a:rPr lang="en-US" sz="1800" dirty="0"/>
              <a:t>, 2018, next user group meeting is planned for mid-July 2019 (held quarterly)</a:t>
            </a:r>
          </a:p>
          <a:p>
            <a:pPr lvl="1"/>
            <a:r>
              <a:rPr lang="en-US" sz="1800" dirty="0"/>
              <a:t>Contact </a:t>
            </a:r>
            <a:r>
              <a:rPr lang="en-US" sz="1800" dirty="0">
                <a:hlinkClick r:id="rId4"/>
              </a:rPr>
              <a:t>seth.clevenstine@noaa.gov</a:t>
            </a:r>
            <a:r>
              <a:rPr lang="en-US" sz="1800" dirty="0"/>
              <a:t> to participate in HRIT/EMWIN User Group meetings and added to the email distribution list for HRIT outages/notifications</a:t>
            </a:r>
          </a:p>
          <a:p>
            <a:endParaRPr lang="en-US" sz="1800" dirty="0"/>
          </a:p>
        </p:txBody>
      </p:sp>
      <p:sp>
        <p:nvSpPr>
          <p:cNvPr id="4" name="Slide Number Placeholder 3"/>
          <p:cNvSpPr>
            <a:spLocks noGrp="1"/>
          </p:cNvSpPr>
          <p:nvPr>
            <p:ph type="sldNum" sz="quarter" idx="4"/>
          </p:nvPr>
        </p:nvSpPr>
        <p:spPr/>
        <p:txBody>
          <a:bodyPr/>
          <a:lstStyle/>
          <a:p>
            <a:fld id="{0249A42C-7C3A-1946-A459-68A8AD418034}" type="slidenum">
              <a:rPr lang="en-US" smtClean="0"/>
              <a:pPr/>
              <a:t>23</a:t>
            </a:fld>
            <a:endParaRPr lang="en-US"/>
          </a:p>
        </p:txBody>
      </p:sp>
      <p:sp>
        <p:nvSpPr>
          <p:cNvPr id="6" name="Date Placeholder 5"/>
          <p:cNvSpPr>
            <a:spLocks noGrp="1"/>
          </p:cNvSpPr>
          <p:nvPr>
            <p:ph type="dt" sz="half" idx="2"/>
          </p:nvPr>
        </p:nvSpPr>
        <p:spPr/>
        <p:txBody>
          <a:bodyPr/>
          <a:lstStyle/>
          <a:p>
            <a:fld id="{4AAD2FF9-99B7-4A70-814B-A7501CDCB854}" type="datetime1">
              <a:rPr lang="en-US" smtClean="0"/>
              <a:t>7/3/2019</a:t>
            </a:fld>
            <a:endParaRPr lang="en-US" dirty="0"/>
          </a:p>
        </p:txBody>
      </p:sp>
    </p:spTree>
    <p:extLst>
      <p:ext uri="{BB962C8B-B14F-4D97-AF65-F5344CB8AC3E}">
        <p14:creationId xmlns:p14="http://schemas.microsoft.com/office/powerpoint/2010/main" val="22331092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03" y="0"/>
            <a:ext cx="12002529" cy="822960"/>
          </a:xfrm>
        </p:spPr>
        <p:txBody>
          <a:bodyPr>
            <a:normAutofit/>
          </a:bodyPr>
          <a:lstStyle/>
          <a:p>
            <a:r>
              <a:rPr lang="en-US" sz="3200" dirty="0"/>
              <a:t>HRIT/EMWIN Reception</a:t>
            </a:r>
          </a:p>
        </p:txBody>
      </p:sp>
      <p:sp>
        <p:nvSpPr>
          <p:cNvPr id="3" name="Content Placeholder 2"/>
          <p:cNvSpPr>
            <a:spLocks noGrp="1"/>
          </p:cNvSpPr>
          <p:nvPr>
            <p:ph idx="1"/>
          </p:nvPr>
        </p:nvSpPr>
        <p:spPr>
          <a:xfrm>
            <a:off x="197708" y="1013254"/>
            <a:ext cx="11870724" cy="4950941"/>
          </a:xfrm>
        </p:spPr>
        <p:txBody>
          <a:bodyPr>
            <a:noAutofit/>
          </a:bodyPr>
          <a:lstStyle/>
          <a:p>
            <a:r>
              <a:rPr lang="en-US" sz="2000" dirty="0"/>
              <a:t>To receive HRIT/EMWIN, a user can purchase the necessary equipment (antenna, cabling, receiver, computer, and software) from commercial companies for unlimited access to the GOES-R Series HRIT/EMWIN. A manufacturer’s list is available at:  </a:t>
            </a:r>
            <a:r>
              <a:rPr lang="en-US" sz="2000" dirty="0">
                <a:hlinkClick r:id="rId2"/>
              </a:rPr>
              <a:t>http://www.noaasis.noaa.gov/NOAASIS/ml/manulst.html</a:t>
            </a:r>
            <a:endParaRPr lang="en-US" sz="2000" dirty="0"/>
          </a:p>
          <a:p>
            <a:pPr lvl="1"/>
            <a:r>
              <a:rPr lang="en-US" sz="2000" dirty="0"/>
              <a:t>Previous compatible 1.0+ meter LRIT antennas, cabling and majority of LNB downconverters can be reused for HRIT/EMWIN </a:t>
            </a:r>
          </a:p>
          <a:p>
            <a:pPr lvl="1"/>
            <a:r>
              <a:rPr lang="en-US" sz="2000" dirty="0"/>
              <a:t>All LRIT 1691.0 MHz receivers will not work without modification or new 1694.1 MHz HRIT/EMWIN compatible receivers will need to be obtained</a:t>
            </a:r>
          </a:p>
          <a:p>
            <a:r>
              <a:rPr lang="en-US" sz="2000" dirty="0"/>
              <a:t>The transmission format; “The Coordination Group for Meteorological Satellites LRIT/HRIT Global Specification” can be downloaded from: </a:t>
            </a:r>
            <a:r>
              <a:rPr lang="en-US" sz="2000" dirty="0">
                <a:hlinkClick r:id="rId3"/>
              </a:rPr>
              <a:t>https://www.cgms-info.org/documents/cgms-lrit-hrit-global-specification-(v2-8-of-30-oct-2013).pdf</a:t>
            </a:r>
            <a:endParaRPr lang="en-US" sz="2000" dirty="0"/>
          </a:p>
          <a:p>
            <a:r>
              <a:rPr lang="en-US" sz="2000" dirty="0"/>
              <a:t>The GOES-R Web Site provides program and technical information at: </a:t>
            </a:r>
            <a:r>
              <a:rPr lang="en-US" sz="2000" dirty="0">
                <a:hlinkClick r:id="rId4"/>
              </a:rPr>
              <a:t>https://www.goes-r.gov/users/hrit.html</a:t>
            </a:r>
            <a:endParaRPr lang="en-US" sz="2000" dirty="0"/>
          </a:p>
          <a:p>
            <a:r>
              <a:rPr lang="en-US" sz="2000" dirty="0"/>
              <a:t>A software-based solution is described at the HRIT/EMWIN prototype receiver links and specifications webpage: </a:t>
            </a:r>
            <a:r>
              <a:rPr lang="en-US" sz="2000" dirty="0">
                <a:hlinkClick r:id="rId5"/>
              </a:rPr>
              <a:t>https://www.goes-r.gov/users/hrit-links.html</a:t>
            </a:r>
            <a:endParaRPr lang="en-US" sz="2000" dirty="0"/>
          </a:p>
          <a:p>
            <a:r>
              <a:rPr lang="en-US" sz="2000" dirty="0"/>
              <a:t>There is no fee or license requirement required by NOAA to receive the products on HRIT/EMWIN</a:t>
            </a:r>
          </a:p>
          <a:p>
            <a:r>
              <a:rPr lang="en-US" sz="2000" dirty="0"/>
              <a:t>For any HRIT/EMWIN broadcast inquiries, please send an email to </a:t>
            </a:r>
            <a:r>
              <a:rPr lang="en-US" sz="2000" dirty="0">
                <a:hlinkClick r:id="rId6"/>
              </a:rPr>
              <a:t>seth.clevenstine@noaa.gov</a:t>
            </a:r>
            <a:r>
              <a:rPr lang="en-US" sz="2000" dirty="0"/>
              <a:t> for further information.</a:t>
            </a:r>
          </a:p>
        </p:txBody>
      </p:sp>
      <p:sp>
        <p:nvSpPr>
          <p:cNvPr id="4" name="Slide Number Placeholder 3"/>
          <p:cNvSpPr>
            <a:spLocks noGrp="1"/>
          </p:cNvSpPr>
          <p:nvPr>
            <p:ph type="sldNum" sz="quarter" idx="4"/>
          </p:nvPr>
        </p:nvSpPr>
        <p:spPr/>
        <p:txBody>
          <a:bodyPr/>
          <a:lstStyle/>
          <a:p>
            <a:fld id="{0249A42C-7C3A-1946-A459-68A8AD418034}" type="slidenum">
              <a:rPr lang="en-US" smtClean="0"/>
              <a:pPr/>
              <a:t>24</a:t>
            </a:fld>
            <a:endParaRPr lang="en-US"/>
          </a:p>
        </p:txBody>
      </p:sp>
      <p:sp>
        <p:nvSpPr>
          <p:cNvPr id="5" name="Date Placeholder 4"/>
          <p:cNvSpPr>
            <a:spLocks noGrp="1"/>
          </p:cNvSpPr>
          <p:nvPr>
            <p:ph type="dt" sz="half" idx="2"/>
          </p:nvPr>
        </p:nvSpPr>
        <p:spPr/>
        <p:txBody>
          <a:bodyPr/>
          <a:lstStyle/>
          <a:p>
            <a:fld id="{D2921A9C-C115-4E66-AAF0-5A5C363B68B2}" type="datetime1">
              <a:rPr lang="en-US" smtClean="0"/>
              <a:t>7/3/2019</a:t>
            </a:fld>
            <a:endParaRPr lang="en-US" dirty="0"/>
          </a:p>
        </p:txBody>
      </p:sp>
    </p:spTree>
    <p:extLst>
      <p:ext uri="{BB962C8B-B14F-4D97-AF65-F5344CB8AC3E}">
        <p14:creationId xmlns:p14="http://schemas.microsoft.com/office/powerpoint/2010/main" val="5307268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GRB Reception</a:t>
            </a:r>
            <a:endParaRPr lang="en-US" dirty="0">
              <a:solidFill>
                <a:schemeClr val="bg1"/>
              </a:solidFill>
            </a:endParaRPr>
          </a:p>
        </p:txBody>
      </p:sp>
      <p:sp>
        <p:nvSpPr>
          <p:cNvPr id="5" name="Slide Number Placeholder 4"/>
          <p:cNvSpPr>
            <a:spLocks noGrp="1"/>
          </p:cNvSpPr>
          <p:nvPr>
            <p:ph type="sldNum" sz="quarter" idx="4"/>
          </p:nvPr>
        </p:nvSpPr>
        <p:spPr/>
        <p:txBody>
          <a:bodyPr/>
          <a:lstStyle/>
          <a:p>
            <a:pPr defTabSz="257175">
              <a:defRPr/>
            </a:pPr>
            <a:fld id="{55723E3B-6DCA-4F3F-B844-0B144139ED8C}" type="slidenum">
              <a:rPr lang="en-US" altLang="en-US" kern="1200">
                <a:solidFill>
                  <a:prstClr val="black"/>
                </a:solidFill>
                <a:latin typeface="Calibri"/>
                <a:ea typeface="+mn-ea"/>
              </a:rPr>
              <a:pPr defTabSz="257175">
                <a:defRPr/>
              </a:pPr>
              <a:t>25</a:t>
            </a:fld>
            <a:endParaRPr lang="en-US" altLang="en-US" kern="1200" dirty="0">
              <a:solidFill>
                <a:prstClr val="black"/>
              </a:solidFill>
              <a:latin typeface="Calibri"/>
              <a:ea typeface="+mn-ea"/>
            </a:endParaRPr>
          </a:p>
        </p:txBody>
      </p:sp>
      <p:sp>
        <p:nvSpPr>
          <p:cNvPr id="6" name="Date Placeholder 5"/>
          <p:cNvSpPr>
            <a:spLocks noGrp="1"/>
          </p:cNvSpPr>
          <p:nvPr>
            <p:ph type="dt" sz="half" idx="2"/>
          </p:nvPr>
        </p:nvSpPr>
        <p:spPr/>
        <p:txBody>
          <a:bodyPr/>
          <a:lstStyle/>
          <a:p>
            <a:pPr defTabSz="685800">
              <a:defRPr/>
            </a:pPr>
            <a:fld id="{D6805974-41D5-4C56-8ECB-1B5E4DDEE27E}" type="datetime1">
              <a:rPr lang="en-US">
                <a:solidFill>
                  <a:prstClr val="black"/>
                </a:solidFill>
              </a:rPr>
              <a:pPr defTabSz="685800">
                <a:defRPr/>
              </a:pPr>
              <a:t>7/3/2019</a:t>
            </a:fld>
            <a:endParaRPr lang="en-US" dirty="0">
              <a:solidFill>
                <a:prstClr val="black"/>
              </a:solidFill>
            </a:endParaRPr>
          </a:p>
        </p:txBody>
      </p:sp>
      <p:sp>
        <p:nvSpPr>
          <p:cNvPr id="7" name="Title 1"/>
          <p:cNvSpPr txBox="1">
            <a:spLocks/>
          </p:cNvSpPr>
          <p:nvPr/>
        </p:nvSpPr>
        <p:spPr>
          <a:xfrm>
            <a:off x="3124200" y="102871"/>
            <a:ext cx="7543800" cy="659527"/>
          </a:xfrm>
          <a:prstGeom prst="rect">
            <a:avLst/>
          </a:prstGeom>
        </p:spPr>
        <p:txBody>
          <a:bodyPr vert="horz" lIns="51435" tIns="25718" rIns="51435" bIns="25718" rtlCol="0" anchor="ctr">
            <a:noAutofit/>
          </a:bodyPr>
          <a:lstStyle>
            <a:lvl1pPr algn="ctr" defTabSz="457200" rtl="0" eaLnBrk="1" latinLnBrk="0" hangingPunct="1">
              <a:lnSpc>
                <a:spcPct val="90000"/>
              </a:lnSpc>
              <a:spcBef>
                <a:spcPct val="0"/>
              </a:spcBef>
              <a:buNone/>
              <a:defRPr sz="3000" b="1" kern="1200">
                <a:solidFill>
                  <a:schemeClr val="tx1"/>
                </a:solidFill>
                <a:latin typeface="+mj-lt"/>
                <a:ea typeface="+mj-ea"/>
                <a:cs typeface="+mj-cs"/>
              </a:defRPr>
            </a:lvl1pPr>
          </a:lstStyle>
          <a:p>
            <a:pPr defTabSz="342900">
              <a:defRPr/>
            </a:pPr>
            <a:r>
              <a:rPr lang="en-US" sz="3200" dirty="0">
                <a:solidFill>
                  <a:prstClr val="black"/>
                </a:solidFill>
                <a:latin typeface="Calibri"/>
              </a:rPr>
              <a:t>HRIT/EMWIN Reception Details</a:t>
            </a:r>
          </a:p>
        </p:txBody>
      </p:sp>
      <p:graphicFrame>
        <p:nvGraphicFramePr>
          <p:cNvPr id="8" name="Table 7">
            <a:extLst>
              <a:ext uri="{FF2B5EF4-FFF2-40B4-BE49-F238E27FC236}">
                <a16:creationId xmlns:a16="http://schemas.microsoft.com/office/drawing/2014/main" id="{96A9E01B-FA0A-4F94-9390-DF837BABFA85}"/>
              </a:ext>
            </a:extLst>
          </p:cNvPr>
          <p:cNvGraphicFramePr>
            <a:graphicFrameLocks noGrp="1"/>
          </p:cNvGraphicFramePr>
          <p:nvPr>
            <p:extLst>
              <p:ext uri="{D42A27DB-BD31-4B8C-83A1-F6EECF244321}">
                <p14:modId xmlns:p14="http://schemas.microsoft.com/office/powerpoint/2010/main" val="2741688042"/>
              </p:ext>
            </p:extLst>
          </p:nvPr>
        </p:nvGraphicFramePr>
        <p:xfrm>
          <a:off x="-1" y="925829"/>
          <a:ext cx="12192001" cy="5932170"/>
        </p:xfrm>
        <a:graphic>
          <a:graphicData uri="http://schemas.openxmlformats.org/drawingml/2006/table">
            <a:tbl>
              <a:tblPr firstRow="1" firstCol="1" bandRow="1"/>
              <a:tblGrid>
                <a:gridCol w="2154919">
                  <a:extLst>
                    <a:ext uri="{9D8B030D-6E8A-4147-A177-3AD203B41FA5}">
                      <a16:colId xmlns:a16="http://schemas.microsoft.com/office/drawing/2014/main" val="135160070"/>
                    </a:ext>
                  </a:extLst>
                </a:gridCol>
                <a:gridCol w="3883463">
                  <a:extLst>
                    <a:ext uri="{9D8B030D-6E8A-4147-A177-3AD203B41FA5}">
                      <a16:colId xmlns:a16="http://schemas.microsoft.com/office/drawing/2014/main" val="3387000193"/>
                    </a:ext>
                  </a:extLst>
                </a:gridCol>
                <a:gridCol w="6153619">
                  <a:extLst>
                    <a:ext uri="{9D8B030D-6E8A-4147-A177-3AD203B41FA5}">
                      <a16:colId xmlns:a16="http://schemas.microsoft.com/office/drawing/2014/main" val="3351817097"/>
                    </a:ext>
                  </a:extLst>
                </a:gridCol>
              </a:tblGrid>
              <a:tr h="321946">
                <a:tc>
                  <a:txBody>
                    <a:bodyPr/>
                    <a:lstStyle/>
                    <a:p>
                      <a:pPr marL="0" marR="0" algn="ctr">
                        <a:lnSpc>
                          <a:spcPct val="107000"/>
                        </a:lnSpc>
                        <a:spcBef>
                          <a:spcPts val="0"/>
                        </a:spcBef>
                        <a:spcAft>
                          <a:spcPts val="0"/>
                        </a:spcAft>
                      </a:pPr>
                      <a:r>
                        <a:rPr lang="en-US" sz="1400" b="1" dirty="0">
                          <a:effectLst/>
                          <a:latin typeface="+mn-lt"/>
                          <a:ea typeface="Calibri" panose="020F0502020204030204" pitchFamily="34" charset="0"/>
                          <a:cs typeface="Times New Roman" panose="02020603050405020304" pitchFamily="18" charset="0"/>
                        </a:rPr>
                        <a:t>Component</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b="1" dirty="0">
                          <a:effectLst/>
                          <a:latin typeface="+mn-lt"/>
                          <a:ea typeface="Calibri" panose="020F0502020204030204" pitchFamily="34" charset="0"/>
                          <a:cs typeface="Times New Roman" panose="02020603050405020304" pitchFamily="18" charset="0"/>
                        </a:rPr>
                        <a:t>HRIT/EMWIN Broadcast Specifications</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b="1" dirty="0">
                          <a:effectLst/>
                          <a:latin typeface="+mn-lt"/>
                          <a:ea typeface="Calibri" panose="020F0502020204030204" pitchFamily="34" charset="0"/>
                          <a:cs typeface="Times New Roman" panose="02020603050405020304" pitchFamily="18" charset="0"/>
                        </a:rPr>
                        <a:t>Additional Information</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31600270"/>
                  </a:ext>
                </a:extLst>
              </a:tr>
              <a:tr h="551814">
                <a:tc>
                  <a:txBody>
                    <a:bodyPr/>
                    <a:lstStyle/>
                    <a:p>
                      <a:pPr marL="0" marR="0">
                        <a:lnSpc>
                          <a:spcPct val="107000"/>
                        </a:lnSpc>
                        <a:spcBef>
                          <a:spcPts val="0"/>
                        </a:spcBef>
                        <a:spcAft>
                          <a:spcPts val="0"/>
                        </a:spcAft>
                      </a:pPr>
                      <a:r>
                        <a:rPr lang="en-US" sz="1400" b="0" dirty="0">
                          <a:effectLst/>
                          <a:latin typeface="+mn-lt"/>
                          <a:ea typeface="Calibri" panose="020F0502020204030204" pitchFamily="34" charset="0"/>
                          <a:cs typeface="Times New Roman" panose="02020603050405020304" pitchFamily="18" charset="0"/>
                        </a:rPr>
                        <a:t>Platform</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400" b="0" dirty="0">
                          <a:effectLst/>
                          <a:latin typeface="+mn-lt"/>
                          <a:ea typeface="Calibri" panose="020F0502020204030204" pitchFamily="34" charset="0"/>
                          <a:cs typeface="Times New Roman" panose="02020603050405020304" pitchFamily="18" charset="0"/>
                        </a:rPr>
                        <a:t>Operational East and West GOES-R Series Satellites</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b="0" dirty="0">
                          <a:effectLst/>
                          <a:latin typeface="+mn-lt"/>
                          <a:ea typeface="Calibri" panose="020F0502020204030204" pitchFamily="34" charset="0"/>
                          <a:cs typeface="Times New Roman" panose="02020603050405020304" pitchFamily="18" charset="0"/>
                        </a:rPr>
                        <a:t>GOES-16 at </a:t>
                      </a:r>
                      <a:r>
                        <a:rPr lang="en-US" sz="1400" b="0" dirty="0" smtClean="0">
                          <a:effectLst/>
                          <a:latin typeface="+mn-lt"/>
                          <a:ea typeface="Calibri" panose="020F0502020204030204" pitchFamily="34" charset="0"/>
                          <a:cs typeface="Times New Roman" panose="02020603050405020304" pitchFamily="18" charset="0"/>
                        </a:rPr>
                        <a:t>75.2° </a:t>
                      </a:r>
                      <a:r>
                        <a:rPr lang="en-US" sz="1400" b="0" dirty="0">
                          <a:effectLst/>
                          <a:latin typeface="+mn-lt"/>
                          <a:ea typeface="Calibri" panose="020F0502020204030204" pitchFamily="34" charset="0"/>
                          <a:cs typeface="Times New Roman" panose="02020603050405020304" pitchFamily="18" charset="0"/>
                        </a:rPr>
                        <a:t>West</a:t>
                      </a:r>
                    </a:p>
                    <a:p>
                      <a:pPr marL="342900" marR="0" lvl="0" indent="-342900">
                        <a:lnSpc>
                          <a:spcPct val="107000"/>
                        </a:lnSpc>
                        <a:spcBef>
                          <a:spcPts val="0"/>
                        </a:spcBef>
                        <a:spcAft>
                          <a:spcPts val="0"/>
                        </a:spcAft>
                        <a:buFont typeface="Symbol" panose="05050102010706020507" pitchFamily="18" charset="2"/>
                        <a:buChar char=""/>
                      </a:pPr>
                      <a:r>
                        <a:rPr lang="en-US" sz="1400" b="0" dirty="0">
                          <a:effectLst/>
                          <a:latin typeface="+mn-lt"/>
                          <a:ea typeface="Calibri" panose="020F0502020204030204" pitchFamily="34" charset="0"/>
                          <a:cs typeface="Times New Roman" panose="02020603050405020304" pitchFamily="18" charset="0"/>
                        </a:rPr>
                        <a:t>GOES-17 at </a:t>
                      </a:r>
                      <a:r>
                        <a:rPr lang="en-US" sz="1400" b="0" dirty="0" smtClean="0">
                          <a:effectLst/>
                          <a:latin typeface="+mn-lt"/>
                          <a:ea typeface="Calibri" panose="020F0502020204030204" pitchFamily="34" charset="0"/>
                          <a:cs typeface="Times New Roman" panose="02020603050405020304" pitchFamily="18" charset="0"/>
                        </a:rPr>
                        <a:t>137.2° West</a:t>
                      </a:r>
                      <a:endParaRPr lang="en-US" sz="1400" b="0" dirty="0">
                        <a:effectLst/>
                        <a:latin typeface="+mn-lt"/>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864407201"/>
                  </a:ext>
                </a:extLst>
              </a:tr>
              <a:tr h="321946">
                <a:tc>
                  <a:txBody>
                    <a:bodyPr/>
                    <a:lstStyle/>
                    <a:p>
                      <a:pPr marL="0" marR="0">
                        <a:lnSpc>
                          <a:spcPct val="107000"/>
                        </a:lnSpc>
                        <a:spcBef>
                          <a:spcPts val="0"/>
                        </a:spcBef>
                        <a:spcAft>
                          <a:spcPts val="0"/>
                        </a:spcAft>
                      </a:pPr>
                      <a:r>
                        <a:rPr lang="en-US" sz="1400" b="0" dirty="0">
                          <a:effectLst/>
                          <a:latin typeface="+mn-lt"/>
                          <a:ea typeface="Calibri" panose="020F0502020204030204" pitchFamily="34" charset="0"/>
                          <a:cs typeface="Times New Roman" panose="02020603050405020304" pitchFamily="18" charset="0"/>
                        </a:rPr>
                        <a:t>Broadcast </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0" dirty="0" smtClean="0">
                          <a:effectLst/>
                          <a:latin typeface="+mn-lt"/>
                          <a:ea typeface="Calibri" panose="020F0502020204030204" pitchFamily="34" charset="0"/>
                          <a:cs typeface="Times New Roman" panose="02020603050405020304" pitchFamily="18" charset="0"/>
                        </a:rPr>
                        <a:t>Operating Downlink </a:t>
                      </a:r>
                      <a:r>
                        <a:rPr lang="en-US" sz="1400" b="0" dirty="0">
                          <a:effectLst/>
                          <a:latin typeface="+mn-lt"/>
                          <a:ea typeface="Calibri" panose="020F0502020204030204" pitchFamily="34" charset="0"/>
                          <a:cs typeface="Times New Roman" panose="02020603050405020304" pitchFamily="18" charset="0"/>
                        </a:rPr>
                        <a:t>Frequency Range</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0" dirty="0">
                          <a:effectLst/>
                          <a:latin typeface="+mn-lt"/>
                          <a:ea typeface="Calibri" panose="020F0502020204030204" pitchFamily="34" charset="0"/>
                          <a:cs typeface="Times New Roman" panose="02020603050405020304" pitchFamily="18" charset="0"/>
                        </a:rPr>
                        <a:t>L-band</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7885112"/>
                  </a:ext>
                </a:extLst>
              </a:tr>
              <a:tr h="321946">
                <a:tc>
                  <a:txBody>
                    <a:bodyPr/>
                    <a:lstStyle/>
                    <a:p>
                      <a:pPr marL="0" marR="0">
                        <a:lnSpc>
                          <a:spcPct val="107000"/>
                        </a:lnSpc>
                        <a:spcBef>
                          <a:spcPts val="0"/>
                        </a:spcBef>
                        <a:spcAft>
                          <a:spcPts val="0"/>
                        </a:spcAft>
                      </a:pPr>
                      <a:r>
                        <a:rPr lang="en-US" sz="1400" b="0">
                          <a:effectLst/>
                          <a:latin typeface="+mn-lt"/>
                          <a:ea typeface="Calibri" panose="020F0502020204030204" pitchFamily="34" charset="0"/>
                          <a:cs typeface="Times New Roman" panose="02020603050405020304" pitchFamily="18" charset="0"/>
                        </a:rPr>
                        <a:t> </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400" b="0" dirty="0">
                          <a:effectLst/>
                          <a:latin typeface="+mn-lt"/>
                          <a:ea typeface="Calibri" panose="020F0502020204030204" pitchFamily="34" charset="0"/>
                          <a:cs typeface="Times New Roman" panose="02020603050405020304" pitchFamily="18" charset="0"/>
                        </a:rPr>
                        <a:t>Center Frequency</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400" b="0" dirty="0">
                          <a:effectLst/>
                          <a:latin typeface="+mn-lt"/>
                          <a:ea typeface="Calibri" panose="020F0502020204030204" pitchFamily="34" charset="0"/>
                          <a:cs typeface="Times New Roman" panose="02020603050405020304" pitchFamily="18" charset="0"/>
                        </a:rPr>
                        <a:t>1694.1 MHz</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154776611"/>
                  </a:ext>
                </a:extLst>
              </a:tr>
              <a:tr h="321946">
                <a:tc>
                  <a:txBody>
                    <a:bodyPr/>
                    <a:lstStyle/>
                    <a:p>
                      <a:pPr marL="0" marR="0">
                        <a:lnSpc>
                          <a:spcPct val="107000"/>
                        </a:lnSpc>
                        <a:spcBef>
                          <a:spcPts val="0"/>
                        </a:spcBef>
                        <a:spcAft>
                          <a:spcPts val="0"/>
                        </a:spcAft>
                      </a:pPr>
                      <a:r>
                        <a:rPr lang="en-US" sz="1400" b="0">
                          <a:effectLst/>
                          <a:latin typeface="+mn-lt"/>
                          <a:ea typeface="Calibri" panose="020F0502020204030204" pitchFamily="34" charset="0"/>
                          <a:cs typeface="Times New Roman" panose="02020603050405020304" pitchFamily="18" charset="0"/>
                        </a:rPr>
                        <a:t> </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0" dirty="0">
                          <a:effectLst/>
                          <a:latin typeface="+mn-lt"/>
                          <a:ea typeface="Calibri" panose="020F0502020204030204" pitchFamily="34" charset="0"/>
                          <a:cs typeface="Times New Roman" panose="02020603050405020304" pitchFamily="18" charset="0"/>
                        </a:rPr>
                        <a:t>Data Rate</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0" dirty="0">
                          <a:effectLst/>
                          <a:latin typeface="+mn-lt"/>
                          <a:ea typeface="Calibri" panose="020F0502020204030204" pitchFamily="34" charset="0"/>
                          <a:cs typeface="Times New Roman" panose="02020603050405020304" pitchFamily="18" charset="0"/>
                        </a:rPr>
                        <a:t>400 Kbps</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6948478"/>
                  </a:ext>
                </a:extLst>
              </a:tr>
              <a:tr h="321946">
                <a:tc>
                  <a:txBody>
                    <a:bodyPr/>
                    <a:lstStyle/>
                    <a:p>
                      <a:pPr marL="0" marR="0">
                        <a:lnSpc>
                          <a:spcPct val="107000"/>
                        </a:lnSpc>
                        <a:spcBef>
                          <a:spcPts val="0"/>
                        </a:spcBef>
                        <a:spcAft>
                          <a:spcPts val="0"/>
                        </a:spcAft>
                      </a:pPr>
                      <a:r>
                        <a:rPr lang="en-US" sz="1400" b="0">
                          <a:effectLst/>
                          <a:latin typeface="+mn-lt"/>
                          <a:ea typeface="Calibri" panose="020F0502020204030204" pitchFamily="34" charset="0"/>
                          <a:cs typeface="Times New Roman" panose="02020603050405020304" pitchFamily="18" charset="0"/>
                        </a:rPr>
                        <a:t> </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400" b="0" dirty="0">
                          <a:effectLst/>
                          <a:latin typeface="+mn-lt"/>
                          <a:ea typeface="Calibri" panose="020F0502020204030204" pitchFamily="34" charset="0"/>
                          <a:cs typeface="Times New Roman" panose="02020603050405020304" pitchFamily="18" charset="0"/>
                        </a:rPr>
                        <a:t>Symbol Rate </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400" b="0" dirty="0" smtClean="0">
                          <a:effectLst/>
                          <a:latin typeface="+mn-lt"/>
                          <a:ea typeface="Calibri" panose="020F0502020204030204" pitchFamily="34" charset="0"/>
                          <a:cs typeface="Times New Roman" panose="02020603050405020304" pitchFamily="18" charset="0"/>
                        </a:rPr>
                        <a:t>927,</a:t>
                      </a:r>
                      <a:r>
                        <a:rPr lang="en-US" sz="1400" b="0" baseline="0" dirty="0" smtClean="0">
                          <a:effectLst/>
                          <a:latin typeface="+mn-lt"/>
                          <a:ea typeface="Calibri" panose="020F0502020204030204" pitchFamily="34" charset="0"/>
                          <a:cs typeface="Times New Roman" panose="02020603050405020304" pitchFamily="18" charset="0"/>
                        </a:rPr>
                        <a:t>000 </a:t>
                      </a:r>
                      <a:r>
                        <a:rPr lang="en-US" sz="1400" b="0" dirty="0" smtClean="0">
                          <a:effectLst/>
                          <a:latin typeface="+mn-lt"/>
                          <a:ea typeface="Calibri" panose="020F0502020204030204" pitchFamily="34" charset="0"/>
                          <a:cs typeface="Times New Roman" panose="02020603050405020304" pitchFamily="18" charset="0"/>
                        </a:rPr>
                        <a:t>symbols</a:t>
                      </a:r>
                      <a:r>
                        <a:rPr lang="en-US" sz="1400" b="0" baseline="0" dirty="0" smtClean="0">
                          <a:effectLst/>
                          <a:latin typeface="+mn-lt"/>
                          <a:ea typeface="Calibri" panose="020F0502020204030204" pitchFamily="34" charset="0"/>
                          <a:cs typeface="Times New Roman" panose="02020603050405020304" pitchFamily="18" charset="0"/>
                        </a:rPr>
                        <a:t> </a:t>
                      </a:r>
                      <a:r>
                        <a:rPr lang="en-US" sz="1400" b="0" dirty="0" smtClean="0">
                          <a:effectLst/>
                          <a:latin typeface="+mn-lt"/>
                          <a:ea typeface="Calibri" panose="020F0502020204030204" pitchFamily="34" charset="0"/>
                          <a:cs typeface="Times New Roman" panose="02020603050405020304" pitchFamily="18" charset="0"/>
                        </a:rPr>
                        <a:t>per</a:t>
                      </a:r>
                      <a:r>
                        <a:rPr lang="en-US" sz="1400" b="0" baseline="0" dirty="0" smtClean="0">
                          <a:effectLst/>
                          <a:latin typeface="+mn-lt"/>
                          <a:ea typeface="Calibri" panose="020F0502020204030204" pitchFamily="34" charset="0"/>
                          <a:cs typeface="Times New Roman" panose="02020603050405020304" pitchFamily="18" charset="0"/>
                        </a:rPr>
                        <a:t> second (</a:t>
                      </a:r>
                      <a:r>
                        <a:rPr lang="en-US" sz="1400" b="0" baseline="0" dirty="0" err="1" smtClean="0">
                          <a:effectLst/>
                          <a:latin typeface="+mn-lt"/>
                          <a:ea typeface="Calibri" panose="020F0502020204030204" pitchFamily="34" charset="0"/>
                          <a:cs typeface="Times New Roman" panose="02020603050405020304" pitchFamily="18" charset="0"/>
                        </a:rPr>
                        <a:t>sps</a:t>
                      </a:r>
                      <a:r>
                        <a:rPr lang="en-US" sz="1400" b="0" baseline="0" dirty="0" smtClean="0">
                          <a:effectLst/>
                          <a:latin typeface="+mn-lt"/>
                          <a:ea typeface="Calibri" panose="020F0502020204030204" pitchFamily="34" charset="0"/>
                          <a:cs typeface="Times New Roman" panose="02020603050405020304" pitchFamily="18" charset="0"/>
                        </a:rPr>
                        <a:t>)</a:t>
                      </a:r>
                      <a:endParaRPr lang="en-US" sz="1400" b="0" dirty="0">
                        <a:effectLst/>
                        <a:latin typeface="+mn-lt"/>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972022553"/>
                  </a:ext>
                </a:extLst>
              </a:tr>
              <a:tr h="1011553">
                <a:tc>
                  <a:txBody>
                    <a:bodyPr/>
                    <a:lstStyle/>
                    <a:p>
                      <a:pPr marL="0" marR="0">
                        <a:lnSpc>
                          <a:spcPct val="107000"/>
                        </a:lnSpc>
                        <a:spcBef>
                          <a:spcPts val="0"/>
                        </a:spcBef>
                        <a:spcAft>
                          <a:spcPts val="0"/>
                        </a:spcAft>
                      </a:pPr>
                      <a:r>
                        <a:rPr lang="en-US" sz="1400" b="0" dirty="0">
                          <a:effectLst/>
                          <a:latin typeface="+mn-lt"/>
                          <a:ea typeface="Calibri" panose="020F0502020204030204" pitchFamily="34" charset="0"/>
                          <a:cs typeface="Times New Roman" panose="02020603050405020304" pitchFamily="18" charset="0"/>
                        </a:rPr>
                        <a:t> </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0" dirty="0">
                          <a:effectLst/>
                          <a:latin typeface="+mn-lt"/>
                          <a:ea typeface="Calibri" panose="020F0502020204030204" pitchFamily="34" charset="0"/>
                          <a:cs typeface="Times New Roman" panose="02020603050405020304" pitchFamily="18" charset="0"/>
                        </a:rPr>
                        <a:t>Modulation - BPSK</a:t>
                      </a:r>
                    </a:p>
                    <a:p>
                      <a:pPr marL="0" marR="0">
                        <a:lnSpc>
                          <a:spcPct val="107000"/>
                        </a:lnSpc>
                        <a:spcBef>
                          <a:spcPts val="0"/>
                        </a:spcBef>
                        <a:spcAft>
                          <a:spcPts val="0"/>
                        </a:spcAft>
                      </a:pPr>
                      <a:r>
                        <a:rPr lang="en-US" sz="1400" b="0" dirty="0">
                          <a:effectLst/>
                          <a:latin typeface="+mn-lt"/>
                          <a:ea typeface="Calibri" panose="020F0502020204030204" pitchFamily="34" charset="0"/>
                          <a:cs typeface="Times New Roman" panose="02020603050405020304" pitchFamily="18" charset="0"/>
                        </a:rPr>
                        <a:t> </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b="0" dirty="0">
                          <a:effectLst/>
                          <a:latin typeface="+mn-lt"/>
                          <a:ea typeface="Calibri" panose="020F0502020204030204" pitchFamily="34" charset="0"/>
                          <a:cs typeface="Times New Roman" panose="02020603050405020304" pitchFamily="18" charset="0"/>
                        </a:rPr>
                        <a:t>Convolutional rate ½ code with constraint length 7 concatenated with Reed Solomon (255,223) with Interleave = 4</a:t>
                      </a:r>
                    </a:p>
                    <a:p>
                      <a:pPr marL="342900" marR="0" lvl="0" indent="-342900">
                        <a:lnSpc>
                          <a:spcPct val="107000"/>
                        </a:lnSpc>
                        <a:spcBef>
                          <a:spcPts val="0"/>
                        </a:spcBef>
                        <a:spcAft>
                          <a:spcPts val="0"/>
                        </a:spcAft>
                        <a:buFont typeface="Symbol" panose="05050102010706020507" pitchFamily="18" charset="2"/>
                        <a:buChar char=""/>
                      </a:pPr>
                      <a:r>
                        <a:rPr lang="en-US" sz="1400" b="0" dirty="0">
                          <a:effectLst/>
                          <a:latin typeface="+mn-lt"/>
                          <a:ea typeface="Calibri" panose="020F0502020204030204" pitchFamily="34" charset="0"/>
                          <a:cs typeface="Times New Roman" panose="02020603050405020304" pitchFamily="18" charset="0"/>
                        </a:rPr>
                        <a:t>Square Root Raised Cosine filtering </a:t>
                      </a:r>
                      <a:r>
                        <a:rPr lang="en-US" sz="1400" b="0" dirty="0" smtClean="0">
                          <a:effectLst/>
                          <a:latin typeface="+mn-lt"/>
                          <a:ea typeface="Calibri" panose="020F0502020204030204" pitchFamily="34" charset="0"/>
                          <a:cs typeface="Times New Roman" panose="02020603050405020304" pitchFamily="18" charset="0"/>
                        </a:rPr>
                        <a:t>w/ Alpha </a:t>
                      </a:r>
                      <a:r>
                        <a:rPr lang="en-US" sz="1400" b="0" dirty="0">
                          <a:effectLst/>
                          <a:latin typeface="+mn-lt"/>
                          <a:ea typeface="Calibri" panose="020F0502020204030204" pitchFamily="34" charset="0"/>
                          <a:cs typeface="Times New Roman" panose="02020603050405020304" pitchFamily="18" charset="0"/>
                        </a:rPr>
                        <a:t>factor of 0.3</a:t>
                      </a:r>
                    </a:p>
                    <a:p>
                      <a:pPr marL="342900" marR="0" lvl="0" indent="-342900">
                        <a:lnSpc>
                          <a:spcPct val="107000"/>
                        </a:lnSpc>
                        <a:spcBef>
                          <a:spcPts val="0"/>
                        </a:spcBef>
                        <a:spcAft>
                          <a:spcPts val="0"/>
                        </a:spcAft>
                        <a:buFont typeface="Symbol" panose="05050102010706020507" pitchFamily="18" charset="2"/>
                        <a:buChar char=""/>
                      </a:pPr>
                      <a:r>
                        <a:rPr lang="en-US" sz="1400" b="0" dirty="0">
                          <a:effectLst/>
                          <a:latin typeface="+mn-lt"/>
                          <a:ea typeface="Calibri" panose="020F0502020204030204" pitchFamily="34" charset="0"/>
                          <a:cs typeface="Times New Roman" panose="02020603050405020304" pitchFamily="18" charset="0"/>
                        </a:rPr>
                        <a:t>The resulting “Necessary Bandwidth” for this signal will be 1.205 MHz</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9229877"/>
                  </a:ext>
                </a:extLst>
              </a:tr>
              <a:tr h="321946">
                <a:tc>
                  <a:txBody>
                    <a:bodyPr/>
                    <a:lstStyle/>
                    <a:p>
                      <a:pPr marL="0" marR="0">
                        <a:lnSpc>
                          <a:spcPct val="107000"/>
                        </a:lnSpc>
                        <a:spcBef>
                          <a:spcPts val="0"/>
                        </a:spcBef>
                        <a:spcAft>
                          <a:spcPts val="0"/>
                        </a:spcAft>
                      </a:pPr>
                      <a:r>
                        <a:rPr lang="en-US" sz="1400" b="0">
                          <a:effectLst/>
                          <a:latin typeface="+mn-lt"/>
                          <a:ea typeface="Calibri" panose="020F0502020204030204" pitchFamily="34" charset="0"/>
                          <a:cs typeface="Times New Roman" panose="02020603050405020304" pitchFamily="18" charset="0"/>
                        </a:rPr>
                        <a:t> </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400" b="0" dirty="0">
                          <a:effectLst/>
                          <a:latin typeface="+mn-lt"/>
                          <a:ea typeface="Calibri" panose="020F0502020204030204" pitchFamily="34" charset="0"/>
                          <a:cs typeface="Times New Roman" panose="02020603050405020304" pitchFamily="18" charset="0"/>
                        </a:rPr>
                        <a:t>Polarization - Linear</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400" b="0" dirty="0">
                          <a:effectLst/>
                          <a:latin typeface="+mn-lt"/>
                          <a:ea typeface="Calibri" panose="020F0502020204030204" pitchFamily="34" charset="0"/>
                          <a:cs typeface="Times New Roman" panose="02020603050405020304" pitchFamily="18" charset="0"/>
                        </a:rPr>
                        <a:t>Vertical Offset</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97357920"/>
                  </a:ext>
                </a:extLst>
              </a:tr>
              <a:tr h="551814">
                <a:tc>
                  <a:txBody>
                    <a:bodyPr/>
                    <a:lstStyle/>
                    <a:p>
                      <a:pPr marL="0" marR="0">
                        <a:lnSpc>
                          <a:spcPct val="107000"/>
                        </a:lnSpc>
                        <a:spcBef>
                          <a:spcPts val="0"/>
                        </a:spcBef>
                        <a:spcAft>
                          <a:spcPts val="0"/>
                        </a:spcAft>
                      </a:pPr>
                      <a:r>
                        <a:rPr lang="en-US" sz="1400" b="0">
                          <a:effectLst/>
                          <a:latin typeface="+mn-lt"/>
                          <a:ea typeface="Calibri" panose="020F0502020204030204" pitchFamily="34" charset="0"/>
                          <a:cs typeface="Times New Roman" panose="02020603050405020304" pitchFamily="18" charset="0"/>
                        </a:rPr>
                        <a:t>Antenna System</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0">
                          <a:effectLst/>
                          <a:latin typeface="+mn-lt"/>
                          <a:ea typeface="Calibri" panose="020F0502020204030204" pitchFamily="34" charset="0"/>
                          <a:cs typeface="Times New Roman" panose="02020603050405020304" pitchFamily="18" charset="0"/>
                        </a:rPr>
                        <a:t>VSAT</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b="0" dirty="0">
                          <a:effectLst/>
                          <a:latin typeface="+mn-lt"/>
                          <a:ea typeface="Calibri" panose="020F0502020204030204" pitchFamily="34" charset="0"/>
                          <a:cs typeface="Times New Roman" panose="02020603050405020304" pitchFamily="18" charset="0"/>
                        </a:rPr>
                        <a:t>At 5 degree elevation, the minimum antenna is 1.2 meter.</a:t>
                      </a:r>
                    </a:p>
                    <a:p>
                      <a:pPr marL="342900" marR="0" lvl="0" indent="-342900">
                        <a:lnSpc>
                          <a:spcPct val="107000"/>
                        </a:lnSpc>
                        <a:spcBef>
                          <a:spcPts val="0"/>
                        </a:spcBef>
                        <a:spcAft>
                          <a:spcPts val="0"/>
                        </a:spcAft>
                        <a:buFont typeface="Symbol" panose="05050102010706020507" pitchFamily="18" charset="2"/>
                        <a:buChar char=""/>
                      </a:pPr>
                      <a:r>
                        <a:rPr lang="en-US" sz="1400" b="0" dirty="0">
                          <a:effectLst/>
                          <a:latin typeface="+mn-lt"/>
                          <a:ea typeface="Calibri" panose="020F0502020204030204" pitchFamily="34" charset="0"/>
                          <a:cs typeface="Times New Roman" panose="02020603050405020304" pitchFamily="18" charset="0"/>
                        </a:rPr>
                        <a:t>At 10 degrees or more elevation the minimum size is 1.0 meter</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2189361"/>
                  </a:ext>
                </a:extLst>
              </a:tr>
              <a:tr h="551814">
                <a:tc>
                  <a:txBody>
                    <a:bodyPr/>
                    <a:lstStyle/>
                    <a:p>
                      <a:pPr marL="0" marR="0">
                        <a:lnSpc>
                          <a:spcPct val="107000"/>
                        </a:lnSpc>
                        <a:spcBef>
                          <a:spcPts val="0"/>
                        </a:spcBef>
                        <a:spcAft>
                          <a:spcPts val="0"/>
                        </a:spcAft>
                      </a:pPr>
                      <a:r>
                        <a:rPr lang="en-US" sz="1400" b="0" dirty="0">
                          <a:effectLst/>
                          <a:latin typeface="+mn-lt"/>
                          <a:ea typeface="Calibri" panose="020F0502020204030204" pitchFamily="34" charset="0"/>
                          <a:cs typeface="Times New Roman" panose="02020603050405020304" pitchFamily="18" charset="0"/>
                        </a:rPr>
                        <a:t>Low-Noise Block-Down Converter</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400" b="0" dirty="0">
                          <a:effectLst/>
                          <a:latin typeface="+mn-lt"/>
                          <a:ea typeface="Calibri" panose="020F0502020204030204" pitchFamily="34" charset="0"/>
                          <a:cs typeface="Times New Roman" panose="02020603050405020304" pitchFamily="18" charset="0"/>
                        </a:rPr>
                        <a:t>L-band</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400" b="0" dirty="0" smtClean="0">
                          <a:effectLst/>
                          <a:latin typeface="+mn-lt"/>
                          <a:ea typeface="Calibri" panose="020F0502020204030204" pitchFamily="34" charset="0"/>
                          <a:cs typeface="Times New Roman" panose="02020603050405020304" pitchFamily="18" charset="0"/>
                        </a:rPr>
                        <a:t>Example: Input </a:t>
                      </a:r>
                      <a:r>
                        <a:rPr lang="en-US" sz="1400" b="0" dirty="0">
                          <a:effectLst/>
                          <a:latin typeface="+mn-lt"/>
                          <a:ea typeface="Calibri" panose="020F0502020204030204" pitchFamily="34" charset="0"/>
                          <a:cs typeface="Times New Roman" panose="02020603050405020304" pitchFamily="18" charset="0"/>
                        </a:rPr>
                        <a:t>1691 </a:t>
                      </a:r>
                      <a:r>
                        <a:rPr lang="en-US" sz="1400" b="0" dirty="0" smtClean="0">
                          <a:effectLst/>
                          <a:latin typeface="+mn-lt"/>
                          <a:ea typeface="Calibri" panose="020F0502020204030204" pitchFamily="34" charset="0"/>
                          <a:cs typeface="Times New Roman" panose="02020603050405020304" pitchFamily="18" charset="0"/>
                        </a:rPr>
                        <a:t>MHz         Output </a:t>
                      </a:r>
                      <a:r>
                        <a:rPr lang="en-US" sz="1400" b="0" dirty="0">
                          <a:effectLst/>
                          <a:latin typeface="+mn-lt"/>
                          <a:ea typeface="Calibri" panose="020F0502020204030204" pitchFamily="34" charset="0"/>
                          <a:cs typeface="Times New Roman" panose="02020603050405020304" pitchFamily="18" charset="0"/>
                        </a:rPr>
                        <a:t>137.5 </a:t>
                      </a:r>
                      <a:r>
                        <a:rPr lang="en-US" sz="1400" b="0" dirty="0" err="1">
                          <a:effectLst/>
                          <a:latin typeface="+mn-lt"/>
                          <a:ea typeface="Calibri" panose="020F0502020204030204" pitchFamily="34" charset="0"/>
                          <a:cs typeface="Times New Roman" panose="02020603050405020304" pitchFamily="18" charset="0"/>
                        </a:rPr>
                        <a:t>Mhz</a:t>
                      </a:r>
                      <a:endParaRPr lang="en-US" sz="1400" b="0" dirty="0">
                        <a:effectLst/>
                        <a:latin typeface="+mn-lt"/>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890763108"/>
                  </a:ext>
                </a:extLst>
              </a:tr>
              <a:tr h="321946">
                <a:tc>
                  <a:txBody>
                    <a:bodyPr/>
                    <a:lstStyle/>
                    <a:p>
                      <a:pPr marL="0" marR="0">
                        <a:lnSpc>
                          <a:spcPct val="107000"/>
                        </a:lnSpc>
                        <a:spcBef>
                          <a:spcPts val="0"/>
                        </a:spcBef>
                        <a:spcAft>
                          <a:spcPts val="0"/>
                        </a:spcAft>
                      </a:pPr>
                      <a:r>
                        <a:rPr lang="en-US" sz="1400" b="0">
                          <a:effectLst/>
                          <a:latin typeface="+mn-lt"/>
                          <a:ea typeface="Calibri" panose="020F0502020204030204" pitchFamily="34" charset="0"/>
                          <a:cs typeface="Times New Roman" panose="02020603050405020304" pitchFamily="18" charset="0"/>
                        </a:rPr>
                        <a:t>Satellite Receiver</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b="0">
                          <a:effectLst/>
                          <a:latin typeface="+mn-lt"/>
                          <a:ea typeface="Calibri" panose="020F0502020204030204" pitchFamily="34" charset="0"/>
                          <a:cs typeface="Times New Roman" panose="02020603050405020304" pitchFamily="18" charset="0"/>
                        </a:rPr>
                        <a:t>L-band</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b="0" dirty="0">
                          <a:effectLst/>
                          <a:latin typeface="+mn-lt"/>
                          <a:ea typeface="Calibri" panose="020F0502020204030204" pitchFamily="34" charset="0"/>
                          <a:cs typeface="Times New Roman" panose="02020603050405020304" pitchFamily="18" charset="0"/>
                        </a:rPr>
                        <a:t>BPSK </a:t>
                      </a:r>
                      <a:r>
                        <a:rPr lang="en-US" sz="1400" b="0" dirty="0" smtClean="0">
                          <a:effectLst/>
                          <a:latin typeface="+mn-lt"/>
                          <a:ea typeface="Calibri" panose="020F0502020204030204" pitchFamily="34" charset="0"/>
                          <a:cs typeface="Times New Roman" panose="02020603050405020304" pitchFamily="18" charset="0"/>
                        </a:rPr>
                        <a:t>1691 MHz </a:t>
                      </a:r>
                      <a:r>
                        <a:rPr lang="en-US" sz="1400" b="0" dirty="0">
                          <a:effectLst/>
                          <a:latin typeface="+mn-lt"/>
                          <a:ea typeface="Calibri" panose="020F0502020204030204" pitchFamily="34" charset="0"/>
                          <a:cs typeface="Times New Roman" panose="02020603050405020304" pitchFamily="18" charset="0"/>
                        </a:rPr>
                        <a:t>to </a:t>
                      </a:r>
                      <a:r>
                        <a:rPr lang="en-US" sz="1400" b="0" dirty="0" smtClean="0">
                          <a:effectLst/>
                          <a:latin typeface="+mn-lt"/>
                          <a:ea typeface="Calibri" panose="020F0502020204030204" pitchFamily="34" charset="0"/>
                          <a:cs typeface="Times New Roman" panose="02020603050405020304" pitchFamily="18" charset="0"/>
                        </a:rPr>
                        <a:t>137.5 MHz</a:t>
                      </a:r>
                      <a:endParaRPr lang="en-US" sz="1400" b="0" dirty="0">
                        <a:effectLst/>
                        <a:latin typeface="+mn-lt"/>
                        <a:ea typeface="Calibri" panose="020F0502020204030204" pitchFamily="34" charset="0"/>
                        <a:cs typeface="Times New Roman" panose="02020603050405020304" pitchFamily="18"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7776496"/>
                  </a:ext>
                </a:extLst>
              </a:tr>
              <a:tr h="1011553">
                <a:tc>
                  <a:txBody>
                    <a:bodyPr/>
                    <a:lstStyle/>
                    <a:p>
                      <a:pPr marL="0" marR="0">
                        <a:lnSpc>
                          <a:spcPct val="107000"/>
                        </a:lnSpc>
                        <a:spcBef>
                          <a:spcPts val="0"/>
                        </a:spcBef>
                        <a:spcAft>
                          <a:spcPts val="0"/>
                        </a:spcAft>
                      </a:pPr>
                      <a:r>
                        <a:rPr lang="en-US" sz="1400" b="0" dirty="0">
                          <a:effectLst/>
                          <a:latin typeface="+mn-lt"/>
                          <a:ea typeface="Calibri" panose="020F0502020204030204" pitchFamily="34" charset="0"/>
                          <a:cs typeface="Times New Roman" panose="02020603050405020304" pitchFamily="18" charset="0"/>
                        </a:rPr>
                        <a:t>Software</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400" b="0" dirty="0">
                          <a:effectLst/>
                          <a:latin typeface="+mn-lt"/>
                          <a:ea typeface="Calibri" panose="020F0502020204030204" pitchFamily="34" charset="0"/>
                          <a:cs typeface="Times New Roman" panose="02020603050405020304" pitchFamily="18" charset="0"/>
                        </a:rPr>
                        <a:t>N/A</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400" b="0" dirty="0">
                          <a:effectLst/>
                          <a:latin typeface="+mn-lt"/>
                          <a:ea typeface="Calibri" panose="020F0502020204030204" pitchFamily="34" charset="0"/>
                          <a:cs typeface="Times New Roman" panose="02020603050405020304" pitchFamily="18" charset="0"/>
                        </a:rPr>
                        <a:t>De-encapsulates HRIT/LRIT files</a:t>
                      </a:r>
                    </a:p>
                    <a:p>
                      <a:pPr marL="342900" marR="0" lvl="0" indent="-342900">
                        <a:lnSpc>
                          <a:spcPct val="107000"/>
                        </a:lnSpc>
                        <a:spcBef>
                          <a:spcPts val="0"/>
                        </a:spcBef>
                        <a:spcAft>
                          <a:spcPts val="0"/>
                        </a:spcAft>
                        <a:buFont typeface="Symbol" panose="05050102010706020507" pitchFamily="18" charset="2"/>
                        <a:buChar char=""/>
                      </a:pPr>
                      <a:r>
                        <a:rPr lang="en-US" sz="1400" b="0" dirty="0">
                          <a:effectLst/>
                          <a:latin typeface="+mn-lt"/>
                          <a:ea typeface="Calibri" panose="020F0502020204030204" pitchFamily="34" charset="0"/>
                          <a:cs typeface="Times New Roman" panose="02020603050405020304" pitchFamily="18" charset="0"/>
                        </a:rPr>
                        <a:t>Visualization and Manipulation of Files</a:t>
                      </a:r>
                    </a:p>
                    <a:p>
                      <a:pPr marL="342900" marR="0" lvl="0" indent="-342900">
                        <a:lnSpc>
                          <a:spcPct val="107000"/>
                        </a:lnSpc>
                        <a:spcBef>
                          <a:spcPts val="0"/>
                        </a:spcBef>
                        <a:spcAft>
                          <a:spcPts val="0"/>
                        </a:spcAft>
                        <a:buFont typeface="Symbol" panose="05050102010706020507" pitchFamily="18" charset="2"/>
                        <a:buChar char=""/>
                      </a:pPr>
                      <a:r>
                        <a:rPr lang="en-US" sz="1400" b="0" dirty="0">
                          <a:effectLst/>
                          <a:latin typeface="+mn-lt"/>
                          <a:ea typeface="Calibri" panose="020F0502020204030204" pitchFamily="34" charset="0"/>
                          <a:cs typeface="Times New Roman" panose="02020603050405020304" pitchFamily="18" charset="0"/>
                        </a:rPr>
                        <a:t>Optional Applications (examples</a:t>
                      </a:r>
                      <a:r>
                        <a:rPr lang="en-US" sz="1400" b="0" dirty="0" smtClean="0">
                          <a:effectLst/>
                          <a:latin typeface="+mn-lt"/>
                          <a:ea typeface="Calibri" panose="020F0502020204030204" pitchFamily="34" charset="0"/>
                          <a:cs typeface="Times New Roman" panose="02020603050405020304" pitchFamily="18" charset="0"/>
                        </a:rPr>
                        <a:t>): EMWIN </a:t>
                      </a:r>
                      <a:r>
                        <a:rPr lang="en-US" sz="1400" b="0" dirty="0">
                          <a:effectLst/>
                          <a:latin typeface="+mn-lt"/>
                          <a:ea typeface="Calibri" panose="020F0502020204030204" pitchFamily="34" charset="0"/>
                          <a:cs typeface="Times New Roman" panose="02020603050405020304" pitchFamily="18" charset="0"/>
                        </a:rPr>
                        <a:t>visualization </a:t>
                      </a:r>
                      <a:r>
                        <a:rPr lang="en-US" sz="1400" b="0" dirty="0" smtClean="0">
                          <a:effectLst/>
                          <a:latin typeface="+mn-lt"/>
                          <a:ea typeface="Calibri" panose="020F0502020204030204" pitchFamily="34" charset="0"/>
                          <a:cs typeface="Times New Roman" panose="02020603050405020304" pitchFamily="18" charset="0"/>
                        </a:rPr>
                        <a:t>application</a:t>
                      </a:r>
                      <a:r>
                        <a:rPr lang="en-US" sz="1400" b="0" baseline="0" dirty="0" smtClean="0">
                          <a:effectLst/>
                          <a:latin typeface="+mn-lt"/>
                          <a:ea typeface="Calibri" panose="020F0502020204030204" pitchFamily="34" charset="0"/>
                          <a:cs typeface="Times New Roman" panose="02020603050405020304" pitchFamily="18" charset="0"/>
                        </a:rPr>
                        <a:t> and </a:t>
                      </a:r>
                      <a:r>
                        <a:rPr lang="en-US" sz="1400" b="0" dirty="0" smtClean="0">
                          <a:effectLst/>
                          <a:latin typeface="+mn-lt"/>
                          <a:ea typeface="Calibri" panose="020F0502020204030204" pitchFamily="34" charset="0"/>
                          <a:cs typeface="Times New Roman" panose="02020603050405020304" pitchFamily="18" charset="0"/>
                        </a:rPr>
                        <a:t>GOES-DCS </a:t>
                      </a:r>
                      <a:r>
                        <a:rPr lang="en-US" sz="1400" b="0" dirty="0">
                          <a:effectLst/>
                          <a:latin typeface="+mn-lt"/>
                          <a:ea typeface="Calibri" panose="020F0502020204030204" pitchFamily="34" charset="0"/>
                          <a:cs typeface="Times New Roman" panose="02020603050405020304" pitchFamily="18" charset="0"/>
                        </a:rPr>
                        <a:t>database software or application</a:t>
                      </a: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24212937"/>
                  </a:ext>
                </a:extLst>
              </a:tr>
            </a:tbl>
          </a:graphicData>
        </a:graphic>
      </p:graphicFrame>
    </p:spTree>
    <p:extLst>
      <p:ext uri="{BB962C8B-B14F-4D97-AF65-F5344CB8AC3E}">
        <p14:creationId xmlns:p14="http://schemas.microsoft.com/office/powerpoint/2010/main" val="34009141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2349" y="0"/>
            <a:ext cx="12041986" cy="822960"/>
          </a:xfrm>
        </p:spPr>
        <p:txBody>
          <a:bodyPr>
            <a:normAutofit/>
          </a:bodyPr>
          <a:lstStyle/>
          <a:p>
            <a:r>
              <a:rPr lang="en-US" sz="3200" dirty="0"/>
              <a:t>HRIT/EMWIN Users By Numbers</a:t>
            </a:r>
          </a:p>
        </p:txBody>
      </p:sp>
      <p:sp>
        <p:nvSpPr>
          <p:cNvPr id="5" name="Slide Number Placeholder 4"/>
          <p:cNvSpPr>
            <a:spLocks noGrp="1"/>
          </p:cNvSpPr>
          <p:nvPr>
            <p:ph type="sldNum" sz="quarter" idx="4"/>
          </p:nvPr>
        </p:nvSpPr>
        <p:spPr/>
        <p:txBody>
          <a:bodyPr/>
          <a:lstStyle/>
          <a:p>
            <a:fld id="{0249A42C-7C3A-1946-A459-68A8AD418034}" type="slidenum">
              <a:rPr lang="en-US" smtClean="0"/>
              <a:pPr/>
              <a:t>26</a:t>
            </a:fld>
            <a:endParaRPr lang="en-US"/>
          </a:p>
        </p:txBody>
      </p:sp>
      <p:sp>
        <p:nvSpPr>
          <p:cNvPr id="8" name="Date Placeholder 7"/>
          <p:cNvSpPr>
            <a:spLocks noGrp="1"/>
          </p:cNvSpPr>
          <p:nvPr>
            <p:ph type="dt" sz="half" idx="2"/>
          </p:nvPr>
        </p:nvSpPr>
        <p:spPr/>
        <p:txBody>
          <a:bodyPr/>
          <a:lstStyle/>
          <a:p>
            <a:fld id="{08015FBD-FD85-4AA7-8044-862997E40F30}" type="datetime1">
              <a:rPr lang="en-US" smtClean="0"/>
              <a:t>7/3/2019</a:t>
            </a:fld>
            <a:endParaRPr lang="en-US" dirty="0"/>
          </a:p>
        </p:txBody>
      </p:sp>
      <p:grpSp>
        <p:nvGrpSpPr>
          <p:cNvPr id="14" name="Group 13"/>
          <p:cNvGrpSpPr/>
          <p:nvPr/>
        </p:nvGrpSpPr>
        <p:grpSpPr>
          <a:xfrm>
            <a:off x="92349" y="1137578"/>
            <a:ext cx="8289153" cy="4785321"/>
            <a:chOff x="30763" y="1003801"/>
            <a:chExt cx="9079785" cy="5330324"/>
          </a:xfrm>
        </p:grpSpPr>
        <p:sp>
          <p:nvSpPr>
            <p:cNvPr id="13" name="Rectangle 12"/>
            <p:cNvSpPr/>
            <p:nvPr/>
          </p:nvSpPr>
          <p:spPr>
            <a:xfrm>
              <a:off x="30764" y="1014154"/>
              <a:ext cx="9079784" cy="5319971"/>
            </a:xfrm>
            <a:prstGeom prst="rect">
              <a:avLst/>
            </a:prstGeom>
            <a:gradFill>
              <a:gsLst>
                <a:gs pos="0">
                  <a:schemeClr val="accent1">
                    <a:tint val="100000"/>
                    <a:shade val="100000"/>
                    <a:satMod val="130000"/>
                  </a:schemeClr>
                </a:gs>
                <a:gs pos="100000">
                  <a:schemeClr val="tx2"/>
                </a:gs>
                <a:gs pos="48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88"/>
            </a:p>
          </p:txBody>
        </p:sp>
        <p:sp>
          <p:nvSpPr>
            <p:cNvPr id="10" name="Oval 9"/>
            <p:cNvSpPr/>
            <p:nvPr/>
          </p:nvSpPr>
          <p:spPr>
            <a:xfrm>
              <a:off x="30763" y="1003801"/>
              <a:ext cx="4518935" cy="4604411"/>
            </a:xfrm>
            <a:prstGeom prst="ellipse">
              <a:avLst/>
            </a:prstGeom>
            <a:blipFill>
              <a:blip r:embed="rId3"/>
              <a:srcRect/>
              <a:stretch>
                <a:fillRect l="-4251" r="-3709"/>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6" name="Oval 15"/>
            <p:cNvSpPr/>
            <p:nvPr/>
          </p:nvSpPr>
          <p:spPr>
            <a:xfrm rot="480000">
              <a:off x="4549698" y="1003801"/>
              <a:ext cx="4560850" cy="4604411"/>
            </a:xfrm>
            <a:prstGeom prst="ellipse">
              <a:avLst/>
            </a:prstGeom>
            <a:blipFill>
              <a:blip r:embed="rId4"/>
              <a:srcRect/>
              <a:stretch>
                <a:fillRect l="-34553" t="-1" r="-34955" b="-1763"/>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grpSp>
      <p:sp>
        <p:nvSpPr>
          <p:cNvPr id="22" name="TextBox 21"/>
          <p:cNvSpPr txBox="1"/>
          <p:nvPr/>
        </p:nvSpPr>
        <p:spPr>
          <a:xfrm>
            <a:off x="7749860" y="5413931"/>
            <a:ext cx="4442140" cy="923330"/>
          </a:xfrm>
          <a:prstGeom prst="rect">
            <a:avLst/>
          </a:prstGeom>
          <a:solidFill>
            <a:schemeClr val="accent4"/>
          </a:solidFill>
          <a:ln>
            <a:solidFill>
              <a:schemeClr val="tx1"/>
            </a:solidFill>
          </a:ln>
        </p:spPr>
        <p:txBody>
          <a:bodyPr wrap="square" rtlCol="0">
            <a:spAutoFit/>
          </a:bodyPr>
          <a:lstStyle/>
          <a:p>
            <a:pPr algn="ctr"/>
            <a:r>
              <a:rPr lang="en-US" i="1" dirty="0"/>
              <a:t>Users are defined as a having a complete receiving station capable of obtaining the HRIT/EMWIN broadcast downlink</a:t>
            </a:r>
          </a:p>
        </p:txBody>
      </p:sp>
      <p:graphicFrame>
        <p:nvGraphicFramePr>
          <p:cNvPr id="12" name="Chart 11"/>
          <p:cNvGraphicFramePr>
            <a:graphicFrameLocks/>
          </p:cNvGraphicFramePr>
          <p:nvPr>
            <p:extLst/>
          </p:nvPr>
        </p:nvGraphicFramePr>
        <p:xfrm>
          <a:off x="1915886" y="3809380"/>
          <a:ext cx="4010438" cy="294224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Chart 14"/>
          <p:cNvGraphicFramePr>
            <a:graphicFrameLocks/>
          </p:cNvGraphicFramePr>
          <p:nvPr>
            <p:extLst/>
          </p:nvPr>
        </p:nvGraphicFramePr>
        <p:xfrm>
          <a:off x="7749860" y="819176"/>
          <a:ext cx="4442140" cy="462427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17966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1"/>
          <p:cNvSpPr>
            <a:spLocks noGrp="1"/>
          </p:cNvSpPr>
          <p:nvPr>
            <p:ph type="dt" sz="half" idx="4294967295"/>
          </p:nvPr>
        </p:nvSpPr>
        <p:spPr/>
        <p:txBody>
          <a:bodyPr/>
          <a:lstStyle/>
          <a:p>
            <a:endParaRPr lang="en-US" dirty="0"/>
          </a:p>
        </p:txBody>
      </p:sp>
      <p:sp>
        <p:nvSpPr>
          <p:cNvPr id="5" name="Footer Placeholder 2"/>
          <p:cNvSpPr>
            <a:spLocks noGrp="1"/>
          </p:cNvSpPr>
          <p:nvPr>
            <p:ph type="ftr" sz="quarter" idx="4294967295"/>
          </p:nvPr>
        </p:nvSpPr>
        <p:spPr/>
        <p:txBody>
          <a:bodyPr/>
          <a:lstStyle/>
          <a:p>
            <a:endParaRPr lang="en-US" dirty="0"/>
          </a:p>
        </p:txBody>
      </p:sp>
      <p:sp>
        <p:nvSpPr>
          <p:cNvPr id="6" name="Slide Number Placeholder 3"/>
          <p:cNvSpPr>
            <a:spLocks noGrp="1"/>
          </p:cNvSpPr>
          <p:nvPr>
            <p:ph type="sldNum" sz="quarter" idx="4294967295"/>
          </p:nvPr>
        </p:nvSpPr>
        <p:spPr/>
        <p:txBody>
          <a:bodyPr/>
          <a:lstStyle/>
          <a:p>
            <a:endParaRPr lang="en-US" dirty="0"/>
          </a:p>
        </p:txBody>
      </p:sp>
      <p:sp>
        <p:nvSpPr>
          <p:cNvPr id="36866" name="Rectangle 2"/>
          <p:cNvSpPr>
            <a:spLocks noGrp="1" noChangeArrowheads="1"/>
          </p:cNvSpPr>
          <p:nvPr>
            <p:ph type="title" idx="4294967295"/>
          </p:nvPr>
        </p:nvSpPr>
        <p:spPr>
          <a:xfrm>
            <a:off x="387177" y="60960"/>
            <a:ext cx="11648303" cy="701040"/>
          </a:xfrm>
        </p:spPr>
        <p:txBody>
          <a:bodyPr>
            <a:noAutofit/>
          </a:bodyPr>
          <a:lstStyle/>
          <a:p>
            <a:r>
              <a:rPr lang="en-US" sz="3200" dirty="0"/>
              <a:t>GOES Data Collection System</a:t>
            </a:r>
          </a:p>
        </p:txBody>
      </p:sp>
      <p:pic>
        <p:nvPicPr>
          <p:cNvPr id="36868" name="Picture 4"/>
          <p:cNvPicPr>
            <a:picLocks noGrp="1" noChangeAspect="1" noChangeArrowheads="1"/>
          </p:cNvPicPr>
          <p:nvPr>
            <p:ph type="body" idx="4294967295"/>
          </p:nvPr>
        </p:nvPicPr>
        <p:blipFill>
          <a:blip r:embed="rId3" cstate="print"/>
          <a:stretch>
            <a:fillRect/>
          </a:stretch>
        </p:blipFill>
        <p:spPr>
          <a:xfrm>
            <a:off x="2483948" y="937260"/>
            <a:ext cx="7367443" cy="5715000"/>
          </a:xfrm>
          <a:noFill/>
          <a:ln/>
        </p:spPr>
      </p:pic>
    </p:spTree>
    <p:extLst>
      <p:ext uri="{BB962C8B-B14F-4D97-AF65-F5344CB8AC3E}">
        <p14:creationId xmlns:p14="http://schemas.microsoft.com/office/powerpoint/2010/main" val="2592501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4294967295"/>
          </p:nvPr>
        </p:nvSpPr>
        <p:spPr/>
        <p:txBody>
          <a:bodyPr/>
          <a:lstStyle/>
          <a:p>
            <a:pPr>
              <a:defRPr/>
            </a:pPr>
            <a:fld id="{ADAC2D59-1AD8-4E96-8768-066C25AC0F60}" type="slidenum">
              <a:rPr lang="en-US" sz="1000">
                <a:solidFill>
                  <a:prstClr val="black"/>
                </a:solidFill>
                <a:latin typeface="Calibri" panose="020F0502020204030204" pitchFamily="34" charset="0"/>
              </a:rPr>
              <a:pPr>
                <a:defRPr/>
              </a:pPr>
              <a:t>28</a:t>
            </a:fld>
            <a:endParaRPr lang="en-US" sz="1000" dirty="0">
              <a:solidFill>
                <a:prstClr val="black"/>
              </a:solidFill>
              <a:latin typeface="Calibri" panose="020F0502020204030204" pitchFamily="34" charset="0"/>
            </a:endParaRPr>
          </a:p>
        </p:txBody>
      </p:sp>
      <p:sp>
        <p:nvSpPr>
          <p:cNvPr id="4" name="Title 3"/>
          <p:cNvSpPr>
            <a:spLocks noGrp="1"/>
          </p:cNvSpPr>
          <p:nvPr>
            <p:ph type="title"/>
          </p:nvPr>
        </p:nvSpPr>
        <p:spPr/>
        <p:txBody>
          <a:bodyPr>
            <a:normAutofit/>
          </a:bodyPr>
          <a:lstStyle/>
          <a:p>
            <a:r>
              <a:rPr lang="en-GB" sz="3200" dirty="0"/>
              <a:t>GOES DCS Today</a:t>
            </a:r>
            <a:endParaRPr lang="en-US" sz="3200" dirty="0"/>
          </a:p>
        </p:txBody>
      </p:sp>
      <p:sp>
        <p:nvSpPr>
          <p:cNvPr id="5" name="Rectangle 4"/>
          <p:cNvSpPr/>
          <p:nvPr/>
        </p:nvSpPr>
        <p:spPr>
          <a:xfrm>
            <a:off x="214184" y="1252186"/>
            <a:ext cx="7974095" cy="4247317"/>
          </a:xfrm>
          <a:prstGeom prst="rect">
            <a:avLst/>
          </a:prstGeom>
        </p:spPr>
        <p:txBody>
          <a:bodyPr wrap="square">
            <a:spAutoFit/>
          </a:bodyPr>
          <a:lstStyle/>
          <a:p>
            <a:pPr marL="403225" indent="-342900">
              <a:lnSpc>
                <a:spcPct val="115000"/>
              </a:lnSpc>
              <a:spcBef>
                <a:spcPts val="600"/>
              </a:spcBef>
              <a:spcAft>
                <a:spcPts val="600"/>
              </a:spcAft>
              <a:buClr>
                <a:srgbClr val="434343"/>
              </a:buClr>
              <a:buSzPts val="1400"/>
              <a:buFont typeface="Arial" panose="020B0604020202020204" pitchFamily="34" charset="0"/>
              <a:buChar char="•"/>
            </a:pPr>
            <a:r>
              <a:rPr lang="en-US" sz="2000" dirty="0">
                <a:solidFill>
                  <a:srgbClr val="434343"/>
                </a:solidFill>
                <a:latin typeface="+mn-lt"/>
                <a:sym typeface="Roboto"/>
              </a:rPr>
              <a:t>Users enjoys 99.99% availability and 30 second latency after transmission </a:t>
            </a:r>
          </a:p>
          <a:p>
            <a:pPr marL="403225" indent="-342900">
              <a:lnSpc>
                <a:spcPct val="115000"/>
              </a:lnSpc>
              <a:spcBef>
                <a:spcPts val="600"/>
              </a:spcBef>
              <a:spcAft>
                <a:spcPts val="600"/>
              </a:spcAft>
              <a:buClr>
                <a:srgbClr val="434343"/>
              </a:buClr>
              <a:buSzPts val="1400"/>
              <a:buFont typeface="Arial" panose="020B0604020202020204" pitchFamily="34" charset="0"/>
              <a:buChar char="•"/>
            </a:pPr>
            <a:r>
              <a:rPr lang="en-US" sz="2000" dirty="0">
                <a:solidFill>
                  <a:srgbClr val="434343"/>
                </a:solidFill>
                <a:latin typeface="+mn-lt"/>
                <a:sym typeface="Roboto"/>
              </a:rPr>
              <a:t>All users have open access to all data collected within the DCS network</a:t>
            </a:r>
          </a:p>
          <a:p>
            <a:pPr marL="403225" indent="-342900">
              <a:lnSpc>
                <a:spcPct val="115000"/>
              </a:lnSpc>
              <a:spcBef>
                <a:spcPts val="600"/>
              </a:spcBef>
              <a:spcAft>
                <a:spcPts val="600"/>
              </a:spcAft>
              <a:buClr>
                <a:srgbClr val="434343"/>
              </a:buClr>
              <a:buSzPts val="1400"/>
              <a:buFont typeface="Arial" panose="020B0604020202020204" pitchFamily="34" charset="0"/>
              <a:buChar char="•"/>
            </a:pPr>
            <a:r>
              <a:rPr lang="en-US" sz="2000" dirty="0">
                <a:solidFill>
                  <a:srgbClr val="434343"/>
                </a:solidFill>
                <a:latin typeface="+mn-lt"/>
                <a:sym typeface="Roboto"/>
              </a:rPr>
              <a:t>User data is available through downlink 1679 to 1695 MHz frequency range w/ no outside interference</a:t>
            </a:r>
          </a:p>
          <a:p>
            <a:pPr marL="403225" indent="-342900">
              <a:lnSpc>
                <a:spcPct val="115000"/>
              </a:lnSpc>
              <a:spcBef>
                <a:spcPts val="600"/>
              </a:spcBef>
              <a:spcAft>
                <a:spcPts val="600"/>
              </a:spcAft>
              <a:buClr>
                <a:srgbClr val="434343"/>
              </a:buClr>
              <a:buSzPts val="1400"/>
              <a:buFont typeface="Arial" panose="020B0604020202020204" pitchFamily="34" charset="0"/>
              <a:buChar char="•"/>
            </a:pPr>
            <a:r>
              <a:rPr lang="en-US" sz="2000" dirty="0">
                <a:solidFill>
                  <a:srgbClr val="434343"/>
                </a:solidFill>
                <a:latin typeface="+mn-lt"/>
                <a:sym typeface="Roboto"/>
              </a:rPr>
              <a:t>User sends observations through uplink via 401 - 403 MHz frequency range w/ no outside interference</a:t>
            </a:r>
          </a:p>
          <a:p>
            <a:pPr marL="403225" indent="-342900">
              <a:lnSpc>
                <a:spcPct val="115000"/>
              </a:lnSpc>
              <a:spcBef>
                <a:spcPts val="600"/>
              </a:spcBef>
              <a:spcAft>
                <a:spcPts val="600"/>
              </a:spcAft>
              <a:buClr>
                <a:srgbClr val="434343"/>
              </a:buClr>
              <a:buSzPts val="1400"/>
              <a:buFont typeface="Arial" panose="020B0604020202020204" pitchFamily="34" charset="0"/>
              <a:buChar char="•"/>
            </a:pPr>
            <a:r>
              <a:rPr lang="en-US" sz="2000" dirty="0">
                <a:solidFill>
                  <a:srgbClr val="434343"/>
                </a:solidFill>
                <a:latin typeface="+mn-lt"/>
                <a:sym typeface="Roboto"/>
              </a:rPr>
              <a:t>Users can access DCS data through the DCS Administrative &amp; Data Distribution System (DADDS), NWS Telecommunication Gateway, HRIT and the Local Readout Ground Station (LRGS)</a:t>
            </a:r>
          </a:p>
        </p:txBody>
      </p:sp>
      <p:pic>
        <p:nvPicPr>
          <p:cNvPr id="2" name="Picture 1"/>
          <p:cNvPicPr>
            <a:picLocks noChangeAspect="1"/>
          </p:cNvPicPr>
          <p:nvPr/>
        </p:nvPicPr>
        <p:blipFill>
          <a:blip r:embed="rId3"/>
          <a:stretch>
            <a:fillRect/>
          </a:stretch>
        </p:blipFill>
        <p:spPr>
          <a:xfrm>
            <a:off x="8188279" y="1252186"/>
            <a:ext cx="3048264" cy="4913802"/>
          </a:xfrm>
          <a:prstGeom prst="rect">
            <a:avLst/>
          </a:prstGeom>
        </p:spPr>
      </p:pic>
    </p:spTree>
    <p:extLst>
      <p:ext uri="{BB962C8B-B14F-4D97-AF65-F5344CB8AC3E}">
        <p14:creationId xmlns:p14="http://schemas.microsoft.com/office/powerpoint/2010/main" val="23003470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14184" y="0"/>
            <a:ext cx="11673016" cy="822960"/>
          </a:xfrm>
        </p:spPr>
        <p:txBody>
          <a:bodyPr>
            <a:normAutofit/>
          </a:bodyPr>
          <a:lstStyle/>
          <a:p>
            <a:r>
              <a:rPr lang="en-US" sz="3200" dirty="0" smtClean="0"/>
              <a:t>DCS By </a:t>
            </a:r>
            <a:r>
              <a:rPr lang="en-US" sz="3200" dirty="0"/>
              <a:t>The Numbers……….</a:t>
            </a:r>
          </a:p>
        </p:txBody>
      </p:sp>
      <p:sp>
        <p:nvSpPr>
          <p:cNvPr id="29699" name="Rectangle 3"/>
          <p:cNvSpPr>
            <a:spLocks noGrp="1" noChangeArrowheads="1"/>
          </p:cNvSpPr>
          <p:nvPr>
            <p:ph idx="1"/>
          </p:nvPr>
        </p:nvSpPr>
        <p:spPr>
          <a:xfrm>
            <a:off x="296561" y="1326291"/>
            <a:ext cx="11450595" cy="5261321"/>
          </a:xfrm>
        </p:spPr>
        <p:txBody>
          <a:bodyPr>
            <a:normAutofit/>
          </a:bodyPr>
          <a:lstStyle/>
          <a:p>
            <a:pPr>
              <a:spcBef>
                <a:spcPts val="600"/>
              </a:spcBef>
              <a:spcAft>
                <a:spcPts val="600"/>
              </a:spcAft>
            </a:pPr>
            <a:r>
              <a:rPr lang="en-US" sz="2000" dirty="0"/>
              <a:t>More than </a:t>
            </a:r>
            <a:r>
              <a:rPr lang="en-US" sz="2000" dirty="0">
                <a:solidFill>
                  <a:srgbClr val="C00000"/>
                </a:solidFill>
              </a:rPr>
              <a:t>40,000 transmitters deployed </a:t>
            </a:r>
            <a:r>
              <a:rPr lang="en-US" sz="2000" dirty="0"/>
              <a:t>with more than </a:t>
            </a:r>
            <a:r>
              <a:rPr lang="en-US" sz="2000" dirty="0">
                <a:solidFill>
                  <a:srgbClr val="C00000"/>
                </a:solidFill>
              </a:rPr>
              <a:t>30,000 transmitters sending data</a:t>
            </a:r>
            <a:r>
              <a:rPr lang="en-US" sz="2000" dirty="0"/>
              <a:t> through GOES.</a:t>
            </a:r>
          </a:p>
          <a:p>
            <a:pPr>
              <a:spcBef>
                <a:spcPts val="600"/>
              </a:spcBef>
              <a:spcAft>
                <a:spcPts val="600"/>
              </a:spcAft>
            </a:pPr>
            <a:r>
              <a:rPr lang="en-US" sz="2000" dirty="0">
                <a:solidFill>
                  <a:schemeClr val="tx2">
                    <a:lumMod val="50000"/>
                  </a:schemeClr>
                </a:solidFill>
              </a:rPr>
              <a:t>Most transmit every hour, but some are transmitting every half hour, some every 15 minutes.  EVERYONE is pushing for more.  </a:t>
            </a:r>
          </a:p>
          <a:p>
            <a:pPr>
              <a:spcBef>
                <a:spcPts val="600"/>
              </a:spcBef>
              <a:spcAft>
                <a:spcPts val="600"/>
              </a:spcAft>
            </a:pPr>
            <a:r>
              <a:rPr lang="en-US" sz="2000" dirty="0">
                <a:solidFill>
                  <a:srgbClr val="C00000"/>
                </a:solidFill>
              </a:rPr>
              <a:t>Tide Gages monitoring for tsunamis report every 5 or 6 minutes.</a:t>
            </a:r>
          </a:p>
          <a:p>
            <a:pPr>
              <a:spcBef>
                <a:spcPts val="600"/>
              </a:spcBef>
              <a:spcAft>
                <a:spcPts val="600"/>
              </a:spcAft>
            </a:pPr>
            <a:r>
              <a:rPr lang="en-US" sz="2000" dirty="0"/>
              <a:t>Over </a:t>
            </a:r>
            <a:r>
              <a:rPr lang="en-US" sz="2000" dirty="0">
                <a:solidFill>
                  <a:srgbClr val="C00000"/>
                </a:solidFill>
              </a:rPr>
              <a:t>800,000 messages per day</a:t>
            </a:r>
            <a:r>
              <a:rPr lang="en-US" sz="2000" dirty="0"/>
              <a:t>.</a:t>
            </a:r>
          </a:p>
          <a:p>
            <a:pPr>
              <a:spcBef>
                <a:spcPts val="600"/>
              </a:spcBef>
              <a:spcAft>
                <a:spcPts val="600"/>
              </a:spcAft>
            </a:pPr>
            <a:r>
              <a:rPr lang="en-US" sz="2000" dirty="0"/>
              <a:t>Estimated </a:t>
            </a:r>
            <a:r>
              <a:rPr lang="en-US" sz="2000" dirty="0">
                <a:solidFill>
                  <a:srgbClr val="C00000"/>
                </a:solidFill>
              </a:rPr>
              <a:t>8,000,000 (million) observations per day</a:t>
            </a:r>
            <a:r>
              <a:rPr lang="en-US" sz="2000" dirty="0"/>
              <a:t> into the global observing system.  </a:t>
            </a:r>
          </a:p>
          <a:p>
            <a:pPr>
              <a:spcBef>
                <a:spcPts val="600"/>
              </a:spcBef>
              <a:spcAft>
                <a:spcPts val="600"/>
              </a:spcAft>
            </a:pPr>
            <a:r>
              <a:rPr lang="en-US" sz="2000" dirty="0"/>
              <a:t>Nearly </a:t>
            </a:r>
            <a:r>
              <a:rPr lang="en-US" sz="2000" dirty="0">
                <a:solidFill>
                  <a:srgbClr val="C00000"/>
                </a:solidFill>
              </a:rPr>
              <a:t>500 </a:t>
            </a:r>
            <a:r>
              <a:rPr lang="en-US" sz="2000" dirty="0"/>
              <a:t>user agencies</a:t>
            </a:r>
          </a:p>
          <a:p>
            <a:pPr>
              <a:spcBef>
                <a:spcPts val="600"/>
              </a:spcBef>
              <a:spcAft>
                <a:spcPts val="600"/>
              </a:spcAft>
            </a:pPr>
            <a:r>
              <a:rPr lang="en-US" sz="2000" dirty="0"/>
              <a:t>Approximately </a:t>
            </a:r>
            <a:r>
              <a:rPr lang="en-US" sz="2000" dirty="0">
                <a:solidFill>
                  <a:srgbClr val="C00000"/>
                </a:solidFill>
              </a:rPr>
              <a:t>1500 individual users registered </a:t>
            </a:r>
            <a:r>
              <a:rPr lang="en-US" sz="2000" dirty="0"/>
              <a:t>for system access. </a:t>
            </a:r>
          </a:p>
          <a:p>
            <a:pPr>
              <a:spcBef>
                <a:spcPts val="600"/>
              </a:spcBef>
              <a:spcAft>
                <a:spcPts val="600"/>
              </a:spcAft>
            </a:pPr>
            <a:r>
              <a:rPr lang="en-US" sz="2000" dirty="0"/>
              <a:t> </a:t>
            </a:r>
            <a:r>
              <a:rPr lang="en-US" sz="2000" dirty="0">
                <a:solidFill>
                  <a:srgbClr val="C00000"/>
                </a:solidFill>
              </a:rPr>
              <a:t>Real time access </a:t>
            </a:r>
            <a:r>
              <a:rPr lang="en-US" sz="2000" dirty="0"/>
              <a:t>to relevant environmental data:  </a:t>
            </a:r>
            <a:r>
              <a:rPr lang="en-US" sz="2000" dirty="0">
                <a:solidFill>
                  <a:srgbClr val="C00000"/>
                </a:solidFill>
              </a:rPr>
              <a:t>30 seconds </a:t>
            </a:r>
            <a:r>
              <a:rPr lang="en-US" sz="2000" dirty="0"/>
              <a:t>on average</a:t>
            </a:r>
          </a:p>
          <a:p>
            <a:pPr marL="0" indent="0">
              <a:spcBef>
                <a:spcPts val="600"/>
              </a:spcBef>
              <a:spcAft>
                <a:spcPts val="600"/>
              </a:spcAft>
              <a:buNone/>
            </a:pPr>
            <a:endParaRPr lang="en-US" sz="1500" dirty="0"/>
          </a:p>
        </p:txBody>
      </p:sp>
      <p:sp>
        <p:nvSpPr>
          <p:cNvPr id="6" name="Slide Number Placeholder 5"/>
          <p:cNvSpPr>
            <a:spLocks noGrp="1"/>
          </p:cNvSpPr>
          <p:nvPr>
            <p:ph type="sldNum" sz="quarter" idx="4294967295"/>
          </p:nvPr>
        </p:nvSpPr>
        <p:spPr>
          <a:xfrm>
            <a:off x="10118727" y="5508625"/>
            <a:ext cx="549275" cy="393700"/>
          </a:xfrm>
        </p:spPr>
        <p:txBody>
          <a:bodyPr/>
          <a:lstStyle/>
          <a:p>
            <a:pPr>
              <a:buClr>
                <a:srgbClr val="000000"/>
              </a:buClr>
            </a:pPr>
            <a:fld id="{155EB613-58D6-4A10-9668-9ECB7A53FA04}" type="slidenum">
              <a:rPr lang="en-US">
                <a:solidFill>
                  <a:srgbClr val="FFFFFF"/>
                </a:solidFill>
              </a:rPr>
              <a:pPr>
                <a:buClr>
                  <a:srgbClr val="000000"/>
                </a:buClr>
              </a:pPr>
              <a:t>29</a:t>
            </a:fld>
            <a:endParaRPr lang="en-US">
              <a:solidFill>
                <a:srgbClr val="FFFFFF"/>
              </a:solidFill>
            </a:endParaRPr>
          </a:p>
        </p:txBody>
      </p:sp>
    </p:spTree>
    <p:extLst>
      <p:ext uri="{BB962C8B-B14F-4D97-AF65-F5344CB8AC3E}">
        <p14:creationId xmlns:p14="http://schemas.microsoft.com/office/powerpoint/2010/main" val="3652187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65" y="0"/>
            <a:ext cx="12134335" cy="822960"/>
          </a:xfrm>
        </p:spPr>
        <p:txBody>
          <a:bodyPr>
            <a:normAutofit/>
          </a:bodyPr>
          <a:lstStyle/>
          <a:p>
            <a:pPr algn="ctr"/>
            <a:r>
              <a:rPr lang="en-US" sz="3200" dirty="0"/>
              <a:t>Agenda</a:t>
            </a:r>
          </a:p>
        </p:txBody>
      </p:sp>
      <p:sp>
        <p:nvSpPr>
          <p:cNvPr id="3" name="Content Placeholder 2"/>
          <p:cNvSpPr>
            <a:spLocks noGrp="1"/>
          </p:cNvSpPr>
          <p:nvPr>
            <p:ph idx="1"/>
          </p:nvPr>
        </p:nvSpPr>
        <p:spPr>
          <a:xfrm>
            <a:off x="461319" y="1170657"/>
            <a:ext cx="11623589" cy="4937759"/>
          </a:xfrm>
        </p:spPr>
        <p:txBody>
          <a:bodyPr>
            <a:noAutofit/>
          </a:bodyPr>
          <a:lstStyle/>
          <a:p>
            <a:pPr>
              <a:spcBef>
                <a:spcPts val="600"/>
              </a:spcBef>
              <a:spcAft>
                <a:spcPts val="600"/>
              </a:spcAft>
            </a:pPr>
            <a:r>
              <a:rPr lang="en-US" sz="2000" dirty="0"/>
              <a:t>Objectives of Lesson</a:t>
            </a:r>
          </a:p>
          <a:p>
            <a:pPr>
              <a:spcBef>
                <a:spcPts val="600"/>
              </a:spcBef>
              <a:spcAft>
                <a:spcPts val="600"/>
              </a:spcAft>
            </a:pPr>
            <a:r>
              <a:rPr lang="en-US" sz="2000" dirty="0"/>
              <a:t>Overview of the Office of Satellite and Product Operations </a:t>
            </a:r>
          </a:p>
          <a:p>
            <a:pPr>
              <a:spcBef>
                <a:spcPts val="600"/>
              </a:spcBef>
              <a:spcAft>
                <a:spcPts val="600"/>
              </a:spcAft>
            </a:pPr>
            <a:r>
              <a:rPr lang="en-US" sz="2000" dirty="0"/>
              <a:t>Overview of GOES-R Series Data Access </a:t>
            </a:r>
          </a:p>
          <a:p>
            <a:pPr>
              <a:spcBef>
                <a:spcPts val="600"/>
              </a:spcBef>
              <a:spcAft>
                <a:spcPts val="600"/>
              </a:spcAft>
            </a:pPr>
            <a:r>
              <a:rPr lang="en-US" sz="2000" dirty="0"/>
              <a:t>GOES Rebroadcast (GRB)</a:t>
            </a:r>
          </a:p>
          <a:p>
            <a:pPr>
              <a:spcBef>
                <a:spcPts val="600"/>
              </a:spcBef>
              <a:spcAft>
                <a:spcPts val="600"/>
              </a:spcAft>
            </a:pPr>
            <a:r>
              <a:rPr lang="en-US" sz="2000" dirty="0"/>
              <a:t>High Rate Information Transmission/ Emergency Managers Weather Information Network (HRIT/EMWIN)</a:t>
            </a:r>
          </a:p>
          <a:p>
            <a:pPr>
              <a:spcBef>
                <a:spcPts val="600"/>
              </a:spcBef>
              <a:spcAft>
                <a:spcPts val="600"/>
              </a:spcAft>
            </a:pPr>
            <a:r>
              <a:rPr lang="en-US" sz="2000" dirty="0"/>
              <a:t>Production Distribution and Access (PDA)</a:t>
            </a:r>
          </a:p>
          <a:p>
            <a:pPr>
              <a:spcBef>
                <a:spcPts val="600"/>
              </a:spcBef>
              <a:spcAft>
                <a:spcPts val="600"/>
              </a:spcAft>
            </a:pPr>
            <a:r>
              <a:rPr lang="en-US" sz="2000" dirty="0"/>
              <a:t>Comprehensive Large Array-data Stewardship System (CLASS)</a:t>
            </a:r>
          </a:p>
          <a:p>
            <a:pPr>
              <a:spcBef>
                <a:spcPts val="600"/>
              </a:spcBef>
              <a:spcAft>
                <a:spcPts val="600"/>
              </a:spcAft>
            </a:pPr>
            <a:r>
              <a:rPr lang="en-US" sz="2000" dirty="0"/>
              <a:t>GOES Data Collection System (DCS)</a:t>
            </a:r>
          </a:p>
          <a:p>
            <a:pPr>
              <a:spcBef>
                <a:spcPts val="600"/>
              </a:spcBef>
              <a:spcAft>
                <a:spcPts val="600"/>
              </a:spcAft>
            </a:pPr>
            <a:r>
              <a:rPr lang="en-US" sz="2000" dirty="0"/>
              <a:t>GEONETCast Americas (GNC-A)</a:t>
            </a:r>
          </a:p>
          <a:p>
            <a:pPr>
              <a:spcBef>
                <a:spcPts val="600"/>
              </a:spcBef>
              <a:spcAft>
                <a:spcPts val="600"/>
              </a:spcAft>
            </a:pPr>
            <a:r>
              <a:rPr lang="en-US" sz="2000" dirty="0"/>
              <a:t>NOAA Big Data Project – Cloud Access</a:t>
            </a:r>
          </a:p>
          <a:p>
            <a:pPr>
              <a:spcBef>
                <a:spcPts val="600"/>
              </a:spcBef>
              <a:spcAft>
                <a:spcPts val="600"/>
              </a:spcAft>
            </a:pPr>
            <a:r>
              <a:rPr lang="en-US" sz="2000" dirty="0"/>
              <a:t>Internet Access - Websites</a:t>
            </a:r>
          </a:p>
        </p:txBody>
      </p:sp>
      <p:sp>
        <p:nvSpPr>
          <p:cNvPr id="6" name="Slide Number Placeholder 5"/>
          <p:cNvSpPr>
            <a:spLocks noGrp="1"/>
          </p:cNvSpPr>
          <p:nvPr>
            <p:ph type="sldNum" sz="quarter" idx="4294967295"/>
          </p:nvPr>
        </p:nvSpPr>
        <p:spPr>
          <a:xfrm>
            <a:off x="7467600" y="5152431"/>
            <a:ext cx="1200150" cy="205383"/>
          </a:xfrm>
        </p:spPr>
        <p:txBody>
          <a:bodyPr/>
          <a:lstStyle/>
          <a:p>
            <a:pPr defTabSz="257175"/>
            <a:fld id="{55723E3B-6DCA-4F3F-B844-0B144139ED8C}" type="slidenum">
              <a:rPr lang="en-US" altLang="en-US" kern="1200" smtClean="0">
                <a:solidFill>
                  <a:prstClr val="white"/>
                </a:solidFill>
                <a:latin typeface="Calibri"/>
                <a:ea typeface="+mn-ea"/>
                <a:cs typeface="+mn-cs"/>
              </a:rPr>
              <a:pPr defTabSz="257175"/>
              <a:t>3</a:t>
            </a:fld>
            <a:endParaRPr lang="en-US" altLang="en-US" kern="1200" dirty="0">
              <a:solidFill>
                <a:prstClr val="white"/>
              </a:solidFill>
              <a:latin typeface="Calibri"/>
              <a:ea typeface="+mn-ea"/>
              <a:cs typeface="+mn-cs"/>
            </a:endParaRPr>
          </a:p>
        </p:txBody>
      </p:sp>
      <p:sp>
        <p:nvSpPr>
          <p:cNvPr id="7" name="Date Placeholder 6"/>
          <p:cNvSpPr>
            <a:spLocks noGrp="1"/>
          </p:cNvSpPr>
          <p:nvPr>
            <p:ph type="dt" sz="half" idx="2"/>
          </p:nvPr>
        </p:nvSpPr>
        <p:spPr/>
        <p:txBody>
          <a:bodyPr/>
          <a:lstStyle/>
          <a:p>
            <a:fld id="{65FB18D0-0B12-4214-8D80-F3DD3D59D6B4}" type="datetime1">
              <a:rPr lang="en-US" smtClean="0"/>
              <a:t>7/3/2019</a:t>
            </a:fld>
            <a:endParaRPr lang="en-US" dirty="0"/>
          </a:p>
        </p:txBody>
      </p:sp>
    </p:spTree>
    <p:extLst>
      <p:ext uri="{BB962C8B-B14F-4D97-AF65-F5344CB8AC3E}">
        <p14:creationId xmlns:p14="http://schemas.microsoft.com/office/powerpoint/2010/main" val="24699046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74520" y="891540"/>
            <a:ext cx="8115300" cy="57988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050">
              <a:solidFill>
                <a:srgbClr val="FFFFFF"/>
              </a:solidFill>
              <a:latin typeface="Arial"/>
            </a:endParaRPr>
          </a:p>
        </p:txBody>
      </p:sp>
      <p:sp>
        <p:nvSpPr>
          <p:cNvPr id="2" name="Title 1"/>
          <p:cNvSpPr>
            <a:spLocks noGrp="1"/>
          </p:cNvSpPr>
          <p:nvPr>
            <p:ph type="title"/>
          </p:nvPr>
        </p:nvSpPr>
        <p:spPr>
          <a:xfrm>
            <a:off x="181232" y="0"/>
            <a:ext cx="11895438" cy="822960"/>
          </a:xfrm>
          <a:noFill/>
        </p:spPr>
        <p:txBody>
          <a:bodyPr>
            <a:normAutofit/>
          </a:bodyPr>
          <a:lstStyle/>
          <a:p>
            <a:r>
              <a:rPr lang="en-US" sz="3200" dirty="0"/>
              <a:t>Distribution of GOES DCS Platforms</a:t>
            </a:r>
          </a:p>
        </p:txBody>
      </p:sp>
      <p:sp>
        <p:nvSpPr>
          <p:cNvPr id="6" name="Slide Number Placeholder 5"/>
          <p:cNvSpPr>
            <a:spLocks noGrp="1"/>
          </p:cNvSpPr>
          <p:nvPr>
            <p:ph type="sldNum" sz="quarter" idx="4294967295"/>
          </p:nvPr>
        </p:nvSpPr>
        <p:spPr>
          <a:xfrm>
            <a:off x="10118727" y="5508625"/>
            <a:ext cx="549275" cy="393700"/>
          </a:xfrm>
        </p:spPr>
        <p:txBody>
          <a:bodyPr/>
          <a:lstStyle/>
          <a:p>
            <a:pPr>
              <a:buClr>
                <a:srgbClr val="000000"/>
              </a:buClr>
            </a:pPr>
            <a:fld id="{CE028DB6-1213-467C-909D-F4ACE112D28C}" type="slidenum">
              <a:rPr lang="en-US">
                <a:solidFill>
                  <a:srgbClr val="FFFFFF"/>
                </a:solidFill>
              </a:rPr>
              <a:pPr>
                <a:buClr>
                  <a:srgbClr val="000000"/>
                </a:buClr>
              </a:pPr>
              <a:t>30</a:t>
            </a:fld>
            <a:endParaRPr lang="en-US">
              <a:solidFill>
                <a:srgbClr val="FFFFFF"/>
              </a:solidFill>
            </a:endParaRPr>
          </a:p>
        </p:txBody>
      </p:sp>
      <p:pic>
        <p:nvPicPr>
          <p:cNvPr id="102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0400" y="1297418"/>
            <a:ext cx="5708181" cy="441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9416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36605" y="0"/>
            <a:ext cx="11327027" cy="876300"/>
          </a:xfrm>
        </p:spPr>
        <p:txBody>
          <a:bodyPr>
            <a:normAutofit/>
          </a:bodyPr>
          <a:lstStyle/>
          <a:p>
            <a:r>
              <a:rPr lang="en-US" sz="3200" dirty="0">
                <a:solidFill>
                  <a:schemeClr val="tx1"/>
                </a:solidFill>
              </a:rPr>
              <a:t>Major DCS Users</a:t>
            </a:r>
          </a:p>
        </p:txBody>
      </p:sp>
      <p:sp>
        <p:nvSpPr>
          <p:cNvPr id="7" name="Text Placeholder 6"/>
          <p:cNvSpPr>
            <a:spLocks noGrp="1"/>
          </p:cNvSpPr>
          <p:nvPr>
            <p:ph type="body" idx="1"/>
          </p:nvPr>
        </p:nvSpPr>
        <p:spPr>
          <a:xfrm>
            <a:off x="436605" y="876300"/>
            <a:ext cx="6825255" cy="5882640"/>
          </a:xfrm>
        </p:spPr>
        <p:txBody>
          <a:bodyPr>
            <a:noAutofit/>
          </a:bodyPr>
          <a:lstStyle/>
          <a:p>
            <a:pPr>
              <a:buFont typeface="Arial" panose="020B0604020202020204" pitchFamily="34" charset="0"/>
              <a:buChar char="•"/>
            </a:pPr>
            <a:r>
              <a:rPr lang="en-US" sz="2000" dirty="0"/>
              <a:t> United States Geological Survey </a:t>
            </a:r>
            <a:r>
              <a:rPr lang="en-US" sz="2000" dirty="0" smtClean="0"/>
              <a:t>(USGS)</a:t>
            </a:r>
            <a:endParaRPr lang="en-US" sz="2000" dirty="0"/>
          </a:p>
          <a:p>
            <a:pPr lvl="1">
              <a:buFont typeface="Wingdings" panose="05000000000000000000" pitchFamily="2" charset="2"/>
              <a:buChar char="§"/>
            </a:pPr>
            <a:r>
              <a:rPr lang="en-US" sz="2000" dirty="0">
                <a:solidFill>
                  <a:schemeClr val="accent1">
                    <a:lumMod val="75000"/>
                  </a:schemeClr>
                </a:solidFill>
              </a:rPr>
              <a:t>12,031</a:t>
            </a:r>
            <a:r>
              <a:rPr lang="en-US" sz="2000" dirty="0"/>
              <a:t> DCPs</a:t>
            </a:r>
          </a:p>
          <a:p>
            <a:pPr>
              <a:buFont typeface="Arial" panose="020B0604020202020204" pitchFamily="34" charset="0"/>
              <a:buChar char="•"/>
            </a:pPr>
            <a:r>
              <a:rPr lang="en-US" sz="2000" dirty="0"/>
              <a:t>United States Army Corps of </a:t>
            </a:r>
            <a:r>
              <a:rPr lang="en-US" sz="2000" dirty="0" smtClean="0"/>
              <a:t>Engineers (USACE)</a:t>
            </a:r>
            <a:endParaRPr lang="en-US" sz="2000" dirty="0"/>
          </a:p>
          <a:p>
            <a:pPr lvl="1">
              <a:buFont typeface="Wingdings" panose="05000000000000000000" pitchFamily="2" charset="2"/>
              <a:buChar char="§"/>
            </a:pPr>
            <a:r>
              <a:rPr lang="en-US" sz="2000" dirty="0">
                <a:solidFill>
                  <a:schemeClr val="accent1">
                    <a:lumMod val="75000"/>
                  </a:schemeClr>
                </a:solidFill>
              </a:rPr>
              <a:t>2936</a:t>
            </a:r>
            <a:r>
              <a:rPr lang="en-US" sz="2000" dirty="0"/>
              <a:t> DCPs</a:t>
            </a:r>
          </a:p>
          <a:p>
            <a:pPr>
              <a:buFont typeface="Arial" panose="020B0604020202020204" pitchFamily="34" charset="0"/>
              <a:buChar char="•"/>
            </a:pPr>
            <a:r>
              <a:rPr lang="en-US" sz="2000" dirty="0" smtClean="0"/>
              <a:t>NOAA National </a:t>
            </a:r>
            <a:r>
              <a:rPr lang="en-US" sz="2000" dirty="0"/>
              <a:t>Weather Service</a:t>
            </a:r>
          </a:p>
          <a:p>
            <a:pPr lvl="1">
              <a:buFont typeface="Wingdings" panose="05000000000000000000" pitchFamily="2" charset="2"/>
              <a:buChar char="§"/>
            </a:pPr>
            <a:r>
              <a:rPr lang="en-US" sz="2000" dirty="0">
                <a:solidFill>
                  <a:schemeClr val="accent1">
                    <a:lumMod val="75000"/>
                  </a:schemeClr>
                </a:solidFill>
              </a:rPr>
              <a:t>502 DCPs</a:t>
            </a:r>
          </a:p>
          <a:p>
            <a:pPr>
              <a:buFont typeface="Arial" panose="020B0604020202020204" pitchFamily="34" charset="0"/>
              <a:buChar char="•"/>
            </a:pPr>
            <a:r>
              <a:rPr lang="en-US" sz="2000" dirty="0" smtClean="0"/>
              <a:t>USDA United States </a:t>
            </a:r>
            <a:r>
              <a:rPr lang="en-US" sz="2000" dirty="0"/>
              <a:t>Forest Service</a:t>
            </a:r>
          </a:p>
          <a:p>
            <a:pPr lvl="1">
              <a:buFont typeface="Wingdings" panose="05000000000000000000" pitchFamily="2" charset="2"/>
              <a:buChar char="§"/>
            </a:pPr>
            <a:r>
              <a:rPr lang="en-US" sz="2000" dirty="0">
                <a:solidFill>
                  <a:schemeClr val="accent1">
                    <a:lumMod val="75000"/>
                  </a:schemeClr>
                </a:solidFill>
              </a:rPr>
              <a:t>1,009 </a:t>
            </a:r>
            <a:r>
              <a:rPr lang="en-US" sz="2000" dirty="0"/>
              <a:t>DCPs</a:t>
            </a:r>
          </a:p>
          <a:p>
            <a:pPr>
              <a:buFont typeface="Arial" panose="020B0604020202020204" pitchFamily="34" charset="0"/>
              <a:buChar char="•"/>
            </a:pPr>
            <a:r>
              <a:rPr lang="en-US" sz="2000" dirty="0"/>
              <a:t>Bureau of Land </a:t>
            </a:r>
            <a:r>
              <a:rPr lang="en-US" sz="2000" dirty="0" smtClean="0"/>
              <a:t>Management</a:t>
            </a:r>
            <a:endParaRPr lang="en-US" sz="2000" dirty="0"/>
          </a:p>
          <a:p>
            <a:pPr lvl="1">
              <a:buFont typeface="Wingdings" panose="05000000000000000000" pitchFamily="2" charset="2"/>
              <a:buChar char="§"/>
            </a:pPr>
            <a:r>
              <a:rPr lang="en-US" sz="2000" dirty="0">
                <a:solidFill>
                  <a:schemeClr val="accent1">
                    <a:lumMod val="75000"/>
                  </a:schemeClr>
                </a:solidFill>
              </a:rPr>
              <a:t>800</a:t>
            </a:r>
            <a:r>
              <a:rPr lang="en-US" sz="2000" dirty="0"/>
              <a:t> DCPs</a:t>
            </a:r>
          </a:p>
          <a:p>
            <a:pPr>
              <a:buFont typeface="Arial" panose="020B0604020202020204" pitchFamily="34" charset="0"/>
              <a:buChar char="•"/>
            </a:pPr>
            <a:r>
              <a:rPr lang="en-US" sz="2000" dirty="0" smtClean="0"/>
              <a:t>NOAA National </a:t>
            </a:r>
            <a:r>
              <a:rPr lang="en-US" sz="2000" dirty="0"/>
              <a:t>Ocean Service</a:t>
            </a:r>
          </a:p>
          <a:p>
            <a:pPr lvl="1">
              <a:buFont typeface="Wingdings" panose="05000000000000000000" pitchFamily="2" charset="2"/>
              <a:buChar char="§"/>
            </a:pPr>
            <a:r>
              <a:rPr lang="en-US" sz="2000" dirty="0">
                <a:solidFill>
                  <a:schemeClr val="accent1">
                    <a:lumMod val="50000"/>
                  </a:schemeClr>
                </a:solidFill>
              </a:rPr>
              <a:t>634</a:t>
            </a:r>
            <a:r>
              <a:rPr lang="en-US" sz="2000" dirty="0"/>
              <a:t> DCPs</a:t>
            </a:r>
          </a:p>
          <a:p>
            <a:pPr>
              <a:buFont typeface="Arial" panose="020B0604020202020204" pitchFamily="34" charset="0"/>
              <a:buChar char="•"/>
            </a:pPr>
            <a:r>
              <a:rPr lang="en-US" sz="2000" dirty="0" smtClean="0"/>
              <a:t>United States </a:t>
            </a:r>
            <a:r>
              <a:rPr lang="en-US" sz="2000" dirty="0"/>
              <a:t>Bureau of Reclamation</a:t>
            </a:r>
          </a:p>
          <a:p>
            <a:pPr lvl="1">
              <a:buFont typeface="Wingdings" panose="05000000000000000000" pitchFamily="2" charset="2"/>
              <a:buChar char="§"/>
            </a:pPr>
            <a:r>
              <a:rPr lang="en-US" sz="2000" dirty="0">
                <a:solidFill>
                  <a:schemeClr val="accent1">
                    <a:lumMod val="50000"/>
                  </a:schemeClr>
                </a:solidFill>
              </a:rPr>
              <a:t>640 DCPs</a:t>
            </a:r>
          </a:p>
          <a:p>
            <a:pPr>
              <a:buFont typeface="Arial" panose="020B0604020202020204" pitchFamily="34" charset="0"/>
              <a:buChar char="•"/>
            </a:pPr>
            <a:r>
              <a:rPr lang="en-US" sz="2000" dirty="0"/>
              <a:t>National Climatic Data </a:t>
            </a:r>
            <a:r>
              <a:rPr lang="en-US" sz="2000" dirty="0" smtClean="0"/>
              <a:t>Center</a:t>
            </a:r>
            <a:endParaRPr lang="en-US" sz="2000" dirty="0"/>
          </a:p>
          <a:p>
            <a:pPr lvl="1">
              <a:buFont typeface="Wingdings" panose="05000000000000000000" pitchFamily="2" charset="2"/>
              <a:buChar char="§"/>
            </a:pPr>
            <a:r>
              <a:rPr lang="en-US" sz="2000" dirty="0">
                <a:solidFill>
                  <a:schemeClr val="accent1">
                    <a:lumMod val="50000"/>
                  </a:schemeClr>
                </a:solidFill>
              </a:rPr>
              <a:t>507</a:t>
            </a:r>
            <a:r>
              <a:rPr lang="en-US" sz="2000" dirty="0"/>
              <a:t> DCPs</a:t>
            </a:r>
          </a:p>
          <a:p>
            <a:pPr>
              <a:buFont typeface="Arial" panose="020B0604020202020204" pitchFamily="34" charset="0"/>
              <a:buChar char="•"/>
            </a:pPr>
            <a:r>
              <a:rPr lang="en-US" sz="2000" dirty="0"/>
              <a:t>Venezuela Institute of Meteorology &amp; Hydrology</a:t>
            </a:r>
          </a:p>
          <a:p>
            <a:pPr lvl="1">
              <a:buFont typeface="Wingdings" panose="05000000000000000000" pitchFamily="2" charset="2"/>
              <a:buChar char="§"/>
            </a:pPr>
            <a:r>
              <a:rPr lang="en-US" sz="2000" dirty="0">
                <a:solidFill>
                  <a:schemeClr val="accent1">
                    <a:lumMod val="50000"/>
                  </a:schemeClr>
                </a:solidFill>
              </a:rPr>
              <a:t>1,730</a:t>
            </a:r>
            <a:r>
              <a:rPr lang="en-US" sz="2000" dirty="0"/>
              <a:t> DCPs</a:t>
            </a:r>
          </a:p>
          <a:p>
            <a:pPr>
              <a:buFont typeface="Arial" panose="020B0604020202020204" pitchFamily="34" charset="0"/>
              <a:buChar char="•"/>
            </a:pPr>
            <a:endParaRPr lang="en-US" sz="2000" dirty="0"/>
          </a:p>
        </p:txBody>
      </p:sp>
      <p:sp>
        <p:nvSpPr>
          <p:cNvPr id="2" name="Text Placeholder 1"/>
          <p:cNvSpPr>
            <a:spLocks noGrp="1"/>
          </p:cNvSpPr>
          <p:nvPr>
            <p:ph type="body" idx="2"/>
          </p:nvPr>
        </p:nvSpPr>
        <p:spPr>
          <a:xfrm>
            <a:off x="6012180" y="952501"/>
            <a:ext cx="5973874" cy="4724399"/>
          </a:xfrm>
        </p:spPr>
        <p:txBody>
          <a:bodyPr>
            <a:noAutofit/>
          </a:bodyPr>
          <a:lstStyle/>
          <a:p>
            <a:pPr lvl="1">
              <a:buFont typeface="Arial" panose="020B0604020202020204" pitchFamily="34" charset="0"/>
              <a:buChar char="•"/>
            </a:pPr>
            <a:r>
              <a:rPr lang="en-US" sz="2000" dirty="0" smtClean="0"/>
              <a:t>National </a:t>
            </a:r>
            <a:r>
              <a:rPr lang="en-US" sz="2000" dirty="0"/>
              <a:t>Water Commission in Mexico</a:t>
            </a:r>
          </a:p>
          <a:p>
            <a:pPr lvl="2">
              <a:buFont typeface="Wingdings" panose="05000000000000000000" pitchFamily="2" charset="2"/>
              <a:buChar char="§"/>
            </a:pPr>
            <a:r>
              <a:rPr lang="en-US" dirty="0">
                <a:solidFill>
                  <a:schemeClr val="accent1">
                    <a:lumMod val="50000"/>
                  </a:schemeClr>
                </a:solidFill>
              </a:rPr>
              <a:t>807</a:t>
            </a:r>
            <a:r>
              <a:rPr lang="en-US" dirty="0"/>
              <a:t> </a:t>
            </a:r>
            <a:r>
              <a:rPr lang="en-US" dirty="0" smtClean="0"/>
              <a:t>DCPs</a:t>
            </a:r>
            <a:endParaRPr lang="en-US" dirty="0"/>
          </a:p>
          <a:p>
            <a:pPr lvl="1">
              <a:buFont typeface="Arial" panose="020B0604020202020204" pitchFamily="34" charset="0"/>
              <a:buChar char="•"/>
            </a:pPr>
            <a:r>
              <a:rPr lang="en-US" sz="2000" dirty="0"/>
              <a:t>Brazil National Water Agency</a:t>
            </a:r>
          </a:p>
          <a:p>
            <a:pPr lvl="2">
              <a:buFont typeface="Wingdings" panose="05000000000000000000" pitchFamily="2" charset="2"/>
              <a:buChar char="§"/>
            </a:pPr>
            <a:r>
              <a:rPr lang="en-US" dirty="0" smtClean="0">
                <a:solidFill>
                  <a:schemeClr val="accent1">
                    <a:lumMod val="75000"/>
                  </a:schemeClr>
                </a:solidFill>
              </a:rPr>
              <a:t>579 </a:t>
            </a:r>
            <a:r>
              <a:rPr lang="en-US" dirty="0" smtClean="0"/>
              <a:t>DCPs</a:t>
            </a:r>
            <a:endParaRPr lang="en-US" dirty="0"/>
          </a:p>
          <a:p>
            <a:pPr lvl="1">
              <a:buFont typeface="Arial" panose="020B0604020202020204" pitchFamily="34" charset="0"/>
              <a:buChar char="•"/>
            </a:pPr>
            <a:r>
              <a:rPr lang="en-US" sz="2000" dirty="0"/>
              <a:t>Institute de </a:t>
            </a:r>
            <a:r>
              <a:rPr lang="en-US" sz="2000" dirty="0" err="1"/>
              <a:t>Hidrologia</a:t>
            </a:r>
            <a:r>
              <a:rPr lang="en-US" sz="2000" dirty="0"/>
              <a:t>, </a:t>
            </a:r>
            <a:r>
              <a:rPr lang="en-US" sz="2000" dirty="0" err="1"/>
              <a:t>Meteorologia</a:t>
            </a:r>
            <a:r>
              <a:rPr lang="en-US" sz="2000" dirty="0"/>
              <a:t> y </a:t>
            </a:r>
            <a:r>
              <a:rPr lang="en-US" sz="2000" dirty="0" err="1"/>
              <a:t>Estudios</a:t>
            </a:r>
            <a:r>
              <a:rPr lang="en-US" sz="2000" dirty="0"/>
              <a:t>, Colombia</a:t>
            </a:r>
          </a:p>
          <a:p>
            <a:pPr lvl="2">
              <a:buFont typeface="Wingdings" panose="05000000000000000000" pitchFamily="2" charset="2"/>
              <a:buChar char="§"/>
            </a:pPr>
            <a:r>
              <a:rPr lang="en-US" dirty="0" smtClean="0">
                <a:solidFill>
                  <a:schemeClr val="accent1">
                    <a:lumMod val="75000"/>
                  </a:schemeClr>
                </a:solidFill>
              </a:rPr>
              <a:t>429 </a:t>
            </a:r>
            <a:r>
              <a:rPr lang="en-US" dirty="0" smtClean="0"/>
              <a:t>DCPs</a:t>
            </a:r>
            <a:endParaRPr lang="en-US" dirty="0"/>
          </a:p>
          <a:p>
            <a:pPr lvl="1">
              <a:buFont typeface="Arial" panose="020B0604020202020204" pitchFamily="34" charset="0"/>
              <a:buChar char="•"/>
            </a:pPr>
            <a:r>
              <a:rPr lang="en-US" sz="2000" b="1" dirty="0" smtClean="0"/>
              <a:t>CANADA </a:t>
            </a:r>
            <a:r>
              <a:rPr lang="en-US" sz="2000" b="1" dirty="0"/>
              <a:t>Overall (approx. 81 organizations)</a:t>
            </a:r>
          </a:p>
          <a:p>
            <a:pPr lvl="2">
              <a:buFont typeface="Arial" panose="020B0604020202020204" pitchFamily="34" charset="0"/>
              <a:buChar char="•"/>
            </a:pPr>
            <a:r>
              <a:rPr lang="en-US" dirty="0" smtClean="0">
                <a:solidFill>
                  <a:schemeClr val="accent1">
                    <a:lumMod val="50000"/>
                  </a:schemeClr>
                </a:solidFill>
              </a:rPr>
              <a:t>4578 </a:t>
            </a:r>
            <a:r>
              <a:rPr lang="en-US" dirty="0" smtClean="0"/>
              <a:t>DCPs</a:t>
            </a:r>
          </a:p>
          <a:p>
            <a:pPr lvl="3">
              <a:buFont typeface="Arial" panose="020B0604020202020204" pitchFamily="34" charset="0"/>
              <a:buChar char="•"/>
            </a:pPr>
            <a:r>
              <a:rPr lang="en-US" sz="2000" dirty="0" smtClean="0"/>
              <a:t>Alberta Environment, Canada</a:t>
            </a:r>
          </a:p>
          <a:p>
            <a:pPr lvl="4">
              <a:buFont typeface="Arial" panose="020B0604020202020204" pitchFamily="34" charset="0"/>
              <a:buChar char="•"/>
            </a:pPr>
            <a:r>
              <a:rPr lang="en-US" sz="2000" dirty="0" smtClean="0">
                <a:solidFill>
                  <a:schemeClr val="accent1">
                    <a:lumMod val="75000"/>
                  </a:schemeClr>
                </a:solidFill>
              </a:rPr>
              <a:t>354</a:t>
            </a:r>
            <a:r>
              <a:rPr lang="en-US" sz="2000" dirty="0" smtClean="0"/>
              <a:t> DCPs</a:t>
            </a:r>
          </a:p>
          <a:p>
            <a:pPr lvl="3">
              <a:buFont typeface="Arial" panose="020B0604020202020204" pitchFamily="34" charset="0"/>
              <a:buChar char="•"/>
            </a:pPr>
            <a:r>
              <a:rPr lang="en-US" sz="2000" dirty="0" smtClean="0"/>
              <a:t>Hydro </a:t>
            </a:r>
            <a:r>
              <a:rPr lang="en-US" sz="2000" dirty="0"/>
              <a:t>Quebec</a:t>
            </a:r>
          </a:p>
          <a:p>
            <a:pPr lvl="4">
              <a:buFont typeface="Wingdings" panose="05000000000000000000" pitchFamily="2" charset="2"/>
              <a:buChar char="§"/>
            </a:pPr>
            <a:r>
              <a:rPr lang="en-US" sz="2000" dirty="0">
                <a:solidFill>
                  <a:schemeClr val="accent1">
                    <a:lumMod val="50000"/>
                  </a:schemeClr>
                </a:solidFill>
              </a:rPr>
              <a:t>437</a:t>
            </a:r>
            <a:r>
              <a:rPr lang="en-US" sz="2000" dirty="0"/>
              <a:t> DCPs</a:t>
            </a:r>
          </a:p>
          <a:p>
            <a:pPr lvl="3">
              <a:buFont typeface="Arial" panose="020B0604020202020204" pitchFamily="34" charset="0"/>
              <a:buChar char="•"/>
            </a:pPr>
            <a:r>
              <a:rPr lang="en-US" sz="2000" dirty="0"/>
              <a:t>Water Survey of Canada</a:t>
            </a:r>
          </a:p>
          <a:p>
            <a:pPr lvl="4">
              <a:buFont typeface="Wingdings" panose="05000000000000000000" pitchFamily="2" charset="2"/>
              <a:buChar char="§"/>
            </a:pPr>
            <a:r>
              <a:rPr lang="en-US" sz="2000" dirty="0">
                <a:solidFill>
                  <a:schemeClr val="accent1">
                    <a:lumMod val="50000"/>
                  </a:schemeClr>
                </a:solidFill>
              </a:rPr>
              <a:t>1561</a:t>
            </a:r>
            <a:r>
              <a:rPr lang="en-US" sz="2000" dirty="0"/>
              <a:t> DCPs</a:t>
            </a:r>
          </a:p>
          <a:p>
            <a:pPr lvl="2">
              <a:buFont typeface="Wingdings" panose="05000000000000000000" pitchFamily="2" charset="2"/>
              <a:buChar char="§"/>
            </a:pPr>
            <a:endParaRPr lang="en-US" dirty="0"/>
          </a:p>
          <a:p>
            <a:pPr lvl="2">
              <a:buFont typeface="Wingdings" panose="05000000000000000000" pitchFamily="2" charset="2"/>
              <a:buChar char="§"/>
            </a:pPr>
            <a:endParaRPr lang="en-US" dirty="0"/>
          </a:p>
          <a:p>
            <a:endParaRPr lang="en-US" sz="2000" dirty="0"/>
          </a:p>
        </p:txBody>
      </p:sp>
    </p:spTree>
    <p:extLst>
      <p:ext uri="{BB962C8B-B14F-4D97-AF65-F5344CB8AC3E}">
        <p14:creationId xmlns:p14="http://schemas.microsoft.com/office/powerpoint/2010/main" val="7474237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p:cNvSpPr txBox="1">
            <a:spLocks/>
          </p:cNvSpPr>
          <p:nvPr/>
        </p:nvSpPr>
        <p:spPr bwMode="auto">
          <a:xfrm>
            <a:off x="304799" y="60960"/>
            <a:ext cx="11813059" cy="762000"/>
          </a:xfrm>
          <a:prstGeom prst="rect">
            <a:avLst/>
          </a:prstGeom>
          <a:noFill/>
          <a:ln w="9525">
            <a:noFill/>
            <a:miter lim="800000"/>
            <a:headEnd/>
            <a:tailEnd/>
          </a:ln>
        </p:spPr>
        <p:txBody>
          <a:bodyPr vert="horz" wrap="square" lIns="0" tIns="25718" rIns="0" bIns="0" numCol="1" anchor="b" anchorCtr="0" compatLnSpc="1">
            <a:prstTxWarp prst="textNoShape">
              <a:avLst/>
            </a:prstTxWarp>
          </a:bodyPr>
          <a:lstStyle>
            <a:lvl1pPr algn="l" rtl="0" eaLnBrk="0" fontAlgn="base" hangingPunct="0">
              <a:spcBef>
                <a:spcPct val="0"/>
              </a:spcBef>
              <a:spcAft>
                <a:spcPct val="0"/>
              </a:spcAft>
              <a:defRPr sz="2800" kern="1200">
                <a:solidFill>
                  <a:srgbClr val="263F78"/>
                </a:solidFill>
                <a:latin typeface="+mn-lt"/>
                <a:ea typeface="Calibri" pitchFamily="34" charset="0"/>
                <a:cs typeface="Calibri" pitchFamily="34" charset="0"/>
              </a:defRPr>
            </a:lvl1pPr>
            <a:lvl2pPr algn="l" rtl="0" eaLnBrk="0" fontAlgn="base" hangingPunct="0">
              <a:spcBef>
                <a:spcPct val="0"/>
              </a:spcBef>
              <a:spcAft>
                <a:spcPct val="0"/>
              </a:spcAft>
              <a:defRPr sz="4000">
                <a:solidFill>
                  <a:schemeClr val="tx2"/>
                </a:solidFill>
                <a:latin typeface="Calibri" pitchFamily="34" charset="0"/>
                <a:ea typeface="Calibri" pitchFamily="34" charset="0"/>
                <a:cs typeface="Calibri" pitchFamily="34" charset="0"/>
              </a:defRPr>
            </a:lvl2pPr>
            <a:lvl3pPr algn="l" rtl="0" eaLnBrk="0" fontAlgn="base" hangingPunct="0">
              <a:spcBef>
                <a:spcPct val="0"/>
              </a:spcBef>
              <a:spcAft>
                <a:spcPct val="0"/>
              </a:spcAft>
              <a:defRPr sz="4000">
                <a:solidFill>
                  <a:schemeClr val="tx2"/>
                </a:solidFill>
                <a:latin typeface="Calibri" pitchFamily="34" charset="0"/>
                <a:ea typeface="Calibri" pitchFamily="34" charset="0"/>
                <a:cs typeface="Calibri" pitchFamily="34" charset="0"/>
              </a:defRPr>
            </a:lvl3pPr>
            <a:lvl4pPr algn="l" rtl="0" eaLnBrk="0" fontAlgn="base" hangingPunct="0">
              <a:spcBef>
                <a:spcPct val="0"/>
              </a:spcBef>
              <a:spcAft>
                <a:spcPct val="0"/>
              </a:spcAft>
              <a:defRPr sz="4000">
                <a:solidFill>
                  <a:schemeClr val="tx2"/>
                </a:solidFill>
                <a:latin typeface="Calibri" pitchFamily="34" charset="0"/>
                <a:ea typeface="Calibri" pitchFamily="34" charset="0"/>
                <a:cs typeface="Calibri" pitchFamily="34" charset="0"/>
              </a:defRPr>
            </a:lvl4pPr>
            <a:lvl5pPr algn="l" rtl="0" eaLnBrk="0" fontAlgn="base" hangingPunct="0">
              <a:spcBef>
                <a:spcPct val="0"/>
              </a:spcBef>
              <a:spcAft>
                <a:spcPct val="0"/>
              </a:spcAft>
              <a:defRPr sz="4000">
                <a:solidFill>
                  <a:schemeClr val="tx2"/>
                </a:solidFill>
                <a:latin typeface="Calibri" pitchFamily="34" charset="0"/>
                <a:ea typeface="Calibri" pitchFamily="34" charset="0"/>
                <a:cs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lnSpc>
                <a:spcPct val="75000"/>
              </a:lnSpc>
            </a:pPr>
            <a:r>
              <a:rPr lang="en-US" sz="3200" b="1" dirty="0">
                <a:solidFill>
                  <a:schemeClr val="tx1"/>
                </a:solidFill>
              </a:rPr>
              <a:t>Environmental Satellite </a:t>
            </a:r>
            <a:r>
              <a:rPr lang="en-US" sz="3200" b="1" dirty="0" smtClean="0">
                <a:solidFill>
                  <a:schemeClr val="tx1"/>
                </a:solidFill>
              </a:rPr>
              <a:t>Processing</a:t>
            </a:r>
          </a:p>
          <a:p>
            <a:pPr algn="ctr">
              <a:lnSpc>
                <a:spcPct val="75000"/>
              </a:lnSpc>
            </a:pPr>
            <a:r>
              <a:rPr lang="en-US" sz="3200" b="1" dirty="0" smtClean="0">
                <a:solidFill>
                  <a:schemeClr val="tx1"/>
                </a:solidFill>
              </a:rPr>
              <a:t>and </a:t>
            </a:r>
            <a:r>
              <a:rPr lang="en-US" sz="3200" b="1" dirty="0">
                <a:solidFill>
                  <a:schemeClr val="tx1"/>
                </a:solidFill>
              </a:rPr>
              <a:t>Distribution System </a:t>
            </a:r>
          </a:p>
        </p:txBody>
      </p:sp>
      <p:sp>
        <p:nvSpPr>
          <p:cNvPr id="6" name="Content Placeholder 5"/>
          <p:cNvSpPr>
            <a:spLocks noGrp="1"/>
          </p:cNvSpPr>
          <p:nvPr>
            <p:ph idx="1"/>
          </p:nvPr>
        </p:nvSpPr>
        <p:spPr>
          <a:xfrm>
            <a:off x="304800" y="1178011"/>
            <a:ext cx="11335265" cy="5445211"/>
          </a:xfrm>
        </p:spPr>
        <p:txBody>
          <a:bodyPr>
            <a:normAutofit/>
          </a:bodyPr>
          <a:lstStyle/>
          <a:p>
            <a:pPr>
              <a:spcBef>
                <a:spcPts val="600"/>
              </a:spcBef>
              <a:spcAft>
                <a:spcPts val="600"/>
              </a:spcAft>
            </a:pPr>
            <a:r>
              <a:rPr lang="en-US" sz="2000" dirty="0"/>
              <a:t>The Environmental Satellite Processing and Distribution System (ESPDS) is an enterprise system for ingesting, producing delivering near real-time data to our core, time critical users. It is located in the Environmental Satellite Processing Center (ESPC) and includes the following major segments:</a:t>
            </a:r>
          </a:p>
          <a:p>
            <a:pPr lvl="1">
              <a:spcBef>
                <a:spcPts val="600"/>
              </a:spcBef>
              <a:spcAft>
                <a:spcPts val="600"/>
              </a:spcAft>
              <a:buFont typeface="Wingdings" panose="05000000000000000000" pitchFamily="2" charset="2"/>
              <a:buChar char="§"/>
            </a:pPr>
            <a:r>
              <a:rPr lang="en-US" sz="2000" dirty="0"/>
              <a:t>Product Generation - NOAA Data Exploitation (NDE)</a:t>
            </a:r>
          </a:p>
          <a:p>
            <a:pPr lvl="1">
              <a:spcBef>
                <a:spcPts val="600"/>
              </a:spcBef>
              <a:spcAft>
                <a:spcPts val="600"/>
              </a:spcAft>
              <a:buFont typeface="Wingdings" panose="05000000000000000000" pitchFamily="2" charset="2"/>
              <a:buChar char="§"/>
            </a:pPr>
            <a:r>
              <a:rPr lang="en-US" sz="2000" dirty="0"/>
              <a:t>Product Distribution – Production Distribution and Access (PDA)</a:t>
            </a:r>
          </a:p>
          <a:p>
            <a:pPr lvl="1">
              <a:spcBef>
                <a:spcPts val="600"/>
              </a:spcBef>
              <a:spcAft>
                <a:spcPts val="600"/>
              </a:spcAft>
              <a:buFont typeface="Wingdings" panose="05000000000000000000" pitchFamily="2" charset="2"/>
              <a:buChar char="§"/>
            </a:pPr>
            <a:r>
              <a:rPr lang="en-US" sz="2000" dirty="0"/>
              <a:t>Re-broadcast HRIT/EMWIN and GNC-A</a:t>
            </a:r>
          </a:p>
          <a:p>
            <a:pPr lvl="1">
              <a:spcBef>
                <a:spcPts val="600"/>
              </a:spcBef>
              <a:spcAft>
                <a:spcPts val="600"/>
              </a:spcAft>
              <a:buFont typeface="Wingdings" panose="05000000000000000000" pitchFamily="2" charset="2"/>
              <a:buChar char="§"/>
            </a:pPr>
            <a:r>
              <a:rPr lang="en-US" sz="2000" dirty="0"/>
              <a:t>High-speed network and services – Enterprise Infrastructure (EI)</a:t>
            </a:r>
          </a:p>
          <a:p>
            <a:pPr>
              <a:spcBef>
                <a:spcPts val="600"/>
              </a:spcBef>
              <a:spcAft>
                <a:spcPts val="600"/>
              </a:spcAft>
            </a:pPr>
            <a:r>
              <a:rPr lang="en-US" sz="2000" dirty="0"/>
              <a:t>PDA capabilities:</a:t>
            </a:r>
          </a:p>
          <a:p>
            <a:pPr lvl="1">
              <a:spcBef>
                <a:spcPts val="600"/>
              </a:spcBef>
              <a:spcAft>
                <a:spcPts val="600"/>
              </a:spcAft>
              <a:buFont typeface="Wingdings" panose="05000000000000000000" pitchFamily="2" charset="2"/>
              <a:buChar char="§"/>
            </a:pPr>
            <a:r>
              <a:rPr lang="en-US" sz="2000" dirty="0"/>
              <a:t>Peers with high speed wide area network (N-WAVE)</a:t>
            </a:r>
          </a:p>
          <a:p>
            <a:pPr lvl="1">
              <a:spcBef>
                <a:spcPts val="600"/>
              </a:spcBef>
              <a:spcAft>
                <a:spcPts val="600"/>
              </a:spcAft>
              <a:buFont typeface="Wingdings" panose="05000000000000000000" pitchFamily="2" charset="2"/>
              <a:buChar char="§"/>
            </a:pPr>
            <a:r>
              <a:rPr lang="en-US" sz="2000" dirty="0"/>
              <a:t>Greater security (secure transfer protocols, baseline monitoring, high performance threat scanning, etc.)</a:t>
            </a:r>
          </a:p>
          <a:p>
            <a:pPr lvl="1">
              <a:spcBef>
                <a:spcPts val="600"/>
              </a:spcBef>
              <a:spcAft>
                <a:spcPts val="600"/>
              </a:spcAft>
              <a:buFont typeface="Wingdings" panose="05000000000000000000" pitchFamily="2" charset="2"/>
              <a:buChar char="§"/>
            </a:pPr>
            <a:r>
              <a:rPr lang="en-US" sz="2000" dirty="0"/>
              <a:t>Configurable production with custom tailoring capability</a:t>
            </a:r>
          </a:p>
          <a:p>
            <a:pPr>
              <a:spcBef>
                <a:spcPts val="600"/>
              </a:spcBef>
              <a:spcAft>
                <a:spcPts val="600"/>
              </a:spcAft>
            </a:pPr>
            <a:endParaRPr lang="en-US" sz="1500" dirty="0"/>
          </a:p>
        </p:txBody>
      </p:sp>
      <p:sp>
        <p:nvSpPr>
          <p:cNvPr id="3" name="Slide Number Placeholder 2"/>
          <p:cNvSpPr>
            <a:spLocks noGrp="1"/>
          </p:cNvSpPr>
          <p:nvPr>
            <p:ph type="sldNum" sz="quarter" idx="4"/>
          </p:nvPr>
        </p:nvSpPr>
        <p:spPr/>
        <p:txBody>
          <a:bodyPr/>
          <a:lstStyle/>
          <a:p>
            <a:fld id="{0249A42C-7C3A-1946-A459-68A8AD418034}" type="slidenum">
              <a:rPr lang="en-US" smtClean="0"/>
              <a:pPr/>
              <a:t>32</a:t>
            </a:fld>
            <a:endParaRPr lang="en-US"/>
          </a:p>
        </p:txBody>
      </p:sp>
      <p:sp>
        <p:nvSpPr>
          <p:cNvPr id="4" name="Date Placeholder 3"/>
          <p:cNvSpPr>
            <a:spLocks noGrp="1"/>
          </p:cNvSpPr>
          <p:nvPr>
            <p:ph type="dt" sz="half" idx="2"/>
          </p:nvPr>
        </p:nvSpPr>
        <p:spPr/>
        <p:txBody>
          <a:bodyPr/>
          <a:lstStyle/>
          <a:p>
            <a:fld id="{3B836D6A-7403-4CE4-81FF-228161BF7614}" type="datetime1">
              <a:rPr lang="en-US" smtClean="0"/>
              <a:t>7/3/2019</a:t>
            </a:fld>
            <a:endParaRPr lang="en-US" dirty="0"/>
          </a:p>
        </p:txBody>
      </p:sp>
    </p:spTree>
    <p:extLst>
      <p:ext uri="{BB962C8B-B14F-4D97-AF65-F5344CB8AC3E}">
        <p14:creationId xmlns:p14="http://schemas.microsoft.com/office/powerpoint/2010/main" val="4181551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GOES Data Operations in the ESPC</a:t>
            </a:r>
          </a:p>
        </p:txBody>
      </p:sp>
      <p:sp>
        <p:nvSpPr>
          <p:cNvPr id="5" name="Slide Number Placeholder 4"/>
          <p:cNvSpPr>
            <a:spLocks noGrp="1"/>
          </p:cNvSpPr>
          <p:nvPr>
            <p:ph type="sldNum" sz="quarter" idx="4"/>
          </p:nvPr>
        </p:nvSpPr>
        <p:spPr/>
        <p:txBody>
          <a:bodyPr/>
          <a:lstStyle/>
          <a:p>
            <a:fld id="{0249A42C-7C3A-1946-A459-68A8AD418034}" type="slidenum">
              <a:rPr lang="en-US" smtClean="0"/>
              <a:pPr/>
              <a:t>33</a:t>
            </a:fld>
            <a:endParaRPr lang="en-US"/>
          </a:p>
        </p:txBody>
      </p:sp>
      <p:sp>
        <p:nvSpPr>
          <p:cNvPr id="6" name="Date Placeholder 5"/>
          <p:cNvSpPr>
            <a:spLocks noGrp="1"/>
          </p:cNvSpPr>
          <p:nvPr>
            <p:ph type="dt" sz="half" idx="2"/>
          </p:nvPr>
        </p:nvSpPr>
        <p:spPr/>
        <p:txBody>
          <a:bodyPr/>
          <a:lstStyle/>
          <a:p>
            <a:fld id="{E889AF06-B80C-42B8-99DF-2DB2F6E90D13}" type="datetime1">
              <a:rPr lang="en-US" smtClean="0"/>
              <a:t>7/3/2019</a:t>
            </a:fld>
            <a:endParaRPr lang="en-US" dirty="0"/>
          </a:p>
        </p:txBody>
      </p:sp>
      <p:grpSp>
        <p:nvGrpSpPr>
          <p:cNvPr id="3" name="Group 2"/>
          <p:cNvGrpSpPr/>
          <p:nvPr/>
        </p:nvGrpSpPr>
        <p:grpSpPr>
          <a:xfrm>
            <a:off x="1301580" y="988953"/>
            <a:ext cx="8959678" cy="5568365"/>
            <a:chOff x="2734411" y="1613754"/>
            <a:chExt cx="6570235" cy="3996841"/>
          </a:xfrm>
        </p:grpSpPr>
        <p:sp>
          <p:nvSpPr>
            <p:cNvPr id="7" name="Rounded Rectangle 6"/>
            <p:cNvSpPr/>
            <p:nvPr/>
          </p:nvSpPr>
          <p:spPr>
            <a:xfrm>
              <a:off x="2787194" y="1613754"/>
              <a:ext cx="1279688" cy="98981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88"/>
            </a:p>
          </p:txBody>
        </p:sp>
        <p:pic>
          <p:nvPicPr>
            <p:cNvPr id="8" name="Picture 7"/>
            <p:cNvPicPr>
              <a:picLocks noChangeAspect="1"/>
            </p:cNvPicPr>
            <p:nvPr/>
          </p:nvPicPr>
          <p:blipFill>
            <a:blip r:embed="rId2"/>
            <a:stretch>
              <a:fillRect/>
            </a:stretch>
          </p:blipFill>
          <p:spPr>
            <a:xfrm>
              <a:off x="5388985" y="1621060"/>
              <a:ext cx="2948238" cy="1846946"/>
            </a:xfrm>
            <a:prstGeom prst="rect">
              <a:avLst/>
            </a:prstGeom>
          </p:spPr>
        </p:pic>
        <p:pic>
          <p:nvPicPr>
            <p:cNvPr id="9" name="Picture 8"/>
            <p:cNvPicPr>
              <a:picLocks noChangeAspect="1"/>
            </p:cNvPicPr>
            <p:nvPr/>
          </p:nvPicPr>
          <p:blipFill>
            <a:blip r:embed="rId2"/>
            <a:stretch>
              <a:fillRect/>
            </a:stretch>
          </p:blipFill>
          <p:spPr>
            <a:xfrm>
              <a:off x="5459691" y="3784040"/>
              <a:ext cx="2730236" cy="700882"/>
            </a:xfrm>
            <a:prstGeom prst="rect">
              <a:avLst/>
            </a:prstGeom>
          </p:spPr>
        </p:pic>
        <p:pic>
          <p:nvPicPr>
            <p:cNvPr id="10" name="Picture 9"/>
            <p:cNvPicPr>
              <a:picLocks noChangeAspect="1"/>
            </p:cNvPicPr>
            <p:nvPr/>
          </p:nvPicPr>
          <p:blipFill>
            <a:blip r:embed="rId2"/>
            <a:stretch>
              <a:fillRect/>
            </a:stretch>
          </p:blipFill>
          <p:spPr>
            <a:xfrm>
              <a:off x="5459691" y="4682415"/>
              <a:ext cx="2787976" cy="700882"/>
            </a:xfrm>
            <a:prstGeom prst="rect">
              <a:avLst/>
            </a:prstGeom>
          </p:spPr>
        </p:pic>
        <p:sp>
          <p:nvSpPr>
            <p:cNvPr id="11" name="Rectangle 10"/>
            <p:cNvSpPr/>
            <p:nvPr/>
          </p:nvSpPr>
          <p:spPr>
            <a:xfrm>
              <a:off x="3055856" y="1900088"/>
              <a:ext cx="685800" cy="402996"/>
            </a:xfrm>
            <a:prstGeom prst="rect">
              <a:avLst/>
            </a:prstGeom>
            <a:solidFill>
              <a:schemeClr val="accent6">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88" b="1" dirty="0">
                  <a:solidFill>
                    <a:schemeClr val="tx1"/>
                  </a:solidFill>
                </a:rPr>
                <a:t>GOES-16/17</a:t>
              </a:r>
            </a:p>
          </p:txBody>
        </p:sp>
        <p:sp>
          <p:nvSpPr>
            <p:cNvPr id="12" name="Oval 11"/>
            <p:cNvSpPr/>
            <p:nvPr/>
          </p:nvSpPr>
          <p:spPr>
            <a:xfrm>
              <a:off x="4406246" y="1797576"/>
              <a:ext cx="657520" cy="608029"/>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88" b="1" dirty="0">
                  <a:solidFill>
                    <a:schemeClr val="tx1"/>
                  </a:solidFill>
                </a:rPr>
                <a:t>GRB</a:t>
              </a:r>
            </a:p>
          </p:txBody>
        </p:sp>
        <p:sp>
          <p:nvSpPr>
            <p:cNvPr id="13" name="Oval 12"/>
            <p:cNvSpPr/>
            <p:nvPr/>
          </p:nvSpPr>
          <p:spPr>
            <a:xfrm>
              <a:off x="4175213" y="2536178"/>
              <a:ext cx="632774" cy="6151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63" b="1" dirty="0">
                  <a:solidFill>
                    <a:schemeClr val="tx1"/>
                  </a:solidFill>
                </a:rPr>
                <a:t>AWIPS </a:t>
              </a:r>
            </a:p>
          </p:txBody>
        </p:sp>
        <p:cxnSp>
          <p:nvCxnSpPr>
            <p:cNvPr id="15" name="Straight Arrow Connector 14"/>
            <p:cNvCxnSpPr/>
            <p:nvPr/>
          </p:nvCxnSpPr>
          <p:spPr>
            <a:xfrm>
              <a:off x="3773476" y="2098053"/>
              <a:ext cx="632773" cy="7070"/>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1" idx="3"/>
            </p:cNvCxnSpPr>
            <p:nvPr/>
          </p:nvCxnSpPr>
          <p:spPr>
            <a:xfrm>
              <a:off x="3741661" y="2101586"/>
              <a:ext cx="394745" cy="664590"/>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5063767" y="2098054"/>
              <a:ext cx="671657" cy="7071"/>
            </a:xfrm>
            <a:prstGeom prst="straightConnector1">
              <a:avLst/>
            </a:prstGeom>
            <a:ln>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5735421" y="1860618"/>
              <a:ext cx="685800" cy="48194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88" b="1" dirty="0">
                  <a:solidFill>
                    <a:schemeClr val="tx1"/>
                  </a:solidFill>
                </a:rPr>
                <a:t>GOES-16/17</a:t>
              </a:r>
            </a:p>
          </p:txBody>
        </p:sp>
        <p:sp>
          <p:nvSpPr>
            <p:cNvPr id="21" name="Rectangle 20"/>
            <p:cNvSpPr/>
            <p:nvPr/>
          </p:nvSpPr>
          <p:spPr>
            <a:xfrm>
              <a:off x="6576764" y="1900088"/>
              <a:ext cx="685800" cy="40299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88" b="1" dirty="0">
                  <a:solidFill>
                    <a:schemeClr val="tx1"/>
                  </a:solidFill>
                </a:rPr>
                <a:t>PPZ</a:t>
              </a:r>
            </a:p>
          </p:txBody>
        </p:sp>
        <p:sp>
          <p:nvSpPr>
            <p:cNvPr id="25" name="Oval 24"/>
            <p:cNvSpPr/>
            <p:nvPr/>
          </p:nvSpPr>
          <p:spPr>
            <a:xfrm>
              <a:off x="8596458" y="1797576"/>
              <a:ext cx="657520" cy="608029"/>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88" b="1" dirty="0">
                  <a:solidFill>
                    <a:schemeClr val="tx1"/>
                  </a:solidFill>
                </a:rPr>
                <a:t>Users</a:t>
              </a:r>
            </a:p>
          </p:txBody>
        </p:sp>
        <p:sp>
          <p:nvSpPr>
            <p:cNvPr id="27" name="Rectangle 26"/>
            <p:cNvSpPr/>
            <p:nvPr/>
          </p:nvSpPr>
          <p:spPr>
            <a:xfrm>
              <a:off x="7438140" y="1887424"/>
              <a:ext cx="685800" cy="42833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88" b="1" dirty="0">
                  <a:solidFill>
                    <a:schemeClr val="tx1"/>
                  </a:solidFill>
                </a:rPr>
                <a:t>PDA</a:t>
              </a:r>
            </a:p>
          </p:txBody>
        </p:sp>
        <p:cxnSp>
          <p:nvCxnSpPr>
            <p:cNvPr id="30" name="Straight Arrow Connector 29"/>
            <p:cNvCxnSpPr/>
            <p:nvPr/>
          </p:nvCxnSpPr>
          <p:spPr>
            <a:xfrm>
              <a:off x="6415339" y="2098053"/>
              <a:ext cx="161429" cy="7070"/>
            </a:xfrm>
            <a:prstGeom prst="straightConnector1">
              <a:avLst/>
            </a:prstGeom>
            <a:ln>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7262568" y="2101586"/>
              <a:ext cx="161429" cy="0"/>
            </a:xfrm>
            <a:prstGeom prst="straightConnector1">
              <a:avLst/>
            </a:prstGeom>
            <a:ln>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8123944" y="2100173"/>
              <a:ext cx="472517" cy="2826"/>
            </a:xfrm>
            <a:prstGeom prst="straightConnector1">
              <a:avLst/>
            </a:prstGeom>
            <a:ln>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36" name="Rectangle 35"/>
            <p:cNvSpPr/>
            <p:nvPr/>
          </p:nvSpPr>
          <p:spPr>
            <a:xfrm>
              <a:off x="5753100" y="2741432"/>
              <a:ext cx="685800" cy="40299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88" b="1" dirty="0">
                  <a:solidFill>
                    <a:schemeClr val="tx1"/>
                  </a:solidFill>
                </a:rPr>
                <a:t>GOES-14/15</a:t>
              </a:r>
            </a:p>
          </p:txBody>
        </p:sp>
        <p:sp>
          <p:nvSpPr>
            <p:cNvPr id="42" name="Rectangle 41"/>
            <p:cNvSpPr/>
            <p:nvPr/>
          </p:nvSpPr>
          <p:spPr>
            <a:xfrm>
              <a:off x="6620361" y="2594376"/>
              <a:ext cx="685800" cy="79538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75" b="1" dirty="0">
                  <a:solidFill>
                    <a:schemeClr val="tx1"/>
                  </a:solidFill>
                </a:rPr>
                <a:t>GEOPROD</a:t>
              </a:r>
            </a:p>
            <a:p>
              <a:pPr algn="ctr"/>
              <a:r>
                <a:rPr lang="en-US" sz="675" b="1" dirty="0" err="1">
                  <a:solidFill>
                    <a:schemeClr val="tx1"/>
                  </a:solidFill>
                </a:rPr>
                <a:t>Misc</a:t>
              </a:r>
              <a:r>
                <a:rPr lang="en-US" sz="675" b="1" dirty="0">
                  <a:solidFill>
                    <a:schemeClr val="tx1"/>
                  </a:solidFill>
                </a:rPr>
                <a:t> PG (SFS)</a:t>
              </a:r>
            </a:p>
          </p:txBody>
        </p:sp>
        <p:sp>
          <p:nvSpPr>
            <p:cNvPr id="43" name="Rectangle 42"/>
            <p:cNvSpPr/>
            <p:nvPr/>
          </p:nvSpPr>
          <p:spPr>
            <a:xfrm>
              <a:off x="7481738" y="2708738"/>
              <a:ext cx="685800" cy="42833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88" b="1" dirty="0">
                  <a:solidFill>
                    <a:schemeClr val="tx1"/>
                  </a:solidFill>
                </a:rPr>
                <a:t>GEODIST</a:t>
              </a:r>
            </a:p>
          </p:txBody>
        </p:sp>
        <p:cxnSp>
          <p:nvCxnSpPr>
            <p:cNvPr id="44" name="Straight Arrow Connector 43"/>
            <p:cNvCxnSpPr/>
            <p:nvPr/>
          </p:nvCxnSpPr>
          <p:spPr>
            <a:xfrm>
              <a:off x="6458936" y="2919367"/>
              <a:ext cx="161429" cy="7070"/>
            </a:xfrm>
            <a:prstGeom prst="straightConnector1">
              <a:avLst/>
            </a:prstGeom>
            <a:ln>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7306165" y="2922901"/>
              <a:ext cx="161429" cy="0"/>
            </a:xfrm>
            <a:prstGeom prst="straightConnector1">
              <a:avLst/>
            </a:prstGeom>
            <a:ln>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46" name="Oval 45"/>
            <p:cNvSpPr/>
            <p:nvPr/>
          </p:nvSpPr>
          <p:spPr>
            <a:xfrm>
              <a:off x="8647126" y="2583539"/>
              <a:ext cx="657520" cy="608029"/>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88" b="1" dirty="0">
                  <a:solidFill>
                    <a:schemeClr val="tx1"/>
                  </a:solidFill>
                </a:rPr>
                <a:t>Users</a:t>
              </a:r>
            </a:p>
          </p:txBody>
        </p:sp>
        <p:cxnSp>
          <p:nvCxnSpPr>
            <p:cNvPr id="47" name="Straight Arrow Connector 46"/>
            <p:cNvCxnSpPr/>
            <p:nvPr/>
          </p:nvCxnSpPr>
          <p:spPr>
            <a:xfrm>
              <a:off x="8174612" y="2886136"/>
              <a:ext cx="472517" cy="2826"/>
            </a:xfrm>
            <a:prstGeom prst="straightConnector1">
              <a:avLst/>
            </a:prstGeom>
            <a:ln>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6355212" y="4446603"/>
              <a:ext cx="605911" cy="166546"/>
            </a:xfrm>
            <a:prstGeom prst="rect">
              <a:avLst/>
            </a:prstGeom>
            <a:noFill/>
          </p:spPr>
          <p:txBody>
            <a:bodyPr wrap="none" rtlCol="0">
              <a:spAutoFit/>
            </a:bodyPr>
            <a:lstStyle/>
            <a:p>
              <a:r>
                <a:rPr lang="en-US" sz="788" dirty="0">
                  <a:latin typeface="+mn-lt"/>
                </a:rPr>
                <a:t>Wallops CDA</a:t>
              </a:r>
            </a:p>
          </p:txBody>
        </p:sp>
        <p:sp>
          <p:nvSpPr>
            <p:cNvPr id="49" name="TextBox 48"/>
            <p:cNvSpPr txBox="1"/>
            <p:nvPr/>
          </p:nvSpPr>
          <p:spPr>
            <a:xfrm>
              <a:off x="5399596" y="5393588"/>
              <a:ext cx="1932025" cy="166546"/>
            </a:xfrm>
            <a:prstGeom prst="rect">
              <a:avLst/>
            </a:prstGeom>
            <a:noFill/>
          </p:spPr>
          <p:txBody>
            <a:bodyPr wrap="none" rtlCol="0">
              <a:spAutoFit/>
            </a:bodyPr>
            <a:lstStyle/>
            <a:p>
              <a:r>
                <a:rPr lang="en-US" sz="788" dirty="0">
                  <a:latin typeface="+mn-lt"/>
                </a:rPr>
                <a:t>Wallops  Critical Infrastructure Protection (Backup)</a:t>
              </a:r>
            </a:p>
          </p:txBody>
        </p:sp>
        <p:sp>
          <p:nvSpPr>
            <p:cNvPr id="50" name="Rectangle 49"/>
            <p:cNvSpPr/>
            <p:nvPr/>
          </p:nvSpPr>
          <p:spPr>
            <a:xfrm>
              <a:off x="5862685" y="3930745"/>
              <a:ext cx="685800" cy="40299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88" b="1" dirty="0">
                  <a:solidFill>
                    <a:schemeClr val="tx1"/>
                  </a:solidFill>
                </a:rPr>
                <a:t>GOES-14/15</a:t>
              </a:r>
            </a:p>
          </p:txBody>
        </p:sp>
        <p:cxnSp>
          <p:nvCxnSpPr>
            <p:cNvPr id="55" name="Elbow Connector 54"/>
            <p:cNvCxnSpPr>
              <a:stCxn id="50" idx="1"/>
              <a:endCxn id="36" idx="1"/>
            </p:cNvCxnSpPr>
            <p:nvPr/>
          </p:nvCxnSpPr>
          <p:spPr>
            <a:xfrm rot="10800000">
              <a:off x="5753105" y="2942933"/>
              <a:ext cx="109585" cy="1189313"/>
            </a:xfrm>
            <a:prstGeom prst="bentConnector3">
              <a:avLst>
                <a:gd name="adj1" fmla="val 256454"/>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a:off x="5735424" y="4770320"/>
              <a:ext cx="962687" cy="525079"/>
            </a:xfrm>
            <a:prstGeom prst="rect">
              <a:avLst/>
            </a:prstGeom>
            <a:solidFill>
              <a:srgbClr val="00B0F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75" b="1" dirty="0">
                  <a:solidFill>
                    <a:schemeClr val="bg1"/>
                  </a:solidFill>
                </a:rPr>
                <a:t>GEOPROD</a:t>
              </a:r>
            </a:p>
            <a:p>
              <a:pPr algn="ctr"/>
              <a:r>
                <a:rPr lang="en-US" sz="675" b="1" dirty="0">
                  <a:solidFill>
                    <a:schemeClr val="bg1"/>
                  </a:solidFill>
                </a:rPr>
                <a:t>CIP</a:t>
              </a:r>
            </a:p>
            <a:p>
              <a:pPr algn="ctr"/>
              <a:r>
                <a:rPr lang="en-US" sz="675" b="1" dirty="0" err="1">
                  <a:solidFill>
                    <a:schemeClr val="bg1"/>
                  </a:solidFill>
                </a:rPr>
                <a:t>Misc</a:t>
              </a:r>
              <a:r>
                <a:rPr lang="en-US" sz="675" b="1" dirty="0">
                  <a:solidFill>
                    <a:schemeClr val="bg1"/>
                  </a:solidFill>
                </a:rPr>
                <a:t> PG </a:t>
              </a:r>
            </a:p>
          </p:txBody>
        </p:sp>
        <p:sp>
          <p:nvSpPr>
            <p:cNvPr id="60" name="Rectangle 59"/>
            <p:cNvSpPr/>
            <p:nvPr/>
          </p:nvSpPr>
          <p:spPr>
            <a:xfrm>
              <a:off x="7292085" y="4818692"/>
              <a:ext cx="685800" cy="428331"/>
            </a:xfrm>
            <a:prstGeom prst="rect">
              <a:avLst/>
            </a:prstGeom>
            <a:solidFill>
              <a:srgbClr val="00B0F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88" b="1" dirty="0">
                  <a:solidFill>
                    <a:schemeClr val="bg1"/>
                  </a:solidFill>
                </a:rPr>
                <a:t>GEODIST</a:t>
              </a:r>
            </a:p>
          </p:txBody>
        </p:sp>
        <p:sp>
          <p:nvSpPr>
            <p:cNvPr id="61" name="Oval 60"/>
            <p:cNvSpPr/>
            <p:nvPr/>
          </p:nvSpPr>
          <p:spPr>
            <a:xfrm>
              <a:off x="8497440" y="4728845"/>
              <a:ext cx="657520" cy="608029"/>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88" b="1" dirty="0">
                  <a:solidFill>
                    <a:schemeClr val="tx1"/>
                  </a:solidFill>
                </a:rPr>
                <a:t>CIP</a:t>
              </a:r>
            </a:p>
            <a:p>
              <a:pPr algn="ctr"/>
              <a:r>
                <a:rPr lang="en-US" sz="788" b="1" dirty="0">
                  <a:solidFill>
                    <a:schemeClr val="tx1"/>
                  </a:solidFill>
                </a:rPr>
                <a:t>Users</a:t>
              </a:r>
            </a:p>
          </p:txBody>
        </p:sp>
        <p:sp>
          <p:nvSpPr>
            <p:cNvPr id="62" name="Rectangle 61"/>
            <p:cNvSpPr/>
            <p:nvPr/>
          </p:nvSpPr>
          <p:spPr>
            <a:xfrm>
              <a:off x="6983884" y="3884566"/>
              <a:ext cx="685800" cy="48194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88" b="1" dirty="0">
                  <a:solidFill>
                    <a:schemeClr val="tx1"/>
                  </a:solidFill>
                </a:rPr>
                <a:t>GOES-16/17</a:t>
              </a:r>
            </a:p>
          </p:txBody>
        </p:sp>
        <p:cxnSp>
          <p:nvCxnSpPr>
            <p:cNvPr id="63" name="Straight Arrow Connector 62"/>
            <p:cNvCxnSpPr/>
            <p:nvPr/>
          </p:nvCxnSpPr>
          <p:spPr>
            <a:xfrm flipV="1">
              <a:off x="7667289" y="4125538"/>
              <a:ext cx="830152" cy="6355"/>
            </a:xfrm>
            <a:prstGeom prst="straightConnector1">
              <a:avLst/>
            </a:prstGeom>
            <a:ln>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65" name="Oval 64"/>
            <p:cNvSpPr/>
            <p:nvPr/>
          </p:nvSpPr>
          <p:spPr>
            <a:xfrm>
              <a:off x="8504503" y="3828181"/>
              <a:ext cx="657520" cy="608029"/>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88" b="1" dirty="0">
                  <a:solidFill>
                    <a:schemeClr val="tx1"/>
                  </a:solidFill>
                </a:rPr>
                <a:t>GRB</a:t>
              </a:r>
            </a:p>
          </p:txBody>
        </p:sp>
        <p:sp>
          <p:nvSpPr>
            <p:cNvPr id="67" name="Rectangle 66"/>
            <p:cNvSpPr/>
            <p:nvPr/>
          </p:nvSpPr>
          <p:spPr>
            <a:xfrm>
              <a:off x="3129637" y="4897999"/>
              <a:ext cx="263361" cy="252170"/>
            </a:xfrm>
            <a:prstGeom prst="rect">
              <a:avLst/>
            </a:prstGeom>
            <a:solidFill>
              <a:schemeClr val="accent6">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88" b="1" dirty="0">
                <a:solidFill>
                  <a:schemeClr val="tx1"/>
                </a:solidFill>
              </a:endParaRPr>
            </a:p>
          </p:txBody>
        </p:sp>
        <p:sp>
          <p:nvSpPr>
            <p:cNvPr id="66" name="Rectangle 65"/>
            <p:cNvSpPr/>
            <p:nvPr/>
          </p:nvSpPr>
          <p:spPr>
            <a:xfrm>
              <a:off x="3129637" y="5245603"/>
              <a:ext cx="263361" cy="254409"/>
            </a:xfrm>
            <a:prstGeom prst="rect">
              <a:avLst/>
            </a:prstGeom>
            <a:solidFill>
              <a:srgbClr val="00B0F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88" b="1" dirty="0">
                <a:solidFill>
                  <a:schemeClr val="bg1"/>
                </a:solidFill>
              </a:endParaRPr>
            </a:p>
          </p:txBody>
        </p:sp>
        <p:sp>
          <p:nvSpPr>
            <p:cNvPr id="68" name="TextBox 67"/>
            <p:cNvSpPr txBox="1"/>
            <p:nvPr/>
          </p:nvSpPr>
          <p:spPr>
            <a:xfrm>
              <a:off x="3541303" y="4882085"/>
              <a:ext cx="558062" cy="166546"/>
            </a:xfrm>
            <a:prstGeom prst="rect">
              <a:avLst/>
            </a:prstGeom>
            <a:noFill/>
          </p:spPr>
          <p:txBody>
            <a:bodyPr wrap="none" rtlCol="0">
              <a:spAutoFit/>
            </a:bodyPr>
            <a:lstStyle/>
            <a:p>
              <a:r>
                <a:rPr lang="en-US" sz="788" dirty="0">
                  <a:latin typeface="+mn-lt"/>
                </a:rPr>
                <a:t>Hot Backup</a:t>
              </a:r>
            </a:p>
          </p:txBody>
        </p:sp>
        <p:sp>
          <p:nvSpPr>
            <p:cNvPr id="69" name="TextBox 68"/>
            <p:cNvSpPr txBox="1"/>
            <p:nvPr/>
          </p:nvSpPr>
          <p:spPr>
            <a:xfrm>
              <a:off x="3562224" y="5248944"/>
              <a:ext cx="586771" cy="166546"/>
            </a:xfrm>
            <a:prstGeom prst="rect">
              <a:avLst/>
            </a:prstGeom>
            <a:noFill/>
          </p:spPr>
          <p:txBody>
            <a:bodyPr wrap="none" rtlCol="0">
              <a:spAutoFit/>
            </a:bodyPr>
            <a:lstStyle/>
            <a:p>
              <a:r>
                <a:rPr lang="en-US" sz="788" dirty="0">
                  <a:latin typeface="+mn-lt"/>
                </a:rPr>
                <a:t>Cold Backup</a:t>
              </a:r>
            </a:p>
          </p:txBody>
        </p:sp>
        <p:cxnSp>
          <p:nvCxnSpPr>
            <p:cNvPr id="70" name="Straight Arrow Connector 69"/>
            <p:cNvCxnSpPr/>
            <p:nvPr/>
          </p:nvCxnSpPr>
          <p:spPr>
            <a:xfrm>
              <a:off x="3136562" y="3913653"/>
              <a:ext cx="348033" cy="1475"/>
            </a:xfrm>
            <a:prstGeom prst="straightConnector1">
              <a:avLst/>
            </a:prstGeom>
            <a:ln>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a:off x="3122712" y="4571073"/>
              <a:ext cx="361885" cy="7070"/>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74" name="TextBox 73"/>
            <p:cNvSpPr txBox="1"/>
            <p:nvPr/>
          </p:nvSpPr>
          <p:spPr>
            <a:xfrm>
              <a:off x="3513763" y="3782537"/>
              <a:ext cx="1260131" cy="166546"/>
            </a:xfrm>
            <a:prstGeom prst="rect">
              <a:avLst/>
            </a:prstGeom>
            <a:noFill/>
          </p:spPr>
          <p:txBody>
            <a:bodyPr wrap="square" rtlCol="0">
              <a:spAutoFit/>
            </a:bodyPr>
            <a:lstStyle/>
            <a:p>
              <a:r>
                <a:rPr lang="en-US" sz="788" dirty="0">
                  <a:latin typeface="+mn-lt"/>
                </a:rPr>
                <a:t>Nominal Operations</a:t>
              </a:r>
            </a:p>
          </p:txBody>
        </p:sp>
        <p:sp>
          <p:nvSpPr>
            <p:cNvPr id="75" name="TextBox 74"/>
            <p:cNvSpPr txBox="1"/>
            <p:nvPr/>
          </p:nvSpPr>
          <p:spPr>
            <a:xfrm>
              <a:off x="3528313" y="4374982"/>
              <a:ext cx="1054691" cy="261092"/>
            </a:xfrm>
            <a:prstGeom prst="rect">
              <a:avLst/>
            </a:prstGeom>
            <a:noFill/>
          </p:spPr>
          <p:txBody>
            <a:bodyPr wrap="square" rtlCol="0">
              <a:spAutoFit/>
            </a:bodyPr>
            <a:lstStyle/>
            <a:p>
              <a:r>
                <a:rPr lang="en-US" sz="788" dirty="0">
                  <a:latin typeface="+mn-lt"/>
                </a:rPr>
                <a:t>Flow activated during Backup</a:t>
              </a:r>
            </a:p>
          </p:txBody>
        </p:sp>
        <p:sp>
          <p:nvSpPr>
            <p:cNvPr id="76" name="TextBox 75"/>
            <p:cNvSpPr txBox="1"/>
            <p:nvPr/>
          </p:nvSpPr>
          <p:spPr>
            <a:xfrm>
              <a:off x="3671411" y="3486331"/>
              <a:ext cx="415881" cy="166546"/>
            </a:xfrm>
            <a:prstGeom prst="rect">
              <a:avLst/>
            </a:prstGeom>
            <a:noFill/>
          </p:spPr>
          <p:txBody>
            <a:bodyPr wrap="none" rtlCol="0">
              <a:spAutoFit/>
            </a:bodyPr>
            <a:lstStyle/>
            <a:p>
              <a:r>
                <a:rPr lang="en-US" sz="788" b="1" dirty="0">
                  <a:latin typeface="+mn-lt"/>
                </a:rPr>
                <a:t>Legend</a:t>
              </a:r>
            </a:p>
          </p:txBody>
        </p:sp>
        <p:sp>
          <p:nvSpPr>
            <p:cNvPr id="77" name="Rectangle 76"/>
            <p:cNvSpPr/>
            <p:nvPr/>
          </p:nvSpPr>
          <p:spPr>
            <a:xfrm>
              <a:off x="2838453" y="3468005"/>
              <a:ext cx="2235959" cy="214259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88"/>
            </a:p>
          </p:txBody>
        </p:sp>
        <p:cxnSp>
          <p:nvCxnSpPr>
            <p:cNvPr id="81" name="Straight Arrow Connector 80"/>
            <p:cNvCxnSpPr>
              <a:stCxn id="50" idx="2"/>
              <a:endCxn id="59" idx="0"/>
            </p:cNvCxnSpPr>
            <p:nvPr/>
          </p:nvCxnSpPr>
          <p:spPr>
            <a:xfrm>
              <a:off x="6205585" y="4333744"/>
              <a:ext cx="11180" cy="43657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a:off x="6720594" y="5030884"/>
              <a:ext cx="571495" cy="3944"/>
            </a:xfrm>
            <a:prstGeom prst="straightConnector1">
              <a:avLst/>
            </a:prstGeom>
            <a:ln>
              <a:solidFill>
                <a:srgbClr val="FF0000"/>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V="1">
              <a:off x="7977886" y="5028943"/>
              <a:ext cx="519554" cy="7824"/>
            </a:xfrm>
            <a:prstGeom prst="straightConnector1">
              <a:avLst/>
            </a:prstGeom>
            <a:ln>
              <a:solidFill>
                <a:srgbClr val="FF0000"/>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a:off x="3115786" y="4240285"/>
              <a:ext cx="361885" cy="7070"/>
            </a:xfrm>
            <a:prstGeom prst="straightConnector1">
              <a:avLst/>
            </a:prstGeom>
            <a:ln>
              <a:solidFill>
                <a:srgbClr val="FF0000"/>
              </a:solidFill>
              <a:prstDash val="solid"/>
              <a:tailEnd type="triangle"/>
            </a:ln>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a:xfrm>
              <a:off x="3507095" y="4137106"/>
              <a:ext cx="1365097" cy="166546"/>
            </a:xfrm>
            <a:prstGeom prst="rect">
              <a:avLst/>
            </a:prstGeom>
            <a:noFill/>
          </p:spPr>
          <p:txBody>
            <a:bodyPr wrap="square" rtlCol="0">
              <a:spAutoFit/>
            </a:bodyPr>
            <a:lstStyle/>
            <a:p>
              <a:r>
                <a:rPr lang="en-US" sz="788" dirty="0">
                  <a:latin typeface="+mn-lt"/>
                </a:rPr>
                <a:t>Backup Operations</a:t>
              </a:r>
            </a:p>
          </p:txBody>
        </p:sp>
        <p:sp>
          <p:nvSpPr>
            <p:cNvPr id="56" name="TextBox 55"/>
            <p:cNvSpPr txBox="1"/>
            <p:nvPr/>
          </p:nvSpPr>
          <p:spPr>
            <a:xfrm>
              <a:off x="2734411" y="2662417"/>
              <a:ext cx="887540" cy="261092"/>
            </a:xfrm>
            <a:prstGeom prst="rect">
              <a:avLst/>
            </a:prstGeom>
            <a:noFill/>
          </p:spPr>
          <p:txBody>
            <a:bodyPr wrap="none" rtlCol="0">
              <a:spAutoFit/>
            </a:bodyPr>
            <a:lstStyle/>
            <a:p>
              <a:r>
                <a:rPr lang="en-US" sz="788" dirty="0">
                  <a:latin typeface="+mn-lt"/>
                </a:rPr>
                <a:t>Consolidated Backup</a:t>
              </a:r>
            </a:p>
            <a:p>
              <a:r>
                <a:rPr lang="en-US" sz="788" dirty="0">
                  <a:latin typeface="+mn-lt"/>
                </a:rPr>
                <a:t>(CBU)</a:t>
              </a:r>
            </a:p>
          </p:txBody>
        </p:sp>
        <p:sp>
          <p:nvSpPr>
            <p:cNvPr id="57" name="TextBox 56"/>
            <p:cNvSpPr txBox="1"/>
            <p:nvPr/>
          </p:nvSpPr>
          <p:spPr>
            <a:xfrm>
              <a:off x="5722417" y="3439567"/>
              <a:ext cx="1858201" cy="166546"/>
            </a:xfrm>
            <a:prstGeom prst="rect">
              <a:avLst/>
            </a:prstGeom>
            <a:noFill/>
          </p:spPr>
          <p:txBody>
            <a:bodyPr wrap="none" rtlCol="0">
              <a:spAutoFit/>
            </a:bodyPr>
            <a:lstStyle/>
            <a:p>
              <a:r>
                <a:rPr lang="en-US" sz="788" dirty="0">
                  <a:latin typeface="+mn-lt"/>
                </a:rPr>
                <a:t>Environmental Satellite Processing Center (ESPC)</a:t>
              </a:r>
            </a:p>
          </p:txBody>
        </p:sp>
      </p:grpSp>
    </p:spTree>
    <p:extLst>
      <p:ext uri="{BB962C8B-B14F-4D97-AF65-F5344CB8AC3E}">
        <p14:creationId xmlns:p14="http://schemas.microsoft.com/office/powerpoint/2010/main" val="19874821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135" y="0"/>
            <a:ext cx="11640065" cy="822960"/>
          </a:xfrm>
        </p:spPr>
        <p:txBody>
          <a:bodyPr>
            <a:normAutofit/>
          </a:bodyPr>
          <a:lstStyle/>
          <a:p>
            <a:r>
              <a:rPr lang="en-US" sz="3200" dirty="0"/>
              <a:t>GOES-R Baseline Products</a:t>
            </a:r>
          </a:p>
        </p:txBody>
      </p:sp>
      <p:sp>
        <p:nvSpPr>
          <p:cNvPr id="6" name="Slide Number Placeholder 5"/>
          <p:cNvSpPr>
            <a:spLocks noGrp="1"/>
          </p:cNvSpPr>
          <p:nvPr>
            <p:ph type="sldNum" sz="quarter" idx="4"/>
          </p:nvPr>
        </p:nvSpPr>
        <p:spPr/>
        <p:txBody>
          <a:bodyPr/>
          <a:lstStyle/>
          <a:p>
            <a:fld id="{0249A42C-7C3A-1946-A459-68A8AD418034}" type="slidenum">
              <a:rPr lang="en-US" smtClean="0"/>
              <a:pPr/>
              <a:t>34</a:t>
            </a:fld>
            <a:endParaRPr lang="en-US"/>
          </a:p>
        </p:txBody>
      </p:sp>
      <p:sp>
        <p:nvSpPr>
          <p:cNvPr id="7" name="Date Placeholder 6"/>
          <p:cNvSpPr>
            <a:spLocks noGrp="1"/>
          </p:cNvSpPr>
          <p:nvPr>
            <p:ph type="dt" sz="half" idx="2"/>
          </p:nvPr>
        </p:nvSpPr>
        <p:spPr/>
        <p:txBody>
          <a:bodyPr/>
          <a:lstStyle/>
          <a:p>
            <a:fld id="{BF023FFA-B610-4334-82CF-01DEEF195F71}" type="datetime1">
              <a:rPr lang="en-US" smtClean="0"/>
              <a:t>7/3/2019</a:t>
            </a:fld>
            <a:endParaRPr lang="en-US" dirty="0"/>
          </a:p>
        </p:txBody>
      </p:sp>
      <p:sp>
        <p:nvSpPr>
          <p:cNvPr id="3" name="Rectangle 2"/>
          <p:cNvSpPr/>
          <p:nvPr/>
        </p:nvSpPr>
        <p:spPr>
          <a:xfrm>
            <a:off x="304800" y="1314504"/>
            <a:ext cx="5684108" cy="5068054"/>
          </a:xfrm>
          <a:prstGeom prst="rect">
            <a:avLst/>
          </a:prstGeom>
        </p:spPr>
        <p:txBody>
          <a:bodyPr wrap="square">
            <a:spAutoFit/>
          </a:bodyPr>
          <a:lstStyle/>
          <a:p>
            <a:pPr>
              <a:spcBef>
                <a:spcPts val="200"/>
              </a:spcBef>
              <a:spcAft>
                <a:spcPts val="200"/>
              </a:spcAft>
            </a:pPr>
            <a:r>
              <a:rPr lang="en-US" sz="2000" b="1" dirty="0">
                <a:solidFill>
                  <a:schemeClr val="tx1"/>
                </a:solidFill>
                <a:latin typeface="+mn-lt"/>
              </a:rPr>
              <a:t>ADVANCED BASELINE IMAGER (ABI)</a:t>
            </a:r>
          </a:p>
          <a:p>
            <a:pPr marL="160735" lvl="2" indent="-160735">
              <a:spcBef>
                <a:spcPts val="200"/>
              </a:spcBef>
              <a:spcAft>
                <a:spcPts val="200"/>
              </a:spcAft>
              <a:buFont typeface="Arial" panose="020B0604020202020204" pitchFamily="34" charset="0"/>
              <a:buChar char="•"/>
            </a:pPr>
            <a:r>
              <a:rPr lang="en-US" sz="2000" dirty="0">
                <a:solidFill>
                  <a:schemeClr val="tx1"/>
                </a:solidFill>
                <a:latin typeface="+mn-lt"/>
              </a:rPr>
              <a:t>Aerosol Detection (Including Smoke and Dust)</a:t>
            </a:r>
          </a:p>
          <a:p>
            <a:pPr marL="160735" lvl="6" indent="-160735">
              <a:spcBef>
                <a:spcPts val="200"/>
              </a:spcBef>
              <a:spcAft>
                <a:spcPts val="200"/>
              </a:spcAft>
              <a:buFont typeface="Arial" panose="020B0604020202020204" pitchFamily="34" charset="0"/>
              <a:buChar char="•"/>
            </a:pPr>
            <a:r>
              <a:rPr lang="en-US" sz="2000" dirty="0">
                <a:solidFill>
                  <a:schemeClr val="tx1"/>
                </a:solidFill>
                <a:latin typeface="+mn-lt"/>
              </a:rPr>
              <a:t>Aerosol Optical Depth (AOD)</a:t>
            </a:r>
          </a:p>
          <a:p>
            <a:pPr marL="160735" lvl="6" indent="-160735">
              <a:spcBef>
                <a:spcPts val="200"/>
              </a:spcBef>
              <a:spcAft>
                <a:spcPts val="200"/>
              </a:spcAft>
              <a:buFont typeface="Arial" panose="020B0604020202020204" pitchFamily="34" charset="0"/>
              <a:buChar char="•"/>
            </a:pPr>
            <a:r>
              <a:rPr lang="en-US" sz="2000" dirty="0">
                <a:solidFill>
                  <a:schemeClr val="tx1"/>
                </a:solidFill>
                <a:latin typeface="+mn-lt"/>
              </a:rPr>
              <a:t>Clear Sky Masks</a:t>
            </a:r>
          </a:p>
          <a:p>
            <a:pPr marL="160735" lvl="6" indent="-160735">
              <a:spcBef>
                <a:spcPts val="200"/>
              </a:spcBef>
              <a:spcAft>
                <a:spcPts val="200"/>
              </a:spcAft>
              <a:buFont typeface="Arial" panose="020B0604020202020204" pitchFamily="34" charset="0"/>
              <a:buChar char="•"/>
            </a:pPr>
            <a:r>
              <a:rPr lang="en-US" sz="2000" dirty="0">
                <a:solidFill>
                  <a:srgbClr val="FF0000"/>
                </a:solidFill>
                <a:latin typeface="+mn-lt"/>
              </a:rPr>
              <a:t>Cloud and Moisture Imagery* </a:t>
            </a:r>
          </a:p>
          <a:p>
            <a:pPr marL="160735" lvl="6" indent="-160735">
              <a:spcBef>
                <a:spcPts val="200"/>
              </a:spcBef>
              <a:spcAft>
                <a:spcPts val="200"/>
              </a:spcAft>
              <a:buFont typeface="Arial" panose="020B0604020202020204" pitchFamily="34" charset="0"/>
              <a:buChar char="•"/>
            </a:pPr>
            <a:r>
              <a:rPr lang="en-US" sz="2000" dirty="0">
                <a:solidFill>
                  <a:schemeClr val="tx1"/>
                </a:solidFill>
                <a:latin typeface="+mn-lt"/>
              </a:rPr>
              <a:t>Cloud Optical Depth</a:t>
            </a:r>
          </a:p>
          <a:p>
            <a:pPr marL="160735" lvl="6" indent="-160735">
              <a:spcBef>
                <a:spcPts val="200"/>
              </a:spcBef>
              <a:spcAft>
                <a:spcPts val="200"/>
              </a:spcAft>
              <a:buFont typeface="Arial" panose="020B0604020202020204" pitchFamily="34" charset="0"/>
              <a:buChar char="•"/>
            </a:pPr>
            <a:r>
              <a:rPr lang="en-US" sz="2000" dirty="0">
                <a:solidFill>
                  <a:schemeClr val="tx1"/>
                </a:solidFill>
                <a:latin typeface="+mn-lt"/>
              </a:rPr>
              <a:t>Cloud Particle Size Distribution</a:t>
            </a:r>
          </a:p>
          <a:p>
            <a:pPr marL="160735" lvl="6" indent="-160735">
              <a:spcBef>
                <a:spcPts val="200"/>
              </a:spcBef>
              <a:spcAft>
                <a:spcPts val="200"/>
              </a:spcAft>
              <a:buFont typeface="Arial" panose="020B0604020202020204" pitchFamily="34" charset="0"/>
              <a:buChar char="•"/>
            </a:pPr>
            <a:r>
              <a:rPr lang="en-US" sz="2000" dirty="0">
                <a:solidFill>
                  <a:schemeClr val="tx1"/>
                </a:solidFill>
                <a:latin typeface="+mn-lt"/>
              </a:rPr>
              <a:t>Cloud Top Height</a:t>
            </a:r>
          </a:p>
          <a:p>
            <a:pPr marL="160735" lvl="6" indent="-160735">
              <a:spcBef>
                <a:spcPts val="200"/>
              </a:spcBef>
              <a:spcAft>
                <a:spcPts val="200"/>
              </a:spcAft>
              <a:buFont typeface="Arial" panose="020B0604020202020204" pitchFamily="34" charset="0"/>
              <a:buChar char="•"/>
            </a:pPr>
            <a:r>
              <a:rPr lang="en-US" sz="2000" dirty="0">
                <a:solidFill>
                  <a:schemeClr val="tx1"/>
                </a:solidFill>
                <a:latin typeface="+mn-lt"/>
              </a:rPr>
              <a:t>Cloud Top Phase</a:t>
            </a:r>
          </a:p>
          <a:p>
            <a:pPr marL="160735" lvl="6" indent="-160735">
              <a:spcBef>
                <a:spcPts val="200"/>
              </a:spcBef>
              <a:spcAft>
                <a:spcPts val="200"/>
              </a:spcAft>
              <a:buFont typeface="Arial" panose="020B0604020202020204" pitchFamily="34" charset="0"/>
              <a:buChar char="•"/>
            </a:pPr>
            <a:r>
              <a:rPr lang="en-US" sz="2000" dirty="0">
                <a:solidFill>
                  <a:schemeClr val="tx1"/>
                </a:solidFill>
                <a:latin typeface="+mn-lt"/>
              </a:rPr>
              <a:t>Cloud Top Pressure</a:t>
            </a:r>
          </a:p>
          <a:p>
            <a:pPr marL="160735" lvl="6" indent="-160735">
              <a:spcBef>
                <a:spcPts val="200"/>
              </a:spcBef>
              <a:spcAft>
                <a:spcPts val="200"/>
              </a:spcAft>
              <a:buFont typeface="Arial" panose="020B0604020202020204" pitchFamily="34" charset="0"/>
              <a:buChar char="•"/>
            </a:pPr>
            <a:r>
              <a:rPr lang="en-US" sz="2000" dirty="0">
                <a:solidFill>
                  <a:schemeClr val="tx1"/>
                </a:solidFill>
                <a:latin typeface="+mn-lt"/>
              </a:rPr>
              <a:t>Cloud Top Temperature</a:t>
            </a:r>
          </a:p>
          <a:p>
            <a:pPr marL="160735" lvl="6" indent="-160735">
              <a:spcBef>
                <a:spcPts val="200"/>
              </a:spcBef>
              <a:spcAft>
                <a:spcPts val="200"/>
              </a:spcAft>
              <a:buFont typeface="Arial" panose="020B0604020202020204" pitchFamily="34" charset="0"/>
              <a:buChar char="•"/>
            </a:pPr>
            <a:r>
              <a:rPr lang="en-US" sz="2000" dirty="0">
                <a:solidFill>
                  <a:schemeClr val="tx1"/>
                </a:solidFill>
                <a:latin typeface="+mn-lt"/>
              </a:rPr>
              <a:t>Derived Motion Winds</a:t>
            </a:r>
          </a:p>
          <a:p>
            <a:pPr marL="160735" lvl="6" indent="-160735">
              <a:spcBef>
                <a:spcPts val="200"/>
              </a:spcBef>
              <a:spcAft>
                <a:spcPts val="200"/>
              </a:spcAft>
              <a:buFont typeface="Arial" panose="020B0604020202020204" pitchFamily="34" charset="0"/>
              <a:buChar char="•"/>
            </a:pPr>
            <a:r>
              <a:rPr lang="en-US" sz="2000" dirty="0">
                <a:solidFill>
                  <a:schemeClr val="tx1"/>
                </a:solidFill>
                <a:latin typeface="+mn-lt"/>
              </a:rPr>
              <a:t>Derived Stability Indices</a:t>
            </a:r>
          </a:p>
          <a:p>
            <a:pPr marL="160735" lvl="6" indent="-160735">
              <a:spcBef>
                <a:spcPts val="200"/>
              </a:spcBef>
              <a:spcAft>
                <a:spcPts val="200"/>
              </a:spcAft>
              <a:buFont typeface="Arial" panose="020B0604020202020204" pitchFamily="34" charset="0"/>
              <a:buChar char="•"/>
            </a:pPr>
            <a:r>
              <a:rPr lang="en-US" sz="2000" dirty="0">
                <a:solidFill>
                  <a:schemeClr val="tx1"/>
                </a:solidFill>
                <a:latin typeface="+mn-lt"/>
              </a:rPr>
              <a:t>Downward Shortwave Radiation: Surface</a:t>
            </a:r>
          </a:p>
        </p:txBody>
      </p:sp>
      <p:sp>
        <p:nvSpPr>
          <p:cNvPr id="4" name="Rectangle 3"/>
          <p:cNvSpPr/>
          <p:nvPr/>
        </p:nvSpPr>
        <p:spPr>
          <a:xfrm>
            <a:off x="6368937" y="1526927"/>
            <a:ext cx="5040468" cy="4349909"/>
          </a:xfrm>
          <a:prstGeom prst="rect">
            <a:avLst/>
          </a:prstGeom>
        </p:spPr>
        <p:txBody>
          <a:bodyPr wrap="square">
            <a:spAutoFit/>
          </a:bodyPr>
          <a:lstStyle/>
          <a:p>
            <a:pPr marL="160735" indent="-160735">
              <a:spcBef>
                <a:spcPts val="200"/>
              </a:spcBef>
              <a:spcAft>
                <a:spcPts val="200"/>
              </a:spcAft>
              <a:buFont typeface="Arial" panose="020B0604020202020204" pitchFamily="34" charset="0"/>
              <a:buChar char="•"/>
            </a:pPr>
            <a:r>
              <a:rPr lang="en-US" sz="2000" dirty="0">
                <a:solidFill>
                  <a:schemeClr val="tx1"/>
                </a:solidFill>
                <a:latin typeface="+mn-lt"/>
              </a:rPr>
              <a:t>Fire/Hot Spot Characterization</a:t>
            </a:r>
          </a:p>
          <a:p>
            <a:pPr marL="160735" indent="-160735">
              <a:spcBef>
                <a:spcPts val="200"/>
              </a:spcBef>
              <a:spcAft>
                <a:spcPts val="200"/>
              </a:spcAft>
              <a:buFont typeface="Arial" panose="020B0604020202020204" pitchFamily="34" charset="0"/>
              <a:buChar char="•"/>
            </a:pPr>
            <a:r>
              <a:rPr lang="en-US" sz="2000" dirty="0">
                <a:solidFill>
                  <a:schemeClr val="tx1"/>
                </a:solidFill>
                <a:latin typeface="+mn-lt"/>
              </a:rPr>
              <a:t>Hurricane Intensity Estimation </a:t>
            </a:r>
            <a:r>
              <a:rPr lang="en-US" sz="2000" dirty="0">
                <a:solidFill>
                  <a:schemeClr val="accent1"/>
                </a:solidFill>
                <a:latin typeface="+mn-lt"/>
              </a:rPr>
              <a:t>(retired)</a:t>
            </a:r>
          </a:p>
          <a:p>
            <a:pPr marL="160735" indent="-160735">
              <a:spcBef>
                <a:spcPts val="200"/>
              </a:spcBef>
              <a:spcAft>
                <a:spcPts val="200"/>
              </a:spcAft>
              <a:buFont typeface="Arial" panose="020B0604020202020204" pitchFamily="34" charset="0"/>
              <a:buChar char="•"/>
            </a:pPr>
            <a:r>
              <a:rPr lang="en-US" sz="2000" dirty="0">
                <a:solidFill>
                  <a:schemeClr val="tx1"/>
                </a:solidFill>
                <a:latin typeface="+mn-lt"/>
              </a:rPr>
              <a:t>Land Surface Temperature (Skin)</a:t>
            </a:r>
          </a:p>
          <a:p>
            <a:pPr marL="160735" indent="-160735">
              <a:spcBef>
                <a:spcPts val="200"/>
              </a:spcBef>
              <a:spcAft>
                <a:spcPts val="200"/>
              </a:spcAft>
              <a:buFont typeface="Arial" panose="020B0604020202020204" pitchFamily="34" charset="0"/>
              <a:buChar char="•"/>
            </a:pPr>
            <a:r>
              <a:rPr lang="en-US" sz="2000" dirty="0">
                <a:solidFill>
                  <a:schemeClr val="tx1"/>
                </a:solidFill>
                <a:latin typeface="+mn-lt"/>
              </a:rPr>
              <a:t>Legacy Vertical Moisture Profile</a:t>
            </a:r>
          </a:p>
          <a:p>
            <a:pPr marL="160735" indent="-160735">
              <a:spcBef>
                <a:spcPts val="200"/>
              </a:spcBef>
              <a:spcAft>
                <a:spcPts val="200"/>
              </a:spcAft>
              <a:buFont typeface="Arial" panose="020B0604020202020204" pitchFamily="34" charset="0"/>
              <a:buChar char="•"/>
            </a:pPr>
            <a:r>
              <a:rPr lang="en-US" sz="2000" dirty="0">
                <a:solidFill>
                  <a:schemeClr val="tx1"/>
                </a:solidFill>
                <a:latin typeface="+mn-lt"/>
              </a:rPr>
              <a:t>Legacy Vertical Temperature Profile</a:t>
            </a:r>
          </a:p>
          <a:p>
            <a:pPr marL="160735" indent="-160735">
              <a:spcBef>
                <a:spcPts val="200"/>
              </a:spcBef>
              <a:spcAft>
                <a:spcPts val="200"/>
              </a:spcAft>
              <a:buFont typeface="Arial" panose="020B0604020202020204" pitchFamily="34" charset="0"/>
              <a:buChar char="•"/>
            </a:pPr>
            <a:r>
              <a:rPr lang="en-US" sz="2000" dirty="0">
                <a:solidFill>
                  <a:schemeClr val="tx1"/>
                </a:solidFill>
                <a:latin typeface="+mn-lt"/>
              </a:rPr>
              <a:t>Radiances</a:t>
            </a:r>
          </a:p>
          <a:p>
            <a:pPr marL="160735" indent="-160735">
              <a:spcBef>
                <a:spcPts val="200"/>
              </a:spcBef>
              <a:spcAft>
                <a:spcPts val="200"/>
              </a:spcAft>
              <a:buFont typeface="Arial" panose="020B0604020202020204" pitchFamily="34" charset="0"/>
              <a:buChar char="•"/>
            </a:pPr>
            <a:r>
              <a:rPr lang="en-US" sz="2000" dirty="0">
                <a:solidFill>
                  <a:schemeClr val="tx1"/>
                </a:solidFill>
                <a:latin typeface="+mn-lt"/>
              </a:rPr>
              <a:t>Rainfall Rate / QPE</a:t>
            </a:r>
          </a:p>
          <a:p>
            <a:pPr marL="160735" indent="-160735">
              <a:spcBef>
                <a:spcPts val="200"/>
              </a:spcBef>
              <a:spcAft>
                <a:spcPts val="200"/>
              </a:spcAft>
              <a:buFont typeface="Arial" panose="020B0604020202020204" pitchFamily="34" charset="0"/>
              <a:buChar char="•"/>
            </a:pPr>
            <a:r>
              <a:rPr lang="en-US" sz="2000" dirty="0">
                <a:solidFill>
                  <a:schemeClr val="tx1"/>
                </a:solidFill>
                <a:latin typeface="+mn-lt"/>
              </a:rPr>
              <a:t>Reflected Shortwave Radiation: TOA</a:t>
            </a:r>
          </a:p>
          <a:p>
            <a:pPr marL="160735" indent="-160735">
              <a:spcBef>
                <a:spcPts val="200"/>
              </a:spcBef>
              <a:spcAft>
                <a:spcPts val="200"/>
              </a:spcAft>
              <a:buFont typeface="Arial" panose="020B0604020202020204" pitchFamily="34" charset="0"/>
              <a:buChar char="•"/>
            </a:pPr>
            <a:r>
              <a:rPr lang="en-US" sz="2000" dirty="0">
                <a:solidFill>
                  <a:schemeClr val="tx1"/>
                </a:solidFill>
                <a:latin typeface="+mn-lt"/>
              </a:rPr>
              <a:t>Sea Surface Temperature (Skin)</a:t>
            </a:r>
          </a:p>
          <a:p>
            <a:pPr marL="160735" indent="-160735">
              <a:spcBef>
                <a:spcPts val="200"/>
              </a:spcBef>
              <a:spcAft>
                <a:spcPts val="200"/>
              </a:spcAft>
              <a:buFont typeface="Arial" panose="020B0604020202020204" pitchFamily="34" charset="0"/>
              <a:buChar char="•"/>
            </a:pPr>
            <a:r>
              <a:rPr lang="en-US" sz="2000" dirty="0">
                <a:solidFill>
                  <a:schemeClr val="tx1"/>
                </a:solidFill>
                <a:latin typeface="+mn-lt"/>
              </a:rPr>
              <a:t>Snow Cover</a:t>
            </a:r>
          </a:p>
          <a:p>
            <a:pPr marL="160735" indent="-160735">
              <a:spcBef>
                <a:spcPts val="200"/>
              </a:spcBef>
              <a:spcAft>
                <a:spcPts val="200"/>
              </a:spcAft>
              <a:buFont typeface="Arial" panose="020B0604020202020204" pitchFamily="34" charset="0"/>
              <a:buChar char="•"/>
            </a:pPr>
            <a:r>
              <a:rPr lang="en-US" sz="2000" dirty="0">
                <a:solidFill>
                  <a:schemeClr val="tx1"/>
                </a:solidFill>
                <a:latin typeface="+mn-lt"/>
              </a:rPr>
              <a:t>Total </a:t>
            </a:r>
            <a:r>
              <a:rPr lang="en-US" sz="2000" dirty="0" err="1">
                <a:solidFill>
                  <a:schemeClr val="tx1"/>
                </a:solidFill>
                <a:latin typeface="+mn-lt"/>
              </a:rPr>
              <a:t>Precipitable</a:t>
            </a:r>
            <a:r>
              <a:rPr lang="en-US" sz="2000" dirty="0">
                <a:solidFill>
                  <a:schemeClr val="tx1"/>
                </a:solidFill>
                <a:latin typeface="+mn-lt"/>
              </a:rPr>
              <a:t> Water</a:t>
            </a:r>
          </a:p>
          <a:p>
            <a:pPr marL="160735" indent="-160735">
              <a:spcBef>
                <a:spcPts val="200"/>
              </a:spcBef>
              <a:spcAft>
                <a:spcPts val="200"/>
              </a:spcAft>
              <a:buFont typeface="Arial" panose="020B0604020202020204" pitchFamily="34" charset="0"/>
              <a:buChar char="•"/>
            </a:pPr>
            <a:r>
              <a:rPr lang="en-US" sz="2000" dirty="0">
                <a:solidFill>
                  <a:schemeClr val="tx1"/>
                </a:solidFill>
                <a:latin typeface="+mn-lt"/>
              </a:rPr>
              <a:t>Volcanic Ash: Detection and Height</a:t>
            </a:r>
          </a:p>
        </p:txBody>
      </p:sp>
      <p:sp>
        <p:nvSpPr>
          <p:cNvPr id="8" name="TextBox 7"/>
          <p:cNvSpPr txBox="1"/>
          <p:nvPr/>
        </p:nvSpPr>
        <p:spPr>
          <a:xfrm>
            <a:off x="6428718" y="5484236"/>
            <a:ext cx="4522392" cy="400110"/>
          </a:xfrm>
          <a:prstGeom prst="rect">
            <a:avLst/>
          </a:prstGeom>
          <a:noFill/>
        </p:spPr>
        <p:txBody>
          <a:bodyPr wrap="none" rtlCol="0">
            <a:spAutoFit/>
          </a:bodyPr>
          <a:lstStyle/>
          <a:p>
            <a:r>
              <a:rPr lang="en-US" sz="2000" dirty="0">
                <a:solidFill>
                  <a:srgbClr val="FF0000"/>
                </a:solidFill>
                <a:latin typeface="+mn-lt"/>
              </a:rPr>
              <a:t>Note: *Key Performance Parameter (KPP)</a:t>
            </a:r>
          </a:p>
        </p:txBody>
      </p:sp>
    </p:spTree>
    <p:extLst>
      <p:ext uri="{BB962C8B-B14F-4D97-AF65-F5344CB8AC3E}">
        <p14:creationId xmlns:p14="http://schemas.microsoft.com/office/powerpoint/2010/main" val="844019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805" y="0"/>
            <a:ext cx="11755395" cy="822960"/>
          </a:xfrm>
        </p:spPr>
        <p:txBody>
          <a:bodyPr>
            <a:normAutofit/>
          </a:bodyPr>
          <a:lstStyle/>
          <a:p>
            <a:r>
              <a:rPr lang="en-US" sz="3200" dirty="0"/>
              <a:t>Baseline Products</a:t>
            </a:r>
          </a:p>
        </p:txBody>
      </p:sp>
      <p:sp>
        <p:nvSpPr>
          <p:cNvPr id="5" name="Slide Number Placeholder 4"/>
          <p:cNvSpPr>
            <a:spLocks noGrp="1"/>
          </p:cNvSpPr>
          <p:nvPr>
            <p:ph type="sldNum" sz="quarter" idx="4"/>
          </p:nvPr>
        </p:nvSpPr>
        <p:spPr/>
        <p:txBody>
          <a:bodyPr/>
          <a:lstStyle/>
          <a:p>
            <a:fld id="{0249A42C-7C3A-1946-A459-68A8AD418034}" type="slidenum">
              <a:rPr lang="en-US" smtClean="0"/>
              <a:pPr/>
              <a:t>35</a:t>
            </a:fld>
            <a:endParaRPr lang="en-US"/>
          </a:p>
        </p:txBody>
      </p:sp>
      <p:sp>
        <p:nvSpPr>
          <p:cNvPr id="6" name="Date Placeholder 5"/>
          <p:cNvSpPr>
            <a:spLocks noGrp="1"/>
          </p:cNvSpPr>
          <p:nvPr>
            <p:ph type="dt" sz="half" idx="2"/>
          </p:nvPr>
        </p:nvSpPr>
        <p:spPr/>
        <p:txBody>
          <a:bodyPr/>
          <a:lstStyle/>
          <a:p>
            <a:fld id="{5F25410D-D98A-4936-80DE-7A308C9D98BB}" type="datetime1">
              <a:rPr lang="en-US" smtClean="0"/>
              <a:t>7/3/2019</a:t>
            </a:fld>
            <a:endParaRPr lang="en-US" dirty="0"/>
          </a:p>
        </p:txBody>
      </p:sp>
      <p:sp>
        <p:nvSpPr>
          <p:cNvPr id="3" name="Rectangle 2"/>
          <p:cNvSpPr/>
          <p:nvPr/>
        </p:nvSpPr>
        <p:spPr>
          <a:xfrm>
            <a:off x="535459" y="1761652"/>
            <a:ext cx="5146984" cy="3888244"/>
          </a:xfrm>
          <a:prstGeom prst="rect">
            <a:avLst/>
          </a:prstGeom>
        </p:spPr>
        <p:txBody>
          <a:bodyPr wrap="square">
            <a:spAutoFit/>
          </a:bodyPr>
          <a:lstStyle/>
          <a:p>
            <a:pPr>
              <a:spcBef>
                <a:spcPts val="200"/>
              </a:spcBef>
              <a:spcAft>
                <a:spcPts val="200"/>
              </a:spcAft>
            </a:pPr>
            <a:r>
              <a:rPr lang="en-US" sz="2000" b="1" dirty="0">
                <a:solidFill>
                  <a:schemeClr val="tx1"/>
                </a:solidFill>
                <a:latin typeface="+mn-lt"/>
              </a:rPr>
              <a:t>GEOSTATIONARY LIGHTNING MAPPER (GLM)</a:t>
            </a:r>
          </a:p>
          <a:p>
            <a:pPr marL="160735" indent="-160735">
              <a:spcBef>
                <a:spcPts val="200"/>
              </a:spcBef>
              <a:spcAft>
                <a:spcPts val="200"/>
              </a:spcAft>
              <a:buFont typeface="Arial" panose="020B0604020202020204" pitchFamily="34" charset="0"/>
              <a:buChar char="•"/>
            </a:pPr>
            <a:r>
              <a:rPr lang="en-US" sz="2000" dirty="0">
                <a:solidFill>
                  <a:schemeClr val="tx1"/>
                </a:solidFill>
                <a:latin typeface="+mn-lt"/>
              </a:rPr>
              <a:t>Lightning Detection: Events, Groups &amp; Flashes</a:t>
            </a:r>
          </a:p>
          <a:p>
            <a:pPr>
              <a:spcBef>
                <a:spcPts val="200"/>
              </a:spcBef>
              <a:spcAft>
                <a:spcPts val="200"/>
              </a:spcAft>
            </a:pPr>
            <a:endParaRPr lang="en-US" sz="2000" dirty="0">
              <a:solidFill>
                <a:schemeClr val="tx1"/>
              </a:solidFill>
              <a:latin typeface="+mn-lt"/>
            </a:endParaRPr>
          </a:p>
          <a:p>
            <a:pPr>
              <a:spcBef>
                <a:spcPts val="200"/>
              </a:spcBef>
              <a:spcAft>
                <a:spcPts val="200"/>
              </a:spcAft>
            </a:pPr>
            <a:r>
              <a:rPr lang="en-US" sz="2000" b="1" dirty="0">
                <a:solidFill>
                  <a:schemeClr val="tx1"/>
                </a:solidFill>
                <a:latin typeface="+mn-lt"/>
              </a:rPr>
              <a:t>SPACE ENVIRONMENT IN-SITU SUITE (SEISS)</a:t>
            </a:r>
          </a:p>
          <a:p>
            <a:pPr marL="160735" indent="-160735">
              <a:spcBef>
                <a:spcPts val="200"/>
              </a:spcBef>
              <a:spcAft>
                <a:spcPts val="200"/>
              </a:spcAft>
              <a:buFont typeface="Arial" panose="020B0604020202020204" pitchFamily="34" charset="0"/>
              <a:buChar char="•"/>
            </a:pPr>
            <a:r>
              <a:rPr lang="en-US" sz="2000" dirty="0">
                <a:solidFill>
                  <a:schemeClr val="tx1"/>
                </a:solidFill>
                <a:latin typeface="+mn-lt"/>
              </a:rPr>
              <a:t>Energetic Heavy Ions</a:t>
            </a:r>
          </a:p>
          <a:p>
            <a:pPr marL="160735" indent="-160735">
              <a:spcBef>
                <a:spcPts val="200"/>
              </a:spcBef>
              <a:spcAft>
                <a:spcPts val="200"/>
              </a:spcAft>
              <a:buFont typeface="Arial" panose="020B0604020202020204" pitchFamily="34" charset="0"/>
              <a:buChar char="•"/>
            </a:pPr>
            <a:r>
              <a:rPr lang="en-US" sz="2000" dirty="0" err="1">
                <a:solidFill>
                  <a:schemeClr val="tx1"/>
                </a:solidFill>
                <a:latin typeface="+mn-lt"/>
              </a:rPr>
              <a:t>Magnetospheric</a:t>
            </a:r>
            <a:r>
              <a:rPr lang="en-US" sz="2000" dirty="0">
                <a:solidFill>
                  <a:schemeClr val="tx1"/>
                </a:solidFill>
                <a:latin typeface="+mn-lt"/>
              </a:rPr>
              <a:t> Electrons &amp; Protons: Low Energy</a:t>
            </a:r>
          </a:p>
          <a:p>
            <a:pPr marL="160735" indent="-160735">
              <a:spcBef>
                <a:spcPts val="200"/>
              </a:spcBef>
              <a:spcAft>
                <a:spcPts val="200"/>
              </a:spcAft>
              <a:buFont typeface="Arial" panose="020B0604020202020204" pitchFamily="34" charset="0"/>
              <a:buChar char="•"/>
            </a:pPr>
            <a:r>
              <a:rPr lang="en-US" sz="2000" dirty="0" err="1">
                <a:solidFill>
                  <a:schemeClr val="tx1"/>
                </a:solidFill>
                <a:latin typeface="+mn-lt"/>
              </a:rPr>
              <a:t>Magnetospheric</a:t>
            </a:r>
            <a:r>
              <a:rPr lang="en-US" sz="2000" dirty="0">
                <a:solidFill>
                  <a:schemeClr val="tx1"/>
                </a:solidFill>
                <a:latin typeface="+mn-lt"/>
              </a:rPr>
              <a:t> Electrons &amp; Protons: Med &amp; High Energy</a:t>
            </a:r>
          </a:p>
          <a:p>
            <a:pPr marL="160735" indent="-160735">
              <a:spcBef>
                <a:spcPts val="200"/>
              </a:spcBef>
              <a:spcAft>
                <a:spcPts val="200"/>
              </a:spcAft>
              <a:buFont typeface="Arial" panose="020B0604020202020204" pitchFamily="34" charset="0"/>
              <a:buChar char="•"/>
            </a:pPr>
            <a:r>
              <a:rPr lang="en-US" sz="2000" dirty="0">
                <a:solidFill>
                  <a:schemeClr val="tx1"/>
                </a:solidFill>
                <a:latin typeface="+mn-lt"/>
              </a:rPr>
              <a:t>Solar &amp; Galactic Protons</a:t>
            </a:r>
          </a:p>
          <a:p>
            <a:pPr>
              <a:spcBef>
                <a:spcPts val="200"/>
              </a:spcBef>
              <a:spcAft>
                <a:spcPts val="200"/>
              </a:spcAft>
            </a:pPr>
            <a:endParaRPr lang="en-US" sz="2000" dirty="0">
              <a:solidFill>
                <a:schemeClr val="tx1"/>
              </a:solidFill>
              <a:latin typeface="+mn-lt"/>
            </a:endParaRPr>
          </a:p>
        </p:txBody>
      </p:sp>
      <p:sp>
        <p:nvSpPr>
          <p:cNvPr id="7" name="Rectangle 6"/>
          <p:cNvSpPr/>
          <p:nvPr/>
        </p:nvSpPr>
        <p:spPr>
          <a:xfrm>
            <a:off x="6263293" y="1761651"/>
            <a:ext cx="5393247" cy="3580467"/>
          </a:xfrm>
          <a:prstGeom prst="rect">
            <a:avLst/>
          </a:prstGeom>
        </p:spPr>
        <p:txBody>
          <a:bodyPr wrap="square">
            <a:spAutoFit/>
          </a:bodyPr>
          <a:lstStyle/>
          <a:p>
            <a:pPr>
              <a:spcBef>
                <a:spcPts val="200"/>
              </a:spcBef>
              <a:spcAft>
                <a:spcPts val="200"/>
              </a:spcAft>
            </a:pPr>
            <a:r>
              <a:rPr lang="en-US" sz="2000" b="1" dirty="0">
                <a:solidFill>
                  <a:schemeClr val="tx1"/>
                </a:solidFill>
                <a:latin typeface="+mn-lt"/>
              </a:rPr>
              <a:t>MAGNETOMETER (MAG)</a:t>
            </a:r>
          </a:p>
          <a:p>
            <a:pPr marL="160735" indent="-160735">
              <a:spcBef>
                <a:spcPts val="200"/>
              </a:spcBef>
              <a:spcAft>
                <a:spcPts val="200"/>
              </a:spcAft>
              <a:buFont typeface="Arial" panose="020B0604020202020204" pitchFamily="34" charset="0"/>
              <a:buChar char="•"/>
            </a:pPr>
            <a:r>
              <a:rPr lang="en-US" sz="2000" dirty="0">
                <a:solidFill>
                  <a:schemeClr val="tx1"/>
                </a:solidFill>
                <a:latin typeface="+mn-lt"/>
              </a:rPr>
              <a:t>Geomagnetic Field</a:t>
            </a:r>
          </a:p>
          <a:p>
            <a:pPr>
              <a:spcBef>
                <a:spcPts val="200"/>
              </a:spcBef>
              <a:spcAft>
                <a:spcPts val="200"/>
              </a:spcAft>
            </a:pPr>
            <a:endParaRPr lang="en-US" sz="2000" dirty="0">
              <a:solidFill>
                <a:schemeClr val="tx1"/>
              </a:solidFill>
              <a:latin typeface="+mn-lt"/>
            </a:endParaRPr>
          </a:p>
          <a:p>
            <a:pPr>
              <a:spcBef>
                <a:spcPts val="200"/>
              </a:spcBef>
              <a:spcAft>
                <a:spcPts val="200"/>
              </a:spcAft>
            </a:pPr>
            <a:r>
              <a:rPr lang="en-US" sz="2000" b="1" dirty="0">
                <a:solidFill>
                  <a:schemeClr val="tx1"/>
                </a:solidFill>
                <a:latin typeface="+mn-lt"/>
              </a:rPr>
              <a:t>EXTREME ULTRAVIOLET AND X-RAY IRRADIANCE SENSORS (EXIS)</a:t>
            </a:r>
          </a:p>
          <a:p>
            <a:pPr marL="160735" indent="-160735">
              <a:spcBef>
                <a:spcPts val="200"/>
              </a:spcBef>
              <a:spcAft>
                <a:spcPts val="200"/>
              </a:spcAft>
              <a:buFont typeface="Arial" panose="020B0604020202020204" pitchFamily="34" charset="0"/>
              <a:buChar char="•"/>
            </a:pPr>
            <a:r>
              <a:rPr lang="en-US" sz="2000" dirty="0">
                <a:solidFill>
                  <a:schemeClr val="tx1"/>
                </a:solidFill>
                <a:latin typeface="+mn-lt"/>
              </a:rPr>
              <a:t>Solar Flux: EUV</a:t>
            </a:r>
          </a:p>
          <a:p>
            <a:pPr marL="160735" indent="-160735">
              <a:spcBef>
                <a:spcPts val="200"/>
              </a:spcBef>
              <a:spcAft>
                <a:spcPts val="200"/>
              </a:spcAft>
              <a:buFont typeface="Arial" panose="020B0604020202020204" pitchFamily="34" charset="0"/>
              <a:buChar char="•"/>
            </a:pPr>
            <a:r>
              <a:rPr lang="en-US" sz="2000" dirty="0">
                <a:solidFill>
                  <a:schemeClr val="tx1"/>
                </a:solidFill>
                <a:latin typeface="+mn-lt"/>
              </a:rPr>
              <a:t>Solar Flux: X-ray Irradiance</a:t>
            </a:r>
          </a:p>
          <a:p>
            <a:pPr>
              <a:spcBef>
                <a:spcPts val="200"/>
              </a:spcBef>
              <a:spcAft>
                <a:spcPts val="200"/>
              </a:spcAft>
            </a:pPr>
            <a:endParaRPr lang="en-US" sz="2000" dirty="0">
              <a:solidFill>
                <a:schemeClr val="tx1"/>
              </a:solidFill>
              <a:latin typeface="+mn-lt"/>
            </a:endParaRPr>
          </a:p>
          <a:p>
            <a:pPr>
              <a:spcBef>
                <a:spcPts val="200"/>
              </a:spcBef>
              <a:spcAft>
                <a:spcPts val="200"/>
              </a:spcAft>
            </a:pPr>
            <a:r>
              <a:rPr lang="en-US" sz="2000" b="1" dirty="0">
                <a:solidFill>
                  <a:schemeClr val="tx1"/>
                </a:solidFill>
                <a:latin typeface="+mn-lt"/>
              </a:rPr>
              <a:t>SOLAR ULTRAVIOLET IMAGER (SUVI)</a:t>
            </a:r>
          </a:p>
          <a:p>
            <a:pPr marL="160735" indent="-160735">
              <a:spcBef>
                <a:spcPts val="200"/>
              </a:spcBef>
              <a:spcAft>
                <a:spcPts val="200"/>
              </a:spcAft>
              <a:buFont typeface="Arial" panose="020B0604020202020204" pitchFamily="34" charset="0"/>
              <a:buChar char="•"/>
            </a:pPr>
            <a:r>
              <a:rPr lang="en-US" sz="2000" dirty="0">
                <a:solidFill>
                  <a:schemeClr val="tx1"/>
                </a:solidFill>
                <a:latin typeface="+mn-lt"/>
              </a:rPr>
              <a:t>Solar EUV Imagery</a:t>
            </a:r>
          </a:p>
        </p:txBody>
      </p:sp>
    </p:spTree>
    <p:extLst>
      <p:ext uri="{BB962C8B-B14F-4D97-AF65-F5344CB8AC3E}">
        <p14:creationId xmlns:p14="http://schemas.microsoft.com/office/powerpoint/2010/main" val="18739273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03" y="0"/>
            <a:ext cx="12126097" cy="822960"/>
          </a:xfrm>
        </p:spPr>
        <p:txBody>
          <a:bodyPr>
            <a:normAutofit/>
          </a:bodyPr>
          <a:lstStyle/>
          <a:p>
            <a:r>
              <a:rPr lang="en-US" sz="3200" dirty="0"/>
              <a:t>Production Distribution and Access</a:t>
            </a:r>
          </a:p>
        </p:txBody>
      </p:sp>
      <p:sp>
        <p:nvSpPr>
          <p:cNvPr id="3" name="Text Placeholder 2"/>
          <p:cNvSpPr>
            <a:spLocks noGrp="1"/>
          </p:cNvSpPr>
          <p:nvPr>
            <p:ph idx="1"/>
          </p:nvPr>
        </p:nvSpPr>
        <p:spPr>
          <a:noFill/>
        </p:spPr>
        <p:txBody>
          <a:bodyPr>
            <a:normAutofit/>
          </a:bodyPr>
          <a:lstStyle/>
          <a:p>
            <a:pPr>
              <a:spcBef>
                <a:spcPts val="600"/>
              </a:spcBef>
              <a:spcAft>
                <a:spcPts val="600"/>
              </a:spcAft>
              <a:buClrTx/>
            </a:pPr>
            <a:r>
              <a:rPr lang="en-US" sz="1800" dirty="0"/>
              <a:t>PDA service is dedicated for authorized near real-time users. Other near real-time distribution services are being explored as PDA is a finite resource</a:t>
            </a:r>
          </a:p>
          <a:p>
            <a:pPr>
              <a:spcBef>
                <a:spcPts val="600"/>
              </a:spcBef>
              <a:spcAft>
                <a:spcPts val="600"/>
              </a:spcAft>
              <a:buClrTx/>
            </a:pPr>
            <a:r>
              <a:rPr lang="en-US" sz="1800" dirty="0"/>
              <a:t>The PUSH services are available only to users with a 24x7 support desk</a:t>
            </a:r>
          </a:p>
          <a:p>
            <a:pPr>
              <a:spcBef>
                <a:spcPts val="600"/>
              </a:spcBef>
              <a:spcAft>
                <a:spcPts val="600"/>
              </a:spcAft>
              <a:buClrTx/>
            </a:pPr>
            <a:r>
              <a:rPr lang="en-US" sz="1800" dirty="0"/>
              <a:t>New user onboarding is currently suspended while the organization assesses time critical user needs and evaluates available capacity on the system</a:t>
            </a:r>
          </a:p>
          <a:p>
            <a:pPr>
              <a:spcBef>
                <a:spcPts val="600"/>
              </a:spcBef>
              <a:spcAft>
                <a:spcPts val="600"/>
              </a:spcAft>
              <a:buClrTx/>
            </a:pPr>
            <a:r>
              <a:rPr lang="en-US" sz="1800" dirty="0"/>
              <a:t>Data access information is available at:</a:t>
            </a:r>
          </a:p>
          <a:p>
            <a:pPr marL="0" indent="0">
              <a:spcBef>
                <a:spcPts val="600"/>
              </a:spcBef>
              <a:spcAft>
                <a:spcPts val="600"/>
              </a:spcAft>
              <a:buNone/>
            </a:pPr>
            <a:r>
              <a:rPr lang="en-US" sz="1800" dirty="0">
                <a:hlinkClick r:id="rId2"/>
              </a:rPr>
              <a:t>http://www.ospo.noaa.gov/Organization/About/access.html</a:t>
            </a:r>
            <a:endParaRPr lang="en-US" sz="1800" dirty="0"/>
          </a:p>
          <a:p>
            <a:pPr>
              <a:spcBef>
                <a:spcPts val="600"/>
              </a:spcBef>
              <a:spcAft>
                <a:spcPts val="600"/>
              </a:spcAft>
              <a:buClrTx/>
            </a:pPr>
            <a:r>
              <a:rPr lang="en-US" sz="1800" dirty="0"/>
              <a:t>Must be signed by the Government official responsible for the data flow on the subscriber’s end</a:t>
            </a:r>
          </a:p>
          <a:p>
            <a:pPr>
              <a:spcBef>
                <a:spcPts val="600"/>
              </a:spcBef>
              <a:spcAft>
                <a:spcPts val="600"/>
              </a:spcAft>
              <a:buClrTx/>
            </a:pPr>
            <a:r>
              <a:rPr lang="en-US" sz="1800" dirty="0"/>
              <a:t>For existing users who contact ESPC about a problem:</a:t>
            </a:r>
          </a:p>
          <a:p>
            <a:pPr lvl="1">
              <a:spcBef>
                <a:spcPts val="600"/>
              </a:spcBef>
              <a:spcAft>
                <a:spcPts val="600"/>
              </a:spcAft>
              <a:buFont typeface="Wingdings" panose="05000000000000000000" pitchFamily="2" charset="2"/>
              <a:buChar char="§"/>
            </a:pPr>
            <a:r>
              <a:rPr lang="en-US" sz="1800" dirty="0"/>
              <a:t> Make sure to say that you are a PDA user and provide our PDA user group name</a:t>
            </a:r>
          </a:p>
          <a:p>
            <a:pPr lvl="1">
              <a:spcBef>
                <a:spcPts val="600"/>
              </a:spcBef>
              <a:spcAft>
                <a:spcPts val="600"/>
              </a:spcAft>
              <a:buFont typeface="Wingdings" panose="05000000000000000000" pitchFamily="2" charset="2"/>
              <a:buChar char="§"/>
            </a:pPr>
            <a:r>
              <a:rPr lang="en-US" sz="1800" dirty="0"/>
              <a:t>Provide PDA product names or exact files names for the data you are missing.  The filename of the last data you received is most useful to help us pinpoint your problem quickly</a:t>
            </a:r>
          </a:p>
          <a:p>
            <a:pPr lvl="1">
              <a:spcBef>
                <a:spcPts val="600"/>
              </a:spcBef>
              <a:spcAft>
                <a:spcPts val="600"/>
              </a:spcAft>
            </a:pPr>
            <a:endParaRPr lang="en-US" sz="1800" dirty="0"/>
          </a:p>
        </p:txBody>
      </p:sp>
      <p:sp>
        <p:nvSpPr>
          <p:cNvPr id="5" name="Slide Number Placeholder 4"/>
          <p:cNvSpPr>
            <a:spLocks noGrp="1"/>
          </p:cNvSpPr>
          <p:nvPr>
            <p:ph type="sldNum" sz="quarter" idx="4"/>
          </p:nvPr>
        </p:nvSpPr>
        <p:spPr/>
        <p:txBody>
          <a:bodyPr/>
          <a:lstStyle/>
          <a:p>
            <a:fld id="{0249A42C-7C3A-1946-A459-68A8AD418034}" type="slidenum">
              <a:rPr lang="en-US" smtClean="0"/>
              <a:pPr/>
              <a:t>36</a:t>
            </a:fld>
            <a:endParaRPr lang="en-US"/>
          </a:p>
        </p:txBody>
      </p:sp>
      <p:sp>
        <p:nvSpPr>
          <p:cNvPr id="6" name="Date Placeholder 5"/>
          <p:cNvSpPr>
            <a:spLocks noGrp="1"/>
          </p:cNvSpPr>
          <p:nvPr>
            <p:ph type="dt" sz="half" idx="2"/>
          </p:nvPr>
        </p:nvSpPr>
        <p:spPr/>
        <p:txBody>
          <a:bodyPr/>
          <a:lstStyle/>
          <a:p>
            <a:fld id="{7FFD33C8-1DFC-45EB-93F6-6E06778635B0}" type="datetime1">
              <a:rPr lang="en-US" smtClean="0"/>
              <a:t>7/3/2019</a:t>
            </a:fld>
            <a:endParaRPr lang="en-US" dirty="0"/>
          </a:p>
        </p:txBody>
      </p:sp>
    </p:spTree>
    <p:extLst>
      <p:ext uri="{BB962C8B-B14F-4D97-AF65-F5344CB8AC3E}">
        <p14:creationId xmlns:p14="http://schemas.microsoft.com/office/powerpoint/2010/main" val="31634894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519" y="0"/>
            <a:ext cx="12035481" cy="802736"/>
          </a:xfrm>
        </p:spPr>
        <p:txBody>
          <a:bodyPr>
            <a:noAutofit/>
          </a:bodyPr>
          <a:lstStyle/>
          <a:p>
            <a:r>
              <a:rPr lang="en-US" sz="3200" dirty="0"/>
              <a:t>Comprehensive Large Array-data </a:t>
            </a:r>
            <a:r>
              <a:rPr lang="en-US" sz="3200" dirty="0" smtClean="0"/>
              <a:t>Stewardship </a:t>
            </a:r>
            <a:br>
              <a:rPr lang="en-US" sz="3200" dirty="0" smtClean="0"/>
            </a:br>
            <a:r>
              <a:rPr lang="en-US" sz="3200" dirty="0" smtClean="0"/>
              <a:t>System (CLASS)</a:t>
            </a:r>
            <a:endParaRPr lang="en-US" sz="3200" dirty="0"/>
          </a:p>
        </p:txBody>
      </p:sp>
      <p:sp>
        <p:nvSpPr>
          <p:cNvPr id="3" name="Text Placeholder 2"/>
          <p:cNvSpPr>
            <a:spLocks noGrp="1"/>
          </p:cNvSpPr>
          <p:nvPr>
            <p:ph idx="1"/>
          </p:nvPr>
        </p:nvSpPr>
        <p:spPr>
          <a:xfrm>
            <a:off x="411893" y="1066801"/>
            <a:ext cx="11244648" cy="3851478"/>
          </a:xfrm>
          <a:noFill/>
        </p:spPr>
        <p:txBody>
          <a:bodyPr>
            <a:noAutofit/>
          </a:bodyPr>
          <a:lstStyle/>
          <a:p>
            <a:pPr>
              <a:spcBef>
                <a:spcPts val="600"/>
              </a:spcBef>
              <a:spcAft>
                <a:spcPts val="600"/>
              </a:spcAft>
              <a:buClrTx/>
            </a:pPr>
            <a:r>
              <a:rPr lang="en-US" sz="1800" dirty="0"/>
              <a:t>CLASS is NOAA's Archive and delayed-mode distribution system for distribution of NOAA and US Department of Defense (DoD) Polar-orbiting Operational Environmental Satellite (POES) data, NOAA's Geostationary Operational Environmental Satellite (GOES) data, and derived data. </a:t>
            </a:r>
          </a:p>
          <a:p>
            <a:pPr>
              <a:spcBef>
                <a:spcPts val="600"/>
              </a:spcBef>
              <a:spcAft>
                <a:spcPts val="600"/>
              </a:spcAft>
              <a:buClrTx/>
            </a:pPr>
            <a:r>
              <a:rPr lang="en-US" sz="1800" dirty="0"/>
              <a:t>CLASS stores an average of 180 TB/month of data. The total amount of data at CLASS is almost 14 PB</a:t>
            </a:r>
          </a:p>
          <a:p>
            <a:pPr>
              <a:spcBef>
                <a:spcPts val="600"/>
              </a:spcBef>
              <a:spcAft>
                <a:spcPts val="600"/>
              </a:spcAft>
              <a:buClrTx/>
            </a:pPr>
            <a:r>
              <a:rPr lang="en-US" sz="1800" dirty="0"/>
              <a:t> A number of GOES-16/17 ABI Level 2 products are now available to the public through CLASS (GOES-17 data products have been available since November 28, 2018)</a:t>
            </a:r>
          </a:p>
          <a:p>
            <a:pPr>
              <a:spcBef>
                <a:spcPts val="600"/>
              </a:spcBef>
              <a:spcAft>
                <a:spcPts val="600"/>
              </a:spcAft>
              <a:buClrTx/>
            </a:pPr>
            <a:r>
              <a:rPr lang="en-US" sz="1800" dirty="0"/>
              <a:t> All available ABI products , as well as the L1B radiance data, are found under the GRABIPRD data family. For complete details on data maturity start dates and access dates please go to: </a:t>
            </a:r>
            <a:r>
              <a:rPr lang="en-US" sz="1800" dirty="0">
                <a:hlinkClick r:id="rId2"/>
              </a:rPr>
              <a:t>https://www.ncdc.noaa.gov/data-access/satellite-data/goes-r-series-satellites</a:t>
            </a:r>
            <a:endParaRPr lang="en-US" sz="1800" dirty="0"/>
          </a:p>
          <a:p>
            <a:pPr>
              <a:spcBef>
                <a:spcPts val="600"/>
              </a:spcBef>
              <a:spcAft>
                <a:spcPts val="600"/>
              </a:spcAft>
              <a:buClrTx/>
            </a:pPr>
            <a:r>
              <a:rPr lang="en-US" sz="1800" dirty="0"/>
              <a:t> The GLM Level-2 products can now be ordered from CLASS under the Family name GOES-R Series GLM L2+ Data Product (GRGLMPROD)</a:t>
            </a:r>
          </a:p>
          <a:p>
            <a:pPr>
              <a:spcBef>
                <a:spcPts val="600"/>
              </a:spcBef>
              <a:spcAft>
                <a:spcPts val="600"/>
              </a:spcAft>
              <a:buClrTx/>
            </a:pPr>
            <a:r>
              <a:rPr lang="en-US" sz="1800" dirty="0"/>
              <a:t> Users need to be aware of any data caveats (warning) documented during the PS-PVR by clicking on the appropriate readme links provided</a:t>
            </a:r>
          </a:p>
          <a:p>
            <a:pPr>
              <a:spcBef>
                <a:spcPts val="600"/>
              </a:spcBef>
              <a:spcAft>
                <a:spcPts val="600"/>
              </a:spcAft>
              <a:buClrTx/>
            </a:pPr>
            <a:r>
              <a:rPr lang="en-US" sz="1800" dirty="0"/>
              <a:t>Note that CLASS </a:t>
            </a:r>
            <a:r>
              <a:rPr lang="en-US" sz="1500" dirty="0"/>
              <a:t>is not a near real-time system and data availability is not guaranteed </a:t>
            </a:r>
          </a:p>
        </p:txBody>
      </p:sp>
      <p:sp>
        <p:nvSpPr>
          <p:cNvPr id="5" name="Slide Number Placeholder 4"/>
          <p:cNvSpPr>
            <a:spLocks noGrp="1"/>
          </p:cNvSpPr>
          <p:nvPr>
            <p:ph type="sldNum" sz="quarter" idx="4"/>
          </p:nvPr>
        </p:nvSpPr>
        <p:spPr/>
        <p:txBody>
          <a:bodyPr/>
          <a:lstStyle/>
          <a:p>
            <a:fld id="{0249A42C-7C3A-1946-A459-68A8AD418034}" type="slidenum">
              <a:rPr lang="en-US" smtClean="0"/>
              <a:pPr/>
              <a:t>37</a:t>
            </a:fld>
            <a:endParaRPr lang="en-US"/>
          </a:p>
        </p:txBody>
      </p:sp>
      <p:sp>
        <p:nvSpPr>
          <p:cNvPr id="6" name="Date Placeholder 5"/>
          <p:cNvSpPr>
            <a:spLocks noGrp="1"/>
          </p:cNvSpPr>
          <p:nvPr>
            <p:ph type="dt" sz="half" idx="2"/>
          </p:nvPr>
        </p:nvSpPr>
        <p:spPr/>
        <p:txBody>
          <a:bodyPr/>
          <a:lstStyle/>
          <a:p>
            <a:fld id="{B5B995AB-31BD-48BF-BFE1-43E4B09E2E09}" type="datetime1">
              <a:rPr lang="en-US" smtClean="0"/>
              <a:t>7/3/2019</a:t>
            </a:fld>
            <a:endParaRPr lang="en-US" dirty="0"/>
          </a:p>
        </p:txBody>
      </p:sp>
    </p:spTree>
    <p:extLst>
      <p:ext uri="{BB962C8B-B14F-4D97-AF65-F5344CB8AC3E}">
        <p14:creationId xmlns:p14="http://schemas.microsoft.com/office/powerpoint/2010/main" val="41215817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508" y="0"/>
            <a:ext cx="11384692" cy="822960"/>
          </a:xfrm>
        </p:spPr>
        <p:txBody>
          <a:bodyPr>
            <a:normAutofit/>
          </a:bodyPr>
          <a:lstStyle/>
          <a:p>
            <a:r>
              <a:rPr lang="en-US" sz="3200" dirty="0"/>
              <a:t>Levels of Access Services  </a:t>
            </a:r>
          </a:p>
        </p:txBody>
      </p:sp>
      <p:sp>
        <p:nvSpPr>
          <p:cNvPr id="4" name="Slide Number Placeholder 3"/>
          <p:cNvSpPr>
            <a:spLocks noGrp="1"/>
          </p:cNvSpPr>
          <p:nvPr>
            <p:ph type="sldNum" sz="quarter" idx="4"/>
          </p:nvPr>
        </p:nvSpPr>
        <p:spPr/>
        <p:txBody>
          <a:bodyPr/>
          <a:lstStyle/>
          <a:p>
            <a:fld id="{0249A42C-7C3A-1946-A459-68A8AD418034}" type="slidenum">
              <a:rPr lang="en-US" smtClean="0"/>
              <a:pPr/>
              <a:t>38</a:t>
            </a:fld>
            <a:endParaRPr lang="en-US"/>
          </a:p>
        </p:txBody>
      </p:sp>
      <p:sp>
        <p:nvSpPr>
          <p:cNvPr id="5" name="Date Placeholder 4"/>
          <p:cNvSpPr>
            <a:spLocks noGrp="1"/>
          </p:cNvSpPr>
          <p:nvPr>
            <p:ph type="dt" sz="half" idx="2"/>
          </p:nvPr>
        </p:nvSpPr>
        <p:spPr/>
        <p:txBody>
          <a:bodyPr/>
          <a:lstStyle/>
          <a:p>
            <a:fld id="{18EF7EAA-D74D-4EAC-AD87-89028C52A5FA}" type="datetime1">
              <a:rPr lang="en-US" smtClean="0"/>
              <a:t>7/3/2019</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785860193"/>
              </p:ext>
            </p:extLst>
          </p:nvPr>
        </p:nvGraphicFramePr>
        <p:xfrm>
          <a:off x="-2" y="955588"/>
          <a:ext cx="12192001" cy="5401128"/>
        </p:xfrm>
        <a:graphic>
          <a:graphicData uri="http://schemas.openxmlformats.org/drawingml/2006/table">
            <a:tbl>
              <a:tblPr firstRow="1" bandRow="1">
                <a:tableStyleId>{5C22544A-7EE6-4342-B048-85BDC9FD1C3A}</a:tableStyleId>
              </a:tblPr>
              <a:tblGrid>
                <a:gridCol w="3110868">
                  <a:extLst>
                    <a:ext uri="{9D8B030D-6E8A-4147-A177-3AD203B41FA5}">
                      <a16:colId xmlns:a16="http://schemas.microsoft.com/office/drawing/2014/main" val="20000"/>
                    </a:ext>
                  </a:extLst>
                </a:gridCol>
                <a:gridCol w="3045673">
                  <a:extLst>
                    <a:ext uri="{9D8B030D-6E8A-4147-A177-3AD203B41FA5}">
                      <a16:colId xmlns:a16="http://schemas.microsoft.com/office/drawing/2014/main" val="20001"/>
                    </a:ext>
                  </a:extLst>
                </a:gridCol>
                <a:gridCol w="3003757">
                  <a:extLst>
                    <a:ext uri="{9D8B030D-6E8A-4147-A177-3AD203B41FA5}">
                      <a16:colId xmlns:a16="http://schemas.microsoft.com/office/drawing/2014/main" val="20002"/>
                    </a:ext>
                  </a:extLst>
                </a:gridCol>
                <a:gridCol w="3031703">
                  <a:extLst>
                    <a:ext uri="{9D8B030D-6E8A-4147-A177-3AD203B41FA5}">
                      <a16:colId xmlns:a16="http://schemas.microsoft.com/office/drawing/2014/main" val="20003"/>
                    </a:ext>
                  </a:extLst>
                </a:gridCol>
              </a:tblGrid>
              <a:tr h="1078342">
                <a:tc>
                  <a:txBody>
                    <a:bodyPr/>
                    <a:lstStyle/>
                    <a:p>
                      <a:pPr algn="ctr"/>
                      <a:r>
                        <a:rPr lang="en-US" sz="1800" b="1" dirty="0" smtClean="0">
                          <a:solidFill>
                            <a:schemeClr val="bg1"/>
                          </a:solidFill>
                          <a:latin typeface="Arial" panose="020B0604020202020204" pitchFamily="34" charset="0"/>
                          <a:cs typeface="Arial" panose="020B0604020202020204" pitchFamily="34" charset="0"/>
                        </a:rPr>
                        <a:t>CLASS order</a:t>
                      </a:r>
                      <a:r>
                        <a:rPr lang="en-US" sz="1800" b="1" baseline="0" dirty="0" smtClean="0">
                          <a:solidFill>
                            <a:schemeClr val="bg1"/>
                          </a:solidFill>
                          <a:latin typeface="Arial" panose="020B0604020202020204" pitchFamily="34" charset="0"/>
                          <a:cs typeface="Arial" panose="020B0604020202020204" pitchFamily="34" charset="0"/>
                        </a:rPr>
                        <a:t> types:</a:t>
                      </a:r>
                      <a:endParaRPr lang="en-US" sz="1800" b="1" dirty="0">
                        <a:solidFill>
                          <a:schemeClr val="bg1"/>
                        </a:solidFill>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chemeClr val="bg1"/>
                          </a:solidFill>
                          <a:effectLst/>
                          <a:uLnTx/>
                          <a:uFillTx/>
                          <a:latin typeface="Arial" panose="020B0604020202020204" pitchFamily="34" charset="0"/>
                          <a:ea typeface="+mn-ea"/>
                          <a:cs typeface="Arial" panose="020B0604020202020204" pitchFamily="34" charset="0"/>
                        </a:rPr>
                        <a:t>Average completion time</a:t>
                      </a:r>
                    </a:p>
                  </a:txBody>
                  <a:tcPr anchor="ctr"/>
                </a:tc>
                <a:tc>
                  <a:txBody>
                    <a:bodyPr/>
                    <a:lstStyle/>
                    <a:p>
                      <a:pPr algn="ctr"/>
                      <a:r>
                        <a:rPr lang="en-US" sz="1800" b="1" dirty="0" smtClean="0">
                          <a:solidFill>
                            <a:schemeClr val="bg1"/>
                          </a:solidFill>
                          <a:latin typeface="Arial" panose="020B0604020202020204" pitchFamily="34" charset="0"/>
                          <a:cs typeface="Arial" panose="020B0604020202020204" pitchFamily="34" charset="0"/>
                        </a:rPr>
                        <a:t>Average File Limit</a:t>
                      </a:r>
                      <a:endParaRPr lang="en-US" sz="1800" b="1" dirty="0">
                        <a:solidFill>
                          <a:schemeClr val="bg1"/>
                        </a:solidFill>
                        <a:latin typeface="Arial" panose="020B0604020202020204" pitchFamily="34" charset="0"/>
                        <a:cs typeface="Arial" panose="020B0604020202020204" pitchFamily="34" charset="0"/>
                      </a:endParaRPr>
                    </a:p>
                  </a:txBody>
                  <a:tcPr anchor="ctr"/>
                </a:tc>
                <a:tc>
                  <a:txBody>
                    <a:bodyPr/>
                    <a:lstStyle/>
                    <a:p>
                      <a:pPr algn="ctr"/>
                      <a:r>
                        <a:rPr lang="en-US" sz="1800" b="1" baseline="0" dirty="0" smtClean="0">
                          <a:solidFill>
                            <a:schemeClr val="bg1"/>
                          </a:solidFill>
                          <a:latin typeface="Arial" panose="020B0604020202020204" pitchFamily="34" charset="0"/>
                          <a:cs typeface="Arial" panose="020B0604020202020204" pitchFamily="34" charset="0"/>
                        </a:rPr>
                        <a:t>Contact the CLASS Help Desk?</a:t>
                      </a:r>
                      <a:endParaRPr lang="en-US" sz="1800" b="1" dirty="0">
                        <a:solidFill>
                          <a:schemeClr val="bg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12275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Ad hoc orders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(Use Search button to obtain inventory)</a:t>
                      </a:r>
                    </a:p>
                  </a:txBody>
                  <a:tcPr anchor="ctr"/>
                </a:tc>
                <a:tc>
                  <a:txBody>
                    <a:bodyPr/>
                    <a:lstStyle/>
                    <a:p>
                      <a:r>
                        <a:rPr lang="en-US" sz="1800" b="0" dirty="0" smtClean="0">
                          <a:solidFill>
                            <a:schemeClr val="tx1"/>
                          </a:solidFill>
                          <a:latin typeface="Arial" panose="020B0604020202020204" pitchFamily="34" charset="0"/>
                          <a:cs typeface="Arial" panose="020B0604020202020204" pitchFamily="34" charset="0"/>
                        </a:rPr>
                        <a:t>Usually</a:t>
                      </a:r>
                      <a:r>
                        <a:rPr lang="en-US" sz="1800" b="0" baseline="0" dirty="0" smtClean="0">
                          <a:solidFill>
                            <a:schemeClr val="tx1"/>
                          </a:solidFill>
                          <a:latin typeface="Arial" panose="020B0604020202020204" pitchFamily="34" charset="0"/>
                          <a:cs typeface="Arial" panose="020B0604020202020204" pitchFamily="34" charset="0"/>
                        </a:rPr>
                        <a:t> </a:t>
                      </a:r>
                      <a:r>
                        <a:rPr lang="en-US" sz="1800" b="0" dirty="0" smtClean="0">
                          <a:solidFill>
                            <a:schemeClr val="tx1"/>
                          </a:solidFill>
                          <a:latin typeface="Arial" panose="020B0604020202020204" pitchFamily="34" charset="0"/>
                          <a:cs typeface="Arial" panose="020B0604020202020204" pitchFamily="34" charset="0"/>
                        </a:rPr>
                        <a:t>within</a:t>
                      </a:r>
                      <a:r>
                        <a:rPr lang="en-US" sz="1800" b="0" baseline="0" dirty="0" smtClean="0">
                          <a:solidFill>
                            <a:schemeClr val="tx1"/>
                          </a:solidFill>
                          <a:latin typeface="Arial" panose="020B0604020202020204" pitchFamily="34" charset="0"/>
                          <a:cs typeface="Arial" panose="020B0604020202020204" pitchFamily="34" charset="0"/>
                        </a:rPr>
                        <a:t> 12 to 24 hours  </a:t>
                      </a:r>
                      <a:endParaRPr lang="en-US" sz="1800" b="0" dirty="0">
                        <a:solidFill>
                          <a:schemeClr val="tx1"/>
                        </a:solidFill>
                        <a:latin typeface="Arial" panose="020B0604020202020204" pitchFamily="34" charset="0"/>
                        <a:cs typeface="Arial" panose="020B0604020202020204" pitchFamily="34" charset="0"/>
                      </a:endParaRPr>
                    </a:p>
                  </a:txBody>
                  <a:tcPr anchor="ctr"/>
                </a:tc>
                <a:tc>
                  <a:txBody>
                    <a:bodyPr/>
                    <a:lstStyle/>
                    <a:p>
                      <a:r>
                        <a:rPr lang="en-US" sz="1800" b="0" dirty="0" smtClean="0">
                          <a:solidFill>
                            <a:schemeClr val="tx1"/>
                          </a:solidFill>
                          <a:latin typeface="Arial" panose="020B0604020202020204" pitchFamily="34" charset="0"/>
                          <a:cs typeface="Arial" panose="020B0604020202020204" pitchFamily="34" charset="0"/>
                        </a:rPr>
                        <a:t>Up to 500</a:t>
                      </a:r>
                      <a:r>
                        <a:rPr lang="en-US" sz="1800" b="0" baseline="0" dirty="0" smtClean="0">
                          <a:solidFill>
                            <a:schemeClr val="tx1"/>
                          </a:solidFill>
                          <a:latin typeface="Arial" panose="020B0604020202020204" pitchFamily="34" charset="0"/>
                          <a:cs typeface="Arial" panose="020B0604020202020204" pitchFamily="34" charset="0"/>
                        </a:rPr>
                        <a:t> files</a:t>
                      </a:r>
                      <a:endParaRPr lang="en-US" sz="1800" b="0" dirty="0">
                        <a:solidFill>
                          <a:schemeClr val="tx1"/>
                        </a:solidFill>
                        <a:latin typeface="Arial" panose="020B0604020202020204" pitchFamily="34" charset="0"/>
                        <a:cs typeface="Arial" panose="020B0604020202020204" pitchFamily="34" charset="0"/>
                      </a:endParaRPr>
                    </a:p>
                  </a:txBody>
                  <a:tcPr anchor="ctr"/>
                </a:tc>
                <a:tc>
                  <a:txBody>
                    <a:bodyPr/>
                    <a:lstStyle/>
                    <a:p>
                      <a:r>
                        <a:rPr lang="en-US" sz="1800" b="0" dirty="0" smtClean="0">
                          <a:solidFill>
                            <a:schemeClr val="tx1"/>
                          </a:solidFill>
                          <a:latin typeface="Arial" panose="020B0604020202020204" pitchFamily="34" charset="0"/>
                          <a:cs typeface="Arial" panose="020B0604020202020204" pitchFamily="34" charset="0"/>
                        </a:rPr>
                        <a:t>No</a:t>
                      </a:r>
                      <a:endParaRPr lang="en-US" sz="1800" b="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1508156">
                <a:tc>
                  <a:txBody>
                    <a:bodyPr/>
                    <a:lstStyle/>
                    <a:p>
                      <a:r>
                        <a:rPr lang="en-US" sz="1800" b="0" dirty="0" smtClean="0">
                          <a:solidFill>
                            <a:schemeClr val="tx1"/>
                          </a:solidFill>
                          <a:latin typeface="Arial" panose="020B0604020202020204" pitchFamily="34" charset="0"/>
                          <a:cs typeface="Arial" panose="020B0604020202020204" pitchFamily="34" charset="0"/>
                        </a:rPr>
                        <a:t>Large</a:t>
                      </a:r>
                      <a:r>
                        <a:rPr lang="en-US" sz="1800" b="0" baseline="0" dirty="0" smtClean="0">
                          <a:solidFill>
                            <a:schemeClr val="tx1"/>
                          </a:solidFill>
                          <a:latin typeface="Arial" panose="020B0604020202020204" pitchFamily="34" charset="0"/>
                          <a:cs typeface="Arial" panose="020B0604020202020204" pitchFamily="34" charset="0"/>
                        </a:rPr>
                        <a:t> orders </a:t>
                      </a:r>
                    </a:p>
                    <a:p>
                      <a:r>
                        <a:rPr lang="en-US" sz="1800" b="0" baseline="0" dirty="0" smtClean="0">
                          <a:solidFill>
                            <a:schemeClr val="tx1"/>
                          </a:solidFill>
                          <a:latin typeface="Arial" panose="020B0604020202020204" pitchFamily="34" charset="0"/>
                          <a:cs typeface="Arial" panose="020B0604020202020204" pitchFamily="34" charset="0"/>
                        </a:rPr>
                        <a:t>(use Quick Search button to skip inventory )</a:t>
                      </a:r>
                    </a:p>
                  </a:txBody>
                  <a:tcPr anchor="ctr"/>
                </a:tc>
                <a:tc>
                  <a:txBody>
                    <a:bodyPr/>
                    <a:lstStyle/>
                    <a:p>
                      <a:r>
                        <a:rPr lang="en-US" sz="1800" b="0" dirty="0" smtClean="0">
                          <a:solidFill>
                            <a:schemeClr val="tx1"/>
                          </a:solidFill>
                          <a:latin typeface="Arial" panose="020B0604020202020204" pitchFamily="34" charset="0"/>
                          <a:cs typeface="Arial" panose="020B0604020202020204" pitchFamily="34" charset="0"/>
                        </a:rPr>
                        <a:t>24 to 48 hours</a:t>
                      </a:r>
                      <a:endParaRPr lang="en-US" sz="1800" b="0" dirty="0">
                        <a:solidFill>
                          <a:schemeClr val="tx1"/>
                        </a:solidFill>
                        <a:latin typeface="Arial" panose="020B0604020202020204" pitchFamily="34" charset="0"/>
                        <a:cs typeface="Arial" panose="020B0604020202020204" pitchFamily="34" charset="0"/>
                      </a:endParaRPr>
                    </a:p>
                  </a:txBody>
                  <a:tcPr anchor="ctr"/>
                </a:tc>
                <a:tc>
                  <a:txBody>
                    <a:bodyPr/>
                    <a:lstStyle/>
                    <a:p>
                      <a:r>
                        <a:rPr lang="en-US" sz="1800" b="0" dirty="0" smtClean="0">
                          <a:solidFill>
                            <a:schemeClr val="tx1"/>
                          </a:solidFill>
                          <a:latin typeface="Arial" panose="020B0604020202020204" pitchFamily="34" charset="0"/>
                          <a:cs typeface="Arial" panose="020B0604020202020204" pitchFamily="34" charset="0"/>
                        </a:rPr>
                        <a:t>1000 to 3000   </a:t>
                      </a:r>
                      <a:endParaRPr lang="en-US" sz="1800" b="0" dirty="0">
                        <a:solidFill>
                          <a:schemeClr val="tx1"/>
                        </a:solidFill>
                        <a:latin typeface="Arial" panose="020B0604020202020204" pitchFamily="34" charset="0"/>
                        <a:cs typeface="Arial" panose="020B0604020202020204" pitchFamily="34" charset="0"/>
                      </a:endParaRPr>
                    </a:p>
                  </a:txBody>
                  <a:tcPr anchor="ctr"/>
                </a:tc>
                <a:tc>
                  <a:txBody>
                    <a:bodyPr/>
                    <a:lstStyle/>
                    <a:p>
                      <a:r>
                        <a:rPr lang="en-US" sz="1800" b="0" dirty="0" smtClean="0">
                          <a:solidFill>
                            <a:schemeClr val="tx1"/>
                          </a:solidFill>
                          <a:latin typeface="Arial" panose="020B0604020202020204" pitchFamily="34" charset="0"/>
                          <a:cs typeface="Arial" panose="020B0604020202020204" pitchFamily="34" charset="0"/>
                        </a:rPr>
                        <a:t>No</a:t>
                      </a:r>
                      <a:endParaRPr lang="en-US" sz="1800" b="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2"/>
                  </a:ext>
                </a:extLst>
              </a:tr>
              <a:tr h="946981">
                <a:tc>
                  <a:txBody>
                    <a:bodyPr/>
                    <a:lstStyle/>
                    <a:p>
                      <a:r>
                        <a:rPr lang="en-US" sz="1800" b="0" baseline="0" dirty="0" smtClean="0">
                          <a:solidFill>
                            <a:schemeClr val="tx1"/>
                          </a:solidFill>
                          <a:latin typeface="Arial" panose="020B0604020202020204" pitchFamily="34" charset="0"/>
                          <a:cs typeface="Arial" panose="020B0604020202020204" pitchFamily="34" charset="0"/>
                        </a:rPr>
                        <a:t>Bulk orders</a:t>
                      </a:r>
                    </a:p>
                    <a:p>
                      <a:r>
                        <a:rPr lang="en-US" sz="1800" b="0" baseline="0" dirty="0" smtClean="0">
                          <a:solidFill>
                            <a:schemeClr val="tx1"/>
                          </a:solidFill>
                          <a:latin typeface="Arial" panose="020B0604020202020204" pitchFamily="34" charset="0"/>
                          <a:cs typeface="Arial" panose="020B0604020202020204" pitchFamily="34" charset="0"/>
                        </a:rPr>
                        <a:t>(use Quick Search button)</a:t>
                      </a:r>
                    </a:p>
                  </a:txBody>
                  <a:tcPr anchor="ctr"/>
                </a:tc>
                <a:tc>
                  <a:txBody>
                    <a:bodyPr/>
                    <a:lstStyle/>
                    <a:p>
                      <a:r>
                        <a:rPr lang="en-US" sz="1800" b="0" dirty="0" smtClean="0">
                          <a:solidFill>
                            <a:schemeClr val="tx1"/>
                          </a:solidFill>
                          <a:latin typeface="Arial" panose="020B0604020202020204" pitchFamily="34" charset="0"/>
                          <a:cs typeface="Arial" panose="020B0604020202020204" pitchFamily="34" charset="0"/>
                        </a:rPr>
                        <a:t>&gt; 48 hours</a:t>
                      </a:r>
                      <a:endParaRPr lang="en-US" sz="1800" b="0" dirty="0">
                        <a:solidFill>
                          <a:schemeClr val="tx1"/>
                        </a:solidFill>
                        <a:latin typeface="Arial" panose="020B0604020202020204" pitchFamily="34" charset="0"/>
                        <a:cs typeface="Arial" panose="020B0604020202020204" pitchFamily="34" charset="0"/>
                      </a:endParaRPr>
                    </a:p>
                  </a:txBody>
                  <a:tcPr anchor="ctr"/>
                </a:tc>
                <a:tc>
                  <a:txBody>
                    <a:bodyPr/>
                    <a:lstStyle/>
                    <a:p>
                      <a:r>
                        <a:rPr lang="en-US" sz="1800" b="0" dirty="0" smtClean="0">
                          <a:solidFill>
                            <a:schemeClr val="tx1"/>
                          </a:solidFill>
                          <a:latin typeface="Arial" panose="020B0604020202020204" pitchFamily="34" charset="0"/>
                          <a:cs typeface="Arial" panose="020B0604020202020204" pitchFamily="34" charset="0"/>
                        </a:rPr>
                        <a:t>3000 to 6000</a:t>
                      </a:r>
                      <a:endParaRPr lang="en-US" sz="1800" b="0" dirty="0">
                        <a:solidFill>
                          <a:schemeClr val="tx1"/>
                        </a:solidFill>
                        <a:latin typeface="Arial" panose="020B0604020202020204" pitchFamily="34" charset="0"/>
                        <a:cs typeface="Arial" panose="020B0604020202020204" pitchFamily="34" charset="0"/>
                      </a:endParaRPr>
                    </a:p>
                  </a:txBody>
                  <a:tcPr anchor="ctr"/>
                </a:tc>
                <a:tc>
                  <a:txBody>
                    <a:bodyPr/>
                    <a:lstStyle/>
                    <a:p>
                      <a:r>
                        <a:rPr lang="en-US" sz="1800" b="0" dirty="0" smtClean="0">
                          <a:solidFill>
                            <a:schemeClr val="tx1"/>
                          </a:solidFill>
                          <a:latin typeface="Arial" panose="020B0604020202020204" pitchFamily="34" charset="0"/>
                          <a:cs typeface="Arial" panose="020B0604020202020204" pitchFamily="34" charset="0"/>
                        </a:rPr>
                        <a:t>Yes</a:t>
                      </a:r>
                      <a:endParaRPr lang="en-US" sz="1800" b="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3"/>
                  </a:ext>
                </a:extLst>
              </a:tr>
              <a:tr h="638444">
                <a:tc>
                  <a:txBody>
                    <a:bodyPr/>
                    <a:lstStyle/>
                    <a:p>
                      <a:r>
                        <a:rPr lang="en-US" sz="1800" b="0" dirty="0" smtClean="0">
                          <a:solidFill>
                            <a:schemeClr val="tx1"/>
                          </a:solidFill>
                          <a:latin typeface="Arial" panose="020B0604020202020204" pitchFamily="34" charset="0"/>
                          <a:cs typeface="Arial" panose="020B0604020202020204" pitchFamily="34" charset="0"/>
                        </a:rPr>
                        <a:t>Subscription </a:t>
                      </a:r>
                    </a:p>
                    <a:p>
                      <a:r>
                        <a:rPr lang="en-US" sz="1800" b="0" dirty="0" smtClean="0">
                          <a:solidFill>
                            <a:schemeClr val="tx1"/>
                          </a:solidFill>
                          <a:latin typeface="Arial" panose="020B0604020202020204" pitchFamily="34" charset="0"/>
                          <a:cs typeface="Arial" panose="020B0604020202020204" pitchFamily="34" charset="0"/>
                        </a:rPr>
                        <a:t>(standing orders)</a:t>
                      </a:r>
                      <a:endParaRPr lang="en-US" sz="1800" b="0" dirty="0">
                        <a:solidFill>
                          <a:schemeClr val="tx1"/>
                        </a:solidFill>
                        <a:latin typeface="Arial" panose="020B0604020202020204" pitchFamily="34" charset="0"/>
                        <a:cs typeface="Arial" panose="020B0604020202020204" pitchFamily="34" charset="0"/>
                      </a:endParaRPr>
                    </a:p>
                  </a:txBody>
                  <a:tcPr anchor="ctr"/>
                </a:tc>
                <a:tc>
                  <a:txBody>
                    <a:bodyPr/>
                    <a:lstStyle/>
                    <a:p>
                      <a:r>
                        <a:rPr lang="en-US" sz="1800" b="0" dirty="0" smtClean="0">
                          <a:solidFill>
                            <a:schemeClr val="tx1"/>
                          </a:solidFill>
                          <a:latin typeface="Arial" panose="020B0604020202020204" pitchFamily="34" charset="0"/>
                          <a:cs typeface="Arial" panose="020B0604020202020204" pitchFamily="34" charset="0"/>
                        </a:rPr>
                        <a:t>&lt; 6-7 </a:t>
                      </a:r>
                      <a:r>
                        <a:rPr lang="en-US" sz="1800" b="0" baseline="0" dirty="0" smtClean="0">
                          <a:solidFill>
                            <a:schemeClr val="tx1"/>
                          </a:solidFill>
                          <a:latin typeface="Arial" panose="020B0604020202020204" pitchFamily="34" charset="0"/>
                          <a:cs typeface="Arial" panose="020B0604020202020204" pitchFamily="34" charset="0"/>
                        </a:rPr>
                        <a:t>hours</a:t>
                      </a:r>
                      <a:endParaRPr lang="en-US" sz="1800" b="0" dirty="0">
                        <a:solidFill>
                          <a:schemeClr val="tx1"/>
                        </a:solidFill>
                        <a:latin typeface="Arial" panose="020B0604020202020204" pitchFamily="34" charset="0"/>
                        <a:cs typeface="Arial" panose="020B0604020202020204" pitchFamily="34" charset="0"/>
                      </a:endParaRPr>
                    </a:p>
                  </a:txBody>
                  <a:tcPr anchor="ctr"/>
                </a:tc>
                <a:tc>
                  <a:txBody>
                    <a:bodyPr/>
                    <a:lstStyle/>
                    <a:p>
                      <a:r>
                        <a:rPr lang="en-US" sz="1800" b="0" dirty="0" smtClean="0">
                          <a:solidFill>
                            <a:schemeClr val="tx1"/>
                          </a:solidFill>
                          <a:latin typeface="Arial" panose="020B0604020202020204" pitchFamily="34" charset="0"/>
                          <a:cs typeface="Arial" panose="020B0604020202020204" pitchFamily="34" charset="0"/>
                        </a:rPr>
                        <a:t>No</a:t>
                      </a:r>
                      <a:r>
                        <a:rPr lang="en-US" sz="1800" b="0" baseline="0" dirty="0" smtClean="0">
                          <a:solidFill>
                            <a:schemeClr val="tx1"/>
                          </a:solidFill>
                          <a:latin typeface="Arial" panose="020B0604020202020204" pitchFamily="34" charset="0"/>
                          <a:cs typeface="Arial" panose="020B0604020202020204" pitchFamily="34" charset="0"/>
                        </a:rPr>
                        <a:t> limit </a:t>
                      </a:r>
                      <a:endParaRPr lang="en-US" sz="1800" b="0" dirty="0">
                        <a:solidFill>
                          <a:schemeClr val="tx1"/>
                        </a:solidFill>
                        <a:latin typeface="Arial" panose="020B0604020202020204" pitchFamily="34" charset="0"/>
                        <a:cs typeface="Arial" panose="020B0604020202020204" pitchFamily="34" charset="0"/>
                      </a:endParaRPr>
                    </a:p>
                  </a:txBody>
                  <a:tcPr anchor="ctr"/>
                </a:tc>
                <a:tc>
                  <a:txBody>
                    <a:bodyPr/>
                    <a:lstStyle/>
                    <a:p>
                      <a:r>
                        <a:rPr lang="en-US" sz="1800" b="0" dirty="0" smtClean="0">
                          <a:solidFill>
                            <a:schemeClr val="tx1"/>
                          </a:solidFill>
                          <a:latin typeface="Arial" panose="020B0604020202020204" pitchFamily="34" charset="0"/>
                          <a:cs typeface="Arial" panose="020B0604020202020204" pitchFamily="34" charset="0"/>
                        </a:rPr>
                        <a:t>Yes</a:t>
                      </a:r>
                      <a:endParaRPr lang="en-US" sz="1800" b="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124614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22960"/>
          </a:xfrm>
        </p:spPr>
        <p:txBody>
          <a:bodyPr/>
          <a:lstStyle/>
          <a:p>
            <a:r>
              <a:rPr lang="en-US" sz="3600" dirty="0"/>
              <a:t>Data Availability Times</a:t>
            </a:r>
          </a:p>
        </p:txBody>
      </p:sp>
      <p:sp>
        <p:nvSpPr>
          <p:cNvPr id="4" name="Slide Number Placeholder 3"/>
          <p:cNvSpPr>
            <a:spLocks noGrp="1"/>
          </p:cNvSpPr>
          <p:nvPr>
            <p:ph type="sldNum" sz="quarter" idx="4"/>
          </p:nvPr>
        </p:nvSpPr>
        <p:spPr/>
        <p:txBody>
          <a:bodyPr/>
          <a:lstStyle/>
          <a:p>
            <a:fld id="{0249A42C-7C3A-1946-A459-68A8AD418034}" type="slidenum">
              <a:rPr lang="en-US" smtClean="0"/>
              <a:pPr/>
              <a:t>39</a:t>
            </a:fld>
            <a:endParaRPr lang="en-US"/>
          </a:p>
        </p:txBody>
      </p:sp>
      <p:sp>
        <p:nvSpPr>
          <p:cNvPr id="5" name="Date Placeholder 4"/>
          <p:cNvSpPr>
            <a:spLocks noGrp="1"/>
          </p:cNvSpPr>
          <p:nvPr>
            <p:ph type="dt" sz="half" idx="2"/>
          </p:nvPr>
        </p:nvSpPr>
        <p:spPr/>
        <p:txBody>
          <a:bodyPr/>
          <a:lstStyle/>
          <a:p>
            <a:fld id="{66D4AEF7-6C0F-429A-8C3B-757C4F90E5AC}" type="datetime1">
              <a:rPr lang="en-US" smtClean="0"/>
              <a:t>7/3/2019</a:t>
            </a:fld>
            <a:endParaRPr lang="en-US" dirty="0"/>
          </a:p>
        </p:txBody>
      </p:sp>
      <p:sp>
        <p:nvSpPr>
          <p:cNvPr id="3" name="Rectangle 2"/>
          <p:cNvSpPr/>
          <p:nvPr/>
        </p:nvSpPr>
        <p:spPr>
          <a:xfrm>
            <a:off x="7877939" y="3712990"/>
            <a:ext cx="3556179" cy="1815882"/>
          </a:xfrm>
          <a:prstGeom prst="rect">
            <a:avLst/>
          </a:prstGeom>
        </p:spPr>
        <p:txBody>
          <a:bodyPr wrap="square">
            <a:spAutoFit/>
          </a:bodyPr>
          <a:lstStyle/>
          <a:p>
            <a:pPr>
              <a:spcBef>
                <a:spcPts val="600"/>
              </a:spcBef>
              <a:spcAft>
                <a:spcPts val="600"/>
              </a:spcAft>
              <a:buClrTx/>
            </a:pPr>
            <a:r>
              <a:rPr lang="en-US" sz="1600" dirty="0"/>
              <a:t>The data availability in CLASS for S-NPP and JPSS-1 (NOAA-20) is about 4 hours. IDPS has a built in delay in order to ensure repaired granules make it to CLASS. CLASS changed the S-NPP/JPSS availability from 6 hours to 4 during 2018</a:t>
            </a:r>
          </a:p>
        </p:txBody>
      </p:sp>
      <p:sp>
        <p:nvSpPr>
          <p:cNvPr id="6" name="Rectangle 5"/>
          <p:cNvSpPr/>
          <p:nvPr/>
        </p:nvSpPr>
        <p:spPr>
          <a:xfrm>
            <a:off x="1139328" y="4275730"/>
            <a:ext cx="623455" cy="1265612"/>
          </a:xfrm>
          <a:prstGeom prst="rect">
            <a:avLst/>
          </a:prstGeom>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8" name="Rectangle 7"/>
          <p:cNvSpPr/>
          <p:nvPr/>
        </p:nvSpPr>
        <p:spPr>
          <a:xfrm>
            <a:off x="3884605" y="4269493"/>
            <a:ext cx="623455" cy="1265612"/>
          </a:xfrm>
          <a:prstGeom prst="rect">
            <a:avLst/>
          </a:prstGeom>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9" name="Rectangle 8"/>
          <p:cNvSpPr/>
          <p:nvPr/>
        </p:nvSpPr>
        <p:spPr>
          <a:xfrm>
            <a:off x="4965260" y="3816451"/>
            <a:ext cx="623455" cy="1712422"/>
          </a:xfrm>
          <a:prstGeom prst="rect">
            <a:avLst/>
          </a:prstGeom>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0" name="Rectangle 9"/>
          <p:cNvSpPr/>
          <p:nvPr/>
        </p:nvSpPr>
        <p:spPr>
          <a:xfrm>
            <a:off x="6141511" y="3816450"/>
            <a:ext cx="623455" cy="1712422"/>
          </a:xfrm>
          <a:prstGeom prst="rect">
            <a:avLst/>
          </a:prstGeom>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7" name="Rectangle 6"/>
          <p:cNvSpPr/>
          <p:nvPr/>
        </p:nvSpPr>
        <p:spPr>
          <a:xfrm>
            <a:off x="775645" y="5538222"/>
            <a:ext cx="6361315" cy="710242"/>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r>
              <a:rPr lang="en-US" sz="1050" dirty="0"/>
              <a:t>         </a:t>
            </a:r>
            <a:r>
              <a:rPr lang="en-US" sz="1800" dirty="0"/>
              <a:t>GOES-N             GOES-R              POES           JASON           JPSS                           						                                         </a:t>
            </a:r>
          </a:p>
        </p:txBody>
      </p:sp>
      <p:sp>
        <p:nvSpPr>
          <p:cNvPr id="11" name="TextBox 10"/>
          <p:cNvSpPr txBox="1"/>
          <p:nvPr/>
        </p:nvSpPr>
        <p:spPr>
          <a:xfrm>
            <a:off x="913194" y="3835479"/>
            <a:ext cx="956612" cy="307777"/>
          </a:xfrm>
          <a:prstGeom prst="rect">
            <a:avLst/>
          </a:prstGeom>
          <a:noFill/>
        </p:spPr>
        <p:txBody>
          <a:bodyPr wrap="square" rtlCol="0">
            <a:spAutoFit/>
          </a:bodyPr>
          <a:lstStyle/>
          <a:p>
            <a:r>
              <a:rPr lang="en-US" dirty="0"/>
              <a:t>3 to 4 </a:t>
            </a:r>
            <a:r>
              <a:rPr lang="en-US" dirty="0" err="1"/>
              <a:t>hrs</a:t>
            </a:r>
            <a:endParaRPr lang="en-US" dirty="0"/>
          </a:p>
        </p:txBody>
      </p:sp>
      <p:sp>
        <p:nvSpPr>
          <p:cNvPr id="13" name="TextBox 12"/>
          <p:cNvSpPr txBox="1"/>
          <p:nvPr/>
        </p:nvSpPr>
        <p:spPr>
          <a:xfrm>
            <a:off x="3703223" y="3809390"/>
            <a:ext cx="925039" cy="307777"/>
          </a:xfrm>
          <a:prstGeom prst="rect">
            <a:avLst/>
          </a:prstGeom>
          <a:noFill/>
        </p:spPr>
        <p:txBody>
          <a:bodyPr wrap="square" rtlCol="0">
            <a:spAutoFit/>
          </a:bodyPr>
          <a:lstStyle/>
          <a:p>
            <a:r>
              <a:rPr lang="en-US" dirty="0"/>
              <a:t>3 to 4 </a:t>
            </a:r>
            <a:r>
              <a:rPr lang="en-US" dirty="0" err="1"/>
              <a:t>hrs</a:t>
            </a:r>
            <a:endParaRPr lang="en-US" dirty="0"/>
          </a:p>
        </p:txBody>
      </p:sp>
      <p:sp>
        <p:nvSpPr>
          <p:cNvPr id="14" name="TextBox 13"/>
          <p:cNvSpPr txBox="1"/>
          <p:nvPr/>
        </p:nvSpPr>
        <p:spPr>
          <a:xfrm>
            <a:off x="4810467" y="3391420"/>
            <a:ext cx="933039" cy="307777"/>
          </a:xfrm>
          <a:prstGeom prst="rect">
            <a:avLst/>
          </a:prstGeom>
          <a:noFill/>
        </p:spPr>
        <p:txBody>
          <a:bodyPr wrap="square" rtlCol="0">
            <a:spAutoFit/>
          </a:bodyPr>
          <a:lstStyle/>
          <a:p>
            <a:pPr algn="ctr"/>
            <a:r>
              <a:rPr lang="en-US" dirty="0"/>
              <a:t>4 to 5 </a:t>
            </a:r>
            <a:r>
              <a:rPr lang="en-US" dirty="0" err="1"/>
              <a:t>hrs</a:t>
            </a:r>
            <a:endParaRPr lang="en-US" dirty="0"/>
          </a:p>
        </p:txBody>
      </p:sp>
      <p:sp>
        <p:nvSpPr>
          <p:cNvPr id="15" name="TextBox 14"/>
          <p:cNvSpPr txBox="1"/>
          <p:nvPr/>
        </p:nvSpPr>
        <p:spPr>
          <a:xfrm>
            <a:off x="6079165" y="3375866"/>
            <a:ext cx="748146" cy="307777"/>
          </a:xfrm>
          <a:prstGeom prst="rect">
            <a:avLst/>
          </a:prstGeom>
          <a:noFill/>
        </p:spPr>
        <p:txBody>
          <a:bodyPr wrap="square" rtlCol="0">
            <a:spAutoFit/>
          </a:bodyPr>
          <a:lstStyle/>
          <a:p>
            <a:pPr algn="ctr"/>
            <a:r>
              <a:rPr lang="en-US" dirty="0"/>
              <a:t>4 </a:t>
            </a:r>
            <a:r>
              <a:rPr lang="en-US" dirty="0" err="1"/>
              <a:t>hrs</a:t>
            </a: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9749" y="1196915"/>
            <a:ext cx="2753572" cy="1742493"/>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581" y="1582627"/>
            <a:ext cx="4097807" cy="1988581"/>
          </a:xfrm>
          <a:prstGeom prst="rect">
            <a:avLst/>
          </a:prstGeom>
        </p:spPr>
      </p:pic>
      <p:sp>
        <p:nvSpPr>
          <p:cNvPr id="18" name="Rectangle 17"/>
          <p:cNvSpPr/>
          <p:nvPr/>
        </p:nvSpPr>
        <p:spPr>
          <a:xfrm>
            <a:off x="2544439" y="4275730"/>
            <a:ext cx="623455" cy="1265612"/>
          </a:xfrm>
          <a:prstGeom prst="rect">
            <a:avLst/>
          </a:prstGeom>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
        <p:nvSpPr>
          <p:cNvPr id="19" name="TextBox 18"/>
          <p:cNvSpPr txBox="1"/>
          <p:nvPr/>
        </p:nvSpPr>
        <p:spPr>
          <a:xfrm>
            <a:off x="2348322" y="3809390"/>
            <a:ext cx="1133246" cy="307777"/>
          </a:xfrm>
          <a:prstGeom prst="rect">
            <a:avLst/>
          </a:prstGeom>
          <a:noFill/>
        </p:spPr>
        <p:txBody>
          <a:bodyPr wrap="square" rtlCol="0">
            <a:spAutoFit/>
          </a:bodyPr>
          <a:lstStyle/>
          <a:p>
            <a:r>
              <a:rPr lang="en-US" dirty="0"/>
              <a:t>3 to 4 </a:t>
            </a:r>
            <a:r>
              <a:rPr lang="en-US" dirty="0" err="1"/>
              <a:t>hrs</a:t>
            </a:r>
            <a:endParaRPr lang="en-US" dirty="0"/>
          </a:p>
        </p:txBody>
      </p:sp>
    </p:spTree>
    <p:extLst>
      <p:ext uri="{BB962C8B-B14F-4D97-AF65-F5344CB8AC3E}">
        <p14:creationId xmlns:p14="http://schemas.microsoft.com/office/powerpoint/2010/main" val="11338657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22960"/>
          </a:xfrm>
        </p:spPr>
        <p:txBody>
          <a:bodyPr>
            <a:normAutofit/>
          </a:bodyPr>
          <a:lstStyle/>
          <a:p>
            <a:r>
              <a:rPr lang="en-US" sz="3200" dirty="0"/>
              <a:t>Objectives of the Lesson</a:t>
            </a:r>
          </a:p>
        </p:txBody>
      </p:sp>
      <p:sp>
        <p:nvSpPr>
          <p:cNvPr id="3" name="Content Placeholder 2"/>
          <p:cNvSpPr>
            <a:spLocks noGrp="1"/>
          </p:cNvSpPr>
          <p:nvPr>
            <p:ph idx="1"/>
          </p:nvPr>
        </p:nvSpPr>
        <p:spPr>
          <a:xfrm>
            <a:off x="486032" y="1173480"/>
            <a:ext cx="11318789" cy="5196840"/>
          </a:xfrm>
        </p:spPr>
        <p:txBody>
          <a:bodyPr>
            <a:normAutofit/>
          </a:bodyPr>
          <a:lstStyle/>
          <a:p>
            <a:pPr>
              <a:spcBef>
                <a:spcPts val="600"/>
              </a:spcBef>
              <a:spcAft>
                <a:spcPts val="600"/>
              </a:spcAft>
            </a:pPr>
            <a:r>
              <a:rPr lang="en-US" sz="2000" dirty="0"/>
              <a:t>By the end of the lesson the participant should:</a:t>
            </a:r>
          </a:p>
          <a:p>
            <a:pPr lvl="1">
              <a:spcBef>
                <a:spcPts val="600"/>
              </a:spcBef>
              <a:spcAft>
                <a:spcPts val="600"/>
              </a:spcAft>
            </a:pPr>
            <a:r>
              <a:rPr lang="en-US" sz="2000" dirty="0"/>
              <a:t>Understand the GOES-R Series data sources and which products are available from each source</a:t>
            </a:r>
          </a:p>
          <a:p>
            <a:pPr lvl="1">
              <a:spcBef>
                <a:spcPts val="600"/>
              </a:spcBef>
              <a:spcAft>
                <a:spcPts val="600"/>
              </a:spcAft>
            </a:pPr>
            <a:r>
              <a:rPr lang="en-US" sz="2000" dirty="0"/>
              <a:t>Gain a basic understanding of the GOES Rebroadcast (GRB),  High Rate Information Transmission/ Emergency Managers Weather Information Network (HRIT/EMWIN), GOES DCS, and GEONETCast Americas (GNC-A)</a:t>
            </a:r>
          </a:p>
          <a:p>
            <a:pPr lvl="1">
              <a:spcBef>
                <a:spcPts val="600"/>
              </a:spcBef>
              <a:spcAft>
                <a:spcPts val="600"/>
              </a:spcAft>
            </a:pPr>
            <a:r>
              <a:rPr lang="en-US" sz="2000" dirty="0"/>
              <a:t>Understand what function the Production Distribution and Access (PDA) provides and its relationship to the other sources of GOES-R Series data products</a:t>
            </a:r>
          </a:p>
          <a:p>
            <a:pPr lvl="1">
              <a:spcBef>
                <a:spcPts val="600"/>
              </a:spcBef>
              <a:spcAft>
                <a:spcPts val="600"/>
              </a:spcAft>
            </a:pPr>
            <a:r>
              <a:rPr lang="en-US" sz="2000" dirty="0"/>
              <a:t>Understand how to retrieve data from the Comprehensive Large Array-data Stewardship System (CLASS)</a:t>
            </a:r>
          </a:p>
          <a:p>
            <a:pPr>
              <a:spcBef>
                <a:spcPts val="600"/>
              </a:spcBef>
              <a:spcAft>
                <a:spcPts val="600"/>
              </a:spcAft>
            </a:pPr>
            <a:r>
              <a:rPr lang="en-US" sz="2000" dirty="0"/>
              <a:t>The participants will be provided information on User Groups </a:t>
            </a:r>
          </a:p>
          <a:p>
            <a:pPr>
              <a:spcBef>
                <a:spcPts val="600"/>
              </a:spcBef>
              <a:spcAft>
                <a:spcPts val="600"/>
              </a:spcAft>
            </a:pPr>
            <a:r>
              <a:rPr lang="en-US" sz="2000" dirty="0"/>
              <a:t>The participants will be provided links to Websites, </a:t>
            </a:r>
            <a:r>
              <a:rPr lang="en-US" sz="2000" dirty="0" err="1"/>
              <a:t>Unidata</a:t>
            </a:r>
            <a:r>
              <a:rPr lang="en-US" sz="2000" dirty="0"/>
              <a:t>/UCAR, and the Big Data Project that can be used to retrieve products</a:t>
            </a:r>
          </a:p>
          <a:p>
            <a:pPr>
              <a:spcBef>
                <a:spcPts val="600"/>
              </a:spcBef>
              <a:spcAft>
                <a:spcPts val="600"/>
              </a:spcAft>
            </a:pPr>
            <a:endParaRPr lang="en-US" sz="2000" dirty="0"/>
          </a:p>
        </p:txBody>
      </p:sp>
      <p:sp>
        <p:nvSpPr>
          <p:cNvPr id="5" name="Slide Number Placeholder 4"/>
          <p:cNvSpPr>
            <a:spLocks noGrp="1"/>
          </p:cNvSpPr>
          <p:nvPr>
            <p:ph type="sldNum" sz="quarter" idx="4"/>
          </p:nvPr>
        </p:nvSpPr>
        <p:spPr/>
        <p:txBody>
          <a:bodyPr/>
          <a:lstStyle/>
          <a:p>
            <a:fld id="{0249A42C-7C3A-1946-A459-68A8AD418034}" type="slidenum">
              <a:rPr lang="en-US" smtClean="0"/>
              <a:pPr/>
              <a:t>4</a:t>
            </a:fld>
            <a:endParaRPr lang="en-US"/>
          </a:p>
        </p:txBody>
      </p:sp>
      <p:sp>
        <p:nvSpPr>
          <p:cNvPr id="6" name="Date Placeholder 5"/>
          <p:cNvSpPr>
            <a:spLocks noGrp="1"/>
          </p:cNvSpPr>
          <p:nvPr>
            <p:ph type="dt" sz="half" idx="2"/>
          </p:nvPr>
        </p:nvSpPr>
        <p:spPr/>
        <p:txBody>
          <a:bodyPr/>
          <a:lstStyle/>
          <a:p>
            <a:fld id="{DBA6D1DB-0EEA-479A-9489-37448E22C041}" type="datetime1">
              <a:rPr lang="en-US" smtClean="0"/>
              <a:t>7/3/2019</a:t>
            </a:fld>
            <a:endParaRPr lang="en-US" dirty="0"/>
          </a:p>
        </p:txBody>
      </p:sp>
    </p:spTree>
    <p:extLst>
      <p:ext uri="{BB962C8B-B14F-4D97-AF65-F5344CB8AC3E}">
        <p14:creationId xmlns:p14="http://schemas.microsoft.com/office/powerpoint/2010/main" val="7616362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GOES-16/17 Data Products from CLASS</a:t>
            </a:r>
          </a:p>
        </p:txBody>
      </p:sp>
      <p:sp>
        <p:nvSpPr>
          <p:cNvPr id="3" name="Text Placeholder 2"/>
          <p:cNvSpPr>
            <a:spLocks noGrp="1"/>
          </p:cNvSpPr>
          <p:nvPr>
            <p:ph idx="1"/>
          </p:nvPr>
        </p:nvSpPr>
        <p:spPr>
          <a:noFill/>
        </p:spPr>
        <p:txBody>
          <a:bodyPr>
            <a:normAutofit fontScale="85000" lnSpcReduction="20000"/>
          </a:bodyPr>
          <a:lstStyle/>
          <a:p>
            <a:pPr>
              <a:spcBef>
                <a:spcPts val="600"/>
              </a:spcBef>
              <a:spcAft>
                <a:spcPts val="600"/>
              </a:spcAft>
              <a:buClr>
                <a:schemeClr val="tx1"/>
              </a:buClr>
            </a:pPr>
            <a:r>
              <a:rPr lang="en-US" sz="2000" dirty="0"/>
              <a:t>How to request GOES-16 data products from CLASS</a:t>
            </a:r>
          </a:p>
          <a:p>
            <a:pPr>
              <a:spcBef>
                <a:spcPts val="600"/>
              </a:spcBef>
              <a:spcAft>
                <a:spcPts val="600"/>
              </a:spcAft>
              <a:buClr>
                <a:schemeClr val="tx1"/>
              </a:buClr>
            </a:pPr>
            <a:r>
              <a:rPr lang="en-US" sz="2000" dirty="0"/>
              <a:t>Start at the following link:</a:t>
            </a:r>
            <a:r>
              <a:rPr lang="en-US" sz="2000" dirty="0">
                <a:hlinkClick r:id="rId2"/>
              </a:rPr>
              <a:t> </a:t>
            </a:r>
            <a:endParaRPr lang="en-US" sz="2000" dirty="0"/>
          </a:p>
          <a:p>
            <a:pPr indent="0">
              <a:spcBef>
                <a:spcPts val="600"/>
              </a:spcBef>
              <a:spcAft>
                <a:spcPts val="600"/>
              </a:spcAft>
              <a:buNone/>
            </a:pPr>
            <a:r>
              <a:rPr lang="en-US" sz="2000" dirty="0">
                <a:hlinkClick r:id="rId3"/>
              </a:rPr>
              <a:t>https://</a:t>
            </a:r>
            <a:r>
              <a:rPr lang="en-US" sz="2000" dirty="0" smtClean="0">
                <a:hlinkClick r:id="rId3"/>
              </a:rPr>
              <a:t>www.bou.class.noaa.gov/saa/products/user_profile</a:t>
            </a:r>
            <a:endParaRPr lang="en-US" sz="2000" dirty="0" smtClean="0"/>
          </a:p>
          <a:p>
            <a:pPr indent="0">
              <a:spcBef>
                <a:spcPts val="600"/>
              </a:spcBef>
              <a:spcAft>
                <a:spcPts val="600"/>
              </a:spcAft>
              <a:buNone/>
            </a:pPr>
            <a:r>
              <a:rPr lang="en-US" sz="2000" dirty="0" smtClean="0"/>
              <a:t>Then </a:t>
            </a:r>
            <a:r>
              <a:rPr lang="en-US" sz="2000" dirty="0"/>
              <a:t>register </a:t>
            </a:r>
          </a:p>
          <a:p>
            <a:pPr lvl="1">
              <a:spcBef>
                <a:spcPts val="600"/>
              </a:spcBef>
              <a:spcAft>
                <a:spcPts val="600"/>
              </a:spcAft>
              <a:buClrTx/>
              <a:buFont typeface="Wingdings" panose="05000000000000000000" pitchFamily="2" charset="2"/>
              <a:buChar char="§"/>
            </a:pPr>
            <a:r>
              <a:rPr lang="en-US" sz="2000" dirty="0"/>
              <a:t> Set up your user preferences </a:t>
            </a:r>
          </a:p>
          <a:p>
            <a:pPr lvl="1">
              <a:spcBef>
                <a:spcPts val="600"/>
              </a:spcBef>
              <a:spcAft>
                <a:spcPts val="600"/>
              </a:spcAft>
              <a:buClrTx/>
              <a:buFont typeface="Wingdings" panose="05000000000000000000" pitchFamily="2" charset="2"/>
              <a:buChar char="§"/>
            </a:pPr>
            <a:r>
              <a:rPr lang="en-US" sz="2000" dirty="0"/>
              <a:t> Select data family to search</a:t>
            </a:r>
          </a:p>
          <a:p>
            <a:pPr lvl="1">
              <a:spcBef>
                <a:spcPts val="600"/>
              </a:spcBef>
              <a:spcAft>
                <a:spcPts val="600"/>
              </a:spcAft>
              <a:buClrTx/>
              <a:buFont typeface="Wingdings" panose="05000000000000000000" pitchFamily="2" charset="2"/>
              <a:buChar char="§"/>
            </a:pPr>
            <a:r>
              <a:rPr lang="en-US" sz="2000" dirty="0"/>
              <a:t> Search for data </a:t>
            </a:r>
          </a:p>
          <a:p>
            <a:pPr lvl="1">
              <a:spcBef>
                <a:spcPts val="600"/>
              </a:spcBef>
              <a:spcAft>
                <a:spcPts val="600"/>
              </a:spcAft>
              <a:buClrTx/>
              <a:buFont typeface="Wingdings" panose="05000000000000000000" pitchFamily="2" charset="2"/>
              <a:buChar char="§"/>
            </a:pPr>
            <a:r>
              <a:rPr lang="en-US" sz="2000" dirty="0"/>
              <a:t> Select files</a:t>
            </a:r>
          </a:p>
          <a:p>
            <a:pPr lvl="1">
              <a:spcBef>
                <a:spcPts val="600"/>
              </a:spcBef>
              <a:spcAft>
                <a:spcPts val="600"/>
              </a:spcAft>
              <a:buClrTx/>
              <a:buFont typeface="Wingdings" panose="05000000000000000000" pitchFamily="2" charset="2"/>
              <a:buChar char="§"/>
            </a:pPr>
            <a:r>
              <a:rPr lang="en-US" sz="2000" dirty="0"/>
              <a:t> Review shopping cart</a:t>
            </a:r>
          </a:p>
          <a:p>
            <a:pPr lvl="1">
              <a:spcBef>
                <a:spcPts val="600"/>
              </a:spcBef>
              <a:spcAft>
                <a:spcPts val="600"/>
              </a:spcAft>
              <a:buClrTx/>
              <a:buFont typeface="Wingdings" panose="05000000000000000000" pitchFamily="2" charset="2"/>
              <a:buChar char="§"/>
            </a:pPr>
            <a:r>
              <a:rPr lang="en-US" sz="2000" dirty="0"/>
              <a:t> Review your order status</a:t>
            </a:r>
          </a:p>
          <a:p>
            <a:pPr>
              <a:spcBef>
                <a:spcPts val="600"/>
              </a:spcBef>
              <a:spcAft>
                <a:spcPts val="600"/>
              </a:spcAft>
              <a:buClrTx/>
              <a:buFont typeface="Arial" panose="020B0604020202020204" pitchFamily="34" charset="0"/>
              <a:buChar char="•"/>
            </a:pPr>
            <a:r>
              <a:rPr lang="en-US" sz="2000" dirty="0"/>
              <a:t> A demonstration is available at:</a:t>
            </a:r>
          </a:p>
          <a:p>
            <a:pPr indent="0">
              <a:spcBef>
                <a:spcPts val="600"/>
              </a:spcBef>
              <a:spcAft>
                <a:spcPts val="600"/>
              </a:spcAft>
              <a:buNone/>
            </a:pPr>
            <a:r>
              <a:rPr lang="en-US" sz="2000" dirty="0">
                <a:hlinkClick r:id="rId4"/>
              </a:rPr>
              <a:t>https://</a:t>
            </a:r>
            <a:r>
              <a:rPr lang="en-US" sz="2000" dirty="0" smtClean="0">
                <a:hlinkClick r:id="rId4"/>
              </a:rPr>
              <a:t>www.class.noaa.gov/notification/demo.htm</a:t>
            </a:r>
            <a:endParaRPr lang="en-US" sz="2000" dirty="0" smtClean="0"/>
          </a:p>
          <a:p>
            <a:pPr indent="0">
              <a:spcBef>
                <a:spcPts val="600"/>
              </a:spcBef>
              <a:spcAft>
                <a:spcPts val="600"/>
              </a:spcAft>
              <a:buNone/>
            </a:pPr>
            <a:r>
              <a:rPr lang="en-US" sz="2000" dirty="0" smtClean="0"/>
              <a:t>A tutorial is available at:</a:t>
            </a:r>
          </a:p>
          <a:p>
            <a:pPr indent="0">
              <a:spcBef>
                <a:spcPts val="600"/>
              </a:spcBef>
              <a:spcAft>
                <a:spcPts val="600"/>
              </a:spcAft>
              <a:buNone/>
            </a:pPr>
            <a:r>
              <a:rPr lang="en-US" sz="2000" dirty="0">
                <a:hlinkClick r:id="rId5"/>
              </a:rPr>
              <a:t>https://</a:t>
            </a:r>
            <a:r>
              <a:rPr lang="en-US" sz="2000" dirty="0" smtClean="0">
                <a:hlinkClick r:id="rId5"/>
              </a:rPr>
              <a:t>www.avl.class.noaa.gov/notification/pdfs/CLASS%20Data%20Access%20Tutorial_042015.pdf</a:t>
            </a:r>
            <a:endParaRPr lang="en-US" sz="2000" dirty="0" smtClean="0"/>
          </a:p>
          <a:p>
            <a:pPr indent="0">
              <a:spcBef>
                <a:spcPts val="600"/>
              </a:spcBef>
              <a:spcAft>
                <a:spcPts val="600"/>
              </a:spcAft>
              <a:buNone/>
            </a:pPr>
            <a:endParaRPr lang="en-US" sz="2000" dirty="0"/>
          </a:p>
        </p:txBody>
      </p:sp>
      <p:sp>
        <p:nvSpPr>
          <p:cNvPr id="5" name="Slide Number Placeholder 4"/>
          <p:cNvSpPr>
            <a:spLocks noGrp="1"/>
          </p:cNvSpPr>
          <p:nvPr>
            <p:ph type="sldNum" sz="quarter" idx="4"/>
          </p:nvPr>
        </p:nvSpPr>
        <p:spPr/>
        <p:txBody>
          <a:bodyPr/>
          <a:lstStyle/>
          <a:p>
            <a:fld id="{0249A42C-7C3A-1946-A459-68A8AD418034}" type="slidenum">
              <a:rPr lang="en-US" smtClean="0"/>
              <a:pPr/>
              <a:t>40</a:t>
            </a:fld>
            <a:endParaRPr lang="en-US"/>
          </a:p>
        </p:txBody>
      </p:sp>
      <p:sp>
        <p:nvSpPr>
          <p:cNvPr id="6" name="Date Placeholder 5"/>
          <p:cNvSpPr>
            <a:spLocks noGrp="1"/>
          </p:cNvSpPr>
          <p:nvPr>
            <p:ph type="dt" sz="half" idx="2"/>
          </p:nvPr>
        </p:nvSpPr>
        <p:spPr/>
        <p:txBody>
          <a:bodyPr/>
          <a:lstStyle/>
          <a:p>
            <a:fld id="{678B16DF-5709-428F-85A0-5064CC5082B2}" type="datetime1">
              <a:rPr lang="en-US" smtClean="0"/>
              <a:t>7/3/2019</a:t>
            </a:fld>
            <a:endParaRPr lang="en-US"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4579" y="2325516"/>
            <a:ext cx="6048375" cy="1762125"/>
          </a:xfrm>
          <a:prstGeom prst="rect">
            <a:avLst/>
          </a:prstGeom>
        </p:spPr>
      </p:pic>
    </p:spTree>
    <p:extLst>
      <p:ext uri="{BB962C8B-B14F-4D97-AF65-F5344CB8AC3E}">
        <p14:creationId xmlns:p14="http://schemas.microsoft.com/office/powerpoint/2010/main" val="14230982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38"/>
          <p:cNvSpPr txBox="1">
            <a:spLocks noGrp="1"/>
          </p:cNvSpPr>
          <p:nvPr>
            <p:ph type="title"/>
          </p:nvPr>
        </p:nvSpPr>
        <p:spPr>
          <a:xfrm>
            <a:off x="271849" y="0"/>
            <a:ext cx="11508259" cy="822960"/>
          </a:xfrm>
          <a:prstGeom prst="rect">
            <a:avLst/>
          </a:prstGeom>
          <a:noFill/>
          <a:ln>
            <a:noFill/>
          </a:ln>
        </p:spPr>
        <p:txBody>
          <a:bodyPr spcFirstLastPara="1" vert="horz" wrap="square" lIns="91425" tIns="45700" rIns="91425" bIns="45700" rtlCol="0" anchor="ctr" anchorCtr="0">
            <a:normAutofit/>
          </a:bodyPr>
          <a:lstStyle/>
          <a:p>
            <a:pPr>
              <a:spcBef>
                <a:spcPts val="0"/>
              </a:spcBef>
              <a:buClr>
                <a:schemeClr val="dk1"/>
              </a:buClr>
              <a:buSzPts val="3200"/>
            </a:pPr>
            <a:r>
              <a:rPr lang="en-US" sz="3200" dirty="0"/>
              <a:t>GEONETCast Americas (GNC-A)</a:t>
            </a:r>
            <a:endParaRPr dirty="0"/>
          </a:p>
        </p:txBody>
      </p:sp>
      <p:sp>
        <p:nvSpPr>
          <p:cNvPr id="591" name="Google Shape;591;p38"/>
          <p:cNvSpPr txBox="1">
            <a:spLocks noGrp="1"/>
          </p:cNvSpPr>
          <p:nvPr>
            <p:ph type="body" idx="1"/>
          </p:nvPr>
        </p:nvSpPr>
        <p:spPr>
          <a:xfrm>
            <a:off x="181232" y="1263575"/>
            <a:ext cx="8171936" cy="5303520"/>
          </a:xfrm>
          <a:prstGeom prst="rect">
            <a:avLst/>
          </a:prstGeom>
          <a:noFill/>
          <a:ln>
            <a:noFill/>
          </a:ln>
        </p:spPr>
        <p:txBody>
          <a:bodyPr spcFirstLastPara="1" vert="horz" wrap="square" lIns="0" tIns="0" rIns="0" bIns="0" rtlCol="0" anchor="t" anchorCtr="0">
            <a:noAutofit/>
          </a:bodyPr>
          <a:lstStyle/>
          <a:p>
            <a:pPr>
              <a:spcBef>
                <a:spcPts val="200"/>
              </a:spcBef>
              <a:spcAft>
                <a:spcPts val="200"/>
              </a:spcAft>
              <a:buClr>
                <a:schemeClr val="dk1"/>
              </a:buClr>
              <a:buSzPts val="1625"/>
              <a:buFont typeface="Arial" panose="020B0604020202020204" pitchFamily="34" charset="0"/>
              <a:buChar char="•"/>
              <a:tabLst>
                <a:tab pos="914400" algn="l"/>
              </a:tabLst>
            </a:pPr>
            <a:r>
              <a:rPr lang="en-US" sz="1800" dirty="0"/>
              <a:t>GNC-A is the Western Hemisphere component of GEONETCast, a near real time, global network of satellite-based data dissemination systems designed to distribute space-based, air-borne and in situ data, metadata and products to diverse communities</a:t>
            </a:r>
          </a:p>
          <a:p>
            <a:pPr>
              <a:spcBef>
                <a:spcPts val="200"/>
              </a:spcBef>
              <a:spcAft>
                <a:spcPts val="200"/>
              </a:spcAft>
              <a:buClr>
                <a:schemeClr val="dk1"/>
              </a:buClr>
              <a:buSzPts val="1625"/>
              <a:buFont typeface="Arial" panose="020B0604020202020204" pitchFamily="34" charset="0"/>
              <a:buChar char="•"/>
              <a:tabLst>
                <a:tab pos="914400" algn="l"/>
              </a:tabLst>
            </a:pPr>
            <a:r>
              <a:rPr lang="en-US" sz="1800" dirty="0"/>
              <a:t>12 Megabits per second data rate with Multiplexed C-Band </a:t>
            </a:r>
          </a:p>
          <a:p>
            <a:pPr>
              <a:spcBef>
                <a:spcPts val="200"/>
              </a:spcBef>
              <a:spcAft>
                <a:spcPts val="200"/>
              </a:spcAft>
              <a:buClr>
                <a:schemeClr val="dk1"/>
              </a:buClr>
              <a:buSzPts val="1625"/>
              <a:buFont typeface="Arial" panose="020B0604020202020204" pitchFamily="34" charset="0"/>
              <a:buChar char="•"/>
              <a:tabLst>
                <a:tab pos="914400" algn="l"/>
              </a:tabLst>
            </a:pPr>
            <a:r>
              <a:rPr lang="en-US" sz="1800" dirty="0"/>
              <a:t>Intelsat-21 Geostationary satellite at 58 degrees West</a:t>
            </a:r>
          </a:p>
          <a:p>
            <a:pPr marL="0" indent="0">
              <a:spcBef>
                <a:spcPts val="200"/>
              </a:spcBef>
              <a:spcAft>
                <a:spcPts val="200"/>
              </a:spcAft>
              <a:buClr>
                <a:schemeClr val="dk1"/>
              </a:buClr>
              <a:buSzPts val="1625"/>
              <a:buNone/>
              <a:tabLst>
                <a:tab pos="914400" algn="l"/>
              </a:tabLst>
            </a:pPr>
            <a:r>
              <a:rPr lang="en-US" sz="1800" dirty="0" smtClean="0"/>
              <a:t>	&gt; </a:t>
            </a:r>
            <a:r>
              <a:rPr lang="en-US" sz="1800" dirty="0"/>
              <a:t>99.5% availability</a:t>
            </a:r>
          </a:p>
          <a:p>
            <a:pPr>
              <a:spcBef>
                <a:spcPts val="200"/>
              </a:spcBef>
              <a:spcAft>
                <a:spcPts val="200"/>
              </a:spcAft>
              <a:buClr>
                <a:schemeClr val="dk1"/>
              </a:buClr>
              <a:buSzPts val="1625"/>
              <a:buFont typeface="Arial" panose="020B0604020202020204" pitchFamily="34" charset="0"/>
              <a:buChar char="•"/>
              <a:tabLst>
                <a:tab pos="914400" algn="l"/>
              </a:tabLst>
            </a:pPr>
            <a:r>
              <a:rPr lang="en-US" sz="1800" dirty="0"/>
              <a:t>Footprint covers most of the Americas and Caribbean </a:t>
            </a:r>
          </a:p>
          <a:p>
            <a:pPr>
              <a:spcBef>
                <a:spcPts val="200"/>
              </a:spcBef>
              <a:spcAft>
                <a:spcPts val="200"/>
              </a:spcAft>
              <a:buClr>
                <a:schemeClr val="dk1"/>
              </a:buClr>
              <a:buSzPts val="1625"/>
              <a:buFont typeface="Arial" panose="020B0604020202020204" pitchFamily="34" charset="0"/>
              <a:buChar char="•"/>
              <a:tabLst>
                <a:tab pos="914400" algn="l"/>
              </a:tabLst>
            </a:pPr>
            <a:r>
              <a:rPr lang="en-US" sz="1800" dirty="0">
                <a:solidFill>
                  <a:srgbClr val="FF0000"/>
                </a:solidFill>
              </a:rPr>
              <a:t>Currently 86 GNC-A user stations in 19 countries</a:t>
            </a:r>
          </a:p>
          <a:p>
            <a:pPr>
              <a:spcBef>
                <a:spcPts val="200"/>
              </a:spcBef>
              <a:spcAft>
                <a:spcPts val="200"/>
              </a:spcAft>
              <a:buClr>
                <a:schemeClr val="dk1"/>
              </a:buClr>
              <a:buSzPts val="1625"/>
              <a:buFont typeface="Arial" panose="020B0604020202020204" pitchFamily="34" charset="0"/>
              <a:buChar char="•"/>
              <a:tabLst>
                <a:tab pos="914400" algn="l"/>
              </a:tabLst>
            </a:pPr>
            <a:r>
              <a:rPr lang="en-US" sz="1800" dirty="0"/>
              <a:t>GOES-16 &amp; GOES-17 Full Disk Cloud Moisture Imagery (CMI) Bands 2, 7, 8, 9, 13, 14, 15 (band 2 at 1 km and others at 2 km) every 15 minutes </a:t>
            </a:r>
          </a:p>
          <a:p>
            <a:pPr>
              <a:spcBef>
                <a:spcPts val="200"/>
              </a:spcBef>
              <a:spcAft>
                <a:spcPts val="200"/>
              </a:spcAft>
              <a:buClr>
                <a:schemeClr val="dk1"/>
              </a:buClr>
              <a:buSzPts val="1625"/>
              <a:buFont typeface="Arial" panose="020B0604020202020204" pitchFamily="34" charset="0"/>
              <a:buChar char="•"/>
              <a:tabLst>
                <a:tab pos="914400" algn="l"/>
              </a:tabLst>
            </a:pPr>
            <a:r>
              <a:rPr lang="en-US" sz="1800" dirty="0"/>
              <a:t>GOES-16 Level-2 baseline products</a:t>
            </a:r>
          </a:p>
          <a:p>
            <a:pPr>
              <a:spcBef>
                <a:spcPts val="200"/>
              </a:spcBef>
              <a:spcAft>
                <a:spcPts val="200"/>
              </a:spcAft>
              <a:buClr>
                <a:schemeClr val="dk1"/>
              </a:buClr>
              <a:buSzPts val="1625"/>
              <a:buFont typeface="Arial" panose="020B0604020202020204" pitchFamily="34" charset="0"/>
              <a:buChar char="•"/>
              <a:tabLst>
                <a:tab pos="914400" algn="l"/>
              </a:tabLst>
            </a:pPr>
            <a:r>
              <a:rPr lang="en-US" sz="1800" dirty="0"/>
              <a:t>Selected JPSS imagery and products</a:t>
            </a:r>
          </a:p>
          <a:p>
            <a:pPr>
              <a:spcBef>
                <a:spcPts val="200"/>
              </a:spcBef>
              <a:spcAft>
                <a:spcPts val="200"/>
              </a:spcAft>
              <a:buClr>
                <a:schemeClr val="dk1"/>
              </a:buClr>
              <a:buSzPts val="1625"/>
              <a:buFont typeface="Arial" panose="020B0604020202020204" pitchFamily="34" charset="0"/>
              <a:buChar char="•"/>
              <a:tabLst>
                <a:tab pos="914400" algn="l"/>
              </a:tabLst>
            </a:pPr>
            <a:r>
              <a:rPr lang="en-US" sz="1800" dirty="0"/>
              <a:t>Products from NWS, USEPA, US Drought monitor (NADM) </a:t>
            </a:r>
          </a:p>
          <a:p>
            <a:pPr>
              <a:spcBef>
                <a:spcPts val="200"/>
              </a:spcBef>
              <a:spcAft>
                <a:spcPts val="200"/>
              </a:spcAft>
              <a:buClr>
                <a:schemeClr val="dk1"/>
              </a:buClr>
              <a:buSzPts val="1625"/>
              <a:buFont typeface="Arial" panose="020B0604020202020204" pitchFamily="34" charset="0"/>
              <a:buChar char="•"/>
              <a:tabLst>
                <a:tab pos="914400" algn="l"/>
              </a:tabLst>
            </a:pPr>
            <a:r>
              <a:rPr lang="en-US" sz="1800" dirty="0"/>
              <a:t>Full product list:  </a:t>
            </a:r>
            <a:r>
              <a:rPr lang="en-US" sz="1800" dirty="0">
                <a:hlinkClick r:id="rId3"/>
              </a:rPr>
              <a:t>https://geonetcast.wordpress.com/gnc-a-product-catalog</a:t>
            </a:r>
            <a:r>
              <a:rPr lang="en-US" sz="1800" dirty="0" smtClean="0">
                <a:hlinkClick r:id="rId3"/>
              </a:rPr>
              <a:t>/</a:t>
            </a:r>
            <a:endParaRPr lang="en-US" sz="1800" dirty="0" smtClean="0"/>
          </a:p>
          <a:p>
            <a:pPr>
              <a:spcBef>
                <a:spcPts val="200"/>
              </a:spcBef>
              <a:spcAft>
                <a:spcPts val="200"/>
              </a:spcAft>
              <a:buClr>
                <a:schemeClr val="dk1"/>
              </a:buClr>
              <a:buSzPts val="1625"/>
              <a:buFont typeface="Arial" panose="020B0604020202020204" pitchFamily="34" charset="0"/>
              <a:buChar char="•"/>
              <a:tabLst>
                <a:tab pos="914400" algn="l"/>
              </a:tabLst>
            </a:pPr>
            <a:r>
              <a:rPr lang="en-US" sz="1800" dirty="0" smtClean="0"/>
              <a:t>Email </a:t>
            </a:r>
            <a:r>
              <a:rPr lang="en-US" sz="1800" dirty="0"/>
              <a:t>for the GNC-A point of contact: </a:t>
            </a:r>
            <a:r>
              <a:rPr lang="en-US" sz="1800" dirty="0" smtClean="0">
                <a:hlinkClick r:id="rId4"/>
              </a:rPr>
              <a:t>gnc.americas@noaa.gov</a:t>
            </a:r>
            <a:endParaRPr lang="en-US" sz="1800" dirty="0" smtClean="0"/>
          </a:p>
          <a:p>
            <a:pPr>
              <a:spcBef>
                <a:spcPts val="200"/>
              </a:spcBef>
              <a:spcAft>
                <a:spcPts val="200"/>
              </a:spcAft>
              <a:buClr>
                <a:schemeClr val="dk1"/>
              </a:buClr>
              <a:buSzPts val="1625"/>
              <a:buFont typeface="Arial" panose="020B0604020202020204" pitchFamily="34" charset="0"/>
              <a:buChar char="•"/>
              <a:tabLst>
                <a:tab pos="914400" algn="l"/>
              </a:tabLst>
            </a:pPr>
            <a:endParaRPr lang="en-US" sz="1800" dirty="0"/>
          </a:p>
          <a:p>
            <a:pPr>
              <a:spcBef>
                <a:spcPts val="200"/>
              </a:spcBef>
              <a:spcAft>
                <a:spcPts val="200"/>
              </a:spcAft>
              <a:buClr>
                <a:schemeClr val="dk1"/>
              </a:buClr>
              <a:buSzPts val="1625"/>
              <a:buFont typeface="Arial" panose="020B0604020202020204" pitchFamily="34" charset="0"/>
              <a:buChar char="•"/>
              <a:tabLst>
                <a:tab pos="914400" algn="l"/>
              </a:tabLst>
            </a:pPr>
            <a:endParaRPr sz="1800" dirty="0"/>
          </a:p>
        </p:txBody>
      </p:sp>
      <p:sp>
        <p:nvSpPr>
          <p:cNvPr id="592" name="Google Shape;592;p38"/>
          <p:cNvSpPr txBox="1">
            <a:spLocks noGrp="1"/>
          </p:cNvSpPr>
          <p:nvPr>
            <p:ph type="sldNum" idx="4294967295"/>
          </p:nvPr>
        </p:nvSpPr>
        <p:spPr>
          <a:xfrm>
            <a:off x="8697885" y="6456113"/>
            <a:ext cx="1741516" cy="365125"/>
          </a:xfrm>
          <a:prstGeom prst="rect">
            <a:avLst/>
          </a:prstGeom>
          <a:noFill/>
          <a:ln>
            <a:noFill/>
          </a:ln>
        </p:spPr>
        <p:txBody>
          <a:bodyPr spcFirstLastPara="1" vert="horz" wrap="square" lIns="91425" tIns="45700" rIns="91425" bIns="45700" rtlCol="0" anchor="ctr" anchorCtr="0">
            <a:noAutofit/>
          </a:bodyPr>
          <a:lstStyle/>
          <a:p>
            <a:pPr>
              <a:buClr>
                <a:srgbClr val="000000"/>
              </a:buClr>
              <a:buSzPts val="600"/>
            </a:pPr>
            <a:fld id="{00000000-1234-1234-1234-123412341234}" type="slidenum">
              <a:rPr lang="en-US">
                <a:solidFill>
                  <a:srgbClr val="000000"/>
                </a:solidFill>
              </a:rPr>
              <a:pPr>
                <a:buClr>
                  <a:srgbClr val="000000"/>
                </a:buClr>
                <a:buSzPts val="600"/>
              </a:pPr>
              <a:t>41</a:t>
            </a:fld>
            <a:endParaRPr>
              <a:solidFill>
                <a:srgbClr val="000000"/>
              </a:solidFill>
            </a:endParaRPr>
          </a:p>
        </p:txBody>
      </p:sp>
      <p:sp>
        <p:nvSpPr>
          <p:cNvPr id="593" name="Google Shape;593;p38"/>
          <p:cNvSpPr txBox="1">
            <a:spLocks noGrp="1"/>
          </p:cNvSpPr>
          <p:nvPr>
            <p:ph type="dt" idx="4294967295"/>
          </p:nvPr>
        </p:nvSpPr>
        <p:spPr>
          <a:xfrm>
            <a:off x="1752600" y="6456113"/>
            <a:ext cx="1741516" cy="365125"/>
          </a:xfrm>
          <a:prstGeom prst="rect">
            <a:avLst/>
          </a:prstGeom>
          <a:noFill/>
          <a:ln>
            <a:noFill/>
          </a:ln>
        </p:spPr>
        <p:txBody>
          <a:bodyPr spcFirstLastPara="1" vert="horz" wrap="square" lIns="91425" tIns="45700" rIns="91425" bIns="45700" rtlCol="0" anchor="ctr" anchorCtr="0">
            <a:noAutofit/>
          </a:bodyPr>
          <a:lstStyle/>
          <a:p>
            <a:pPr>
              <a:buClr>
                <a:srgbClr val="000000"/>
              </a:buClr>
              <a:buSzPts val="600"/>
            </a:pPr>
            <a:r>
              <a:rPr lang="en-US">
                <a:solidFill>
                  <a:srgbClr val="000000"/>
                </a:solidFill>
              </a:rPr>
              <a:t>6/11/2019</a:t>
            </a:r>
            <a:endParaRPr>
              <a:solidFill>
                <a:srgbClr val="000000"/>
              </a:solidFill>
            </a:endParaRPr>
          </a:p>
        </p:txBody>
      </p:sp>
      <p:pic>
        <p:nvPicPr>
          <p:cNvPr id="594" name="Google Shape;594;p38"/>
          <p:cNvPicPr preferRelativeResize="0"/>
          <p:nvPr/>
        </p:nvPicPr>
        <p:blipFill rotWithShape="1">
          <a:blip r:embed="rId5">
            <a:alphaModFix/>
          </a:blip>
          <a:srcRect/>
          <a:stretch/>
        </p:blipFill>
        <p:spPr>
          <a:xfrm>
            <a:off x="8557840" y="1449860"/>
            <a:ext cx="3535305" cy="4436276"/>
          </a:xfrm>
          <a:prstGeom prst="rect">
            <a:avLst/>
          </a:prstGeom>
          <a:noFill/>
          <a:ln>
            <a:noFill/>
          </a:ln>
        </p:spPr>
      </p:pic>
    </p:spTree>
    <p:extLst>
      <p:ext uri="{BB962C8B-B14F-4D97-AF65-F5344CB8AC3E}">
        <p14:creationId xmlns:p14="http://schemas.microsoft.com/office/powerpoint/2010/main" val="16252023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222" y="0"/>
            <a:ext cx="11359978" cy="822960"/>
          </a:xfrm>
        </p:spPr>
        <p:txBody>
          <a:bodyPr>
            <a:normAutofit/>
          </a:bodyPr>
          <a:lstStyle/>
          <a:p>
            <a:r>
              <a:rPr lang="en-US" sz="3600" dirty="0"/>
              <a:t>GEONETCast Americas </a:t>
            </a:r>
          </a:p>
        </p:txBody>
      </p:sp>
      <p:sp>
        <p:nvSpPr>
          <p:cNvPr id="4" name="Slide Number Placeholder 3"/>
          <p:cNvSpPr>
            <a:spLocks noGrp="1"/>
          </p:cNvSpPr>
          <p:nvPr>
            <p:ph type="sldNum" sz="quarter" idx="4"/>
          </p:nvPr>
        </p:nvSpPr>
        <p:spPr/>
        <p:txBody>
          <a:bodyPr/>
          <a:lstStyle/>
          <a:p>
            <a:fld id="{0249A42C-7C3A-1946-A459-68A8AD418034}" type="slidenum">
              <a:rPr lang="en-US" smtClean="0"/>
              <a:pPr/>
              <a:t>42</a:t>
            </a:fld>
            <a:endParaRPr lang="en-US"/>
          </a:p>
        </p:txBody>
      </p:sp>
      <p:sp>
        <p:nvSpPr>
          <p:cNvPr id="5" name="Date Placeholder 4"/>
          <p:cNvSpPr>
            <a:spLocks noGrp="1"/>
          </p:cNvSpPr>
          <p:nvPr>
            <p:ph type="dt" sz="half" idx="2"/>
          </p:nvPr>
        </p:nvSpPr>
        <p:spPr/>
        <p:txBody>
          <a:bodyPr/>
          <a:lstStyle/>
          <a:p>
            <a:fld id="{D2921A9C-C115-4E66-AAF0-5A5C363B68B2}" type="datetime1">
              <a:rPr lang="en-US" smtClean="0"/>
              <a:t>7/3/2019</a:t>
            </a:fld>
            <a:endParaRPr lang="en-US" dirty="0"/>
          </a:p>
        </p:txBody>
      </p:sp>
      <p:pic>
        <p:nvPicPr>
          <p:cNvPr id="6" name="Picture 5"/>
          <p:cNvPicPr>
            <a:picLocks noChangeAspect="1"/>
          </p:cNvPicPr>
          <p:nvPr/>
        </p:nvPicPr>
        <p:blipFill>
          <a:blip r:embed="rId2"/>
          <a:stretch>
            <a:fillRect/>
          </a:stretch>
        </p:blipFill>
        <p:spPr>
          <a:xfrm>
            <a:off x="807308" y="1161536"/>
            <a:ext cx="10085455" cy="5131196"/>
          </a:xfrm>
          <a:prstGeom prst="rect">
            <a:avLst/>
          </a:prstGeom>
        </p:spPr>
      </p:pic>
    </p:spTree>
    <p:extLst>
      <p:ext uri="{BB962C8B-B14F-4D97-AF65-F5344CB8AC3E}">
        <p14:creationId xmlns:p14="http://schemas.microsoft.com/office/powerpoint/2010/main" val="13134593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39"/>
          <p:cNvSpPr txBox="1">
            <a:spLocks noGrp="1"/>
          </p:cNvSpPr>
          <p:nvPr>
            <p:ph type="title"/>
          </p:nvPr>
        </p:nvSpPr>
        <p:spPr>
          <a:xfrm>
            <a:off x="914400" y="0"/>
            <a:ext cx="10676238" cy="822960"/>
          </a:xfrm>
          <a:prstGeom prst="rect">
            <a:avLst/>
          </a:prstGeom>
          <a:noFill/>
          <a:ln>
            <a:noFill/>
          </a:ln>
        </p:spPr>
        <p:txBody>
          <a:bodyPr spcFirstLastPara="1" vert="horz" wrap="square" lIns="91425" tIns="45700" rIns="91425" bIns="45700" rtlCol="0" anchor="ctr" anchorCtr="0">
            <a:normAutofit/>
          </a:bodyPr>
          <a:lstStyle/>
          <a:p>
            <a:pPr>
              <a:spcBef>
                <a:spcPts val="0"/>
              </a:spcBef>
              <a:buClr>
                <a:schemeClr val="dk1"/>
              </a:buClr>
              <a:buSzPts val="3200"/>
            </a:pPr>
            <a:r>
              <a:rPr lang="en-US" sz="3200" dirty="0"/>
              <a:t>GNC-A Broadcast</a:t>
            </a:r>
            <a:endParaRPr dirty="0"/>
          </a:p>
        </p:txBody>
      </p:sp>
      <p:sp>
        <p:nvSpPr>
          <p:cNvPr id="601" name="Google Shape;601;p39"/>
          <p:cNvSpPr txBox="1">
            <a:spLocks noGrp="1"/>
          </p:cNvSpPr>
          <p:nvPr>
            <p:ph type="sldNum" idx="4294967295"/>
          </p:nvPr>
        </p:nvSpPr>
        <p:spPr>
          <a:xfrm>
            <a:off x="8697885" y="6456113"/>
            <a:ext cx="1741516" cy="365125"/>
          </a:xfrm>
          <a:prstGeom prst="rect">
            <a:avLst/>
          </a:prstGeom>
          <a:noFill/>
          <a:ln>
            <a:noFill/>
          </a:ln>
        </p:spPr>
        <p:txBody>
          <a:bodyPr spcFirstLastPara="1" vert="horz" wrap="square" lIns="91425" tIns="45700" rIns="91425" bIns="45700" rtlCol="0" anchor="ctr" anchorCtr="0">
            <a:noAutofit/>
          </a:bodyPr>
          <a:lstStyle/>
          <a:p>
            <a:pPr>
              <a:buClr>
                <a:schemeClr val="dk1"/>
              </a:buClr>
              <a:buSzPts val="600"/>
            </a:pPr>
            <a:fld id="{00000000-1234-1234-1234-123412341234}" type="slidenum">
              <a:rPr lang="en-US"/>
              <a:pPr>
                <a:buClr>
                  <a:schemeClr val="dk1"/>
                </a:buClr>
                <a:buSzPts val="600"/>
              </a:pPr>
              <a:t>43</a:t>
            </a:fld>
            <a:endParaRPr/>
          </a:p>
        </p:txBody>
      </p:sp>
      <p:sp>
        <p:nvSpPr>
          <p:cNvPr id="602" name="Google Shape;602;p39"/>
          <p:cNvSpPr txBox="1">
            <a:spLocks noGrp="1"/>
          </p:cNvSpPr>
          <p:nvPr>
            <p:ph type="dt" idx="4294967295"/>
          </p:nvPr>
        </p:nvSpPr>
        <p:spPr>
          <a:xfrm>
            <a:off x="1752600" y="6456113"/>
            <a:ext cx="1741516" cy="365125"/>
          </a:xfrm>
          <a:prstGeom prst="rect">
            <a:avLst/>
          </a:prstGeom>
          <a:noFill/>
          <a:ln>
            <a:noFill/>
          </a:ln>
        </p:spPr>
        <p:txBody>
          <a:bodyPr spcFirstLastPara="1" vert="horz" wrap="square" lIns="91425" tIns="45700" rIns="91425" bIns="45700" rtlCol="0" anchor="ctr" anchorCtr="0">
            <a:noAutofit/>
          </a:bodyPr>
          <a:lstStyle/>
          <a:p>
            <a:pPr>
              <a:buClr>
                <a:schemeClr val="dk1"/>
              </a:buClr>
              <a:buSzPts val="600"/>
            </a:pPr>
            <a:r>
              <a:rPr lang="en-US"/>
              <a:t>6/11/2019</a:t>
            </a:r>
            <a:endParaRPr/>
          </a:p>
        </p:txBody>
      </p:sp>
      <p:graphicFrame>
        <p:nvGraphicFramePr>
          <p:cNvPr id="603" name="Google Shape;603;p39"/>
          <p:cNvGraphicFramePr/>
          <p:nvPr>
            <p:extLst>
              <p:ext uri="{D42A27DB-BD31-4B8C-83A1-F6EECF244321}">
                <p14:modId xmlns:p14="http://schemas.microsoft.com/office/powerpoint/2010/main" val="2407024935"/>
              </p:ext>
            </p:extLst>
          </p:nvPr>
        </p:nvGraphicFramePr>
        <p:xfrm>
          <a:off x="0" y="883921"/>
          <a:ext cx="12192000" cy="5974079"/>
        </p:xfrm>
        <a:graphic>
          <a:graphicData uri="http://schemas.openxmlformats.org/drawingml/2006/table">
            <a:tbl>
              <a:tblPr>
                <a:noFill/>
              </a:tblPr>
              <a:tblGrid>
                <a:gridCol w="7745866">
                  <a:extLst>
                    <a:ext uri="{9D8B030D-6E8A-4147-A177-3AD203B41FA5}">
                      <a16:colId xmlns:a16="http://schemas.microsoft.com/office/drawing/2014/main" val="20000"/>
                    </a:ext>
                  </a:extLst>
                </a:gridCol>
                <a:gridCol w="4446134">
                  <a:extLst>
                    <a:ext uri="{9D8B030D-6E8A-4147-A177-3AD203B41FA5}">
                      <a16:colId xmlns:a16="http://schemas.microsoft.com/office/drawing/2014/main" val="20001"/>
                    </a:ext>
                  </a:extLst>
                </a:gridCol>
              </a:tblGrid>
              <a:tr h="423365">
                <a:tc>
                  <a:txBody>
                    <a:bodyPr/>
                    <a:lstStyle/>
                    <a:p>
                      <a:pPr marL="0" marR="0" lvl="0" indent="0" algn="ctr" rtl="0">
                        <a:lnSpc>
                          <a:spcPct val="107000"/>
                        </a:lnSpc>
                        <a:spcBef>
                          <a:spcPts val="0"/>
                        </a:spcBef>
                        <a:spcAft>
                          <a:spcPts val="0"/>
                        </a:spcAft>
                        <a:buNone/>
                      </a:pPr>
                      <a:r>
                        <a:rPr lang="en-US" sz="2000" b="1" dirty="0">
                          <a:latin typeface="Calibri"/>
                          <a:ea typeface="Calibri"/>
                          <a:cs typeface="Calibri"/>
                          <a:sym typeface="Calibri"/>
                        </a:rPr>
                        <a:t>GEONETCast Americas Broadcast Parameter</a:t>
                      </a:r>
                      <a:endParaRPr sz="2000" dirty="0">
                        <a:latin typeface="Calibri"/>
                        <a:ea typeface="Calibri"/>
                        <a:cs typeface="Calibri"/>
                        <a:sym typeface="Calibri"/>
                      </a:endParaRP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tc>
                  <a:txBody>
                    <a:bodyPr/>
                    <a:lstStyle/>
                    <a:p>
                      <a:pPr marL="0" marR="0" lvl="0" indent="0" algn="ctr" rtl="0">
                        <a:lnSpc>
                          <a:spcPct val="107000"/>
                        </a:lnSpc>
                        <a:spcBef>
                          <a:spcPts val="0"/>
                        </a:spcBef>
                        <a:spcAft>
                          <a:spcPts val="0"/>
                        </a:spcAft>
                        <a:buNone/>
                      </a:pPr>
                      <a:r>
                        <a:rPr lang="en-US" sz="2000" b="1">
                          <a:latin typeface="Calibri"/>
                          <a:ea typeface="Calibri"/>
                          <a:cs typeface="Calibri"/>
                          <a:sym typeface="Calibri"/>
                        </a:rPr>
                        <a:t>Parameter Value</a:t>
                      </a:r>
                      <a:endParaRPr sz="2000">
                        <a:latin typeface="Calibri"/>
                        <a:ea typeface="Calibri"/>
                        <a:cs typeface="Calibri"/>
                        <a:sym typeface="Calibri"/>
                      </a:endParaRP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extLst>
                  <a:ext uri="{0D108BD9-81ED-4DB2-BD59-A6C34878D82A}">
                    <a16:rowId xmlns:a16="http://schemas.microsoft.com/office/drawing/2014/main" val="10000"/>
                  </a:ext>
                </a:extLst>
              </a:tr>
              <a:tr h="390274">
                <a:tc>
                  <a:txBody>
                    <a:bodyPr/>
                    <a:lstStyle/>
                    <a:p>
                      <a:pPr marL="0" marR="0" lvl="0" indent="0" algn="l" rtl="0">
                        <a:lnSpc>
                          <a:spcPct val="107000"/>
                        </a:lnSpc>
                        <a:spcBef>
                          <a:spcPts val="0"/>
                        </a:spcBef>
                        <a:spcAft>
                          <a:spcPts val="0"/>
                        </a:spcAft>
                        <a:buNone/>
                      </a:pPr>
                      <a:r>
                        <a:rPr lang="en-US" sz="1800" b="1">
                          <a:latin typeface="Calibri"/>
                          <a:ea typeface="Calibri"/>
                          <a:cs typeface="Calibri"/>
                          <a:sym typeface="Calibri"/>
                        </a:rPr>
                        <a:t>Satellite</a:t>
                      </a:r>
                      <a:endParaRPr sz="1800">
                        <a:latin typeface="Calibri"/>
                        <a:ea typeface="Calibri"/>
                        <a:cs typeface="Calibri"/>
                        <a:sym typeface="Calibri"/>
                      </a:endParaRP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tc>
                  <a:txBody>
                    <a:bodyPr/>
                    <a:lstStyle/>
                    <a:p>
                      <a:pPr marL="0" marR="0" lvl="0" indent="0" algn="l" rtl="0">
                        <a:lnSpc>
                          <a:spcPct val="107000"/>
                        </a:lnSpc>
                        <a:spcBef>
                          <a:spcPts val="0"/>
                        </a:spcBef>
                        <a:spcAft>
                          <a:spcPts val="0"/>
                        </a:spcAft>
                        <a:buNone/>
                      </a:pPr>
                      <a:r>
                        <a:rPr lang="en-US" sz="1800" b="1">
                          <a:latin typeface="Calibri"/>
                          <a:ea typeface="Calibri"/>
                          <a:cs typeface="Calibri"/>
                          <a:sym typeface="Calibri"/>
                        </a:rPr>
                        <a:t>IS-21 (Intelsat)</a:t>
                      </a:r>
                      <a:endParaRPr sz="1800">
                        <a:latin typeface="Calibri"/>
                        <a:ea typeface="Calibri"/>
                        <a:cs typeface="Calibri"/>
                        <a:sym typeface="Calibri"/>
                      </a:endParaRP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extLst>
                  <a:ext uri="{0D108BD9-81ED-4DB2-BD59-A6C34878D82A}">
                    <a16:rowId xmlns:a16="http://schemas.microsoft.com/office/drawing/2014/main" val="10001"/>
                  </a:ext>
                </a:extLst>
              </a:tr>
              <a:tr h="390274">
                <a:tc>
                  <a:txBody>
                    <a:bodyPr/>
                    <a:lstStyle/>
                    <a:p>
                      <a:pPr marL="0" marR="0" lvl="0" indent="0" algn="l" rtl="0">
                        <a:lnSpc>
                          <a:spcPct val="107000"/>
                        </a:lnSpc>
                        <a:spcBef>
                          <a:spcPts val="0"/>
                        </a:spcBef>
                        <a:spcAft>
                          <a:spcPts val="0"/>
                        </a:spcAft>
                        <a:buNone/>
                      </a:pPr>
                      <a:r>
                        <a:rPr lang="en-US" sz="1800" b="1">
                          <a:latin typeface="Calibri"/>
                          <a:ea typeface="Calibri"/>
                          <a:cs typeface="Calibri"/>
                          <a:sym typeface="Calibri"/>
                        </a:rPr>
                        <a:t>Location</a:t>
                      </a:r>
                      <a:endParaRPr sz="1800">
                        <a:latin typeface="Calibri"/>
                        <a:ea typeface="Calibri"/>
                        <a:cs typeface="Calibri"/>
                        <a:sym typeface="Calibri"/>
                      </a:endParaRP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tc>
                  <a:txBody>
                    <a:bodyPr/>
                    <a:lstStyle/>
                    <a:p>
                      <a:pPr marL="0" marR="0" lvl="0" indent="0" algn="l" rtl="0">
                        <a:lnSpc>
                          <a:spcPct val="107000"/>
                        </a:lnSpc>
                        <a:spcBef>
                          <a:spcPts val="0"/>
                        </a:spcBef>
                        <a:spcAft>
                          <a:spcPts val="0"/>
                        </a:spcAft>
                        <a:buNone/>
                      </a:pPr>
                      <a:r>
                        <a:rPr lang="en-US" sz="1800" b="1">
                          <a:latin typeface="Calibri"/>
                          <a:ea typeface="Calibri"/>
                          <a:cs typeface="Calibri"/>
                          <a:sym typeface="Calibri"/>
                        </a:rPr>
                        <a:t>58 ° West or 302° East</a:t>
                      </a:r>
                      <a:endParaRPr sz="1800">
                        <a:latin typeface="Calibri"/>
                        <a:ea typeface="Calibri"/>
                        <a:cs typeface="Calibri"/>
                        <a:sym typeface="Calibri"/>
                      </a:endParaRP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extLst>
                  <a:ext uri="{0D108BD9-81ED-4DB2-BD59-A6C34878D82A}">
                    <a16:rowId xmlns:a16="http://schemas.microsoft.com/office/drawing/2014/main" val="10002"/>
                  </a:ext>
                </a:extLst>
              </a:tr>
              <a:tr h="390274">
                <a:tc>
                  <a:txBody>
                    <a:bodyPr/>
                    <a:lstStyle/>
                    <a:p>
                      <a:pPr marL="0" marR="0" lvl="0" indent="0" algn="l" rtl="0">
                        <a:lnSpc>
                          <a:spcPct val="107000"/>
                        </a:lnSpc>
                        <a:spcBef>
                          <a:spcPts val="0"/>
                        </a:spcBef>
                        <a:spcAft>
                          <a:spcPts val="0"/>
                        </a:spcAft>
                        <a:buNone/>
                      </a:pPr>
                      <a:r>
                        <a:rPr lang="en-US" sz="1800" b="1">
                          <a:latin typeface="Calibri"/>
                          <a:ea typeface="Calibri"/>
                          <a:cs typeface="Calibri"/>
                          <a:sym typeface="Calibri"/>
                        </a:rPr>
                        <a:t>PID</a:t>
                      </a:r>
                      <a:endParaRPr sz="1800">
                        <a:latin typeface="Calibri"/>
                        <a:ea typeface="Calibri"/>
                        <a:cs typeface="Calibri"/>
                        <a:sym typeface="Calibri"/>
                      </a:endParaRP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tc>
                  <a:txBody>
                    <a:bodyPr/>
                    <a:lstStyle/>
                    <a:p>
                      <a:pPr marL="0" marR="0" lvl="0" indent="0" algn="l" rtl="0">
                        <a:lnSpc>
                          <a:spcPct val="107000"/>
                        </a:lnSpc>
                        <a:spcBef>
                          <a:spcPts val="0"/>
                        </a:spcBef>
                        <a:spcAft>
                          <a:spcPts val="0"/>
                        </a:spcAft>
                        <a:buNone/>
                      </a:pPr>
                      <a:r>
                        <a:rPr lang="en-US" sz="1800" b="1">
                          <a:latin typeface="Calibri"/>
                          <a:ea typeface="Calibri"/>
                          <a:cs typeface="Calibri"/>
                          <a:sym typeface="Calibri"/>
                        </a:rPr>
                        <a:t>4201</a:t>
                      </a:r>
                      <a:endParaRPr sz="1800">
                        <a:latin typeface="Calibri"/>
                        <a:ea typeface="Calibri"/>
                        <a:cs typeface="Calibri"/>
                        <a:sym typeface="Calibri"/>
                      </a:endParaRP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extLst>
                  <a:ext uri="{0D108BD9-81ED-4DB2-BD59-A6C34878D82A}">
                    <a16:rowId xmlns:a16="http://schemas.microsoft.com/office/drawing/2014/main" val="10003"/>
                  </a:ext>
                </a:extLst>
              </a:tr>
              <a:tr h="390274">
                <a:tc>
                  <a:txBody>
                    <a:bodyPr/>
                    <a:lstStyle/>
                    <a:p>
                      <a:pPr marL="0" marR="0" lvl="0" indent="0" algn="l" rtl="0">
                        <a:lnSpc>
                          <a:spcPct val="107000"/>
                        </a:lnSpc>
                        <a:spcBef>
                          <a:spcPts val="0"/>
                        </a:spcBef>
                        <a:spcAft>
                          <a:spcPts val="0"/>
                        </a:spcAft>
                        <a:buNone/>
                      </a:pPr>
                      <a:r>
                        <a:rPr lang="en-US" sz="1800" b="1">
                          <a:latin typeface="Calibri"/>
                          <a:ea typeface="Calibri"/>
                          <a:cs typeface="Calibri"/>
                          <a:sym typeface="Calibri"/>
                        </a:rPr>
                        <a:t>Transponder</a:t>
                      </a:r>
                      <a:endParaRPr sz="1800">
                        <a:latin typeface="Calibri"/>
                        <a:ea typeface="Calibri"/>
                        <a:cs typeface="Calibri"/>
                        <a:sym typeface="Calibri"/>
                      </a:endParaRP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tc>
                  <a:txBody>
                    <a:bodyPr/>
                    <a:lstStyle/>
                    <a:p>
                      <a:pPr marL="0" marR="0" lvl="0" indent="0" algn="l" rtl="0">
                        <a:lnSpc>
                          <a:spcPct val="107000"/>
                        </a:lnSpc>
                        <a:spcBef>
                          <a:spcPts val="0"/>
                        </a:spcBef>
                        <a:spcAft>
                          <a:spcPts val="0"/>
                        </a:spcAft>
                        <a:buNone/>
                      </a:pPr>
                      <a:r>
                        <a:rPr lang="en-US" sz="1800" b="1">
                          <a:latin typeface="Calibri"/>
                          <a:ea typeface="Calibri"/>
                          <a:cs typeface="Calibri"/>
                          <a:sym typeface="Calibri"/>
                        </a:rPr>
                        <a:t>7C</a:t>
                      </a:r>
                      <a:endParaRPr sz="1800">
                        <a:latin typeface="Calibri"/>
                        <a:ea typeface="Calibri"/>
                        <a:cs typeface="Calibri"/>
                        <a:sym typeface="Calibri"/>
                      </a:endParaRP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extLst>
                  <a:ext uri="{0D108BD9-81ED-4DB2-BD59-A6C34878D82A}">
                    <a16:rowId xmlns:a16="http://schemas.microsoft.com/office/drawing/2014/main" val="10004"/>
                  </a:ext>
                </a:extLst>
              </a:tr>
              <a:tr h="390274">
                <a:tc>
                  <a:txBody>
                    <a:bodyPr/>
                    <a:lstStyle/>
                    <a:p>
                      <a:pPr marL="0" marR="0" lvl="0" indent="0" algn="l" rtl="0">
                        <a:lnSpc>
                          <a:spcPct val="107000"/>
                        </a:lnSpc>
                        <a:spcBef>
                          <a:spcPts val="0"/>
                        </a:spcBef>
                        <a:spcAft>
                          <a:spcPts val="0"/>
                        </a:spcAft>
                        <a:buNone/>
                      </a:pPr>
                      <a:r>
                        <a:rPr lang="en-US" sz="1800" b="1">
                          <a:latin typeface="Calibri"/>
                          <a:ea typeface="Calibri"/>
                          <a:cs typeface="Calibri"/>
                          <a:sym typeface="Calibri"/>
                        </a:rPr>
                        <a:t>Radio Frequency Band</a:t>
                      </a:r>
                      <a:endParaRPr sz="1800">
                        <a:latin typeface="Calibri"/>
                        <a:ea typeface="Calibri"/>
                        <a:cs typeface="Calibri"/>
                        <a:sym typeface="Calibri"/>
                      </a:endParaRP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tc>
                  <a:txBody>
                    <a:bodyPr/>
                    <a:lstStyle/>
                    <a:p>
                      <a:pPr marL="0" marR="0" lvl="0" indent="0" algn="l" rtl="0">
                        <a:lnSpc>
                          <a:spcPct val="107000"/>
                        </a:lnSpc>
                        <a:spcBef>
                          <a:spcPts val="0"/>
                        </a:spcBef>
                        <a:spcAft>
                          <a:spcPts val="0"/>
                        </a:spcAft>
                        <a:buNone/>
                      </a:pPr>
                      <a:r>
                        <a:rPr lang="en-US" sz="1800" b="1">
                          <a:latin typeface="Calibri"/>
                          <a:ea typeface="Calibri"/>
                          <a:cs typeface="Calibri"/>
                          <a:sym typeface="Calibri"/>
                        </a:rPr>
                        <a:t>C-band</a:t>
                      </a:r>
                      <a:endParaRPr sz="1800">
                        <a:latin typeface="Calibri"/>
                        <a:ea typeface="Calibri"/>
                        <a:cs typeface="Calibri"/>
                        <a:sym typeface="Calibri"/>
                      </a:endParaRP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extLst>
                  <a:ext uri="{0D108BD9-81ED-4DB2-BD59-A6C34878D82A}">
                    <a16:rowId xmlns:a16="http://schemas.microsoft.com/office/drawing/2014/main" val="10005"/>
                  </a:ext>
                </a:extLst>
              </a:tr>
              <a:tr h="390274">
                <a:tc>
                  <a:txBody>
                    <a:bodyPr/>
                    <a:lstStyle/>
                    <a:p>
                      <a:pPr marL="0" marR="0" lvl="0" indent="0" algn="l" rtl="0">
                        <a:lnSpc>
                          <a:spcPct val="107000"/>
                        </a:lnSpc>
                        <a:spcBef>
                          <a:spcPts val="0"/>
                        </a:spcBef>
                        <a:spcAft>
                          <a:spcPts val="0"/>
                        </a:spcAft>
                        <a:buNone/>
                      </a:pPr>
                      <a:r>
                        <a:rPr lang="en-US" sz="1800" b="1">
                          <a:latin typeface="Calibri"/>
                          <a:ea typeface="Calibri"/>
                          <a:cs typeface="Calibri"/>
                          <a:sym typeface="Calibri"/>
                        </a:rPr>
                        <a:t>Frequency</a:t>
                      </a:r>
                      <a:endParaRPr sz="1800">
                        <a:latin typeface="Calibri"/>
                        <a:ea typeface="Calibri"/>
                        <a:cs typeface="Calibri"/>
                        <a:sym typeface="Calibri"/>
                      </a:endParaRP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tc>
                  <a:txBody>
                    <a:bodyPr/>
                    <a:lstStyle/>
                    <a:p>
                      <a:pPr marL="0" marR="0" lvl="0" indent="0" algn="l" rtl="0">
                        <a:lnSpc>
                          <a:spcPct val="107000"/>
                        </a:lnSpc>
                        <a:spcBef>
                          <a:spcPts val="0"/>
                        </a:spcBef>
                        <a:spcAft>
                          <a:spcPts val="0"/>
                        </a:spcAft>
                        <a:buNone/>
                      </a:pPr>
                      <a:r>
                        <a:rPr lang="en-US" sz="1800" b="1">
                          <a:latin typeface="Calibri"/>
                          <a:ea typeface="Calibri"/>
                          <a:cs typeface="Calibri"/>
                          <a:sym typeface="Calibri"/>
                        </a:rPr>
                        <a:t>3840 MHz</a:t>
                      </a:r>
                      <a:endParaRPr sz="1800">
                        <a:latin typeface="Calibri"/>
                        <a:ea typeface="Calibri"/>
                        <a:cs typeface="Calibri"/>
                        <a:sym typeface="Calibri"/>
                      </a:endParaRP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extLst>
                  <a:ext uri="{0D108BD9-81ED-4DB2-BD59-A6C34878D82A}">
                    <a16:rowId xmlns:a16="http://schemas.microsoft.com/office/drawing/2014/main" val="10006"/>
                  </a:ext>
                </a:extLst>
              </a:tr>
              <a:tr h="390274">
                <a:tc>
                  <a:txBody>
                    <a:bodyPr/>
                    <a:lstStyle/>
                    <a:p>
                      <a:pPr marL="0" marR="0" lvl="0" indent="0" algn="l" rtl="0">
                        <a:lnSpc>
                          <a:spcPct val="107000"/>
                        </a:lnSpc>
                        <a:spcBef>
                          <a:spcPts val="0"/>
                        </a:spcBef>
                        <a:spcAft>
                          <a:spcPts val="0"/>
                        </a:spcAft>
                        <a:buNone/>
                      </a:pPr>
                      <a:r>
                        <a:rPr lang="en-US" sz="1800" b="1">
                          <a:latin typeface="Calibri"/>
                          <a:ea typeface="Calibri"/>
                          <a:cs typeface="Calibri"/>
                          <a:sym typeface="Calibri"/>
                        </a:rPr>
                        <a:t>Frequency Range</a:t>
                      </a:r>
                      <a:endParaRPr sz="1800">
                        <a:latin typeface="Calibri"/>
                        <a:ea typeface="Calibri"/>
                        <a:cs typeface="Calibri"/>
                        <a:sym typeface="Calibri"/>
                      </a:endParaRP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tc>
                  <a:txBody>
                    <a:bodyPr/>
                    <a:lstStyle/>
                    <a:p>
                      <a:pPr marL="0" marR="0" lvl="0" indent="0" algn="l" rtl="0">
                        <a:lnSpc>
                          <a:spcPct val="107000"/>
                        </a:lnSpc>
                        <a:spcBef>
                          <a:spcPts val="0"/>
                        </a:spcBef>
                        <a:spcAft>
                          <a:spcPts val="0"/>
                        </a:spcAft>
                        <a:buNone/>
                      </a:pPr>
                      <a:r>
                        <a:rPr lang="en-US" sz="1800" b="1">
                          <a:latin typeface="Calibri"/>
                          <a:ea typeface="Calibri"/>
                          <a:cs typeface="Calibri"/>
                          <a:sym typeface="Calibri"/>
                        </a:rPr>
                        <a:t>3700 – 4200 MHz</a:t>
                      </a:r>
                      <a:endParaRPr sz="1800">
                        <a:latin typeface="Calibri"/>
                        <a:ea typeface="Calibri"/>
                        <a:cs typeface="Calibri"/>
                        <a:sym typeface="Calibri"/>
                      </a:endParaRP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extLst>
                  <a:ext uri="{0D108BD9-81ED-4DB2-BD59-A6C34878D82A}">
                    <a16:rowId xmlns:a16="http://schemas.microsoft.com/office/drawing/2014/main" val="10007"/>
                  </a:ext>
                </a:extLst>
              </a:tr>
              <a:tr h="390274">
                <a:tc>
                  <a:txBody>
                    <a:bodyPr/>
                    <a:lstStyle/>
                    <a:p>
                      <a:pPr marL="0" marR="0" lvl="0" indent="0" algn="l" rtl="0">
                        <a:lnSpc>
                          <a:spcPct val="107000"/>
                        </a:lnSpc>
                        <a:spcBef>
                          <a:spcPts val="0"/>
                        </a:spcBef>
                        <a:spcAft>
                          <a:spcPts val="0"/>
                        </a:spcAft>
                        <a:buNone/>
                      </a:pPr>
                      <a:r>
                        <a:rPr lang="en-US" sz="1800" b="1">
                          <a:latin typeface="Calibri"/>
                          <a:ea typeface="Calibri"/>
                          <a:cs typeface="Calibri"/>
                          <a:sym typeface="Calibri"/>
                        </a:rPr>
                        <a:t>Symbol Rate: </a:t>
                      </a:r>
                      <a:endParaRPr sz="1800">
                        <a:latin typeface="Calibri"/>
                        <a:ea typeface="Calibri"/>
                        <a:cs typeface="Calibri"/>
                        <a:sym typeface="Calibri"/>
                      </a:endParaRP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tc>
                  <a:txBody>
                    <a:bodyPr/>
                    <a:lstStyle/>
                    <a:p>
                      <a:pPr marL="0" marR="0" lvl="0" indent="0" algn="l" rtl="0">
                        <a:lnSpc>
                          <a:spcPct val="107000"/>
                        </a:lnSpc>
                        <a:spcBef>
                          <a:spcPts val="0"/>
                        </a:spcBef>
                        <a:spcAft>
                          <a:spcPts val="0"/>
                        </a:spcAft>
                        <a:buNone/>
                      </a:pPr>
                      <a:r>
                        <a:rPr lang="en-US" sz="1800" b="1">
                          <a:latin typeface="Calibri"/>
                          <a:ea typeface="Calibri"/>
                          <a:cs typeface="Calibri"/>
                          <a:sym typeface="Calibri"/>
                        </a:rPr>
                        <a:t>27.69 Msym</a:t>
                      </a:r>
                      <a:endParaRPr sz="1800">
                        <a:latin typeface="Calibri"/>
                        <a:ea typeface="Calibri"/>
                        <a:cs typeface="Calibri"/>
                        <a:sym typeface="Calibri"/>
                      </a:endParaRP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extLst>
                  <a:ext uri="{0D108BD9-81ED-4DB2-BD59-A6C34878D82A}">
                    <a16:rowId xmlns:a16="http://schemas.microsoft.com/office/drawing/2014/main" val="10008"/>
                  </a:ext>
                </a:extLst>
              </a:tr>
              <a:tr h="377400">
                <a:tc>
                  <a:txBody>
                    <a:bodyPr/>
                    <a:lstStyle/>
                    <a:p>
                      <a:pPr marL="0" marR="0" lvl="0" indent="0" algn="l" rtl="0">
                        <a:lnSpc>
                          <a:spcPct val="107000"/>
                        </a:lnSpc>
                        <a:spcBef>
                          <a:spcPts val="0"/>
                        </a:spcBef>
                        <a:spcAft>
                          <a:spcPts val="0"/>
                        </a:spcAft>
                        <a:buNone/>
                      </a:pPr>
                      <a:r>
                        <a:rPr lang="en-US" sz="1800" b="1">
                          <a:latin typeface="Calibri"/>
                          <a:ea typeface="Calibri"/>
                          <a:cs typeface="Calibri"/>
                          <a:sym typeface="Calibri"/>
                        </a:rPr>
                        <a:t>Polarization</a:t>
                      </a:r>
                      <a:endParaRPr sz="1800">
                        <a:latin typeface="Calibri"/>
                        <a:ea typeface="Calibri"/>
                        <a:cs typeface="Calibri"/>
                        <a:sym typeface="Calibri"/>
                      </a:endParaRP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tc>
                  <a:txBody>
                    <a:bodyPr/>
                    <a:lstStyle/>
                    <a:p>
                      <a:pPr marL="0" marR="0" lvl="0" indent="0" algn="l" rtl="0">
                        <a:lnSpc>
                          <a:spcPct val="107000"/>
                        </a:lnSpc>
                        <a:spcBef>
                          <a:spcPts val="0"/>
                        </a:spcBef>
                        <a:spcAft>
                          <a:spcPts val="0"/>
                        </a:spcAft>
                        <a:buNone/>
                      </a:pPr>
                      <a:r>
                        <a:rPr lang="en-US" sz="1800" b="1">
                          <a:latin typeface="Calibri"/>
                          <a:ea typeface="Calibri"/>
                          <a:cs typeface="Calibri"/>
                          <a:sym typeface="Calibri"/>
                        </a:rPr>
                        <a:t>Linear – Vertical (Horizontal or Vertical)</a:t>
                      </a:r>
                      <a:endParaRPr sz="1800">
                        <a:latin typeface="Calibri"/>
                        <a:ea typeface="Calibri"/>
                        <a:cs typeface="Calibri"/>
                        <a:sym typeface="Calibri"/>
                      </a:endParaRP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extLst>
                  <a:ext uri="{0D108BD9-81ED-4DB2-BD59-A6C34878D82A}">
                    <a16:rowId xmlns:a16="http://schemas.microsoft.com/office/drawing/2014/main" val="10009"/>
                  </a:ext>
                </a:extLst>
              </a:tr>
              <a:tr h="635287">
                <a:tc>
                  <a:txBody>
                    <a:bodyPr/>
                    <a:lstStyle/>
                    <a:p>
                      <a:pPr marL="0" marR="0" lvl="0" indent="0" algn="l" rtl="0">
                        <a:lnSpc>
                          <a:spcPct val="107000"/>
                        </a:lnSpc>
                        <a:spcBef>
                          <a:spcPts val="0"/>
                        </a:spcBef>
                        <a:spcAft>
                          <a:spcPts val="0"/>
                        </a:spcAft>
                        <a:buNone/>
                      </a:pPr>
                      <a:r>
                        <a:rPr lang="en-US" sz="1800" b="1" dirty="0">
                          <a:latin typeface="Calibri"/>
                          <a:ea typeface="Calibri"/>
                          <a:cs typeface="Calibri"/>
                          <a:sym typeface="Calibri"/>
                        </a:rPr>
                        <a:t>Typical Edge of Coverage </a:t>
                      </a:r>
                      <a:r>
                        <a:rPr lang="en-US" sz="1800" b="1" dirty="0" smtClean="0">
                          <a:latin typeface="Calibri"/>
                          <a:ea typeface="Calibri"/>
                          <a:cs typeface="Calibri"/>
                          <a:sym typeface="Calibri"/>
                        </a:rPr>
                        <a:t>Effective </a:t>
                      </a:r>
                      <a:r>
                        <a:rPr lang="en-US" sz="1800" b="1" dirty="0">
                          <a:latin typeface="Calibri"/>
                          <a:ea typeface="Calibri"/>
                          <a:cs typeface="Calibri"/>
                          <a:sym typeface="Calibri"/>
                        </a:rPr>
                        <a:t>Isotropic Radiated </a:t>
                      </a:r>
                      <a:r>
                        <a:rPr lang="en-US" sz="1800" b="1" dirty="0" smtClean="0">
                          <a:latin typeface="Calibri"/>
                          <a:ea typeface="Calibri"/>
                          <a:cs typeface="Calibri"/>
                          <a:sym typeface="Calibri"/>
                        </a:rPr>
                        <a:t>Power</a:t>
                      </a:r>
                      <a:endParaRPr sz="1800" dirty="0">
                        <a:latin typeface="Calibri"/>
                        <a:ea typeface="Calibri"/>
                        <a:cs typeface="Calibri"/>
                        <a:sym typeface="Calibri"/>
                      </a:endParaRP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tc>
                  <a:txBody>
                    <a:bodyPr/>
                    <a:lstStyle/>
                    <a:p>
                      <a:pPr marL="0" marR="0" lvl="0" indent="0" algn="l" rtl="0">
                        <a:lnSpc>
                          <a:spcPct val="107000"/>
                        </a:lnSpc>
                        <a:spcBef>
                          <a:spcPts val="0"/>
                        </a:spcBef>
                        <a:spcAft>
                          <a:spcPts val="0"/>
                        </a:spcAft>
                        <a:buNone/>
                      </a:pPr>
                      <a:r>
                        <a:rPr lang="en-US" sz="1800" b="1">
                          <a:latin typeface="Calibri"/>
                          <a:ea typeface="Calibri"/>
                          <a:cs typeface="Calibri"/>
                          <a:sym typeface="Calibri"/>
                        </a:rPr>
                        <a:t>&gt; 31.3 dBW</a:t>
                      </a:r>
                      <a:endParaRPr sz="1800">
                        <a:latin typeface="Calibri"/>
                        <a:ea typeface="Calibri"/>
                        <a:cs typeface="Calibri"/>
                        <a:sym typeface="Calibri"/>
                      </a:endParaRP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extLst>
                  <a:ext uri="{0D108BD9-81ED-4DB2-BD59-A6C34878D82A}">
                    <a16:rowId xmlns:a16="http://schemas.microsoft.com/office/drawing/2014/main" val="10010"/>
                  </a:ext>
                </a:extLst>
              </a:tr>
              <a:tr h="635287">
                <a:tc>
                  <a:txBody>
                    <a:bodyPr/>
                    <a:lstStyle/>
                    <a:p>
                      <a:pPr marL="0" marR="0" lvl="0" indent="0" algn="l" rtl="0">
                        <a:lnSpc>
                          <a:spcPct val="107000"/>
                        </a:lnSpc>
                        <a:spcBef>
                          <a:spcPts val="0"/>
                        </a:spcBef>
                        <a:spcAft>
                          <a:spcPts val="0"/>
                        </a:spcAft>
                        <a:buNone/>
                      </a:pPr>
                      <a:r>
                        <a:rPr lang="en-US" sz="1800" b="1">
                          <a:latin typeface="Calibri"/>
                          <a:ea typeface="Calibri"/>
                          <a:cs typeface="Calibri"/>
                          <a:sym typeface="Calibri"/>
                        </a:rPr>
                        <a:t>Datacasting Client Software (Required)</a:t>
                      </a:r>
                      <a:endParaRPr sz="1800">
                        <a:latin typeface="Calibri"/>
                        <a:ea typeface="Calibri"/>
                        <a:cs typeface="Calibri"/>
                        <a:sym typeface="Calibri"/>
                      </a:endParaRP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tc>
                  <a:txBody>
                    <a:bodyPr/>
                    <a:lstStyle/>
                    <a:p>
                      <a:pPr marL="0" marR="0" lvl="0" indent="0" algn="l" rtl="0">
                        <a:lnSpc>
                          <a:spcPct val="107000"/>
                        </a:lnSpc>
                        <a:spcBef>
                          <a:spcPts val="0"/>
                        </a:spcBef>
                        <a:spcAft>
                          <a:spcPts val="0"/>
                        </a:spcAft>
                        <a:buNone/>
                      </a:pPr>
                      <a:r>
                        <a:rPr lang="en-US" sz="1800" b="1">
                          <a:latin typeface="Calibri"/>
                          <a:ea typeface="Calibri"/>
                          <a:cs typeface="Calibri"/>
                          <a:sym typeface="Calibri"/>
                        </a:rPr>
                        <a:t>Kencast FAZZT Professional Client</a:t>
                      </a:r>
                      <a:endParaRPr sz="1800">
                        <a:latin typeface="Calibri"/>
                        <a:ea typeface="Calibri"/>
                        <a:cs typeface="Calibri"/>
                        <a:sym typeface="Calibri"/>
                      </a:endParaRP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extLst>
                  <a:ext uri="{0D108BD9-81ED-4DB2-BD59-A6C34878D82A}">
                    <a16:rowId xmlns:a16="http://schemas.microsoft.com/office/drawing/2014/main" val="10011"/>
                  </a:ext>
                </a:extLst>
              </a:tr>
              <a:tr h="390274">
                <a:tc>
                  <a:txBody>
                    <a:bodyPr/>
                    <a:lstStyle/>
                    <a:p>
                      <a:pPr marL="0" marR="0" lvl="0" indent="0" algn="l" rtl="0">
                        <a:lnSpc>
                          <a:spcPct val="107000"/>
                        </a:lnSpc>
                        <a:spcBef>
                          <a:spcPts val="0"/>
                        </a:spcBef>
                        <a:spcAft>
                          <a:spcPts val="0"/>
                        </a:spcAft>
                        <a:buNone/>
                      </a:pPr>
                      <a:r>
                        <a:rPr lang="en-US" sz="1800" b="1">
                          <a:latin typeface="Calibri"/>
                          <a:ea typeface="Calibri"/>
                          <a:cs typeface="Calibri"/>
                          <a:sym typeface="Calibri"/>
                        </a:rPr>
                        <a:t>FEC (Forward Error Correction – Kencast FAZZT)</a:t>
                      </a:r>
                      <a:endParaRPr sz="1800">
                        <a:latin typeface="Calibri"/>
                        <a:ea typeface="Calibri"/>
                        <a:cs typeface="Calibri"/>
                        <a:sym typeface="Calibri"/>
                      </a:endParaRP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tc>
                  <a:txBody>
                    <a:bodyPr/>
                    <a:lstStyle/>
                    <a:p>
                      <a:pPr marL="0" marR="0" lvl="0" indent="0" algn="l" rtl="0">
                        <a:lnSpc>
                          <a:spcPct val="107000"/>
                        </a:lnSpc>
                        <a:spcBef>
                          <a:spcPts val="0"/>
                        </a:spcBef>
                        <a:spcAft>
                          <a:spcPts val="0"/>
                        </a:spcAft>
                        <a:buNone/>
                      </a:pPr>
                      <a:r>
                        <a:rPr lang="en-US" sz="1800" b="1">
                          <a:latin typeface="Calibri"/>
                          <a:ea typeface="Calibri"/>
                          <a:cs typeface="Calibri"/>
                          <a:sym typeface="Calibri"/>
                        </a:rPr>
                        <a:t>7/8</a:t>
                      </a:r>
                      <a:endParaRPr sz="1800">
                        <a:latin typeface="Calibri"/>
                        <a:ea typeface="Calibri"/>
                        <a:cs typeface="Calibri"/>
                        <a:sym typeface="Calibri"/>
                      </a:endParaRP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extLst>
                  <a:ext uri="{0D108BD9-81ED-4DB2-BD59-A6C34878D82A}">
                    <a16:rowId xmlns:a16="http://schemas.microsoft.com/office/drawing/2014/main" val="10012"/>
                  </a:ext>
                </a:extLst>
              </a:tr>
              <a:tr h="390274">
                <a:tc>
                  <a:txBody>
                    <a:bodyPr/>
                    <a:lstStyle/>
                    <a:p>
                      <a:pPr marL="0" marR="0" lvl="0" indent="0" algn="l" rtl="0">
                        <a:lnSpc>
                          <a:spcPct val="107000"/>
                        </a:lnSpc>
                        <a:spcBef>
                          <a:spcPts val="0"/>
                        </a:spcBef>
                        <a:spcAft>
                          <a:spcPts val="0"/>
                        </a:spcAft>
                        <a:buNone/>
                      </a:pPr>
                      <a:r>
                        <a:rPr lang="en-US" sz="1800" b="1">
                          <a:latin typeface="Calibri"/>
                          <a:ea typeface="Calibri"/>
                          <a:cs typeface="Calibri"/>
                          <a:sym typeface="Calibri"/>
                        </a:rPr>
                        <a:t>Peak G/T (antenna gain-to-noise-temperature)</a:t>
                      </a:r>
                      <a:endParaRPr sz="1800">
                        <a:latin typeface="Calibri"/>
                        <a:ea typeface="Calibri"/>
                        <a:cs typeface="Calibri"/>
                        <a:sym typeface="Calibri"/>
                      </a:endParaRP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tc>
                  <a:txBody>
                    <a:bodyPr/>
                    <a:lstStyle/>
                    <a:p>
                      <a:pPr marL="0" marR="0" lvl="0" indent="0" algn="l" rtl="0">
                        <a:lnSpc>
                          <a:spcPct val="107000"/>
                        </a:lnSpc>
                        <a:spcBef>
                          <a:spcPts val="0"/>
                        </a:spcBef>
                        <a:spcAft>
                          <a:spcPts val="0"/>
                        </a:spcAft>
                        <a:buNone/>
                      </a:pPr>
                      <a:r>
                        <a:rPr lang="en-US" sz="1800" b="1" dirty="0">
                          <a:latin typeface="Calibri"/>
                          <a:ea typeface="Calibri"/>
                          <a:cs typeface="Calibri"/>
                          <a:sym typeface="Calibri"/>
                        </a:rPr>
                        <a:t>Up to 2.5 dB/K</a:t>
                      </a:r>
                      <a:endParaRPr sz="1800" dirty="0">
                        <a:latin typeface="Calibri"/>
                        <a:ea typeface="Calibri"/>
                        <a:cs typeface="Calibri"/>
                        <a:sym typeface="Calibri"/>
                      </a:endParaRPr>
                    </a:p>
                  </a:txBody>
                  <a:tcPr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CC"/>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5191338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40"/>
          <p:cNvSpPr txBox="1">
            <a:spLocks noGrp="1"/>
          </p:cNvSpPr>
          <p:nvPr>
            <p:ph type="title"/>
          </p:nvPr>
        </p:nvSpPr>
        <p:spPr>
          <a:xfrm>
            <a:off x="3124200" y="0"/>
            <a:ext cx="7315200" cy="822960"/>
          </a:xfrm>
          <a:prstGeom prst="rect">
            <a:avLst/>
          </a:prstGeom>
          <a:noFill/>
          <a:ln>
            <a:noFill/>
          </a:ln>
        </p:spPr>
        <p:txBody>
          <a:bodyPr spcFirstLastPara="1" vert="horz" wrap="square" lIns="91425" tIns="45700" rIns="91425" bIns="45700" rtlCol="0" anchor="ctr" anchorCtr="0">
            <a:normAutofit/>
          </a:bodyPr>
          <a:lstStyle/>
          <a:p>
            <a:pPr>
              <a:spcBef>
                <a:spcPts val="0"/>
              </a:spcBef>
              <a:buClr>
                <a:schemeClr val="dk1"/>
              </a:buClr>
              <a:buSzPts val="3200"/>
            </a:pPr>
            <a:r>
              <a:rPr lang="en-US" sz="3200"/>
              <a:t>GNC-A Community Map</a:t>
            </a:r>
            <a:endParaRPr/>
          </a:p>
        </p:txBody>
      </p:sp>
      <p:sp>
        <p:nvSpPr>
          <p:cNvPr id="610" name="Google Shape;610;p40"/>
          <p:cNvSpPr txBox="1">
            <a:spLocks noGrp="1"/>
          </p:cNvSpPr>
          <p:nvPr>
            <p:ph type="sldNum" idx="4294967295"/>
          </p:nvPr>
        </p:nvSpPr>
        <p:spPr>
          <a:xfrm>
            <a:off x="8697885" y="6456113"/>
            <a:ext cx="1741516" cy="365125"/>
          </a:xfrm>
          <a:prstGeom prst="rect">
            <a:avLst/>
          </a:prstGeom>
          <a:noFill/>
          <a:ln>
            <a:noFill/>
          </a:ln>
        </p:spPr>
        <p:txBody>
          <a:bodyPr spcFirstLastPara="1" vert="horz" wrap="square" lIns="91425" tIns="45700" rIns="91425" bIns="45700" rtlCol="0" anchor="ctr" anchorCtr="0">
            <a:noAutofit/>
          </a:bodyPr>
          <a:lstStyle/>
          <a:p>
            <a:pPr>
              <a:buClr>
                <a:srgbClr val="000000"/>
              </a:buClr>
              <a:buSzPts val="600"/>
            </a:pPr>
            <a:fld id="{00000000-1234-1234-1234-123412341234}" type="slidenum">
              <a:rPr lang="en-US">
                <a:solidFill>
                  <a:srgbClr val="000000"/>
                </a:solidFill>
              </a:rPr>
              <a:pPr>
                <a:buClr>
                  <a:srgbClr val="000000"/>
                </a:buClr>
                <a:buSzPts val="600"/>
              </a:pPr>
              <a:t>44</a:t>
            </a:fld>
            <a:endParaRPr>
              <a:solidFill>
                <a:srgbClr val="000000"/>
              </a:solidFill>
            </a:endParaRPr>
          </a:p>
        </p:txBody>
      </p:sp>
      <p:sp>
        <p:nvSpPr>
          <p:cNvPr id="611" name="Google Shape;611;p40"/>
          <p:cNvSpPr txBox="1">
            <a:spLocks noGrp="1"/>
          </p:cNvSpPr>
          <p:nvPr>
            <p:ph type="dt" idx="4294967295"/>
          </p:nvPr>
        </p:nvSpPr>
        <p:spPr>
          <a:xfrm>
            <a:off x="1752600" y="6456113"/>
            <a:ext cx="1741516" cy="365125"/>
          </a:xfrm>
          <a:prstGeom prst="rect">
            <a:avLst/>
          </a:prstGeom>
          <a:noFill/>
          <a:ln>
            <a:noFill/>
          </a:ln>
        </p:spPr>
        <p:txBody>
          <a:bodyPr spcFirstLastPara="1" vert="horz" wrap="square" lIns="91425" tIns="45700" rIns="91425" bIns="45700" rtlCol="0" anchor="ctr" anchorCtr="0">
            <a:noAutofit/>
          </a:bodyPr>
          <a:lstStyle/>
          <a:p>
            <a:pPr>
              <a:buClr>
                <a:srgbClr val="000000"/>
              </a:buClr>
              <a:buSzPts val="600"/>
            </a:pPr>
            <a:r>
              <a:rPr lang="en-US">
                <a:solidFill>
                  <a:srgbClr val="000000"/>
                </a:solidFill>
              </a:rPr>
              <a:t>6/11/2019</a:t>
            </a:r>
            <a:endParaRPr>
              <a:solidFill>
                <a:srgbClr val="000000"/>
              </a:solidFill>
            </a:endParaRPr>
          </a:p>
        </p:txBody>
      </p:sp>
      <p:pic>
        <p:nvPicPr>
          <p:cNvPr id="612" name="Google Shape;612;p40"/>
          <p:cNvPicPr preferRelativeResize="0"/>
          <p:nvPr/>
        </p:nvPicPr>
        <p:blipFill>
          <a:blip r:embed="rId3">
            <a:alphaModFix/>
          </a:blip>
          <a:stretch>
            <a:fillRect/>
          </a:stretch>
        </p:blipFill>
        <p:spPr>
          <a:xfrm>
            <a:off x="3891438" y="930877"/>
            <a:ext cx="4806447" cy="5890362"/>
          </a:xfrm>
          <a:prstGeom prst="rect">
            <a:avLst/>
          </a:prstGeom>
          <a:noFill/>
          <a:ln>
            <a:noFill/>
          </a:ln>
        </p:spPr>
      </p:pic>
    </p:spTree>
    <p:extLst>
      <p:ext uri="{BB962C8B-B14F-4D97-AF65-F5344CB8AC3E}">
        <p14:creationId xmlns:p14="http://schemas.microsoft.com/office/powerpoint/2010/main" val="20579372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465" y="0"/>
            <a:ext cx="11524735" cy="822960"/>
          </a:xfrm>
        </p:spPr>
        <p:txBody>
          <a:bodyPr>
            <a:normAutofit/>
          </a:bodyPr>
          <a:lstStyle/>
          <a:p>
            <a:r>
              <a:rPr lang="en-US" sz="3200" dirty="0"/>
              <a:t>Big Data Project</a:t>
            </a:r>
          </a:p>
        </p:txBody>
      </p:sp>
      <p:sp>
        <p:nvSpPr>
          <p:cNvPr id="3" name="Content Placeholder 2"/>
          <p:cNvSpPr>
            <a:spLocks noGrp="1"/>
          </p:cNvSpPr>
          <p:nvPr>
            <p:ph idx="1"/>
          </p:nvPr>
        </p:nvSpPr>
        <p:spPr>
          <a:xfrm>
            <a:off x="551934" y="1250187"/>
            <a:ext cx="11228173" cy="2842018"/>
          </a:xfrm>
        </p:spPr>
        <p:txBody>
          <a:bodyPr>
            <a:noAutofit/>
          </a:bodyPr>
          <a:lstStyle/>
          <a:p>
            <a:pPr>
              <a:spcBef>
                <a:spcPts val="600"/>
              </a:spcBef>
              <a:spcAft>
                <a:spcPts val="600"/>
              </a:spcAft>
              <a:buFont typeface="Arial" panose="020B0604020202020204" pitchFamily="34" charset="0"/>
              <a:buChar char="•"/>
            </a:pPr>
            <a:r>
              <a:rPr lang="en-US" sz="2000" dirty="0"/>
              <a:t>NOAA’s Big Data Project (BDP) is designed to facilitate public use of key environmental datasets by providing copies of NOAA’s information in the Cloud, allowing users to do analyses of data and extract information without having to transfer and store these massive datasets themselves</a:t>
            </a:r>
          </a:p>
          <a:p>
            <a:pPr>
              <a:spcBef>
                <a:spcPts val="600"/>
              </a:spcBef>
              <a:spcAft>
                <a:spcPts val="600"/>
              </a:spcAft>
              <a:buFont typeface="Arial" panose="020B0604020202020204" pitchFamily="34" charset="0"/>
              <a:buChar char="•"/>
            </a:pPr>
            <a:r>
              <a:rPr lang="en-US" sz="2000" dirty="0">
                <a:hlinkClick r:id="rId3"/>
              </a:rPr>
              <a:t>http://www.noaa.gov/big-data-project</a:t>
            </a:r>
            <a:endParaRPr lang="en-US" sz="2000" dirty="0"/>
          </a:p>
          <a:p>
            <a:pPr>
              <a:spcBef>
                <a:spcPts val="600"/>
              </a:spcBef>
              <a:spcAft>
                <a:spcPts val="600"/>
              </a:spcAft>
              <a:buFont typeface="Arial" panose="020B0604020202020204" pitchFamily="34" charset="0"/>
              <a:buChar char="•"/>
            </a:pPr>
            <a:r>
              <a:rPr lang="en-US" sz="2000" dirty="0"/>
              <a:t> CICS-NC is a partner in the BDP and acts as a broker between NOAA and the public cloud providers </a:t>
            </a:r>
          </a:p>
          <a:p>
            <a:pPr>
              <a:spcBef>
                <a:spcPts val="600"/>
              </a:spcBef>
              <a:spcAft>
                <a:spcPts val="600"/>
              </a:spcAft>
              <a:buFont typeface="Arial" panose="020B0604020202020204" pitchFamily="34" charset="0"/>
              <a:buChar char="•"/>
            </a:pPr>
            <a:r>
              <a:rPr lang="en-US" sz="2000" dirty="0">
                <a:hlinkClick r:id="rId4"/>
              </a:rPr>
              <a:t>Links to Public Cloud Information and Datasets</a:t>
            </a:r>
            <a:endParaRPr lang="en-US" sz="2000" dirty="0"/>
          </a:p>
          <a:p>
            <a:pPr lvl="1">
              <a:spcBef>
                <a:spcPts val="600"/>
              </a:spcBef>
              <a:spcAft>
                <a:spcPts val="600"/>
              </a:spcAft>
              <a:buClrTx/>
              <a:buFont typeface="Wingdings" panose="05000000000000000000" pitchFamily="2" charset="2"/>
              <a:buChar char="§"/>
            </a:pPr>
            <a:r>
              <a:rPr lang="en-US" sz="2000" dirty="0"/>
              <a:t> GOES-16/17 Data:</a:t>
            </a:r>
          </a:p>
          <a:p>
            <a:pPr lvl="2">
              <a:spcBef>
                <a:spcPts val="600"/>
              </a:spcBef>
              <a:spcAft>
                <a:spcPts val="600"/>
              </a:spcAft>
              <a:buFont typeface="Calibri" panose="020F0502020204030204" pitchFamily="34" charset="0"/>
              <a:buChar char="―"/>
            </a:pPr>
            <a:r>
              <a:rPr lang="en-US" sz="2000" dirty="0">
                <a:hlinkClick r:id="rId5"/>
              </a:rPr>
              <a:t>Amazon Web Services</a:t>
            </a:r>
            <a:endParaRPr lang="en-US" sz="2000" dirty="0"/>
          </a:p>
          <a:p>
            <a:pPr lvl="2">
              <a:spcBef>
                <a:spcPts val="600"/>
              </a:spcBef>
              <a:spcAft>
                <a:spcPts val="600"/>
              </a:spcAft>
              <a:buFont typeface="Calibri" panose="020F0502020204030204" pitchFamily="34" charset="0"/>
              <a:buChar char="―"/>
            </a:pPr>
            <a:r>
              <a:rPr lang="en-US" sz="2000" dirty="0"/>
              <a:t> </a:t>
            </a:r>
            <a:r>
              <a:rPr lang="en-US" sz="2000" dirty="0">
                <a:hlinkClick r:id="rId6"/>
              </a:rPr>
              <a:t>Google Cloud Platform</a:t>
            </a:r>
            <a:endParaRPr lang="en-US" sz="2000" dirty="0"/>
          </a:p>
          <a:p>
            <a:pPr lvl="2">
              <a:spcBef>
                <a:spcPts val="600"/>
              </a:spcBef>
              <a:spcAft>
                <a:spcPts val="600"/>
              </a:spcAft>
              <a:buFont typeface="Calibri" panose="020F0502020204030204" pitchFamily="34" charset="0"/>
              <a:buChar char="―"/>
            </a:pPr>
            <a:r>
              <a:rPr lang="en-US" sz="2000" dirty="0"/>
              <a:t> </a:t>
            </a:r>
            <a:r>
              <a:rPr lang="en-US" sz="2000" dirty="0">
                <a:hlinkClick r:id="rId7"/>
              </a:rPr>
              <a:t>Open Commons Consortium</a:t>
            </a:r>
            <a:endParaRPr lang="en-US" sz="2000" dirty="0"/>
          </a:p>
          <a:p>
            <a:pPr>
              <a:spcBef>
                <a:spcPts val="600"/>
              </a:spcBef>
              <a:spcAft>
                <a:spcPts val="600"/>
              </a:spcAft>
            </a:pPr>
            <a:endParaRPr lang="en-US" sz="2000" dirty="0"/>
          </a:p>
        </p:txBody>
      </p:sp>
      <p:sp>
        <p:nvSpPr>
          <p:cNvPr id="5" name="Slide Number Placeholder 4"/>
          <p:cNvSpPr>
            <a:spLocks noGrp="1"/>
          </p:cNvSpPr>
          <p:nvPr>
            <p:ph type="sldNum" sz="quarter" idx="4"/>
          </p:nvPr>
        </p:nvSpPr>
        <p:spPr/>
        <p:txBody>
          <a:bodyPr/>
          <a:lstStyle/>
          <a:p>
            <a:fld id="{0249A42C-7C3A-1946-A459-68A8AD418034}" type="slidenum">
              <a:rPr lang="en-US" smtClean="0"/>
              <a:pPr/>
              <a:t>45</a:t>
            </a:fld>
            <a:endParaRPr lang="en-US"/>
          </a:p>
        </p:txBody>
      </p:sp>
      <p:sp>
        <p:nvSpPr>
          <p:cNvPr id="6" name="Date Placeholder 5"/>
          <p:cNvSpPr>
            <a:spLocks noGrp="1"/>
          </p:cNvSpPr>
          <p:nvPr>
            <p:ph type="dt" sz="half" idx="2"/>
          </p:nvPr>
        </p:nvSpPr>
        <p:spPr/>
        <p:txBody>
          <a:bodyPr/>
          <a:lstStyle/>
          <a:p>
            <a:fld id="{9D12EF72-62EE-4646-BAFD-B7EECE138151}" type="datetime1">
              <a:rPr lang="en-US" smtClean="0"/>
              <a:t>7/3/2019</a:t>
            </a:fld>
            <a:endParaRPr lang="en-US" dirty="0"/>
          </a:p>
        </p:txBody>
      </p:sp>
    </p:spTree>
    <p:extLst>
      <p:ext uri="{BB962C8B-B14F-4D97-AF65-F5344CB8AC3E}">
        <p14:creationId xmlns:p14="http://schemas.microsoft.com/office/powerpoint/2010/main" val="42085244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48713" y="107871"/>
            <a:ext cx="10338487" cy="799148"/>
          </a:xfrm>
        </p:spPr>
        <p:txBody>
          <a:bodyPr/>
          <a:lstStyle/>
          <a:p>
            <a:r>
              <a:rPr lang="en-US" sz="2800" dirty="0"/>
              <a:t>Traditional NOAA Satellite </a:t>
            </a:r>
            <a:r>
              <a:rPr lang="en-US" sz="2800" dirty="0" smtClean="0"/>
              <a:t>Data Internet </a:t>
            </a:r>
            <a:r>
              <a:rPr lang="en-US" sz="2800" dirty="0"/>
              <a:t>Access Strategy</a:t>
            </a:r>
          </a:p>
        </p:txBody>
      </p:sp>
      <p:sp>
        <p:nvSpPr>
          <p:cNvPr id="3" name="Slide Number Placeholder 2"/>
          <p:cNvSpPr>
            <a:spLocks noGrp="1"/>
          </p:cNvSpPr>
          <p:nvPr>
            <p:ph type="sldNum" sz="quarter" idx="4"/>
          </p:nvPr>
        </p:nvSpPr>
        <p:spPr/>
        <p:txBody>
          <a:bodyPr/>
          <a:lstStyle/>
          <a:p>
            <a:fld id="{0249A42C-7C3A-1946-A459-68A8AD418034}" type="slidenum">
              <a:rPr lang="en-US" smtClean="0"/>
              <a:pPr/>
              <a:t>46</a:t>
            </a:fld>
            <a:endParaRPr lang="en-US"/>
          </a:p>
        </p:txBody>
      </p:sp>
      <p:sp>
        <p:nvSpPr>
          <p:cNvPr id="7" name="Date Placeholder 6"/>
          <p:cNvSpPr>
            <a:spLocks noGrp="1"/>
          </p:cNvSpPr>
          <p:nvPr>
            <p:ph type="dt" sz="half" idx="2"/>
          </p:nvPr>
        </p:nvSpPr>
        <p:spPr/>
        <p:txBody>
          <a:bodyPr/>
          <a:lstStyle/>
          <a:p>
            <a:fld id="{8235E51F-F15B-4D01-B4A4-482EC5DD56C7}" type="datetime1">
              <a:rPr lang="en-US" smtClean="0"/>
              <a:t>7/3/2019</a:t>
            </a:fld>
            <a:endParaRPr lang="en-US" dirty="0"/>
          </a:p>
        </p:txBody>
      </p:sp>
      <p:sp>
        <p:nvSpPr>
          <p:cNvPr id="13" name="Google Shape;473;p88"/>
          <p:cNvSpPr/>
          <p:nvPr/>
        </p:nvSpPr>
        <p:spPr>
          <a:xfrm>
            <a:off x="5426863" y="2802740"/>
            <a:ext cx="1743075" cy="1752600"/>
          </a:xfrm>
          <a:prstGeom prst="flowChartMagneticDisk">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SzPts val="1400"/>
            </a:pPr>
            <a:endParaRPr/>
          </a:p>
          <a:p>
            <a:pPr algn="ctr">
              <a:buClr>
                <a:srgbClr val="000000"/>
              </a:buClr>
              <a:buSzPts val="1400"/>
            </a:pPr>
            <a:r>
              <a:rPr lang="en"/>
              <a:t>Ground System Data Distribution</a:t>
            </a:r>
            <a:endParaRPr/>
          </a:p>
        </p:txBody>
      </p:sp>
      <p:grpSp>
        <p:nvGrpSpPr>
          <p:cNvPr id="14" name="Google Shape;474;p88"/>
          <p:cNvGrpSpPr/>
          <p:nvPr/>
        </p:nvGrpSpPr>
        <p:grpSpPr>
          <a:xfrm>
            <a:off x="7419713" y="2292140"/>
            <a:ext cx="2764325" cy="2773800"/>
            <a:chOff x="5510475" y="3115100"/>
            <a:chExt cx="2764325" cy="2773800"/>
          </a:xfrm>
        </p:grpSpPr>
        <p:sp>
          <p:nvSpPr>
            <p:cNvPr id="15" name="Google Shape;475;p88"/>
            <p:cNvSpPr/>
            <p:nvPr/>
          </p:nvSpPr>
          <p:spPr>
            <a:xfrm>
              <a:off x="5510475" y="4257575"/>
              <a:ext cx="1098000" cy="381000"/>
            </a:xfrm>
            <a:prstGeom prst="rightArrow">
              <a:avLst>
                <a:gd name="adj1" fmla="val 50000"/>
                <a:gd name="adj2" fmla="val 50000"/>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a:p>
          </p:txBody>
        </p:sp>
        <p:sp>
          <p:nvSpPr>
            <p:cNvPr id="16" name="Google Shape;476;p88"/>
            <p:cNvSpPr txBox="1"/>
            <p:nvPr/>
          </p:nvSpPr>
          <p:spPr>
            <a:xfrm>
              <a:off x="6684200" y="4181900"/>
              <a:ext cx="1590600" cy="640200"/>
            </a:xfrm>
            <a:prstGeom prst="rect">
              <a:avLst/>
            </a:prstGeom>
            <a:noFill/>
            <a:ln>
              <a:noFill/>
            </a:ln>
          </p:spPr>
          <p:txBody>
            <a:bodyPr spcFirstLastPara="1" wrap="square" lIns="91425" tIns="91425" rIns="91425" bIns="91425" anchor="t" anchorCtr="0">
              <a:noAutofit/>
            </a:bodyPr>
            <a:lstStyle/>
            <a:p>
              <a:pPr>
                <a:buClr>
                  <a:srgbClr val="000000"/>
                </a:buClr>
                <a:buSzPts val="1800"/>
              </a:pPr>
              <a:r>
                <a:rPr lang="en" sz="1800" b="1"/>
                <a:t>Consumer</a:t>
              </a:r>
              <a:endParaRPr/>
            </a:p>
          </p:txBody>
        </p:sp>
        <p:sp>
          <p:nvSpPr>
            <p:cNvPr id="17" name="Google Shape;477;p88"/>
            <p:cNvSpPr/>
            <p:nvPr/>
          </p:nvSpPr>
          <p:spPr>
            <a:xfrm>
              <a:off x="5510475" y="4790975"/>
              <a:ext cx="1098000" cy="381000"/>
            </a:xfrm>
            <a:prstGeom prst="rightArrow">
              <a:avLst>
                <a:gd name="adj1" fmla="val 50000"/>
                <a:gd name="adj2" fmla="val 50000"/>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a:p>
          </p:txBody>
        </p:sp>
        <p:sp>
          <p:nvSpPr>
            <p:cNvPr id="18" name="Google Shape;478;p88"/>
            <p:cNvSpPr txBox="1"/>
            <p:nvPr/>
          </p:nvSpPr>
          <p:spPr>
            <a:xfrm>
              <a:off x="6684200" y="4715300"/>
              <a:ext cx="1590600" cy="640200"/>
            </a:xfrm>
            <a:prstGeom prst="rect">
              <a:avLst/>
            </a:prstGeom>
            <a:noFill/>
            <a:ln>
              <a:noFill/>
            </a:ln>
          </p:spPr>
          <p:txBody>
            <a:bodyPr spcFirstLastPara="1" wrap="square" lIns="91425" tIns="91425" rIns="91425" bIns="91425" anchor="t" anchorCtr="0">
              <a:noAutofit/>
            </a:bodyPr>
            <a:lstStyle/>
            <a:p>
              <a:pPr>
                <a:buClr>
                  <a:srgbClr val="000000"/>
                </a:buClr>
                <a:buSzPts val="1800"/>
              </a:pPr>
              <a:r>
                <a:rPr lang="en" sz="1800" b="1" dirty="0"/>
                <a:t>Consumer</a:t>
              </a:r>
              <a:endParaRPr dirty="0"/>
            </a:p>
          </p:txBody>
        </p:sp>
        <p:sp>
          <p:nvSpPr>
            <p:cNvPr id="19" name="Google Shape;479;p88"/>
            <p:cNvSpPr/>
            <p:nvPr/>
          </p:nvSpPr>
          <p:spPr>
            <a:xfrm>
              <a:off x="5510475" y="3724175"/>
              <a:ext cx="1098000" cy="381000"/>
            </a:xfrm>
            <a:prstGeom prst="rightArrow">
              <a:avLst>
                <a:gd name="adj1" fmla="val 50000"/>
                <a:gd name="adj2" fmla="val 50000"/>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a:p>
          </p:txBody>
        </p:sp>
        <p:sp>
          <p:nvSpPr>
            <p:cNvPr id="20" name="Google Shape;480;p88"/>
            <p:cNvSpPr txBox="1"/>
            <p:nvPr/>
          </p:nvSpPr>
          <p:spPr>
            <a:xfrm>
              <a:off x="6684200" y="3648500"/>
              <a:ext cx="1590600" cy="640200"/>
            </a:xfrm>
            <a:prstGeom prst="rect">
              <a:avLst/>
            </a:prstGeom>
            <a:noFill/>
            <a:ln>
              <a:noFill/>
            </a:ln>
          </p:spPr>
          <p:txBody>
            <a:bodyPr spcFirstLastPara="1" wrap="square" lIns="91425" tIns="91425" rIns="91425" bIns="91425" anchor="t" anchorCtr="0">
              <a:noAutofit/>
            </a:bodyPr>
            <a:lstStyle/>
            <a:p>
              <a:pPr>
                <a:buClr>
                  <a:srgbClr val="000000"/>
                </a:buClr>
                <a:buSzPts val="1800"/>
              </a:pPr>
              <a:r>
                <a:rPr lang="en" sz="1800" b="1"/>
                <a:t>Consumer</a:t>
              </a:r>
              <a:endParaRPr/>
            </a:p>
          </p:txBody>
        </p:sp>
        <p:sp>
          <p:nvSpPr>
            <p:cNvPr id="21" name="Google Shape;481;p88"/>
            <p:cNvSpPr/>
            <p:nvPr/>
          </p:nvSpPr>
          <p:spPr>
            <a:xfrm>
              <a:off x="5510475" y="5324375"/>
              <a:ext cx="1098000" cy="381000"/>
            </a:xfrm>
            <a:prstGeom prst="rightArrow">
              <a:avLst>
                <a:gd name="adj1" fmla="val 50000"/>
                <a:gd name="adj2" fmla="val 50000"/>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a:p>
          </p:txBody>
        </p:sp>
        <p:sp>
          <p:nvSpPr>
            <p:cNvPr id="22" name="Google Shape;482;p88"/>
            <p:cNvSpPr txBox="1"/>
            <p:nvPr/>
          </p:nvSpPr>
          <p:spPr>
            <a:xfrm>
              <a:off x="6684200" y="5248700"/>
              <a:ext cx="1590600" cy="640200"/>
            </a:xfrm>
            <a:prstGeom prst="rect">
              <a:avLst/>
            </a:prstGeom>
            <a:noFill/>
            <a:ln>
              <a:noFill/>
            </a:ln>
          </p:spPr>
          <p:txBody>
            <a:bodyPr spcFirstLastPara="1" wrap="square" lIns="91425" tIns="91425" rIns="91425" bIns="91425" anchor="t" anchorCtr="0">
              <a:noAutofit/>
            </a:bodyPr>
            <a:lstStyle/>
            <a:p>
              <a:pPr>
                <a:buClr>
                  <a:srgbClr val="000000"/>
                </a:buClr>
                <a:buSzPts val="1800"/>
              </a:pPr>
              <a:r>
                <a:rPr lang="en" sz="1800" b="1" dirty="0"/>
                <a:t>Consumer</a:t>
              </a:r>
              <a:endParaRPr dirty="0"/>
            </a:p>
          </p:txBody>
        </p:sp>
        <p:sp>
          <p:nvSpPr>
            <p:cNvPr id="23" name="Google Shape;483;p88"/>
            <p:cNvSpPr/>
            <p:nvPr/>
          </p:nvSpPr>
          <p:spPr>
            <a:xfrm>
              <a:off x="5510475" y="3190775"/>
              <a:ext cx="1098000" cy="381000"/>
            </a:xfrm>
            <a:prstGeom prst="rightArrow">
              <a:avLst>
                <a:gd name="adj1" fmla="val 50000"/>
                <a:gd name="adj2" fmla="val 50000"/>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a:p>
          </p:txBody>
        </p:sp>
        <p:sp>
          <p:nvSpPr>
            <p:cNvPr id="24" name="Google Shape;484;p88"/>
            <p:cNvSpPr txBox="1"/>
            <p:nvPr/>
          </p:nvSpPr>
          <p:spPr>
            <a:xfrm>
              <a:off x="6684200" y="3115100"/>
              <a:ext cx="1590600" cy="640200"/>
            </a:xfrm>
            <a:prstGeom prst="rect">
              <a:avLst/>
            </a:prstGeom>
            <a:noFill/>
            <a:ln>
              <a:noFill/>
            </a:ln>
          </p:spPr>
          <p:txBody>
            <a:bodyPr spcFirstLastPara="1" wrap="square" lIns="91425" tIns="91425" rIns="91425" bIns="91425" anchor="t" anchorCtr="0">
              <a:noAutofit/>
            </a:bodyPr>
            <a:lstStyle/>
            <a:p>
              <a:pPr>
                <a:buClr>
                  <a:srgbClr val="000000"/>
                </a:buClr>
                <a:buSzPts val="1800"/>
              </a:pPr>
              <a:r>
                <a:rPr lang="en" sz="1800" b="1"/>
                <a:t>Consumer</a:t>
              </a:r>
              <a:endParaRPr/>
            </a:p>
          </p:txBody>
        </p:sp>
      </p:grpSp>
      <p:pic>
        <p:nvPicPr>
          <p:cNvPr id="25" name="Google Shape;485;p88"/>
          <p:cNvPicPr preferRelativeResize="0"/>
          <p:nvPr/>
        </p:nvPicPr>
        <p:blipFill rotWithShape="1">
          <a:blip r:embed="rId3">
            <a:alphaModFix/>
          </a:blip>
          <a:srcRect/>
          <a:stretch/>
        </p:blipFill>
        <p:spPr>
          <a:xfrm>
            <a:off x="1916523" y="2924185"/>
            <a:ext cx="3212831" cy="1794190"/>
          </a:xfrm>
          <a:prstGeom prst="rect">
            <a:avLst/>
          </a:prstGeom>
          <a:noFill/>
          <a:ln>
            <a:noFill/>
          </a:ln>
        </p:spPr>
      </p:pic>
      <p:sp>
        <p:nvSpPr>
          <p:cNvPr id="26" name="Google Shape;486;p88"/>
          <p:cNvSpPr/>
          <p:nvPr/>
        </p:nvSpPr>
        <p:spPr>
          <a:xfrm>
            <a:off x="5978820" y="2452153"/>
            <a:ext cx="234360" cy="307777"/>
          </a:xfrm>
          <a:prstGeom prst="rect">
            <a:avLst/>
          </a:prstGeom>
          <a:noFill/>
          <a:ln>
            <a:noFill/>
          </a:ln>
        </p:spPr>
        <p:txBody>
          <a:bodyPr spcFirstLastPara="1" wrap="square" lIns="91425" tIns="45700" rIns="91425" bIns="45700" anchor="t" anchorCtr="0">
            <a:noAutofit/>
          </a:bodyPr>
          <a:lstStyle/>
          <a:p>
            <a:r>
              <a:rPr lang="en"/>
              <a:t> </a:t>
            </a:r>
            <a:endParaRPr/>
          </a:p>
        </p:txBody>
      </p:sp>
      <p:sp>
        <p:nvSpPr>
          <p:cNvPr id="27" name="Google Shape;472;p88"/>
          <p:cNvSpPr/>
          <p:nvPr/>
        </p:nvSpPr>
        <p:spPr>
          <a:xfrm>
            <a:off x="2626821" y="1496018"/>
            <a:ext cx="7436700" cy="461700"/>
          </a:xfrm>
          <a:prstGeom prst="rect">
            <a:avLst/>
          </a:prstGeom>
          <a:noFill/>
          <a:ln>
            <a:noFill/>
          </a:ln>
        </p:spPr>
        <p:txBody>
          <a:bodyPr spcFirstLastPara="1" wrap="square" lIns="91425" tIns="45700" rIns="91425" bIns="45700" anchor="t" anchorCtr="0">
            <a:noAutofit/>
          </a:bodyPr>
          <a:lstStyle/>
          <a:p>
            <a:pPr algn="ctr">
              <a:buClr>
                <a:schemeClr val="accent4"/>
              </a:buClr>
              <a:buSzPts val="600"/>
            </a:pPr>
            <a:r>
              <a:rPr lang="en" sz="2400" dirty="0">
                <a:solidFill>
                  <a:schemeClr val="tx1"/>
                </a:solidFill>
              </a:rPr>
              <a:t>Consumer Must Download Data to Use</a:t>
            </a:r>
            <a:endParaRPr dirty="0">
              <a:solidFill>
                <a:schemeClr val="tx1"/>
              </a:solidFill>
            </a:endParaRPr>
          </a:p>
        </p:txBody>
      </p:sp>
      <p:sp>
        <p:nvSpPr>
          <p:cNvPr id="28" name="Google Shape;475;p88"/>
          <p:cNvSpPr/>
          <p:nvPr/>
        </p:nvSpPr>
        <p:spPr>
          <a:xfrm>
            <a:off x="4754880" y="3556535"/>
            <a:ext cx="562432" cy="381000"/>
          </a:xfrm>
          <a:prstGeom prst="rightArrow">
            <a:avLst>
              <a:gd name="adj1" fmla="val 50000"/>
              <a:gd name="adj2" fmla="val 50000"/>
            </a:avLst>
          </a:prstGeom>
          <a:solidFill>
            <a:srgbClr val="FFF2CC"/>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a:p>
        </p:txBody>
      </p:sp>
    </p:spTree>
    <p:extLst>
      <p:ext uri="{BB962C8B-B14F-4D97-AF65-F5344CB8AC3E}">
        <p14:creationId xmlns:p14="http://schemas.microsoft.com/office/powerpoint/2010/main" val="38693590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39440" y="0"/>
            <a:ext cx="7528560" cy="799148"/>
          </a:xfrm>
        </p:spPr>
        <p:txBody>
          <a:bodyPr/>
          <a:lstStyle/>
          <a:p>
            <a:r>
              <a:rPr lang="en-US" sz="3200" dirty="0"/>
              <a:t>BDP Data Access</a:t>
            </a:r>
          </a:p>
        </p:txBody>
      </p:sp>
      <p:sp>
        <p:nvSpPr>
          <p:cNvPr id="3" name="Slide Number Placeholder 2"/>
          <p:cNvSpPr>
            <a:spLocks noGrp="1"/>
          </p:cNvSpPr>
          <p:nvPr>
            <p:ph type="sldNum" sz="quarter" idx="4"/>
          </p:nvPr>
        </p:nvSpPr>
        <p:spPr/>
        <p:txBody>
          <a:bodyPr/>
          <a:lstStyle/>
          <a:p>
            <a:fld id="{0249A42C-7C3A-1946-A459-68A8AD418034}" type="slidenum">
              <a:rPr lang="en-US" smtClean="0"/>
              <a:pPr/>
              <a:t>47</a:t>
            </a:fld>
            <a:endParaRPr lang="en-US"/>
          </a:p>
        </p:txBody>
      </p:sp>
      <p:sp>
        <p:nvSpPr>
          <p:cNvPr id="7" name="Date Placeholder 6"/>
          <p:cNvSpPr>
            <a:spLocks noGrp="1"/>
          </p:cNvSpPr>
          <p:nvPr>
            <p:ph type="dt" sz="half" idx="2"/>
          </p:nvPr>
        </p:nvSpPr>
        <p:spPr/>
        <p:txBody>
          <a:bodyPr/>
          <a:lstStyle/>
          <a:p>
            <a:fld id="{8235E51F-F15B-4D01-B4A4-482EC5DD56C7}" type="datetime1">
              <a:rPr lang="en-US" smtClean="0"/>
              <a:t>7/3/2019</a:t>
            </a:fld>
            <a:endParaRPr lang="en-US" dirty="0"/>
          </a:p>
        </p:txBody>
      </p:sp>
      <p:grpSp>
        <p:nvGrpSpPr>
          <p:cNvPr id="8" name="Google Shape;492;p89"/>
          <p:cNvGrpSpPr/>
          <p:nvPr/>
        </p:nvGrpSpPr>
        <p:grpSpPr>
          <a:xfrm>
            <a:off x="1592850" y="1631663"/>
            <a:ext cx="9006300" cy="4565926"/>
            <a:chOff x="68850" y="2284938"/>
            <a:chExt cx="9006300" cy="4565926"/>
          </a:xfrm>
        </p:grpSpPr>
        <p:pic>
          <p:nvPicPr>
            <p:cNvPr id="9" name="Google Shape;493;p89" descr="BDPScheme.png"/>
            <p:cNvPicPr preferRelativeResize="0"/>
            <p:nvPr/>
          </p:nvPicPr>
          <p:blipFill rotWithShape="1">
            <a:blip r:embed="rId3">
              <a:alphaModFix/>
            </a:blip>
            <a:srcRect b="1968"/>
            <a:stretch/>
          </p:blipFill>
          <p:spPr>
            <a:xfrm>
              <a:off x="68850" y="2284938"/>
              <a:ext cx="9006300" cy="4565926"/>
            </a:xfrm>
            <a:prstGeom prst="rect">
              <a:avLst/>
            </a:prstGeom>
            <a:noFill/>
            <a:ln>
              <a:noFill/>
            </a:ln>
          </p:spPr>
        </p:pic>
        <p:grpSp>
          <p:nvGrpSpPr>
            <p:cNvPr id="10" name="Google Shape;494;p89"/>
            <p:cNvGrpSpPr/>
            <p:nvPr/>
          </p:nvGrpSpPr>
          <p:grpSpPr>
            <a:xfrm>
              <a:off x="2402475" y="2484200"/>
              <a:ext cx="6423228" cy="4250470"/>
              <a:chOff x="2384767" y="2403322"/>
              <a:chExt cx="6475681" cy="4309508"/>
            </a:xfrm>
          </p:grpSpPr>
          <p:sp>
            <p:nvSpPr>
              <p:cNvPr id="11" name="Google Shape;495;p89"/>
              <p:cNvSpPr txBox="1"/>
              <p:nvPr/>
            </p:nvSpPr>
            <p:spPr>
              <a:xfrm>
                <a:off x="2384767" y="2403322"/>
                <a:ext cx="2742000" cy="921600"/>
              </a:xfrm>
              <a:prstGeom prst="rect">
                <a:avLst/>
              </a:prstGeom>
              <a:noFill/>
              <a:ln>
                <a:noFill/>
              </a:ln>
            </p:spPr>
            <p:txBody>
              <a:bodyPr spcFirstLastPara="1" wrap="square" lIns="91425" tIns="91425" rIns="91425" bIns="91425" anchor="ctr" anchorCtr="0">
                <a:noAutofit/>
              </a:bodyPr>
              <a:lstStyle/>
              <a:p>
                <a:pPr algn="ctr">
                  <a:buClr>
                    <a:srgbClr val="000000"/>
                  </a:buClr>
                  <a:buSzPts val="1400"/>
                </a:pPr>
                <a:r>
                  <a:rPr lang="en"/>
                  <a:t>One-way transfer out of federal systems. Only a </a:t>
                </a:r>
                <a:r>
                  <a:rPr lang="en" b="1"/>
                  <a:t>trusted user </a:t>
                </a:r>
                <a:r>
                  <a:rPr lang="en"/>
                  <a:t>inside security boundary</a:t>
                </a:r>
                <a:endParaRPr/>
              </a:p>
            </p:txBody>
          </p:sp>
          <p:sp>
            <p:nvSpPr>
              <p:cNvPr id="12" name="Google Shape;496;p89"/>
              <p:cNvSpPr txBox="1"/>
              <p:nvPr/>
            </p:nvSpPr>
            <p:spPr>
              <a:xfrm>
                <a:off x="5921948" y="5745330"/>
                <a:ext cx="2938500" cy="967500"/>
              </a:xfrm>
              <a:prstGeom prst="rect">
                <a:avLst/>
              </a:prstGeom>
              <a:noFill/>
              <a:ln>
                <a:noFill/>
              </a:ln>
            </p:spPr>
            <p:txBody>
              <a:bodyPr spcFirstLastPara="1" wrap="square" lIns="91425" tIns="91425" rIns="91425" bIns="91425" anchor="ctr" anchorCtr="0">
                <a:noAutofit/>
              </a:bodyPr>
              <a:lstStyle/>
              <a:p>
                <a:pPr algn="ctr">
                  <a:buClr>
                    <a:srgbClr val="000000"/>
                  </a:buClr>
                  <a:buSzPts val="1400"/>
                </a:pPr>
                <a:r>
                  <a:rPr lang="en" dirty="0"/>
                  <a:t>Distributing a single copy of data can support all users.  </a:t>
                </a:r>
              </a:p>
            </p:txBody>
          </p:sp>
        </p:grpSp>
      </p:grpSp>
      <p:sp>
        <p:nvSpPr>
          <p:cNvPr id="13" name="Google Shape;497;p89"/>
          <p:cNvSpPr/>
          <p:nvPr/>
        </p:nvSpPr>
        <p:spPr>
          <a:xfrm>
            <a:off x="1816800" y="920984"/>
            <a:ext cx="8558400" cy="710679"/>
          </a:xfrm>
          <a:prstGeom prst="rect">
            <a:avLst/>
          </a:prstGeom>
          <a:noFill/>
          <a:ln>
            <a:noFill/>
          </a:ln>
        </p:spPr>
        <p:txBody>
          <a:bodyPr spcFirstLastPara="1" wrap="square" lIns="91425" tIns="45700" rIns="91425" bIns="45700" anchor="t" anchorCtr="0">
            <a:noAutofit/>
          </a:bodyPr>
          <a:lstStyle/>
          <a:p>
            <a:pPr algn="ctr">
              <a:buClr>
                <a:schemeClr val="accent4"/>
              </a:buClr>
              <a:buSzPts val="2400"/>
            </a:pPr>
            <a:r>
              <a:rPr lang="en" sz="2400" dirty="0">
                <a:solidFill>
                  <a:schemeClr val="tx1"/>
                </a:solidFill>
              </a:rPr>
              <a:t>Single Copy Services Many -- Use Data in Place</a:t>
            </a:r>
          </a:p>
          <a:p>
            <a:pPr algn="ctr">
              <a:buClr>
                <a:schemeClr val="accent4"/>
              </a:buClr>
              <a:buSzPts val="2400"/>
            </a:pPr>
            <a:r>
              <a:rPr lang="en-US" sz="1600" b="1" dirty="0"/>
              <a:t>Data access and egress from cloud platforms are </a:t>
            </a:r>
            <a:r>
              <a:rPr lang="en-US" sz="1600" b="1" u="sng" dirty="0"/>
              <a:t>free</a:t>
            </a:r>
          </a:p>
          <a:p>
            <a:pPr algn="ctr">
              <a:buClr>
                <a:schemeClr val="accent4"/>
              </a:buClr>
              <a:buSzPts val="2400"/>
            </a:pPr>
            <a:endParaRPr b="1" dirty="0">
              <a:solidFill>
                <a:schemeClr val="tx1"/>
              </a:solidFill>
            </a:endParaRPr>
          </a:p>
        </p:txBody>
      </p:sp>
    </p:spTree>
    <p:extLst>
      <p:ext uri="{BB962C8B-B14F-4D97-AF65-F5344CB8AC3E}">
        <p14:creationId xmlns:p14="http://schemas.microsoft.com/office/powerpoint/2010/main" val="5047393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t>GOES-R Products Available through the BDP</a:t>
            </a:r>
          </a:p>
        </p:txBody>
      </p:sp>
      <p:sp>
        <p:nvSpPr>
          <p:cNvPr id="3" name="Content Placeholder 2"/>
          <p:cNvSpPr>
            <a:spLocks noGrp="1"/>
          </p:cNvSpPr>
          <p:nvPr>
            <p:ph idx="1"/>
          </p:nvPr>
        </p:nvSpPr>
        <p:spPr>
          <a:xfrm>
            <a:off x="1927860" y="2014221"/>
            <a:ext cx="8267700" cy="4345940"/>
          </a:xfrm>
        </p:spPr>
        <p:txBody>
          <a:bodyPr>
            <a:normAutofit/>
          </a:bodyPr>
          <a:lstStyle/>
          <a:p>
            <a:pPr>
              <a:spcBef>
                <a:spcPts val="600"/>
              </a:spcBef>
              <a:spcAft>
                <a:spcPts val="600"/>
              </a:spcAft>
            </a:pPr>
            <a:r>
              <a:rPr lang="en-US" sz="1400" dirty="0"/>
              <a:t>Advanced Baseline Imager--Level 1b--Radiances, CONUS</a:t>
            </a:r>
          </a:p>
          <a:p>
            <a:pPr>
              <a:spcBef>
                <a:spcPts val="600"/>
              </a:spcBef>
              <a:spcAft>
                <a:spcPts val="600"/>
              </a:spcAft>
            </a:pPr>
            <a:r>
              <a:rPr lang="en-US" sz="1400" dirty="0"/>
              <a:t>Advanced Baseline Imager--Level 1b--Radiances, Full Disk</a:t>
            </a:r>
          </a:p>
          <a:p>
            <a:pPr>
              <a:spcBef>
                <a:spcPts val="600"/>
              </a:spcBef>
              <a:spcAft>
                <a:spcPts val="600"/>
              </a:spcAft>
            </a:pPr>
            <a:r>
              <a:rPr lang="en-US" sz="1400" dirty="0"/>
              <a:t>Advanced Baseline Imager--Level 1b--Radiances, Mesoscale</a:t>
            </a:r>
          </a:p>
          <a:p>
            <a:pPr>
              <a:spcBef>
                <a:spcPts val="600"/>
              </a:spcBef>
              <a:spcAft>
                <a:spcPts val="600"/>
              </a:spcAft>
            </a:pPr>
            <a:r>
              <a:rPr lang="en-US" sz="1400" dirty="0"/>
              <a:t>Advanced Baseline Imager--Level 2--Cloud and Moisture Imagery, CONUS</a:t>
            </a:r>
          </a:p>
          <a:p>
            <a:pPr>
              <a:spcBef>
                <a:spcPts val="600"/>
              </a:spcBef>
              <a:spcAft>
                <a:spcPts val="600"/>
              </a:spcAft>
            </a:pPr>
            <a:r>
              <a:rPr lang="en-US" sz="1400" dirty="0"/>
              <a:t>Advanced Baseline Imager--Level 2--Cloud and Moisture Imagery, Full Disk</a:t>
            </a:r>
          </a:p>
          <a:p>
            <a:pPr>
              <a:spcBef>
                <a:spcPts val="600"/>
              </a:spcBef>
              <a:spcAft>
                <a:spcPts val="600"/>
              </a:spcAft>
            </a:pPr>
            <a:r>
              <a:rPr lang="en-US" sz="1400" dirty="0"/>
              <a:t>Advanced Baseline Imager--Level 2--Cloud and Moisture Imagery, Mesoscale</a:t>
            </a:r>
          </a:p>
          <a:p>
            <a:pPr>
              <a:spcBef>
                <a:spcPts val="600"/>
              </a:spcBef>
              <a:spcAft>
                <a:spcPts val="600"/>
              </a:spcAft>
            </a:pPr>
            <a:r>
              <a:rPr lang="en-US" sz="1400" dirty="0"/>
              <a:t>Advanced Baseline Imager--Level 2--Fire Detection and Characterization, CONUS</a:t>
            </a:r>
          </a:p>
          <a:p>
            <a:pPr>
              <a:spcBef>
                <a:spcPts val="600"/>
              </a:spcBef>
              <a:spcAft>
                <a:spcPts val="600"/>
              </a:spcAft>
            </a:pPr>
            <a:r>
              <a:rPr lang="en-US" sz="1400" dirty="0"/>
              <a:t>Advanced Baseline Imager--Level 2--Fire Detection and Characterization, Full Disk</a:t>
            </a:r>
          </a:p>
          <a:p>
            <a:pPr>
              <a:spcBef>
                <a:spcPts val="600"/>
              </a:spcBef>
              <a:spcAft>
                <a:spcPts val="600"/>
              </a:spcAft>
            </a:pPr>
            <a:r>
              <a:rPr lang="en-US" sz="1400" dirty="0"/>
              <a:t>Advanced Baseline Imager--Level 2--Multiband Cloud and Moisture Imagery, CONUS</a:t>
            </a:r>
          </a:p>
          <a:p>
            <a:pPr>
              <a:spcBef>
                <a:spcPts val="600"/>
              </a:spcBef>
              <a:spcAft>
                <a:spcPts val="600"/>
              </a:spcAft>
            </a:pPr>
            <a:r>
              <a:rPr lang="en-US" sz="1400" dirty="0"/>
              <a:t>Advanced Baseline Imager--Level 2--Multiband Cloud and Moisture Imagery, Full Disk</a:t>
            </a:r>
          </a:p>
          <a:p>
            <a:pPr>
              <a:spcBef>
                <a:spcPts val="600"/>
              </a:spcBef>
              <a:spcAft>
                <a:spcPts val="600"/>
              </a:spcAft>
            </a:pPr>
            <a:r>
              <a:rPr lang="en-US" sz="1400" dirty="0"/>
              <a:t>Advanced Baseline Imager--Level 2--Multiband Cloud and Moisture Imagery, Mesoscale</a:t>
            </a:r>
          </a:p>
          <a:p>
            <a:pPr>
              <a:spcBef>
                <a:spcPts val="600"/>
              </a:spcBef>
              <a:spcAft>
                <a:spcPts val="600"/>
              </a:spcAft>
            </a:pPr>
            <a:r>
              <a:rPr lang="en-US" sz="1400" dirty="0"/>
              <a:t>Global Lightning Mapper-Level 2--Lightning Cluster-Filter Algorithm </a:t>
            </a:r>
          </a:p>
        </p:txBody>
      </p:sp>
      <p:sp>
        <p:nvSpPr>
          <p:cNvPr id="6" name="Slide Number Placeholder 5"/>
          <p:cNvSpPr>
            <a:spLocks noGrp="1"/>
          </p:cNvSpPr>
          <p:nvPr>
            <p:ph type="sldNum" sz="quarter" idx="4294967295"/>
          </p:nvPr>
        </p:nvSpPr>
        <p:spPr>
          <a:xfrm>
            <a:off x="7467600" y="5152431"/>
            <a:ext cx="1200150" cy="205383"/>
          </a:xfrm>
        </p:spPr>
        <p:txBody>
          <a:bodyPr/>
          <a:lstStyle/>
          <a:p>
            <a:pPr defTabSz="257175"/>
            <a:fld id="{55723E3B-6DCA-4F3F-B844-0B144139ED8C}" type="slidenum">
              <a:rPr lang="en-US" altLang="en-US" kern="1200" smtClean="0">
                <a:solidFill>
                  <a:prstClr val="white"/>
                </a:solidFill>
                <a:latin typeface="Calibri"/>
                <a:ea typeface="+mn-ea"/>
                <a:cs typeface="+mn-cs"/>
              </a:rPr>
              <a:pPr defTabSz="257175"/>
              <a:t>48</a:t>
            </a:fld>
            <a:endParaRPr lang="en-US" altLang="en-US" kern="1200" dirty="0">
              <a:solidFill>
                <a:prstClr val="white"/>
              </a:solidFill>
              <a:latin typeface="Calibri"/>
              <a:ea typeface="+mn-ea"/>
              <a:cs typeface="+mn-cs"/>
            </a:endParaRPr>
          </a:p>
        </p:txBody>
      </p:sp>
      <p:sp>
        <p:nvSpPr>
          <p:cNvPr id="7" name="Date Placeholder 6"/>
          <p:cNvSpPr>
            <a:spLocks noGrp="1"/>
          </p:cNvSpPr>
          <p:nvPr>
            <p:ph type="dt" sz="half" idx="2"/>
          </p:nvPr>
        </p:nvSpPr>
        <p:spPr/>
        <p:txBody>
          <a:bodyPr/>
          <a:lstStyle/>
          <a:p>
            <a:fld id="{65FB18D0-0B12-4214-8D80-F3DD3D59D6B4}" type="datetime1">
              <a:rPr lang="en-US" smtClean="0"/>
              <a:t>7/3/2019</a:t>
            </a:fld>
            <a:endParaRPr lang="en-US" dirty="0"/>
          </a:p>
        </p:txBody>
      </p:sp>
      <p:pic>
        <p:nvPicPr>
          <p:cNvPr id="13" name="Google Shape;587;p97"/>
          <p:cNvPicPr preferRelativeResize="0"/>
          <p:nvPr/>
        </p:nvPicPr>
        <p:blipFill rotWithShape="1">
          <a:blip r:embed="rId2">
            <a:alphaModFix/>
          </a:blip>
          <a:srcRect/>
          <a:stretch/>
        </p:blipFill>
        <p:spPr>
          <a:xfrm>
            <a:off x="2343056" y="956886"/>
            <a:ext cx="1326600" cy="558300"/>
          </a:xfrm>
          <a:prstGeom prst="rect">
            <a:avLst/>
          </a:prstGeom>
          <a:noFill/>
          <a:ln>
            <a:noFill/>
          </a:ln>
        </p:spPr>
      </p:pic>
      <p:sp>
        <p:nvSpPr>
          <p:cNvPr id="14" name="Rectangle 13"/>
          <p:cNvSpPr/>
          <p:nvPr/>
        </p:nvSpPr>
        <p:spPr>
          <a:xfrm>
            <a:off x="1264920" y="1503478"/>
            <a:ext cx="3683000" cy="276999"/>
          </a:xfrm>
          <a:prstGeom prst="rect">
            <a:avLst/>
          </a:prstGeom>
        </p:spPr>
        <p:txBody>
          <a:bodyPr wrap="square">
            <a:spAutoFit/>
          </a:bodyPr>
          <a:lstStyle/>
          <a:p>
            <a:pPr marL="457200" lvl="1">
              <a:buClr>
                <a:schemeClr val="accent1"/>
              </a:buClr>
              <a:buSzPts val="2000"/>
            </a:pPr>
            <a:r>
              <a:rPr lang="en-US" sz="1200" u="sng" dirty="0">
                <a:solidFill>
                  <a:schemeClr val="hlink"/>
                </a:solidFill>
                <a:latin typeface="Calibri"/>
                <a:ea typeface="Calibri"/>
                <a:cs typeface="Calibri"/>
                <a:sym typeface="Calibri"/>
                <a:hlinkClick r:id="rId3"/>
              </a:rPr>
              <a:t>https://aws.amazon.com/noaa-big-data/</a:t>
            </a:r>
            <a:endParaRPr lang="en-US" sz="1200" dirty="0"/>
          </a:p>
        </p:txBody>
      </p:sp>
      <p:pic>
        <p:nvPicPr>
          <p:cNvPr id="15" name="Google Shape;588;p97"/>
          <p:cNvPicPr preferRelativeResize="0"/>
          <p:nvPr/>
        </p:nvPicPr>
        <p:blipFill rotWithShape="1">
          <a:blip r:embed="rId4">
            <a:alphaModFix/>
          </a:blip>
          <a:srcRect/>
          <a:stretch/>
        </p:blipFill>
        <p:spPr>
          <a:xfrm>
            <a:off x="5462501" y="972458"/>
            <a:ext cx="1163400" cy="532800"/>
          </a:xfrm>
          <a:prstGeom prst="rect">
            <a:avLst/>
          </a:prstGeom>
          <a:noFill/>
          <a:ln>
            <a:noFill/>
          </a:ln>
        </p:spPr>
      </p:pic>
      <p:sp>
        <p:nvSpPr>
          <p:cNvPr id="17" name="Rectangle 16"/>
          <p:cNvSpPr/>
          <p:nvPr/>
        </p:nvSpPr>
        <p:spPr>
          <a:xfrm>
            <a:off x="4104640" y="1499663"/>
            <a:ext cx="4572000" cy="276999"/>
          </a:xfrm>
          <a:prstGeom prst="rect">
            <a:avLst/>
          </a:prstGeom>
        </p:spPr>
        <p:txBody>
          <a:bodyPr>
            <a:spAutoFit/>
          </a:bodyPr>
          <a:lstStyle/>
          <a:p>
            <a:pPr marL="457200" lvl="1">
              <a:buClr>
                <a:srgbClr val="000000"/>
              </a:buClr>
              <a:buSzPts val="2000"/>
            </a:pPr>
            <a:r>
              <a:rPr lang="en-US" sz="1200" dirty="0">
                <a:latin typeface="+mj-lt"/>
                <a:hlinkClick r:id="rId5"/>
              </a:rPr>
              <a:t>https://console.cloud.google.com/storage/browser</a:t>
            </a:r>
            <a:r>
              <a:rPr lang="en-US" sz="1200" dirty="0">
                <a:latin typeface="+mj-lt"/>
              </a:rPr>
              <a:t>/</a:t>
            </a:r>
          </a:p>
        </p:txBody>
      </p:sp>
      <p:pic>
        <p:nvPicPr>
          <p:cNvPr id="18" name="Google Shape;591;p97" descr="https://media.licdn.com/mpr/mpr/shrink_200_200/AAEAAQAAAAAAAAmBAAAAJGUxMDJkNWUzLTZhMTMtNDk2Mi1iNmFkLTNlMjE5MzFiYzE5Ng.png"/>
          <p:cNvPicPr preferRelativeResize="0"/>
          <p:nvPr/>
        </p:nvPicPr>
        <p:blipFill rotWithShape="1">
          <a:blip r:embed="rId6">
            <a:alphaModFix/>
          </a:blip>
          <a:srcRect t="26984" b="27163"/>
          <a:stretch/>
        </p:blipFill>
        <p:spPr>
          <a:xfrm>
            <a:off x="8526295" y="972458"/>
            <a:ext cx="806700" cy="358500"/>
          </a:xfrm>
          <a:prstGeom prst="rect">
            <a:avLst/>
          </a:prstGeom>
          <a:noFill/>
          <a:ln>
            <a:noFill/>
          </a:ln>
        </p:spPr>
      </p:pic>
      <p:sp>
        <p:nvSpPr>
          <p:cNvPr id="19" name="Rectangle 18"/>
          <p:cNvSpPr/>
          <p:nvPr/>
        </p:nvSpPr>
        <p:spPr>
          <a:xfrm>
            <a:off x="7616263" y="1491289"/>
            <a:ext cx="2173993" cy="276999"/>
          </a:xfrm>
          <a:prstGeom prst="rect">
            <a:avLst/>
          </a:prstGeom>
        </p:spPr>
        <p:txBody>
          <a:bodyPr wrap="none">
            <a:spAutoFit/>
          </a:bodyPr>
          <a:lstStyle/>
          <a:p>
            <a:pPr marL="457200" lvl="1">
              <a:buClr>
                <a:srgbClr val="000000"/>
              </a:buClr>
              <a:buSzPts val="2000"/>
            </a:pPr>
            <a:r>
              <a:rPr lang="en-US" sz="1200" u="sng" dirty="0">
                <a:solidFill>
                  <a:schemeClr val="hlink"/>
                </a:solidFill>
                <a:latin typeface="Calibri"/>
                <a:ea typeface="Calibri"/>
                <a:cs typeface="Calibri"/>
                <a:sym typeface="Calibri"/>
                <a:hlinkClick r:id="rId7"/>
              </a:rPr>
              <a:t>http://edc.occ-data.org/</a:t>
            </a:r>
            <a:endParaRPr lang="en-US" sz="1200" dirty="0"/>
          </a:p>
        </p:txBody>
      </p:sp>
    </p:spTree>
    <p:extLst>
      <p:ext uri="{BB962C8B-B14F-4D97-AF65-F5344CB8AC3E}">
        <p14:creationId xmlns:p14="http://schemas.microsoft.com/office/powerpoint/2010/main" val="20776161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UCAR/</a:t>
            </a:r>
            <a:r>
              <a:rPr lang="en-US" sz="3200" dirty="0" err="1"/>
              <a:t>Unidata</a:t>
            </a:r>
            <a:endParaRPr lang="en-US" sz="3200" dirty="0"/>
          </a:p>
        </p:txBody>
      </p:sp>
      <p:sp>
        <p:nvSpPr>
          <p:cNvPr id="3" name="Text Placeholder 2"/>
          <p:cNvSpPr>
            <a:spLocks noGrp="1"/>
          </p:cNvSpPr>
          <p:nvPr>
            <p:ph idx="1"/>
          </p:nvPr>
        </p:nvSpPr>
        <p:spPr>
          <a:xfrm>
            <a:off x="453081" y="1213312"/>
            <a:ext cx="11030465" cy="4478828"/>
          </a:xfrm>
          <a:noFill/>
        </p:spPr>
        <p:txBody>
          <a:bodyPr>
            <a:noAutofit/>
          </a:bodyPr>
          <a:lstStyle/>
          <a:p>
            <a:pPr marL="0" indent="0">
              <a:spcBef>
                <a:spcPts val="600"/>
              </a:spcBef>
              <a:spcAft>
                <a:spcPts val="600"/>
              </a:spcAft>
              <a:buNone/>
            </a:pPr>
            <a:r>
              <a:rPr lang="en-US" sz="2000" b="1" dirty="0"/>
              <a:t>UCAR/</a:t>
            </a:r>
            <a:r>
              <a:rPr lang="en-US" sz="2000" b="1" dirty="0" err="1"/>
              <a:t>Unidata</a:t>
            </a:r>
            <a:r>
              <a:rPr lang="en-US" sz="2000" dirty="0"/>
              <a:t> is currently receiving GOES-16 and GOES-17 data products on GRB and </a:t>
            </a:r>
            <a:r>
              <a:rPr lang="en-US" sz="2000" dirty="0" err="1"/>
              <a:t>NOAAPort</a:t>
            </a:r>
            <a:r>
              <a:rPr lang="en-US" sz="2000" dirty="0"/>
              <a:t> and is making all GOES-16 and GOES-17 products available to its customers. Methods of distribution include:</a:t>
            </a:r>
          </a:p>
          <a:p>
            <a:pPr lvl="1">
              <a:spcBef>
                <a:spcPts val="600"/>
              </a:spcBef>
              <a:spcAft>
                <a:spcPts val="600"/>
              </a:spcAft>
              <a:buFont typeface="Arial" panose="020B0604020202020204" pitchFamily="34" charset="0"/>
              <a:buChar char="•"/>
            </a:pPr>
            <a:r>
              <a:rPr lang="en-US" sz="2000" dirty="0"/>
              <a:t> </a:t>
            </a:r>
            <a:r>
              <a:rPr lang="en-US" sz="2000" dirty="0" err="1"/>
              <a:t>McIDAS</a:t>
            </a:r>
            <a:r>
              <a:rPr lang="en-US" sz="2000" dirty="0"/>
              <a:t> Abstract Data Distribution Environment (ADDE). ADDE is a Client/server data access model developed for </a:t>
            </a:r>
            <a:r>
              <a:rPr lang="en-US" sz="2000" dirty="0" err="1"/>
              <a:t>McIDAS</a:t>
            </a:r>
            <a:r>
              <a:rPr lang="en-US" sz="2000" dirty="0"/>
              <a:t>.  Provides access for </a:t>
            </a:r>
            <a:r>
              <a:rPr lang="en-US" sz="2000" dirty="0" err="1"/>
              <a:t>McIDAS</a:t>
            </a:r>
            <a:r>
              <a:rPr lang="en-US" sz="2000" dirty="0"/>
              <a:t>-X, </a:t>
            </a:r>
            <a:r>
              <a:rPr lang="en-US" sz="2000" dirty="0" err="1"/>
              <a:t>McIDAS</a:t>
            </a:r>
            <a:r>
              <a:rPr lang="en-US" sz="2000" dirty="0"/>
              <a:t>-V, IDV, etc.) for </a:t>
            </a:r>
            <a:r>
              <a:rPr lang="en-US" sz="2000" dirty="0" err="1"/>
              <a:t>NOAAPort</a:t>
            </a:r>
            <a:r>
              <a:rPr lang="en-US" sz="2000" dirty="0"/>
              <a:t> and GRB-delivered content</a:t>
            </a:r>
          </a:p>
          <a:p>
            <a:pPr lvl="1">
              <a:spcBef>
                <a:spcPts val="600"/>
              </a:spcBef>
              <a:spcAft>
                <a:spcPts val="600"/>
              </a:spcAft>
              <a:buFont typeface="Arial" panose="020B0604020202020204" pitchFamily="34" charset="0"/>
              <a:buChar char="•"/>
            </a:pPr>
            <a:r>
              <a:rPr lang="en-US" sz="2000" dirty="0"/>
              <a:t> THREDDS Data Server (TDS) provides access for a variety of applications for </a:t>
            </a:r>
            <a:r>
              <a:rPr lang="en-US" sz="2000" dirty="0" err="1"/>
              <a:t>NOAAPort</a:t>
            </a:r>
            <a:r>
              <a:rPr lang="en-US" sz="2000" dirty="0"/>
              <a:t> and GRB-delivered content   thredds-test.unidata.ucar.edu</a:t>
            </a:r>
          </a:p>
          <a:p>
            <a:pPr lvl="1">
              <a:spcBef>
                <a:spcPts val="600"/>
              </a:spcBef>
              <a:spcAft>
                <a:spcPts val="600"/>
              </a:spcAft>
              <a:buFont typeface="Arial" panose="020B0604020202020204" pitchFamily="34" charset="0"/>
              <a:buChar char="•"/>
            </a:pPr>
            <a:r>
              <a:rPr lang="en-US" sz="2000" dirty="0"/>
              <a:t> TDS-provided web access for </a:t>
            </a:r>
            <a:r>
              <a:rPr lang="en-US" sz="2000" dirty="0" err="1"/>
              <a:t>NOAAPort</a:t>
            </a:r>
            <a:r>
              <a:rPr lang="en-US" sz="2000" dirty="0"/>
              <a:t> and GRB delivered content: </a:t>
            </a:r>
            <a:r>
              <a:rPr lang="en-US" sz="2000" dirty="0">
                <a:hlinkClick r:id="rId2"/>
              </a:rPr>
              <a:t>thredds-test.unidata.ucar.edu</a:t>
            </a:r>
            <a:endParaRPr lang="en-US" sz="2000" dirty="0"/>
          </a:p>
          <a:p>
            <a:pPr lvl="1">
              <a:spcBef>
                <a:spcPts val="600"/>
              </a:spcBef>
              <a:spcAft>
                <a:spcPts val="600"/>
              </a:spcAft>
              <a:buFont typeface="Arial" panose="020B0604020202020204" pitchFamily="34" charset="0"/>
              <a:buChar char="•"/>
            </a:pPr>
            <a:r>
              <a:rPr lang="en-US" sz="2000" dirty="0"/>
              <a:t> Internet Data Distribution (IDD). The IDD provides real-time data "push" technology for a wide variety of data including </a:t>
            </a:r>
            <a:r>
              <a:rPr lang="en-US" sz="2000" dirty="0" err="1"/>
              <a:t>NOAAPort</a:t>
            </a:r>
            <a:r>
              <a:rPr lang="en-US" sz="2000" dirty="0"/>
              <a:t> and GRB-delivered GOES-16 and GOES-17 data and products:  </a:t>
            </a:r>
            <a:r>
              <a:rPr lang="en-US" sz="2000" dirty="0">
                <a:hlinkClick r:id="rId3"/>
              </a:rPr>
              <a:t>https://</a:t>
            </a:r>
            <a:r>
              <a:rPr lang="en-US" sz="2000" dirty="0" smtClean="0">
                <a:hlinkClick r:id="rId3"/>
              </a:rPr>
              <a:t>www.unidata.ucar.edu/projects/index.html#idd</a:t>
            </a:r>
            <a:endParaRPr lang="en-US" sz="2000" dirty="0" smtClean="0"/>
          </a:p>
          <a:p>
            <a:pPr lvl="1">
              <a:spcBef>
                <a:spcPts val="600"/>
              </a:spcBef>
              <a:spcAft>
                <a:spcPts val="600"/>
              </a:spcAft>
              <a:buFont typeface="Arial" panose="020B0604020202020204" pitchFamily="34" charset="0"/>
              <a:buChar char="•"/>
            </a:pPr>
            <a:r>
              <a:rPr lang="en-US" sz="2000" dirty="0" smtClean="0"/>
              <a:t>Website </a:t>
            </a:r>
            <a:r>
              <a:rPr lang="en-US" sz="2000" dirty="0"/>
              <a:t>for </a:t>
            </a:r>
            <a:r>
              <a:rPr lang="en-US" sz="2000" dirty="0" err="1"/>
              <a:t>NOAAPort</a:t>
            </a:r>
            <a:r>
              <a:rPr lang="en-US" sz="2000" dirty="0"/>
              <a:t> and GRB delivered content  </a:t>
            </a:r>
            <a:r>
              <a:rPr lang="en-US" sz="2000" dirty="0" smtClean="0">
                <a:hlinkClick r:id="rId4"/>
              </a:rPr>
              <a:t>http</a:t>
            </a:r>
            <a:r>
              <a:rPr lang="en-US" sz="2000" dirty="0">
                <a:hlinkClick r:id="rId4"/>
              </a:rPr>
              <a:t>://atm.ucar.edu</a:t>
            </a:r>
            <a:r>
              <a:rPr lang="en-US" sz="2000" dirty="0" smtClean="0">
                <a:hlinkClick r:id="rId4"/>
              </a:rPr>
              <a:t>/</a:t>
            </a:r>
            <a:endParaRPr lang="en-US" sz="2000" dirty="0" smtClean="0"/>
          </a:p>
          <a:p>
            <a:pPr lvl="1">
              <a:buClrTx/>
              <a:buFont typeface="Wingdings" panose="05000000000000000000" pitchFamily="2" charset="2"/>
              <a:buChar char="§"/>
            </a:pPr>
            <a:endParaRPr lang="en-US" sz="2000" dirty="0"/>
          </a:p>
        </p:txBody>
      </p:sp>
      <p:sp>
        <p:nvSpPr>
          <p:cNvPr id="5" name="Slide Number Placeholder 4"/>
          <p:cNvSpPr>
            <a:spLocks noGrp="1"/>
          </p:cNvSpPr>
          <p:nvPr>
            <p:ph type="sldNum" sz="quarter" idx="4"/>
          </p:nvPr>
        </p:nvSpPr>
        <p:spPr/>
        <p:txBody>
          <a:bodyPr/>
          <a:lstStyle/>
          <a:p>
            <a:fld id="{0249A42C-7C3A-1946-A459-68A8AD418034}" type="slidenum">
              <a:rPr lang="en-US" smtClean="0"/>
              <a:pPr/>
              <a:t>49</a:t>
            </a:fld>
            <a:endParaRPr lang="en-US"/>
          </a:p>
        </p:txBody>
      </p:sp>
      <p:sp>
        <p:nvSpPr>
          <p:cNvPr id="6" name="Date Placeholder 5"/>
          <p:cNvSpPr>
            <a:spLocks noGrp="1"/>
          </p:cNvSpPr>
          <p:nvPr>
            <p:ph type="dt" sz="half" idx="2"/>
          </p:nvPr>
        </p:nvSpPr>
        <p:spPr/>
        <p:txBody>
          <a:bodyPr/>
          <a:lstStyle/>
          <a:p>
            <a:fld id="{53DF9EFC-7A07-4E89-95CA-89C08E074FE1}" type="datetime1">
              <a:rPr lang="en-US" smtClean="0"/>
              <a:t>7/3/2019</a:t>
            </a:fld>
            <a:endParaRPr lang="en-US" dirty="0"/>
          </a:p>
        </p:txBody>
      </p:sp>
    </p:spTree>
    <p:extLst>
      <p:ext uri="{BB962C8B-B14F-4D97-AF65-F5344CB8AC3E}">
        <p14:creationId xmlns:p14="http://schemas.microsoft.com/office/powerpoint/2010/main" val="17352651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pic>
        <p:nvPicPr>
          <p:cNvPr id="51" name="Shape 51"/>
          <p:cNvPicPr preferRelativeResize="0"/>
          <p:nvPr/>
        </p:nvPicPr>
        <p:blipFill rotWithShape="1">
          <a:blip r:embed="rId3">
            <a:alphaModFix/>
          </a:blip>
          <a:srcRect/>
          <a:stretch/>
        </p:blipFill>
        <p:spPr>
          <a:xfrm>
            <a:off x="5535827" y="3282651"/>
            <a:ext cx="6130544" cy="3549486"/>
          </a:xfrm>
          <a:prstGeom prst="rect">
            <a:avLst/>
          </a:prstGeom>
          <a:noFill/>
          <a:ln w="9525" cap="flat" cmpd="sng">
            <a:solidFill>
              <a:srgbClr val="000000"/>
            </a:solidFill>
            <a:prstDash val="solid"/>
            <a:round/>
            <a:headEnd type="none" w="sm" len="sm"/>
            <a:tailEnd type="none" w="sm" len="sm"/>
          </a:ln>
        </p:spPr>
      </p:pic>
      <p:sp>
        <p:nvSpPr>
          <p:cNvPr id="54" name="Shape 54"/>
          <p:cNvSpPr txBox="1">
            <a:spLocks noGrp="1"/>
          </p:cNvSpPr>
          <p:nvPr>
            <p:ph type="title"/>
          </p:nvPr>
        </p:nvSpPr>
        <p:spPr>
          <a:xfrm>
            <a:off x="0" y="0"/>
            <a:ext cx="12192000" cy="822960"/>
          </a:xfrm>
          <a:prstGeom prst="rect">
            <a:avLst/>
          </a:prstGeom>
          <a:noFill/>
          <a:ln>
            <a:noFill/>
          </a:ln>
        </p:spPr>
        <p:txBody>
          <a:bodyPr spcFirstLastPara="1" vert="horz" wrap="square" lIns="51427" tIns="25706" rIns="51427" bIns="25706" rtlCol="0" anchor="ctr" anchorCtr="0">
            <a:noAutofit/>
          </a:bodyPr>
          <a:lstStyle/>
          <a:p>
            <a:pPr lvl="0">
              <a:buClr>
                <a:srgbClr val="3D7499"/>
              </a:buClr>
              <a:buSzPts val="3959"/>
            </a:pPr>
            <a:r>
              <a:rPr lang="en-US" sz="3200" dirty="0">
                <a:latin typeface="+mn-lt"/>
              </a:rPr>
              <a:t>Satellite and Product Operations</a:t>
            </a:r>
            <a:endParaRPr sz="3200" dirty="0">
              <a:latin typeface="+mn-lt"/>
            </a:endParaRPr>
          </a:p>
        </p:txBody>
      </p:sp>
      <p:sp>
        <p:nvSpPr>
          <p:cNvPr id="53" name="Shape 53"/>
          <p:cNvSpPr txBox="1">
            <a:spLocks noGrp="1"/>
          </p:cNvSpPr>
          <p:nvPr>
            <p:ph idx="1"/>
          </p:nvPr>
        </p:nvSpPr>
        <p:spPr>
          <a:xfrm>
            <a:off x="420130" y="1114044"/>
            <a:ext cx="11541211" cy="3943350"/>
          </a:xfrm>
          <a:prstGeom prst="rect">
            <a:avLst/>
          </a:prstGeom>
          <a:noFill/>
          <a:ln>
            <a:noFill/>
          </a:ln>
        </p:spPr>
        <p:txBody>
          <a:bodyPr spcFirstLastPara="1" vert="horz" wrap="square" lIns="51427" tIns="25706" rIns="51427" bIns="25706" rtlCol="0" anchor="t" anchorCtr="0">
            <a:noAutofit/>
          </a:bodyPr>
          <a:lstStyle/>
          <a:p>
            <a:pPr>
              <a:spcBef>
                <a:spcPts val="600"/>
              </a:spcBef>
              <a:spcAft>
                <a:spcPts val="600"/>
              </a:spcAft>
              <a:buSzPts val="2200"/>
            </a:pPr>
            <a:r>
              <a:rPr lang="en-US" sz="2000" dirty="0">
                <a:sym typeface="Calibri"/>
              </a:rPr>
              <a:t>NOAA NESDIS Office of Satellite and Product Operations</a:t>
            </a:r>
          </a:p>
          <a:p>
            <a:pPr lvl="1">
              <a:spcBef>
                <a:spcPts val="600"/>
              </a:spcBef>
              <a:spcAft>
                <a:spcPts val="600"/>
              </a:spcAft>
              <a:buSzPts val="2200"/>
              <a:buFont typeface="Arial" panose="020B0604020202020204" pitchFamily="34" charset="0"/>
              <a:buChar char="–"/>
            </a:pPr>
            <a:r>
              <a:rPr lang="en-US" sz="2000" dirty="0">
                <a:sym typeface="Calibri"/>
              </a:rPr>
              <a:t>Performs command and control of United States operational weather satellites</a:t>
            </a:r>
            <a:endParaRPr sz="2000" dirty="0"/>
          </a:p>
          <a:p>
            <a:pPr marL="567929" lvl="1" indent="-342900">
              <a:spcBef>
                <a:spcPts val="600"/>
              </a:spcBef>
              <a:spcAft>
                <a:spcPts val="600"/>
              </a:spcAft>
              <a:buSzPts val="2200"/>
              <a:buFont typeface="Arial" panose="020B0604020202020204" pitchFamily="34" charset="0"/>
              <a:buChar char="–"/>
            </a:pPr>
            <a:r>
              <a:rPr lang="en-US" sz="2000" dirty="0">
                <a:sym typeface="Calibri"/>
              </a:rPr>
              <a:t>Operates ground sites for command and control; and for data acquisition and retransmission</a:t>
            </a:r>
            <a:endParaRPr sz="2000" dirty="0"/>
          </a:p>
          <a:p>
            <a:pPr marL="567929" lvl="1" indent="-342900">
              <a:spcBef>
                <a:spcPts val="600"/>
              </a:spcBef>
              <a:spcAft>
                <a:spcPts val="600"/>
              </a:spcAft>
              <a:buSzPts val="2200"/>
              <a:buFont typeface="Arial" panose="020B0604020202020204" pitchFamily="34" charset="0"/>
              <a:buChar char="–"/>
            </a:pPr>
            <a:r>
              <a:rPr lang="en-US" sz="2000" dirty="0">
                <a:ea typeface="Calibri"/>
                <a:cs typeface="Calibri"/>
                <a:sym typeface="Calibri"/>
              </a:rPr>
              <a:t>Produces derived products from satellite observations and distributes those products to  authorized users in near </a:t>
            </a:r>
            <a:r>
              <a:rPr lang="en-US" sz="1800" dirty="0">
                <a:ea typeface="Calibri"/>
                <a:cs typeface="Calibri"/>
                <a:sym typeface="Calibri"/>
              </a:rPr>
              <a:t>real-time or to the archive for use by the scientific community</a:t>
            </a:r>
            <a:endParaRPr sz="1800" dirty="0">
              <a:ea typeface="Calibri"/>
              <a:cs typeface="Calibri"/>
              <a:sym typeface="Calibri"/>
            </a:endParaRPr>
          </a:p>
        </p:txBody>
      </p:sp>
      <p:sp>
        <p:nvSpPr>
          <p:cNvPr id="4" name="Slide Number Placeholder 3"/>
          <p:cNvSpPr>
            <a:spLocks noGrp="1"/>
          </p:cNvSpPr>
          <p:nvPr>
            <p:ph type="sldNum" sz="quarter" idx="4"/>
          </p:nvPr>
        </p:nvSpPr>
        <p:spPr/>
        <p:txBody>
          <a:bodyPr/>
          <a:lstStyle/>
          <a:p>
            <a:fld id="{0249A42C-7C3A-1946-A459-68A8AD418034}" type="slidenum">
              <a:rPr lang="en-US" smtClean="0"/>
              <a:pPr/>
              <a:t>5</a:t>
            </a:fld>
            <a:endParaRPr lang="en-US"/>
          </a:p>
        </p:txBody>
      </p:sp>
      <p:sp>
        <p:nvSpPr>
          <p:cNvPr id="5" name="Date Placeholder 4"/>
          <p:cNvSpPr>
            <a:spLocks noGrp="1"/>
          </p:cNvSpPr>
          <p:nvPr>
            <p:ph type="dt" sz="half" idx="2"/>
          </p:nvPr>
        </p:nvSpPr>
        <p:spPr/>
        <p:txBody>
          <a:bodyPr/>
          <a:lstStyle/>
          <a:p>
            <a:fld id="{95CE9486-39C5-421E-9A3F-5EE77274C9BC}" type="datetime1">
              <a:rPr lang="en-US" smtClean="0"/>
              <a:t>7/3/2019</a:t>
            </a:fld>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941" y="3943287"/>
            <a:ext cx="4842256" cy="2695388"/>
          </a:xfrm>
          <a:prstGeom prst="rect">
            <a:avLst/>
          </a:prstGeom>
        </p:spPr>
      </p:pic>
    </p:spTree>
    <p:extLst>
      <p:ext uri="{BB962C8B-B14F-4D97-AF65-F5344CB8AC3E}">
        <p14:creationId xmlns:p14="http://schemas.microsoft.com/office/powerpoint/2010/main" val="15104437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prstGeom prst="rect">
            <a:avLst/>
          </a:prstGeom>
        </p:spPr>
        <p:txBody>
          <a:bodyPr>
            <a:normAutofit/>
          </a:bodyPr>
          <a:lstStyle/>
          <a:p>
            <a:r>
              <a:rPr lang="en-US" sz="3200" dirty="0"/>
              <a:t>Websites</a:t>
            </a:r>
          </a:p>
        </p:txBody>
      </p:sp>
      <p:sp>
        <p:nvSpPr>
          <p:cNvPr id="8" name="Slide Number Placeholder 7"/>
          <p:cNvSpPr>
            <a:spLocks noGrp="1"/>
          </p:cNvSpPr>
          <p:nvPr>
            <p:ph type="sldNum" sz="quarter" idx="4"/>
          </p:nvPr>
        </p:nvSpPr>
        <p:spPr/>
        <p:txBody>
          <a:bodyPr/>
          <a:lstStyle/>
          <a:p>
            <a:fld id="{0249A42C-7C3A-1946-A459-68A8AD418034}" type="slidenum">
              <a:rPr lang="en-US" smtClean="0"/>
              <a:pPr/>
              <a:t>50</a:t>
            </a:fld>
            <a:endParaRPr lang="en-US"/>
          </a:p>
        </p:txBody>
      </p:sp>
      <p:sp>
        <p:nvSpPr>
          <p:cNvPr id="9" name="Date Placeholder 8"/>
          <p:cNvSpPr>
            <a:spLocks noGrp="1"/>
          </p:cNvSpPr>
          <p:nvPr>
            <p:ph type="dt" sz="half" idx="2"/>
          </p:nvPr>
        </p:nvSpPr>
        <p:spPr/>
        <p:txBody>
          <a:bodyPr/>
          <a:lstStyle/>
          <a:p>
            <a:fld id="{05F48D5E-8EA8-49B3-B39B-45214F446BA2}" type="datetime1">
              <a:rPr lang="en-US" smtClean="0"/>
              <a:t>7/3/2019</a:t>
            </a:fld>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9696" y="762254"/>
            <a:ext cx="4310066" cy="4136544"/>
          </a:xfrm>
          <a:prstGeom prst="rect">
            <a:avLst/>
          </a:prstGeom>
        </p:spPr>
      </p:pic>
      <p:sp>
        <p:nvSpPr>
          <p:cNvPr id="3" name="TextBox 2"/>
          <p:cNvSpPr txBox="1"/>
          <p:nvPr/>
        </p:nvSpPr>
        <p:spPr>
          <a:xfrm>
            <a:off x="1944130" y="4741288"/>
            <a:ext cx="3779236" cy="584775"/>
          </a:xfrm>
          <a:prstGeom prst="rect">
            <a:avLst/>
          </a:prstGeom>
          <a:noFill/>
        </p:spPr>
        <p:txBody>
          <a:bodyPr wrap="square" rtlCol="0">
            <a:spAutoFit/>
          </a:bodyPr>
          <a:lstStyle/>
          <a:p>
            <a:pPr defTabSz="257175">
              <a:defRPr/>
            </a:pPr>
            <a:r>
              <a:rPr lang="en-US" sz="1600" kern="1200" dirty="0">
                <a:solidFill>
                  <a:schemeClr val="tx1"/>
                </a:solidFill>
                <a:latin typeface="+mn-lt"/>
                <a:ea typeface="+mn-ea"/>
                <a:cs typeface="+mn-cs"/>
                <a:hlinkClick r:id="rId3"/>
              </a:rPr>
              <a:t>https://www.star.nesdis.noaa.gov/GOES/</a:t>
            </a:r>
            <a:endParaRPr lang="en-US" sz="1600" kern="1200" dirty="0">
              <a:solidFill>
                <a:schemeClr val="tx1"/>
              </a:solidFill>
              <a:latin typeface="+mn-lt"/>
              <a:ea typeface="+mn-ea"/>
              <a:cs typeface="+mn-cs"/>
            </a:endParaRPr>
          </a:p>
          <a:p>
            <a:pPr defTabSz="257175">
              <a:defRPr/>
            </a:pPr>
            <a:endParaRPr lang="en-US" sz="1600" kern="1200" dirty="0">
              <a:solidFill>
                <a:schemeClr val="tx1"/>
              </a:solidFill>
              <a:latin typeface="+mn-lt"/>
              <a:ea typeface="+mn-ea"/>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6480" y="1264188"/>
            <a:ext cx="3351709" cy="3351709"/>
          </a:xfrm>
          <a:prstGeom prst="rect">
            <a:avLst/>
          </a:prstGeom>
        </p:spPr>
      </p:pic>
      <p:sp>
        <p:nvSpPr>
          <p:cNvPr id="10" name="TextBox 9"/>
          <p:cNvSpPr txBox="1"/>
          <p:nvPr/>
        </p:nvSpPr>
        <p:spPr>
          <a:xfrm>
            <a:off x="6292370" y="5002898"/>
            <a:ext cx="4616588" cy="584775"/>
          </a:xfrm>
          <a:prstGeom prst="rect">
            <a:avLst/>
          </a:prstGeom>
          <a:noFill/>
        </p:spPr>
        <p:txBody>
          <a:bodyPr wrap="square" rtlCol="0">
            <a:spAutoFit/>
          </a:bodyPr>
          <a:lstStyle/>
          <a:p>
            <a:r>
              <a:rPr lang="en-US" sz="1600" dirty="0">
                <a:latin typeface="+mn-lt"/>
                <a:hlinkClick r:id="rId5"/>
              </a:rPr>
              <a:t>https://www.nesdis.noaa.gov/content/our-satellites</a:t>
            </a:r>
            <a:endParaRPr lang="en-US" sz="1600" dirty="0">
              <a:latin typeface="+mn-lt"/>
            </a:endParaRPr>
          </a:p>
          <a:p>
            <a:endParaRPr lang="en-US" sz="1600" dirty="0">
              <a:latin typeface="+mn-lt"/>
            </a:endParaRPr>
          </a:p>
        </p:txBody>
      </p:sp>
      <p:sp>
        <p:nvSpPr>
          <p:cNvPr id="11" name="TextBox 10"/>
          <p:cNvSpPr txBox="1"/>
          <p:nvPr/>
        </p:nvSpPr>
        <p:spPr>
          <a:xfrm>
            <a:off x="623538" y="5461560"/>
            <a:ext cx="10818819" cy="830997"/>
          </a:xfrm>
          <a:prstGeom prst="rect">
            <a:avLst/>
          </a:prstGeom>
          <a:noFill/>
        </p:spPr>
        <p:txBody>
          <a:bodyPr wrap="square" rtlCol="0">
            <a:spAutoFit/>
          </a:bodyPr>
          <a:lstStyle/>
          <a:p>
            <a:r>
              <a:rPr lang="en-US" sz="1600" dirty="0">
                <a:latin typeface="+mn-lt"/>
              </a:rPr>
              <a:t>NOAA does not control or guarantee the accuracy, relevance, timeliness, or completeness of information contained in the non-NOAA sites. NOAA does not endorse the organizations or individuals maintaining these sites, any views they express, or any products/services they offer </a:t>
            </a:r>
          </a:p>
        </p:txBody>
      </p:sp>
    </p:spTree>
    <p:extLst>
      <p:ext uri="{BB962C8B-B14F-4D97-AF65-F5344CB8AC3E}">
        <p14:creationId xmlns:p14="http://schemas.microsoft.com/office/powerpoint/2010/main" val="380886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Links to Websites</a:t>
            </a:r>
          </a:p>
        </p:txBody>
      </p:sp>
      <p:sp>
        <p:nvSpPr>
          <p:cNvPr id="5" name="Slide Number Placeholder 4"/>
          <p:cNvSpPr>
            <a:spLocks noGrp="1"/>
          </p:cNvSpPr>
          <p:nvPr>
            <p:ph type="sldNum" sz="quarter" idx="4"/>
          </p:nvPr>
        </p:nvSpPr>
        <p:spPr/>
        <p:txBody>
          <a:bodyPr/>
          <a:lstStyle/>
          <a:p>
            <a:fld id="{0249A42C-7C3A-1946-A459-68A8AD418034}" type="slidenum">
              <a:rPr lang="en-US" smtClean="0"/>
              <a:pPr/>
              <a:t>51</a:t>
            </a:fld>
            <a:endParaRPr lang="en-US"/>
          </a:p>
        </p:txBody>
      </p:sp>
      <p:sp>
        <p:nvSpPr>
          <p:cNvPr id="6" name="Date Placeholder 5"/>
          <p:cNvSpPr>
            <a:spLocks noGrp="1"/>
          </p:cNvSpPr>
          <p:nvPr>
            <p:ph type="dt" sz="half" idx="2"/>
          </p:nvPr>
        </p:nvSpPr>
        <p:spPr/>
        <p:txBody>
          <a:bodyPr/>
          <a:lstStyle/>
          <a:p>
            <a:fld id="{14A55BD6-9CDB-4A8A-A39B-01703525FE85}" type="datetime1">
              <a:rPr lang="en-US" smtClean="0"/>
              <a:t>7/3/2019</a:t>
            </a:fld>
            <a:endParaRPr lang="en-US" dirty="0"/>
          </a:p>
        </p:txBody>
      </p:sp>
      <p:sp>
        <p:nvSpPr>
          <p:cNvPr id="7" name="Rectangle 1"/>
          <p:cNvSpPr>
            <a:spLocks noGrp="1" noChangeArrowheads="1"/>
          </p:cNvSpPr>
          <p:nvPr>
            <p:ph idx="1"/>
          </p:nvPr>
        </p:nvSpPr>
        <p:spPr bwMode="auto">
          <a:xfrm>
            <a:off x="304800" y="1028468"/>
            <a:ext cx="11055178" cy="5037919"/>
          </a:xfrm>
          <a:prstGeom prst="rect">
            <a:avLst/>
          </a:prstGeom>
          <a:noFill/>
          <a:ln>
            <a:noFill/>
          </a:ln>
          <a:effectLst/>
          <a:extLst/>
        </p:spPr>
        <p:txBody>
          <a:bodyPr vert="horz" wrap="square" lIns="51435" tIns="25718" rIns="51435" bIns="25718" numCol="1" rtlCol="0" anchor="ctr" anchorCtr="0" compatLnSpc="1">
            <a:prstTxWarp prst="textNoShape">
              <a:avLst/>
            </a:prstTxWarp>
            <a:spAutoFit/>
          </a:bodyPr>
          <a:lstStyle/>
          <a:p>
            <a:pPr marL="0" indent="0" defTabSz="514350" eaLnBrk="0" fontAlgn="base" hangingPunct="0">
              <a:spcBef>
                <a:spcPct val="0"/>
              </a:spcBef>
              <a:spcAft>
                <a:spcPct val="0"/>
              </a:spcAft>
              <a:buNone/>
            </a:pPr>
            <a:r>
              <a:rPr lang="en-US" altLang="en-US" sz="1800" dirty="0">
                <a:solidFill>
                  <a:srgbClr val="222222"/>
                </a:solidFill>
                <a:cs typeface="Arial" panose="020B0604020202020204" pitchFamily="34" charset="0"/>
              </a:rPr>
              <a:t>NOAA STAR GOES  Image Viewer     </a:t>
            </a:r>
            <a:r>
              <a:rPr lang="en-US" altLang="en-US" sz="1800" dirty="0" smtClean="0">
                <a:solidFill>
                  <a:srgbClr val="222222"/>
                </a:solidFill>
                <a:cs typeface="Arial" panose="020B0604020202020204" pitchFamily="34" charset="0"/>
              </a:rPr>
              <a:t>         </a:t>
            </a:r>
            <a:r>
              <a:rPr lang="en-US" altLang="en-US" sz="1800" dirty="0">
                <a:solidFill>
                  <a:srgbClr val="222222"/>
                </a:solidFill>
                <a:cs typeface="Arial" panose="020B0604020202020204" pitchFamily="34" charset="0"/>
                <a:hlinkClick r:id="rId2"/>
              </a:rPr>
              <a:t>https://www.star.nesdis.noaa.gov/GOES/</a:t>
            </a:r>
            <a:endParaRPr lang="en-US" altLang="en-US" sz="1800" dirty="0">
              <a:solidFill>
                <a:srgbClr val="222222"/>
              </a:solidFill>
              <a:cs typeface="Arial" panose="020B0604020202020204" pitchFamily="34" charset="0"/>
            </a:endParaRPr>
          </a:p>
          <a:p>
            <a:pPr marL="0" indent="0" defTabSz="514350" eaLnBrk="0" fontAlgn="base" hangingPunct="0">
              <a:spcBef>
                <a:spcPct val="0"/>
              </a:spcBef>
              <a:spcAft>
                <a:spcPct val="0"/>
              </a:spcAft>
              <a:buNone/>
            </a:pPr>
            <a:endParaRPr lang="en-US" altLang="en-US" sz="1800" dirty="0">
              <a:solidFill>
                <a:srgbClr val="222222"/>
              </a:solidFill>
              <a:cs typeface="Arial" panose="020B0604020202020204" pitchFamily="34" charset="0"/>
            </a:endParaRPr>
          </a:p>
          <a:p>
            <a:pPr marL="0" indent="0" defTabSz="514350" eaLnBrk="0" fontAlgn="base" hangingPunct="0">
              <a:spcBef>
                <a:spcPct val="0"/>
              </a:spcBef>
              <a:spcAft>
                <a:spcPct val="0"/>
              </a:spcAft>
              <a:buNone/>
            </a:pPr>
            <a:r>
              <a:rPr lang="en-US" altLang="en-US" sz="1800" dirty="0">
                <a:solidFill>
                  <a:srgbClr val="222222"/>
                </a:solidFill>
                <a:cs typeface="Arial" panose="020B0604020202020204" pitchFamily="34" charset="0"/>
              </a:rPr>
              <a:t>NOAA/NESDIS Geostationary Satellite </a:t>
            </a:r>
            <a:r>
              <a:rPr lang="en-US" altLang="en-US" sz="1800" dirty="0" smtClean="0">
                <a:solidFill>
                  <a:srgbClr val="222222"/>
                </a:solidFill>
                <a:cs typeface="Arial" panose="020B0604020202020204" pitchFamily="34" charset="0"/>
              </a:rPr>
              <a:t>Server  </a:t>
            </a:r>
            <a:r>
              <a:rPr lang="en-US" altLang="en-US" sz="1800" dirty="0" smtClean="0">
                <a:solidFill>
                  <a:srgbClr val="222222"/>
                </a:solidFill>
                <a:cs typeface="Arial" panose="020B0604020202020204" pitchFamily="34" charset="0"/>
                <a:hlinkClick r:id="rId3"/>
              </a:rPr>
              <a:t>https</a:t>
            </a:r>
            <a:r>
              <a:rPr lang="en-US" altLang="en-US" sz="1800" dirty="0">
                <a:solidFill>
                  <a:srgbClr val="222222"/>
                </a:solidFill>
                <a:cs typeface="Arial" panose="020B0604020202020204" pitchFamily="34" charset="0"/>
                <a:hlinkClick r:id="rId3"/>
              </a:rPr>
              <a:t>://www.goes.noaa.gov/</a:t>
            </a:r>
            <a:endParaRPr lang="en-US" altLang="en-US" sz="1800" dirty="0">
              <a:solidFill>
                <a:srgbClr val="222222"/>
              </a:solidFill>
              <a:cs typeface="Arial" panose="020B0604020202020204" pitchFamily="34" charset="0"/>
            </a:endParaRPr>
          </a:p>
          <a:p>
            <a:pPr marL="0" indent="0" defTabSz="514350" eaLnBrk="0" fontAlgn="base" hangingPunct="0">
              <a:spcBef>
                <a:spcPct val="0"/>
              </a:spcBef>
              <a:spcAft>
                <a:spcPct val="0"/>
              </a:spcAft>
              <a:buNone/>
            </a:pPr>
            <a:endParaRPr lang="en-US" altLang="en-US" sz="1800" dirty="0">
              <a:solidFill>
                <a:srgbClr val="222222"/>
              </a:solidFill>
              <a:cs typeface="Arial" panose="020B0604020202020204" pitchFamily="34" charset="0"/>
            </a:endParaRPr>
          </a:p>
          <a:p>
            <a:pPr marL="0" indent="0" defTabSz="514350" eaLnBrk="0" fontAlgn="base" hangingPunct="0">
              <a:spcBef>
                <a:spcPct val="0"/>
              </a:spcBef>
              <a:spcAft>
                <a:spcPct val="0"/>
              </a:spcAft>
              <a:buNone/>
            </a:pPr>
            <a:r>
              <a:rPr lang="en-US" altLang="en-US" sz="1800" dirty="0">
                <a:solidFill>
                  <a:srgbClr val="222222"/>
                </a:solidFill>
                <a:cs typeface="Arial" panose="020B0604020202020204" pitchFamily="34" charset="0"/>
              </a:rPr>
              <a:t>NOAA satellite direct broadcast systems (GRB, HRIT, EMWIN, HRD, GNC-A)</a:t>
            </a:r>
          </a:p>
          <a:p>
            <a:pPr marL="0" indent="0" defTabSz="514350" eaLnBrk="0" fontAlgn="base" hangingPunct="0">
              <a:spcBef>
                <a:spcPct val="0"/>
              </a:spcBef>
              <a:spcAft>
                <a:spcPct val="0"/>
              </a:spcAft>
              <a:buNone/>
            </a:pPr>
            <a:r>
              <a:rPr lang="en-US" altLang="en-US" sz="1800" dirty="0">
                <a:solidFill>
                  <a:srgbClr val="222222"/>
                </a:solidFill>
                <a:cs typeface="Arial" panose="020B0604020202020204" pitchFamily="34" charset="0"/>
                <a:hlinkClick r:id="rId4"/>
              </a:rPr>
              <a:t>http://www.noaasis.noaa.gov/NOAASIS/ml/satservices.html</a:t>
            </a:r>
            <a:endParaRPr lang="en-US" altLang="en-US" sz="1800" dirty="0">
              <a:solidFill>
                <a:srgbClr val="222222"/>
              </a:solidFill>
              <a:cs typeface="Arial" panose="020B0604020202020204" pitchFamily="34" charset="0"/>
            </a:endParaRPr>
          </a:p>
          <a:p>
            <a:pPr marL="0" indent="0" defTabSz="514350" eaLnBrk="0" fontAlgn="base" hangingPunct="0">
              <a:spcBef>
                <a:spcPct val="0"/>
              </a:spcBef>
              <a:spcAft>
                <a:spcPct val="0"/>
              </a:spcAft>
              <a:buNone/>
            </a:pPr>
            <a:r>
              <a:rPr lang="en-US" altLang="en-US" sz="1800" dirty="0">
                <a:solidFill>
                  <a:srgbClr val="222222"/>
                </a:solidFill>
                <a:cs typeface="Arial" panose="020B0604020202020204" pitchFamily="34" charset="0"/>
              </a:rPr>
              <a:t>NOAA Centers for Environmental Information (NCEI) portal NOAA/NESDIS CLASS </a:t>
            </a:r>
          </a:p>
          <a:p>
            <a:pPr marL="32147" indent="0" defTabSz="514350" eaLnBrk="0" fontAlgn="base" hangingPunct="0">
              <a:spcBef>
                <a:spcPct val="0"/>
              </a:spcBef>
              <a:spcAft>
                <a:spcPct val="0"/>
              </a:spcAft>
              <a:buNone/>
            </a:pPr>
            <a:r>
              <a:rPr lang="en-US" altLang="en-US" sz="1800" dirty="0">
                <a:solidFill>
                  <a:srgbClr val="1155CC"/>
                </a:solidFill>
                <a:cs typeface="Arial" panose="020B0604020202020204" pitchFamily="34" charset="0"/>
                <a:hlinkClick r:id="rId5"/>
              </a:rPr>
              <a:t>http://www.class.ngdc.noaa.gov/saa/products/welcome</a:t>
            </a:r>
            <a:endParaRPr lang="en-US" altLang="en-US" sz="1800" dirty="0">
              <a:solidFill>
                <a:srgbClr val="222222"/>
              </a:solidFill>
              <a:cs typeface="Arial" panose="020B0604020202020204" pitchFamily="34" charset="0"/>
            </a:endParaRPr>
          </a:p>
          <a:p>
            <a:pPr marL="0" indent="0" defTabSz="514350" eaLnBrk="0" fontAlgn="base" hangingPunct="0">
              <a:spcBef>
                <a:spcPct val="0"/>
              </a:spcBef>
              <a:spcAft>
                <a:spcPct val="0"/>
              </a:spcAft>
              <a:buNone/>
            </a:pPr>
            <a:endParaRPr lang="en-US" altLang="en-US" sz="1800" dirty="0">
              <a:solidFill>
                <a:srgbClr val="222222"/>
              </a:solidFill>
              <a:cs typeface="Arial" panose="020B0604020202020204" pitchFamily="34" charset="0"/>
            </a:endParaRPr>
          </a:p>
          <a:p>
            <a:pPr marL="0" indent="0" defTabSz="514350" eaLnBrk="0" fontAlgn="base" hangingPunct="0">
              <a:spcBef>
                <a:spcPct val="0"/>
              </a:spcBef>
              <a:spcAft>
                <a:spcPct val="0"/>
              </a:spcAft>
              <a:buNone/>
            </a:pPr>
            <a:r>
              <a:rPr lang="en-US" altLang="en-US" sz="1800" dirty="0">
                <a:solidFill>
                  <a:srgbClr val="222222"/>
                </a:solidFill>
                <a:cs typeface="Arial" panose="020B0604020202020204" pitchFamily="34" charset="0"/>
              </a:rPr>
              <a:t>Cloud services (experimental)</a:t>
            </a:r>
          </a:p>
          <a:p>
            <a:pPr marL="257175" lvl="1" indent="0" defTabSz="514350" eaLnBrk="0" fontAlgn="base" hangingPunct="0">
              <a:spcBef>
                <a:spcPct val="0"/>
              </a:spcBef>
              <a:spcAft>
                <a:spcPct val="0"/>
              </a:spcAft>
              <a:buFontTx/>
              <a:buChar char="•"/>
            </a:pPr>
            <a:r>
              <a:rPr lang="en-US" altLang="en-US" sz="1800" dirty="0">
                <a:solidFill>
                  <a:srgbClr val="222222"/>
                </a:solidFill>
                <a:cs typeface="Arial" panose="020B0604020202020204" pitchFamily="34" charset="0"/>
              </a:rPr>
              <a:t> AWS: </a:t>
            </a:r>
            <a:r>
              <a:rPr lang="en-US" altLang="en-US" sz="1800" dirty="0">
                <a:solidFill>
                  <a:srgbClr val="1155CC"/>
                </a:solidFill>
                <a:cs typeface="Arial" panose="020B0604020202020204" pitchFamily="34" charset="0"/>
                <a:hlinkClick r:id="rId6"/>
              </a:rPr>
              <a:t>https://aws.amazon.com/public-datasets/goes/</a:t>
            </a:r>
            <a:endParaRPr lang="en-US" altLang="en-US" sz="1800" dirty="0">
              <a:solidFill>
                <a:srgbClr val="222222"/>
              </a:solidFill>
              <a:cs typeface="Arial" panose="020B0604020202020204" pitchFamily="34" charset="0"/>
            </a:endParaRPr>
          </a:p>
          <a:p>
            <a:pPr marL="257175" lvl="1" indent="0" defTabSz="514350" eaLnBrk="0" fontAlgn="base" hangingPunct="0">
              <a:spcBef>
                <a:spcPct val="0"/>
              </a:spcBef>
              <a:spcAft>
                <a:spcPct val="0"/>
              </a:spcAft>
              <a:buFontTx/>
              <a:buChar char="•"/>
            </a:pPr>
            <a:r>
              <a:rPr lang="en-US" altLang="en-US" sz="1800" dirty="0">
                <a:solidFill>
                  <a:srgbClr val="222222"/>
                </a:solidFill>
                <a:cs typeface="Arial" panose="020B0604020202020204" pitchFamily="34" charset="0"/>
              </a:rPr>
              <a:t> Google: </a:t>
            </a:r>
            <a:r>
              <a:rPr lang="en-US" altLang="en-US" sz="1800" dirty="0">
                <a:solidFill>
                  <a:srgbClr val="1155CC"/>
                </a:solidFill>
                <a:cs typeface="Arial" panose="020B0604020202020204" pitchFamily="34" charset="0"/>
                <a:hlinkClick r:id="rId7"/>
              </a:rPr>
              <a:t>https://console.cloud.google.com/launcher/details/noaa-public/goes-16?pli=1</a:t>
            </a:r>
            <a:endParaRPr lang="en-US" altLang="en-US" sz="1800" dirty="0">
              <a:solidFill>
                <a:srgbClr val="222222"/>
              </a:solidFill>
              <a:cs typeface="Arial" panose="020B0604020202020204" pitchFamily="34" charset="0"/>
            </a:endParaRPr>
          </a:p>
          <a:p>
            <a:pPr marL="257175" lvl="1" indent="0" defTabSz="514350" eaLnBrk="0" fontAlgn="base" hangingPunct="0">
              <a:spcBef>
                <a:spcPct val="0"/>
              </a:spcBef>
              <a:spcAft>
                <a:spcPct val="0"/>
              </a:spcAft>
              <a:buFontTx/>
              <a:buChar char="•"/>
            </a:pPr>
            <a:r>
              <a:rPr lang="en-US" altLang="en-US" sz="1800" dirty="0">
                <a:solidFill>
                  <a:srgbClr val="222222"/>
                </a:solidFill>
                <a:cs typeface="Arial" panose="020B0604020202020204" pitchFamily="34" charset="0"/>
              </a:rPr>
              <a:t> OCC: </a:t>
            </a:r>
            <a:r>
              <a:rPr lang="en-US" altLang="en-US" sz="1800" dirty="0">
                <a:solidFill>
                  <a:srgbClr val="1155CC"/>
                </a:solidFill>
                <a:cs typeface="Arial" panose="020B0604020202020204" pitchFamily="34" charset="0"/>
                <a:hlinkClick r:id="rId8"/>
              </a:rPr>
              <a:t>http://edc.occ-data.org/goes16/getdata/</a:t>
            </a:r>
            <a:endParaRPr lang="en-US" altLang="en-US" sz="1800" dirty="0">
              <a:solidFill>
                <a:srgbClr val="1155CC"/>
              </a:solidFill>
              <a:cs typeface="Arial" panose="020B0604020202020204" pitchFamily="34" charset="0"/>
            </a:endParaRPr>
          </a:p>
          <a:p>
            <a:pPr marL="257175" lvl="1" indent="0" defTabSz="514350" eaLnBrk="0" fontAlgn="base" hangingPunct="0">
              <a:spcBef>
                <a:spcPct val="0"/>
              </a:spcBef>
              <a:spcAft>
                <a:spcPct val="0"/>
              </a:spcAft>
              <a:buFontTx/>
              <a:buChar char="•"/>
            </a:pPr>
            <a:endParaRPr lang="en-US" altLang="en-US" sz="1800" dirty="0">
              <a:cs typeface="Arial" panose="020B0604020202020204" pitchFamily="34" charset="0"/>
            </a:endParaRPr>
          </a:p>
          <a:p>
            <a:pPr marL="0" lvl="1" indent="0" defTabSz="514350" eaLnBrk="0" fontAlgn="base" hangingPunct="0">
              <a:spcBef>
                <a:spcPct val="0"/>
              </a:spcBef>
              <a:spcAft>
                <a:spcPct val="0"/>
              </a:spcAft>
              <a:buNone/>
            </a:pPr>
            <a:r>
              <a:rPr lang="en-US" altLang="en-US" sz="1800" dirty="0">
                <a:cs typeface="Arial" panose="020B0604020202020204" pitchFamily="34" charset="0"/>
              </a:rPr>
              <a:t>Environment and Climate Change Canada (ECCC)</a:t>
            </a:r>
          </a:p>
          <a:p>
            <a:pPr marL="0" lvl="1" indent="0" defTabSz="514350" eaLnBrk="0" fontAlgn="base" hangingPunct="0">
              <a:spcBef>
                <a:spcPct val="0"/>
              </a:spcBef>
              <a:spcAft>
                <a:spcPct val="0"/>
              </a:spcAft>
              <a:buNone/>
            </a:pPr>
            <a:r>
              <a:rPr lang="en-US" altLang="en-US" sz="1800" dirty="0">
                <a:cs typeface="Arial" panose="020B0604020202020204" pitchFamily="34" charset="0"/>
              </a:rPr>
              <a:t>Satellite Images and Animation</a:t>
            </a:r>
          </a:p>
          <a:p>
            <a:pPr marL="0" lvl="1" indent="0" defTabSz="514350" eaLnBrk="0" fontAlgn="base" hangingPunct="0">
              <a:spcBef>
                <a:spcPct val="0"/>
              </a:spcBef>
              <a:spcAft>
                <a:spcPct val="0"/>
              </a:spcAft>
              <a:buNone/>
            </a:pPr>
            <a:r>
              <a:rPr lang="en-US" altLang="en-US" sz="1800" dirty="0">
                <a:cs typeface="Arial" panose="020B0604020202020204" pitchFamily="34" charset="0"/>
                <a:hlinkClick r:id="rId9"/>
              </a:rPr>
              <a:t>https://weather.gc.ca/satellite/index_e.html</a:t>
            </a:r>
            <a:endParaRPr lang="en-US" altLang="en-US" sz="1800" dirty="0">
              <a:cs typeface="Arial" panose="020B0604020202020204" pitchFamily="34" charset="0"/>
            </a:endParaRPr>
          </a:p>
          <a:p>
            <a:pPr marL="0" lvl="1" indent="0" defTabSz="514350" eaLnBrk="0" fontAlgn="base" hangingPunct="0">
              <a:spcBef>
                <a:spcPct val="0"/>
              </a:spcBef>
              <a:spcAft>
                <a:spcPct val="0"/>
              </a:spcAft>
              <a:buNone/>
            </a:pPr>
            <a:endParaRPr lang="en-US" altLang="en-US" sz="1800" dirty="0">
              <a:cs typeface="Arial" panose="020B0604020202020204" pitchFamily="34" charset="0"/>
            </a:endParaRPr>
          </a:p>
        </p:txBody>
      </p:sp>
    </p:spTree>
    <p:extLst>
      <p:ext uri="{BB962C8B-B14F-4D97-AF65-F5344CB8AC3E}">
        <p14:creationId xmlns:p14="http://schemas.microsoft.com/office/powerpoint/2010/main" val="7989668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Links to Websites</a:t>
            </a:r>
          </a:p>
        </p:txBody>
      </p:sp>
      <p:sp>
        <p:nvSpPr>
          <p:cNvPr id="3" name="Text Placeholder 2"/>
          <p:cNvSpPr>
            <a:spLocks noGrp="1"/>
          </p:cNvSpPr>
          <p:nvPr>
            <p:ph idx="1"/>
          </p:nvPr>
        </p:nvSpPr>
        <p:spPr>
          <a:xfrm>
            <a:off x="304800" y="1188720"/>
            <a:ext cx="11195222" cy="5102352"/>
          </a:xfrm>
          <a:noFill/>
        </p:spPr>
        <p:txBody>
          <a:bodyPr>
            <a:noAutofit/>
          </a:bodyPr>
          <a:lstStyle/>
          <a:p>
            <a:pPr indent="0">
              <a:spcBef>
                <a:spcPts val="600"/>
              </a:spcBef>
              <a:spcAft>
                <a:spcPts val="600"/>
              </a:spcAft>
              <a:buNone/>
            </a:pPr>
            <a:r>
              <a:rPr lang="en-US" sz="2000" b="1" dirty="0"/>
              <a:t>University of Wisconsin – Madison Space Science and Engineering Center (SSEC) Cooperative Institute for Meteorological Satellite Studies (CIMSS</a:t>
            </a:r>
            <a:r>
              <a:rPr lang="en-US" sz="2000" b="1" dirty="0" smtClean="0"/>
              <a:t>).</a:t>
            </a:r>
          </a:p>
          <a:p>
            <a:pPr marL="478631" indent="-285750">
              <a:spcBef>
                <a:spcPts val="600"/>
              </a:spcBef>
              <a:spcAft>
                <a:spcPts val="600"/>
              </a:spcAft>
            </a:pPr>
            <a:r>
              <a:rPr lang="en-US" sz="2000" dirty="0" err="1" smtClean="0"/>
              <a:t>RealEarth</a:t>
            </a:r>
            <a:r>
              <a:rPr lang="en-US" sz="2000" dirty="0"/>
              <a:t>: </a:t>
            </a:r>
            <a:r>
              <a:rPr lang="en-US" sz="2000" dirty="0">
                <a:hlinkClick r:id="rId3"/>
              </a:rPr>
              <a:t>https://realearth.ssec.wisc.edu/</a:t>
            </a:r>
            <a:endParaRPr lang="en-US" sz="2000" dirty="0"/>
          </a:p>
          <a:p>
            <a:pPr marL="478631" indent="-285750">
              <a:spcBef>
                <a:spcPts val="600"/>
              </a:spcBef>
              <a:spcAft>
                <a:spcPts val="600"/>
              </a:spcAft>
            </a:pPr>
            <a:r>
              <a:rPr lang="en-US" sz="2000" dirty="0"/>
              <a:t>Geostationary Satellite Image Browser: </a:t>
            </a:r>
            <a:r>
              <a:rPr lang="en-US" sz="2000" dirty="0">
                <a:hlinkClick r:id="rId4"/>
              </a:rPr>
              <a:t>SSEC Geo Browser  Color hybrid with GOES-16/17 and Suomi </a:t>
            </a:r>
            <a:r>
              <a:rPr lang="en-US" sz="2000" dirty="0" smtClean="0">
                <a:hlinkClick r:id="rId4"/>
              </a:rPr>
              <a:t>NPP</a:t>
            </a:r>
            <a:r>
              <a:rPr lang="en-US" sz="2000" dirty="0"/>
              <a:t>   </a:t>
            </a:r>
            <a:r>
              <a:rPr lang="en-US" sz="2000" dirty="0">
                <a:hlinkClick r:id="rId5"/>
              </a:rPr>
              <a:t>https://</a:t>
            </a:r>
            <a:r>
              <a:rPr lang="en-US" sz="2000" dirty="0" smtClean="0">
                <a:hlinkClick r:id="rId5"/>
              </a:rPr>
              <a:t>www.ssec.wisc.edu/data/geo</a:t>
            </a:r>
            <a:endParaRPr lang="en-US" sz="2000" dirty="0" smtClean="0"/>
          </a:p>
          <a:p>
            <a:pPr marL="703660" lvl="1" indent="-285750">
              <a:spcBef>
                <a:spcPts val="600"/>
              </a:spcBef>
              <a:spcAft>
                <a:spcPts val="600"/>
              </a:spcAft>
            </a:pPr>
            <a:r>
              <a:rPr lang="en-US" sz="2000" dirty="0" smtClean="0"/>
              <a:t>All </a:t>
            </a:r>
            <a:r>
              <a:rPr lang="en-US" sz="2000" dirty="0"/>
              <a:t>bands, Meso1 Meso2 and CONUS and Full Disk, plus a "spectral" (all channels) loop geo imagery (SSEC Real Earth)  All bands, CONUS and Full Disk and both </a:t>
            </a:r>
            <a:r>
              <a:rPr lang="en-US" sz="2000" dirty="0" err="1"/>
              <a:t>meso</a:t>
            </a:r>
            <a:r>
              <a:rPr lang="en-US" sz="2000" dirty="0"/>
              <a:t>-scale sectors</a:t>
            </a:r>
          </a:p>
          <a:p>
            <a:pPr marL="478631" indent="-285750">
              <a:spcBef>
                <a:spcPts val="600"/>
              </a:spcBef>
              <a:spcAft>
                <a:spcPts val="600"/>
              </a:spcAft>
            </a:pPr>
            <a:r>
              <a:rPr lang="en-US" sz="2000" dirty="0" smtClean="0"/>
              <a:t>UW </a:t>
            </a:r>
            <a:r>
              <a:rPr lang="en-US" sz="2000" dirty="0"/>
              <a:t>– Madison SSEC/CIMSS List of GOES-16 Websites  </a:t>
            </a:r>
            <a:r>
              <a:rPr lang="en-US" sz="2000" dirty="0">
                <a:hlinkClick r:id="rId6"/>
              </a:rPr>
              <a:t>http://cimss.ssec.wisc.edu/goes/goesdata.html</a:t>
            </a:r>
            <a:endParaRPr lang="en-US" sz="2000" dirty="0"/>
          </a:p>
          <a:p>
            <a:pPr marL="478631" indent="-285750">
              <a:spcBef>
                <a:spcPts val="600"/>
              </a:spcBef>
              <a:spcAft>
                <a:spcPts val="600"/>
              </a:spcAft>
            </a:pPr>
            <a:r>
              <a:rPr lang="en-US" sz="2000" dirty="0"/>
              <a:t>UW-Madison AOS  Many sectors (including Southern Wisconsin) and several enhancements</a:t>
            </a:r>
          </a:p>
          <a:p>
            <a:pPr lvl="2" indent="0">
              <a:spcBef>
                <a:spcPts val="600"/>
              </a:spcBef>
              <a:spcAft>
                <a:spcPts val="600"/>
              </a:spcAft>
              <a:buNone/>
              <a:tabLst>
                <a:tab pos="1598613" algn="l"/>
              </a:tabLst>
            </a:pPr>
            <a:r>
              <a:rPr lang="en-US" sz="1887" dirty="0">
                <a:hlinkClick r:id="rId7"/>
              </a:rPr>
              <a:t>http://</a:t>
            </a:r>
            <a:r>
              <a:rPr lang="en-US" sz="1887" dirty="0" smtClean="0">
                <a:hlinkClick r:id="rId7"/>
              </a:rPr>
              <a:t>aos.wisc.edu/weather/wx_obs/Satellite.html</a:t>
            </a:r>
            <a:endParaRPr lang="en-US" sz="1887" dirty="0"/>
          </a:p>
          <a:p>
            <a:pPr indent="0">
              <a:spcBef>
                <a:spcPts val="600"/>
              </a:spcBef>
              <a:spcAft>
                <a:spcPts val="600"/>
              </a:spcAft>
              <a:buNone/>
            </a:pPr>
            <a:endParaRPr lang="en-US" sz="2000" dirty="0"/>
          </a:p>
          <a:p>
            <a:pPr indent="0">
              <a:spcBef>
                <a:spcPts val="600"/>
              </a:spcBef>
              <a:spcAft>
                <a:spcPts val="600"/>
              </a:spcAft>
              <a:buNone/>
            </a:pPr>
            <a:endParaRPr lang="en-US" sz="2000" dirty="0"/>
          </a:p>
          <a:p>
            <a:pPr indent="0">
              <a:buNone/>
            </a:pPr>
            <a:endParaRPr lang="en-US" sz="1500" dirty="0"/>
          </a:p>
          <a:p>
            <a:pPr indent="0">
              <a:buNone/>
            </a:pPr>
            <a:endParaRPr lang="en-US" sz="1500" dirty="0"/>
          </a:p>
        </p:txBody>
      </p:sp>
      <p:sp>
        <p:nvSpPr>
          <p:cNvPr id="5" name="Slide Number Placeholder 4"/>
          <p:cNvSpPr>
            <a:spLocks noGrp="1"/>
          </p:cNvSpPr>
          <p:nvPr>
            <p:ph type="sldNum" sz="quarter" idx="4"/>
          </p:nvPr>
        </p:nvSpPr>
        <p:spPr/>
        <p:txBody>
          <a:bodyPr/>
          <a:lstStyle/>
          <a:p>
            <a:fld id="{0249A42C-7C3A-1946-A459-68A8AD418034}" type="slidenum">
              <a:rPr lang="en-US" smtClean="0"/>
              <a:pPr/>
              <a:t>52</a:t>
            </a:fld>
            <a:endParaRPr lang="en-US"/>
          </a:p>
        </p:txBody>
      </p:sp>
      <p:sp>
        <p:nvSpPr>
          <p:cNvPr id="6" name="Date Placeholder 5"/>
          <p:cNvSpPr>
            <a:spLocks noGrp="1"/>
          </p:cNvSpPr>
          <p:nvPr>
            <p:ph type="dt" sz="half" idx="2"/>
          </p:nvPr>
        </p:nvSpPr>
        <p:spPr/>
        <p:txBody>
          <a:bodyPr/>
          <a:lstStyle/>
          <a:p>
            <a:fld id="{F44327F1-BBC6-4914-BE0F-4A2D66762189}" type="datetime1">
              <a:rPr lang="en-US" smtClean="0"/>
              <a:t>7/3/2019</a:t>
            </a:fld>
            <a:endParaRPr lang="en-US" dirty="0"/>
          </a:p>
        </p:txBody>
      </p:sp>
    </p:spTree>
    <p:extLst>
      <p:ext uri="{BB962C8B-B14F-4D97-AF65-F5344CB8AC3E}">
        <p14:creationId xmlns:p14="http://schemas.microsoft.com/office/powerpoint/2010/main" val="22026027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Links to Websites</a:t>
            </a:r>
          </a:p>
        </p:txBody>
      </p:sp>
      <p:sp>
        <p:nvSpPr>
          <p:cNvPr id="3" name="Text Placeholder 2"/>
          <p:cNvSpPr>
            <a:spLocks noGrp="1"/>
          </p:cNvSpPr>
          <p:nvPr>
            <p:ph idx="1"/>
          </p:nvPr>
        </p:nvSpPr>
        <p:spPr>
          <a:xfrm>
            <a:off x="510746" y="1135380"/>
            <a:ext cx="11186983" cy="5155692"/>
          </a:xfrm>
          <a:noFill/>
        </p:spPr>
        <p:txBody>
          <a:bodyPr>
            <a:noAutofit/>
          </a:bodyPr>
          <a:lstStyle/>
          <a:p>
            <a:pPr indent="0">
              <a:buNone/>
            </a:pPr>
            <a:r>
              <a:rPr lang="en-US" sz="1600" b="1" dirty="0"/>
              <a:t>CIRA Colorado State University </a:t>
            </a:r>
            <a:r>
              <a:rPr lang="en-US" sz="1600" dirty="0"/>
              <a:t>receives GOES-16 and GOEs-17 GRB and generates and distributes products.  CIRA provides access to a variety of advanced experimental satellite products via LDM, RAMSDIS Online web access </a:t>
            </a:r>
            <a:r>
              <a:rPr lang="en-US" sz="1600" dirty="0">
                <a:hlinkClick r:id="rId3"/>
              </a:rPr>
              <a:t>http://rammb.cira.colostate.edu/ramsdis/online/</a:t>
            </a:r>
            <a:r>
              <a:rPr lang="en-US" sz="1600" dirty="0"/>
              <a:t>, the RAMMB-SLIDER </a:t>
            </a:r>
            <a:r>
              <a:rPr lang="en-US" sz="1600" dirty="0">
                <a:hlinkClick r:id="rId4"/>
              </a:rPr>
              <a:t>http://rammb-slider.cira.colostate.edu</a:t>
            </a:r>
            <a:r>
              <a:rPr lang="en-US" sz="1600" dirty="0"/>
              <a:t> visualization tool and ftp. These products include specialized CIRA derived products such as:</a:t>
            </a:r>
          </a:p>
          <a:p>
            <a:pPr lvl="1">
              <a:spcBef>
                <a:spcPts val="600"/>
              </a:spcBef>
              <a:spcAft>
                <a:spcPts val="600"/>
              </a:spcAft>
            </a:pPr>
            <a:r>
              <a:rPr lang="en-US" sz="1600" dirty="0"/>
              <a:t> </a:t>
            </a:r>
            <a:r>
              <a:rPr lang="en-US" sz="1400" dirty="0"/>
              <a:t>DEBRA dust detection </a:t>
            </a:r>
            <a:r>
              <a:rPr lang="en-US" sz="1400" dirty="0">
                <a:hlinkClick r:id="rId5"/>
              </a:rPr>
              <a:t>https://ams.confex.com/ams/92Annual/webprogram/Paper199249.html</a:t>
            </a:r>
            <a:endParaRPr lang="en-US" sz="1400" dirty="0"/>
          </a:p>
          <a:p>
            <a:pPr lvl="1">
              <a:spcBef>
                <a:spcPts val="600"/>
              </a:spcBef>
              <a:spcAft>
                <a:spcPts val="600"/>
              </a:spcAft>
            </a:pPr>
            <a:r>
              <a:rPr lang="en-US" sz="1400" dirty="0"/>
              <a:t> </a:t>
            </a:r>
            <a:r>
              <a:rPr lang="en-US" sz="1400" dirty="0" err="1"/>
              <a:t>GeoColor</a:t>
            </a:r>
            <a:r>
              <a:rPr lang="en-US" sz="1400" dirty="0"/>
              <a:t> </a:t>
            </a:r>
            <a:r>
              <a:rPr lang="en-US" sz="1400" dirty="0">
                <a:hlinkClick r:id="rId6"/>
              </a:rPr>
              <a:t>http://rammb.cira.colostate.edu/training/visit/quick_guides/QuickGuide_CIRA_Geocolor_20171019.pdf</a:t>
            </a:r>
            <a:endParaRPr lang="en-US" sz="1400" dirty="0"/>
          </a:p>
          <a:p>
            <a:pPr lvl="1">
              <a:spcBef>
                <a:spcPts val="600"/>
              </a:spcBef>
              <a:spcAft>
                <a:spcPts val="600"/>
              </a:spcAft>
            </a:pPr>
            <a:r>
              <a:rPr lang="en-US" sz="1400" dirty="0"/>
              <a:t> </a:t>
            </a:r>
            <a:r>
              <a:rPr lang="en-US" sz="1400" dirty="0" err="1"/>
              <a:t>Advected</a:t>
            </a:r>
            <a:r>
              <a:rPr lang="en-US" sz="1400" dirty="0"/>
              <a:t> Layered </a:t>
            </a:r>
            <a:r>
              <a:rPr lang="en-US" sz="1400" dirty="0" err="1"/>
              <a:t>Precipitable</a:t>
            </a:r>
            <a:r>
              <a:rPr lang="en-US" sz="1400" dirty="0"/>
              <a:t> Water </a:t>
            </a:r>
            <a:r>
              <a:rPr lang="en-US" sz="1400" dirty="0">
                <a:hlinkClick r:id="rId7"/>
              </a:rPr>
              <a:t>http://rammb.cira.colostate.edu/training/visit/quick_guides/QuickGuide_LPW_Advected_20180223.pdf</a:t>
            </a:r>
            <a:endParaRPr lang="en-US" sz="1400" dirty="0"/>
          </a:p>
          <a:p>
            <a:pPr lvl="1">
              <a:spcBef>
                <a:spcPts val="600"/>
              </a:spcBef>
              <a:spcAft>
                <a:spcPts val="600"/>
              </a:spcAft>
            </a:pPr>
            <a:r>
              <a:rPr lang="en-US" sz="1400" dirty="0"/>
              <a:t> Proxy Visible </a:t>
            </a:r>
            <a:r>
              <a:rPr lang="en-US" sz="1400" dirty="0">
                <a:hlinkClick r:id="rId8"/>
              </a:rPr>
              <a:t>https://ams.confex.com/ams/98Annual/webprogram/Paper334276.html</a:t>
            </a:r>
            <a:endParaRPr lang="en-US" sz="1400" dirty="0"/>
          </a:p>
          <a:p>
            <a:pPr lvl="1">
              <a:spcBef>
                <a:spcPts val="600"/>
              </a:spcBef>
              <a:spcAft>
                <a:spcPts val="600"/>
              </a:spcAft>
            </a:pPr>
            <a:r>
              <a:rPr lang="en-US" sz="1400" dirty="0"/>
              <a:t> Snow/Cloud Layer discrimination </a:t>
            </a:r>
            <a:r>
              <a:rPr lang="en-US" sz="1400" dirty="0">
                <a:hlinkClick r:id="rId9"/>
              </a:rPr>
              <a:t>http://rammb.cira.colostate.edu/research/goes-r/proving_ground/cira_product_list/cloud_layers_and_snow_cover_discriminator_detailed.asp</a:t>
            </a:r>
            <a:endParaRPr lang="en-US" sz="1400" dirty="0"/>
          </a:p>
          <a:p>
            <a:pPr>
              <a:spcBef>
                <a:spcPts val="600"/>
              </a:spcBef>
              <a:spcAft>
                <a:spcPts val="600"/>
              </a:spcAft>
            </a:pPr>
            <a:r>
              <a:rPr lang="en-US" sz="1600" dirty="0"/>
              <a:t>Products are developed from locally ingest data available on GOES-16, GOES-17, Himawari-8 and SNPP/JPSS1 satellites. Product format includes AWIPS2 netCDF4 and NAWIPS </a:t>
            </a:r>
            <a:r>
              <a:rPr lang="en-US" sz="1600" dirty="0" err="1"/>
              <a:t>McIDAS</a:t>
            </a:r>
            <a:r>
              <a:rPr lang="en-US" sz="1600" dirty="0"/>
              <a:t> AREA file, GIF, JPG, and HDF. CIRA’s global client base includes the US weather research community, the National Weather Service, the Joint Typhoon Warning Center, commercial users such as the aviation and fishing communities, satellite researchers in the South Pacific and Asia, educators and media developers such as National Geographic, Public Broadcasting Service, television networks</a:t>
            </a:r>
          </a:p>
        </p:txBody>
      </p:sp>
      <p:sp>
        <p:nvSpPr>
          <p:cNvPr id="5" name="Slide Number Placeholder 4"/>
          <p:cNvSpPr>
            <a:spLocks noGrp="1"/>
          </p:cNvSpPr>
          <p:nvPr>
            <p:ph type="sldNum" sz="quarter" idx="4"/>
          </p:nvPr>
        </p:nvSpPr>
        <p:spPr/>
        <p:txBody>
          <a:bodyPr/>
          <a:lstStyle/>
          <a:p>
            <a:fld id="{0249A42C-7C3A-1946-A459-68A8AD418034}" type="slidenum">
              <a:rPr lang="en-US" smtClean="0"/>
              <a:pPr/>
              <a:t>53</a:t>
            </a:fld>
            <a:endParaRPr lang="en-US"/>
          </a:p>
        </p:txBody>
      </p:sp>
      <p:sp>
        <p:nvSpPr>
          <p:cNvPr id="6" name="Date Placeholder 5"/>
          <p:cNvSpPr>
            <a:spLocks noGrp="1"/>
          </p:cNvSpPr>
          <p:nvPr>
            <p:ph type="dt" sz="half" idx="2"/>
          </p:nvPr>
        </p:nvSpPr>
        <p:spPr/>
        <p:txBody>
          <a:bodyPr/>
          <a:lstStyle/>
          <a:p>
            <a:fld id="{F44327F1-BBC6-4914-BE0F-4A2D66762189}" type="datetime1">
              <a:rPr lang="en-US" smtClean="0"/>
              <a:t>7/3/2019</a:t>
            </a:fld>
            <a:endParaRPr lang="en-US" dirty="0"/>
          </a:p>
        </p:txBody>
      </p:sp>
    </p:spTree>
    <p:extLst>
      <p:ext uri="{BB962C8B-B14F-4D97-AF65-F5344CB8AC3E}">
        <p14:creationId xmlns:p14="http://schemas.microsoft.com/office/powerpoint/2010/main" val="346614516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Links to Websites</a:t>
            </a:r>
          </a:p>
        </p:txBody>
      </p:sp>
      <p:sp>
        <p:nvSpPr>
          <p:cNvPr id="3" name="Text Placeholder 2"/>
          <p:cNvSpPr>
            <a:spLocks noGrp="1"/>
          </p:cNvSpPr>
          <p:nvPr>
            <p:ph idx="1"/>
          </p:nvPr>
        </p:nvSpPr>
        <p:spPr>
          <a:noFill/>
        </p:spPr>
        <p:txBody>
          <a:bodyPr>
            <a:normAutofit/>
          </a:bodyPr>
          <a:lstStyle/>
          <a:p>
            <a:pPr indent="0">
              <a:buNone/>
            </a:pPr>
            <a:endParaRPr lang="en-US" sz="1500" dirty="0"/>
          </a:p>
          <a:p>
            <a:pPr indent="0">
              <a:spcBef>
                <a:spcPts val="600"/>
              </a:spcBef>
              <a:spcAft>
                <a:spcPts val="600"/>
              </a:spcAft>
              <a:buNone/>
            </a:pPr>
            <a:r>
              <a:rPr lang="en-US" sz="2000" b="1" dirty="0"/>
              <a:t>NASA Marshall Space Flight Center, Huntsville, AL</a:t>
            </a:r>
          </a:p>
          <a:p>
            <a:pPr indent="0">
              <a:spcBef>
                <a:spcPts val="600"/>
              </a:spcBef>
              <a:spcAft>
                <a:spcPts val="600"/>
              </a:spcAft>
              <a:buNone/>
            </a:pPr>
            <a:r>
              <a:rPr lang="en-US" sz="2000" dirty="0"/>
              <a:t>Short-term Prediction Research and Transition Center (SPORT). ABI GOES-16/17 imagery: 16 bands, RGBs, Full Disk and CONUS and </a:t>
            </a:r>
            <a:r>
              <a:rPr lang="en-US" sz="2000" dirty="0" err="1"/>
              <a:t>Meso</a:t>
            </a:r>
            <a:r>
              <a:rPr lang="en-US" sz="2000" dirty="0"/>
              <a:t>-scale sectors weather.us   US view, several options. GLM product </a:t>
            </a:r>
            <a:r>
              <a:rPr lang="en-US" sz="2000" dirty="0">
                <a:hlinkClick r:id="rId3"/>
              </a:rPr>
              <a:t>ABI GOES-16/17 imagery (SPORT)   </a:t>
            </a:r>
            <a:r>
              <a:rPr lang="en-US" sz="2000" dirty="0"/>
              <a:t>16 bands, RGBs, Full Disk and CONUS and </a:t>
            </a:r>
            <a:r>
              <a:rPr lang="en-US" sz="2000" dirty="0" err="1"/>
              <a:t>Meso</a:t>
            </a:r>
            <a:r>
              <a:rPr lang="en-US" sz="2000" dirty="0"/>
              <a:t>-scale sectors weather.us   US view, several options   </a:t>
            </a:r>
            <a:r>
              <a:rPr lang="en-US" sz="2000" dirty="0">
                <a:hlinkClick r:id="rId3"/>
              </a:rPr>
              <a:t>https://weather.msfc.nasa.gov/sport</a:t>
            </a:r>
            <a:r>
              <a:rPr lang="en-US" sz="2000" dirty="0" smtClean="0">
                <a:hlinkClick r:id="rId3"/>
              </a:rPr>
              <a:t>/</a:t>
            </a:r>
            <a:endParaRPr lang="en-US" sz="2000" dirty="0" smtClean="0"/>
          </a:p>
          <a:p>
            <a:pPr indent="0">
              <a:spcBef>
                <a:spcPts val="600"/>
              </a:spcBef>
              <a:spcAft>
                <a:spcPts val="600"/>
              </a:spcAft>
              <a:buNone/>
            </a:pPr>
            <a:r>
              <a:rPr lang="en-US" sz="2000" b="1" dirty="0" smtClean="0"/>
              <a:t>College </a:t>
            </a:r>
            <a:r>
              <a:rPr lang="en-US" sz="2000" b="1" dirty="0"/>
              <a:t>of DuPage</a:t>
            </a:r>
          </a:p>
          <a:p>
            <a:pPr lvl="1" indent="0">
              <a:spcBef>
                <a:spcPts val="600"/>
              </a:spcBef>
              <a:spcAft>
                <a:spcPts val="600"/>
              </a:spcAft>
              <a:buNone/>
            </a:pPr>
            <a:r>
              <a:rPr lang="en-US" sz="2000" dirty="0"/>
              <a:t> </a:t>
            </a:r>
            <a:r>
              <a:rPr lang="en-US" sz="2000" dirty="0">
                <a:hlinkClick r:id="rId4"/>
              </a:rPr>
              <a:t>https://weather.cod.edu/satrad/</a:t>
            </a:r>
            <a:endParaRPr lang="en-US" sz="2000" dirty="0"/>
          </a:p>
          <a:p>
            <a:pPr indent="0">
              <a:spcBef>
                <a:spcPts val="600"/>
              </a:spcBef>
              <a:spcAft>
                <a:spcPts val="600"/>
              </a:spcAft>
              <a:buNone/>
            </a:pPr>
            <a:r>
              <a:rPr lang="en-US" sz="2000" b="1" dirty="0" smtClean="0"/>
              <a:t>Pennsylvania </a:t>
            </a:r>
            <a:r>
              <a:rPr lang="en-US" sz="2000" b="1" dirty="0"/>
              <a:t>State University Department of Meteorology  </a:t>
            </a:r>
            <a:endParaRPr lang="en-US" sz="2000" b="1" dirty="0" smtClean="0"/>
          </a:p>
          <a:p>
            <a:pPr lvl="1" indent="0">
              <a:spcBef>
                <a:spcPts val="600"/>
              </a:spcBef>
              <a:spcAft>
                <a:spcPts val="600"/>
              </a:spcAft>
              <a:buNone/>
            </a:pPr>
            <a:r>
              <a:rPr lang="en-US" sz="2000" dirty="0" smtClean="0">
                <a:hlinkClick r:id="rId5"/>
              </a:rPr>
              <a:t>http</a:t>
            </a:r>
            <a:r>
              <a:rPr lang="en-US" sz="2000" dirty="0">
                <a:hlinkClick r:id="rId5"/>
              </a:rPr>
              <a:t>://mp1.met.psu.edu/~fxg1/PSUGOES_US/index.html</a:t>
            </a:r>
            <a:endParaRPr lang="en-US" sz="2000" dirty="0"/>
          </a:p>
          <a:p>
            <a:pPr indent="0">
              <a:spcBef>
                <a:spcPts val="600"/>
              </a:spcBef>
              <a:spcAft>
                <a:spcPts val="600"/>
              </a:spcAft>
              <a:buNone/>
            </a:pPr>
            <a:endParaRPr lang="en-US" sz="2000" dirty="0"/>
          </a:p>
          <a:p>
            <a:pPr indent="0">
              <a:spcBef>
                <a:spcPts val="600"/>
              </a:spcBef>
              <a:spcAft>
                <a:spcPts val="600"/>
              </a:spcAft>
              <a:buNone/>
            </a:pPr>
            <a:endParaRPr lang="en-US" sz="2000" dirty="0"/>
          </a:p>
        </p:txBody>
      </p:sp>
      <p:sp>
        <p:nvSpPr>
          <p:cNvPr id="5" name="Slide Number Placeholder 4"/>
          <p:cNvSpPr>
            <a:spLocks noGrp="1"/>
          </p:cNvSpPr>
          <p:nvPr>
            <p:ph type="sldNum" sz="quarter" idx="4"/>
          </p:nvPr>
        </p:nvSpPr>
        <p:spPr/>
        <p:txBody>
          <a:bodyPr/>
          <a:lstStyle/>
          <a:p>
            <a:fld id="{0249A42C-7C3A-1946-A459-68A8AD418034}" type="slidenum">
              <a:rPr lang="en-US" smtClean="0"/>
              <a:pPr/>
              <a:t>54</a:t>
            </a:fld>
            <a:endParaRPr lang="en-US"/>
          </a:p>
        </p:txBody>
      </p:sp>
      <p:sp>
        <p:nvSpPr>
          <p:cNvPr id="6" name="Date Placeholder 5"/>
          <p:cNvSpPr>
            <a:spLocks noGrp="1"/>
          </p:cNvSpPr>
          <p:nvPr>
            <p:ph type="dt" sz="half" idx="2"/>
          </p:nvPr>
        </p:nvSpPr>
        <p:spPr/>
        <p:txBody>
          <a:bodyPr/>
          <a:lstStyle/>
          <a:p>
            <a:fld id="{2C2BCB3B-44C8-4A30-B52C-3D29439E06A3}" type="datetime1">
              <a:rPr lang="en-US" smtClean="0"/>
              <a:t>7/3/2019</a:t>
            </a:fld>
            <a:endParaRPr lang="en-US" dirty="0"/>
          </a:p>
        </p:txBody>
      </p:sp>
    </p:spTree>
    <p:extLst>
      <p:ext uri="{BB962C8B-B14F-4D97-AF65-F5344CB8AC3E}">
        <p14:creationId xmlns:p14="http://schemas.microsoft.com/office/powerpoint/2010/main" val="23632963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Links to Websites</a:t>
            </a:r>
          </a:p>
        </p:txBody>
      </p:sp>
      <p:sp>
        <p:nvSpPr>
          <p:cNvPr id="3" name="Text Placeholder 2"/>
          <p:cNvSpPr>
            <a:spLocks noGrp="1"/>
          </p:cNvSpPr>
          <p:nvPr>
            <p:ph idx="1"/>
          </p:nvPr>
        </p:nvSpPr>
        <p:spPr>
          <a:noFill/>
        </p:spPr>
        <p:txBody>
          <a:bodyPr>
            <a:noAutofit/>
          </a:bodyPr>
          <a:lstStyle/>
          <a:p>
            <a:pPr indent="0">
              <a:buNone/>
            </a:pPr>
            <a:endParaRPr lang="en-US" sz="1500" dirty="0">
              <a:hlinkClick r:id="rId3"/>
            </a:endParaRPr>
          </a:p>
          <a:p>
            <a:pPr indent="0">
              <a:buNone/>
            </a:pPr>
            <a:r>
              <a:rPr lang="en-US" sz="1500" b="1" dirty="0"/>
              <a:t>The National Earth Observation Lab (LANOT) at the Geography Institute, National Autonomous University of Mexico (UNAM)</a:t>
            </a:r>
            <a:r>
              <a:rPr lang="en-US" sz="1500" dirty="0"/>
              <a:t> receives images through GOES-16 GRB with </a:t>
            </a:r>
            <a:r>
              <a:rPr lang="en-US" sz="1500" dirty="0" err="1"/>
              <a:t>Terascan</a:t>
            </a:r>
            <a:r>
              <a:rPr lang="en-US" sz="1500" dirty="0"/>
              <a:t> software (</a:t>
            </a:r>
            <a:r>
              <a:rPr lang="en-US" sz="1500" dirty="0" err="1"/>
              <a:t>SeaSpace</a:t>
            </a:r>
            <a:r>
              <a:rPr lang="en-US" sz="1500" dirty="0"/>
              <a:t> ). LANOT processes ABI Full Disk, CONUS, and mesoscale (when available over Mexico). LANOT uses CSPP Geo. Examples of products generated by LANOT:</a:t>
            </a:r>
            <a:r>
              <a:rPr lang="en-US" sz="1500" dirty="0">
                <a:hlinkClick r:id="rId4"/>
              </a:rPr>
              <a:t>UNAM</a:t>
            </a:r>
            <a:r>
              <a:rPr lang="en-US" sz="1500" dirty="0"/>
              <a:t> </a:t>
            </a:r>
          </a:p>
          <a:p>
            <a:pPr marL="478631" indent="-285750"/>
            <a:r>
              <a:rPr lang="en-US" sz="1500" dirty="0"/>
              <a:t>Aerosol (Aerosol, Dust, and Smoke)</a:t>
            </a:r>
          </a:p>
          <a:p>
            <a:pPr marL="478631" indent="-285750"/>
            <a:r>
              <a:rPr lang="en-US" sz="1500" dirty="0"/>
              <a:t>Cloud (</a:t>
            </a:r>
            <a:r>
              <a:rPr lang="en-US" sz="1500" dirty="0" err="1"/>
              <a:t>Cloud_Top_Height</a:t>
            </a:r>
            <a:r>
              <a:rPr lang="en-US" sz="1500" dirty="0"/>
              <a:t>, </a:t>
            </a:r>
            <a:r>
              <a:rPr lang="en-US" sz="1500" dirty="0" err="1"/>
              <a:t>Cloud_Top_Temp</a:t>
            </a:r>
            <a:r>
              <a:rPr lang="en-US" sz="1500" dirty="0"/>
              <a:t>, </a:t>
            </a:r>
            <a:r>
              <a:rPr lang="en-US" sz="1500" dirty="0" err="1"/>
              <a:t>Cloud_Top_Phase</a:t>
            </a:r>
            <a:r>
              <a:rPr lang="en-US" sz="1500" dirty="0"/>
              <a:t>, </a:t>
            </a:r>
            <a:r>
              <a:rPr lang="en-US" sz="1500" dirty="0" err="1"/>
              <a:t>Clear_Sky_Mask</a:t>
            </a:r>
            <a:r>
              <a:rPr lang="en-US" sz="1500" dirty="0"/>
              <a:t>, </a:t>
            </a:r>
            <a:r>
              <a:rPr lang="en-US" sz="1500" dirty="0" err="1"/>
              <a:t>Cloud_Optical_Depth</a:t>
            </a:r>
            <a:r>
              <a:rPr lang="en-US" sz="1500" dirty="0"/>
              <a:t>,  </a:t>
            </a:r>
            <a:r>
              <a:rPr lang="en-US" sz="1500" dirty="0" err="1"/>
              <a:t>Cloud_Particle_Size</a:t>
            </a:r>
            <a:r>
              <a:rPr lang="en-US" sz="1500" dirty="0"/>
              <a:t>, </a:t>
            </a:r>
            <a:r>
              <a:rPr lang="en-US" sz="1500" dirty="0" err="1"/>
              <a:t>Cloud_Top_Pressure</a:t>
            </a:r>
            <a:r>
              <a:rPr lang="en-US" sz="1500" dirty="0"/>
              <a:t>, Low cloud, </a:t>
            </a:r>
            <a:r>
              <a:rPr lang="en-US" sz="1500" dirty="0" err="1"/>
              <a:t>Rainrate</a:t>
            </a:r>
            <a:r>
              <a:rPr lang="en-US" sz="1500" dirty="0"/>
              <a:t>, Water vapor height, and Water vapor pressure)</a:t>
            </a:r>
          </a:p>
          <a:p>
            <a:pPr marL="478631" indent="-285750"/>
            <a:r>
              <a:rPr lang="en-US" sz="1500" dirty="0"/>
              <a:t>LST, NDVI, and SST</a:t>
            </a:r>
          </a:p>
          <a:p>
            <a:pPr indent="0">
              <a:buNone/>
            </a:pPr>
            <a:r>
              <a:rPr lang="en-US" sz="1500" dirty="0"/>
              <a:t>LANOT distributes the information to different government and academic institutions as National Meteorological Service, National Disaster Prevention Center, University of the State of Mexico and another 12 institutions. LANOT is also developing different algorithms, including: Floating algae index FAI (to spot Sargasso), volcanic ash, total </a:t>
            </a:r>
            <a:r>
              <a:rPr lang="en-US" sz="1500" dirty="0" err="1"/>
              <a:t>precipitable</a:t>
            </a:r>
            <a:r>
              <a:rPr lang="en-US" sz="1500" dirty="0"/>
              <a:t> water, and fire</a:t>
            </a:r>
            <a:endParaRPr lang="en-US" sz="1500" dirty="0">
              <a:hlinkClick r:id="rId4"/>
            </a:endParaRPr>
          </a:p>
          <a:p>
            <a:pPr indent="0">
              <a:buNone/>
            </a:pPr>
            <a:r>
              <a:rPr lang="en-US" sz="1500" dirty="0">
                <a:hlinkClick r:id="rId5"/>
              </a:rPr>
              <a:t> </a:t>
            </a:r>
          </a:p>
          <a:p>
            <a:pPr indent="0">
              <a:buNone/>
            </a:pPr>
            <a:r>
              <a:rPr lang="pt-BR" sz="1500" b="1" dirty="0" smtClean="0"/>
              <a:t>Brazil </a:t>
            </a:r>
            <a:r>
              <a:rPr lang="pt-BR" sz="1500" b="1" dirty="0"/>
              <a:t>Centro de Previsão do Tempo e Estudos Climáticos, INPE</a:t>
            </a:r>
          </a:p>
          <a:p>
            <a:pPr indent="0">
              <a:buNone/>
            </a:pPr>
            <a:r>
              <a:rPr lang="pt-BR" sz="1500" dirty="0">
                <a:hlinkClick r:id="rId6"/>
              </a:rPr>
              <a:t>http://satelite.cptec.inpe.br/home/index.jsp</a:t>
            </a:r>
            <a:endParaRPr lang="pt-BR" sz="1500" dirty="0"/>
          </a:p>
          <a:p>
            <a:pPr indent="0">
              <a:buNone/>
            </a:pPr>
            <a:endParaRPr lang="pt-BR" sz="1500" dirty="0"/>
          </a:p>
          <a:p>
            <a:pPr indent="0">
              <a:buNone/>
            </a:pPr>
            <a:endParaRPr lang="en-US" sz="1500" dirty="0"/>
          </a:p>
        </p:txBody>
      </p:sp>
      <p:sp>
        <p:nvSpPr>
          <p:cNvPr id="5" name="Slide Number Placeholder 4"/>
          <p:cNvSpPr>
            <a:spLocks noGrp="1"/>
          </p:cNvSpPr>
          <p:nvPr>
            <p:ph type="sldNum" sz="quarter" idx="4"/>
          </p:nvPr>
        </p:nvSpPr>
        <p:spPr/>
        <p:txBody>
          <a:bodyPr/>
          <a:lstStyle/>
          <a:p>
            <a:fld id="{0249A42C-7C3A-1946-A459-68A8AD418034}" type="slidenum">
              <a:rPr lang="en-US" smtClean="0"/>
              <a:pPr/>
              <a:t>55</a:t>
            </a:fld>
            <a:endParaRPr lang="en-US"/>
          </a:p>
        </p:txBody>
      </p:sp>
      <p:sp>
        <p:nvSpPr>
          <p:cNvPr id="6" name="Date Placeholder 5"/>
          <p:cNvSpPr>
            <a:spLocks noGrp="1"/>
          </p:cNvSpPr>
          <p:nvPr>
            <p:ph type="dt" sz="half" idx="2"/>
          </p:nvPr>
        </p:nvSpPr>
        <p:spPr/>
        <p:txBody>
          <a:bodyPr/>
          <a:lstStyle/>
          <a:p>
            <a:fld id="{F44327F1-BBC6-4914-BE0F-4A2D66762189}" type="datetime1">
              <a:rPr lang="en-US" smtClean="0"/>
              <a:t>7/3/2019</a:t>
            </a:fld>
            <a:endParaRPr lang="en-US" dirty="0"/>
          </a:p>
        </p:txBody>
      </p:sp>
    </p:spTree>
    <p:extLst>
      <p:ext uri="{BB962C8B-B14F-4D97-AF65-F5344CB8AC3E}">
        <p14:creationId xmlns:p14="http://schemas.microsoft.com/office/powerpoint/2010/main" val="7522383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Links to Websites</a:t>
            </a:r>
          </a:p>
        </p:txBody>
      </p:sp>
      <p:sp>
        <p:nvSpPr>
          <p:cNvPr id="3" name="Content Placeholder 2"/>
          <p:cNvSpPr>
            <a:spLocks noGrp="1"/>
          </p:cNvSpPr>
          <p:nvPr>
            <p:ph idx="1"/>
          </p:nvPr>
        </p:nvSpPr>
        <p:spPr>
          <a:xfrm>
            <a:off x="560173" y="1181100"/>
            <a:ext cx="9879227" cy="5109972"/>
          </a:xfrm>
        </p:spPr>
        <p:txBody>
          <a:bodyPr>
            <a:normAutofit fontScale="92500" lnSpcReduction="20000"/>
          </a:bodyPr>
          <a:lstStyle/>
          <a:p>
            <a:r>
              <a:rPr lang="en-US" sz="1900" b="1" dirty="0" err="1"/>
              <a:t>Dirección</a:t>
            </a:r>
            <a:r>
              <a:rPr lang="en-US" sz="1900" b="1" dirty="0"/>
              <a:t> </a:t>
            </a:r>
            <a:r>
              <a:rPr lang="en-US" sz="1900" b="1" dirty="0" err="1"/>
              <a:t>Meteorológica</a:t>
            </a:r>
            <a:r>
              <a:rPr lang="en-US" sz="1900" b="1" dirty="0"/>
              <a:t> de Chile </a:t>
            </a:r>
          </a:p>
          <a:p>
            <a:pPr marL="450057" lvl="2" indent="0">
              <a:buNone/>
            </a:pPr>
            <a:r>
              <a:rPr lang="en-US" sz="1900" dirty="0">
                <a:hlinkClick r:id="rId2"/>
              </a:rPr>
              <a:t>http://www.meteochile.cl/PortalDMC-web/index.xhtml</a:t>
            </a:r>
            <a:endParaRPr lang="en-US" sz="1900" dirty="0"/>
          </a:p>
          <a:p>
            <a:r>
              <a:rPr lang="en-US" sz="1900" dirty="0"/>
              <a:t>Chilean Weather Service uses the satellite data products from the GRB reception system to generate products, including:</a:t>
            </a:r>
          </a:p>
          <a:p>
            <a:pPr lvl="1"/>
            <a:r>
              <a:rPr lang="en-US" sz="1900" dirty="0"/>
              <a:t>RGB</a:t>
            </a:r>
          </a:p>
          <a:p>
            <a:pPr lvl="1"/>
            <a:r>
              <a:rPr lang="en-US" sz="1900" dirty="0"/>
              <a:t>Level-2 and enhanced images which are made automatically</a:t>
            </a:r>
          </a:p>
          <a:p>
            <a:r>
              <a:rPr lang="en-US" sz="1900" dirty="0"/>
              <a:t>The GRB receive stations were installed by Enterprise Electronics Corporation (EEC).</a:t>
            </a:r>
          </a:p>
          <a:p>
            <a:r>
              <a:rPr lang="en-US" sz="1900" dirty="0"/>
              <a:t>Chilean Weather Service has four workstations where reception, processing and visualizing GOES-16 data is done, Antofagasta, Isla de Pascua, Santiago and Puerto </a:t>
            </a:r>
            <a:r>
              <a:rPr lang="en-US" sz="1900" dirty="0" err="1"/>
              <a:t>Montt</a:t>
            </a:r>
            <a:r>
              <a:rPr lang="en-US" sz="1900" dirty="0"/>
              <a:t>.</a:t>
            </a:r>
          </a:p>
          <a:p>
            <a:r>
              <a:rPr lang="en-US" sz="1900" dirty="0"/>
              <a:t>Customers are mainly meteorologists who work in the </a:t>
            </a:r>
            <a:r>
              <a:rPr lang="en-US" sz="1900" dirty="0" err="1"/>
              <a:t>Dirección</a:t>
            </a:r>
            <a:r>
              <a:rPr lang="en-US" sz="1900" dirty="0"/>
              <a:t> </a:t>
            </a:r>
            <a:r>
              <a:rPr lang="en-US" sz="1900" dirty="0" err="1"/>
              <a:t>Meteorológica</a:t>
            </a:r>
            <a:r>
              <a:rPr lang="en-US" sz="1900" dirty="0"/>
              <a:t> de Chile (Chilean Weather Service). They use the satellite data and products to make analysis and forecasts for Chile, in a short and very short term for public and aeronautical purposes. </a:t>
            </a:r>
          </a:p>
          <a:p>
            <a:r>
              <a:rPr lang="en-US" sz="1900" dirty="0"/>
              <a:t>Chilean Weather Service makes public some images and products for the general public and they have seen that there is a wide application of the satellite data, for example:</a:t>
            </a:r>
          </a:p>
          <a:p>
            <a:pPr lvl="1"/>
            <a:r>
              <a:rPr lang="en-US" sz="1900" dirty="0"/>
              <a:t>TV meteorologists </a:t>
            </a:r>
          </a:p>
          <a:p>
            <a:pPr lvl="1"/>
            <a:r>
              <a:rPr lang="en-US" sz="1900" dirty="0" err="1"/>
              <a:t>Agrometeorology</a:t>
            </a:r>
            <a:r>
              <a:rPr lang="en-US" sz="1900" dirty="0"/>
              <a:t> </a:t>
            </a:r>
          </a:p>
          <a:p>
            <a:pPr lvl="1"/>
            <a:r>
              <a:rPr lang="en-US" sz="1900" dirty="0"/>
              <a:t>Academic studies </a:t>
            </a:r>
          </a:p>
          <a:p>
            <a:pPr lvl="1"/>
            <a:r>
              <a:rPr lang="en-US" sz="1900" dirty="0"/>
              <a:t>Environmental uses</a:t>
            </a:r>
          </a:p>
          <a:p>
            <a:r>
              <a:rPr lang="en-US" sz="1900" dirty="0"/>
              <a:t>   A secondary use of the products are directed to research meteorology when it is needed. </a:t>
            </a:r>
          </a:p>
          <a:p>
            <a:endParaRPr lang="en-US" sz="1800" dirty="0"/>
          </a:p>
          <a:p>
            <a:endParaRPr lang="en-US" dirty="0"/>
          </a:p>
          <a:p>
            <a:endParaRPr lang="en-US" dirty="0"/>
          </a:p>
        </p:txBody>
      </p:sp>
      <p:sp>
        <p:nvSpPr>
          <p:cNvPr id="4" name="Slide Number Placeholder 3"/>
          <p:cNvSpPr>
            <a:spLocks noGrp="1"/>
          </p:cNvSpPr>
          <p:nvPr>
            <p:ph type="sldNum" sz="quarter" idx="4"/>
          </p:nvPr>
        </p:nvSpPr>
        <p:spPr/>
        <p:txBody>
          <a:bodyPr/>
          <a:lstStyle/>
          <a:p>
            <a:fld id="{0249A42C-7C3A-1946-A459-68A8AD418034}" type="slidenum">
              <a:rPr lang="en-US" smtClean="0"/>
              <a:pPr/>
              <a:t>56</a:t>
            </a:fld>
            <a:endParaRPr lang="en-US"/>
          </a:p>
        </p:txBody>
      </p:sp>
      <p:sp>
        <p:nvSpPr>
          <p:cNvPr id="5" name="Date Placeholder 4"/>
          <p:cNvSpPr>
            <a:spLocks noGrp="1"/>
          </p:cNvSpPr>
          <p:nvPr>
            <p:ph type="dt" sz="half" idx="2"/>
          </p:nvPr>
        </p:nvSpPr>
        <p:spPr/>
        <p:txBody>
          <a:bodyPr/>
          <a:lstStyle/>
          <a:p>
            <a:fld id="{D2921A9C-C115-4E66-AAF0-5A5C363B68B2}" type="datetime1">
              <a:rPr lang="en-US" smtClean="0"/>
              <a:t>7/3/2019</a:t>
            </a:fld>
            <a:endParaRPr lang="en-US" dirty="0"/>
          </a:p>
        </p:txBody>
      </p:sp>
    </p:spTree>
    <p:extLst>
      <p:ext uri="{BB962C8B-B14F-4D97-AF65-F5344CB8AC3E}">
        <p14:creationId xmlns:p14="http://schemas.microsoft.com/office/powerpoint/2010/main" val="7493483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Notifications</a:t>
            </a:r>
            <a:r>
              <a:rPr lang="en-US" dirty="0"/>
              <a:t>, Status, and Contacts</a:t>
            </a:r>
          </a:p>
        </p:txBody>
      </p:sp>
      <p:sp>
        <p:nvSpPr>
          <p:cNvPr id="5" name="Slide Number Placeholder 4"/>
          <p:cNvSpPr>
            <a:spLocks noGrp="1"/>
          </p:cNvSpPr>
          <p:nvPr>
            <p:ph type="sldNum" sz="quarter" idx="4"/>
          </p:nvPr>
        </p:nvSpPr>
        <p:spPr/>
        <p:txBody>
          <a:bodyPr/>
          <a:lstStyle/>
          <a:p>
            <a:fld id="{0249A42C-7C3A-1946-A459-68A8AD418034}" type="slidenum">
              <a:rPr lang="en-US" smtClean="0"/>
              <a:pPr/>
              <a:t>57</a:t>
            </a:fld>
            <a:endParaRPr lang="en-US"/>
          </a:p>
        </p:txBody>
      </p:sp>
      <p:sp>
        <p:nvSpPr>
          <p:cNvPr id="6" name="Date Placeholder 5"/>
          <p:cNvSpPr>
            <a:spLocks noGrp="1"/>
          </p:cNvSpPr>
          <p:nvPr>
            <p:ph type="dt" sz="half" idx="2"/>
          </p:nvPr>
        </p:nvSpPr>
        <p:spPr/>
        <p:txBody>
          <a:bodyPr/>
          <a:lstStyle/>
          <a:p>
            <a:fld id="{9DB1DF36-14EC-436A-9308-ADB92D7674C1}" type="datetime1">
              <a:rPr lang="en-US" smtClean="0"/>
              <a:t>7/3/2019</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271801044"/>
              </p:ext>
            </p:extLst>
          </p:nvPr>
        </p:nvGraphicFramePr>
        <p:xfrm>
          <a:off x="2197331" y="1910890"/>
          <a:ext cx="7836824" cy="3447193"/>
        </p:xfrm>
        <a:graphic>
          <a:graphicData uri="http://schemas.openxmlformats.org/drawingml/2006/table">
            <a:tbl>
              <a:tblPr>
                <a:tableStyleId>{69CF1AB2-1976-4502-BF36-3FF5EA218861}</a:tableStyleId>
              </a:tblPr>
              <a:tblGrid>
                <a:gridCol w="1958963">
                  <a:extLst>
                    <a:ext uri="{9D8B030D-6E8A-4147-A177-3AD203B41FA5}">
                      <a16:colId xmlns:a16="http://schemas.microsoft.com/office/drawing/2014/main" val="20000"/>
                    </a:ext>
                  </a:extLst>
                </a:gridCol>
                <a:gridCol w="5877861">
                  <a:extLst>
                    <a:ext uri="{9D8B030D-6E8A-4147-A177-3AD203B41FA5}">
                      <a16:colId xmlns:a16="http://schemas.microsoft.com/office/drawing/2014/main" val="20001"/>
                    </a:ext>
                  </a:extLst>
                </a:gridCol>
              </a:tblGrid>
              <a:tr h="698269">
                <a:tc>
                  <a:txBody>
                    <a:bodyPr/>
                    <a:lstStyle/>
                    <a:p>
                      <a:r>
                        <a:rPr lang="en-US" sz="1500" dirty="0" smtClean="0"/>
                        <a:t>24/7 Help Desk</a:t>
                      </a:r>
                      <a:endParaRPr lang="en-US" sz="1500" dirty="0"/>
                    </a:p>
                  </a:txBody>
                  <a:tcPr marL="51435" marR="51435" marT="25718" marB="25718" anchor="ctr">
                    <a:solidFill>
                      <a:schemeClr val="bg1">
                        <a:lumMod val="95000"/>
                      </a:schemeClr>
                    </a:solidFill>
                  </a:tcPr>
                </a:tc>
                <a:tc>
                  <a:txBody>
                    <a:bodyPr/>
                    <a:lstStyle/>
                    <a:p>
                      <a:r>
                        <a:rPr lang="en-US" sz="1500" dirty="0" smtClean="0">
                          <a:hlinkClick r:id="rId3"/>
                        </a:rPr>
                        <a:t>ESPCOperations@noaa.gov</a:t>
                      </a:r>
                      <a:endParaRPr lang="en-US" sz="1500" dirty="0"/>
                    </a:p>
                  </a:txBody>
                  <a:tcPr marL="51435" marR="51435" marT="25718" marB="25718" anchor="ctr">
                    <a:solidFill>
                      <a:schemeClr val="bg1">
                        <a:lumMod val="95000"/>
                      </a:schemeClr>
                    </a:solidFill>
                  </a:tcPr>
                </a:tc>
                <a:extLst>
                  <a:ext uri="{0D108BD9-81ED-4DB2-BD59-A6C34878D82A}">
                    <a16:rowId xmlns:a16="http://schemas.microsoft.com/office/drawing/2014/main" val="10000"/>
                  </a:ext>
                </a:extLst>
              </a:tr>
              <a:tr h="280035">
                <a:tc>
                  <a:txBody>
                    <a:bodyPr/>
                    <a:lstStyle/>
                    <a:p>
                      <a:r>
                        <a:rPr lang="en-US" sz="1500" dirty="0" smtClean="0"/>
                        <a:t>ESPC Messages</a:t>
                      </a:r>
                      <a:endParaRPr lang="en-US" sz="1500" dirty="0"/>
                    </a:p>
                  </a:txBody>
                  <a:tcPr marL="51435" marR="51435" marT="25718" marB="25718" anchor="ctr">
                    <a:solidFill>
                      <a:schemeClr val="bg1">
                        <a:lumMod val="95000"/>
                      </a:schemeClr>
                    </a:solidFill>
                  </a:tcPr>
                </a:tc>
                <a:tc>
                  <a:txBody>
                    <a:bodyPr/>
                    <a:lstStyle/>
                    <a:p>
                      <a:r>
                        <a:rPr lang="en-US" sz="1500" dirty="0" smtClean="0">
                          <a:hlinkClick r:id="rId4"/>
                        </a:rPr>
                        <a:t>https://www.ospo.noaa.gov/Operations/messages.html</a:t>
                      </a:r>
                      <a:endParaRPr lang="en-US" sz="1500" dirty="0"/>
                    </a:p>
                  </a:txBody>
                  <a:tcPr marL="51435" marR="51435" marT="25718" marB="25718" anchor="ctr">
                    <a:solidFill>
                      <a:schemeClr val="bg1">
                        <a:lumMod val="95000"/>
                      </a:schemeClr>
                    </a:solidFill>
                  </a:tcPr>
                </a:tc>
                <a:extLst>
                  <a:ext uri="{0D108BD9-81ED-4DB2-BD59-A6C34878D82A}">
                    <a16:rowId xmlns:a16="http://schemas.microsoft.com/office/drawing/2014/main" val="10001"/>
                  </a:ext>
                </a:extLst>
              </a:tr>
              <a:tr h="280035">
                <a:tc>
                  <a:txBody>
                    <a:bodyPr/>
                    <a:lstStyle/>
                    <a:p>
                      <a:r>
                        <a:rPr lang="en-US" sz="1500" dirty="0" smtClean="0"/>
                        <a:t>User</a:t>
                      </a:r>
                      <a:r>
                        <a:rPr lang="en-US" sz="1500" baseline="0" dirty="0" smtClean="0"/>
                        <a:t> Services</a:t>
                      </a:r>
                      <a:endParaRPr lang="en-US" sz="1500" dirty="0"/>
                    </a:p>
                  </a:txBody>
                  <a:tcPr marL="51435" marR="51435" marT="25718" marB="25718" anchor="ctr">
                    <a:solidFill>
                      <a:schemeClr val="bg1">
                        <a:lumMod val="95000"/>
                      </a:schemeClr>
                    </a:solidFill>
                  </a:tcPr>
                </a:tc>
                <a:tc>
                  <a:txBody>
                    <a:bodyPr/>
                    <a:lstStyle/>
                    <a:p>
                      <a:r>
                        <a:rPr lang="en-US" sz="1500" dirty="0" smtClean="0">
                          <a:hlinkClick r:id="rId5"/>
                        </a:rPr>
                        <a:t>SPSD.UserServices@noaa.gov</a:t>
                      </a:r>
                      <a:endParaRPr lang="en-US" sz="1500" dirty="0"/>
                    </a:p>
                  </a:txBody>
                  <a:tcPr marL="51435" marR="51435" marT="25718" marB="25718" anchor="ctr">
                    <a:solidFill>
                      <a:schemeClr val="bg1">
                        <a:lumMod val="95000"/>
                      </a:schemeClr>
                    </a:solidFill>
                  </a:tcPr>
                </a:tc>
                <a:extLst>
                  <a:ext uri="{0D108BD9-81ED-4DB2-BD59-A6C34878D82A}">
                    <a16:rowId xmlns:a16="http://schemas.microsoft.com/office/drawing/2014/main" val="10002"/>
                  </a:ext>
                </a:extLst>
              </a:tr>
              <a:tr h="280035">
                <a:tc>
                  <a:txBody>
                    <a:bodyPr/>
                    <a:lstStyle/>
                    <a:p>
                      <a:r>
                        <a:rPr lang="en-US" sz="1500" dirty="0" smtClean="0"/>
                        <a:t>Data Access</a:t>
                      </a:r>
                      <a:endParaRPr lang="en-US" sz="1500" dirty="0"/>
                    </a:p>
                  </a:txBody>
                  <a:tcPr marL="51435" marR="51435" marT="25718" marB="25718" anchor="ctr">
                    <a:solidFill>
                      <a:schemeClr val="bg1">
                        <a:lumMod val="95000"/>
                      </a:schemeClr>
                    </a:solidFill>
                  </a:tcPr>
                </a:tc>
                <a:tc>
                  <a:txBody>
                    <a:bodyPr/>
                    <a:lstStyle/>
                    <a:p>
                      <a:r>
                        <a:rPr lang="en-US" sz="1500" dirty="0" smtClean="0">
                          <a:hlinkClick r:id="rId6"/>
                        </a:rPr>
                        <a:t>NESDIS.Data.Access@noaa.gov</a:t>
                      </a:r>
                      <a:endParaRPr lang="en-US" sz="1500" dirty="0"/>
                    </a:p>
                  </a:txBody>
                  <a:tcPr marL="51435" marR="51435" marT="25718" marB="25718" anchor="ctr">
                    <a:solidFill>
                      <a:schemeClr val="bg1">
                        <a:lumMod val="95000"/>
                      </a:schemeClr>
                    </a:solidFill>
                  </a:tcPr>
                </a:tc>
                <a:extLst>
                  <a:ext uri="{0D108BD9-81ED-4DB2-BD59-A6C34878D82A}">
                    <a16:rowId xmlns:a16="http://schemas.microsoft.com/office/drawing/2014/main" val="10003"/>
                  </a:ext>
                </a:extLst>
              </a:tr>
              <a:tr h="280035">
                <a:tc>
                  <a:txBody>
                    <a:bodyPr/>
                    <a:lstStyle/>
                    <a:p>
                      <a:r>
                        <a:rPr lang="en-US" sz="1500" dirty="0" smtClean="0"/>
                        <a:t>Facebook</a:t>
                      </a:r>
                      <a:endParaRPr lang="en-US" sz="1500" dirty="0"/>
                    </a:p>
                  </a:txBody>
                  <a:tcPr marL="51435" marR="51435" marT="25718" marB="25718" anchor="ctr">
                    <a:solidFill>
                      <a:schemeClr val="bg1">
                        <a:lumMod val="95000"/>
                      </a:schemeClr>
                    </a:solidFill>
                  </a:tcPr>
                </a:tc>
                <a:tc>
                  <a:txBody>
                    <a:bodyPr/>
                    <a:lstStyle/>
                    <a:p>
                      <a:r>
                        <a:rPr lang="en-US" sz="1500" dirty="0" smtClean="0">
                          <a:hlinkClick r:id="rId7"/>
                        </a:rPr>
                        <a:t>https://www.facebook.com/NOAASatellites/</a:t>
                      </a:r>
                      <a:endParaRPr lang="en-US" sz="1500" dirty="0"/>
                    </a:p>
                  </a:txBody>
                  <a:tcPr marL="51435" marR="51435" marT="25718" marB="25718" anchor="ctr">
                    <a:solidFill>
                      <a:schemeClr val="bg1">
                        <a:lumMod val="95000"/>
                      </a:schemeClr>
                    </a:solidFill>
                  </a:tcPr>
                </a:tc>
                <a:extLst>
                  <a:ext uri="{0D108BD9-81ED-4DB2-BD59-A6C34878D82A}">
                    <a16:rowId xmlns:a16="http://schemas.microsoft.com/office/drawing/2014/main" val="10004"/>
                  </a:ext>
                </a:extLst>
              </a:tr>
              <a:tr h="280035">
                <a:tc>
                  <a:txBody>
                    <a:bodyPr/>
                    <a:lstStyle/>
                    <a:p>
                      <a:r>
                        <a:rPr lang="en-US" sz="1500" dirty="0" smtClean="0"/>
                        <a:t>Twitter</a:t>
                      </a:r>
                      <a:endParaRPr lang="en-US" sz="1500" dirty="0"/>
                    </a:p>
                  </a:txBody>
                  <a:tcPr marL="51435" marR="51435" marT="25718" marB="25718" anchor="ctr">
                    <a:solidFill>
                      <a:schemeClr val="bg1">
                        <a:lumMod val="95000"/>
                      </a:schemeClr>
                    </a:solidFill>
                  </a:tcPr>
                </a:tc>
                <a:tc>
                  <a:txBody>
                    <a:bodyPr/>
                    <a:lstStyle/>
                    <a:p>
                      <a:r>
                        <a:rPr lang="en-US" sz="1500" dirty="0" smtClean="0">
                          <a:hlinkClick r:id="rId8"/>
                        </a:rPr>
                        <a:t>https://twitter.com/NOAASatellites</a:t>
                      </a:r>
                      <a:endParaRPr lang="en-US" sz="1500" dirty="0"/>
                    </a:p>
                  </a:txBody>
                  <a:tcPr marL="51435" marR="51435" marT="25718" marB="25718" anchor="ctr">
                    <a:solidFill>
                      <a:schemeClr val="bg1">
                        <a:lumMod val="95000"/>
                      </a:schemeClr>
                    </a:solidFill>
                  </a:tcPr>
                </a:tc>
                <a:extLst>
                  <a:ext uri="{0D108BD9-81ED-4DB2-BD59-A6C34878D82A}">
                    <a16:rowId xmlns:a16="http://schemas.microsoft.com/office/drawing/2014/main" val="10005"/>
                  </a:ext>
                </a:extLst>
              </a:tr>
              <a:tr h="280035">
                <a:tc>
                  <a:txBody>
                    <a:bodyPr/>
                    <a:lstStyle/>
                    <a:p>
                      <a:r>
                        <a:rPr lang="en-US" sz="1500" dirty="0" smtClean="0"/>
                        <a:t>GOES Status</a:t>
                      </a:r>
                      <a:endParaRPr lang="en-US" sz="1500" dirty="0"/>
                    </a:p>
                  </a:txBody>
                  <a:tcPr marL="51435" marR="51435" marT="25718" marB="25718" anchor="ctr">
                    <a:solidFill>
                      <a:schemeClr val="bg1">
                        <a:lumMod val="95000"/>
                      </a:schemeClr>
                    </a:solidFill>
                  </a:tcPr>
                </a:tc>
                <a:tc>
                  <a:txBody>
                    <a:bodyPr/>
                    <a:lstStyle/>
                    <a:p>
                      <a:r>
                        <a:rPr lang="en-US" sz="1500" dirty="0" smtClean="0">
                          <a:hlinkClick r:id="rId9"/>
                        </a:rPr>
                        <a:t>https://www.ospo.noaa.gov/Operations/GOES/status.html</a:t>
                      </a:r>
                      <a:endParaRPr lang="en-US" sz="1500" dirty="0" smtClean="0"/>
                    </a:p>
                  </a:txBody>
                  <a:tcPr marL="51435" marR="51435" marT="25718" marB="25718" anchor="ctr">
                    <a:solidFill>
                      <a:schemeClr val="bg1">
                        <a:lumMod val="95000"/>
                      </a:schemeClr>
                    </a:solidFill>
                  </a:tcPr>
                </a:tc>
                <a:extLst>
                  <a:ext uri="{0D108BD9-81ED-4DB2-BD59-A6C34878D82A}">
                    <a16:rowId xmlns:a16="http://schemas.microsoft.com/office/drawing/2014/main" val="10007"/>
                  </a:ext>
                </a:extLst>
              </a:tr>
              <a:tr h="508635">
                <a:tc>
                  <a:txBody>
                    <a:bodyPr/>
                    <a:lstStyle/>
                    <a:p>
                      <a:r>
                        <a:rPr lang="en-US" sz="1500" dirty="0" smtClean="0"/>
                        <a:t>GOES User Information and Documents</a:t>
                      </a:r>
                      <a:endParaRPr lang="en-US" sz="1500" dirty="0"/>
                    </a:p>
                  </a:txBody>
                  <a:tcPr marL="51435" marR="51435" marT="25718" marB="25718" anchor="ctr">
                    <a:solidFill>
                      <a:schemeClr val="bg1">
                        <a:lumMod val="95000"/>
                      </a:schemeClr>
                    </a:solidFill>
                  </a:tcPr>
                </a:tc>
                <a:tc>
                  <a:txBody>
                    <a:bodyPr/>
                    <a:lstStyle/>
                    <a:p>
                      <a:r>
                        <a:rPr lang="en-US" sz="1500" dirty="0" smtClean="0">
                          <a:hlinkClick r:id="rId10"/>
                        </a:rPr>
                        <a:t>https://www.ospo.noaa.gov/Operations/GOES/documents.html</a:t>
                      </a:r>
                      <a:endParaRPr lang="en-US" sz="1500" dirty="0" smtClean="0"/>
                    </a:p>
                  </a:txBody>
                  <a:tcPr marL="51435" marR="51435" marT="25718" marB="25718" anchor="ctr">
                    <a:solidFill>
                      <a:schemeClr val="bg1">
                        <a:lumMod val="95000"/>
                      </a:schemeClr>
                    </a:solidFill>
                  </a:tcPr>
                </a:tc>
                <a:extLst>
                  <a:ext uri="{0D108BD9-81ED-4DB2-BD59-A6C34878D82A}">
                    <a16:rowId xmlns:a16="http://schemas.microsoft.com/office/drawing/2014/main" val="10008"/>
                  </a:ext>
                </a:extLst>
              </a:tr>
              <a:tr h="280035">
                <a:tc>
                  <a:txBody>
                    <a:bodyPr/>
                    <a:lstStyle/>
                    <a:p>
                      <a:r>
                        <a:rPr lang="en-US" sz="1500" dirty="0" smtClean="0"/>
                        <a:t>Direct Services </a:t>
                      </a:r>
                      <a:endParaRPr lang="en-US" sz="1500" dirty="0"/>
                    </a:p>
                  </a:txBody>
                  <a:tcPr marL="51435" marR="51435" marT="25718" marB="25718" anchor="ctr">
                    <a:solidFill>
                      <a:schemeClr val="bg1">
                        <a:lumMod val="95000"/>
                      </a:schemeClr>
                    </a:solidFill>
                  </a:tcPr>
                </a:tc>
                <a:tc>
                  <a:txBody>
                    <a:bodyPr/>
                    <a:lstStyle/>
                    <a:p>
                      <a:r>
                        <a:rPr lang="en-US" sz="1500" dirty="0" smtClean="0">
                          <a:hlinkClick r:id="rId11"/>
                        </a:rPr>
                        <a:t>https://noaasis.noaa.gov/NOAASIS/</a:t>
                      </a:r>
                      <a:endParaRPr lang="en-US" sz="1500" dirty="0" smtClean="0"/>
                    </a:p>
                  </a:txBody>
                  <a:tcPr marL="51435" marR="51435" marT="25718" marB="25718" anchor="ctr">
                    <a:solidFill>
                      <a:schemeClr val="bg1">
                        <a:lumMod val="95000"/>
                      </a:schemeClr>
                    </a:solidFill>
                  </a:tcPr>
                </a:tc>
                <a:extLst>
                  <a:ext uri="{0D108BD9-81ED-4DB2-BD59-A6C34878D82A}">
                    <a16:rowId xmlns:a16="http://schemas.microsoft.com/office/drawing/2014/main" val="10009"/>
                  </a:ext>
                </a:extLst>
              </a:tr>
              <a:tr h="280035">
                <a:tc>
                  <a:txBody>
                    <a:bodyPr/>
                    <a:lstStyle/>
                    <a:p>
                      <a:r>
                        <a:rPr lang="en-US" sz="1500" dirty="0" smtClean="0"/>
                        <a:t>GRB User Group</a:t>
                      </a:r>
                      <a:endParaRPr lang="en-US" sz="1500" dirty="0"/>
                    </a:p>
                  </a:txBody>
                  <a:tcPr marL="51435" marR="51435" marT="25718" marB="25718" anchor="ctr">
                    <a:solidFill>
                      <a:schemeClr val="bg1">
                        <a:lumMod val="95000"/>
                      </a:schemeClr>
                    </a:solidFill>
                  </a:tcPr>
                </a:tc>
                <a:tc>
                  <a:txBody>
                    <a:bodyPr/>
                    <a:lstStyle/>
                    <a:p>
                      <a:r>
                        <a:rPr lang="en-US" sz="1500" dirty="0" smtClean="0">
                          <a:hlinkClick r:id="rId12"/>
                        </a:rPr>
                        <a:t>James.mcnitt@noaa.gov</a:t>
                      </a:r>
                      <a:endParaRPr lang="en-US" sz="1500" dirty="0" smtClean="0"/>
                    </a:p>
                  </a:txBody>
                  <a:tcPr marL="51435" marR="51435" marT="25718" marB="25718" anchor="ctr">
                    <a:solidFill>
                      <a:schemeClr val="bg1">
                        <a:lumMod val="95000"/>
                      </a:schemeClr>
                    </a:solidFill>
                  </a:tcPr>
                </a:tc>
                <a:extLst>
                  <a:ext uri="{0D108BD9-81ED-4DB2-BD59-A6C34878D82A}">
                    <a16:rowId xmlns:a16="http://schemas.microsoft.com/office/drawing/2014/main" val="2211188082"/>
                  </a:ext>
                </a:extLst>
              </a:tr>
            </a:tbl>
          </a:graphicData>
        </a:graphic>
      </p:graphicFrame>
      <p:sp>
        <p:nvSpPr>
          <p:cNvPr id="3" name="TextBox 2"/>
          <p:cNvSpPr txBox="1"/>
          <p:nvPr/>
        </p:nvSpPr>
        <p:spPr>
          <a:xfrm>
            <a:off x="2197331" y="5537765"/>
            <a:ext cx="7836824" cy="738664"/>
          </a:xfrm>
          <a:prstGeom prst="rect">
            <a:avLst/>
          </a:prstGeom>
          <a:noFill/>
          <a:ln>
            <a:solidFill>
              <a:schemeClr val="tx1"/>
            </a:solidFill>
          </a:ln>
        </p:spPr>
        <p:txBody>
          <a:bodyPr wrap="square" rtlCol="0">
            <a:spAutoFit/>
          </a:bodyPr>
          <a:lstStyle/>
          <a:p>
            <a:r>
              <a:rPr lang="en-US" b="1" dirty="0"/>
              <a:t>GOES-R Series Data Book:</a:t>
            </a:r>
            <a:endParaRPr lang="en-US" b="1" dirty="0">
              <a:hlinkClick r:id="rId13"/>
            </a:endParaRPr>
          </a:p>
          <a:p>
            <a:r>
              <a:rPr lang="en-US" dirty="0">
                <a:hlinkClick r:id="rId13"/>
              </a:rPr>
              <a:t>https://www.goes-r.gov/downloads/resources/documents/GOES-RSeriesDataBook.pdf</a:t>
            </a:r>
            <a:endParaRPr lang="en-US" dirty="0"/>
          </a:p>
          <a:p>
            <a:endParaRPr lang="en-US" dirty="0"/>
          </a:p>
        </p:txBody>
      </p:sp>
    </p:spTree>
    <p:extLst>
      <p:ext uri="{BB962C8B-B14F-4D97-AF65-F5344CB8AC3E}">
        <p14:creationId xmlns:p14="http://schemas.microsoft.com/office/powerpoint/2010/main" val="280195594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2142" y="-17209"/>
            <a:ext cx="8229600" cy="1143000"/>
          </a:xfrm>
        </p:spPr>
        <p:txBody>
          <a:bodyPr>
            <a:normAutofit/>
          </a:bodyPr>
          <a:lstStyle/>
          <a:p>
            <a:r>
              <a:rPr lang="en-US" sz="3200" dirty="0">
                <a:effectLst>
                  <a:outerShdw blurRad="38100" dist="38100" dir="2700000" algn="tl">
                    <a:srgbClr val="000000">
                      <a:alpha val="43137"/>
                    </a:srgbClr>
                  </a:outerShdw>
                </a:effectLst>
                <a:latin typeface="Calibri" panose="020F0502020204030204" pitchFamily="34" charset="0"/>
              </a:rPr>
              <a:t>MSC’s GOES Network Transformation</a:t>
            </a:r>
          </a:p>
        </p:txBody>
      </p:sp>
      <p:sp>
        <p:nvSpPr>
          <p:cNvPr id="4" name="Footer Placeholder 3"/>
          <p:cNvSpPr>
            <a:spLocks noGrp="1"/>
          </p:cNvSpPr>
          <p:nvPr>
            <p:ph type="ftr" sz="quarter" idx="4294967295"/>
          </p:nvPr>
        </p:nvSpPr>
        <p:spPr>
          <a:xfrm>
            <a:off x="3952875" y="6456107"/>
            <a:ext cx="4286250" cy="365125"/>
          </a:xfrm>
          <a:prstGeom prst="rect">
            <a:avLst/>
          </a:prstGeom>
        </p:spPr>
        <p:txBody>
          <a:bodyPr/>
          <a:lstStyle/>
          <a:p>
            <a:r>
              <a:rPr lang="en-US" smtClean="0"/>
              <a:t>GOES-R Training at CMOS</a:t>
            </a:r>
            <a:endParaRPr lang="en-US" dirty="0" smtClean="0"/>
          </a:p>
        </p:txBody>
      </p:sp>
      <p:sp>
        <p:nvSpPr>
          <p:cNvPr id="5" name="Slide Number Placeholder 4"/>
          <p:cNvSpPr>
            <a:spLocks noGrp="1"/>
          </p:cNvSpPr>
          <p:nvPr>
            <p:ph type="sldNum" sz="quarter" idx="4294967295"/>
          </p:nvPr>
        </p:nvSpPr>
        <p:spPr>
          <a:xfrm>
            <a:off x="8697884" y="6456107"/>
            <a:ext cx="1741516" cy="365125"/>
          </a:xfrm>
          <a:prstGeom prst="rect">
            <a:avLst/>
          </a:prstGeom>
        </p:spPr>
        <p:txBody>
          <a:bodyPr/>
          <a:lstStyle/>
          <a:p>
            <a:fld id="{0249A42C-7C3A-1946-A459-68A8AD418034}" type="slidenum">
              <a:rPr lang="en-US" smtClean="0"/>
              <a:pPr/>
              <a:t>58</a:t>
            </a:fld>
            <a:endParaRPr lang="en-US"/>
          </a:p>
        </p:txBody>
      </p:sp>
      <p:sp>
        <p:nvSpPr>
          <p:cNvPr id="6" name="Date Placeholder 5"/>
          <p:cNvSpPr>
            <a:spLocks noGrp="1"/>
          </p:cNvSpPr>
          <p:nvPr>
            <p:ph type="dt" sz="half" idx="4294967295"/>
          </p:nvPr>
        </p:nvSpPr>
        <p:spPr>
          <a:xfrm>
            <a:off x="1752600" y="6456107"/>
            <a:ext cx="1741516" cy="365125"/>
          </a:xfrm>
          <a:prstGeom prst="rect">
            <a:avLst/>
          </a:prstGeom>
        </p:spPr>
        <p:txBody>
          <a:bodyPr/>
          <a:lstStyle/>
          <a:p>
            <a:r>
              <a:rPr lang="en-US" dirty="0" smtClean="0"/>
              <a:t>7/8/2019</a:t>
            </a:r>
            <a:endParaRPr lang="en-US" dirty="0"/>
          </a:p>
        </p:txBody>
      </p:sp>
      <p:pic>
        <p:nvPicPr>
          <p:cNvPr id="8" name="Picture 2" descr="O:\GOES\GOES pre 2016\Photos\IMG-20131204-01087.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010390" y="2243776"/>
            <a:ext cx="1632082" cy="9612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6" name="Picture 2" descr="P:\GOES-R\Component 2 Recep and Proc\GRB Upgrade\Downsview 2018\IMG_334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2685" y="2243774"/>
            <a:ext cx="1281628" cy="9612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410562" y="3154974"/>
            <a:ext cx="862737" cy="276999"/>
          </a:xfrm>
          <a:prstGeom prst="rect">
            <a:avLst/>
          </a:prstGeom>
          <a:noFill/>
        </p:spPr>
        <p:txBody>
          <a:bodyPr wrap="none" rtlCol="0">
            <a:spAutoFit/>
          </a:bodyPr>
          <a:lstStyle/>
          <a:p>
            <a:r>
              <a:rPr lang="en-US" sz="1200" dirty="0">
                <a:latin typeface="Aharoni" panose="02010803020104030203" pitchFamily="2" charset="-79"/>
                <a:cs typeface="Aharoni" panose="02010803020104030203" pitchFamily="2" charset="-79"/>
              </a:rPr>
              <a:t>CMC-Dorval</a:t>
            </a:r>
          </a:p>
        </p:txBody>
      </p:sp>
      <p:sp>
        <p:nvSpPr>
          <p:cNvPr id="12" name="TextBox 11"/>
          <p:cNvSpPr txBox="1"/>
          <p:nvPr/>
        </p:nvSpPr>
        <p:spPr>
          <a:xfrm>
            <a:off x="7536161" y="3147416"/>
            <a:ext cx="829073" cy="276999"/>
          </a:xfrm>
          <a:prstGeom prst="rect">
            <a:avLst/>
          </a:prstGeom>
          <a:noFill/>
        </p:spPr>
        <p:txBody>
          <a:bodyPr wrap="none" rtlCol="0">
            <a:spAutoFit/>
          </a:bodyPr>
          <a:lstStyle/>
          <a:p>
            <a:r>
              <a:rPr lang="en-US" sz="1200" dirty="0" err="1">
                <a:latin typeface="Aharoni" panose="02010803020104030203" pitchFamily="2" charset="-79"/>
                <a:cs typeface="Aharoni" panose="02010803020104030203" pitchFamily="2" charset="-79"/>
              </a:rPr>
              <a:t>Downsview</a:t>
            </a:r>
            <a:endParaRPr lang="en-US" sz="1200" dirty="0">
              <a:latin typeface="Aharoni" panose="02010803020104030203" pitchFamily="2" charset="-79"/>
              <a:cs typeface="Aharoni" panose="02010803020104030203" pitchFamily="2" charset="-79"/>
            </a:endParaRPr>
          </a:p>
        </p:txBody>
      </p:sp>
      <p:sp>
        <p:nvSpPr>
          <p:cNvPr id="13" name="TextBox 12"/>
          <p:cNvSpPr txBox="1"/>
          <p:nvPr/>
        </p:nvSpPr>
        <p:spPr>
          <a:xfrm>
            <a:off x="3431705" y="3161972"/>
            <a:ext cx="787395" cy="276999"/>
          </a:xfrm>
          <a:prstGeom prst="rect">
            <a:avLst/>
          </a:prstGeom>
          <a:noFill/>
        </p:spPr>
        <p:txBody>
          <a:bodyPr wrap="none" rtlCol="0">
            <a:spAutoFit/>
          </a:bodyPr>
          <a:lstStyle/>
          <a:p>
            <a:r>
              <a:rPr lang="en-US" sz="1200" dirty="0">
                <a:latin typeface="Aharoni" panose="02010803020104030203" pitchFamily="2" charset="-79"/>
                <a:cs typeface="Aharoni" panose="02010803020104030203" pitchFamily="2" charset="-79"/>
              </a:rPr>
              <a:t>Vancouver</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2181" y="948438"/>
            <a:ext cx="1462443" cy="822818"/>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5887" y="948437"/>
            <a:ext cx="1462443" cy="822818"/>
          </a:xfrm>
          <a:prstGeom prst="rect">
            <a:avLst/>
          </a:prstGeom>
        </p:spPr>
      </p:pic>
      <p:sp>
        <p:nvSpPr>
          <p:cNvPr id="11" name="TextBox 10"/>
          <p:cNvSpPr txBox="1"/>
          <p:nvPr/>
        </p:nvSpPr>
        <p:spPr>
          <a:xfrm>
            <a:off x="3166640" y="1562545"/>
            <a:ext cx="795411" cy="261610"/>
          </a:xfrm>
          <a:prstGeom prst="rect">
            <a:avLst/>
          </a:prstGeom>
          <a:noFill/>
        </p:spPr>
        <p:txBody>
          <a:bodyPr wrap="none" rtlCol="0">
            <a:spAutoFit/>
          </a:bodyPr>
          <a:lstStyle/>
          <a:p>
            <a:r>
              <a:rPr lang="en-US" sz="1100" b="1" dirty="0"/>
              <a:t>GOES-17</a:t>
            </a:r>
          </a:p>
        </p:txBody>
      </p:sp>
      <p:sp>
        <p:nvSpPr>
          <p:cNvPr id="14" name="TextBox 13"/>
          <p:cNvSpPr txBox="1"/>
          <p:nvPr/>
        </p:nvSpPr>
        <p:spPr>
          <a:xfrm rot="16200000">
            <a:off x="1698273" y="2579599"/>
            <a:ext cx="1063112" cy="415498"/>
          </a:xfrm>
          <a:prstGeom prst="rect">
            <a:avLst/>
          </a:prstGeom>
          <a:noFill/>
        </p:spPr>
        <p:txBody>
          <a:bodyPr wrap="none" rtlCol="0">
            <a:spAutoFit/>
          </a:bodyPr>
          <a:lstStyle/>
          <a:p>
            <a:pPr algn="ctr"/>
            <a:r>
              <a:rPr lang="en-CA" sz="1050" b="1" u="sng" dirty="0"/>
              <a:t>Primary</a:t>
            </a:r>
          </a:p>
          <a:p>
            <a:pPr algn="ctr"/>
            <a:r>
              <a:rPr lang="en-CA" sz="1050" b="1" u="sng" dirty="0"/>
              <a:t> Data Access</a:t>
            </a:r>
          </a:p>
        </p:txBody>
      </p:sp>
      <p:sp>
        <p:nvSpPr>
          <p:cNvPr id="19" name="TextBox 18"/>
          <p:cNvSpPr txBox="1"/>
          <p:nvPr/>
        </p:nvSpPr>
        <p:spPr>
          <a:xfrm rot="16200000">
            <a:off x="1724265" y="3671382"/>
            <a:ext cx="1026243" cy="415498"/>
          </a:xfrm>
          <a:prstGeom prst="rect">
            <a:avLst/>
          </a:prstGeom>
          <a:noFill/>
        </p:spPr>
        <p:txBody>
          <a:bodyPr wrap="none" rtlCol="0">
            <a:spAutoFit/>
          </a:bodyPr>
          <a:lstStyle/>
          <a:p>
            <a:pPr algn="ctr"/>
            <a:r>
              <a:rPr lang="en-CA" sz="1050" b="1" u="sng" dirty="0"/>
              <a:t>Secondary</a:t>
            </a:r>
          </a:p>
          <a:p>
            <a:pPr algn="ctr"/>
            <a:r>
              <a:rPr lang="en-CA" sz="1050" b="1" u="sng" dirty="0"/>
              <a:t> Data Access</a:t>
            </a:r>
          </a:p>
        </p:txBody>
      </p:sp>
      <p:sp>
        <p:nvSpPr>
          <p:cNvPr id="17" name="Rectangle 16"/>
          <p:cNvSpPr/>
          <p:nvPr/>
        </p:nvSpPr>
        <p:spPr>
          <a:xfrm>
            <a:off x="3143673" y="3720976"/>
            <a:ext cx="5597173" cy="338554"/>
          </a:xfrm>
          <a:prstGeom prst="rect">
            <a:avLst/>
          </a:prstGeom>
          <a:solidFill>
            <a:schemeClr val="bg1"/>
          </a:solidFill>
          <a:ln w="38100">
            <a:solidFill>
              <a:schemeClr val="tx1"/>
            </a:solidFill>
          </a:ln>
        </p:spPr>
        <p:txBody>
          <a:bodyPr wrap="none">
            <a:spAutoFit/>
          </a:bodyPr>
          <a:lstStyle/>
          <a:p>
            <a:r>
              <a:rPr lang="en-US" altLang="en-US" sz="1600" b="1" dirty="0">
                <a:solidFill>
                  <a:srgbClr val="222222"/>
                </a:solidFill>
                <a:cs typeface="Arial" panose="020B0604020202020204" pitchFamily="34" charset="0"/>
              </a:rPr>
              <a:t>NOAA Product, Distribution, and Access System (PDA) </a:t>
            </a:r>
            <a:endParaRPr lang="en-US" sz="1600" b="1" dirty="0"/>
          </a:p>
        </p:txBody>
      </p:sp>
      <p:sp>
        <p:nvSpPr>
          <p:cNvPr id="21" name="TextBox 20"/>
          <p:cNvSpPr txBox="1"/>
          <p:nvPr/>
        </p:nvSpPr>
        <p:spPr>
          <a:xfrm>
            <a:off x="7327839" y="1509646"/>
            <a:ext cx="795411" cy="261610"/>
          </a:xfrm>
          <a:prstGeom prst="rect">
            <a:avLst/>
          </a:prstGeom>
          <a:noFill/>
        </p:spPr>
        <p:txBody>
          <a:bodyPr wrap="none" rtlCol="0">
            <a:spAutoFit/>
          </a:bodyPr>
          <a:lstStyle/>
          <a:p>
            <a:r>
              <a:rPr lang="en-US" sz="1100" b="1" dirty="0"/>
              <a:t>GOES-16</a:t>
            </a:r>
          </a:p>
        </p:txBody>
      </p:sp>
      <p:sp>
        <p:nvSpPr>
          <p:cNvPr id="18" name="Rectangle 17"/>
          <p:cNvSpPr/>
          <p:nvPr/>
        </p:nvSpPr>
        <p:spPr>
          <a:xfrm>
            <a:off x="2759652" y="4726197"/>
            <a:ext cx="6360684" cy="338554"/>
          </a:xfrm>
          <a:prstGeom prst="rect">
            <a:avLst/>
          </a:prstGeom>
          <a:solidFill>
            <a:schemeClr val="bg1"/>
          </a:solidFill>
          <a:ln w="38100">
            <a:solidFill>
              <a:schemeClr val="tx1"/>
            </a:solidFill>
          </a:ln>
        </p:spPr>
        <p:txBody>
          <a:bodyPr wrap="square">
            <a:spAutoFit/>
          </a:bodyPr>
          <a:lstStyle/>
          <a:p>
            <a:r>
              <a:rPr lang="en-US" sz="1600" b="1" dirty="0"/>
              <a:t>Comprehensive Large Array-data Stewardship System (CLASS)</a:t>
            </a:r>
          </a:p>
        </p:txBody>
      </p:sp>
      <p:sp>
        <p:nvSpPr>
          <p:cNvPr id="24" name="Rectangle 23"/>
          <p:cNvSpPr/>
          <p:nvPr/>
        </p:nvSpPr>
        <p:spPr>
          <a:xfrm>
            <a:off x="2507206" y="5517346"/>
            <a:ext cx="1167584" cy="6463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751398" y="5517346"/>
            <a:ext cx="1167584" cy="6463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004670" y="5517346"/>
            <a:ext cx="1167584" cy="6463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247018" y="5517346"/>
            <a:ext cx="1167584" cy="6463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490422" y="5517346"/>
            <a:ext cx="1167584" cy="6463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8731780" y="5520071"/>
            <a:ext cx="1167584" cy="6463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2529878" y="5693905"/>
            <a:ext cx="1005403" cy="307777"/>
          </a:xfrm>
          <a:prstGeom prst="rect">
            <a:avLst/>
          </a:prstGeom>
          <a:noFill/>
          <a:ln>
            <a:noFill/>
          </a:ln>
        </p:spPr>
        <p:txBody>
          <a:bodyPr wrap="none" rtlCol="0">
            <a:spAutoFit/>
          </a:bodyPr>
          <a:lstStyle/>
          <a:p>
            <a:r>
              <a:rPr lang="en-US" dirty="0" err="1">
                <a:latin typeface="Aharoni" panose="02010803020104030203" pitchFamily="2" charset="-79"/>
                <a:cs typeface="Aharoni" panose="02010803020104030203" pitchFamily="2" charset="-79"/>
              </a:rPr>
              <a:t>Ninjo</a:t>
            </a:r>
            <a:r>
              <a:rPr lang="en-US" dirty="0">
                <a:latin typeface="Aharoni" panose="02010803020104030203" pitchFamily="2" charset="-79"/>
                <a:cs typeface="Aharoni" panose="02010803020104030203" pitchFamily="2" charset="-79"/>
              </a:rPr>
              <a:t> (SPCs)</a:t>
            </a:r>
          </a:p>
        </p:txBody>
      </p:sp>
      <p:sp>
        <p:nvSpPr>
          <p:cNvPr id="31" name="TextBox 30"/>
          <p:cNvSpPr txBox="1"/>
          <p:nvPr/>
        </p:nvSpPr>
        <p:spPr>
          <a:xfrm>
            <a:off x="8787017" y="5686558"/>
            <a:ext cx="841897" cy="307777"/>
          </a:xfrm>
          <a:prstGeom prst="rect">
            <a:avLst/>
          </a:prstGeom>
          <a:noFill/>
        </p:spPr>
        <p:txBody>
          <a:bodyPr wrap="none" rtlCol="0">
            <a:spAutoFit/>
          </a:bodyPr>
          <a:lstStyle/>
          <a:p>
            <a:r>
              <a:rPr lang="en-US" dirty="0">
                <a:latin typeface="Aharoni" panose="02010803020104030203" pitchFamily="2" charset="-79"/>
                <a:cs typeface="Aharoni" panose="02010803020104030203" pitchFamily="2" charset="-79"/>
              </a:rPr>
              <a:t>ECCC </a:t>
            </a:r>
            <a:r>
              <a:rPr lang="en-US" dirty="0" err="1">
                <a:latin typeface="Aharoni" panose="02010803020104030203" pitchFamily="2" charset="-79"/>
                <a:cs typeface="Aharoni" panose="02010803020104030203" pitchFamily="2" charset="-79"/>
              </a:rPr>
              <a:t>Wxo</a:t>
            </a:r>
            <a:endParaRPr lang="en-US" dirty="0">
              <a:latin typeface="Aharoni" panose="02010803020104030203" pitchFamily="2" charset="-79"/>
              <a:cs typeface="Aharoni" panose="02010803020104030203" pitchFamily="2" charset="-79"/>
            </a:endParaRPr>
          </a:p>
        </p:txBody>
      </p:sp>
      <p:sp>
        <p:nvSpPr>
          <p:cNvPr id="32" name="TextBox 31"/>
          <p:cNvSpPr txBox="1"/>
          <p:nvPr/>
        </p:nvSpPr>
        <p:spPr>
          <a:xfrm>
            <a:off x="3923880" y="5706303"/>
            <a:ext cx="811856" cy="307777"/>
          </a:xfrm>
          <a:prstGeom prst="rect">
            <a:avLst/>
          </a:prstGeom>
          <a:noFill/>
          <a:ln>
            <a:noFill/>
          </a:ln>
        </p:spPr>
        <p:txBody>
          <a:bodyPr wrap="square" rtlCol="0">
            <a:spAutoFit/>
          </a:bodyPr>
          <a:lstStyle/>
          <a:p>
            <a:r>
              <a:rPr lang="en-US" dirty="0">
                <a:latin typeface="Aharoni" panose="02010803020104030203" pitchFamily="2" charset="-79"/>
                <a:cs typeface="Aharoni" panose="02010803020104030203" pitchFamily="2" charset="-79"/>
              </a:rPr>
              <a:t>CCMEP</a:t>
            </a:r>
          </a:p>
        </p:txBody>
      </p:sp>
      <p:sp>
        <p:nvSpPr>
          <p:cNvPr id="33" name="TextBox 32"/>
          <p:cNvSpPr txBox="1"/>
          <p:nvPr/>
        </p:nvSpPr>
        <p:spPr>
          <a:xfrm>
            <a:off x="5058084" y="5701671"/>
            <a:ext cx="1048859" cy="523220"/>
          </a:xfrm>
          <a:prstGeom prst="rect">
            <a:avLst/>
          </a:prstGeom>
          <a:noFill/>
          <a:ln>
            <a:noFill/>
          </a:ln>
        </p:spPr>
        <p:txBody>
          <a:bodyPr wrap="square" rtlCol="0">
            <a:spAutoFit/>
          </a:bodyPr>
          <a:lstStyle/>
          <a:p>
            <a:r>
              <a:rPr lang="en-US" dirty="0">
                <a:latin typeface="Aharoni" panose="02010803020104030203" pitchFamily="2" charset="-79"/>
                <a:cs typeface="Aharoni" panose="02010803020104030203" pitchFamily="2" charset="-79"/>
              </a:rPr>
              <a:t>ADS/DWS</a:t>
            </a:r>
            <a:endParaRPr lang="en-US" sz="1100" dirty="0">
              <a:solidFill>
                <a:srgbClr val="FF0000"/>
              </a:solidFill>
              <a:latin typeface="Aharoni" panose="02010803020104030203" pitchFamily="2" charset="-79"/>
              <a:cs typeface="Aharoni" panose="02010803020104030203" pitchFamily="2" charset="-79"/>
            </a:endParaRPr>
          </a:p>
          <a:p>
            <a:endParaRPr lang="en-US" dirty="0">
              <a:latin typeface="Aharoni" panose="02010803020104030203" pitchFamily="2" charset="-79"/>
              <a:cs typeface="Aharoni" panose="02010803020104030203" pitchFamily="2" charset="-79"/>
            </a:endParaRPr>
          </a:p>
        </p:txBody>
      </p:sp>
      <p:sp>
        <p:nvSpPr>
          <p:cNvPr id="34" name="TextBox 33"/>
          <p:cNvSpPr txBox="1"/>
          <p:nvPr/>
        </p:nvSpPr>
        <p:spPr>
          <a:xfrm>
            <a:off x="7542739" y="5697425"/>
            <a:ext cx="1167583" cy="307777"/>
          </a:xfrm>
          <a:prstGeom prst="rect">
            <a:avLst/>
          </a:prstGeom>
          <a:noFill/>
        </p:spPr>
        <p:txBody>
          <a:bodyPr wrap="square" rtlCol="0">
            <a:spAutoFit/>
          </a:bodyPr>
          <a:lstStyle/>
          <a:p>
            <a:r>
              <a:rPr lang="en-US" dirty="0">
                <a:latin typeface="Aharoni" panose="02010803020104030203" pitchFamily="2" charset="-79"/>
                <a:cs typeface="Aharoni" panose="02010803020104030203" pitchFamily="2" charset="-79"/>
              </a:rPr>
              <a:t>Haiti </a:t>
            </a:r>
            <a:r>
              <a:rPr lang="en-US" dirty="0" err="1">
                <a:latin typeface="Aharoni" panose="02010803020104030203" pitchFamily="2" charset="-79"/>
                <a:cs typeface="Aharoni" panose="02010803020104030203" pitchFamily="2" charset="-79"/>
              </a:rPr>
              <a:t>Wxo</a:t>
            </a:r>
            <a:endParaRPr lang="en-US" dirty="0">
              <a:latin typeface="Aharoni" panose="02010803020104030203" pitchFamily="2" charset="-79"/>
              <a:cs typeface="Aharoni" panose="02010803020104030203" pitchFamily="2" charset="-79"/>
            </a:endParaRPr>
          </a:p>
        </p:txBody>
      </p:sp>
      <p:sp>
        <p:nvSpPr>
          <p:cNvPr id="35" name="TextBox 34"/>
          <p:cNvSpPr txBox="1"/>
          <p:nvPr/>
        </p:nvSpPr>
        <p:spPr>
          <a:xfrm>
            <a:off x="6357111" y="5701671"/>
            <a:ext cx="1016962" cy="477054"/>
          </a:xfrm>
          <a:prstGeom prst="rect">
            <a:avLst/>
          </a:prstGeom>
          <a:noFill/>
        </p:spPr>
        <p:txBody>
          <a:bodyPr wrap="square" rtlCol="0">
            <a:spAutoFit/>
          </a:bodyPr>
          <a:lstStyle/>
          <a:p>
            <a:r>
              <a:rPr lang="en-US" dirty="0" err="1">
                <a:latin typeface="Aharoni" panose="02010803020104030203" pitchFamily="2" charset="-79"/>
                <a:cs typeface="Aharoni" panose="02010803020104030203" pitchFamily="2" charset="-79"/>
              </a:rPr>
              <a:t>NavCAN</a:t>
            </a:r>
            <a:endParaRPr lang="en-US" dirty="0">
              <a:latin typeface="Aharoni" panose="02010803020104030203" pitchFamily="2" charset="-79"/>
              <a:cs typeface="Aharoni" panose="02010803020104030203" pitchFamily="2" charset="-79"/>
            </a:endParaRPr>
          </a:p>
          <a:p>
            <a:endParaRPr lang="en-US" sz="1100" dirty="0">
              <a:solidFill>
                <a:srgbClr val="FF0000"/>
              </a:solidFill>
              <a:latin typeface="Aharoni" panose="02010803020104030203" pitchFamily="2" charset="-79"/>
              <a:cs typeface="Aharoni" panose="02010803020104030203" pitchFamily="2" charset="-79"/>
            </a:endParaRPr>
          </a:p>
        </p:txBody>
      </p:sp>
      <p:sp>
        <p:nvSpPr>
          <p:cNvPr id="36" name="TextBox 35"/>
          <p:cNvSpPr txBox="1"/>
          <p:nvPr/>
        </p:nvSpPr>
        <p:spPr>
          <a:xfrm rot="16200000">
            <a:off x="1887199" y="5725675"/>
            <a:ext cx="851516" cy="253916"/>
          </a:xfrm>
          <a:prstGeom prst="rect">
            <a:avLst/>
          </a:prstGeom>
          <a:noFill/>
        </p:spPr>
        <p:txBody>
          <a:bodyPr wrap="none" rtlCol="0">
            <a:spAutoFit/>
          </a:bodyPr>
          <a:lstStyle/>
          <a:p>
            <a:pPr algn="ctr"/>
            <a:r>
              <a:rPr lang="en-CA" sz="1050" b="1" u="sng" dirty="0"/>
              <a:t>End Users</a:t>
            </a:r>
          </a:p>
        </p:txBody>
      </p:sp>
      <p:cxnSp>
        <p:nvCxnSpPr>
          <p:cNvPr id="40" name="Straight Arrow Connector 39"/>
          <p:cNvCxnSpPr/>
          <p:nvPr/>
        </p:nvCxnSpPr>
        <p:spPr>
          <a:xfrm>
            <a:off x="3579765" y="1622311"/>
            <a:ext cx="201225" cy="596021"/>
          </a:xfrm>
          <a:prstGeom prst="straightConnector1">
            <a:avLst/>
          </a:prstGeom>
          <a:ln w="15875" cmpd="sng">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3579765" y="1622310"/>
            <a:ext cx="1620653" cy="590408"/>
          </a:xfrm>
          <a:prstGeom prst="straightConnector1">
            <a:avLst/>
          </a:prstGeom>
          <a:ln w="15875" cmpd="sng">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6440354" y="1753115"/>
            <a:ext cx="1241929" cy="465216"/>
          </a:xfrm>
          <a:prstGeom prst="straightConnector1">
            <a:avLst/>
          </a:prstGeom>
          <a:ln w="15875" cmpd="sng">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7682283" y="1753116"/>
            <a:ext cx="177499" cy="459603"/>
          </a:xfrm>
          <a:prstGeom prst="straightConnector1">
            <a:avLst/>
          </a:prstGeom>
          <a:ln w="15875" cmpd="sng">
            <a:solidFill>
              <a:srgbClr val="FF0000"/>
            </a:solidFill>
            <a:prstDash val="sysDot"/>
            <a:tailEnd type="arrow"/>
          </a:ln>
        </p:spPr>
        <p:style>
          <a:lnRef idx="1">
            <a:schemeClr val="accent1"/>
          </a:lnRef>
          <a:fillRef idx="0">
            <a:schemeClr val="accent1"/>
          </a:fillRef>
          <a:effectRef idx="0">
            <a:schemeClr val="accent1"/>
          </a:effectRef>
          <a:fontRef idx="minor">
            <a:schemeClr val="tx1"/>
          </a:fontRef>
        </p:style>
      </p:cxnSp>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0" y="3708557"/>
            <a:ext cx="555820" cy="385600"/>
          </a:xfrm>
          <a:prstGeom prst="rect">
            <a:avLst/>
          </a:prstGeom>
        </p:spPr>
      </p:pic>
      <p:grpSp>
        <p:nvGrpSpPr>
          <p:cNvPr id="49" name="Group 48"/>
          <p:cNvGrpSpPr/>
          <p:nvPr/>
        </p:nvGrpSpPr>
        <p:grpSpPr>
          <a:xfrm>
            <a:off x="1552483" y="2656543"/>
            <a:ext cx="498855" cy="261610"/>
            <a:chOff x="28482" y="2656543"/>
            <a:chExt cx="498855" cy="261610"/>
          </a:xfrm>
        </p:grpSpPr>
        <p:sp>
          <p:nvSpPr>
            <p:cNvPr id="48" name="Oval 47"/>
            <p:cNvSpPr/>
            <p:nvPr/>
          </p:nvSpPr>
          <p:spPr>
            <a:xfrm>
              <a:off x="90684" y="2656543"/>
              <a:ext cx="391311" cy="26161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a:off x="28482" y="2656543"/>
              <a:ext cx="498855" cy="261610"/>
            </a:xfrm>
            <a:prstGeom prst="rect">
              <a:avLst/>
            </a:prstGeom>
            <a:noFill/>
          </p:spPr>
          <p:txBody>
            <a:bodyPr wrap="none" rtlCol="0">
              <a:spAutoFit/>
            </a:bodyPr>
            <a:lstStyle/>
            <a:p>
              <a:r>
                <a:rPr lang="en-US" sz="1100" b="1" dirty="0">
                  <a:latin typeface="Eras Bold ITC" panose="020B0907030504020204" pitchFamily="34" charset="0"/>
                </a:rPr>
                <a:t>GRB</a:t>
              </a:r>
            </a:p>
          </p:txBody>
        </p:sp>
      </p:grpSp>
      <p:pic>
        <p:nvPicPr>
          <p:cNvPr id="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8610599" y="3005813"/>
            <a:ext cx="3364183" cy="659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56635" y="966464"/>
            <a:ext cx="673580" cy="657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TextBox 56"/>
          <p:cNvSpPr txBox="1"/>
          <p:nvPr/>
        </p:nvSpPr>
        <p:spPr>
          <a:xfrm rot="16200000">
            <a:off x="1721988" y="4708516"/>
            <a:ext cx="1026243" cy="415498"/>
          </a:xfrm>
          <a:prstGeom prst="rect">
            <a:avLst/>
          </a:prstGeom>
          <a:noFill/>
        </p:spPr>
        <p:txBody>
          <a:bodyPr wrap="none" rtlCol="0">
            <a:spAutoFit/>
          </a:bodyPr>
          <a:lstStyle/>
          <a:p>
            <a:pPr algn="ctr"/>
            <a:r>
              <a:rPr lang="en-CA" sz="1050" b="1" u="sng" dirty="0"/>
              <a:t>Archive</a:t>
            </a:r>
          </a:p>
          <a:p>
            <a:pPr algn="ctr"/>
            <a:r>
              <a:rPr lang="en-CA" sz="1050" b="1" u="sng" dirty="0"/>
              <a:t> Data Access</a:t>
            </a:r>
          </a:p>
        </p:txBody>
      </p:sp>
      <p:sp>
        <p:nvSpPr>
          <p:cNvPr id="51" name="Bent Arrow 50"/>
          <p:cNvSpPr/>
          <p:nvPr/>
        </p:nvSpPr>
        <p:spPr>
          <a:xfrm rot="10800000">
            <a:off x="9956635" y="5065028"/>
            <a:ext cx="576802" cy="929307"/>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8" name="Right Brace 57"/>
          <p:cNvSpPr/>
          <p:nvPr/>
        </p:nvSpPr>
        <p:spPr>
          <a:xfrm>
            <a:off x="8796811" y="1982916"/>
            <a:ext cx="425466" cy="2218790"/>
          </a:xfrm>
          <a:prstGeom prst="righ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60" name="Right Arrow 59"/>
          <p:cNvSpPr/>
          <p:nvPr/>
        </p:nvSpPr>
        <p:spPr>
          <a:xfrm>
            <a:off x="9398419" y="2918154"/>
            <a:ext cx="500945" cy="36776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Left Bracket 60"/>
          <p:cNvSpPr/>
          <p:nvPr/>
        </p:nvSpPr>
        <p:spPr>
          <a:xfrm>
            <a:off x="2861594" y="1917515"/>
            <a:ext cx="282375" cy="2352205"/>
          </a:xfrm>
          <a:prstGeom prst="leftBracket">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64" name="Picture 6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2254" y="4723944"/>
            <a:ext cx="555820" cy="385600"/>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3372779" y="2364678"/>
            <a:ext cx="911192" cy="6833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480054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939112"/>
            <a:ext cx="12192000" cy="559496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4141" y="116632"/>
            <a:ext cx="12117859" cy="736719"/>
          </a:xfrm>
        </p:spPr>
        <p:txBody>
          <a:bodyPr>
            <a:normAutofit/>
          </a:bodyPr>
          <a:lstStyle/>
          <a:p>
            <a:r>
              <a:rPr lang="en-CA" sz="3600" dirty="0" smtClean="0"/>
              <a:t>GOES-R – Clients</a:t>
            </a:r>
            <a:endParaRPr lang="en-CA" sz="3600"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2173" y="1008743"/>
            <a:ext cx="1728193" cy="13459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1407" y="986535"/>
            <a:ext cx="1800199" cy="1402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48046" y="986536"/>
            <a:ext cx="1859855" cy="1395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5922" y="2921197"/>
            <a:ext cx="1693394" cy="1665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70713" y="4506801"/>
            <a:ext cx="1412726" cy="1595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35692" y="2844807"/>
            <a:ext cx="1944216" cy="1526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32792" y="2839288"/>
            <a:ext cx="2722245" cy="1531624"/>
          </a:xfrm>
          <a:prstGeom prst="rect">
            <a:avLst/>
          </a:prstGeom>
          <a:noFill/>
          <a:ln>
            <a:solidFill>
              <a:schemeClr val="accent1"/>
            </a:solidFill>
          </a:ln>
        </p:spPr>
      </p:pic>
      <p:sp>
        <p:nvSpPr>
          <p:cNvPr id="12" name="TextBox 24"/>
          <p:cNvSpPr txBox="1">
            <a:spLocks noChangeArrowheads="1"/>
          </p:cNvSpPr>
          <p:nvPr/>
        </p:nvSpPr>
        <p:spPr bwMode="auto">
          <a:xfrm>
            <a:off x="5090240" y="2388692"/>
            <a:ext cx="21736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eaLnBrk="1" fontAlgn="base" hangingPunct="1">
              <a:spcBef>
                <a:spcPct val="0"/>
              </a:spcBef>
              <a:spcAft>
                <a:spcPct val="0"/>
              </a:spcAft>
              <a:buClrTx/>
              <a:buSzTx/>
              <a:buFontTx/>
              <a:buNone/>
            </a:pPr>
            <a:r>
              <a:rPr lang="en-US" altLang="en-US" sz="1400" dirty="0">
                <a:solidFill>
                  <a:srgbClr val="3A601B"/>
                </a:solidFill>
                <a:latin typeface="Arial Black" pitchFamily="34" charset="0"/>
              </a:rPr>
              <a:t>ECCC </a:t>
            </a:r>
            <a:r>
              <a:rPr lang="en-US" altLang="en-US" sz="1400" dirty="0" err="1">
                <a:solidFill>
                  <a:srgbClr val="3A601B"/>
                </a:solidFill>
                <a:latin typeface="Arial Black" pitchFamily="34" charset="0"/>
              </a:rPr>
              <a:t>Weatheroffice</a:t>
            </a:r>
            <a:endParaRPr lang="en-US" altLang="en-US" sz="1400" dirty="0">
              <a:solidFill>
                <a:srgbClr val="3A601B"/>
              </a:solidFill>
              <a:latin typeface="Arial Black" pitchFamily="34" charset="0"/>
            </a:endParaRPr>
          </a:p>
        </p:txBody>
      </p:sp>
      <p:sp>
        <p:nvSpPr>
          <p:cNvPr id="13" name="TextBox 24"/>
          <p:cNvSpPr txBox="1">
            <a:spLocks noChangeArrowheads="1"/>
          </p:cNvSpPr>
          <p:nvPr/>
        </p:nvSpPr>
        <p:spPr bwMode="auto">
          <a:xfrm>
            <a:off x="9263684" y="2371326"/>
            <a:ext cx="20935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eaLnBrk="1" fontAlgn="base" hangingPunct="1">
              <a:spcBef>
                <a:spcPct val="0"/>
              </a:spcBef>
              <a:spcAft>
                <a:spcPct val="0"/>
              </a:spcAft>
              <a:buClrTx/>
              <a:buSzTx/>
              <a:buFontTx/>
              <a:buNone/>
            </a:pPr>
            <a:r>
              <a:rPr lang="en-US" altLang="en-US" sz="1400" dirty="0">
                <a:solidFill>
                  <a:srgbClr val="3A601B"/>
                </a:solidFill>
                <a:latin typeface="Arial Black" pitchFamily="34" charset="0"/>
              </a:rPr>
              <a:t>Haiti </a:t>
            </a:r>
            <a:r>
              <a:rPr lang="en-US" altLang="en-US" sz="1400" dirty="0" err="1">
                <a:solidFill>
                  <a:srgbClr val="3A601B"/>
                </a:solidFill>
                <a:latin typeface="Arial Black" pitchFamily="34" charset="0"/>
              </a:rPr>
              <a:t>Weatheroffice</a:t>
            </a:r>
            <a:endParaRPr lang="en-US" altLang="en-US" sz="1400" dirty="0">
              <a:solidFill>
                <a:srgbClr val="3A601B"/>
              </a:solidFill>
              <a:latin typeface="Arial Black" pitchFamily="34" charset="0"/>
            </a:endParaRPr>
          </a:p>
        </p:txBody>
      </p:sp>
      <p:sp>
        <p:nvSpPr>
          <p:cNvPr id="14" name="TextBox 24"/>
          <p:cNvSpPr txBox="1">
            <a:spLocks noChangeArrowheads="1"/>
          </p:cNvSpPr>
          <p:nvPr/>
        </p:nvSpPr>
        <p:spPr bwMode="auto">
          <a:xfrm>
            <a:off x="1200125" y="2406951"/>
            <a:ext cx="25586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eaLnBrk="1" fontAlgn="base" hangingPunct="1">
              <a:spcBef>
                <a:spcPct val="0"/>
              </a:spcBef>
              <a:spcAft>
                <a:spcPct val="0"/>
              </a:spcAft>
              <a:buClrTx/>
              <a:buSzTx/>
              <a:buFontTx/>
              <a:buNone/>
            </a:pPr>
            <a:r>
              <a:rPr lang="en-US" altLang="en-US" sz="1400" dirty="0">
                <a:solidFill>
                  <a:srgbClr val="3A601B"/>
                </a:solidFill>
                <a:latin typeface="Arial Black" pitchFamily="34" charset="0"/>
              </a:rPr>
              <a:t>MSC Forecasting (</a:t>
            </a:r>
            <a:r>
              <a:rPr lang="en-US" altLang="en-US" sz="1400" dirty="0" err="1">
                <a:solidFill>
                  <a:srgbClr val="3A601B"/>
                </a:solidFill>
                <a:latin typeface="Arial Black" pitchFamily="34" charset="0"/>
              </a:rPr>
              <a:t>Ninjo</a:t>
            </a:r>
            <a:r>
              <a:rPr lang="en-US" altLang="en-US" sz="1400" dirty="0">
                <a:solidFill>
                  <a:srgbClr val="3A601B"/>
                </a:solidFill>
                <a:latin typeface="Arial Black" pitchFamily="34" charset="0"/>
              </a:rPr>
              <a:t>)</a:t>
            </a:r>
          </a:p>
        </p:txBody>
      </p:sp>
      <p:sp>
        <p:nvSpPr>
          <p:cNvPr id="15" name="TextBox 24"/>
          <p:cNvSpPr txBox="1">
            <a:spLocks noChangeArrowheads="1"/>
          </p:cNvSpPr>
          <p:nvPr/>
        </p:nvSpPr>
        <p:spPr bwMode="auto">
          <a:xfrm>
            <a:off x="984100" y="4586936"/>
            <a:ext cx="30504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eaLnBrk="1" fontAlgn="base" hangingPunct="1">
              <a:spcBef>
                <a:spcPct val="0"/>
              </a:spcBef>
              <a:spcAft>
                <a:spcPct val="0"/>
              </a:spcAft>
              <a:buClrTx/>
              <a:buSzTx/>
              <a:buFontTx/>
              <a:buNone/>
            </a:pPr>
            <a:r>
              <a:rPr lang="en-US" altLang="en-US" sz="1400" dirty="0">
                <a:solidFill>
                  <a:srgbClr val="3A601B"/>
                </a:solidFill>
                <a:latin typeface="Arial Black" pitchFamily="34" charset="0"/>
              </a:rPr>
              <a:t>Aviation &amp; </a:t>
            </a:r>
            <a:r>
              <a:rPr lang="en-US" altLang="en-US" sz="1400" dirty="0" err="1">
                <a:solidFill>
                  <a:srgbClr val="3A601B"/>
                </a:solidFill>
                <a:latin typeface="Arial Black" pitchFamily="34" charset="0"/>
              </a:rPr>
              <a:t>Defence</a:t>
            </a:r>
            <a:r>
              <a:rPr lang="en-US" altLang="en-US" sz="1400" dirty="0">
                <a:solidFill>
                  <a:srgbClr val="3A601B"/>
                </a:solidFill>
                <a:latin typeface="Arial Black" pitchFamily="34" charset="0"/>
              </a:rPr>
              <a:t> Services </a:t>
            </a:r>
          </a:p>
        </p:txBody>
      </p:sp>
      <p:sp>
        <p:nvSpPr>
          <p:cNvPr id="16" name="TextBox 24"/>
          <p:cNvSpPr txBox="1">
            <a:spLocks noChangeArrowheads="1"/>
          </p:cNvSpPr>
          <p:nvPr/>
        </p:nvSpPr>
        <p:spPr bwMode="auto">
          <a:xfrm>
            <a:off x="5470713" y="6102724"/>
            <a:ext cx="1369244" cy="307777"/>
          </a:xfrm>
          <a:prstGeom prst="rect">
            <a:avLst/>
          </a:prstGeom>
          <a:solidFill>
            <a:schemeClr val="bg1"/>
          </a:solidFill>
          <a:ln>
            <a:noFill/>
          </a:ln>
        </p:spPr>
        <p:txBody>
          <a:bodyPr wrap="square">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eaLnBrk="1" fontAlgn="base" hangingPunct="1">
              <a:spcBef>
                <a:spcPct val="0"/>
              </a:spcBef>
              <a:spcAft>
                <a:spcPct val="0"/>
              </a:spcAft>
              <a:buClrTx/>
              <a:buSzTx/>
              <a:buFontTx/>
              <a:buNone/>
            </a:pPr>
            <a:r>
              <a:rPr lang="en-US" altLang="en-US" sz="1400" dirty="0" err="1">
                <a:solidFill>
                  <a:srgbClr val="3A601B"/>
                </a:solidFill>
                <a:latin typeface="Arial Black" pitchFamily="34" charset="0"/>
              </a:rPr>
              <a:t>NavCanada</a:t>
            </a:r>
            <a:endParaRPr lang="en-US" altLang="en-US" sz="1400" dirty="0">
              <a:solidFill>
                <a:srgbClr val="3A601B"/>
              </a:solidFill>
              <a:latin typeface="Arial Black" pitchFamily="34" charset="0"/>
            </a:endParaRPr>
          </a:p>
        </p:txBody>
      </p:sp>
      <p:sp>
        <p:nvSpPr>
          <p:cNvPr id="17" name="TextBox 24"/>
          <p:cNvSpPr txBox="1">
            <a:spLocks noChangeArrowheads="1"/>
          </p:cNvSpPr>
          <p:nvPr/>
        </p:nvSpPr>
        <p:spPr bwMode="auto">
          <a:xfrm>
            <a:off x="9253139" y="4351167"/>
            <a:ext cx="21834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eaLnBrk="1" fontAlgn="base" hangingPunct="1">
              <a:spcBef>
                <a:spcPct val="0"/>
              </a:spcBef>
              <a:spcAft>
                <a:spcPct val="0"/>
              </a:spcAft>
              <a:buClrTx/>
              <a:buSzTx/>
              <a:buFontTx/>
              <a:buNone/>
            </a:pPr>
            <a:r>
              <a:rPr lang="en-US" altLang="en-US" sz="1400" dirty="0">
                <a:solidFill>
                  <a:srgbClr val="3A601B"/>
                </a:solidFill>
                <a:latin typeface="Arial Black" pitchFamily="34" charset="0"/>
              </a:rPr>
              <a:t>Legacy Applications</a:t>
            </a:r>
          </a:p>
        </p:txBody>
      </p:sp>
      <p:pic>
        <p:nvPicPr>
          <p:cNvPr id="819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72076" y="4791508"/>
            <a:ext cx="1944216" cy="1311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24"/>
          <p:cNvSpPr txBox="1">
            <a:spLocks noChangeArrowheads="1"/>
          </p:cNvSpPr>
          <p:nvPr/>
        </p:nvSpPr>
        <p:spPr bwMode="auto">
          <a:xfrm>
            <a:off x="9983765" y="6103867"/>
            <a:ext cx="893193" cy="307777"/>
          </a:xfrm>
          <a:prstGeom prst="rect">
            <a:avLst/>
          </a:prstGeom>
          <a:solidFill>
            <a:schemeClr val="bg1"/>
          </a:solidFill>
          <a:ln>
            <a:noFill/>
          </a:ln>
        </p:spPr>
        <p:txBody>
          <a:bodyPr wrap="none">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eaLnBrk="1" fontAlgn="base" hangingPunct="1">
              <a:spcBef>
                <a:spcPct val="0"/>
              </a:spcBef>
              <a:spcAft>
                <a:spcPct val="0"/>
              </a:spcAft>
              <a:buClrTx/>
              <a:buSzTx/>
              <a:buFontTx/>
              <a:buNone/>
            </a:pPr>
            <a:r>
              <a:rPr lang="en-US" altLang="en-US" sz="1400" dirty="0">
                <a:solidFill>
                  <a:srgbClr val="3A601B"/>
                </a:solidFill>
                <a:latin typeface="Arial Black" pitchFamily="34" charset="0"/>
              </a:rPr>
              <a:t>CCMEP</a:t>
            </a:r>
          </a:p>
        </p:txBody>
      </p:sp>
      <p:pic>
        <p:nvPicPr>
          <p:cNvPr id="8196" name="Picture 4" descr="Image result for environment canada"/>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99816" y="4858199"/>
            <a:ext cx="1244524" cy="124452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24"/>
          <p:cNvSpPr txBox="1">
            <a:spLocks noChangeArrowheads="1"/>
          </p:cNvSpPr>
          <p:nvPr/>
        </p:nvSpPr>
        <p:spPr bwMode="auto">
          <a:xfrm>
            <a:off x="1168709" y="5677788"/>
            <a:ext cx="26684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eaLnBrk="1" fontAlgn="base" hangingPunct="1">
              <a:spcBef>
                <a:spcPct val="0"/>
              </a:spcBef>
              <a:spcAft>
                <a:spcPct val="0"/>
              </a:spcAft>
              <a:buClrTx/>
              <a:buSzTx/>
              <a:buFontTx/>
              <a:buNone/>
            </a:pPr>
            <a:r>
              <a:rPr lang="en-US" altLang="en-US" sz="1400" dirty="0">
                <a:solidFill>
                  <a:srgbClr val="3A601B"/>
                </a:solidFill>
                <a:latin typeface="Arial Black" pitchFamily="34" charset="0"/>
              </a:rPr>
              <a:t>Research &amp; Development</a:t>
            </a:r>
          </a:p>
        </p:txBody>
      </p:sp>
    </p:spTree>
    <p:extLst>
      <p:ext uri="{BB962C8B-B14F-4D97-AF65-F5344CB8AC3E}">
        <p14:creationId xmlns:p14="http://schemas.microsoft.com/office/powerpoint/2010/main" val="37793994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49"/>
          <p:cNvSpPr>
            <a:spLocks noGrp="1"/>
          </p:cNvSpPr>
          <p:nvPr>
            <p:ph type="title"/>
          </p:nvPr>
        </p:nvSpPr>
        <p:spPr>
          <a:xfrm>
            <a:off x="0" y="1"/>
            <a:ext cx="12192000" cy="778328"/>
          </a:xfrm>
        </p:spPr>
        <p:txBody>
          <a:bodyPr>
            <a:normAutofit/>
          </a:bodyPr>
          <a:lstStyle/>
          <a:p>
            <a:r>
              <a:rPr lang="en-US" sz="3200" dirty="0"/>
              <a:t>GOES Constellation</a:t>
            </a:r>
          </a:p>
        </p:txBody>
      </p:sp>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383" y="2083988"/>
            <a:ext cx="1217159" cy="1281559"/>
          </a:xfrm>
          <a:prstGeom prst="rect">
            <a:avLst/>
          </a:prstGeom>
        </p:spPr>
      </p:pic>
      <p:sp>
        <p:nvSpPr>
          <p:cNvPr id="49" name="Rectangle 23"/>
          <p:cNvSpPr>
            <a:spLocks noChangeAspect="1" noChangeArrowheads="1"/>
          </p:cNvSpPr>
          <p:nvPr/>
        </p:nvSpPr>
        <p:spPr bwMode="auto">
          <a:xfrm>
            <a:off x="1116744" y="1432819"/>
            <a:ext cx="809517" cy="553998"/>
          </a:xfrm>
          <a:prstGeom prst="rect">
            <a:avLst/>
          </a:prstGeom>
          <a:noFill/>
          <a:ln w="9525">
            <a:noFill/>
            <a:miter lim="800000"/>
            <a:headEnd/>
            <a:tailEnd/>
          </a:ln>
        </p:spPr>
        <p:txBody>
          <a:bodyPr wrap="none" lIns="0" tIns="0" rIns="0" bIns="0">
            <a:spAutoFit/>
          </a:bodyPr>
          <a:lstStyle/>
          <a:p>
            <a:pPr algn="ctr"/>
            <a:r>
              <a:rPr lang="en-US" sz="1200" b="1" dirty="0">
                <a:solidFill>
                  <a:srgbClr val="3333FF"/>
                </a:solidFill>
                <a:latin typeface="Calibri"/>
              </a:rPr>
              <a:t>GOES-West</a:t>
            </a:r>
          </a:p>
          <a:p>
            <a:pPr algn="ctr"/>
            <a:r>
              <a:rPr lang="en-US" sz="1200" dirty="0">
                <a:latin typeface="Calibri"/>
              </a:rPr>
              <a:t>GOES-17</a:t>
            </a:r>
          </a:p>
          <a:p>
            <a:pPr algn="ctr"/>
            <a:r>
              <a:rPr lang="en-US" sz="1200" dirty="0">
                <a:latin typeface="Calibri"/>
              </a:rPr>
              <a:t>137.2° West </a:t>
            </a:r>
          </a:p>
        </p:txBody>
      </p:sp>
      <p:pic>
        <p:nvPicPr>
          <p:cNvPr id="51" name="Picture 3" descr="C:\Users\kyle.herring\Desktop\goes-r-no-background-lr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29662">
            <a:off x="1301829" y="2598707"/>
            <a:ext cx="700723" cy="451897"/>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23"/>
          <p:cNvSpPr>
            <a:spLocks noChangeAspect="1" noChangeArrowheads="1"/>
          </p:cNvSpPr>
          <p:nvPr/>
        </p:nvSpPr>
        <p:spPr bwMode="auto">
          <a:xfrm>
            <a:off x="3180401" y="1432819"/>
            <a:ext cx="1638270" cy="553998"/>
          </a:xfrm>
          <a:prstGeom prst="rect">
            <a:avLst/>
          </a:prstGeom>
          <a:noFill/>
          <a:ln w="9525">
            <a:noFill/>
            <a:miter lim="800000"/>
            <a:headEnd/>
            <a:tailEnd/>
          </a:ln>
        </p:spPr>
        <p:txBody>
          <a:bodyPr wrap="none" lIns="0" tIns="0" rIns="0" bIns="0">
            <a:spAutoFit/>
          </a:bodyPr>
          <a:lstStyle/>
          <a:p>
            <a:pPr algn="ctr"/>
            <a:r>
              <a:rPr lang="en-US" sz="1200" b="1" dirty="0">
                <a:solidFill>
                  <a:srgbClr val="3333FF"/>
                </a:solidFill>
                <a:latin typeface="Calibri"/>
              </a:rPr>
              <a:t>Supplemental Operations</a:t>
            </a:r>
          </a:p>
          <a:p>
            <a:pPr algn="ctr"/>
            <a:r>
              <a:rPr lang="en-US" sz="1200" dirty="0">
                <a:latin typeface="Calibri"/>
              </a:rPr>
              <a:t>GOES-15</a:t>
            </a:r>
          </a:p>
          <a:p>
            <a:pPr algn="ctr"/>
            <a:r>
              <a:rPr lang="en-US" sz="1200" dirty="0">
                <a:latin typeface="Calibri"/>
              </a:rPr>
              <a:t>128° West </a:t>
            </a:r>
          </a:p>
        </p:txBody>
      </p:sp>
      <p:pic>
        <p:nvPicPr>
          <p:cNvPr id="53" name="Picture 5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8665" y="2085517"/>
            <a:ext cx="1212405" cy="1283078"/>
          </a:xfrm>
          <a:prstGeom prst="rect">
            <a:avLst/>
          </a:prstGeom>
        </p:spPr>
      </p:pic>
      <p:pic>
        <p:nvPicPr>
          <p:cNvPr id="54" name="Picture 2"/>
          <p:cNvPicPr>
            <a:picLocks noChangeAspect="1" noChangeArrowheads="1"/>
          </p:cNvPicPr>
          <p:nvPr/>
        </p:nvPicPr>
        <p:blipFill>
          <a:blip r:embed="rId6" cstate="print"/>
          <a:srcRect/>
          <a:stretch>
            <a:fillRect/>
          </a:stretch>
        </p:blipFill>
        <p:spPr bwMode="auto">
          <a:xfrm>
            <a:off x="3725170" y="2480349"/>
            <a:ext cx="483397" cy="380861"/>
          </a:xfrm>
          <a:prstGeom prst="rect">
            <a:avLst/>
          </a:prstGeom>
          <a:noFill/>
          <a:ln w="9525">
            <a:noFill/>
            <a:miter lim="800000"/>
            <a:headEnd/>
            <a:tailEnd/>
          </a:ln>
          <a:effectLst/>
        </p:spPr>
      </p:pic>
      <p:pic>
        <p:nvPicPr>
          <p:cNvPr id="55" name="Picture 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9855" y="2082687"/>
            <a:ext cx="1212405" cy="1283078"/>
          </a:xfrm>
          <a:prstGeom prst="rect">
            <a:avLst/>
          </a:prstGeom>
        </p:spPr>
      </p:pic>
      <p:pic>
        <p:nvPicPr>
          <p:cNvPr id="56" name="Picture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66081" y="2081103"/>
            <a:ext cx="1212405" cy="1283078"/>
          </a:xfrm>
          <a:prstGeom prst="rect">
            <a:avLst/>
          </a:prstGeom>
        </p:spPr>
      </p:pic>
      <p:sp>
        <p:nvSpPr>
          <p:cNvPr id="57" name="Rectangle 56"/>
          <p:cNvSpPr>
            <a:spLocks noChangeAspect="1" noChangeArrowheads="1"/>
          </p:cNvSpPr>
          <p:nvPr/>
        </p:nvSpPr>
        <p:spPr bwMode="auto">
          <a:xfrm>
            <a:off x="9628491" y="1432560"/>
            <a:ext cx="730970" cy="553998"/>
          </a:xfrm>
          <a:prstGeom prst="rect">
            <a:avLst/>
          </a:prstGeom>
          <a:noFill/>
          <a:ln w="9525">
            <a:noFill/>
            <a:miter lim="800000"/>
            <a:headEnd/>
            <a:tailEnd/>
          </a:ln>
        </p:spPr>
        <p:txBody>
          <a:bodyPr wrap="none" lIns="0" tIns="0" rIns="0" bIns="0">
            <a:spAutoFit/>
          </a:bodyPr>
          <a:lstStyle/>
          <a:p>
            <a:pPr algn="ctr"/>
            <a:r>
              <a:rPr lang="en-US" sz="1200" dirty="0">
                <a:latin typeface="Calibri"/>
              </a:rPr>
              <a:t>GOES-East</a:t>
            </a:r>
          </a:p>
          <a:p>
            <a:pPr algn="ctr"/>
            <a:r>
              <a:rPr lang="en-US" sz="1200" dirty="0">
                <a:latin typeface="Calibri"/>
              </a:rPr>
              <a:t>GOES-16</a:t>
            </a:r>
          </a:p>
          <a:p>
            <a:pPr algn="ctr"/>
            <a:r>
              <a:rPr lang="en-US" sz="1200" dirty="0">
                <a:latin typeface="Calibri"/>
              </a:rPr>
              <a:t>75.2° West </a:t>
            </a:r>
          </a:p>
        </p:txBody>
      </p:sp>
      <p:sp>
        <p:nvSpPr>
          <p:cNvPr id="58" name="Rectangle 25"/>
          <p:cNvSpPr>
            <a:spLocks noChangeAspect="1" noChangeArrowheads="1"/>
          </p:cNvSpPr>
          <p:nvPr/>
        </p:nvSpPr>
        <p:spPr bwMode="auto">
          <a:xfrm>
            <a:off x="7106504" y="1434144"/>
            <a:ext cx="657231" cy="553998"/>
          </a:xfrm>
          <a:prstGeom prst="rect">
            <a:avLst/>
          </a:prstGeom>
          <a:noFill/>
          <a:ln w="9525">
            <a:noFill/>
            <a:miter lim="800000"/>
            <a:headEnd/>
            <a:tailEnd/>
          </a:ln>
        </p:spPr>
        <p:txBody>
          <a:bodyPr wrap="none" lIns="0" tIns="0" rIns="0" bIns="0">
            <a:spAutoFit/>
          </a:bodyPr>
          <a:lstStyle/>
          <a:p>
            <a:pPr algn="ctr"/>
            <a:r>
              <a:rPr lang="en-US" sz="1200" dirty="0">
                <a:latin typeface="Calibri"/>
              </a:rPr>
              <a:t>Standby</a:t>
            </a:r>
          </a:p>
          <a:p>
            <a:pPr algn="ctr"/>
            <a:r>
              <a:rPr lang="en-US" sz="1200" dirty="0">
                <a:latin typeface="Calibri"/>
              </a:rPr>
              <a:t>GOES-14</a:t>
            </a:r>
          </a:p>
          <a:p>
            <a:pPr algn="ctr"/>
            <a:r>
              <a:rPr lang="en-US" sz="1200" dirty="0">
                <a:latin typeface="Calibri"/>
              </a:rPr>
              <a:t>105° West</a:t>
            </a:r>
          </a:p>
        </p:txBody>
      </p:sp>
      <p:pic>
        <p:nvPicPr>
          <p:cNvPr id="59" name="Picture 3" descr="C:\Users\kyle.herring\Desktop\goes-r-no-background-lr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29662">
            <a:off x="9813449" y="2558931"/>
            <a:ext cx="700723" cy="451897"/>
          </a:xfrm>
          <a:prstGeom prst="rect">
            <a:avLst/>
          </a:prstGeom>
          <a:noFill/>
          <a:extLst>
            <a:ext uri="{909E8E84-426E-40DD-AFC4-6F175D3DCCD1}">
              <a14:hiddenFill xmlns:a14="http://schemas.microsoft.com/office/drawing/2010/main">
                <a:solidFill>
                  <a:srgbClr val="FFFFFF"/>
                </a:solidFill>
              </a14:hiddenFill>
            </a:ext>
          </a:extLst>
        </p:spPr>
      </p:pic>
      <p:sp>
        <p:nvSpPr>
          <p:cNvPr id="62" name="Oval 61"/>
          <p:cNvSpPr>
            <a:spLocks noChangeAspect="1"/>
          </p:cNvSpPr>
          <p:nvPr/>
        </p:nvSpPr>
        <p:spPr>
          <a:xfrm>
            <a:off x="6819855" y="2068222"/>
            <a:ext cx="1212405" cy="1290741"/>
          </a:xfrm>
          <a:prstGeom prst="ellipse">
            <a:avLst/>
          </a:prstGeom>
          <a:solidFill>
            <a:sysClr val="windowText" lastClr="000000">
              <a:alpha val="70000"/>
            </a:sysClr>
          </a:solidFill>
          <a:ln w="9525" cap="flat" cmpd="sng" algn="ctr">
            <a:solidFill>
              <a:sysClr val="windowText" lastClr="000000">
                <a:alpha val="70000"/>
              </a:sysClr>
            </a:solidFill>
            <a:prstDash val="solid"/>
          </a:ln>
          <a:effectLst>
            <a:outerShdw blurRad="40000" dist="23000" dir="5400000" rotWithShape="0">
              <a:srgbClr val="000000">
                <a:alpha val="35000"/>
              </a:srgbClr>
            </a:outerShdw>
          </a:effectLst>
        </p:spPr>
        <p:txBody>
          <a:bodyPr rtlCol="0" anchor="ctr"/>
          <a:lstStyle/>
          <a:p>
            <a:pPr algn="ctr">
              <a:defRPr/>
            </a:pPr>
            <a:endParaRPr lang="en-US" sz="1350" dirty="0">
              <a:latin typeface="Calibri"/>
              <a:ea typeface="+mn-ea"/>
              <a:cs typeface="+mn-cs"/>
            </a:endParaRPr>
          </a:p>
        </p:txBody>
      </p:sp>
      <p:pic>
        <p:nvPicPr>
          <p:cNvPr id="63" name="Picture 2"/>
          <p:cNvPicPr>
            <a:picLocks noChangeAspect="1" noChangeArrowheads="1"/>
          </p:cNvPicPr>
          <p:nvPr/>
        </p:nvPicPr>
        <p:blipFill>
          <a:blip r:embed="rId6" cstate="print"/>
          <a:srcRect/>
          <a:stretch>
            <a:fillRect/>
          </a:stretch>
        </p:blipFill>
        <p:spPr bwMode="auto">
          <a:xfrm>
            <a:off x="7156360" y="2477519"/>
            <a:ext cx="483397" cy="380861"/>
          </a:xfrm>
          <a:prstGeom prst="rect">
            <a:avLst/>
          </a:prstGeom>
          <a:noFill/>
          <a:ln w="9525">
            <a:noFill/>
            <a:miter lim="800000"/>
            <a:headEnd/>
            <a:tailEnd/>
          </a:ln>
          <a:effectLst/>
        </p:spPr>
      </p:pic>
      <p:pic>
        <p:nvPicPr>
          <p:cNvPr id="66" name="Picture 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383" y="4940996"/>
            <a:ext cx="1217159" cy="1281559"/>
          </a:xfrm>
          <a:prstGeom prst="rect">
            <a:avLst/>
          </a:prstGeom>
        </p:spPr>
      </p:pic>
      <p:sp>
        <p:nvSpPr>
          <p:cNvPr id="67" name="Rectangle 23"/>
          <p:cNvSpPr>
            <a:spLocks noChangeAspect="1" noChangeArrowheads="1"/>
          </p:cNvSpPr>
          <p:nvPr/>
        </p:nvSpPr>
        <p:spPr bwMode="auto">
          <a:xfrm>
            <a:off x="1116743" y="4289827"/>
            <a:ext cx="809517" cy="553998"/>
          </a:xfrm>
          <a:prstGeom prst="rect">
            <a:avLst/>
          </a:prstGeom>
          <a:noFill/>
          <a:ln w="9525">
            <a:noFill/>
            <a:miter lim="800000"/>
            <a:headEnd/>
            <a:tailEnd/>
          </a:ln>
        </p:spPr>
        <p:txBody>
          <a:bodyPr wrap="none" lIns="0" tIns="0" rIns="0" bIns="0">
            <a:spAutoFit/>
          </a:bodyPr>
          <a:lstStyle/>
          <a:p>
            <a:pPr algn="ctr"/>
            <a:r>
              <a:rPr lang="en-US" sz="1200" dirty="0">
                <a:latin typeface="Calibri"/>
              </a:rPr>
              <a:t>GOES-West</a:t>
            </a:r>
          </a:p>
          <a:p>
            <a:pPr algn="ctr"/>
            <a:r>
              <a:rPr lang="en-US" sz="1200" dirty="0">
                <a:latin typeface="Calibri"/>
              </a:rPr>
              <a:t>GOES-17</a:t>
            </a:r>
          </a:p>
          <a:p>
            <a:pPr algn="ctr"/>
            <a:r>
              <a:rPr lang="en-US" sz="1200" dirty="0">
                <a:latin typeface="Calibri"/>
              </a:rPr>
              <a:t>137.2° West </a:t>
            </a:r>
          </a:p>
        </p:txBody>
      </p:sp>
      <p:pic>
        <p:nvPicPr>
          <p:cNvPr id="68" name="Picture 3" descr="C:\Users\kyle.herring\Desktop\goes-r-no-background-lr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29662">
            <a:off x="1301829" y="5455715"/>
            <a:ext cx="700723" cy="451897"/>
          </a:xfrm>
          <a:prstGeom prst="rect">
            <a:avLst/>
          </a:prstGeom>
          <a:noFill/>
          <a:extLst>
            <a:ext uri="{909E8E84-426E-40DD-AFC4-6F175D3DCCD1}">
              <a14:hiddenFill xmlns:a14="http://schemas.microsoft.com/office/drawing/2010/main">
                <a:solidFill>
                  <a:srgbClr val="FFFFFF"/>
                </a:solidFill>
              </a14:hiddenFill>
            </a:ext>
          </a:extLst>
        </p:spPr>
      </p:pic>
      <p:sp>
        <p:nvSpPr>
          <p:cNvPr id="69" name="Rectangle 23"/>
          <p:cNvSpPr>
            <a:spLocks noChangeAspect="1" noChangeArrowheads="1"/>
          </p:cNvSpPr>
          <p:nvPr/>
        </p:nvSpPr>
        <p:spPr bwMode="auto">
          <a:xfrm>
            <a:off x="3653279" y="4289827"/>
            <a:ext cx="692498" cy="553998"/>
          </a:xfrm>
          <a:prstGeom prst="rect">
            <a:avLst/>
          </a:prstGeom>
          <a:noFill/>
          <a:ln w="9525">
            <a:noFill/>
            <a:miter lim="800000"/>
            <a:headEnd/>
            <a:tailEnd/>
          </a:ln>
        </p:spPr>
        <p:txBody>
          <a:bodyPr wrap="none" lIns="0" tIns="0" rIns="0" bIns="0">
            <a:spAutoFit/>
          </a:bodyPr>
          <a:lstStyle/>
          <a:p>
            <a:pPr algn="ctr"/>
            <a:r>
              <a:rPr lang="en-US" sz="1200" b="1" dirty="0">
                <a:solidFill>
                  <a:srgbClr val="3333FF"/>
                </a:solidFill>
                <a:latin typeface="Calibri"/>
              </a:rPr>
              <a:t>Storage</a:t>
            </a:r>
          </a:p>
          <a:p>
            <a:pPr algn="ctr"/>
            <a:r>
              <a:rPr lang="en-US" sz="1200" dirty="0">
                <a:latin typeface="Calibri"/>
              </a:rPr>
              <a:t>GOES-15</a:t>
            </a:r>
          </a:p>
          <a:p>
            <a:pPr algn="ctr"/>
            <a:r>
              <a:rPr lang="en-US" sz="1200" dirty="0">
                <a:latin typeface="Calibri"/>
              </a:rPr>
              <a:t>128° West </a:t>
            </a:r>
          </a:p>
        </p:txBody>
      </p:sp>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8665" y="4942525"/>
            <a:ext cx="1212405" cy="1283078"/>
          </a:xfrm>
          <a:prstGeom prst="rect">
            <a:avLst/>
          </a:prstGeom>
        </p:spPr>
      </p:pic>
      <p:pic>
        <p:nvPicPr>
          <p:cNvPr id="72" name="Picture 7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1041" y="4939695"/>
            <a:ext cx="1212405" cy="1283078"/>
          </a:xfrm>
          <a:prstGeom prst="rect">
            <a:avLst/>
          </a:prstGeom>
        </p:spPr>
      </p:pic>
      <p:pic>
        <p:nvPicPr>
          <p:cNvPr id="73" name="Picture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30837" y="4938111"/>
            <a:ext cx="1212405" cy="1283078"/>
          </a:xfrm>
          <a:prstGeom prst="rect">
            <a:avLst/>
          </a:prstGeom>
        </p:spPr>
      </p:pic>
      <p:sp>
        <p:nvSpPr>
          <p:cNvPr id="74" name="Rectangle 73"/>
          <p:cNvSpPr>
            <a:spLocks noChangeAspect="1" noChangeArrowheads="1"/>
          </p:cNvSpPr>
          <p:nvPr/>
        </p:nvSpPr>
        <p:spPr bwMode="auto">
          <a:xfrm>
            <a:off x="9793247" y="4289568"/>
            <a:ext cx="730970" cy="553998"/>
          </a:xfrm>
          <a:prstGeom prst="rect">
            <a:avLst/>
          </a:prstGeom>
          <a:noFill/>
          <a:ln w="9525">
            <a:noFill/>
            <a:miter lim="800000"/>
            <a:headEnd/>
            <a:tailEnd/>
          </a:ln>
        </p:spPr>
        <p:txBody>
          <a:bodyPr wrap="none" lIns="0" tIns="0" rIns="0" bIns="0">
            <a:spAutoFit/>
          </a:bodyPr>
          <a:lstStyle/>
          <a:p>
            <a:pPr algn="ctr"/>
            <a:r>
              <a:rPr lang="en-US" sz="1200" dirty="0">
                <a:latin typeface="Calibri"/>
              </a:rPr>
              <a:t>GOES-East</a:t>
            </a:r>
          </a:p>
          <a:p>
            <a:pPr algn="ctr"/>
            <a:r>
              <a:rPr lang="en-US" sz="1200" dirty="0">
                <a:latin typeface="Calibri"/>
              </a:rPr>
              <a:t>GOES-16</a:t>
            </a:r>
          </a:p>
          <a:p>
            <a:pPr algn="ctr"/>
            <a:r>
              <a:rPr lang="en-US" sz="1200" dirty="0">
                <a:latin typeface="Calibri"/>
              </a:rPr>
              <a:t>75.2° West </a:t>
            </a:r>
          </a:p>
        </p:txBody>
      </p:sp>
      <p:sp>
        <p:nvSpPr>
          <p:cNvPr id="75" name="Rectangle 25"/>
          <p:cNvSpPr>
            <a:spLocks noChangeAspect="1" noChangeArrowheads="1"/>
          </p:cNvSpPr>
          <p:nvPr/>
        </p:nvSpPr>
        <p:spPr bwMode="auto">
          <a:xfrm>
            <a:off x="7147690" y="4291152"/>
            <a:ext cx="657231" cy="553998"/>
          </a:xfrm>
          <a:prstGeom prst="rect">
            <a:avLst/>
          </a:prstGeom>
          <a:noFill/>
          <a:ln w="9525">
            <a:noFill/>
            <a:miter lim="800000"/>
            <a:headEnd/>
            <a:tailEnd/>
          </a:ln>
        </p:spPr>
        <p:txBody>
          <a:bodyPr wrap="none" lIns="0" tIns="0" rIns="0" bIns="0">
            <a:spAutoFit/>
          </a:bodyPr>
          <a:lstStyle/>
          <a:p>
            <a:pPr algn="ctr"/>
            <a:r>
              <a:rPr lang="en-US" sz="1200" dirty="0">
                <a:latin typeface="Calibri"/>
              </a:rPr>
              <a:t>Standby</a:t>
            </a:r>
          </a:p>
          <a:p>
            <a:pPr algn="ctr"/>
            <a:r>
              <a:rPr lang="en-US" sz="1200" dirty="0">
                <a:latin typeface="Calibri"/>
              </a:rPr>
              <a:t>GOES-14</a:t>
            </a:r>
          </a:p>
          <a:p>
            <a:pPr algn="ctr"/>
            <a:r>
              <a:rPr lang="en-US" sz="1200" dirty="0">
                <a:latin typeface="Calibri"/>
              </a:rPr>
              <a:t>105° West</a:t>
            </a:r>
          </a:p>
        </p:txBody>
      </p:sp>
      <p:pic>
        <p:nvPicPr>
          <p:cNvPr id="76" name="Picture 3" descr="C:\Users\kyle.herring\Desktop\goes-r-no-background-lr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29662">
            <a:off x="9978205" y="5415939"/>
            <a:ext cx="700723" cy="451897"/>
          </a:xfrm>
          <a:prstGeom prst="rect">
            <a:avLst/>
          </a:prstGeom>
          <a:noFill/>
          <a:extLst>
            <a:ext uri="{909E8E84-426E-40DD-AFC4-6F175D3DCCD1}">
              <a14:hiddenFill xmlns:a14="http://schemas.microsoft.com/office/drawing/2010/main">
                <a:solidFill>
                  <a:srgbClr val="FFFFFF"/>
                </a:solidFill>
              </a14:hiddenFill>
            </a:ext>
          </a:extLst>
        </p:spPr>
      </p:pic>
      <p:sp>
        <p:nvSpPr>
          <p:cNvPr id="79" name="Oval 78"/>
          <p:cNvSpPr>
            <a:spLocks noChangeAspect="1"/>
          </p:cNvSpPr>
          <p:nvPr/>
        </p:nvSpPr>
        <p:spPr>
          <a:xfrm>
            <a:off x="6861041" y="4925230"/>
            <a:ext cx="1212405" cy="1290741"/>
          </a:xfrm>
          <a:prstGeom prst="ellipse">
            <a:avLst/>
          </a:prstGeom>
          <a:solidFill>
            <a:sysClr val="windowText" lastClr="000000">
              <a:alpha val="70000"/>
            </a:sysClr>
          </a:solidFill>
          <a:ln w="9525" cap="flat" cmpd="sng" algn="ctr">
            <a:solidFill>
              <a:sysClr val="windowText" lastClr="000000">
                <a:alpha val="70000"/>
              </a:sysClr>
            </a:solidFill>
            <a:prstDash val="solid"/>
          </a:ln>
          <a:effectLst>
            <a:outerShdw blurRad="40000" dist="23000" dir="5400000" rotWithShape="0">
              <a:srgbClr val="000000">
                <a:alpha val="35000"/>
              </a:srgbClr>
            </a:outerShdw>
          </a:effectLst>
        </p:spPr>
        <p:txBody>
          <a:bodyPr rtlCol="0" anchor="ctr"/>
          <a:lstStyle/>
          <a:p>
            <a:pPr algn="ctr">
              <a:defRPr/>
            </a:pPr>
            <a:endParaRPr lang="en-US" sz="1350" dirty="0">
              <a:latin typeface="Calibri"/>
              <a:ea typeface="+mn-ea"/>
              <a:cs typeface="+mn-cs"/>
            </a:endParaRPr>
          </a:p>
        </p:txBody>
      </p:sp>
      <p:pic>
        <p:nvPicPr>
          <p:cNvPr id="80" name="Picture 2"/>
          <p:cNvPicPr>
            <a:picLocks noChangeAspect="1" noChangeArrowheads="1"/>
          </p:cNvPicPr>
          <p:nvPr/>
        </p:nvPicPr>
        <p:blipFill>
          <a:blip r:embed="rId6" cstate="print"/>
          <a:srcRect/>
          <a:stretch>
            <a:fillRect/>
          </a:stretch>
        </p:blipFill>
        <p:spPr bwMode="auto">
          <a:xfrm>
            <a:off x="7197546" y="5334527"/>
            <a:ext cx="483397" cy="380861"/>
          </a:xfrm>
          <a:prstGeom prst="rect">
            <a:avLst/>
          </a:prstGeom>
          <a:noFill/>
          <a:ln w="9525">
            <a:noFill/>
            <a:miter lim="800000"/>
            <a:headEnd/>
            <a:tailEnd/>
          </a:ln>
          <a:effectLst/>
        </p:spPr>
      </p:pic>
      <p:cxnSp>
        <p:nvCxnSpPr>
          <p:cNvPr id="84" name="Straight Connector 83"/>
          <p:cNvCxnSpPr/>
          <p:nvPr/>
        </p:nvCxnSpPr>
        <p:spPr>
          <a:xfrm>
            <a:off x="453081" y="3619381"/>
            <a:ext cx="10635048" cy="26479"/>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1570132" y="3719763"/>
            <a:ext cx="9075420" cy="338554"/>
          </a:xfrm>
          <a:prstGeom prst="rect">
            <a:avLst/>
          </a:prstGeom>
          <a:noFill/>
        </p:spPr>
        <p:txBody>
          <a:bodyPr wrap="square" rtlCol="0">
            <a:spAutoFit/>
          </a:bodyPr>
          <a:lstStyle/>
          <a:p>
            <a:pPr algn="ctr"/>
            <a:r>
              <a:rPr lang="en-US" sz="1600" b="1" dirty="0" smtClean="0">
                <a:latin typeface="+mn-lt"/>
              </a:rPr>
              <a:t>January 2020</a:t>
            </a:r>
            <a:endParaRPr lang="en-US" sz="1600" b="1" dirty="0">
              <a:latin typeface="+mn-lt"/>
            </a:endParaRPr>
          </a:p>
        </p:txBody>
      </p:sp>
      <p:sp>
        <p:nvSpPr>
          <p:cNvPr id="88" name="Oval 87"/>
          <p:cNvSpPr>
            <a:spLocks noChangeAspect="1"/>
          </p:cNvSpPr>
          <p:nvPr/>
        </p:nvSpPr>
        <p:spPr>
          <a:xfrm>
            <a:off x="3377756" y="4938707"/>
            <a:ext cx="1212405" cy="1290741"/>
          </a:xfrm>
          <a:prstGeom prst="ellipse">
            <a:avLst/>
          </a:prstGeom>
          <a:solidFill>
            <a:sysClr val="windowText" lastClr="000000">
              <a:alpha val="70000"/>
            </a:sysClr>
          </a:solidFill>
          <a:ln w="9525" cap="flat" cmpd="sng" algn="ctr">
            <a:solidFill>
              <a:sysClr val="windowText" lastClr="000000">
                <a:alpha val="70000"/>
              </a:sysClr>
            </a:solidFill>
            <a:prstDash val="solid"/>
          </a:ln>
          <a:effectLst>
            <a:outerShdw blurRad="40000" dist="23000" dir="5400000" rotWithShape="0">
              <a:srgbClr val="000000">
                <a:alpha val="35000"/>
              </a:srgbClr>
            </a:outerShdw>
          </a:effectLst>
        </p:spPr>
        <p:txBody>
          <a:bodyPr rtlCol="0" anchor="ctr"/>
          <a:lstStyle/>
          <a:p>
            <a:pPr algn="ctr">
              <a:defRPr/>
            </a:pPr>
            <a:endParaRPr lang="en-US" sz="1350" dirty="0">
              <a:latin typeface="Calibri"/>
              <a:ea typeface="+mn-ea"/>
              <a:cs typeface="+mn-cs"/>
            </a:endParaRPr>
          </a:p>
        </p:txBody>
      </p:sp>
      <p:pic>
        <p:nvPicPr>
          <p:cNvPr id="71" name="Picture 2"/>
          <p:cNvPicPr>
            <a:picLocks noChangeAspect="1" noChangeArrowheads="1"/>
          </p:cNvPicPr>
          <p:nvPr/>
        </p:nvPicPr>
        <p:blipFill>
          <a:blip r:embed="rId6" cstate="print"/>
          <a:srcRect/>
          <a:stretch>
            <a:fillRect/>
          </a:stretch>
        </p:blipFill>
        <p:spPr bwMode="auto">
          <a:xfrm>
            <a:off x="3725170" y="5337357"/>
            <a:ext cx="483397" cy="380861"/>
          </a:xfrm>
          <a:prstGeom prst="rect">
            <a:avLst/>
          </a:prstGeom>
          <a:noFill/>
          <a:ln w="9525">
            <a:noFill/>
            <a:miter lim="800000"/>
            <a:headEnd/>
            <a:tailEnd/>
          </a:ln>
          <a:effectLst/>
        </p:spPr>
      </p:pic>
      <p:sp>
        <p:nvSpPr>
          <p:cNvPr id="83" name="TextBox 82"/>
          <p:cNvSpPr txBox="1"/>
          <p:nvPr/>
        </p:nvSpPr>
        <p:spPr>
          <a:xfrm>
            <a:off x="1652190" y="985778"/>
            <a:ext cx="9075420" cy="338554"/>
          </a:xfrm>
          <a:prstGeom prst="rect">
            <a:avLst/>
          </a:prstGeom>
          <a:noFill/>
        </p:spPr>
        <p:txBody>
          <a:bodyPr wrap="square" rtlCol="0">
            <a:spAutoFit/>
          </a:bodyPr>
          <a:lstStyle/>
          <a:p>
            <a:pPr algn="ctr"/>
            <a:r>
              <a:rPr lang="en-US" sz="1600" b="1" dirty="0">
                <a:latin typeface="+mn-lt"/>
              </a:rPr>
              <a:t>Current </a:t>
            </a:r>
            <a:r>
              <a:rPr lang="en-US" sz="1600" b="1" dirty="0" smtClean="0">
                <a:latin typeface="+mn-lt"/>
              </a:rPr>
              <a:t>Constellation (July 2019)</a:t>
            </a:r>
            <a:endParaRPr lang="en-US" sz="1600" b="1" dirty="0">
              <a:latin typeface="+mn-lt"/>
            </a:endParaRPr>
          </a:p>
        </p:txBody>
      </p:sp>
    </p:spTree>
    <p:extLst>
      <p:ext uri="{BB962C8B-B14F-4D97-AF65-F5344CB8AC3E}">
        <p14:creationId xmlns:p14="http://schemas.microsoft.com/office/powerpoint/2010/main" val="135746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Summary</a:t>
            </a:r>
          </a:p>
        </p:txBody>
      </p:sp>
      <p:sp>
        <p:nvSpPr>
          <p:cNvPr id="6" name="Content Placeholder 5"/>
          <p:cNvSpPr>
            <a:spLocks noGrp="1"/>
          </p:cNvSpPr>
          <p:nvPr>
            <p:ph idx="1"/>
          </p:nvPr>
        </p:nvSpPr>
        <p:spPr>
          <a:xfrm>
            <a:off x="477795" y="1221626"/>
            <a:ext cx="11409405" cy="4500995"/>
          </a:xfrm>
        </p:spPr>
        <p:txBody>
          <a:bodyPr>
            <a:normAutofit lnSpcReduction="10000"/>
          </a:bodyPr>
          <a:lstStyle/>
          <a:p>
            <a:pPr>
              <a:spcBef>
                <a:spcPts val="600"/>
              </a:spcBef>
              <a:spcAft>
                <a:spcPts val="600"/>
              </a:spcAft>
            </a:pPr>
            <a:r>
              <a:rPr lang="en-US" sz="2000" dirty="0"/>
              <a:t>There are a number of alternatives for obtaining GOES-R Series data products:</a:t>
            </a:r>
          </a:p>
          <a:p>
            <a:pPr lvl="1">
              <a:spcBef>
                <a:spcPts val="600"/>
              </a:spcBef>
              <a:spcAft>
                <a:spcPts val="600"/>
              </a:spcAft>
              <a:buFont typeface="Arial" panose="020B0604020202020204" pitchFamily="34" charset="0"/>
              <a:buChar char="–"/>
            </a:pPr>
            <a:r>
              <a:rPr lang="en-US" sz="2000" dirty="0"/>
              <a:t>GOES Rebroadcast (GRB) is the fastest and most reliable way. It is also the most expensive for the user </a:t>
            </a:r>
          </a:p>
          <a:p>
            <a:pPr lvl="1">
              <a:spcBef>
                <a:spcPts val="600"/>
              </a:spcBef>
              <a:spcAft>
                <a:spcPts val="600"/>
              </a:spcAft>
              <a:buFont typeface="Arial" panose="020B0604020202020204" pitchFamily="34" charset="0"/>
              <a:buChar char="–"/>
            </a:pPr>
            <a:r>
              <a:rPr lang="en-US" sz="2000" dirty="0"/>
              <a:t>High Rate Information Transmission/ Emergency Managers Weather Information Network (HRIT/EMWIN) provides low-resolution imagery. Cost to user is less than GRB. There is a delay due to processing at ESPC </a:t>
            </a:r>
          </a:p>
          <a:p>
            <a:pPr lvl="1">
              <a:spcBef>
                <a:spcPts val="600"/>
              </a:spcBef>
              <a:spcAft>
                <a:spcPts val="600"/>
              </a:spcAft>
              <a:buFont typeface="Arial" panose="020B0604020202020204" pitchFamily="34" charset="0"/>
              <a:buChar char="–"/>
            </a:pPr>
            <a:r>
              <a:rPr lang="en-US" sz="2000" dirty="0"/>
              <a:t>GEONETCast Americas (GNC-A) provides a subset of products. Cost to user is less than GRB. There is a delay due to processing at ESPC and distribution to NOAA’s contractor  </a:t>
            </a:r>
          </a:p>
          <a:p>
            <a:pPr lvl="1">
              <a:spcBef>
                <a:spcPts val="600"/>
              </a:spcBef>
              <a:spcAft>
                <a:spcPts val="600"/>
              </a:spcAft>
              <a:buFont typeface="Arial" panose="020B0604020202020204" pitchFamily="34" charset="0"/>
              <a:buChar char="–"/>
            </a:pPr>
            <a:r>
              <a:rPr lang="en-US" sz="2000" dirty="0"/>
              <a:t>Production Distribution and Access (PDA). PDA service is dedicated for authorized near real-time users. New user onboarding is currently suspended while the organization assesses time critical user needs and evaluates available capacity on the system</a:t>
            </a:r>
          </a:p>
          <a:p>
            <a:pPr lvl="1">
              <a:spcBef>
                <a:spcPts val="600"/>
              </a:spcBef>
              <a:spcAft>
                <a:spcPts val="600"/>
              </a:spcAft>
              <a:buFont typeface="Arial" panose="020B0604020202020204" pitchFamily="34" charset="0"/>
              <a:buChar char="–"/>
            </a:pPr>
            <a:r>
              <a:rPr lang="en-US" sz="2000" dirty="0"/>
              <a:t>Comprehensive Large Array-data Stewardship System (CLASS). Level 1b and Level 2 products available with a delay</a:t>
            </a:r>
          </a:p>
          <a:p>
            <a:pPr lvl="1">
              <a:spcBef>
                <a:spcPts val="600"/>
              </a:spcBef>
              <a:spcAft>
                <a:spcPts val="600"/>
              </a:spcAft>
              <a:buFont typeface="Arial" panose="020B0604020202020204" pitchFamily="34" charset="0"/>
              <a:buChar char="–"/>
            </a:pPr>
            <a:r>
              <a:rPr lang="en-US" sz="2000" dirty="0"/>
              <a:t>Internet Access</a:t>
            </a:r>
          </a:p>
          <a:p>
            <a:pPr lvl="1">
              <a:buFont typeface="Wingdings" panose="05000000000000000000" pitchFamily="2" charset="2"/>
              <a:buChar char="Ø"/>
            </a:pPr>
            <a:endParaRPr lang="en-US" sz="1500" dirty="0"/>
          </a:p>
          <a:p>
            <a:pPr lvl="1">
              <a:buFont typeface="Wingdings" panose="05000000000000000000" pitchFamily="2" charset="2"/>
              <a:buChar char="Ø"/>
            </a:pPr>
            <a:endParaRPr lang="en-US" sz="1500" dirty="0"/>
          </a:p>
        </p:txBody>
      </p:sp>
      <p:sp>
        <p:nvSpPr>
          <p:cNvPr id="4" name="Slide Number Placeholder 3"/>
          <p:cNvSpPr>
            <a:spLocks noGrp="1"/>
          </p:cNvSpPr>
          <p:nvPr>
            <p:ph type="sldNum" sz="quarter" idx="4"/>
          </p:nvPr>
        </p:nvSpPr>
        <p:spPr/>
        <p:txBody>
          <a:bodyPr/>
          <a:lstStyle/>
          <a:p>
            <a:fld id="{0249A42C-7C3A-1946-A459-68A8AD418034}" type="slidenum">
              <a:rPr lang="en-US" smtClean="0"/>
              <a:pPr/>
              <a:t>60</a:t>
            </a:fld>
            <a:endParaRPr lang="en-US"/>
          </a:p>
        </p:txBody>
      </p:sp>
      <p:sp>
        <p:nvSpPr>
          <p:cNvPr id="5" name="Date Placeholder 4"/>
          <p:cNvSpPr>
            <a:spLocks noGrp="1"/>
          </p:cNvSpPr>
          <p:nvPr>
            <p:ph type="dt" sz="half" idx="2"/>
          </p:nvPr>
        </p:nvSpPr>
        <p:spPr/>
        <p:txBody>
          <a:bodyPr/>
          <a:lstStyle/>
          <a:p>
            <a:fld id="{AB7B040A-7F7F-4B69-8A4D-AB4C5BB2ED01}" type="datetime1">
              <a:rPr lang="en-US" smtClean="0"/>
              <a:t>7/3/2019</a:t>
            </a:fld>
            <a:endParaRPr lang="en-US" dirty="0"/>
          </a:p>
        </p:txBody>
      </p:sp>
    </p:spTree>
    <p:extLst>
      <p:ext uri="{BB962C8B-B14F-4D97-AF65-F5344CB8AC3E}">
        <p14:creationId xmlns:p14="http://schemas.microsoft.com/office/powerpoint/2010/main" val="264515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Data Access Options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850559466"/>
              </p:ext>
            </p:extLst>
          </p:nvPr>
        </p:nvGraphicFramePr>
        <p:xfrm>
          <a:off x="4966116" y="1303023"/>
          <a:ext cx="4094062" cy="3489937"/>
        </p:xfrm>
        <a:graphic>
          <a:graphicData uri="http://schemas.openxmlformats.org/drawingml/2006/table">
            <a:tbl>
              <a:tblPr firstRow="1" bandRow="1">
                <a:tableStyleId>{A521563E-3F03-4654-9829-C758517929CE}</a:tableStyleId>
              </a:tblPr>
              <a:tblGrid>
                <a:gridCol w="584866">
                  <a:extLst>
                    <a:ext uri="{9D8B030D-6E8A-4147-A177-3AD203B41FA5}">
                      <a16:colId xmlns:a16="http://schemas.microsoft.com/office/drawing/2014/main" val="2450237102"/>
                    </a:ext>
                  </a:extLst>
                </a:gridCol>
                <a:gridCol w="584866">
                  <a:extLst>
                    <a:ext uri="{9D8B030D-6E8A-4147-A177-3AD203B41FA5}">
                      <a16:colId xmlns:a16="http://schemas.microsoft.com/office/drawing/2014/main" val="3245940832"/>
                    </a:ext>
                  </a:extLst>
                </a:gridCol>
                <a:gridCol w="584866">
                  <a:extLst>
                    <a:ext uri="{9D8B030D-6E8A-4147-A177-3AD203B41FA5}">
                      <a16:colId xmlns:a16="http://schemas.microsoft.com/office/drawing/2014/main" val="417242334"/>
                    </a:ext>
                  </a:extLst>
                </a:gridCol>
                <a:gridCol w="584866">
                  <a:extLst>
                    <a:ext uri="{9D8B030D-6E8A-4147-A177-3AD203B41FA5}">
                      <a16:colId xmlns:a16="http://schemas.microsoft.com/office/drawing/2014/main" val="1600333054"/>
                    </a:ext>
                  </a:extLst>
                </a:gridCol>
                <a:gridCol w="584866">
                  <a:extLst>
                    <a:ext uri="{9D8B030D-6E8A-4147-A177-3AD203B41FA5}">
                      <a16:colId xmlns:a16="http://schemas.microsoft.com/office/drawing/2014/main" val="3415529227"/>
                    </a:ext>
                  </a:extLst>
                </a:gridCol>
                <a:gridCol w="584866">
                  <a:extLst>
                    <a:ext uri="{9D8B030D-6E8A-4147-A177-3AD203B41FA5}">
                      <a16:colId xmlns:a16="http://schemas.microsoft.com/office/drawing/2014/main" val="2433609586"/>
                    </a:ext>
                  </a:extLst>
                </a:gridCol>
                <a:gridCol w="584866">
                  <a:extLst>
                    <a:ext uri="{9D8B030D-6E8A-4147-A177-3AD203B41FA5}">
                      <a16:colId xmlns:a16="http://schemas.microsoft.com/office/drawing/2014/main" val="1648273234"/>
                    </a:ext>
                  </a:extLst>
                </a:gridCol>
              </a:tblGrid>
              <a:tr h="604531">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a:p>
                  </a:txBody>
                  <a:tcPr marL="51435" marR="51435" marT="25718" marB="25718">
                    <a:solidFill>
                      <a:schemeClr val="bg1"/>
                    </a:solidFill>
                  </a:tcPr>
                </a:tc>
                <a:tc>
                  <a:txBody>
                    <a:bodyPr/>
                    <a:lstStyle/>
                    <a:p>
                      <a:endParaRPr lang="en-US" sz="800"/>
                    </a:p>
                  </a:txBody>
                  <a:tcPr marL="51435" marR="51435" marT="25718" marB="25718">
                    <a:solidFill>
                      <a:schemeClr val="bg1"/>
                    </a:solidFill>
                  </a:tcPr>
                </a:tc>
                <a:tc>
                  <a:txBody>
                    <a:bodyPr/>
                    <a:lstStyle/>
                    <a:p>
                      <a:endParaRPr lang="en-US" sz="80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extLst>
                  <a:ext uri="{0D108BD9-81ED-4DB2-BD59-A6C34878D82A}">
                    <a16:rowId xmlns:a16="http://schemas.microsoft.com/office/drawing/2014/main" val="3811164557"/>
                  </a:ext>
                </a:extLst>
              </a:tr>
              <a:tr h="480901">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a:p>
                  </a:txBody>
                  <a:tcPr marL="51435" marR="51435" marT="25718" marB="25718">
                    <a:solidFill>
                      <a:schemeClr val="bg1"/>
                    </a:solidFill>
                  </a:tcPr>
                </a:tc>
                <a:tc>
                  <a:txBody>
                    <a:bodyPr/>
                    <a:lstStyle/>
                    <a:p>
                      <a:endParaRPr lang="en-US" sz="800"/>
                    </a:p>
                  </a:txBody>
                  <a:tcPr marL="51435" marR="51435" marT="25718" marB="25718">
                    <a:solidFill>
                      <a:schemeClr val="bg1"/>
                    </a:solidFill>
                  </a:tcPr>
                </a:tc>
                <a:tc>
                  <a:txBody>
                    <a:bodyPr/>
                    <a:lstStyle/>
                    <a:p>
                      <a:endParaRPr lang="en-US" sz="800"/>
                    </a:p>
                  </a:txBody>
                  <a:tcPr marL="51435" marR="51435" marT="25718" marB="25718">
                    <a:solidFill>
                      <a:schemeClr val="bg1"/>
                    </a:solidFill>
                  </a:tcPr>
                </a:tc>
                <a:extLst>
                  <a:ext uri="{0D108BD9-81ED-4DB2-BD59-A6C34878D82A}">
                    <a16:rowId xmlns:a16="http://schemas.microsoft.com/office/drawing/2014/main" val="951983491"/>
                  </a:ext>
                </a:extLst>
              </a:tr>
              <a:tr h="480901">
                <a:tc>
                  <a:txBody>
                    <a:bodyPr/>
                    <a:lstStyle/>
                    <a:p>
                      <a:endParaRPr lang="en-US" sz="800"/>
                    </a:p>
                  </a:txBody>
                  <a:tcPr marL="51435" marR="51435" marT="25718" marB="25718">
                    <a:solidFill>
                      <a:schemeClr val="bg1"/>
                    </a:solidFill>
                  </a:tcPr>
                </a:tc>
                <a:tc>
                  <a:txBody>
                    <a:bodyPr/>
                    <a:lstStyle/>
                    <a:p>
                      <a:endParaRPr lang="en-US" sz="80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a:p>
                  </a:txBody>
                  <a:tcPr marL="51435" marR="51435" marT="25718" marB="25718">
                    <a:solidFill>
                      <a:schemeClr val="bg1"/>
                    </a:solidFill>
                  </a:tcPr>
                </a:tc>
                <a:tc>
                  <a:txBody>
                    <a:bodyPr/>
                    <a:lstStyle/>
                    <a:p>
                      <a:endParaRPr lang="en-US" sz="800"/>
                    </a:p>
                  </a:txBody>
                  <a:tcPr marL="51435" marR="51435" marT="25718" marB="25718">
                    <a:solidFill>
                      <a:schemeClr val="bg1"/>
                    </a:solidFill>
                  </a:tcPr>
                </a:tc>
                <a:tc>
                  <a:txBody>
                    <a:bodyPr/>
                    <a:lstStyle/>
                    <a:p>
                      <a:endParaRPr lang="en-US" sz="800"/>
                    </a:p>
                  </a:txBody>
                  <a:tcPr marL="51435" marR="51435" marT="25718" marB="25718">
                    <a:solidFill>
                      <a:schemeClr val="bg1"/>
                    </a:solidFill>
                  </a:tcPr>
                </a:tc>
                <a:extLst>
                  <a:ext uri="{0D108BD9-81ED-4DB2-BD59-A6C34878D82A}">
                    <a16:rowId xmlns:a16="http://schemas.microsoft.com/office/drawing/2014/main" val="3102704400"/>
                  </a:ext>
                </a:extLst>
              </a:tr>
              <a:tr h="480901">
                <a:tc>
                  <a:txBody>
                    <a:bodyPr/>
                    <a:lstStyle/>
                    <a:p>
                      <a:endParaRPr lang="en-US" sz="800" dirty="0"/>
                    </a:p>
                  </a:txBody>
                  <a:tcPr marL="51435" marR="51435" marT="25718" marB="25718">
                    <a:solidFill>
                      <a:schemeClr val="bg1"/>
                    </a:solidFill>
                  </a:tcPr>
                </a:tc>
                <a:tc>
                  <a:txBody>
                    <a:bodyPr/>
                    <a:lstStyle/>
                    <a:p>
                      <a:endParaRPr lang="en-US" sz="800"/>
                    </a:p>
                  </a:txBody>
                  <a:tcPr marL="51435" marR="51435" marT="25718" marB="25718">
                    <a:solidFill>
                      <a:schemeClr val="bg1"/>
                    </a:solidFill>
                  </a:tcPr>
                </a:tc>
                <a:tc>
                  <a:txBody>
                    <a:bodyPr/>
                    <a:lstStyle/>
                    <a:p>
                      <a:endParaRPr lang="en-US" sz="800"/>
                    </a:p>
                  </a:txBody>
                  <a:tcPr marL="51435" marR="51435" marT="25718" marB="25718">
                    <a:solidFill>
                      <a:schemeClr val="bg1"/>
                    </a:solidFill>
                  </a:tcPr>
                </a:tc>
                <a:tc>
                  <a:txBody>
                    <a:bodyPr/>
                    <a:lstStyle/>
                    <a:p>
                      <a:endParaRPr lang="en-US" sz="800"/>
                    </a:p>
                  </a:txBody>
                  <a:tcPr marL="51435" marR="51435" marT="25718" marB="25718">
                    <a:solidFill>
                      <a:schemeClr val="bg1"/>
                    </a:solidFill>
                  </a:tcPr>
                </a:tc>
                <a:tc>
                  <a:txBody>
                    <a:bodyPr/>
                    <a:lstStyle/>
                    <a:p>
                      <a:endParaRPr lang="en-US" sz="800"/>
                    </a:p>
                  </a:txBody>
                  <a:tcPr marL="51435" marR="51435" marT="25718" marB="25718">
                    <a:solidFill>
                      <a:schemeClr val="bg1"/>
                    </a:solidFill>
                  </a:tcPr>
                </a:tc>
                <a:tc>
                  <a:txBody>
                    <a:bodyPr/>
                    <a:lstStyle/>
                    <a:p>
                      <a:endParaRPr lang="en-US" sz="800"/>
                    </a:p>
                  </a:txBody>
                  <a:tcPr marL="51435" marR="51435" marT="25718" marB="25718">
                    <a:solidFill>
                      <a:schemeClr val="bg1"/>
                    </a:solidFill>
                  </a:tcPr>
                </a:tc>
                <a:tc>
                  <a:txBody>
                    <a:bodyPr/>
                    <a:lstStyle/>
                    <a:p>
                      <a:endParaRPr lang="en-US" sz="800"/>
                    </a:p>
                  </a:txBody>
                  <a:tcPr marL="51435" marR="51435" marT="25718" marB="25718">
                    <a:solidFill>
                      <a:schemeClr val="bg1"/>
                    </a:solidFill>
                  </a:tcPr>
                </a:tc>
                <a:extLst>
                  <a:ext uri="{0D108BD9-81ED-4DB2-BD59-A6C34878D82A}">
                    <a16:rowId xmlns:a16="http://schemas.microsoft.com/office/drawing/2014/main" val="995409824"/>
                  </a:ext>
                </a:extLst>
              </a:tr>
              <a:tr h="480901">
                <a:tc>
                  <a:txBody>
                    <a:bodyPr/>
                    <a:lstStyle/>
                    <a:p>
                      <a:endParaRPr lang="en-US" sz="80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a:p>
                  </a:txBody>
                  <a:tcPr marL="51435" marR="51435" marT="25718" marB="25718">
                    <a:solidFill>
                      <a:schemeClr val="bg1"/>
                    </a:solidFill>
                  </a:tcPr>
                </a:tc>
                <a:tc>
                  <a:txBody>
                    <a:bodyPr/>
                    <a:lstStyle/>
                    <a:p>
                      <a:endParaRPr lang="en-US" sz="800"/>
                    </a:p>
                  </a:txBody>
                  <a:tcPr marL="51435" marR="51435" marT="25718" marB="25718">
                    <a:solidFill>
                      <a:schemeClr val="bg1"/>
                    </a:solidFill>
                  </a:tcPr>
                </a:tc>
                <a:tc>
                  <a:txBody>
                    <a:bodyPr/>
                    <a:lstStyle/>
                    <a:p>
                      <a:endParaRPr lang="en-US" sz="800"/>
                    </a:p>
                  </a:txBody>
                  <a:tcPr marL="51435" marR="51435" marT="25718" marB="25718">
                    <a:solidFill>
                      <a:schemeClr val="bg1"/>
                    </a:solidFill>
                  </a:tcPr>
                </a:tc>
                <a:tc>
                  <a:txBody>
                    <a:bodyPr/>
                    <a:lstStyle/>
                    <a:p>
                      <a:endParaRPr lang="en-US" sz="800"/>
                    </a:p>
                  </a:txBody>
                  <a:tcPr marL="51435" marR="51435" marT="25718" marB="25718">
                    <a:solidFill>
                      <a:schemeClr val="bg1"/>
                    </a:solidFill>
                  </a:tcPr>
                </a:tc>
                <a:tc>
                  <a:txBody>
                    <a:bodyPr/>
                    <a:lstStyle/>
                    <a:p>
                      <a:endParaRPr lang="en-US" sz="800"/>
                    </a:p>
                  </a:txBody>
                  <a:tcPr marL="51435" marR="51435" marT="25718" marB="25718">
                    <a:solidFill>
                      <a:schemeClr val="bg1"/>
                    </a:solidFill>
                  </a:tcPr>
                </a:tc>
                <a:extLst>
                  <a:ext uri="{0D108BD9-81ED-4DB2-BD59-A6C34878D82A}">
                    <a16:rowId xmlns:a16="http://schemas.microsoft.com/office/drawing/2014/main" val="194189249"/>
                  </a:ext>
                </a:extLst>
              </a:tr>
              <a:tr h="480901">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extLst>
                  <a:ext uri="{0D108BD9-81ED-4DB2-BD59-A6C34878D82A}">
                    <a16:rowId xmlns:a16="http://schemas.microsoft.com/office/drawing/2014/main" val="2261948256"/>
                  </a:ext>
                </a:extLst>
              </a:tr>
              <a:tr h="480901">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tc>
                  <a:txBody>
                    <a:bodyPr/>
                    <a:lstStyle/>
                    <a:p>
                      <a:endParaRPr lang="en-US" sz="800"/>
                    </a:p>
                  </a:txBody>
                  <a:tcPr marL="51435" marR="51435" marT="25718" marB="25718">
                    <a:solidFill>
                      <a:schemeClr val="bg1"/>
                    </a:solidFill>
                  </a:tcPr>
                </a:tc>
                <a:tc>
                  <a:txBody>
                    <a:bodyPr/>
                    <a:lstStyle/>
                    <a:p>
                      <a:endParaRPr lang="en-US" sz="800"/>
                    </a:p>
                  </a:txBody>
                  <a:tcPr marL="51435" marR="51435" marT="25718" marB="25718">
                    <a:solidFill>
                      <a:schemeClr val="bg1"/>
                    </a:solidFill>
                  </a:tcPr>
                </a:tc>
                <a:tc>
                  <a:txBody>
                    <a:bodyPr/>
                    <a:lstStyle/>
                    <a:p>
                      <a:endParaRPr lang="en-US" sz="800"/>
                    </a:p>
                  </a:txBody>
                  <a:tcPr marL="51435" marR="51435" marT="25718" marB="25718">
                    <a:solidFill>
                      <a:schemeClr val="bg1"/>
                    </a:solidFill>
                  </a:tcPr>
                </a:tc>
                <a:tc>
                  <a:txBody>
                    <a:bodyPr/>
                    <a:lstStyle/>
                    <a:p>
                      <a:endParaRPr lang="en-US" sz="800" dirty="0"/>
                    </a:p>
                  </a:txBody>
                  <a:tcPr marL="51435" marR="51435" marT="25718" marB="25718">
                    <a:solidFill>
                      <a:schemeClr val="bg1"/>
                    </a:solidFill>
                  </a:tcPr>
                </a:tc>
                <a:extLst>
                  <a:ext uri="{0D108BD9-81ED-4DB2-BD59-A6C34878D82A}">
                    <a16:rowId xmlns:a16="http://schemas.microsoft.com/office/drawing/2014/main" val="372957697"/>
                  </a:ext>
                </a:extLst>
              </a:tr>
            </a:tbl>
          </a:graphicData>
        </a:graphic>
      </p:graphicFrame>
      <p:sp>
        <p:nvSpPr>
          <p:cNvPr id="5" name="Slide Number Placeholder 4"/>
          <p:cNvSpPr>
            <a:spLocks noGrp="1"/>
          </p:cNvSpPr>
          <p:nvPr>
            <p:ph type="sldNum" sz="quarter" idx="4"/>
          </p:nvPr>
        </p:nvSpPr>
        <p:spPr/>
        <p:txBody>
          <a:bodyPr/>
          <a:lstStyle/>
          <a:p>
            <a:fld id="{0249A42C-7C3A-1946-A459-68A8AD418034}" type="slidenum">
              <a:rPr lang="en-US" smtClean="0"/>
              <a:pPr/>
              <a:t>61</a:t>
            </a:fld>
            <a:endParaRPr lang="en-US"/>
          </a:p>
        </p:txBody>
      </p:sp>
      <p:sp>
        <p:nvSpPr>
          <p:cNvPr id="6" name="Date Placeholder 5"/>
          <p:cNvSpPr>
            <a:spLocks noGrp="1"/>
          </p:cNvSpPr>
          <p:nvPr>
            <p:ph type="dt" sz="half" idx="2"/>
          </p:nvPr>
        </p:nvSpPr>
        <p:spPr/>
        <p:txBody>
          <a:bodyPr/>
          <a:lstStyle/>
          <a:p>
            <a:fld id="{9C40D8AE-44C9-45AE-B2F7-A4AA8071F255}" type="datetime1">
              <a:rPr lang="en-US" smtClean="0"/>
              <a:t>7/3/2019</a:t>
            </a:fld>
            <a:endParaRPr lang="en-US" dirty="0"/>
          </a:p>
        </p:txBody>
      </p:sp>
      <p:sp>
        <p:nvSpPr>
          <p:cNvPr id="8" name="TextBox 7"/>
          <p:cNvSpPr txBox="1"/>
          <p:nvPr/>
        </p:nvSpPr>
        <p:spPr>
          <a:xfrm>
            <a:off x="5253425" y="4838400"/>
            <a:ext cx="4096315" cy="1015663"/>
          </a:xfrm>
          <a:prstGeom prst="rect">
            <a:avLst/>
          </a:prstGeom>
          <a:noFill/>
        </p:spPr>
        <p:txBody>
          <a:bodyPr wrap="square" rtlCol="0">
            <a:spAutoFit/>
          </a:bodyPr>
          <a:lstStyle/>
          <a:p>
            <a:r>
              <a:rPr lang="en-US" dirty="0">
                <a:latin typeface="+mn-lt"/>
              </a:rPr>
              <a:t>5MBps  	 15 </a:t>
            </a:r>
            <a:r>
              <a:rPr lang="en-US" dirty="0" err="1">
                <a:latin typeface="+mn-lt"/>
              </a:rPr>
              <a:t>MBps</a:t>
            </a:r>
            <a:r>
              <a:rPr lang="en-US" dirty="0">
                <a:latin typeface="+mn-lt"/>
              </a:rPr>
              <a:t>     	           25 </a:t>
            </a:r>
            <a:r>
              <a:rPr lang="en-US" dirty="0" err="1">
                <a:latin typeface="+mn-lt"/>
              </a:rPr>
              <a:t>MBps</a:t>
            </a:r>
            <a:r>
              <a:rPr lang="en-US" dirty="0">
                <a:latin typeface="+mn-lt"/>
              </a:rPr>
              <a:t> </a:t>
            </a:r>
          </a:p>
          <a:p>
            <a:r>
              <a:rPr lang="en-US" dirty="0">
                <a:latin typeface="+mn-lt"/>
              </a:rPr>
              <a:t>           10 </a:t>
            </a:r>
            <a:r>
              <a:rPr lang="en-US" dirty="0" err="1">
                <a:latin typeface="+mn-lt"/>
              </a:rPr>
              <a:t>MBps</a:t>
            </a:r>
            <a:r>
              <a:rPr lang="en-US" dirty="0">
                <a:latin typeface="+mn-lt"/>
              </a:rPr>
              <a:t>                20 </a:t>
            </a:r>
            <a:r>
              <a:rPr lang="en-US" dirty="0" err="1">
                <a:latin typeface="+mn-lt"/>
              </a:rPr>
              <a:t>MBps</a:t>
            </a:r>
            <a:r>
              <a:rPr lang="en-US" dirty="0">
                <a:latin typeface="+mn-lt"/>
              </a:rPr>
              <a:t>           </a:t>
            </a:r>
            <a:r>
              <a:rPr lang="en-US" dirty="0"/>
              <a:t>30 </a:t>
            </a:r>
            <a:r>
              <a:rPr lang="en-US" dirty="0" err="1"/>
              <a:t>MBps</a:t>
            </a:r>
            <a:endParaRPr lang="en-US" dirty="0"/>
          </a:p>
          <a:p>
            <a:pPr algn="ctr"/>
            <a:endParaRPr lang="en-US" dirty="0">
              <a:latin typeface="+mn-lt"/>
            </a:endParaRPr>
          </a:p>
          <a:p>
            <a:pPr algn="ctr"/>
            <a:r>
              <a:rPr lang="en-US" sz="1800" dirty="0">
                <a:latin typeface="+mn-lt"/>
              </a:rPr>
              <a:t>Bandwidth</a:t>
            </a:r>
          </a:p>
        </p:txBody>
      </p:sp>
      <p:sp>
        <p:nvSpPr>
          <p:cNvPr id="9" name="TextBox 8"/>
          <p:cNvSpPr txBox="1"/>
          <p:nvPr/>
        </p:nvSpPr>
        <p:spPr>
          <a:xfrm>
            <a:off x="3950365" y="1768097"/>
            <a:ext cx="1013419" cy="307777"/>
          </a:xfrm>
          <a:prstGeom prst="rect">
            <a:avLst/>
          </a:prstGeom>
          <a:noFill/>
        </p:spPr>
        <p:txBody>
          <a:bodyPr wrap="none" rtlCol="0">
            <a:spAutoFit/>
          </a:bodyPr>
          <a:lstStyle/>
          <a:p>
            <a:pPr>
              <a:spcAft>
                <a:spcPts val="338"/>
              </a:spcAft>
            </a:pPr>
            <a:r>
              <a:rPr lang="en-US" dirty="0">
                <a:latin typeface="+mn-lt"/>
              </a:rPr>
              <a:t>14 Minutes</a:t>
            </a:r>
          </a:p>
        </p:txBody>
      </p:sp>
      <p:sp>
        <p:nvSpPr>
          <p:cNvPr id="10" name="TextBox 9"/>
          <p:cNvSpPr txBox="1"/>
          <p:nvPr/>
        </p:nvSpPr>
        <p:spPr>
          <a:xfrm>
            <a:off x="3950363" y="2527867"/>
            <a:ext cx="1053494" cy="307777"/>
          </a:xfrm>
          <a:prstGeom prst="rect">
            <a:avLst/>
          </a:prstGeom>
          <a:noFill/>
        </p:spPr>
        <p:txBody>
          <a:bodyPr wrap="none" rtlCol="0">
            <a:spAutoFit/>
          </a:bodyPr>
          <a:lstStyle/>
          <a:p>
            <a:pPr>
              <a:spcAft>
                <a:spcPts val="338"/>
              </a:spcAft>
            </a:pPr>
            <a:r>
              <a:rPr lang="en-US" dirty="0">
                <a:latin typeface="+mn-lt"/>
              </a:rPr>
              <a:t>10 Minutes </a:t>
            </a:r>
          </a:p>
        </p:txBody>
      </p:sp>
      <p:sp>
        <p:nvSpPr>
          <p:cNvPr id="11" name="TextBox 10"/>
          <p:cNvSpPr txBox="1"/>
          <p:nvPr/>
        </p:nvSpPr>
        <p:spPr>
          <a:xfrm>
            <a:off x="3950365" y="2925813"/>
            <a:ext cx="922047" cy="307777"/>
          </a:xfrm>
          <a:prstGeom prst="rect">
            <a:avLst/>
          </a:prstGeom>
          <a:noFill/>
        </p:spPr>
        <p:txBody>
          <a:bodyPr wrap="none" rtlCol="0">
            <a:spAutoFit/>
          </a:bodyPr>
          <a:lstStyle/>
          <a:p>
            <a:pPr>
              <a:spcAft>
                <a:spcPts val="338"/>
              </a:spcAft>
            </a:pPr>
            <a:r>
              <a:rPr lang="en-US" dirty="0">
                <a:latin typeface="+mn-lt"/>
              </a:rPr>
              <a:t>8 Minutes</a:t>
            </a:r>
          </a:p>
        </p:txBody>
      </p:sp>
      <p:sp>
        <p:nvSpPr>
          <p:cNvPr id="12" name="TextBox 11"/>
          <p:cNvSpPr txBox="1"/>
          <p:nvPr/>
        </p:nvSpPr>
        <p:spPr>
          <a:xfrm>
            <a:off x="3950365" y="3695141"/>
            <a:ext cx="922047" cy="307777"/>
          </a:xfrm>
          <a:prstGeom prst="rect">
            <a:avLst/>
          </a:prstGeom>
          <a:noFill/>
        </p:spPr>
        <p:txBody>
          <a:bodyPr wrap="none" rtlCol="0">
            <a:spAutoFit/>
          </a:bodyPr>
          <a:lstStyle/>
          <a:p>
            <a:pPr>
              <a:spcAft>
                <a:spcPts val="338"/>
              </a:spcAft>
            </a:pPr>
            <a:r>
              <a:rPr lang="en-US" dirty="0">
                <a:latin typeface="+mn-lt"/>
              </a:rPr>
              <a:t>4 Minutes</a:t>
            </a:r>
          </a:p>
        </p:txBody>
      </p:sp>
      <p:sp>
        <p:nvSpPr>
          <p:cNvPr id="13" name="TextBox 12"/>
          <p:cNvSpPr txBox="1"/>
          <p:nvPr/>
        </p:nvSpPr>
        <p:spPr>
          <a:xfrm>
            <a:off x="3950365" y="4050350"/>
            <a:ext cx="922047" cy="307777"/>
          </a:xfrm>
          <a:prstGeom prst="rect">
            <a:avLst/>
          </a:prstGeom>
          <a:noFill/>
        </p:spPr>
        <p:txBody>
          <a:bodyPr wrap="none" rtlCol="0">
            <a:spAutoFit/>
          </a:bodyPr>
          <a:lstStyle/>
          <a:p>
            <a:pPr>
              <a:spcAft>
                <a:spcPts val="338"/>
              </a:spcAft>
            </a:pPr>
            <a:r>
              <a:rPr lang="en-US" dirty="0">
                <a:latin typeface="+mn-lt"/>
              </a:rPr>
              <a:t>2 Minutes</a:t>
            </a:r>
          </a:p>
        </p:txBody>
      </p:sp>
      <p:sp>
        <p:nvSpPr>
          <p:cNvPr id="14" name="TextBox 13"/>
          <p:cNvSpPr txBox="1"/>
          <p:nvPr/>
        </p:nvSpPr>
        <p:spPr>
          <a:xfrm>
            <a:off x="3950365" y="3339932"/>
            <a:ext cx="922047" cy="307777"/>
          </a:xfrm>
          <a:prstGeom prst="rect">
            <a:avLst/>
          </a:prstGeom>
          <a:noFill/>
        </p:spPr>
        <p:txBody>
          <a:bodyPr wrap="none" rtlCol="0">
            <a:spAutoFit/>
          </a:bodyPr>
          <a:lstStyle/>
          <a:p>
            <a:pPr>
              <a:spcAft>
                <a:spcPts val="338"/>
              </a:spcAft>
            </a:pPr>
            <a:r>
              <a:rPr lang="en-US" dirty="0">
                <a:latin typeface="+mn-lt"/>
              </a:rPr>
              <a:t>6 Minutes</a:t>
            </a:r>
          </a:p>
        </p:txBody>
      </p:sp>
      <p:sp>
        <p:nvSpPr>
          <p:cNvPr id="15" name="TextBox 14"/>
          <p:cNvSpPr txBox="1"/>
          <p:nvPr/>
        </p:nvSpPr>
        <p:spPr>
          <a:xfrm>
            <a:off x="3950365" y="2165750"/>
            <a:ext cx="1013419" cy="307777"/>
          </a:xfrm>
          <a:prstGeom prst="rect">
            <a:avLst/>
          </a:prstGeom>
          <a:noFill/>
        </p:spPr>
        <p:txBody>
          <a:bodyPr wrap="none" rtlCol="0">
            <a:spAutoFit/>
          </a:bodyPr>
          <a:lstStyle/>
          <a:p>
            <a:pPr>
              <a:spcAft>
                <a:spcPts val="338"/>
              </a:spcAft>
            </a:pPr>
            <a:r>
              <a:rPr lang="en-US" dirty="0">
                <a:latin typeface="+mn-lt"/>
              </a:rPr>
              <a:t>12 Minutes</a:t>
            </a:r>
          </a:p>
        </p:txBody>
      </p:sp>
      <p:sp>
        <p:nvSpPr>
          <p:cNvPr id="16" name="TextBox 15"/>
          <p:cNvSpPr txBox="1"/>
          <p:nvPr/>
        </p:nvSpPr>
        <p:spPr>
          <a:xfrm>
            <a:off x="723999" y="2535021"/>
            <a:ext cx="1961476" cy="1515800"/>
          </a:xfrm>
          <a:prstGeom prst="rect">
            <a:avLst/>
          </a:prstGeom>
          <a:noFill/>
        </p:spPr>
        <p:txBody>
          <a:bodyPr wrap="square" rtlCol="0">
            <a:spAutoFit/>
          </a:bodyPr>
          <a:lstStyle/>
          <a:p>
            <a:pPr>
              <a:spcAft>
                <a:spcPts val="338"/>
              </a:spcAft>
            </a:pPr>
            <a:r>
              <a:rPr lang="en-US" sz="1800" dirty="0">
                <a:latin typeface="+mn-lt"/>
              </a:rPr>
              <a:t>Data Latency</a:t>
            </a:r>
          </a:p>
          <a:p>
            <a:pPr>
              <a:spcAft>
                <a:spcPts val="338"/>
              </a:spcAft>
            </a:pPr>
            <a:r>
              <a:rPr lang="en-US" sz="1800" dirty="0">
                <a:latin typeface="+mn-lt"/>
              </a:rPr>
              <a:t>(From L1b generation to receipt by receive station)</a:t>
            </a:r>
          </a:p>
        </p:txBody>
      </p:sp>
      <p:sp>
        <p:nvSpPr>
          <p:cNvPr id="17" name="Oval 16"/>
          <p:cNvSpPr/>
          <p:nvPr/>
        </p:nvSpPr>
        <p:spPr>
          <a:xfrm>
            <a:off x="7863985" y="4681172"/>
            <a:ext cx="88177" cy="866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88"/>
          </a:p>
        </p:txBody>
      </p:sp>
      <p:sp>
        <p:nvSpPr>
          <p:cNvPr id="19" name="TextBox 18"/>
          <p:cNvSpPr txBox="1"/>
          <p:nvPr/>
        </p:nvSpPr>
        <p:spPr>
          <a:xfrm>
            <a:off x="7495333" y="4348875"/>
            <a:ext cx="388248" cy="230832"/>
          </a:xfrm>
          <a:prstGeom prst="rect">
            <a:avLst/>
          </a:prstGeom>
          <a:noFill/>
        </p:spPr>
        <p:txBody>
          <a:bodyPr wrap="none" rtlCol="0">
            <a:spAutoFit/>
          </a:bodyPr>
          <a:lstStyle/>
          <a:p>
            <a:r>
              <a:rPr lang="en-US" sz="900" b="1" dirty="0">
                <a:solidFill>
                  <a:schemeClr val="tx2"/>
                </a:solidFill>
                <a:latin typeface="+mn-lt"/>
              </a:rPr>
              <a:t>GRB</a:t>
            </a:r>
          </a:p>
        </p:txBody>
      </p:sp>
      <p:sp>
        <p:nvSpPr>
          <p:cNvPr id="20" name="TextBox 19"/>
          <p:cNvSpPr txBox="1"/>
          <p:nvPr/>
        </p:nvSpPr>
        <p:spPr>
          <a:xfrm>
            <a:off x="6243814" y="3243656"/>
            <a:ext cx="500458" cy="230832"/>
          </a:xfrm>
          <a:prstGeom prst="rect">
            <a:avLst/>
          </a:prstGeom>
          <a:noFill/>
        </p:spPr>
        <p:txBody>
          <a:bodyPr wrap="none" rtlCol="0">
            <a:spAutoFit/>
          </a:bodyPr>
          <a:lstStyle/>
          <a:p>
            <a:r>
              <a:rPr lang="en-US" sz="900" b="1" dirty="0">
                <a:solidFill>
                  <a:schemeClr val="tx2"/>
                </a:solidFill>
                <a:latin typeface="+mn-lt"/>
              </a:rPr>
              <a:t>GNC-A</a:t>
            </a:r>
          </a:p>
        </p:txBody>
      </p:sp>
      <p:sp>
        <p:nvSpPr>
          <p:cNvPr id="22" name="Oval 21"/>
          <p:cNvSpPr/>
          <p:nvPr/>
        </p:nvSpPr>
        <p:spPr>
          <a:xfrm>
            <a:off x="6096004" y="3403468"/>
            <a:ext cx="88177" cy="866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88"/>
          </a:p>
        </p:txBody>
      </p:sp>
      <p:sp>
        <p:nvSpPr>
          <p:cNvPr id="23" name="TextBox 22"/>
          <p:cNvSpPr txBox="1"/>
          <p:nvPr/>
        </p:nvSpPr>
        <p:spPr>
          <a:xfrm>
            <a:off x="5241780" y="3723776"/>
            <a:ext cx="551754" cy="369332"/>
          </a:xfrm>
          <a:prstGeom prst="rect">
            <a:avLst/>
          </a:prstGeom>
          <a:noFill/>
        </p:spPr>
        <p:txBody>
          <a:bodyPr wrap="none" rtlCol="0">
            <a:spAutoFit/>
          </a:bodyPr>
          <a:lstStyle/>
          <a:p>
            <a:r>
              <a:rPr lang="en-US" sz="900" b="1" dirty="0">
                <a:solidFill>
                  <a:schemeClr val="tx2"/>
                </a:solidFill>
                <a:latin typeface="+mn-lt"/>
              </a:rPr>
              <a:t>HRIT/</a:t>
            </a:r>
          </a:p>
          <a:p>
            <a:r>
              <a:rPr lang="en-US" sz="900" b="1" dirty="0">
                <a:solidFill>
                  <a:schemeClr val="tx2"/>
                </a:solidFill>
                <a:latin typeface="+mn-lt"/>
              </a:rPr>
              <a:t>EMWIN</a:t>
            </a:r>
          </a:p>
        </p:txBody>
      </p:sp>
      <p:pic>
        <p:nvPicPr>
          <p:cNvPr id="31" name="Picture 30"/>
          <p:cNvPicPr>
            <a:picLocks noChangeAspect="1"/>
          </p:cNvPicPr>
          <p:nvPr/>
        </p:nvPicPr>
        <p:blipFill>
          <a:blip r:embed="rId2"/>
          <a:stretch>
            <a:fillRect/>
          </a:stretch>
        </p:blipFill>
        <p:spPr>
          <a:xfrm>
            <a:off x="5014145" y="2410352"/>
            <a:ext cx="908453" cy="1313425"/>
          </a:xfrm>
          <a:prstGeom prst="rect">
            <a:avLst/>
          </a:prstGeom>
        </p:spPr>
      </p:pic>
      <p:cxnSp>
        <p:nvCxnSpPr>
          <p:cNvPr id="33" name="Straight Connector 32"/>
          <p:cNvCxnSpPr>
            <a:endCxn id="35" idx="5"/>
          </p:cNvCxnSpPr>
          <p:nvPr/>
        </p:nvCxnSpPr>
        <p:spPr>
          <a:xfrm>
            <a:off x="6158884" y="3487216"/>
            <a:ext cx="667264" cy="32"/>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35" name="Oval 34"/>
          <p:cNvSpPr/>
          <p:nvPr/>
        </p:nvSpPr>
        <p:spPr>
          <a:xfrm>
            <a:off x="6750886" y="3413306"/>
            <a:ext cx="88177" cy="866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88"/>
          </a:p>
        </p:txBody>
      </p:sp>
      <p:pic>
        <p:nvPicPr>
          <p:cNvPr id="37" name="Picture 36"/>
          <p:cNvPicPr>
            <a:picLocks noChangeAspect="1"/>
          </p:cNvPicPr>
          <p:nvPr/>
        </p:nvPicPr>
        <p:blipFill>
          <a:blip r:embed="rId3"/>
          <a:stretch>
            <a:fillRect/>
          </a:stretch>
        </p:blipFill>
        <p:spPr>
          <a:xfrm>
            <a:off x="6176707" y="2440312"/>
            <a:ext cx="825045" cy="76147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8426" y="2395210"/>
            <a:ext cx="995640" cy="1936910"/>
          </a:xfrm>
          <a:prstGeom prst="rect">
            <a:avLst/>
          </a:prstGeom>
        </p:spPr>
      </p:pic>
      <p:grpSp>
        <p:nvGrpSpPr>
          <p:cNvPr id="4" name="Group 3"/>
          <p:cNvGrpSpPr/>
          <p:nvPr/>
        </p:nvGrpSpPr>
        <p:grpSpPr>
          <a:xfrm>
            <a:off x="5009781" y="2624163"/>
            <a:ext cx="103417" cy="1955544"/>
            <a:chOff x="3531500" y="2624163"/>
            <a:chExt cx="103417" cy="1955544"/>
          </a:xfrm>
        </p:grpSpPr>
        <p:sp>
          <p:nvSpPr>
            <p:cNvPr id="24" name="Oval 23"/>
            <p:cNvSpPr/>
            <p:nvPr/>
          </p:nvSpPr>
          <p:spPr>
            <a:xfrm>
              <a:off x="3531500" y="4483443"/>
              <a:ext cx="88177" cy="866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3571474" y="2681755"/>
              <a:ext cx="0" cy="1897952"/>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3546740" y="2624163"/>
              <a:ext cx="88177" cy="866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5303349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Points of Contact</a:t>
            </a:r>
          </a:p>
        </p:txBody>
      </p:sp>
      <p:sp>
        <p:nvSpPr>
          <p:cNvPr id="3" name="Content Placeholder 2"/>
          <p:cNvSpPr>
            <a:spLocks noGrp="1"/>
          </p:cNvSpPr>
          <p:nvPr>
            <p:ph idx="1"/>
          </p:nvPr>
        </p:nvSpPr>
        <p:spPr>
          <a:xfrm>
            <a:off x="724930" y="1425146"/>
            <a:ext cx="4456670" cy="4865926"/>
          </a:xfrm>
        </p:spPr>
        <p:txBody>
          <a:bodyPr/>
          <a:lstStyle/>
          <a:p>
            <a:pPr marL="0" indent="0">
              <a:buNone/>
            </a:pPr>
            <a:r>
              <a:rPr lang="en-US" sz="2000" dirty="0" smtClean="0"/>
              <a:t>Jim McNitt</a:t>
            </a:r>
          </a:p>
          <a:p>
            <a:pPr marL="0" indent="0">
              <a:buNone/>
            </a:pPr>
            <a:r>
              <a:rPr lang="en-US" sz="2000" dirty="0" smtClean="0"/>
              <a:t>Direct </a:t>
            </a:r>
            <a:r>
              <a:rPr lang="en-US" sz="2000" dirty="0"/>
              <a:t>Services </a:t>
            </a:r>
            <a:r>
              <a:rPr lang="en-US" sz="2000" dirty="0" smtClean="0"/>
              <a:t>Branch</a:t>
            </a:r>
          </a:p>
          <a:p>
            <a:pPr marL="0" indent="0">
              <a:buNone/>
            </a:pPr>
            <a:r>
              <a:rPr lang="en-US" sz="2000" dirty="0" smtClean="0"/>
              <a:t>Satellite </a:t>
            </a:r>
            <a:r>
              <a:rPr lang="en-US" sz="2000" dirty="0"/>
              <a:t>Products and Services </a:t>
            </a:r>
            <a:r>
              <a:rPr lang="en-US" sz="2000" dirty="0" smtClean="0"/>
              <a:t>Division</a:t>
            </a:r>
          </a:p>
          <a:p>
            <a:pPr marL="0" indent="0">
              <a:buNone/>
            </a:pPr>
            <a:r>
              <a:rPr lang="en-US" sz="2000" dirty="0" smtClean="0"/>
              <a:t>Office </a:t>
            </a:r>
            <a:r>
              <a:rPr lang="en-US" sz="2000" dirty="0"/>
              <a:t>of Satellite and Product </a:t>
            </a:r>
            <a:r>
              <a:rPr lang="en-US" sz="2000" dirty="0" smtClean="0"/>
              <a:t>Operations</a:t>
            </a:r>
          </a:p>
          <a:p>
            <a:pPr marL="0" indent="0">
              <a:buNone/>
            </a:pPr>
            <a:r>
              <a:rPr lang="en-US" sz="2000" dirty="0" smtClean="0"/>
              <a:t>NOAA NESDIS</a:t>
            </a:r>
          </a:p>
          <a:p>
            <a:pPr marL="0" indent="0">
              <a:buNone/>
            </a:pPr>
            <a:r>
              <a:rPr lang="en-US" sz="2000" dirty="0" smtClean="0"/>
              <a:t>Email</a:t>
            </a:r>
            <a:r>
              <a:rPr lang="en-US" sz="2000" dirty="0"/>
              <a:t>: </a:t>
            </a:r>
            <a:r>
              <a:rPr lang="en-US" sz="2000" dirty="0" smtClean="0">
                <a:hlinkClick r:id="rId2"/>
              </a:rPr>
              <a:t>james.mcnitt@noaa.gov</a:t>
            </a:r>
            <a:endParaRPr lang="en-US" sz="2000" dirty="0" smtClean="0"/>
          </a:p>
          <a:p>
            <a:pPr marL="0" indent="0">
              <a:buNone/>
            </a:pPr>
            <a:endParaRPr lang="en-US" sz="2000" dirty="0"/>
          </a:p>
          <a:p>
            <a:pPr marL="0" indent="0">
              <a:buNone/>
            </a:pPr>
            <a:endParaRPr lang="en-US" sz="2000" dirty="0"/>
          </a:p>
          <a:p>
            <a:endParaRPr lang="en-US" sz="2000" dirty="0"/>
          </a:p>
        </p:txBody>
      </p:sp>
      <p:sp>
        <p:nvSpPr>
          <p:cNvPr id="4" name="Slide Number Placeholder 3"/>
          <p:cNvSpPr>
            <a:spLocks noGrp="1"/>
          </p:cNvSpPr>
          <p:nvPr>
            <p:ph type="sldNum" sz="quarter" idx="4"/>
          </p:nvPr>
        </p:nvSpPr>
        <p:spPr/>
        <p:txBody>
          <a:bodyPr/>
          <a:lstStyle/>
          <a:p>
            <a:fld id="{0249A42C-7C3A-1946-A459-68A8AD418034}" type="slidenum">
              <a:rPr lang="en-US" smtClean="0"/>
              <a:pPr/>
              <a:t>62</a:t>
            </a:fld>
            <a:endParaRPr lang="en-US"/>
          </a:p>
        </p:txBody>
      </p:sp>
      <p:sp>
        <p:nvSpPr>
          <p:cNvPr id="5" name="Date Placeholder 4"/>
          <p:cNvSpPr>
            <a:spLocks noGrp="1"/>
          </p:cNvSpPr>
          <p:nvPr>
            <p:ph type="dt" sz="half" idx="2"/>
          </p:nvPr>
        </p:nvSpPr>
        <p:spPr/>
        <p:txBody>
          <a:bodyPr/>
          <a:lstStyle/>
          <a:p>
            <a:fld id="{D2921A9C-C115-4E66-AAF0-5A5C363B68B2}" type="datetime1">
              <a:rPr lang="en-US" smtClean="0"/>
              <a:t>7/3/2019</a:t>
            </a:fld>
            <a:endParaRPr lang="en-US" dirty="0"/>
          </a:p>
        </p:txBody>
      </p:sp>
      <p:sp>
        <p:nvSpPr>
          <p:cNvPr id="6" name="Content Placeholder 2"/>
          <p:cNvSpPr txBox="1">
            <a:spLocks/>
          </p:cNvSpPr>
          <p:nvPr/>
        </p:nvSpPr>
        <p:spPr>
          <a:xfrm>
            <a:off x="6614984" y="1425146"/>
            <a:ext cx="5272216" cy="4865926"/>
          </a:xfrm>
          <a:prstGeom prst="rect">
            <a:avLst/>
          </a:prstGeom>
        </p:spPr>
        <p:txBody>
          <a:bodyPr vert="horz" lIns="0" tIns="0" rIns="0" bIns="0" rtlCol="0">
            <a:normAutofit/>
          </a:bodyPr>
          <a:lstStyle>
            <a:lvl1pPr marL="192881" indent="-192881" algn="l" defTabSz="257175" rtl="0" eaLnBrk="1" latinLnBrk="0" hangingPunct="1">
              <a:spcBef>
                <a:spcPct val="20000"/>
              </a:spcBef>
              <a:buFont typeface="Arial"/>
              <a:buChar char="•"/>
              <a:defRPr sz="1463" kern="1200">
                <a:solidFill>
                  <a:schemeClr val="tx1"/>
                </a:solidFill>
                <a:latin typeface="+mn-lt"/>
                <a:ea typeface="+mn-ea"/>
                <a:cs typeface="+mn-cs"/>
              </a:defRPr>
            </a:lvl1pPr>
            <a:lvl2pPr marL="417910" indent="-160735" algn="l" defTabSz="257175" rtl="0" eaLnBrk="1" latinLnBrk="0" hangingPunct="1">
              <a:spcBef>
                <a:spcPct val="20000"/>
              </a:spcBef>
              <a:buFont typeface="Arial"/>
              <a:buChar char="–"/>
              <a:defRPr sz="1463" kern="1200">
                <a:solidFill>
                  <a:schemeClr val="tx1"/>
                </a:solidFill>
                <a:latin typeface="+mn-lt"/>
                <a:ea typeface="+mn-ea"/>
                <a:cs typeface="+mn-cs"/>
              </a:defRPr>
            </a:lvl2pPr>
            <a:lvl3pPr marL="642938" indent="-128588" algn="l" defTabSz="257175" rtl="0" eaLnBrk="1" latinLnBrk="0" hangingPunct="1">
              <a:spcBef>
                <a:spcPct val="20000"/>
              </a:spcBef>
              <a:buFont typeface="Arial"/>
              <a:buChar char="•"/>
              <a:defRPr sz="1350" kern="1200">
                <a:solidFill>
                  <a:schemeClr val="tx1"/>
                </a:solidFill>
                <a:latin typeface="+mn-lt"/>
                <a:ea typeface="+mn-ea"/>
                <a:cs typeface="+mn-cs"/>
              </a:defRPr>
            </a:lvl3pPr>
            <a:lvl4pPr marL="900113" indent="-128588" algn="l" defTabSz="257175" rtl="0" eaLnBrk="1" latinLnBrk="0" hangingPunct="1">
              <a:spcBef>
                <a:spcPct val="20000"/>
              </a:spcBef>
              <a:buFont typeface="Arial"/>
              <a:buChar char="–"/>
              <a:defRPr sz="1125" kern="1200">
                <a:solidFill>
                  <a:schemeClr val="tx1"/>
                </a:solidFill>
                <a:latin typeface="+mn-lt"/>
                <a:ea typeface="+mn-ea"/>
                <a:cs typeface="+mn-cs"/>
              </a:defRPr>
            </a:lvl4pPr>
            <a:lvl5pPr marL="1157288" indent="-128588" algn="l" defTabSz="257175" rtl="0" eaLnBrk="1" latinLnBrk="0" hangingPunct="1">
              <a:spcBef>
                <a:spcPct val="20000"/>
              </a:spcBef>
              <a:buFont typeface="Arial"/>
              <a:buChar char="»"/>
              <a:defRPr sz="1125" kern="1200">
                <a:solidFill>
                  <a:schemeClr val="tx1"/>
                </a:solidFill>
                <a:latin typeface="+mn-lt"/>
                <a:ea typeface="+mn-ea"/>
                <a:cs typeface="+mn-cs"/>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a:lstStyle>
          <a:p>
            <a:pPr marL="0" indent="0">
              <a:buFont typeface="Arial"/>
              <a:buNone/>
            </a:pPr>
            <a:r>
              <a:rPr lang="en-US" sz="2000" dirty="0" smtClean="0"/>
              <a:t>Matt </a:t>
            </a:r>
            <a:r>
              <a:rPr lang="en-US" sz="2000" dirty="0" err="1" smtClean="0"/>
              <a:t>Arkett</a:t>
            </a:r>
            <a:endParaRPr lang="en-US" sz="2000" dirty="0" smtClean="0"/>
          </a:p>
          <a:p>
            <a:pPr marL="0" indent="0">
              <a:buFont typeface="Arial"/>
              <a:buNone/>
            </a:pPr>
            <a:r>
              <a:rPr lang="en-US" sz="2000" dirty="0" smtClean="0"/>
              <a:t>Earth Observation and Geomatics</a:t>
            </a:r>
          </a:p>
          <a:p>
            <a:pPr marL="0" indent="0">
              <a:buFont typeface="Arial"/>
              <a:buNone/>
            </a:pPr>
            <a:r>
              <a:rPr lang="en-US" sz="2000" dirty="0" smtClean="0"/>
              <a:t>Meteorological Service of Canada</a:t>
            </a:r>
          </a:p>
          <a:p>
            <a:pPr marL="0" indent="0">
              <a:buFont typeface="Arial"/>
              <a:buNone/>
            </a:pPr>
            <a:r>
              <a:rPr lang="en-US" sz="2000" dirty="0" smtClean="0"/>
              <a:t>Environment and Climate Change Canada</a:t>
            </a:r>
          </a:p>
          <a:p>
            <a:pPr marL="0" indent="0">
              <a:buFont typeface="Arial"/>
              <a:buNone/>
            </a:pPr>
            <a:r>
              <a:rPr lang="en-US" sz="2000" dirty="0" smtClean="0"/>
              <a:t>Email: </a:t>
            </a:r>
            <a:r>
              <a:rPr lang="en-US" sz="2000" dirty="0" smtClean="0">
                <a:hlinkClick r:id="rId3"/>
              </a:rPr>
              <a:t>matt.arkett@canada.ca</a:t>
            </a:r>
            <a:endParaRPr lang="en-US" sz="2000" dirty="0" smtClean="0"/>
          </a:p>
          <a:p>
            <a:pPr marL="0" indent="0">
              <a:buFont typeface="Arial"/>
              <a:buNone/>
            </a:pPr>
            <a:endParaRPr lang="en-US" sz="2000" dirty="0" smtClean="0"/>
          </a:p>
          <a:p>
            <a:endParaRPr lang="en-US" sz="2000" dirty="0"/>
          </a:p>
        </p:txBody>
      </p:sp>
    </p:spTree>
    <p:extLst>
      <p:ext uri="{BB962C8B-B14F-4D97-AF65-F5344CB8AC3E}">
        <p14:creationId xmlns:p14="http://schemas.microsoft.com/office/powerpoint/2010/main" val="16285196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Acronyms</a:t>
            </a:r>
          </a:p>
        </p:txBody>
      </p:sp>
      <p:sp>
        <p:nvSpPr>
          <p:cNvPr id="4" name="Slide Number Placeholder 3"/>
          <p:cNvSpPr>
            <a:spLocks noGrp="1"/>
          </p:cNvSpPr>
          <p:nvPr>
            <p:ph type="sldNum" sz="quarter" idx="4"/>
          </p:nvPr>
        </p:nvSpPr>
        <p:spPr/>
        <p:txBody>
          <a:bodyPr/>
          <a:lstStyle/>
          <a:p>
            <a:pPr defTabSz="257175"/>
            <a:fld id="{55723E3B-6DCA-4F3F-B844-0B144139ED8C}" type="slidenum">
              <a:rPr lang="en-US" altLang="en-US" kern="1200" smtClean="0">
                <a:solidFill>
                  <a:prstClr val="white"/>
                </a:solidFill>
                <a:latin typeface="Calibri"/>
                <a:ea typeface="+mn-ea"/>
                <a:cs typeface="+mn-cs"/>
              </a:rPr>
              <a:pPr defTabSz="257175"/>
              <a:t>63</a:t>
            </a:fld>
            <a:endParaRPr lang="en-US" altLang="en-US" kern="1200" dirty="0">
              <a:solidFill>
                <a:prstClr val="white"/>
              </a:solidFill>
              <a:latin typeface="Calibri"/>
              <a:ea typeface="+mn-ea"/>
              <a:cs typeface="+mn-cs"/>
            </a:endParaRPr>
          </a:p>
        </p:txBody>
      </p:sp>
      <p:sp>
        <p:nvSpPr>
          <p:cNvPr id="5" name="Date Placeholder 4"/>
          <p:cNvSpPr>
            <a:spLocks noGrp="1"/>
          </p:cNvSpPr>
          <p:nvPr>
            <p:ph type="dt" sz="half" idx="2"/>
          </p:nvPr>
        </p:nvSpPr>
        <p:spPr/>
        <p:txBody>
          <a:bodyPr/>
          <a:lstStyle/>
          <a:p>
            <a:pPr defTabSz="257175"/>
            <a:fld id="{86FAA102-709A-48D2-B1DA-EE3E8FD9DE40}" type="datetime1">
              <a:rPr lang="en-US" altLang="en-US" sz="1013" kern="1200">
                <a:solidFill>
                  <a:prstClr val="white"/>
                </a:solidFill>
                <a:latin typeface="Calibri"/>
                <a:ea typeface="+mn-ea"/>
                <a:cs typeface="+mn-cs"/>
              </a:rPr>
              <a:pPr defTabSz="257175"/>
              <a:t>7/3/2019</a:t>
            </a:fld>
            <a:endParaRPr lang="en-US" altLang="en-US" sz="1013" kern="1200">
              <a:solidFill>
                <a:prstClr val="white"/>
              </a:solidFill>
              <a:latin typeface="Calibri"/>
              <a:ea typeface="+mn-ea"/>
              <a:cs typeface="+mn-cs"/>
            </a:endParaRPr>
          </a:p>
        </p:txBody>
      </p:sp>
      <p:graphicFrame>
        <p:nvGraphicFramePr>
          <p:cNvPr id="9" name="Content Placeholder 8"/>
          <p:cNvGraphicFramePr>
            <a:graphicFrameLocks noGrp="1"/>
          </p:cNvGraphicFramePr>
          <p:nvPr>
            <p:ph idx="4294967295"/>
            <p:extLst>
              <p:ext uri="{D42A27DB-BD31-4B8C-83A1-F6EECF244321}">
                <p14:modId xmlns:p14="http://schemas.microsoft.com/office/powerpoint/2010/main" val="2278099242"/>
              </p:ext>
            </p:extLst>
          </p:nvPr>
        </p:nvGraphicFramePr>
        <p:xfrm>
          <a:off x="2053937" y="1792433"/>
          <a:ext cx="8148551" cy="3627264"/>
        </p:xfrm>
        <a:graphic>
          <a:graphicData uri="http://schemas.openxmlformats.org/drawingml/2006/table">
            <a:tbl>
              <a:tblPr firstRow="1" bandRow="1">
                <a:tableStyleId>{A521563E-3F03-4654-9829-C758517929CE}</a:tableStyleId>
              </a:tblPr>
              <a:tblGrid>
                <a:gridCol w="1810789">
                  <a:extLst>
                    <a:ext uri="{9D8B030D-6E8A-4147-A177-3AD203B41FA5}">
                      <a16:colId xmlns:a16="http://schemas.microsoft.com/office/drawing/2014/main" val="361940702"/>
                    </a:ext>
                  </a:extLst>
                </a:gridCol>
                <a:gridCol w="6337762">
                  <a:extLst>
                    <a:ext uri="{9D8B030D-6E8A-4147-A177-3AD203B41FA5}">
                      <a16:colId xmlns:a16="http://schemas.microsoft.com/office/drawing/2014/main" val="2994987603"/>
                    </a:ext>
                  </a:extLst>
                </a:gridCol>
              </a:tblGrid>
              <a:tr h="302272">
                <a:tc>
                  <a:txBody>
                    <a:bodyPr/>
                    <a:lstStyle/>
                    <a:p>
                      <a:r>
                        <a:rPr lang="en-US" sz="1500" dirty="0" smtClean="0">
                          <a:solidFill>
                            <a:schemeClr val="tx1"/>
                          </a:solidFill>
                        </a:rPr>
                        <a:t>ABI</a:t>
                      </a:r>
                      <a:endParaRPr lang="en-US" sz="1500" dirty="0">
                        <a:solidFill>
                          <a:schemeClr val="tx1"/>
                        </a:solidFill>
                      </a:endParaRPr>
                    </a:p>
                  </a:txBody>
                  <a:tcPr marL="54293" marR="54293" marT="25718" marB="25718"/>
                </a:tc>
                <a:tc>
                  <a:txBody>
                    <a:bodyPr/>
                    <a:lstStyle/>
                    <a:p>
                      <a:r>
                        <a:rPr lang="en-US" sz="1500" dirty="0" smtClean="0">
                          <a:solidFill>
                            <a:schemeClr val="tx1"/>
                          </a:solidFill>
                        </a:rPr>
                        <a:t>Advanced Baseline Imager</a:t>
                      </a:r>
                      <a:endParaRPr lang="en-US" sz="1500" dirty="0">
                        <a:solidFill>
                          <a:schemeClr val="tx1"/>
                        </a:solidFill>
                      </a:endParaRPr>
                    </a:p>
                  </a:txBody>
                  <a:tcPr marL="54293" marR="54293" marT="25718" marB="25718"/>
                </a:tc>
                <a:extLst>
                  <a:ext uri="{0D108BD9-81ED-4DB2-BD59-A6C34878D82A}">
                    <a16:rowId xmlns:a16="http://schemas.microsoft.com/office/drawing/2014/main" val="2749898416"/>
                  </a:ext>
                </a:extLst>
              </a:tr>
              <a:tr h="302272">
                <a:tc>
                  <a:txBody>
                    <a:bodyPr/>
                    <a:lstStyle/>
                    <a:p>
                      <a:r>
                        <a:rPr lang="en-US" sz="1500" dirty="0" smtClean="0">
                          <a:solidFill>
                            <a:schemeClr val="tx1"/>
                          </a:solidFill>
                        </a:rPr>
                        <a:t>AIT</a:t>
                      </a:r>
                      <a:endParaRPr lang="en-US" sz="1500" dirty="0">
                        <a:solidFill>
                          <a:schemeClr val="tx1"/>
                        </a:solidFill>
                      </a:endParaRPr>
                    </a:p>
                  </a:txBody>
                  <a:tcPr marL="54293" marR="54293" marT="25718" marB="25718"/>
                </a:tc>
                <a:tc>
                  <a:txBody>
                    <a:bodyPr/>
                    <a:lstStyle/>
                    <a:p>
                      <a:r>
                        <a:rPr lang="en-US" sz="1500" dirty="0" smtClean="0">
                          <a:solidFill>
                            <a:schemeClr val="tx1"/>
                          </a:solidFill>
                        </a:rPr>
                        <a:t>Algorithm Integration Team </a:t>
                      </a:r>
                      <a:endParaRPr lang="en-US" sz="1500" dirty="0">
                        <a:solidFill>
                          <a:schemeClr val="tx1"/>
                        </a:solidFill>
                      </a:endParaRPr>
                    </a:p>
                  </a:txBody>
                  <a:tcPr marL="54293" marR="54293" marT="25718" marB="25718"/>
                </a:tc>
                <a:extLst>
                  <a:ext uri="{0D108BD9-81ED-4DB2-BD59-A6C34878D82A}">
                    <a16:rowId xmlns:a16="http://schemas.microsoft.com/office/drawing/2014/main" val="1816104986"/>
                  </a:ext>
                </a:extLst>
              </a:tr>
              <a:tr h="302272">
                <a:tc>
                  <a:txBody>
                    <a:bodyPr/>
                    <a:lstStyle/>
                    <a:p>
                      <a:r>
                        <a:rPr lang="en-US" sz="1500" dirty="0" smtClean="0">
                          <a:solidFill>
                            <a:schemeClr val="tx1"/>
                          </a:solidFill>
                        </a:rPr>
                        <a:t>AOS</a:t>
                      </a:r>
                      <a:endParaRPr lang="en-US" sz="1500" dirty="0">
                        <a:solidFill>
                          <a:schemeClr val="tx1"/>
                        </a:solidFill>
                      </a:endParaRPr>
                    </a:p>
                  </a:txBody>
                  <a:tcPr marL="54293" marR="54293" marT="25718" marB="25718"/>
                </a:tc>
                <a:tc>
                  <a:txBody>
                    <a:bodyPr/>
                    <a:lstStyle/>
                    <a:p>
                      <a:r>
                        <a:rPr lang="en-US" sz="1500" dirty="0" smtClean="0">
                          <a:solidFill>
                            <a:schemeClr val="tx1"/>
                          </a:solidFill>
                        </a:rPr>
                        <a:t>Advanced Orbiting Systems</a:t>
                      </a:r>
                      <a:endParaRPr lang="en-US" sz="1500" dirty="0">
                        <a:solidFill>
                          <a:schemeClr val="tx1"/>
                        </a:solidFill>
                      </a:endParaRPr>
                    </a:p>
                  </a:txBody>
                  <a:tcPr marL="54293" marR="54293" marT="25718" marB="25718"/>
                </a:tc>
                <a:extLst>
                  <a:ext uri="{0D108BD9-81ED-4DB2-BD59-A6C34878D82A}">
                    <a16:rowId xmlns:a16="http://schemas.microsoft.com/office/drawing/2014/main" val="3974650210"/>
                  </a:ext>
                </a:extLst>
              </a:tr>
              <a:tr h="302272">
                <a:tc>
                  <a:txBody>
                    <a:bodyPr/>
                    <a:lstStyle/>
                    <a:p>
                      <a:r>
                        <a:rPr lang="en-US" sz="1500" dirty="0" smtClean="0">
                          <a:solidFill>
                            <a:schemeClr val="tx1"/>
                          </a:solidFill>
                        </a:rPr>
                        <a:t>AWIPS</a:t>
                      </a:r>
                      <a:endParaRPr lang="en-US" sz="1500" dirty="0">
                        <a:solidFill>
                          <a:schemeClr val="tx1"/>
                        </a:solidFill>
                      </a:endParaRPr>
                    </a:p>
                  </a:txBody>
                  <a:tcPr marL="54293" marR="54293" marT="25718" marB="25718"/>
                </a:tc>
                <a:tc>
                  <a:txBody>
                    <a:bodyPr/>
                    <a:lstStyle/>
                    <a:p>
                      <a:r>
                        <a:rPr lang="en-US" sz="1500" dirty="0" smtClean="0">
                          <a:solidFill>
                            <a:schemeClr val="tx1"/>
                          </a:solidFill>
                        </a:rPr>
                        <a:t>Advanced Weather Interactive Processing System </a:t>
                      </a:r>
                      <a:endParaRPr lang="en-US" sz="1500" dirty="0">
                        <a:solidFill>
                          <a:schemeClr val="tx1"/>
                        </a:solidFill>
                      </a:endParaRPr>
                    </a:p>
                  </a:txBody>
                  <a:tcPr marL="54293" marR="54293" marT="25718" marB="25718"/>
                </a:tc>
                <a:extLst>
                  <a:ext uri="{0D108BD9-81ED-4DB2-BD59-A6C34878D82A}">
                    <a16:rowId xmlns:a16="http://schemas.microsoft.com/office/drawing/2014/main" val="201369742"/>
                  </a:ext>
                </a:extLst>
              </a:tr>
              <a:tr h="302272">
                <a:tc>
                  <a:txBody>
                    <a:bodyPr/>
                    <a:lstStyle/>
                    <a:p>
                      <a:r>
                        <a:rPr lang="en-US" sz="1500" dirty="0" smtClean="0">
                          <a:solidFill>
                            <a:schemeClr val="tx1"/>
                          </a:solidFill>
                        </a:rPr>
                        <a:t>BDP</a:t>
                      </a:r>
                      <a:endParaRPr lang="en-US" sz="1500" dirty="0">
                        <a:solidFill>
                          <a:schemeClr val="tx1"/>
                        </a:solidFill>
                      </a:endParaRPr>
                    </a:p>
                  </a:txBody>
                  <a:tcPr marL="54293" marR="54293" marT="25718" marB="25718"/>
                </a:tc>
                <a:tc>
                  <a:txBody>
                    <a:bodyPr/>
                    <a:lstStyle/>
                    <a:p>
                      <a:r>
                        <a:rPr lang="en-US" sz="1500" dirty="0" smtClean="0">
                          <a:solidFill>
                            <a:schemeClr val="tx1"/>
                          </a:solidFill>
                        </a:rPr>
                        <a:t>Big Data Project</a:t>
                      </a:r>
                      <a:endParaRPr lang="en-US" sz="1500" dirty="0">
                        <a:solidFill>
                          <a:schemeClr val="tx1"/>
                        </a:solidFill>
                      </a:endParaRPr>
                    </a:p>
                  </a:txBody>
                  <a:tcPr marL="54293" marR="54293" marT="25718" marB="25718"/>
                </a:tc>
                <a:extLst>
                  <a:ext uri="{0D108BD9-81ED-4DB2-BD59-A6C34878D82A}">
                    <a16:rowId xmlns:a16="http://schemas.microsoft.com/office/drawing/2014/main" val="2983925515"/>
                  </a:ext>
                </a:extLst>
              </a:tr>
              <a:tr h="302272">
                <a:tc>
                  <a:txBody>
                    <a:bodyPr/>
                    <a:lstStyle/>
                    <a:p>
                      <a:r>
                        <a:rPr lang="en-US" sz="1500" dirty="0" smtClean="0">
                          <a:solidFill>
                            <a:schemeClr val="tx1"/>
                          </a:solidFill>
                        </a:rPr>
                        <a:t>CBU</a:t>
                      </a:r>
                      <a:endParaRPr lang="en-US" sz="1500" dirty="0">
                        <a:solidFill>
                          <a:schemeClr val="tx1"/>
                        </a:solidFill>
                      </a:endParaRPr>
                    </a:p>
                  </a:txBody>
                  <a:tcPr marL="54293" marR="54293" marT="25718" marB="25718"/>
                </a:tc>
                <a:tc>
                  <a:txBody>
                    <a:bodyPr/>
                    <a:lstStyle/>
                    <a:p>
                      <a:r>
                        <a:rPr lang="en-US" sz="1500" dirty="0" smtClean="0">
                          <a:solidFill>
                            <a:schemeClr val="tx1"/>
                          </a:solidFill>
                        </a:rPr>
                        <a:t>Consolidated Backup </a:t>
                      </a:r>
                      <a:endParaRPr lang="en-US" sz="1500" dirty="0">
                        <a:solidFill>
                          <a:schemeClr val="tx1"/>
                        </a:solidFill>
                      </a:endParaRPr>
                    </a:p>
                  </a:txBody>
                  <a:tcPr marL="54293" marR="54293" marT="25718" marB="25718"/>
                </a:tc>
                <a:extLst>
                  <a:ext uri="{0D108BD9-81ED-4DB2-BD59-A6C34878D82A}">
                    <a16:rowId xmlns:a16="http://schemas.microsoft.com/office/drawing/2014/main" val="4167832030"/>
                  </a:ext>
                </a:extLst>
              </a:tr>
              <a:tr h="302272">
                <a:tc>
                  <a:txBody>
                    <a:bodyPr/>
                    <a:lstStyle/>
                    <a:p>
                      <a:r>
                        <a:rPr lang="en-US" sz="1500" dirty="0" smtClean="0">
                          <a:solidFill>
                            <a:schemeClr val="tx1"/>
                          </a:solidFill>
                        </a:rPr>
                        <a:t>CCSDS</a:t>
                      </a:r>
                      <a:endParaRPr lang="en-US" sz="1500" dirty="0">
                        <a:solidFill>
                          <a:schemeClr val="tx1"/>
                        </a:solidFill>
                      </a:endParaRPr>
                    </a:p>
                  </a:txBody>
                  <a:tcPr marL="54293" marR="54293" marT="25718" marB="25718"/>
                </a:tc>
                <a:tc>
                  <a:txBody>
                    <a:bodyPr/>
                    <a:lstStyle/>
                    <a:p>
                      <a:r>
                        <a:rPr lang="en-US" sz="1500" dirty="0" smtClean="0">
                          <a:solidFill>
                            <a:schemeClr val="tx1"/>
                          </a:solidFill>
                        </a:rPr>
                        <a:t>Consultative Committee for Space Data Systems </a:t>
                      </a:r>
                      <a:endParaRPr lang="en-US" sz="1500" dirty="0">
                        <a:solidFill>
                          <a:schemeClr val="tx1"/>
                        </a:solidFill>
                      </a:endParaRPr>
                    </a:p>
                  </a:txBody>
                  <a:tcPr marL="54293" marR="54293" marT="25718" marB="25718"/>
                </a:tc>
                <a:extLst>
                  <a:ext uri="{0D108BD9-81ED-4DB2-BD59-A6C34878D82A}">
                    <a16:rowId xmlns:a16="http://schemas.microsoft.com/office/drawing/2014/main" val="1797567686"/>
                  </a:ext>
                </a:extLst>
              </a:tr>
              <a:tr h="302272">
                <a:tc>
                  <a:txBody>
                    <a:bodyPr/>
                    <a:lstStyle/>
                    <a:p>
                      <a:r>
                        <a:rPr lang="en-US" sz="1500" dirty="0" smtClean="0">
                          <a:solidFill>
                            <a:schemeClr val="tx1"/>
                          </a:solidFill>
                        </a:rPr>
                        <a:t>CMI</a:t>
                      </a:r>
                      <a:endParaRPr lang="en-US" sz="1500" dirty="0">
                        <a:solidFill>
                          <a:schemeClr val="tx1"/>
                        </a:solidFill>
                      </a:endParaRPr>
                    </a:p>
                  </a:txBody>
                  <a:tcPr marL="54293" marR="54293" marT="25718" marB="25718"/>
                </a:tc>
                <a:tc>
                  <a:txBody>
                    <a:bodyPr/>
                    <a:lstStyle/>
                    <a:p>
                      <a:r>
                        <a:rPr lang="en-US" sz="1500" dirty="0" smtClean="0">
                          <a:solidFill>
                            <a:schemeClr val="tx1"/>
                          </a:solidFill>
                        </a:rPr>
                        <a:t>Cloud Moisture Imagery</a:t>
                      </a:r>
                      <a:endParaRPr lang="en-US" sz="1500" dirty="0">
                        <a:solidFill>
                          <a:schemeClr val="tx1"/>
                        </a:solidFill>
                      </a:endParaRPr>
                    </a:p>
                  </a:txBody>
                  <a:tcPr marL="54293" marR="54293" marT="25718" marB="25718"/>
                </a:tc>
                <a:extLst>
                  <a:ext uri="{0D108BD9-81ED-4DB2-BD59-A6C34878D82A}">
                    <a16:rowId xmlns:a16="http://schemas.microsoft.com/office/drawing/2014/main" val="815513923"/>
                  </a:ext>
                </a:extLst>
              </a:tr>
              <a:tr h="302272">
                <a:tc>
                  <a:txBody>
                    <a:bodyPr/>
                    <a:lstStyle/>
                    <a:p>
                      <a:r>
                        <a:rPr lang="en-US" sz="1500" dirty="0" smtClean="0">
                          <a:solidFill>
                            <a:schemeClr val="tx1"/>
                          </a:solidFill>
                        </a:rPr>
                        <a:t>CFDP</a:t>
                      </a:r>
                      <a:endParaRPr lang="en-US" sz="1500" dirty="0">
                        <a:solidFill>
                          <a:schemeClr val="tx1"/>
                        </a:solidFill>
                      </a:endParaRPr>
                    </a:p>
                  </a:txBody>
                  <a:tcPr marL="54293" marR="54293" marT="25718" marB="25718"/>
                </a:tc>
                <a:tc>
                  <a:txBody>
                    <a:bodyPr/>
                    <a:lstStyle/>
                    <a:p>
                      <a:r>
                        <a:rPr lang="en-US" sz="1500" dirty="0" smtClean="0">
                          <a:solidFill>
                            <a:schemeClr val="tx1"/>
                          </a:solidFill>
                        </a:rPr>
                        <a:t>CCSDS File Delivery Protocol</a:t>
                      </a:r>
                      <a:endParaRPr lang="en-US" sz="1500" dirty="0">
                        <a:solidFill>
                          <a:schemeClr val="tx1"/>
                        </a:solidFill>
                      </a:endParaRPr>
                    </a:p>
                  </a:txBody>
                  <a:tcPr marL="54293" marR="54293" marT="25718" marB="25718"/>
                </a:tc>
                <a:extLst>
                  <a:ext uri="{0D108BD9-81ED-4DB2-BD59-A6C34878D82A}">
                    <a16:rowId xmlns:a16="http://schemas.microsoft.com/office/drawing/2014/main" val="3274182987"/>
                  </a:ext>
                </a:extLst>
              </a:tr>
              <a:tr h="302272">
                <a:tc>
                  <a:txBody>
                    <a:bodyPr/>
                    <a:lstStyle/>
                    <a:p>
                      <a:r>
                        <a:rPr lang="en-US" sz="1500" dirty="0" smtClean="0">
                          <a:solidFill>
                            <a:schemeClr val="tx1"/>
                          </a:solidFill>
                        </a:rPr>
                        <a:t>CICS-NC</a:t>
                      </a:r>
                      <a:endParaRPr lang="en-US" sz="1500" dirty="0">
                        <a:solidFill>
                          <a:schemeClr val="tx1"/>
                        </a:solidFill>
                      </a:endParaRPr>
                    </a:p>
                  </a:txBody>
                  <a:tcPr marL="54293" marR="54293" marT="25718" marB="25718"/>
                </a:tc>
                <a:tc>
                  <a:txBody>
                    <a:bodyPr/>
                    <a:lstStyle/>
                    <a:p>
                      <a:r>
                        <a:rPr lang="en-US" sz="1500" dirty="0" smtClean="0">
                          <a:solidFill>
                            <a:schemeClr val="tx1"/>
                          </a:solidFill>
                        </a:rPr>
                        <a:t>NOAA Cooperative Institute for Climate and Satellites – North Carolina</a:t>
                      </a:r>
                      <a:endParaRPr lang="en-US" sz="1500" dirty="0">
                        <a:solidFill>
                          <a:schemeClr val="tx1"/>
                        </a:solidFill>
                      </a:endParaRPr>
                    </a:p>
                  </a:txBody>
                  <a:tcPr marL="54293" marR="54293" marT="25718" marB="25718"/>
                </a:tc>
                <a:extLst>
                  <a:ext uri="{0D108BD9-81ED-4DB2-BD59-A6C34878D82A}">
                    <a16:rowId xmlns:a16="http://schemas.microsoft.com/office/drawing/2014/main" val="197198361"/>
                  </a:ext>
                </a:extLst>
              </a:tr>
              <a:tr h="302272">
                <a:tc>
                  <a:txBody>
                    <a:bodyPr/>
                    <a:lstStyle/>
                    <a:p>
                      <a:r>
                        <a:rPr lang="en-US" sz="1500" dirty="0" smtClean="0">
                          <a:solidFill>
                            <a:schemeClr val="tx1"/>
                          </a:solidFill>
                        </a:rPr>
                        <a:t>CIMSS</a:t>
                      </a:r>
                      <a:endParaRPr lang="en-US" sz="1500" dirty="0">
                        <a:solidFill>
                          <a:schemeClr val="tx1"/>
                        </a:solidFill>
                      </a:endParaRPr>
                    </a:p>
                  </a:txBody>
                  <a:tcPr marL="54293" marR="54293" marT="25718" marB="25718"/>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smtClean="0">
                          <a:solidFill>
                            <a:schemeClr val="tx1"/>
                          </a:solidFill>
                        </a:rPr>
                        <a:t>Cooperative Institute for Meteorological Satellite Studies</a:t>
                      </a:r>
                      <a:endParaRPr lang="en-US" sz="1500" dirty="0">
                        <a:solidFill>
                          <a:schemeClr val="tx1"/>
                        </a:solidFill>
                      </a:endParaRPr>
                    </a:p>
                  </a:txBody>
                  <a:tcPr marL="54293" marR="54293" marT="25718" marB="25718"/>
                </a:tc>
                <a:extLst>
                  <a:ext uri="{0D108BD9-81ED-4DB2-BD59-A6C34878D82A}">
                    <a16:rowId xmlns:a16="http://schemas.microsoft.com/office/drawing/2014/main" val="1505848986"/>
                  </a:ext>
                </a:extLst>
              </a:tr>
              <a:tr h="302272">
                <a:tc>
                  <a:txBody>
                    <a:bodyPr/>
                    <a:lstStyle/>
                    <a:p>
                      <a:endParaRPr lang="en-US" sz="1500" dirty="0">
                        <a:solidFill>
                          <a:schemeClr val="tx1"/>
                        </a:solidFill>
                      </a:endParaRPr>
                    </a:p>
                  </a:txBody>
                  <a:tcPr marL="54293" marR="54293" marT="25718" marB="25718"/>
                </a:tc>
                <a:tc>
                  <a:txBody>
                    <a:bodyPr/>
                    <a:lstStyle/>
                    <a:p>
                      <a:endParaRPr lang="en-US" sz="1500" dirty="0">
                        <a:solidFill>
                          <a:schemeClr val="tx1"/>
                        </a:solidFill>
                      </a:endParaRPr>
                    </a:p>
                  </a:txBody>
                  <a:tcPr marL="54293" marR="54293" marT="25718" marB="25718"/>
                </a:tc>
                <a:extLst>
                  <a:ext uri="{0D108BD9-81ED-4DB2-BD59-A6C34878D82A}">
                    <a16:rowId xmlns:a16="http://schemas.microsoft.com/office/drawing/2014/main" val="109041212"/>
                  </a:ext>
                </a:extLst>
              </a:tr>
            </a:tbl>
          </a:graphicData>
        </a:graphic>
      </p:graphicFrame>
    </p:spTree>
    <p:extLst>
      <p:ext uri="{BB962C8B-B14F-4D97-AF65-F5344CB8AC3E}">
        <p14:creationId xmlns:p14="http://schemas.microsoft.com/office/powerpoint/2010/main" val="297162477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Acronyms</a:t>
            </a:r>
          </a:p>
        </p:txBody>
      </p:sp>
      <p:sp>
        <p:nvSpPr>
          <p:cNvPr id="4" name="Slide Number Placeholder 3"/>
          <p:cNvSpPr>
            <a:spLocks noGrp="1"/>
          </p:cNvSpPr>
          <p:nvPr>
            <p:ph type="sldNum" sz="quarter" idx="4"/>
          </p:nvPr>
        </p:nvSpPr>
        <p:spPr/>
        <p:txBody>
          <a:bodyPr/>
          <a:lstStyle/>
          <a:p>
            <a:pPr defTabSz="257175"/>
            <a:fld id="{55723E3B-6DCA-4F3F-B844-0B144139ED8C}" type="slidenum">
              <a:rPr lang="en-US" altLang="en-US" kern="1200" smtClean="0">
                <a:solidFill>
                  <a:prstClr val="white"/>
                </a:solidFill>
                <a:latin typeface="Calibri"/>
                <a:ea typeface="+mn-ea"/>
                <a:cs typeface="+mn-cs"/>
              </a:rPr>
              <a:pPr defTabSz="257175"/>
              <a:t>64</a:t>
            </a:fld>
            <a:endParaRPr lang="en-US" altLang="en-US" kern="1200" dirty="0">
              <a:solidFill>
                <a:prstClr val="white"/>
              </a:solidFill>
              <a:latin typeface="Calibri"/>
              <a:ea typeface="+mn-ea"/>
              <a:cs typeface="+mn-cs"/>
            </a:endParaRPr>
          </a:p>
        </p:txBody>
      </p:sp>
      <p:sp>
        <p:nvSpPr>
          <p:cNvPr id="5" name="Date Placeholder 4"/>
          <p:cNvSpPr>
            <a:spLocks noGrp="1"/>
          </p:cNvSpPr>
          <p:nvPr>
            <p:ph type="dt" sz="half" idx="2"/>
          </p:nvPr>
        </p:nvSpPr>
        <p:spPr/>
        <p:txBody>
          <a:bodyPr/>
          <a:lstStyle/>
          <a:p>
            <a:pPr defTabSz="257175"/>
            <a:fld id="{1B7884AE-4E3D-40A4-8A75-F76406C49437}" type="datetime1">
              <a:rPr lang="en-US" altLang="en-US" sz="1013" kern="1200">
                <a:solidFill>
                  <a:prstClr val="white"/>
                </a:solidFill>
                <a:latin typeface="Calibri"/>
                <a:ea typeface="+mn-ea"/>
                <a:cs typeface="+mn-cs"/>
              </a:rPr>
              <a:pPr defTabSz="257175"/>
              <a:t>7/3/2019</a:t>
            </a:fld>
            <a:endParaRPr lang="en-US" altLang="en-US" sz="1013" kern="1200">
              <a:solidFill>
                <a:prstClr val="white"/>
              </a:solidFill>
              <a:latin typeface="Calibri"/>
              <a:ea typeface="+mn-ea"/>
              <a:cs typeface="+mn-cs"/>
            </a:endParaRPr>
          </a:p>
        </p:txBody>
      </p:sp>
      <p:graphicFrame>
        <p:nvGraphicFramePr>
          <p:cNvPr id="9" name="Content Placeholder 8"/>
          <p:cNvGraphicFramePr>
            <a:graphicFrameLocks noGrp="1"/>
          </p:cNvGraphicFramePr>
          <p:nvPr>
            <p:ph idx="4294967295"/>
            <p:extLst>
              <p:ext uri="{D42A27DB-BD31-4B8C-83A1-F6EECF244321}">
                <p14:modId xmlns:p14="http://schemas.microsoft.com/office/powerpoint/2010/main" val="1234401668"/>
              </p:ext>
            </p:extLst>
          </p:nvPr>
        </p:nvGraphicFramePr>
        <p:xfrm>
          <a:off x="2022764" y="1873483"/>
          <a:ext cx="7899169" cy="4400968"/>
        </p:xfrm>
        <a:graphic>
          <a:graphicData uri="http://schemas.openxmlformats.org/drawingml/2006/table">
            <a:tbl>
              <a:tblPr firstRow="1" bandRow="1">
                <a:tableStyleId>{A521563E-3F03-4654-9829-C758517929CE}</a:tableStyleId>
              </a:tblPr>
              <a:tblGrid>
                <a:gridCol w="1755371">
                  <a:extLst>
                    <a:ext uri="{9D8B030D-6E8A-4147-A177-3AD203B41FA5}">
                      <a16:colId xmlns:a16="http://schemas.microsoft.com/office/drawing/2014/main" val="361940702"/>
                    </a:ext>
                  </a:extLst>
                </a:gridCol>
                <a:gridCol w="6143798">
                  <a:extLst>
                    <a:ext uri="{9D8B030D-6E8A-4147-A177-3AD203B41FA5}">
                      <a16:colId xmlns:a16="http://schemas.microsoft.com/office/drawing/2014/main" val="2994987603"/>
                    </a:ext>
                  </a:extLst>
                </a:gridCol>
              </a:tblGrid>
              <a:tr h="338536">
                <a:tc>
                  <a:txBody>
                    <a:bodyPr/>
                    <a:lstStyle/>
                    <a:p>
                      <a:r>
                        <a:rPr lang="en-US" sz="1500" dirty="0" smtClean="0">
                          <a:solidFill>
                            <a:schemeClr val="tx1"/>
                          </a:solidFill>
                        </a:rPr>
                        <a:t>CIP</a:t>
                      </a:r>
                      <a:endParaRPr lang="en-US" sz="1500" dirty="0">
                        <a:solidFill>
                          <a:schemeClr val="tx1"/>
                        </a:solidFill>
                      </a:endParaRPr>
                    </a:p>
                  </a:txBody>
                  <a:tcPr marL="54293" marR="54293" marT="25718" marB="25718"/>
                </a:tc>
                <a:tc>
                  <a:txBody>
                    <a:bodyPr/>
                    <a:lstStyle/>
                    <a:p>
                      <a:r>
                        <a:rPr lang="en-US" sz="1500" dirty="0" smtClean="0">
                          <a:solidFill>
                            <a:schemeClr val="tx1"/>
                          </a:solidFill>
                        </a:rPr>
                        <a:t>Critical Infrastructure Protection </a:t>
                      </a:r>
                      <a:endParaRPr lang="en-US" sz="1500" dirty="0">
                        <a:solidFill>
                          <a:schemeClr val="tx1"/>
                        </a:solidFill>
                      </a:endParaRPr>
                    </a:p>
                  </a:txBody>
                  <a:tcPr marL="54293" marR="54293" marT="25718" marB="25718"/>
                </a:tc>
                <a:extLst>
                  <a:ext uri="{0D108BD9-81ED-4DB2-BD59-A6C34878D82A}">
                    <a16:rowId xmlns:a16="http://schemas.microsoft.com/office/drawing/2014/main" val="1797567686"/>
                  </a:ext>
                </a:extLst>
              </a:tr>
              <a:tr h="338536">
                <a:tc>
                  <a:txBody>
                    <a:bodyPr/>
                    <a:lstStyle/>
                    <a:p>
                      <a:r>
                        <a:rPr lang="en-US" sz="1500" dirty="0" smtClean="0">
                          <a:solidFill>
                            <a:schemeClr val="tx1"/>
                          </a:solidFill>
                        </a:rPr>
                        <a:t>CLASS</a:t>
                      </a:r>
                      <a:endParaRPr lang="en-US" sz="1500" dirty="0">
                        <a:solidFill>
                          <a:schemeClr val="tx1"/>
                        </a:solidFill>
                      </a:endParaRPr>
                    </a:p>
                  </a:txBody>
                  <a:tcPr marL="54293" marR="54293" marT="25718" marB="25718"/>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smtClean="0">
                          <a:solidFill>
                            <a:schemeClr val="tx1"/>
                          </a:solidFill>
                        </a:rPr>
                        <a:t>Comprehensive Large Array-data Stewardship System </a:t>
                      </a:r>
                      <a:endParaRPr lang="en-US" sz="1500" dirty="0">
                        <a:solidFill>
                          <a:schemeClr val="tx1"/>
                        </a:solidFill>
                      </a:endParaRPr>
                    </a:p>
                  </a:txBody>
                  <a:tcPr marL="54293" marR="54293" marT="25718" marB="25718"/>
                </a:tc>
                <a:extLst>
                  <a:ext uri="{0D108BD9-81ED-4DB2-BD59-A6C34878D82A}">
                    <a16:rowId xmlns:a16="http://schemas.microsoft.com/office/drawing/2014/main" val="1802617088"/>
                  </a:ext>
                </a:extLst>
              </a:tr>
              <a:tr h="338536">
                <a:tc>
                  <a:txBody>
                    <a:bodyPr/>
                    <a:lstStyle/>
                    <a:p>
                      <a:r>
                        <a:rPr lang="en-US" sz="1500" dirty="0" smtClean="0">
                          <a:solidFill>
                            <a:schemeClr val="tx1"/>
                          </a:solidFill>
                        </a:rPr>
                        <a:t>DCP</a:t>
                      </a:r>
                      <a:endParaRPr lang="en-US" sz="1500" dirty="0">
                        <a:solidFill>
                          <a:schemeClr val="tx1"/>
                        </a:solidFill>
                      </a:endParaRPr>
                    </a:p>
                  </a:txBody>
                  <a:tcPr marL="54293" marR="54293" marT="25718" marB="25718"/>
                </a:tc>
                <a:tc>
                  <a:txBody>
                    <a:bodyPr/>
                    <a:lstStyle/>
                    <a:p>
                      <a:r>
                        <a:rPr lang="en-US" sz="1500" dirty="0" smtClean="0">
                          <a:solidFill>
                            <a:schemeClr val="tx1"/>
                          </a:solidFill>
                        </a:rPr>
                        <a:t>Data Collection Platform</a:t>
                      </a:r>
                      <a:endParaRPr lang="en-US" sz="1500" dirty="0">
                        <a:solidFill>
                          <a:schemeClr val="tx1"/>
                        </a:solidFill>
                      </a:endParaRPr>
                    </a:p>
                  </a:txBody>
                  <a:tcPr marL="54293" marR="54293" marT="25718" marB="25718"/>
                </a:tc>
                <a:extLst>
                  <a:ext uri="{0D108BD9-81ED-4DB2-BD59-A6C34878D82A}">
                    <a16:rowId xmlns:a16="http://schemas.microsoft.com/office/drawing/2014/main" val="3089384908"/>
                  </a:ext>
                </a:extLst>
              </a:tr>
              <a:tr h="338536">
                <a:tc>
                  <a:txBody>
                    <a:bodyPr/>
                    <a:lstStyle/>
                    <a:p>
                      <a:r>
                        <a:rPr lang="en-US" sz="1500" dirty="0" smtClean="0">
                          <a:solidFill>
                            <a:schemeClr val="tx1"/>
                          </a:solidFill>
                        </a:rPr>
                        <a:t>DCPR</a:t>
                      </a:r>
                      <a:endParaRPr lang="en-US" sz="1500" dirty="0">
                        <a:solidFill>
                          <a:schemeClr val="tx1"/>
                        </a:solidFill>
                      </a:endParaRPr>
                    </a:p>
                  </a:txBody>
                  <a:tcPr marL="54293" marR="54293" marT="25718" marB="25718"/>
                </a:tc>
                <a:tc>
                  <a:txBody>
                    <a:bodyPr/>
                    <a:lstStyle/>
                    <a:p>
                      <a:r>
                        <a:rPr lang="en-US" sz="1500" dirty="0" smtClean="0">
                          <a:solidFill>
                            <a:schemeClr val="tx1"/>
                          </a:solidFill>
                        </a:rPr>
                        <a:t>Data Collection Platform Report</a:t>
                      </a:r>
                      <a:endParaRPr lang="en-US" sz="1500" dirty="0">
                        <a:solidFill>
                          <a:schemeClr val="tx1"/>
                        </a:solidFill>
                      </a:endParaRPr>
                    </a:p>
                  </a:txBody>
                  <a:tcPr marL="54293" marR="54293" marT="25718" marB="25718"/>
                </a:tc>
                <a:extLst>
                  <a:ext uri="{0D108BD9-81ED-4DB2-BD59-A6C34878D82A}">
                    <a16:rowId xmlns:a16="http://schemas.microsoft.com/office/drawing/2014/main" val="3365891549"/>
                  </a:ext>
                </a:extLst>
              </a:tr>
              <a:tr h="338536">
                <a:tc>
                  <a:txBody>
                    <a:bodyPr/>
                    <a:lstStyle/>
                    <a:p>
                      <a:r>
                        <a:rPr lang="en-US" sz="1500" dirty="0" smtClean="0">
                          <a:solidFill>
                            <a:schemeClr val="tx1"/>
                          </a:solidFill>
                        </a:rPr>
                        <a:t>DCS</a:t>
                      </a:r>
                      <a:endParaRPr lang="en-US" sz="1500" dirty="0">
                        <a:solidFill>
                          <a:schemeClr val="tx1"/>
                        </a:solidFill>
                      </a:endParaRPr>
                    </a:p>
                  </a:txBody>
                  <a:tcPr marL="54293" marR="54293" marT="25718" marB="25718"/>
                </a:tc>
                <a:tc>
                  <a:txBody>
                    <a:bodyPr/>
                    <a:lstStyle/>
                    <a:p>
                      <a:r>
                        <a:rPr lang="en-US" sz="1500" dirty="0" smtClean="0">
                          <a:solidFill>
                            <a:schemeClr val="tx1"/>
                          </a:solidFill>
                        </a:rPr>
                        <a:t>Data Collection System</a:t>
                      </a:r>
                      <a:endParaRPr lang="en-US" sz="1500" dirty="0">
                        <a:solidFill>
                          <a:schemeClr val="tx1"/>
                        </a:solidFill>
                      </a:endParaRPr>
                    </a:p>
                  </a:txBody>
                  <a:tcPr marL="54293" marR="54293" marT="25718" marB="25718"/>
                </a:tc>
                <a:extLst>
                  <a:ext uri="{0D108BD9-81ED-4DB2-BD59-A6C34878D82A}">
                    <a16:rowId xmlns:a16="http://schemas.microsoft.com/office/drawing/2014/main" val="4240477116"/>
                  </a:ext>
                </a:extLst>
              </a:tr>
              <a:tr h="338536">
                <a:tc>
                  <a:txBody>
                    <a:bodyPr/>
                    <a:lstStyle/>
                    <a:p>
                      <a:r>
                        <a:rPr lang="en-US" sz="1500" dirty="0" smtClean="0">
                          <a:solidFill>
                            <a:schemeClr val="tx1"/>
                          </a:solidFill>
                        </a:rPr>
                        <a:t>DoD</a:t>
                      </a:r>
                      <a:endParaRPr lang="en-US" sz="1500" dirty="0">
                        <a:solidFill>
                          <a:schemeClr val="tx1"/>
                        </a:solidFill>
                      </a:endParaRPr>
                    </a:p>
                  </a:txBody>
                  <a:tcPr marL="54293" marR="54293" marT="25718" marB="25718"/>
                </a:tc>
                <a:tc>
                  <a:txBody>
                    <a:bodyPr/>
                    <a:lstStyle/>
                    <a:p>
                      <a:r>
                        <a:rPr lang="en-US" sz="1500" dirty="0" smtClean="0">
                          <a:solidFill>
                            <a:schemeClr val="tx1"/>
                          </a:solidFill>
                        </a:rPr>
                        <a:t>Department of Defense</a:t>
                      </a:r>
                      <a:endParaRPr lang="en-US" sz="1500" dirty="0">
                        <a:solidFill>
                          <a:schemeClr val="tx1"/>
                        </a:solidFill>
                      </a:endParaRPr>
                    </a:p>
                  </a:txBody>
                  <a:tcPr marL="54293" marR="54293" marT="25718" marB="25718"/>
                </a:tc>
                <a:extLst>
                  <a:ext uri="{0D108BD9-81ED-4DB2-BD59-A6C34878D82A}">
                    <a16:rowId xmlns:a16="http://schemas.microsoft.com/office/drawing/2014/main" val="1109271201"/>
                  </a:ext>
                </a:extLst>
              </a:tr>
              <a:tr h="338536">
                <a:tc>
                  <a:txBody>
                    <a:bodyPr/>
                    <a:lstStyle/>
                    <a:p>
                      <a:r>
                        <a:rPr lang="en-US" sz="1500" dirty="0" smtClean="0">
                          <a:solidFill>
                            <a:schemeClr val="tx1"/>
                          </a:solidFill>
                        </a:rPr>
                        <a:t>DRGS</a:t>
                      </a:r>
                      <a:endParaRPr lang="en-US" sz="1500" dirty="0">
                        <a:solidFill>
                          <a:schemeClr val="tx1"/>
                        </a:solidFill>
                      </a:endParaRPr>
                    </a:p>
                  </a:txBody>
                  <a:tcPr marL="54293" marR="54293" marT="25718" marB="25718"/>
                </a:tc>
                <a:tc>
                  <a:txBody>
                    <a:bodyPr/>
                    <a:lstStyle/>
                    <a:p>
                      <a:r>
                        <a:rPr lang="en-US" sz="1500" dirty="0" smtClean="0">
                          <a:solidFill>
                            <a:schemeClr val="tx1"/>
                          </a:solidFill>
                        </a:rPr>
                        <a:t>Direct Readout Ground Station </a:t>
                      </a:r>
                      <a:endParaRPr lang="en-US" sz="1500" dirty="0">
                        <a:solidFill>
                          <a:schemeClr val="tx1"/>
                        </a:solidFill>
                      </a:endParaRPr>
                    </a:p>
                  </a:txBody>
                  <a:tcPr marL="54293" marR="54293" marT="25718" marB="25718"/>
                </a:tc>
                <a:extLst>
                  <a:ext uri="{0D108BD9-81ED-4DB2-BD59-A6C34878D82A}">
                    <a16:rowId xmlns:a16="http://schemas.microsoft.com/office/drawing/2014/main" val="3262281996"/>
                  </a:ext>
                </a:extLst>
              </a:tr>
              <a:tr h="338536">
                <a:tc>
                  <a:txBody>
                    <a:bodyPr/>
                    <a:lstStyle/>
                    <a:p>
                      <a:r>
                        <a:rPr lang="en-US" sz="1500" dirty="0" smtClean="0">
                          <a:solidFill>
                            <a:schemeClr val="tx1"/>
                          </a:solidFill>
                        </a:rPr>
                        <a:t>DRO</a:t>
                      </a:r>
                      <a:endParaRPr lang="en-US" sz="1500" dirty="0">
                        <a:solidFill>
                          <a:schemeClr val="tx1"/>
                        </a:solidFill>
                      </a:endParaRPr>
                    </a:p>
                  </a:txBody>
                  <a:tcPr marL="54293" marR="54293" marT="25718" marB="25718"/>
                </a:tc>
                <a:tc>
                  <a:txBody>
                    <a:bodyPr/>
                    <a:lstStyle/>
                    <a:p>
                      <a:r>
                        <a:rPr lang="en-US" sz="1500" dirty="0" smtClean="0">
                          <a:solidFill>
                            <a:schemeClr val="tx1"/>
                          </a:solidFill>
                        </a:rPr>
                        <a:t>Direct Readout </a:t>
                      </a:r>
                      <a:endParaRPr lang="en-US" sz="1500" dirty="0">
                        <a:solidFill>
                          <a:schemeClr val="tx1"/>
                        </a:solidFill>
                      </a:endParaRPr>
                    </a:p>
                  </a:txBody>
                  <a:tcPr marL="54293" marR="54293" marT="25718" marB="25718"/>
                </a:tc>
                <a:extLst>
                  <a:ext uri="{0D108BD9-81ED-4DB2-BD59-A6C34878D82A}">
                    <a16:rowId xmlns:a16="http://schemas.microsoft.com/office/drawing/2014/main" val="1986958186"/>
                  </a:ext>
                </a:extLst>
              </a:tr>
              <a:tr h="338536">
                <a:tc>
                  <a:txBody>
                    <a:bodyPr/>
                    <a:lstStyle/>
                    <a:p>
                      <a:r>
                        <a:rPr lang="en-US" sz="1500" dirty="0" smtClean="0">
                          <a:solidFill>
                            <a:schemeClr val="tx1"/>
                          </a:solidFill>
                        </a:rPr>
                        <a:t>DVB-S2</a:t>
                      </a:r>
                      <a:endParaRPr lang="en-US" sz="1500" dirty="0">
                        <a:solidFill>
                          <a:schemeClr val="tx1"/>
                        </a:solidFill>
                      </a:endParaRPr>
                    </a:p>
                  </a:txBody>
                  <a:tcPr marL="54293" marR="54293" marT="25718" marB="25718"/>
                </a:tc>
                <a:tc>
                  <a:txBody>
                    <a:bodyPr/>
                    <a:lstStyle/>
                    <a:p>
                      <a:r>
                        <a:rPr lang="en-US" sz="1500" dirty="0" smtClean="0">
                          <a:solidFill>
                            <a:schemeClr val="tx1"/>
                          </a:solidFill>
                        </a:rPr>
                        <a:t>Digital Video Broadcasting </a:t>
                      </a:r>
                      <a:endParaRPr lang="en-US" sz="1500" dirty="0">
                        <a:solidFill>
                          <a:schemeClr val="tx1"/>
                        </a:solidFill>
                      </a:endParaRPr>
                    </a:p>
                  </a:txBody>
                  <a:tcPr marL="54293" marR="54293" marT="25718" marB="25718"/>
                </a:tc>
                <a:extLst>
                  <a:ext uri="{0D108BD9-81ED-4DB2-BD59-A6C34878D82A}">
                    <a16:rowId xmlns:a16="http://schemas.microsoft.com/office/drawing/2014/main" val="2026329502"/>
                  </a:ext>
                </a:extLst>
              </a:tr>
              <a:tr h="338536">
                <a:tc>
                  <a:txBody>
                    <a:bodyPr/>
                    <a:lstStyle/>
                    <a:p>
                      <a:r>
                        <a:rPr lang="en-US" sz="1500" dirty="0" smtClean="0">
                          <a:solidFill>
                            <a:schemeClr val="tx1"/>
                          </a:solidFill>
                        </a:rPr>
                        <a:t>EIRP</a:t>
                      </a:r>
                      <a:endParaRPr lang="en-US" sz="1500" dirty="0">
                        <a:solidFill>
                          <a:schemeClr val="tx1"/>
                        </a:solidFill>
                      </a:endParaRPr>
                    </a:p>
                  </a:txBody>
                  <a:tcPr marL="54293" marR="54293" marT="25718" marB="25718"/>
                </a:tc>
                <a:tc>
                  <a:txBody>
                    <a:bodyPr/>
                    <a:lstStyle/>
                    <a:p>
                      <a:r>
                        <a:rPr lang="en-US" sz="1500" dirty="0" smtClean="0">
                          <a:solidFill>
                            <a:schemeClr val="tx1"/>
                          </a:solidFill>
                        </a:rPr>
                        <a:t>Equivalent </a:t>
                      </a:r>
                      <a:r>
                        <a:rPr lang="en-US" sz="1500" dirty="0" err="1" smtClean="0">
                          <a:solidFill>
                            <a:schemeClr val="tx1"/>
                          </a:solidFill>
                        </a:rPr>
                        <a:t>Isotropically</a:t>
                      </a:r>
                      <a:r>
                        <a:rPr lang="en-US" sz="1500" dirty="0" smtClean="0">
                          <a:solidFill>
                            <a:schemeClr val="tx1"/>
                          </a:solidFill>
                        </a:rPr>
                        <a:t> Radiated Power </a:t>
                      </a:r>
                      <a:endParaRPr lang="en-US" sz="1500" dirty="0">
                        <a:solidFill>
                          <a:schemeClr val="tx1"/>
                        </a:solidFill>
                      </a:endParaRPr>
                    </a:p>
                  </a:txBody>
                  <a:tcPr marL="54293" marR="54293" marT="25718" marB="25718"/>
                </a:tc>
                <a:extLst>
                  <a:ext uri="{0D108BD9-81ED-4DB2-BD59-A6C34878D82A}">
                    <a16:rowId xmlns:a16="http://schemas.microsoft.com/office/drawing/2014/main" val="310725364"/>
                  </a:ext>
                </a:extLst>
              </a:tr>
              <a:tr h="338536">
                <a:tc>
                  <a:txBody>
                    <a:bodyPr/>
                    <a:lstStyle/>
                    <a:p>
                      <a:r>
                        <a:rPr lang="en-US" sz="1500" dirty="0" smtClean="0">
                          <a:solidFill>
                            <a:schemeClr val="tx1"/>
                          </a:solidFill>
                        </a:rPr>
                        <a:t>EOC</a:t>
                      </a:r>
                      <a:endParaRPr lang="en-US" sz="1500" dirty="0">
                        <a:solidFill>
                          <a:schemeClr val="tx1"/>
                        </a:solidFill>
                      </a:endParaRPr>
                    </a:p>
                  </a:txBody>
                  <a:tcPr marL="54293" marR="54293" marT="25718" marB="25718"/>
                </a:tc>
                <a:tc>
                  <a:txBody>
                    <a:bodyPr/>
                    <a:lstStyle/>
                    <a:p>
                      <a:r>
                        <a:rPr lang="en-US" sz="1500" dirty="0" smtClean="0">
                          <a:solidFill>
                            <a:schemeClr val="tx1"/>
                          </a:solidFill>
                        </a:rPr>
                        <a:t>Edge of Coverage</a:t>
                      </a:r>
                      <a:endParaRPr lang="en-US" sz="1500" dirty="0">
                        <a:solidFill>
                          <a:schemeClr val="tx1"/>
                        </a:solidFill>
                      </a:endParaRPr>
                    </a:p>
                  </a:txBody>
                  <a:tcPr marL="54293" marR="54293" marT="25718" marB="25718"/>
                </a:tc>
                <a:extLst>
                  <a:ext uri="{0D108BD9-81ED-4DB2-BD59-A6C34878D82A}">
                    <a16:rowId xmlns:a16="http://schemas.microsoft.com/office/drawing/2014/main" val="707584149"/>
                  </a:ext>
                </a:extLst>
              </a:tr>
              <a:tr h="338536">
                <a:tc>
                  <a:txBody>
                    <a:bodyPr/>
                    <a:lstStyle/>
                    <a:p>
                      <a:r>
                        <a:rPr lang="en-US" sz="1500" dirty="0" smtClean="0">
                          <a:solidFill>
                            <a:schemeClr val="tx1"/>
                          </a:solidFill>
                        </a:rPr>
                        <a:t>ESPC</a:t>
                      </a:r>
                      <a:endParaRPr lang="en-US" sz="1500" dirty="0">
                        <a:solidFill>
                          <a:schemeClr val="tx1"/>
                        </a:solidFill>
                      </a:endParaRPr>
                    </a:p>
                  </a:txBody>
                  <a:tcPr marL="54293" marR="54293" marT="25718" marB="25718"/>
                </a:tc>
                <a:tc>
                  <a:txBody>
                    <a:bodyPr/>
                    <a:lstStyle/>
                    <a:p>
                      <a:r>
                        <a:rPr lang="en-US" sz="1500" dirty="0" smtClean="0">
                          <a:solidFill>
                            <a:schemeClr val="tx1"/>
                          </a:solidFill>
                        </a:rPr>
                        <a:t>Environmental Satellite Processing Center</a:t>
                      </a:r>
                      <a:endParaRPr lang="en-US" sz="1500" dirty="0">
                        <a:solidFill>
                          <a:schemeClr val="tx1"/>
                        </a:solidFill>
                      </a:endParaRPr>
                    </a:p>
                  </a:txBody>
                  <a:tcPr marL="54293" marR="54293" marT="25718" marB="25718"/>
                </a:tc>
                <a:extLst>
                  <a:ext uri="{0D108BD9-81ED-4DB2-BD59-A6C34878D82A}">
                    <a16:rowId xmlns:a16="http://schemas.microsoft.com/office/drawing/2014/main" val="105155857"/>
                  </a:ext>
                </a:extLst>
              </a:tr>
              <a:tr h="338536">
                <a:tc>
                  <a:txBody>
                    <a:bodyPr/>
                    <a:lstStyle/>
                    <a:p>
                      <a:r>
                        <a:rPr lang="en-US" sz="1500" dirty="0" smtClean="0">
                          <a:solidFill>
                            <a:schemeClr val="tx1"/>
                          </a:solidFill>
                        </a:rPr>
                        <a:t>ESPDS</a:t>
                      </a:r>
                      <a:endParaRPr lang="en-US" sz="1500" dirty="0">
                        <a:solidFill>
                          <a:schemeClr val="tx1"/>
                        </a:solidFill>
                      </a:endParaRPr>
                    </a:p>
                  </a:txBody>
                  <a:tcPr marL="54293" marR="54293" marT="25718" marB="25718"/>
                </a:tc>
                <a:tc>
                  <a:txBody>
                    <a:bodyPr/>
                    <a:lstStyle/>
                    <a:p>
                      <a:r>
                        <a:rPr lang="en-US" sz="1500" dirty="0" smtClean="0">
                          <a:solidFill>
                            <a:schemeClr val="tx1"/>
                          </a:solidFill>
                        </a:rPr>
                        <a:t>Environmental Satellite Processing and Distribution System </a:t>
                      </a:r>
                      <a:endParaRPr lang="en-US" sz="1500" dirty="0">
                        <a:solidFill>
                          <a:schemeClr val="tx1"/>
                        </a:solidFill>
                      </a:endParaRPr>
                    </a:p>
                  </a:txBody>
                  <a:tcPr marL="54293" marR="54293" marT="25718" marB="25718"/>
                </a:tc>
                <a:extLst>
                  <a:ext uri="{0D108BD9-81ED-4DB2-BD59-A6C34878D82A}">
                    <a16:rowId xmlns:a16="http://schemas.microsoft.com/office/drawing/2014/main" val="1804411036"/>
                  </a:ext>
                </a:extLst>
              </a:tr>
            </a:tbl>
          </a:graphicData>
        </a:graphic>
      </p:graphicFrame>
    </p:spTree>
    <p:extLst>
      <p:ext uri="{BB962C8B-B14F-4D97-AF65-F5344CB8AC3E}">
        <p14:creationId xmlns:p14="http://schemas.microsoft.com/office/powerpoint/2010/main" val="162862364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Acronyms</a:t>
            </a:r>
          </a:p>
        </p:txBody>
      </p:sp>
      <p:sp>
        <p:nvSpPr>
          <p:cNvPr id="4" name="Slide Number Placeholder 3"/>
          <p:cNvSpPr>
            <a:spLocks noGrp="1"/>
          </p:cNvSpPr>
          <p:nvPr>
            <p:ph type="sldNum" sz="quarter" idx="4"/>
          </p:nvPr>
        </p:nvSpPr>
        <p:spPr/>
        <p:txBody>
          <a:bodyPr/>
          <a:lstStyle/>
          <a:p>
            <a:pPr defTabSz="257175"/>
            <a:fld id="{55723E3B-6DCA-4F3F-B844-0B144139ED8C}" type="slidenum">
              <a:rPr lang="en-US" altLang="en-US" kern="1200" smtClean="0">
                <a:solidFill>
                  <a:prstClr val="white"/>
                </a:solidFill>
                <a:latin typeface="Calibri"/>
                <a:ea typeface="+mn-ea"/>
                <a:cs typeface="+mn-cs"/>
              </a:rPr>
              <a:pPr defTabSz="257175"/>
              <a:t>65</a:t>
            </a:fld>
            <a:endParaRPr lang="en-US" altLang="en-US" kern="1200" dirty="0">
              <a:solidFill>
                <a:prstClr val="white"/>
              </a:solidFill>
              <a:latin typeface="Calibri"/>
              <a:ea typeface="+mn-ea"/>
              <a:cs typeface="+mn-cs"/>
            </a:endParaRPr>
          </a:p>
        </p:txBody>
      </p:sp>
      <p:sp>
        <p:nvSpPr>
          <p:cNvPr id="5" name="Date Placeholder 4"/>
          <p:cNvSpPr>
            <a:spLocks noGrp="1"/>
          </p:cNvSpPr>
          <p:nvPr>
            <p:ph type="dt" sz="half" idx="2"/>
          </p:nvPr>
        </p:nvSpPr>
        <p:spPr/>
        <p:txBody>
          <a:bodyPr/>
          <a:lstStyle/>
          <a:p>
            <a:pPr defTabSz="257175"/>
            <a:fld id="{B7D476DF-9E68-480B-A2DD-F1EB831464C6}" type="datetime1">
              <a:rPr lang="en-US" altLang="en-US" sz="1013" kern="1200">
                <a:solidFill>
                  <a:prstClr val="white"/>
                </a:solidFill>
                <a:latin typeface="Calibri"/>
                <a:ea typeface="+mn-ea"/>
                <a:cs typeface="+mn-cs"/>
              </a:rPr>
              <a:pPr defTabSz="257175"/>
              <a:t>7/3/2019</a:t>
            </a:fld>
            <a:endParaRPr lang="en-US" altLang="en-US" sz="1013" kern="1200">
              <a:solidFill>
                <a:prstClr val="white"/>
              </a:solidFill>
              <a:latin typeface="Calibri"/>
              <a:ea typeface="+mn-ea"/>
              <a:cs typeface="+mn-cs"/>
            </a:endParaRPr>
          </a:p>
        </p:txBody>
      </p:sp>
      <p:graphicFrame>
        <p:nvGraphicFramePr>
          <p:cNvPr id="9" name="Content Placeholder 8"/>
          <p:cNvGraphicFramePr>
            <a:graphicFrameLocks noGrp="1"/>
          </p:cNvGraphicFramePr>
          <p:nvPr>
            <p:ph idx="4294967295"/>
            <p:extLst>
              <p:ext uri="{D42A27DB-BD31-4B8C-83A1-F6EECF244321}">
                <p14:modId xmlns:p14="http://schemas.microsoft.com/office/powerpoint/2010/main" val="404147668"/>
              </p:ext>
            </p:extLst>
          </p:nvPr>
        </p:nvGraphicFramePr>
        <p:xfrm>
          <a:off x="1997826" y="1778843"/>
          <a:ext cx="7930342" cy="3920504"/>
        </p:xfrm>
        <a:graphic>
          <a:graphicData uri="http://schemas.openxmlformats.org/drawingml/2006/table">
            <a:tbl>
              <a:tblPr firstRow="1" bandRow="1">
                <a:tableStyleId>{A521563E-3F03-4654-9829-C758517929CE}</a:tableStyleId>
              </a:tblPr>
              <a:tblGrid>
                <a:gridCol w="1762298">
                  <a:extLst>
                    <a:ext uri="{9D8B030D-6E8A-4147-A177-3AD203B41FA5}">
                      <a16:colId xmlns:a16="http://schemas.microsoft.com/office/drawing/2014/main" val="361940702"/>
                    </a:ext>
                  </a:extLst>
                </a:gridCol>
                <a:gridCol w="6168044">
                  <a:extLst>
                    <a:ext uri="{9D8B030D-6E8A-4147-A177-3AD203B41FA5}">
                      <a16:colId xmlns:a16="http://schemas.microsoft.com/office/drawing/2014/main" val="2994987603"/>
                    </a:ext>
                  </a:extLst>
                </a:gridCol>
              </a:tblGrid>
              <a:tr h="280035">
                <a:tc>
                  <a:txBody>
                    <a:bodyPr/>
                    <a:lstStyle/>
                    <a:p>
                      <a:r>
                        <a:rPr lang="en-US" sz="1500" dirty="0" smtClean="0">
                          <a:solidFill>
                            <a:schemeClr val="tx1"/>
                          </a:solidFill>
                        </a:rPr>
                        <a:t>EXIS</a:t>
                      </a:r>
                      <a:endParaRPr lang="en-US" sz="1500" dirty="0">
                        <a:solidFill>
                          <a:schemeClr val="tx1"/>
                        </a:solidFill>
                      </a:endParaRPr>
                    </a:p>
                  </a:txBody>
                  <a:tcPr marL="54293" marR="54293" marT="25718" marB="25718"/>
                </a:tc>
                <a:tc>
                  <a:txBody>
                    <a:bodyPr/>
                    <a:lstStyle/>
                    <a:p>
                      <a:r>
                        <a:rPr lang="en-US" sz="1500" dirty="0" smtClean="0">
                          <a:solidFill>
                            <a:schemeClr val="tx1"/>
                          </a:solidFill>
                        </a:rPr>
                        <a:t>Extreme Ultraviolet and X-ray Irradiance Sensors </a:t>
                      </a:r>
                      <a:endParaRPr lang="en-US" sz="1500" dirty="0">
                        <a:solidFill>
                          <a:schemeClr val="tx1"/>
                        </a:solidFill>
                      </a:endParaRPr>
                    </a:p>
                  </a:txBody>
                  <a:tcPr marL="54293" marR="54293" marT="25718" marB="25718"/>
                </a:tc>
                <a:extLst>
                  <a:ext uri="{0D108BD9-81ED-4DB2-BD59-A6C34878D82A}">
                    <a16:rowId xmlns:a16="http://schemas.microsoft.com/office/drawing/2014/main" val="1802617088"/>
                  </a:ext>
                </a:extLst>
              </a:tr>
              <a:tr h="280035">
                <a:tc>
                  <a:txBody>
                    <a:bodyPr/>
                    <a:lstStyle/>
                    <a:p>
                      <a:r>
                        <a:rPr lang="en-US" sz="1500" dirty="0" smtClean="0">
                          <a:solidFill>
                            <a:schemeClr val="tx1"/>
                          </a:solidFill>
                        </a:rPr>
                        <a:t>FEC</a:t>
                      </a:r>
                      <a:endParaRPr lang="en-US" sz="1500" dirty="0">
                        <a:solidFill>
                          <a:schemeClr val="tx1"/>
                        </a:solidFill>
                      </a:endParaRPr>
                    </a:p>
                  </a:txBody>
                  <a:tcPr marL="54293" marR="54293" marT="25718" marB="25718"/>
                </a:tc>
                <a:tc>
                  <a:txBody>
                    <a:bodyPr/>
                    <a:lstStyle/>
                    <a:p>
                      <a:r>
                        <a:rPr lang="en-US" sz="1500" dirty="0" smtClean="0">
                          <a:solidFill>
                            <a:schemeClr val="tx1"/>
                          </a:solidFill>
                        </a:rPr>
                        <a:t>Forward Error Correction </a:t>
                      </a:r>
                      <a:endParaRPr lang="en-US" sz="1500" dirty="0">
                        <a:solidFill>
                          <a:schemeClr val="tx1"/>
                        </a:solidFill>
                      </a:endParaRPr>
                    </a:p>
                  </a:txBody>
                  <a:tcPr marL="54293" marR="54293" marT="25718" marB="25718"/>
                </a:tc>
                <a:extLst>
                  <a:ext uri="{0D108BD9-81ED-4DB2-BD59-A6C34878D82A}">
                    <a16:rowId xmlns:a16="http://schemas.microsoft.com/office/drawing/2014/main" val="234931678"/>
                  </a:ext>
                </a:extLst>
              </a:tr>
              <a:tr h="280035">
                <a:tc>
                  <a:txBody>
                    <a:bodyPr/>
                    <a:lstStyle/>
                    <a:p>
                      <a:r>
                        <a:rPr lang="en-US" sz="1500" dirty="0" smtClean="0">
                          <a:solidFill>
                            <a:schemeClr val="tx1"/>
                          </a:solidFill>
                        </a:rPr>
                        <a:t>FEP</a:t>
                      </a:r>
                      <a:endParaRPr lang="en-US" sz="1500" dirty="0">
                        <a:solidFill>
                          <a:schemeClr val="tx1"/>
                        </a:solidFill>
                      </a:endParaRPr>
                    </a:p>
                  </a:txBody>
                  <a:tcPr marL="54293" marR="54293" marT="25718" marB="25718"/>
                </a:tc>
                <a:tc>
                  <a:txBody>
                    <a:bodyPr/>
                    <a:lstStyle/>
                    <a:p>
                      <a:r>
                        <a:rPr lang="en-US" sz="1500" dirty="0" smtClean="0">
                          <a:solidFill>
                            <a:schemeClr val="tx1"/>
                          </a:solidFill>
                        </a:rPr>
                        <a:t>Front End Processor</a:t>
                      </a:r>
                      <a:endParaRPr lang="en-US" sz="1500" dirty="0">
                        <a:solidFill>
                          <a:schemeClr val="tx1"/>
                        </a:solidFill>
                      </a:endParaRPr>
                    </a:p>
                  </a:txBody>
                  <a:tcPr marL="54293" marR="54293" marT="25718" marB="25718"/>
                </a:tc>
                <a:extLst>
                  <a:ext uri="{0D108BD9-81ED-4DB2-BD59-A6C34878D82A}">
                    <a16:rowId xmlns:a16="http://schemas.microsoft.com/office/drawing/2014/main" val="3497057349"/>
                  </a:ext>
                </a:extLst>
              </a:tr>
              <a:tr h="280035">
                <a:tc>
                  <a:txBody>
                    <a:bodyPr/>
                    <a:lstStyle/>
                    <a:p>
                      <a:r>
                        <a:rPr lang="en-US" sz="1500" dirty="0" smtClean="0">
                          <a:solidFill>
                            <a:schemeClr val="tx1"/>
                          </a:solidFill>
                        </a:rPr>
                        <a:t>GLM</a:t>
                      </a:r>
                      <a:endParaRPr lang="en-US" sz="1500" dirty="0">
                        <a:solidFill>
                          <a:schemeClr val="tx1"/>
                        </a:solidFill>
                      </a:endParaRPr>
                    </a:p>
                  </a:txBody>
                  <a:tcPr marL="54293" marR="54293" marT="25718" marB="25718"/>
                </a:tc>
                <a:tc>
                  <a:txBody>
                    <a:bodyPr/>
                    <a:lstStyle/>
                    <a:p>
                      <a:r>
                        <a:rPr lang="en-US" sz="1500" dirty="0" smtClean="0">
                          <a:solidFill>
                            <a:schemeClr val="tx1"/>
                          </a:solidFill>
                        </a:rPr>
                        <a:t>Geostationary Lightning Mapper </a:t>
                      </a:r>
                      <a:endParaRPr lang="en-US" sz="1500" dirty="0">
                        <a:solidFill>
                          <a:schemeClr val="tx1"/>
                        </a:solidFill>
                      </a:endParaRPr>
                    </a:p>
                  </a:txBody>
                  <a:tcPr marL="54293" marR="54293" marT="25718" marB="25718"/>
                </a:tc>
                <a:extLst>
                  <a:ext uri="{0D108BD9-81ED-4DB2-BD59-A6C34878D82A}">
                    <a16:rowId xmlns:a16="http://schemas.microsoft.com/office/drawing/2014/main" val="3671453146"/>
                  </a:ext>
                </a:extLst>
              </a:tr>
              <a:tr h="280035">
                <a:tc>
                  <a:txBody>
                    <a:bodyPr/>
                    <a:lstStyle/>
                    <a:p>
                      <a:r>
                        <a:rPr lang="en-US" sz="1500" dirty="0" smtClean="0">
                          <a:solidFill>
                            <a:schemeClr val="tx1"/>
                          </a:solidFill>
                        </a:rPr>
                        <a:t>GNC-A</a:t>
                      </a:r>
                      <a:endParaRPr lang="en-US" sz="1500" dirty="0">
                        <a:solidFill>
                          <a:schemeClr val="tx1"/>
                        </a:solidFill>
                      </a:endParaRPr>
                    </a:p>
                  </a:txBody>
                  <a:tcPr marL="54293" marR="54293" marT="25718" marB="25718"/>
                </a:tc>
                <a:tc>
                  <a:txBody>
                    <a:bodyPr/>
                    <a:lstStyle/>
                    <a:p>
                      <a:r>
                        <a:rPr lang="en-US" sz="1500" dirty="0" smtClean="0">
                          <a:solidFill>
                            <a:schemeClr val="tx1"/>
                          </a:solidFill>
                        </a:rPr>
                        <a:t>GEONETCast Americas</a:t>
                      </a:r>
                      <a:endParaRPr lang="en-US" sz="1500" dirty="0">
                        <a:solidFill>
                          <a:schemeClr val="tx1"/>
                        </a:solidFill>
                      </a:endParaRPr>
                    </a:p>
                  </a:txBody>
                  <a:tcPr marL="54293" marR="54293" marT="25718" marB="25718"/>
                </a:tc>
                <a:extLst>
                  <a:ext uri="{0D108BD9-81ED-4DB2-BD59-A6C34878D82A}">
                    <a16:rowId xmlns:a16="http://schemas.microsoft.com/office/drawing/2014/main" val="2217315209"/>
                  </a:ext>
                </a:extLst>
              </a:tr>
              <a:tr h="280035">
                <a:tc>
                  <a:txBody>
                    <a:bodyPr/>
                    <a:lstStyle/>
                    <a:p>
                      <a:r>
                        <a:rPr lang="en-US" sz="1500" dirty="0" smtClean="0">
                          <a:solidFill>
                            <a:schemeClr val="tx1"/>
                          </a:solidFill>
                        </a:rPr>
                        <a:t>GOES</a:t>
                      </a:r>
                      <a:endParaRPr lang="en-US" sz="1500" dirty="0">
                        <a:solidFill>
                          <a:schemeClr val="tx1"/>
                        </a:solidFill>
                      </a:endParaRPr>
                    </a:p>
                  </a:txBody>
                  <a:tcPr marL="54293" marR="54293" marT="25718" marB="25718"/>
                </a:tc>
                <a:tc>
                  <a:txBody>
                    <a:bodyPr/>
                    <a:lstStyle/>
                    <a:p>
                      <a:r>
                        <a:rPr lang="en-US" sz="1500" dirty="0" smtClean="0">
                          <a:solidFill>
                            <a:schemeClr val="tx1"/>
                          </a:solidFill>
                        </a:rPr>
                        <a:t>Geostationary Operational Environmental Satellites </a:t>
                      </a:r>
                      <a:endParaRPr lang="en-US" sz="1500" dirty="0">
                        <a:solidFill>
                          <a:schemeClr val="tx1"/>
                        </a:solidFill>
                      </a:endParaRPr>
                    </a:p>
                  </a:txBody>
                  <a:tcPr marL="54293" marR="54293" marT="25718" marB="25718"/>
                </a:tc>
                <a:extLst>
                  <a:ext uri="{0D108BD9-81ED-4DB2-BD59-A6C34878D82A}">
                    <a16:rowId xmlns:a16="http://schemas.microsoft.com/office/drawing/2014/main" val="3070981757"/>
                  </a:ext>
                </a:extLst>
              </a:tr>
              <a:tr h="280035">
                <a:tc>
                  <a:txBody>
                    <a:bodyPr/>
                    <a:lstStyle/>
                    <a:p>
                      <a:r>
                        <a:rPr lang="en-US" sz="1500" dirty="0" smtClean="0">
                          <a:solidFill>
                            <a:schemeClr val="tx1"/>
                          </a:solidFill>
                        </a:rPr>
                        <a:t>GRB</a:t>
                      </a:r>
                      <a:endParaRPr lang="en-US" sz="1500" dirty="0">
                        <a:solidFill>
                          <a:schemeClr val="tx1"/>
                        </a:solidFill>
                      </a:endParaRPr>
                    </a:p>
                  </a:txBody>
                  <a:tcPr marL="54293" marR="54293" marT="25718" marB="25718"/>
                </a:tc>
                <a:tc>
                  <a:txBody>
                    <a:bodyPr/>
                    <a:lstStyle/>
                    <a:p>
                      <a:r>
                        <a:rPr lang="en-US" sz="1500" dirty="0" smtClean="0">
                          <a:solidFill>
                            <a:schemeClr val="tx1"/>
                          </a:solidFill>
                        </a:rPr>
                        <a:t>GOES Rebroadcast</a:t>
                      </a:r>
                      <a:endParaRPr lang="en-US" sz="1500" dirty="0">
                        <a:solidFill>
                          <a:schemeClr val="tx1"/>
                        </a:solidFill>
                      </a:endParaRPr>
                    </a:p>
                  </a:txBody>
                  <a:tcPr marL="54293" marR="54293" marT="25718" marB="25718"/>
                </a:tc>
                <a:extLst>
                  <a:ext uri="{0D108BD9-81ED-4DB2-BD59-A6C34878D82A}">
                    <a16:rowId xmlns:a16="http://schemas.microsoft.com/office/drawing/2014/main" val="1365694969"/>
                  </a:ext>
                </a:extLst>
              </a:tr>
              <a:tr h="280035">
                <a:tc>
                  <a:txBody>
                    <a:bodyPr/>
                    <a:lstStyle/>
                    <a:p>
                      <a:r>
                        <a:rPr lang="en-US" sz="1500" dirty="0" smtClean="0">
                          <a:solidFill>
                            <a:schemeClr val="tx1"/>
                          </a:solidFill>
                        </a:rPr>
                        <a:t>GVAR</a:t>
                      </a:r>
                      <a:endParaRPr lang="en-US" sz="1500" dirty="0">
                        <a:solidFill>
                          <a:schemeClr val="tx1"/>
                        </a:solidFill>
                      </a:endParaRPr>
                    </a:p>
                  </a:txBody>
                  <a:tcPr marL="54293" marR="54293" marT="25718" marB="25718"/>
                </a:tc>
                <a:tc>
                  <a:txBody>
                    <a:bodyPr/>
                    <a:lstStyle/>
                    <a:p>
                      <a:r>
                        <a:rPr lang="en-US" sz="1500" dirty="0" smtClean="0">
                          <a:solidFill>
                            <a:schemeClr val="tx1"/>
                          </a:solidFill>
                        </a:rPr>
                        <a:t>GOES Variable</a:t>
                      </a:r>
                      <a:endParaRPr lang="en-US" sz="1500" dirty="0">
                        <a:solidFill>
                          <a:schemeClr val="tx1"/>
                        </a:solidFill>
                      </a:endParaRPr>
                    </a:p>
                  </a:txBody>
                  <a:tcPr marL="54293" marR="54293" marT="25718" marB="25718"/>
                </a:tc>
                <a:extLst>
                  <a:ext uri="{0D108BD9-81ED-4DB2-BD59-A6C34878D82A}">
                    <a16:rowId xmlns:a16="http://schemas.microsoft.com/office/drawing/2014/main" val="2597092453"/>
                  </a:ext>
                </a:extLst>
              </a:tr>
              <a:tr h="280035">
                <a:tc>
                  <a:txBody>
                    <a:bodyPr/>
                    <a:lstStyle/>
                    <a:p>
                      <a:r>
                        <a:rPr lang="en-US" sz="1500" dirty="0" smtClean="0">
                          <a:solidFill>
                            <a:schemeClr val="tx1"/>
                          </a:solidFill>
                        </a:rPr>
                        <a:t>G/T</a:t>
                      </a:r>
                      <a:endParaRPr lang="en-US" sz="1500" dirty="0">
                        <a:solidFill>
                          <a:schemeClr val="tx1"/>
                        </a:solidFill>
                      </a:endParaRPr>
                    </a:p>
                  </a:txBody>
                  <a:tcPr marL="54293" marR="54293" marT="25718" marB="25718"/>
                </a:tc>
                <a:tc>
                  <a:txBody>
                    <a:bodyPr/>
                    <a:lstStyle/>
                    <a:p>
                      <a:r>
                        <a:rPr lang="en-US" sz="1500" dirty="0" smtClean="0">
                          <a:solidFill>
                            <a:schemeClr val="tx1"/>
                          </a:solidFill>
                        </a:rPr>
                        <a:t>Antenna gain-to-noise-temperature </a:t>
                      </a:r>
                      <a:endParaRPr lang="en-US" sz="1500" dirty="0">
                        <a:solidFill>
                          <a:schemeClr val="tx1"/>
                        </a:solidFill>
                      </a:endParaRPr>
                    </a:p>
                  </a:txBody>
                  <a:tcPr marL="54293" marR="54293" marT="25718" marB="25718"/>
                </a:tc>
                <a:extLst>
                  <a:ext uri="{0D108BD9-81ED-4DB2-BD59-A6C34878D82A}">
                    <a16:rowId xmlns:a16="http://schemas.microsoft.com/office/drawing/2014/main" val="843275762"/>
                  </a:ext>
                </a:extLst>
              </a:tr>
              <a:tr h="280035">
                <a:tc>
                  <a:txBody>
                    <a:bodyPr/>
                    <a:lstStyle/>
                    <a:p>
                      <a:r>
                        <a:rPr lang="en-US" sz="1500" dirty="0" smtClean="0">
                          <a:solidFill>
                            <a:schemeClr val="tx1"/>
                          </a:solidFill>
                        </a:rPr>
                        <a:t>GTS</a:t>
                      </a:r>
                      <a:endParaRPr lang="en-US" sz="1500" dirty="0">
                        <a:solidFill>
                          <a:schemeClr val="tx1"/>
                        </a:solidFill>
                      </a:endParaRPr>
                    </a:p>
                  </a:txBody>
                  <a:tcPr marL="54293" marR="54293" marT="25718" marB="25718"/>
                </a:tc>
                <a:tc>
                  <a:txBody>
                    <a:bodyPr/>
                    <a:lstStyle/>
                    <a:p>
                      <a:r>
                        <a:rPr lang="en-US" sz="1500" dirty="0" smtClean="0">
                          <a:solidFill>
                            <a:schemeClr val="tx1"/>
                          </a:solidFill>
                        </a:rPr>
                        <a:t>Global Telecommunication System (GTS)</a:t>
                      </a:r>
                      <a:endParaRPr lang="en-US" sz="1500" dirty="0">
                        <a:solidFill>
                          <a:schemeClr val="tx1"/>
                        </a:solidFill>
                      </a:endParaRPr>
                    </a:p>
                  </a:txBody>
                  <a:tcPr marL="54293" marR="54293" marT="25718" marB="25718"/>
                </a:tc>
                <a:extLst>
                  <a:ext uri="{0D108BD9-81ED-4DB2-BD59-A6C34878D82A}">
                    <a16:rowId xmlns:a16="http://schemas.microsoft.com/office/drawing/2014/main" val="3449579294"/>
                  </a:ext>
                </a:extLst>
              </a:tr>
              <a:tr h="280035">
                <a:tc>
                  <a:txBody>
                    <a:bodyPr/>
                    <a:lstStyle/>
                    <a:p>
                      <a:r>
                        <a:rPr lang="en-US" sz="1500" dirty="0" smtClean="0">
                          <a:solidFill>
                            <a:schemeClr val="tx1"/>
                          </a:solidFill>
                        </a:rPr>
                        <a:t>HRR</a:t>
                      </a:r>
                      <a:endParaRPr lang="en-US" sz="1500" dirty="0">
                        <a:solidFill>
                          <a:schemeClr val="tx1"/>
                        </a:solidFill>
                      </a:endParaRPr>
                    </a:p>
                  </a:txBody>
                  <a:tcPr marL="54293" marR="54293" marT="25718" marB="25718"/>
                </a:tc>
                <a:tc>
                  <a:txBody>
                    <a:bodyPr/>
                    <a:lstStyle/>
                    <a:p>
                      <a:r>
                        <a:rPr lang="en-US" sz="1500" dirty="0" smtClean="0">
                          <a:solidFill>
                            <a:schemeClr val="tx1"/>
                          </a:solidFill>
                        </a:rPr>
                        <a:t>Handover Readiness Review</a:t>
                      </a:r>
                      <a:endParaRPr lang="en-US" sz="1500" dirty="0">
                        <a:solidFill>
                          <a:schemeClr val="tx1"/>
                        </a:solidFill>
                      </a:endParaRPr>
                    </a:p>
                  </a:txBody>
                  <a:tcPr marL="54293" marR="54293" marT="25718" marB="25718"/>
                </a:tc>
                <a:extLst>
                  <a:ext uri="{0D108BD9-81ED-4DB2-BD59-A6C34878D82A}">
                    <a16:rowId xmlns:a16="http://schemas.microsoft.com/office/drawing/2014/main" val="1405289571"/>
                  </a:ext>
                </a:extLst>
              </a:tr>
              <a:tr h="280035">
                <a:tc>
                  <a:txBody>
                    <a:bodyPr/>
                    <a:lstStyle/>
                    <a:p>
                      <a:r>
                        <a:rPr lang="en-US" sz="1500" dirty="0" smtClean="0">
                          <a:solidFill>
                            <a:schemeClr val="tx1"/>
                          </a:solidFill>
                        </a:rPr>
                        <a:t>JPSS</a:t>
                      </a:r>
                      <a:endParaRPr lang="en-US" sz="1500" dirty="0">
                        <a:solidFill>
                          <a:schemeClr val="tx1"/>
                        </a:solidFill>
                      </a:endParaRPr>
                    </a:p>
                  </a:txBody>
                  <a:tcPr marL="54293" marR="54293" marT="25718" marB="25718"/>
                </a:tc>
                <a:tc>
                  <a:txBody>
                    <a:bodyPr/>
                    <a:lstStyle/>
                    <a:p>
                      <a:r>
                        <a:rPr lang="en-US" sz="1500" dirty="0" smtClean="0">
                          <a:solidFill>
                            <a:schemeClr val="tx1"/>
                          </a:solidFill>
                        </a:rPr>
                        <a:t>Joint Polar Satellite System </a:t>
                      </a:r>
                      <a:endParaRPr lang="en-US" sz="1500" dirty="0">
                        <a:solidFill>
                          <a:schemeClr val="tx1"/>
                        </a:solidFill>
                      </a:endParaRPr>
                    </a:p>
                  </a:txBody>
                  <a:tcPr marL="54293" marR="54293" marT="25718" marB="25718"/>
                </a:tc>
                <a:extLst>
                  <a:ext uri="{0D108BD9-81ED-4DB2-BD59-A6C34878D82A}">
                    <a16:rowId xmlns:a16="http://schemas.microsoft.com/office/drawing/2014/main" val="3480707992"/>
                  </a:ext>
                </a:extLst>
              </a:tr>
              <a:tr h="280035">
                <a:tc>
                  <a:txBody>
                    <a:bodyPr/>
                    <a:lstStyle/>
                    <a:p>
                      <a:r>
                        <a:rPr lang="en-US" sz="1500" dirty="0" smtClean="0">
                          <a:solidFill>
                            <a:schemeClr val="tx1"/>
                          </a:solidFill>
                        </a:rPr>
                        <a:t>KPP</a:t>
                      </a:r>
                      <a:endParaRPr lang="en-US" sz="1500" dirty="0">
                        <a:solidFill>
                          <a:schemeClr val="tx1"/>
                        </a:solidFill>
                      </a:endParaRPr>
                    </a:p>
                  </a:txBody>
                  <a:tcPr marL="54293" marR="54293" marT="25718" marB="25718"/>
                </a:tc>
                <a:tc>
                  <a:txBody>
                    <a:bodyPr/>
                    <a:lstStyle/>
                    <a:p>
                      <a:r>
                        <a:rPr lang="en-US" sz="1500" dirty="0" smtClean="0">
                          <a:solidFill>
                            <a:schemeClr val="tx1"/>
                          </a:solidFill>
                        </a:rPr>
                        <a:t>Key Performance Parameter</a:t>
                      </a:r>
                      <a:endParaRPr lang="en-US" sz="1500" dirty="0">
                        <a:solidFill>
                          <a:schemeClr val="tx1"/>
                        </a:solidFill>
                      </a:endParaRPr>
                    </a:p>
                  </a:txBody>
                  <a:tcPr marL="54293" marR="54293" marT="25718" marB="25718"/>
                </a:tc>
                <a:extLst>
                  <a:ext uri="{0D108BD9-81ED-4DB2-BD59-A6C34878D82A}">
                    <a16:rowId xmlns:a16="http://schemas.microsoft.com/office/drawing/2014/main" val="681701556"/>
                  </a:ext>
                </a:extLst>
              </a:tr>
              <a:tr h="280035">
                <a:tc>
                  <a:txBody>
                    <a:bodyPr/>
                    <a:lstStyle/>
                    <a:p>
                      <a:endParaRPr lang="en-US" sz="1500" dirty="0">
                        <a:solidFill>
                          <a:schemeClr val="tx1"/>
                        </a:solidFill>
                      </a:endParaRPr>
                    </a:p>
                  </a:txBody>
                  <a:tcPr marL="54293" marR="54293" marT="25718" marB="25718"/>
                </a:tc>
                <a:tc>
                  <a:txBody>
                    <a:bodyPr/>
                    <a:lstStyle/>
                    <a:p>
                      <a:endParaRPr lang="en-US" sz="1500" dirty="0">
                        <a:solidFill>
                          <a:schemeClr val="tx1"/>
                        </a:solidFill>
                      </a:endParaRPr>
                    </a:p>
                  </a:txBody>
                  <a:tcPr marL="54293" marR="54293" marT="25718" marB="25718"/>
                </a:tc>
                <a:extLst>
                  <a:ext uri="{0D108BD9-81ED-4DB2-BD59-A6C34878D82A}">
                    <a16:rowId xmlns:a16="http://schemas.microsoft.com/office/drawing/2014/main" val="2333767926"/>
                  </a:ext>
                </a:extLst>
              </a:tr>
            </a:tbl>
          </a:graphicData>
        </a:graphic>
      </p:graphicFrame>
    </p:spTree>
    <p:extLst>
      <p:ext uri="{BB962C8B-B14F-4D97-AF65-F5344CB8AC3E}">
        <p14:creationId xmlns:p14="http://schemas.microsoft.com/office/powerpoint/2010/main" val="389716776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Acronyms</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385128982"/>
              </p:ext>
            </p:extLst>
          </p:nvPr>
        </p:nvGraphicFramePr>
        <p:xfrm>
          <a:off x="1966654" y="1713672"/>
          <a:ext cx="7986452" cy="3869068"/>
        </p:xfrm>
        <a:graphic>
          <a:graphicData uri="http://schemas.openxmlformats.org/drawingml/2006/table">
            <a:tbl>
              <a:tblPr firstRow="1" bandRow="1">
                <a:tableStyleId>{A521563E-3F03-4654-9829-C758517929CE}</a:tableStyleId>
              </a:tblPr>
              <a:tblGrid>
                <a:gridCol w="2012460">
                  <a:extLst>
                    <a:ext uri="{9D8B030D-6E8A-4147-A177-3AD203B41FA5}">
                      <a16:colId xmlns:a16="http://schemas.microsoft.com/office/drawing/2014/main" val="361940702"/>
                    </a:ext>
                  </a:extLst>
                </a:gridCol>
                <a:gridCol w="5973992">
                  <a:extLst>
                    <a:ext uri="{9D8B030D-6E8A-4147-A177-3AD203B41FA5}">
                      <a16:colId xmlns:a16="http://schemas.microsoft.com/office/drawing/2014/main" val="2994987603"/>
                    </a:ext>
                  </a:extLst>
                </a:gridCol>
              </a:tblGrid>
              <a:tr h="508635">
                <a:tc>
                  <a:txBody>
                    <a:bodyPr/>
                    <a:lstStyle/>
                    <a:p>
                      <a:r>
                        <a:rPr lang="en-US" sz="1500" dirty="0" smtClean="0">
                          <a:solidFill>
                            <a:schemeClr val="tx1"/>
                          </a:solidFill>
                        </a:rPr>
                        <a:t>HRIT/EMWIN</a:t>
                      </a:r>
                      <a:endParaRPr lang="en-US" sz="1500" dirty="0">
                        <a:solidFill>
                          <a:schemeClr val="tx1"/>
                        </a:solidFill>
                      </a:endParaRPr>
                    </a:p>
                  </a:txBody>
                  <a:tcPr marL="54293" marR="54293" marT="25718" marB="25718"/>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smtClean="0">
                          <a:solidFill>
                            <a:schemeClr val="tx1"/>
                          </a:solidFill>
                        </a:rPr>
                        <a:t>High Rate Information Transmission/ Emergency Managers Weather Information Network</a:t>
                      </a:r>
                      <a:endParaRPr lang="en-US" sz="1500" dirty="0">
                        <a:solidFill>
                          <a:schemeClr val="tx1"/>
                        </a:solidFill>
                      </a:endParaRPr>
                    </a:p>
                  </a:txBody>
                  <a:tcPr marL="54293" marR="54293" marT="25718" marB="25718"/>
                </a:tc>
                <a:extLst>
                  <a:ext uri="{0D108BD9-81ED-4DB2-BD59-A6C34878D82A}">
                    <a16:rowId xmlns:a16="http://schemas.microsoft.com/office/drawing/2014/main" val="2749898416"/>
                  </a:ext>
                </a:extLst>
              </a:tr>
              <a:tr h="280035">
                <a:tc>
                  <a:txBody>
                    <a:bodyPr/>
                    <a:lstStyle/>
                    <a:p>
                      <a:r>
                        <a:rPr lang="en-US" sz="1500" dirty="0" smtClean="0">
                          <a:solidFill>
                            <a:schemeClr val="tx1"/>
                          </a:solidFill>
                        </a:rPr>
                        <a:t>LNA</a:t>
                      </a:r>
                      <a:endParaRPr lang="en-US" sz="1500" dirty="0">
                        <a:solidFill>
                          <a:schemeClr val="tx1"/>
                        </a:solidFill>
                      </a:endParaRPr>
                    </a:p>
                  </a:txBody>
                  <a:tcPr marL="54293" marR="54293" marT="25718" marB="25718"/>
                </a:tc>
                <a:tc>
                  <a:txBody>
                    <a:bodyPr/>
                    <a:lstStyle/>
                    <a:p>
                      <a:r>
                        <a:rPr lang="en-US" sz="1500" dirty="0" smtClean="0">
                          <a:solidFill>
                            <a:schemeClr val="tx1"/>
                          </a:solidFill>
                        </a:rPr>
                        <a:t>Low Noise Amplifier </a:t>
                      </a:r>
                      <a:endParaRPr lang="en-US" sz="1500" dirty="0">
                        <a:solidFill>
                          <a:schemeClr val="tx1"/>
                        </a:solidFill>
                      </a:endParaRPr>
                    </a:p>
                  </a:txBody>
                  <a:tcPr marL="54293" marR="54293" marT="25718" marB="25718"/>
                </a:tc>
                <a:extLst>
                  <a:ext uri="{0D108BD9-81ED-4DB2-BD59-A6C34878D82A}">
                    <a16:rowId xmlns:a16="http://schemas.microsoft.com/office/drawing/2014/main" val="2607152311"/>
                  </a:ext>
                </a:extLst>
              </a:tr>
              <a:tr h="280035">
                <a:tc>
                  <a:txBody>
                    <a:bodyPr/>
                    <a:lstStyle/>
                    <a:p>
                      <a:r>
                        <a:rPr lang="en-US" sz="1500" dirty="0" smtClean="0">
                          <a:solidFill>
                            <a:schemeClr val="tx1"/>
                          </a:solidFill>
                        </a:rPr>
                        <a:t>LZSS</a:t>
                      </a:r>
                      <a:endParaRPr lang="en-US" sz="1500" dirty="0">
                        <a:solidFill>
                          <a:schemeClr val="tx1"/>
                        </a:solidFill>
                      </a:endParaRPr>
                    </a:p>
                  </a:txBody>
                  <a:tcPr marL="54293" marR="54293" marT="25718" marB="25718"/>
                </a:tc>
                <a:tc>
                  <a:txBody>
                    <a:bodyPr/>
                    <a:lstStyle/>
                    <a:p>
                      <a:r>
                        <a:rPr lang="en-US" sz="1500" dirty="0" smtClean="0">
                          <a:solidFill>
                            <a:schemeClr val="tx1"/>
                          </a:solidFill>
                        </a:rPr>
                        <a:t>Level Zero Storage System </a:t>
                      </a:r>
                      <a:endParaRPr lang="en-US" sz="1500" dirty="0">
                        <a:solidFill>
                          <a:schemeClr val="tx1"/>
                        </a:solidFill>
                      </a:endParaRPr>
                    </a:p>
                  </a:txBody>
                  <a:tcPr marL="54293" marR="54293" marT="25718" marB="25718"/>
                </a:tc>
                <a:extLst>
                  <a:ext uri="{0D108BD9-81ED-4DB2-BD59-A6C34878D82A}">
                    <a16:rowId xmlns:a16="http://schemas.microsoft.com/office/drawing/2014/main" val="2706642921"/>
                  </a:ext>
                </a:extLst>
              </a:tr>
              <a:tr h="280035">
                <a:tc>
                  <a:txBody>
                    <a:bodyPr/>
                    <a:lstStyle/>
                    <a:p>
                      <a:r>
                        <a:rPr lang="en-US" sz="1500" dirty="0" smtClean="0">
                          <a:solidFill>
                            <a:schemeClr val="tx1"/>
                          </a:solidFill>
                        </a:rPr>
                        <a:t>NESDIS</a:t>
                      </a:r>
                      <a:endParaRPr lang="en-US" sz="1500" dirty="0">
                        <a:solidFill>
                          <a:schemeClr val="tx1"/>
                        </a:solidFill>
                      </a:endParaRPr>
                    </a:p>
                  </a:txBody>
                  <a:tcPr marL="54293" marR="54293" marT="25718" marB="25718"/>
                </a:tc>
                <a:tc>
                  <a:txBody>
                    <a:bodyPr/>
                    <a:lstStyle/>
                    <a:p>
                      <a:r>
                        <a:rPr lang="en-US" sz="1500" dirty="0" smtClean="0">
                          <a:solidFill>
                            <a:schemeClr val="tx1"/>
                          </a:solidFill>
                        </a:rPr>
                        <a:t>National Environmental Satellite, Data, and Information Service</a:t>
                      </a:r>
                      <a:endParaRPr lang="en-US" sz="1500" dirty="0">
                        <a:solidFill>
                          <a:schemeClr val="tx1"/>
                        </a:solidFill>
                      </a:endParaRPr>
                    </a:p>
                  </a:txBody>
                  <a:tcPr marL="54293" marR="54293" marT="25718" marB="25718"/>
                </a:tc>
                <a:extLst>
                  <a:ext uri="{0D108BD9-81ED-4DB2-BD59-A6C34878D82A}">
                    <a16:rowId xmlns:a16="http://schemas.microsoft.com/office/drawing/2014/main" val="3974650210"/>
                  </a:ext>
                </a:extLst>
              </a:tr>
              <a:tr h="280035">
                <a:tc>
                  <a:txBody>
                    <a:bodyPr/>
                    <a:lstStyle/>
                    <a:p>
                      <a:r>
                        <a:rPr lang="en-US" sz="1500" dirty="0" smtClean="0">
                          <a:solidFill>
                            <a:schemeClr val="tx1"/>
                          </a:solidFill>
                        </a:rPr>
                        <a:t>NHC</a:t>
                      </a:r>
                      <a:endParaRPr lang="en-US" sz="1500" dirty="0">
                        <a:solidFill>
                          <a:schemeClr val="tx1"/>
                        </a:solidFill>
                      </a:endParaRPr>
                    </a:p>
                  </a:txBody>
                  <a:tcPr marL="54293" marR="54293" marT="25718" marB="25718"/>
                </a:tc>
                <a:tc>
                  <a:txBody>
                    <a:bodyPr/>
                    <a:lstStyle/>
                    <a:p>
                      <a:r>
                        <a:rPr lang="en-US" sz="1500" dirty="0" smtClean="0">
                          <a:solidFill>
                            <a:schemeClr val="tx1"/>
                          </a:solidFill>
                        </a:rPr>
                        <a:t>National Hurricane Center</a:t>
                      </a:r>
                      <a:endParaRPr lang="en-US" sz="1500" dirty="0">
                        <a:solidFill>
                          <a:schemeClr val="tx1"/>
                        </a:solidFill>
                      </a:endParaRPr>
                    </a:p>
                  </a:txBody>
                  <a:tcPr marL="54293" marR="54293" marT="25718" marB="25718"/>
                </a:tc>
                <a:extLst>
                  <a:ext uri="{0D108BD9-81ED-4DB2-BD59-A6C34878D82A}">
                    <a16:rowId xmlns:a16="http://schemas.microsoft.com/office/drawing/2014/main" val="3179665033"/>
                  </a:ext>
                </a:extLst>
              </a:tr>
              <a:tr h="280035">
                <a:tc>
                  <a:txBody>
                    <a:bodyPr/>
                    <a:lstStyle/>
                    <a:p>
                      <a:r>
                        <a:rPr lang="en-US" sz="1500" dirty="0" smtClean="0">
                          <a:solidFill>
                            <a:schemeClr val="tx1"/>
                          </a:solidFill>
                        </a:rPr>
                        <a:t>NOAA</a:t>
                      </a:r>
                      <a:endParaRPr lang="en-US" sz="1500" dirty="0">
                        <a:solidFill>
                          <a:schemeClr val="tx1"/>
                        </a:solidFill>
                      </a:endParaRPr>
                    </a:p>
                  </a:txBody>
                  <a:tcPr marL="54293" marR="54293" marT="25718" marB="25718"/>
                </a:tc>
                <a:tc>
                  <a:txBody>
                    <a:bodyPr/>
                    <a:lstStyle/>
                    <a:p>
                      <a:r>
                        <a:rPr lang="en-US" sz="1500" dirty="0" smtClean="0">
                          <a:solidFill>
                            <a:schemeClr val="tx1"/>
                          </a:solidFill>
                        </a:rPr>
                        <a:t>National Oceanic and Atmospheric Administration </a:t>
                      </a:r>
                      <a:endParaRPr lang="en-US" sz="1500" dirty="0">
                        <a:solidFill>
                          <a:schemeClr val="tx1"/>
                        </a:solidFill>
                      </a:endParaRPr>
                    </a:p>
                  </a:txBody>
                  <a:tcPr marL="54293" marR="54293" marT="25718" marB="25718"/>
                </a:tc>
                <a:extLst>
                  <a:ext uri="{0D108BD9-81ED-4DB2-BD59-A6C34878D82A}">
                    <a16:rowId xmlns:a16="http://schemas.microsoft.com/office/drawing/2014/main" val="2983925515"/>
                  </a:ext>
                </a:extLst>
              </a:tr>
              <a:tr h="280035">
                <a:tc>
                  <a:txBody>
                    <a:bodyPr/>
                    <a:lstStyle/>
                    <a:p>
                      <a:r>
                        <a:rPr lang="en-US" sz="1500" dirty="0" smtClean="0">
                          <a:solidFill>
                            <a:schemeClr val="tx1"/>
                          </a:solidFill>
                        </a:rPr>
                        <a:t>NSOF</a:t>
                      </a:r>
                      <a:endParaRPr lang="en-US" sz="1500" dirty="0">
                        <a:solidFill>
                          <a:schemeClr val="tx1"/>
                        </a:solidFill>
                      </a:endParaRPr>
                    </a:p>
                  </a:txBody>
                  <a:tcPr marL="54293" marR="54293" marT="25718" marB="25718"/>
                </a:tc>
                <a:tc>
                  <a:txBody>
                    <a:bodyPr/>
                    <a:lstStyle/>
                    <a:p>
                      <a:r>
                        <a:rPr lang="en-US" sz="1500" dirty="0" smtClean="0">
                          <a:solidFill>
                            <a:schemeClr val="tx1"/>
                          </a:solidFill>
                        </a:rPr>
                        <a:t>NOAA Satellite Operations Facility </a:t>
                      </a:r>
                      <a:endParaRPr lang="en-US" sz="1500" dirty="0">
                        <a:solidFill>
                          <a:schemeClr val="tx1"/>
                        </a:solidFill>
                      </a:endParaRPr>
                    </a:p>
                  </a:txBody>
                  <a:tcPr marL="54293" marR="54293" marT="25718" marB="25718"/>
                </a:tc>
                <a:extLst>
                  <a:ext uri="{0D108BD9-81ED-4DB2-BD59-A6C34878D82A}">
                    <a16:rowId xmlns:a16="http://schemas.microsoft.com/office/drawing/2014/main" val="4167832030"/>
                  </a:ext>
                </a:extLst>
              </a:tr>
              <a:tr h="28003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smtClean="0">
                          <a:solidFill>
                            <a:schemeClr val="tx1"/>
                          </a:solidFill>
                        </a:rPr>
                        <a:t>NWS</a:t>
                      </a:r>
                      <a:endParaRPr lang="en-US" sz="1500" dirty="0">
                        <a:solidFill>
                          <a:schemeClr val="tx1"/>
                        </a:solidFill>
                      </a:endParaRPr>
                    </a:p>
                  </a:txBody>
                  <a:tcPr marL="54293" marR="54293" marT="25718" marB="25718"/>
                </a:tc>
                <a:tc>
                  <a:txBody>
                    <a:bodyPr/>
                    <a:lstStyle/>
                    <a:p>
                      <a:r>
                        <a:rPr lang="en-US" sz="1500" dirty="0" smtClean="0">
                          <a:solidFill>
                            <a:schemeClr val="tx1"/>
                          </a:solidFill>
                        </a:rPr>
                        <a:t>National weather Service</a:t>
                      </a:r>
                      <a:endParaRPr lang="en-US" sz="1500" dirty="0">
                        <a:solidFill>
                          <a:schemeClr val="tx1"/>
                        </a:solidFill>
                      </a:endParaRPr>
                    </a:p>
                  </a:txBody>
                  <a:tcPr marL="54293" marR="54293" marT="25718" marB="25718"/>
                </a:tc>
                <a:extLst>
                  <a:ext uri="{0D108BD9-81ED-4DB2-BD59-A6C34878D82A}">
                    <a16:rowId xmlns:a16="http://schemas.microsoft.com/office/drawing/2014/main" val="1640809360"/>
                  </a:ext>
                </a:extLst>
              </a:tr>
              <a:tr h="280035">
                <a:tc>
                  <a:txBody>
                    <a:bodyPr/>
                    <a:lstStyle/>
                    <a:p>
                      <a:r>
                        <a:rPr lang="en-US" sz="1500" dirty="0" smtClean="0">
                          <a:solidFill>
                            <a:schemeClr val="tx1"/>
                          </a:solidFill>
                        </a:rPr>
                        <a:t>OSPO</a:t>
                      </a:r>
                      <a:endParaRPr lang="en-US" sz="1500" dirty="0">
                        <a:solidFill>
                          <a:schemeClr val="tx1"/>
                        </a:solidFill>
                      </a:endParaRPr>
                    </a:p>
                  </a:txBody>
                  <a:tcPr marL="54293" marR="54293" marT="25718" marB="25718"/>
                </a:tc>
                <a:tc>
                  <a:txBody>
                    <a:bodyPr/>
                    <a:lstStyle/>
                    <a:p>
                      <a:r>
                        <a:rPr lang="en-US" sz="1500" dirty="0" smtClean="0">
                          <a:solidFill>
                            <a:schemeClr val="tx1"/>
                          </a:solidFill>
                        </a:rPr>
                        <a:t>Office of Satellite and Product Operations</a:t>
                      </a:r>
                      <a:endParaRPr lang="en-US" sz="1500" dirty="0">
                        <a:solidFill>
                          <a:schemeClr val="tx1"/>
                        </a:solidFill>
                      </a:endParaRPr>
                    </a:p>
                  </a:txBody>
                  <a:tcPr marL="54293" marR="54293" marT="25718" marB="25718"/>
                </a:tc>
                <a:extLst>
                  <a:ext uri="{0D108BD9-81ED-4DB2-BD59-A6C34878D82A}">
                    <a16:rowId xmlns:a16="http://schemas.microsoft.com/office/drawing/2014/main" val="619718907"/>
                  </a:ext>
                </a:extLst>
              </a:tr>
              <a:tr h="280035">
                <a:tc>
                  <a:txBody>
                    <a:bodyPr/>
                    <a:lstStyle/>
                    <a:p>
                      <a:r>
                        <a:rPr lang="en-US" sz="1500" dirty="0" smtClean="0">
                          <a:solidFill>
                            <a:schemeClr val="tx1"/>
                          </a:solidFill>
                        </a:rPr>
                        <a:t>PDA</a:t>
                      </a:r>
                      <a:endParaRPr lang="en-US" sz="1500" dirty="0">
                        <a:solidFill>
                          <a:schemeClr val="tx1"/>
                        </a:solidFill>
                      </a:endParaRPr>
                    </a:p>
                  </a:txBody>
                  <a:tcPr marL="54293" marR="54293" marT="25718" marB="25718"/>
                </a:tc>
                <a:tc>
                  <a:txBody>
                    <a:bodyPr/>
                    <a:lstStyle/>
                    <a:p>
                      <a:r>
                        <a:rPr lang="en-US" sz="1500" dirty="0" smtClean="0">
                          <a:solidFill>
                            <a:schemeClr val="tx1"/>
                          </a:solidFill>
                        </a:rPr>
                        <a:t>Production Distribution and Access</a:t>
                      </a:r>
                      <a:endParaRPr lang="en-US" sz="1500" dirty="0">
                        <a:solidFill>
                          <a:schemeClr val="tx1"/>
                        </a:solidFill>
                      </a:endParaRPr>
                    </a:p>
                  </a:txBody>
                  <a:tcPr marL="54293" marR="54293" marT="25718" marB="25718"/>
                </a:tc>
                <a:extLst>
                  <a:ext uri="{0D108BD9-81ED-4DB2-BD59-A6C34878D82A}">
                    <a16:rowId xmlns:a16="http://schemas.microsoft.com/office/drawing/2014/main" val="1802617088"/>
                  </a:ext>
                </a:extLst>
              </a:tr>
              <a:tr h="280035">
                <a:tc>
                  <a:txBody>
                    <a:bodyPr/>
                    <a:lstStyle/>
                    <a:p>
                      <a:r>
                        <a:rPr lang="en-US" sz="1500" dirty="0" smtClean="0">
                          <a:solidFill>
                            <a:schemeClr val="tx1"/>
                          </a:solidFill>
                        </a:rPr>
                        <a:t>PLT</a:t>
                      </a:r>
                      <a:endParaRPr lang="en-US" sz="1500" dirty="0">
                        <a:solidFill>
                          <a:schemeClr val="tx1"/>
                        </a:solidFill>
                      </a:endParaRPr>
                    </a:p>
                  </a:txBody>
                  <a:tcPr marL="54293" marR="54293" marT="25718" marB="25718"/>
                </a:tc>
                <a:tc>
                  <a:txBody>
                    <a:bodyPr/>
                    <a:lstStyle/>
                    <a:p>
                      <a:r>
                        <a:rPr lang="en-US" sz="1500" dirty="0" smtClean="0">
                          <a:solidFill>
                            <a:schemeClr val="tx1"/>
                          </a:solidFill>
                        </a:rPr>
                        <a:t>Post Launch Test</a:t>
                      </a:r>
                      <a:endParaRPr lang="en-US" sz="1500" dirty="0">
                        <a:solidFill>
                          <a:schemeClr val="tx1"/>
                        </a:solidFill>
                      </a:endParaRPr>
                    </a:p>
                  </a:txBody>
                  <a:tcPr marL="54293" marR="54293" marT="25718" marB="25718"/>
                </a:tc>
                <a:extLst>
                  <a:ext uri="{0D108BD9-81ED-4DB2-BD59-A6C34878D82A}">
                    <a16:rowId xmlns:a16="http://schemas.microsoft.com/office/drawing/2014/main" val="427355249"/>
                  </a:ext>
                </a:extLst>
              </a:tr>
              <a:tr h="280035">
                <a:tc>
                  <a:txBody>
                    <a:bodyPr/>
                    <a:lstStyle/>
                    <a:p>
                      <a:r>
                        <a:rPr lang="en-US" sz="1500" dirty="0" smtClean="0">
                          <a:solidFill>
                            <a:schemeClr val="tx1"/>
                          </a:solidFill>
                        </a:rPr>
                        <a:t>PUG</a:t>
                      </a:r>
                      <a:endParaRPr lang="en-US" sz="1500" dirty="0">
                        <a:solidFill>
                          <a:schemeClr val="tx1"/>
                        </a:solidFill>
                      </a:endParaRPr>
                    </a:p>
                  </a:txBody>
                  <a:tcPr marL="54293" marR="54293" marT="25718" marB="25718"/>
                </a:tc>
                <a:tc>
                  <a:txBody>
                    <a:bodyPr/>
                    <a:lstStyle/>
                    <a:p>
                      <a:r>
                        <a:rPr lang="en-US" sz="1500" dirty="0" smtClean="0">
                          <a:solidFill>
                            <a:schemeClr val="tx1"/>
                          </a:solidFill>
                        </a:rPr>
                        <a:t>Product Definition and Users’ Guide</a:t>
                      </a:r>
                      <a:endParaRPr lang="en-US" sz="1500" dirty="0">
                        <a:solidFill>
                          <a:schemeClr val="tx1"/>
                        </a:solidFill>
                      </a:endParaRPr>
                    </a:p>
                  </a:txBody>
                  <a:tcPr marL="54293" marR="54293" marT="25718" marB="25718"/>
                </a:tc>
                <a:extLst>
                  <a:ext uri="{0D108BD9-81ED-4DB2-BD59-A6C34878D82A}">
                    <a16:rowId xmlns:a16="http://schemas.microsoft.com/office/drawing/2014/main" val="234931678"/>
                  </a:ext>
                </a:extLst>
              </a:tr>
              <a:tr h="280035">
                <a:tc>
                  <a:txBody>
                    <a:bodyPr/>
                    <a:lstStyle/>
                    <a:p>
                      <a:r>
                        <a:rPr lang="en-US" sz="1500" dirty="0" smtClean="0">
                          <a:solidFill>
                            <a:schemeClr val="tx1"/>
                          </a:solidFill>
                        </a:rPr>
                        <a:t>PS-PVR</a:t>
                      </a:r>
                      <a:endParaRPr lang="en-US" sz="1500" dirty="0">
                        <a:solidFill>
                          <a:schemeClr val="tx1"/>
                        </a:solidFill>
                      </a:endParaRPr>
                    </a:p>
                  </a:txBody>
                  <a:tcPr marL="54293" marR="54293" marT="25718" marB="25718"/>
                </a:tc>
                <a:tc>
                  <a:txBody>
                    <a:bodyPr/>
                    <a:lstStyle/>
                    <a:p>
                      <a:r>
                        <a:rPr lang="en-US" sz="1500" dirty="0" smtClean="0">
                          <a:solidFill>
                            <a:schemeClr val="tx1"/>
                          </a:solidFill>
                        </a:rPr>
                        <a:t>Peer Stakeholder – Product Validation. Reviews </a:t>
                      </a:r>
                      <a:endParaRPr lang="en-US" sz="1500" dirty="0">
                        <a:solidFill>
                          <a:schemeClr val="tx1"/>
                        </a:solidFill>
                      </a:endParaRPr>
                    </a:p>
                  </a:txBody>
                  <a:tcPr marL="54293" marR="54293" marT="25718" marB="25718"/>
                </a:tc>
                <a:extLst>
                  <a:ext uri="{0D108BD9-81ED-4DB2-BD59-A6C34878D82A}">
                    <a16:rowId xmlns:a16="http://schemas.microsoft.com/office/drawing/2014/main" val="2217315209"/>
                  </a:ext>
                </a:extLst>
              </a:tr>
            </a:tbl>
          </a:graphicData>
        </a:graphic>
      </p:graphicFrame>
      <p:sp>
        <p:nvSpPr>
          <p:cNvPr id="4" name="Slide Number Placeholder 3"/>
          <p:cNvSpPr>
            <a:spLocks noGrp="1"/>
          </p:cNvSpPr>
          <p:nvPr>
            <p:ph type="sldNum" sz="quarter" idx="4"/>
          </p:nvPr>
        </p:nvSpPr>
        <p:spPr/>
        <p:txBody>
          <a:bodyPr/>
          <a:lstStyle/>
          <a:p>
            <a:pPr defTabSz="257175"/>
            <a:fld id="{55723E3B-6DCA-4F3F-B844-0B144139ED8C}" type="slidenum">
              <a:rPr lang="en-US" altLang="en-US" kern="1200" smtClean="0">
                <a:solidFill>
                  <a:prstClr val="white"/>
                </a:solidFill>
                <a:latin typeface="Calibri"/>
                <a:ea typeface="+mn-ea"/>
                <a:cs typeface="+mn-cs"/>
              </a:rPr>
              <a:pPr defTabSz="257175"/>
              <a:t>66</a:t>
            </a:fld>
            <a:endParaRPr lang="en-US" altLang="en-US" kern="1200" dirty="0">
              <a:solidFill>
                <a:prstClr val="white"/>
              </a:solidFill>
              <a:latin typeface="Calibri"/>
              <a:ea typeface="+mn-ea"/>
              <a:cs typeface="+mn-cs"/>
            </a:endParaRPr>
          </a:p>
        </p:txBody>
      </p:sp>
      <p:sp>
        <p:nvSpPr>
          <p:cNvPr id="5" name="Date Placeholder 4"/>
          <p:cNvSpPr>
            <a:spLocks noGrp="1"/>
          </p:cNvSpPr>
          <p:nvPr>
            <p:ph type="dt" sz="half" idx="2"/>
          </p:nvPr>
        </p:nvSpPr>
        <p:spPr/>
        <p:txBody>
          <a:bodyPr/>
          <a:lstStyle/>
          <a:p>
            <a:pPr defTabSz="257175"/>
            <a:fld id="{C5EC106D-AD50-493E-BAA4-6DB48A4C185B}" type="datetime1">
              <a:rPr lang="en-US" altLang="en-US" sz="1013" kern="1200">
                <a:solidFill>
                  <a:prstClr val="white"/>
                </a:solidFill>
                <a:latin typeface="Calibri"/>
                <a:ea typeface="+mn-ea"/>
                <a:cs typeface="+mn-cs"/>
              </a:rPr>
              <a:pPr defTabSz="257175"/>
              <a:t>7/3/2019</a:t>
            </a:fld>
            <a:endParaRPr lang="en-US" altLang="en-US" sz="1013" kern="1200">
              <a:solidFill>
                <a:prstClr val="white"/>
              </a:solidFill>
              <a:latin typeface="Calibri"/>
              <a:ea typeface="+mn-ea"/>
              <a:cs typeface="+mn-cs"/>
            </a:endParaRPr>
          </a:p>
        </p:txBody>
      </p:sp>
    </p:spTree>
    <p:extLst>
      <p:ext uri="{BB962C8B-B14F-4D97-AF65-F5344CB8AC3E}">
        <p14:creationId xmlns:p14="http://schemas.microsoft.com/office/powerpoint/2010/main" val="261484336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Acronyms</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761583530"/>
              </p:ext>
            </p:extLst>
          </p:nvPr>
        </p:nvGraphicFramePr>
        <p:xfrm>
          <a:off x="2247207" y="1844078"/>
          <a:ext cx="7568738" cy="3080396"/>
        </p:xfrm>
        <a:graphic>
          <a:graphicData uri="http://schemas.openxmlformats.org/drawingml/2006/table">
            <a:tbl>
              <a:tblPr firstRow="1" bandRow="1">
                <a:tableStyleId>{A521563E-3F03-4654-9829-C758517929CE}</a:tableStyleId>
              </a:tblPr>
              <a:tblGrid>
                <a:gridCol w="1163844">
                  <a:extLst>
                    <a:ext uri="{9D8B030D-6E8A-4147-A177-3AD203B41FA5}">
                      <a16:colId xmlns:a16="http://schemas.microsoft.com/office/drawing/2014/main" val="361940702"/>
                    </a:ext>
                  </a:extLst>
                </a:gridCol>
                <a:gridCol w="6404894">
                  <a:extLst>
                    <a:ext uri="{9D8B030D-6E8A-4147-A177-3AD203B41FA5}">
                      <a16:colId xmlns:a16="http://schemas.microsoft.com/office/drawing/2014/main" val="2994987603"/>
                    </a:ext>
                  </a:extLst>
                </a:gridCol>
              </a:tblGrid>
              <a:tr h="280035">
                <a:tc>
                  <a:txBody>
                    <a:bodyPr/>
                    <a:lstStyle/>
                    <a:p>
                      <a:r>
                        <a:rPr lang="en-US" sz="1500" dirty="0" smtClean="0">
                          <a:solidFill>
                            <a:schemeClr val="tx1"/>
                          </a:solidFill>
                        </a:rPr>
                        <a:t>NDE</a:t>
                      </a:r>
                      <a:endParaRPr lang="en-US" sz="1500" dirty="0">
                        <a:solidFill>
                          <a:schemeClr val="tx1"/>
                        </a:solidFill>
                      </a:endParaRPr>
                    </a:p>
                  </a:txBody>
                  <a:tcPr marL="54293" marR="54293" marT="25718" marB="25718"/>
                </a:tc>
                <a:tc>
                  <a:txBody>
                    <a:bodyPr/>
                    <a:lstStyle/>
                    <a:p>
                      <a:r>
                        <a:rPr lang="en-US" sz="1500" dirty="0" smtClean="0">
                          <a:solidFill>
                            <a:schemeClr val="tx1"/>
                          </a:solidFill>
                        </a:rPr>
                        <a:t>NPP Data Exploitation </a:t>
                      </a:r>
                      <a:endParaRPr lang="en-US" sz="1500" dirty="0">
                        <a:solidFill>
                          <a:schemeClr val="tx1"/>
                        </a:solidFill>
                      </a:endParaRPr>
                    </a:p>
                  </a:txBody>
                  <a:tcPr marL="54293" marR="54293" marT="25718" marB="25718"/>
                </a:tc>
                <a:extLst>
                  <a:ext uri="{0D108BD9-81ED-4DB2-BD59-A6C34878D82A}">
                    <a16:rowId xmlns:a16="http://schemas.microsoft.com/office/drawing/2014/main" val="2749898416"/>
                  </a:ext>
                </a:extLst>
              </a:tr>
              <a:tr h="280035">
                <a:tc>
                  <a:txBody>
                    <a:bodyPr/>
                    <a:lstStyle/>
                    <a:p>
                      <a:r>
                        <a:rPr lang="en-US" sz="1500" dirty="0" smtClean="0">
                          <a:solidFill>
                            <a:schemeClr val="tx1"/>
                          </a:solidFill>
                        </a:rPr>
                        <a:t>PLPT</a:t>
                      </a:r>
                      <a:endParaRPr lang="en-US" sz="1500" dirty="0">
                        <a:solidFill>
                          <a:schemeClr val="tx1"/>
                        </a:solidFill>
                      </a:endParaRPr>
                    </a:p>
                  </a:txBody>
                  <a:tcPr marL="54293" marR="54293" marT="25718" marB="25718"/>
                </a:tc>
                <a:tc>
                  <a:txBody>
                    <a:bodyPr/>
                    <a:lstStyle/>
                    <a:p>
                      <a:r>
                        <a:rPr lang="en-US" sz="1500" dirty="0" smtClean="0">
                          <a:solidFill>
                            <a:schemeClr val="tx1"/>
                          </a:solidFill>
                        </a:rPr>
                        <a:t>Post Launch Product</a:t>
                      </a:r>
                      <a:r>
                        <a:rPr lang="en-US" sz="1500" baseline="0" dirty="0" smtClean="0">
                          <a:solidFill>
                            <a:schemeClr val="tx1"/>
                          </a:solidFill>
                        </a:rPr>
                        <a:t> Testing</a:t>
                      </a:r>
                      <a:endParaRPr lang="en-US" sz="1500" dirty="0">
                        <a:solidFill>
                          <a:schemeClr val="tx1"/>
                        </a:solidFill>
                      </a:endParaRPr>
                    </a:p>
                  </a:txBody>
                  <a:tcPr marL="54293" marR="54293" marT="25718" marB="25718"/>
                </a:tc>
                <a:extLst>
                  <a:ext uri="{0D108BD9-81ED-4DB2-BD59-A6C34878D82A}">
                    <a16:rowId xmlns:a16="http://schemas.microsoft.com/office/drawing/2014/main" val="2983925515"/>
                  </a:ext>
                </a:extLst>
              </a:tr>
              <a:tr h="280035">
                <a:tc>
                  <a:txBody>
                    <a:bodyPr/>
                    <a:lstStyle/>
                    <a:p>
                      <a:r>
                        <a:rPr lang="en-US" sz="1500" dirty="0" smtClean="0">
                          <a:solidFill>
                            <a:schemeClr val="tx1"/>
                          </a:solidFill>
                        </a:rPr>
                        <a:t>QC</a:t>
                      </a:r>
                      <a:endParaRPr lang="en-US" sz="1500" dirty="0">
                        <a:solidFill>
                          <a:schemeClr val="tx1"/>
                        </a:solidFill>
                      </a:endParaRPr>
                    </a:p>
                  </a:txBody>
                  <a:tcPr marL="54293" marR="54293" marT="25718" marB="25718"/>
                </a:tc>
                <a:tc>
                  <a:txBody>
                    <a:bodyPr/>
                    <a:lstStyle/>
                    <a:p>
                      <a:r>
                        <a:rPr lang="en-US" sz="1500" dirty="0" smtClean="0">
                          <a:solidFill>
                            <a:schemeClr val="tx1"/>
                          </a:solidFill>
                        </a:rPr>
                        <a:t>Quality Control</a:t>
                      </a:r>
                      <a:endParaRPr lang="en-US" sz="1500" dirty="0">
                        <a:solidFill>
                          <a:schemeClr val="tx1"/>
                        </a:solidFill>
                      </a:endParaRPr>
                    </a:p>
                  </a:txBody>
                  <a:tcPr marL="54293" marR="54293" marT="25718" marB="25718"/>
                </a:tc>
                <a:extLst>
                  <a:ext uri="{0D108BD9-81ED-4DB2-BD59-A6C34878D82A}">
                    <a16:rowId xmlns:a16="http://schemas.microsoft.com/office/drawing/2014/main" val="2623209443"/>
                  </a:ext>
                </a:extLst>
              </a:tr>
              <a:tr h="280035">
                <a:tc>
                  <a:txBody>
                    <a:bodyPr/>
                    <a:lstStyle/>
                    <a:p>
                      <a:r>
                        <a:rPr lang="en-US" sz="1500" dirty="0" smtClean="0">
                          <a:solidFill>
                            <a:schemeClr val="tx1"/>
                          </a:solidFill>
                        </a:rPr>
                        <a:t>SCMI</a:t>
                      </a:r>
                      <a:endParaRPr lang="en-US" sz="1500" dirty="0">
                        <a:solidFill>
                          <a:schemeClr val="tx1"/>
                        </a:solidFill>
                      </a:endParaRPr>
                    </a:p>
                  </a:txBody>
                  <a:tcPr marL="54293" marR="54293" marT="25718" marB="25718"/>
                </a:tc>
                <a:tc>
                  <a:txBody>
                    <a:bodyPr/>
                    <a:lstStyle/>
                    <a:p>
                      <a:r>
                        <a:rPr lang="en-US" sz="1500" dirty="0" err="1" smtClean="0">
                          <a:solidFill>
                            <a:schemeClr val="tx1"/>
                          </a:solidFill>
                        </a:rPr>
                        <a:t>Sectorized</a:t>
                      </a:r>
                      <a:r>
                        <a:rPr lang="en-US" sz="1500" dirty="0" smtClean="0">
                          <a:solidFill>
                            <a:schemeClr val="tx1"/>
                          </a:solidFill>
                        </a:rPr>
                        <a:t> Cloud and Moisture Imagery </a:t>
                      </a:r>
                      <a:endParaRPr lang="en-US" sz="1500" dirty="0">
                        <a:solidFill>
                          <a:schemeClr val="tx1"/>
                        </a:solidFill>
                      </a:endParaRPr>
                    </a:p>
                  </a:txBody>
                  <a:tcPr marL="54293" marR="54293" marT="25718" marB="25718"/>
                </a:tc>
                <a:extLst>
                  <a:ext uri="{0D108BD9-81ED-4DB2-BD59-A6C34878D82A}">
                    <a16:rowId xmlns:a16="http://schemas.microsoft.com/office/drawing/2014/main" val="4167832030"/>
                  </a:ext>
                </a:extLst>
              </a:tr>
              <a:tr h="280035">
                <a:tc>
                  <a:txBody>
                    <a:bodyPr/>
                    <a:lstStyle/>
                    <a:p>
                      <a:r>
                        <a:rPr lang="en-US" sz="1500" dirty="0" smtClean="0">
                          <a:solidFill>
                            <a:schemeClr val="tx1"/>
                          </a:solidFill>
                        </a:rPr>
                        <a:t>SEISS</a:t>
                      </a:r>
                      <a:endParaRPr lang="en-US" sz="1500" dirty="0">
                        <a:solidFill>
                          <a:schemeClr val="tx1"/>
                        </a:solidFill>
                      </a:endParaRPr>
                    </a:p>
                  </a:txBody>
                  <a:tcPr marL="54293" marR="54293" marT="25718" marB="25718"/>
                </a:tc>
                <a:tc>
                  <a:txBody>
                    <a:bodyPr/>
                    <a:lstStyle/>
                    <a:p>
                      <a:r>
                        <a:rPr lang="en-US" sz="1500" dirty="0" smtClean="0">
                          <a:solidFill>
                            <a:schemeClr val="tx1"/>
                          </a:solidFill>
                        </a:rPr>
                        <a:t>Space Environment In-Situ Suite </a:t>
                      </a:r>
                      <a:endParaRPr lang="en-US" sz="1500" dirty="0">
                        <a:solidFill>
                          <a:schemeClr val="tx1"/>
                        </a:solidFill>
                      </a:endParaRPr>
                    </a:p>
                  </a:txBody>
                  <a:tcPr marL="54293" marR="54293" marT="25718" marB="25718"/>
                </a:tc>
                <a:extLst>
                  <a:ext uri="{0D108BD9-81ED-4DB2-BD59-A6C34878D82A}">
                    <a16:rowId xmlns:a16="http://schemas.microsoft.com/office/drawing/2014/main" val="1640809360"/>
                  </a:ext>
                </a:extLst>
              </a:tr>
              <a:tr h="280035">
                <a:tc>
                  <a:txBody>
                    <a:bodyPr/>
                    <a:lstStyle/>
                    <a:p>
                      <a:r>
                        <a:rPr lang="en-US" sz="1500" dirty="0" smtClean="0">
                          <a:solidFill>
                            <a:schemeClr val="tx1"/>
                          </a:solidFill>
                        </a:rPr>
                        <a:t>S-NPP</a:t>
                      </a:r>
                      <a:endParaRPr lang="en-US" sz="1500" dirty="0">
                        <a:solidFill>
                          <a:schemeClr val="tx1"/>
                        </a:solidFill>
                      </a:endParaRPr>
                    </a:p>
                  </a:txBody>
                  <a:tcPr marL="54293" marR="54293" marT="25718" marB="25718"/>
                </a:tc>
                <a:tc>
                  <a:txBody>
                    <a:bodyPr/>
                    <a:lstStyle/>
                    <a:p>
                      <a:r>
                        <a:rPr lang="en-US" sz="1500" dirty="0" smtClean="0">
                          <a:solidFill>
                            <a:schemeClr val="tx1"/>
                          </a:solidFill>
                        </a:rPr>
                        <a:t>Suomi National Polar-orbiting Partnership </a:t>
                      </a:r>
                      <a:endParaRPr lang="en-US" sz="1500" dirty="0">
                        <a:solidFill>
                          <a:schemeClr val="tx1"/>
                        </a:solidFill>
                      </a:endParaRPr>
                    </a:p>
                  </a:txBody>
                  <a:tcPr marL="54293" marR="54293" marT="25718" marB="25718"/>
                </a:tc>
                <a:extLst>
                  <a:ext uri="{0D108BD9-81ED-4DB2-BD59-A6C34878D82A}">
                    <a16:rowId xmlns:a16="http://schemas.microsoft.com/office/drawing/2014/main" val="87448255"/>
                  </a:ext>
                </a:extLst>
              </a:tr>
              <a:tr h="280035">
                <a:tc>
                  <a:txBody>
                    <a:bodyPr/>
                    <a:lstStyle/>
                    <a:p>
                      <a:r>
                        <a:rPr lang="en-US" sz="1500" dirty="0" smtClean="0">
                          <a:solidFill>
                            <a:schemeClr val="tx1"/>
                          </a:solidFill>
                        </a:rPr>
                        <a:t>SSEC</a:t>
                      </a:r>
                      <a:endParaRPr lang="en-US" sz="1500" dirty="0">
                        <a:solidFill>
                          <a:schemeClr val="tx1"/>
                        </a:solidFill>
                      </a:endParaRPr>
                    </a:p>
                  </a:txBody>
                  <a:tcPr marL="54293" marR="54293" marT="25718" marB="25718"/>
                </a:tc>
                <a:tc>
                  <a:txBody>
                    <a:bodyPr/>
                    <a:lstStyle/>
                    <a:p>
                      <a:r>
                        <a:rPr lang="en-US" sz="1500" dirty="0" smtClean="0">
                          <a:solidFill>
                            <a:schemeClr val="tx1"/>
                          </a:solidFill>
                        </a:rPr>
                        <a:t>Space Science and Engineering Center</a:t>
                      </a:r>
                      <a:endParaRPr lang="en-US" sz="1500" dirty="0">
                        <a:solidFill>
                          <a:schemeClr val="tx1"/>
                        </a:solidFill>
                      </a:endParaRPr>
                    </a:p>
                  </a:txBody>
                  <a:tcPr marL="54293" marR="54293" marT="25718" marB="25718"/>
                </a:tc>
                <a:extLst>
                  <a:ext uri="{0D108BD9-81ED-4DB2-BD59-A6C34878D82A}">
                    <a16:rowId xmlns:a16="http://schemas.microsoft.com/office/drawing/2014/main" val="2363748048"/>
                  </a:ext>
                </a:extLst>
              </a:tr>
              <a:tr h="280035">
                <a:tc>
                  <a:txBody>
                    <a:bodyPr/>
                    <a:lstStyle/>
                    <a:p>
                      <a:r>
                        <a:rPr lang="en-US" sz="1500" dirty="0" smtClean="0">
                          <a:solidFill>
                            <a:schemeClr val="tx1"/>
                          </a:solidFill>
                        </a:rPr>
                        <a:t>SUVI</a:t>
                      </a:r>
                      <a:endParaRPr lang="en-US" sz="1500" dirty="0">
                        <a:solidFill>
                          <a:schemeClr val="tx1"/>
                        </a:solidFill>
                      </a:endParaRPr>
                    </a:p>
                  </a:txBody>
                  <a:tcPr marL="54293" marR="54293" marT="25718" marB="25718"/>
                </a:tc>
                <a:tc>
                  <a:txBody>
                    <a:bodyPr/>
                    <a:lstStyle/>
                    <a:p>
                      <a:r>
                        <a:rPr lang="en-US" sz="1500" dirty="0" smtClean="0">
                          <a:solidFill>
                            <a:schemeClr val="tx1"/>
                          </a:solidFill>
                        </a:rPr>
                        <a:t> Solar Ultraviolet Imager </a:t>
                      </a:r>
                      <a:r>
                        <a:rPr lang="en-US" sz="1500" dirty="0" err="1" smtClean="0">
                          <a:solidFill>
                            <a:schemeClr val="tx1"/>
                          </a:solidFill>
                        </a:rPr>
                        <a:t>i</a:t>
                      </a:r>
                      <a:endParaRPr lang="en-US" sz="1500" dirty="0">
                        <a:solidFill>
                          <a:schemeClr val="tx1"/>
                        </a:solidFill>
                      </a:endParaRPr>
                    </a:p>
                  </a:txBody>
                  <a:tcPr marL="54293" marR="54293" marT="25718" marB="25718"/>
                </a:tc>
                <a:extLst>
                  <a:ext uri="{0D108BD9-81ED-4DB2-BD59-A6C34878D82A}">
                    <a16:rowId xmlns:a16="http://schemas.microsoft.com/office/drawing/2014/main" val="619718907"/>
                  </a:ext>
                </a:extLst>
              </a:tr>
              <a:tr h="280035">
                <a:tc>
                  <a:txBody>
                    <a:bodyPr/>
                    <a:lstStyle/>
                    <a:p>
                      <a:r>
                        <a:rPr lang="en-US" sz="1500" dirty="0" smtClean="0">
                          <a:solidFill>
                            <a:schemeClr val="tx1"/>
                          </a:solidFill>
                        </a:rPr>
                        <a:t>WCDAS</a:t>
                      </a:r>
                      <a:endParaRPr lang="en-US" sz="1500" dirty="0">
                        <a:solidFill>
                          <a:schemeClr val="tx1"/>
                        </a:solidFill>
                      </a:endParaRPr>
                    </a:p>
                  </a:txBody>
                  <a:tcPr marL="54293" marR="54293" marT="25718" marB="25718"/>
                </a:tc>
                <a:tc>
                  <a:txBody>
                    <a:bodyPr/>
                    <a:lstStyle/>
                    <a:p>
                      <a:r>
                        <a:rPr lang="en-US" sz="1500" dirty="0" smtClean="0">
                          <a:solidFill>
                            <a:schemeClr val="tx1"/>
                          </a:solidFill>
                        </a:rPr>
                        <a:t>Wallops Command and Data Acquisition Station</a:t>
                      </a:r>
                      <a:endParaRPr lang="en-US" sz="1500" dirty="0">
                        <a:solidFill>
                          <a:schemeClr val="tx1"/>
                        </a:solidFill>
                      </a:endParaRPr>
                    </a:p>
                  </a:txBody>
                  <a:tcPr marL="54293" marR="54293" marT="25718" marB="25718"/>
                </a:tc>
                <a:extLst>
                  <a:ext uri="{0D108BD9-81ED-4DB2-BD59-A6C34878D82A}">
                    <a16:rowId xmlns:a16="http://schemas.microsoft.com/office/drawing/2014/main" val="234931678"/>
                  </a:ext>
                </a:extLst>
              </a:tr>
              <a:tr h="280035">
                <a:tc>
                  <a:txBody>
                    <a:bodyPr/>
                    <a:lstStyle/>
                    <a:p>
                      <a:r>
                        <a:rPr lang="en-US" sz="1500" dirty="0" smtClean="0">
                          <a:solidFill>
                            <a:schemeClr val="tx1"/>
                          </a:solidFill>
                        </a:rPr>
                        <a:t>XPI</a:t>
                      </a:r>
                      <a:endParaRPr lang="en-US" sz="1500" dirty="0">
                        <a:solidFill>
                          <a:schemeClr val="tx1"/>
                        </a:solidFill>
                      </a:endParaRPr>
                    </a:p>
                  </a:txBody>
                  <a:tcPr marL="54293" marR="54293" marT="25718" marB="25718"/>
                </a:tc>
                <a:tc>
                  <a:txBody>
                    <a:bodyPr/>
                    <a:lstStyle/>
                    <a:p>
                      <a:r>
                        <a:rPr lang="en-US" sz="1500" dirty="0" smtClean="0">
                          <a:solidFill>
                            <a:schemeClr val="tx1"/>
                          </a:solidFill>
                        </a:rPr>
                        <a:t>Cross-Polarization Interference </a:t>
                      </a:r>
                      <a:endParaRPr lang="en-US" sz="1500" dirty="0">
                        <a:solidFill>
                          <a:schemeClr val="tx1"/>
                        </a:solidFill>
                      </a:endParaRPr>
                    </a:p>
                  </a:txBody>
                  <a:tcPr marL="54293" marR="54293" marT="25718" marB="25718"/>
                </a:tc>
                <a:extLst>
                  <a:ext uri="{0D108BD9-81ED-4DB2-BD59-A6C34878D82A}">
                    <a16:rowId xmlns:a16="http://schemas.microsoft.com/office/drawing/2014/main" val="3671453146"/>
                  </a:ext>
                </a:extLst>
              </a:tr>
              <a:tr h="280035">
                <a:tc>
                  <a:txBody>
                    <a:bodyPr/>
                    <a:lstStyle/>
                    <a:p>
                      <a:endParaRPr lang="en-US" sz="1500">
                        <a:solidFill>
                          <a:schemeClr val="tx1"/>
                        </a:solidFill>
                      </a:endParaRPr>
                    </a:p>
                  </a:txBody>
                  <a:tcPr marL="54293" marR="54293" marT="25718" marB="25718"/>
                </a:tc>
                <a:tc>
                  <a:txBody>
                    <a:bodyPr/>
                    <a:lstStyle/>
                    <a:p>
                      <a:endParaRPr lang="en-US" sz="1500" dirty="0">
                        <a:solidFill>
                          <a:schemeClr val="tx1"/>
                        </a:solidFill>
                      </a:endParaRPr>
                    </a:p>
                  </a:txBody>
                  <a:tcPr marL="54293" marR="54293" marT="25718" marB="25718"/>
                </a:tc>
                <a:extLst>
                  <a:ext uri="{0D108BD9-81ED-4DB2-BD59-A6C34878D82A}">
                    <a16:rowId xmlns:a16="http://schemas.microsoft.com/office/drawing/2014/main" val="2217315209"/>
                  </a:ext>
                </a:extLst>
              </a:tr>
            </a:tbl>
          </a:graphicData>
        </a:graphic>
      </p:graphicFrame>
      <p:sp>
        <p:nvSpPr>
          <p:cNvPr id="10" name="Slide Number Placeholder 9"/>
          <p:cNvSpPr>
            <a:spLocks noGrp="1"/>
          </p:cNvSpPr>
          <p:nvPr>
            <p:ph type="sldNum" sz="quarter" idx="4"/>
          </p:nvPr>
        </p:nvSpPr>
        <p:spPr/>
        <p:txBody>
          <a:bodyPr/>
          <a:lstStyle/>
          <a:p>
            <a:pPr defTabSz="257175"/>
            <a:fld id="{55723E3B-6DCA-4F3F-B844-0B144139ED8C}" type="slidenum">
              <a:rPr lang="en-US" altLang="en-US" kern="1200" smtClean="0">
                <a:solidFill>
                  <a:prstClr val="white"/>
                </a:solidFill>
                <a:latin typeface="Calibri"/>
                <a:ea typeface="+mn-ea"/>
                <a:cs typeface="+mn-cs"/>
              </a:rPr>
              <a:pPr defTabSz="257175"/>
              <a:t>67</a:t>
            </a:fld>
            <a:endParaRPr lang="en-US" altLang="en-US" kern="1200" dirty="0">
              <a:solidFill>
                <a:prstClr val="white"/>
              </a:solidFill>
              <a:latin typeface="Calibri"/>
              <a:ea typeface="+mn-ea"/>
              <a:cs typeface="+mn-cs"/>
            </a:endParaRPr>
          </a:p>
        </p:txBody>
      </p:sp>
      <p:sp>
        <p:nvSpPr>
          <p:cNvPr id="11" name="Date Placeholder 10"/>
          <p:cNvSpPr>
            <a:spLocks noGrp="1"/>
          </p:cNvSpPr>
          <p:nvPr>
            <p:ph type="dt" sz="half" idx="2"/>
          </p:nvPr>
        </p:nvSpPr>
        <p:spPr/>
        <p:txBody>
          <a:bodyPr/>
          <a:lstStyle/>
          <a:p>
            <a:pPr defTabSz="257175"/>
            <a:fld id="{37443FBA-B13B-41F5-8B19-EDC26A1A1BBD}" type="datetime1">
              <a:rPr lang="en-US" altLang="en-US" sz="1013" kern="1200">
                <a:solidFill>
                  <a:prstClr val="white"/>
                </a:solidFill>
                <a:latin typeface="Calibri"/>
                <a:ea typeface="+mn-ea"/>
                <a:cs typeface="+mn-cs"/>
              </a:rPr>
              <a:pPr defTabSz="257175"/>
              <a:t>7/3/2019</a:t>
            </a:fld>
            <a:endParaRPr lang="en-US" altLang="en-US" sz="1013" kern="1200">
              <a:solidFill>
                <a:prstClr val="white"/>
              </a:solidFill>
              <a:latin typeface="Calibri"/>
              <a:ea typeface="+mn-ea"/>
              <a:cs typeface="+mn-cs"/>
            </a:endParaRPr>
          </a:p>
        </p:txBody>
      </p:sp>
    </p:spTree>
    <p:extLst>
      <p:ext uri="{BB962C8B-B14F-4D97-AF65-F5344CB8AC3E}">
        <p14:creationId xmlns:p14="http://schemas.microsoft.com/office/powerpoint/2010/main" val="23883800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0" y="0"/>
            <a:ext cx="12191999" cy="830580"/>
          </a:xfrm>
        </p:spPr>
        <p:txBody>
          <a:bodyPr>
            <a:noAutofit/>
          </a:bodyPr>
          <a:lstStyle/>
          <a:p>
            <a:pPr eaLnBrk="1" hangingPunct="1"/>
            <a:r>
              <a:rPr lang="en-US" altLang="en-US" sz="3200" dirty="0"/>
              <a:t>Overview of GOES-R Series Data Access</a:t>
            </a:r>
          </a:p>
        </p:txBody>
      </p:sp>
      <p:graphicFrame>
        <p:nvGraphicFramePr>
          <p:cNvPr id="5" name="Table 4"/>
          <p:cNvGraphicFramePr>
            <a:graphicFrameLocks noGrp="1"/>
          </p:cNvGraphicFramePr>
          <p:nvPr>
            <p:extLst>
              <p:ext uri="{D42A27DB-BD31-4B8C-83A1-F6EECF244321}">
                <p14:modId xmlns:p14="http://schemas.microsoft.com/office/powerpoint/2010/main" val="861253142"/>
              </p:ext>
            </p:extLst>
          </p:nvPr>
        </p:nvGraphicFramePr>
        <p:xfrm>
          <a:off x="0" y="929640"/>
          <a:ext cx="12191999" cy="5928360"/>
        </p:xfrm>
        <a:graphic>
          <a:graphicData uri="http://schemas.openxmlformats.org/drawingml/2006/table">
            <a:tbl>
              <a:tblPr firstRow="1" bandRow="1">
                <a:tableStyleId>{5C22544A-7EE6-4342-B048-85BDC9FD1C3A}</a:tableStyleId>
              </a:tblPr>
              <a:tblGrid>
                <a:gridCol w="1453233">
                  <a:extLst>
                    <a:ext uri="{9D8B030D-6E8A-4147-A177-3AD203B41FA5}">
                      <a16:colId xmlns:a16="http://schemas.microsoft.com/office/drawing/2014/main" val="20000"/>
                    </a:ext>
                  </a:extLst>
                </a:gridCol>
                <a:gridCol w="2535673">
                  <a:extLst>
                    <a:ext uri="{9D8B030D-6E8A-4147-A177-3AD203B41FA5}">
                      <a16:colId xmlns:a16="http://schemas.microsoft.com/office/drawing/2014/main" val="20001"/>
                    </a:ext>
                  </a:extLst>
                </a:gridCol>
                <a:gridCol w="8203093">
                  <a:extLst>
                    <a:ext uri="{9D8B030D-6E8A-4147-A177-3AD203B41FA5}">
                      <a16:colId xmlns:a16="http://schemas.microsoft.com/office/drawing/2014/main" val="20002"/>
                    </a:ext>
                  </a:extLst>
                </a:gridCol>
              </a:tblGrid>
              <a:tr h="670538">
                <a:tc>
                  <a:txBody>
                    <a:bodyPr/>
                    <a:lstStyle/>
                    <a:p>
                      <a:pPr algn="ctr"/>
                      <a:r>
                        <a:rPr lang="en-US" sz="1600" dirty="0" smtClean="0"/>
                        <a:t>Acronym</a:t>
                      </a:r>
                      <a:endParaRPr lang="en-US" sz="1600" dirty="0"/>
                    </a:p>
                  </a:txBody>
                  <a:tcPr marL="51435" marR="51435" marT="25718" marB="25718" anchor="ctr"/>
                </a:tc>
                <a:tc>
                  <a:txBody>
                    <a:bodyPr/>
                    <a:lstStyle/>
                    <a:p>
                      <a:pPr algn="ctr"/>
                      <a:r>
                        <a:rPr lang="en-US" sz="1600" dirty="0" smtClean="0"/>
                        <a:t>System Name</a:t>
                      </a:r>
                      <a:endParaRPr lang="en-US" sz="1600" dirty="0"/>
                    </a:p>
                  </a:txBody>
                  <a:tcPr marL="51435" marR="51435" marT="25718" marB="25718" anchor="ctr"/>
                </a:tc>
                <a:tc>
                  <a:txBody>
                    <a:bodyPr/>
                    <a:lstStyle/>
                    <a:p>
                      <a:pPr algn="ctr"/>
                      <a:r>
                        <a:rPr lang="en-US" sz="1600" dirty="0" smtClean="0"/>
                        <a:t>Description</a:t>
                      </a:r>
                      <a:endParaRPr lang="en-US" sz="1600" dirty="0"/>
                    </a:p>
                  </a:txBody>
                  <a:tcPr marL="51435" marR="51435" marT="25718" marB="25718" anchor="ctr"/>
                </a:tc>
                <a:extLst>
                  <a:ext uri="{0D108BD9-81ED-4DB2-BD59-A6C34878D82A}">
                    <a16:rowId xmlns:a16="http://schemas.microsoft.com/office/drawing/2014/main" val="10000"/>
                  </a:ext>
                </a:extLst>
              </a:tr>
              <a:tr h="1206523">
                <a:tc>
                  <a:txBody>
                    <a:bodyPr/>
                    <a:lstStyle/>
                    <a:p>
                      <a:r>
                        <a:rPr lang="en-US" sz="1600" dirty="0" smtClean="0"/>
                        <a:t>GRB</a:t>
                      </a:r>
                      <a:endParaRPr lang="en-US" sz="1600" dirty="0"/>
                    </a:p>
                  </a:txBody>
                  <a:tcPr marL="51435" marR="51435" marT="25718" marB="25718" anchor="ctr"/>
                </a:tc>
                <a:tc>
                  <a:txBody>
                    <a:bodyPr/>
                    <a:lstStyle/>
                    <a:p>
                      <a:r>
                        <a:rPr lang="en-US" sz="1600" dirty="0" smtClean="0"/>
                        <a:t>GOES Rebroadcast</a:t>
                      </a:r>
                      <a:endParaRPr lang="en-US" sz="1600" dirty="0"/>
                    </a:p>
                  </a:txBody>
                  <a:tcPr marL="51435" marR="51435" marT="25718" marB="25718" anchor="ctr"/>
                </a:tc>
                <a:tc>
                  <a:txBody>
                    <a:bodyPr/>
                    <a:lstStyle/>
                    <a:p>
                      <a:r>
                        <a:rPr lang="en-US" sz="1600" baseline="0" dirty="0" smtClean="0"/>
                        <a:t>The primary relay of full resolution, calibrated, near-real-time broadcast of GOES-R for Level 1b data products (Advanced Baseline Imager L1b, Space Weather L1b, and Geostationary Lightning Mapper L2). These data are available to all users with GRB receivers in view of a GOES-R series satellite at the East or West operational longitudes.</a:t>
                      </a:r>
                      <a:endParaRPr lang="en-US" sz="1600" dirty="0"/>
                    </a:p>
                  </a:txBody>
                  <a:tcPr marL="51435" marR="51435" marT="25718" marB="25718" anchor="ctr"/>
                </a:tc>
                <a:extLst>
                  <a:ext uri="{0D108BD9-81ED-4DB2-BD59-A6C34878D82A}">
                    <a16:rowId xmlns:a16="http://schemas.microsoft.com/office/drawing/2014/main" val="10001"/>
                  </a:ext>
                </a:extLst>
              </a:tr>
              <a:tr h="1439119">
                <a:tc>
                  <a:txBody>
                    <a:bodyPr/>
                    <a:lstStyle/>
                    <a:p>
                      <a:r>
                        <a:rPr lang="en-US" sz="1600" dirty="0" smtClean="0"/>
                        <a:t>HRIT/ EMWIN</a:t>
                      </a:r>
                      <a:endParaRPr lang="en-US" sz="1600" dirty="0"/>
                    </a:p>
                  </a:txBody>
                  <a:tcPr marL="51435" marR="51435" marT="25718" marB="25718" anchor="ctr"/>
                </a:tc>
                <a:tc>
                  <a:txBody>
                    <a:bodyPr/>
                    <a:lstStyle/>
                    <a:p>
                      <a:r>
                        <a:rPr lang="en-US" sz="1600" dirty="0" smtClean="0"/>
                        <a:t>High Rate Information Transmission/ Emergency Managers Weather Information Network </a:t>
                      </a:r>
                      <a:endParaRPr lang="en-US" sz="1600" dirty="0"/>
                    </a:p>
                  </a:txBody>
                  <a:tcPr marL="51435" marR="51435" marT="25718" marB="25718" anchor="ctr"/>
                </a:tc>
                <a:tc>
                  <a:txBody>
                    <a:bodyPr/>
                    <a:lstStyle/>
                    <a:p>
                      <a:r>
                        <a:rPr lang="en-US" sz="1600" dirty="0" smtClean="0"/>
                        <a:t>The HRIT/EMWIN service is a new high data rate (400 Kbps) broadcast for GOES-R satellite imagery and selected products to remotely-located user terminals. Combines LRIT and the EMWIN direct broadcast service that provides users with weather forecasts, warnings, graphics and other information directly from the NWS in near real-time. Also included is a copy of GOES-DCS.</a:t>
                      </a:r>
                      <a:endParaRPr lang="en-US" sz="1600" dirty="0"/>
                    </a:p>
                  </a:txBody>
                  <a:tcPr marL="51435" marR="51435" marT="25718" marB="25718" anchor="ctr"/>
                </a:tc>
                <a:extLst>
                  <a:ext uri="{0D108BD9-81ED-4DB2-BD59-A6C34878D82A}">
                    <a16:rowId xmlns:a16="http://schemas.microsoft.com/office/drawing/2014/main" val="3703814122"/>
                  </a:ext>
                </a:extLst>
              </a:tr>
              <a:tr h="1705173">
                <a:tc>
                  <a:txBody>
                    <a:bodyPr/>
                    <a:lstStyle/>
                    <a:p>
                      <a:r>
                        <a:rPr lang="en-US" sz="1600" dirty="0" smtClean="0"/>
                        <a:t>PDA</a:t>
                      </a:r>
                      <a:endParaRPr lang="en-US" sz="1600" dirty="0"/>
                    </a:p>
                  </a:txBody>
                  <a:tcPr marL="51435" marR="51435" marT="25718" marB="25718" anchor="ctr"/>
                </a:tc>
                <a:tc>
                  <a:txBody>
                    <a:bodyPr/>
                    <a:lstStyle/>
                    <a:p>
                      <a:r>
                        <a:rPr lang="en-US" sz="1600" dirty="0" smtClean="0"/>
                        <a:t>Product Distribution and Access</a:t>
                      </a:r>
                      <a:endParaRPr lang="en-US" sz="1600" dirty="0"/>
                    </a:p>
                  </a:txBody>
                  <a:tcPr marL="51435" marR="51435" marT="25718" marB="25718"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smtClean="0"/>
                        <a:t>The Environmental Satellite Processing and Distribution System is responsible</a:t>
                      </a:r>
                      <a:r>
                        <a:rPr lang="en-US" sz="1600" baseline="0" dirty="0" smtClean="0"/>
                        <a:t> for receiving and storing real-time environmental satellite data and products and making them available to authorized users. It is located in the Environmental Satellite Processing Center at the NOAA Satellite Operations Facility in Suitland, Maryland. The Product Distribution and Access (PDA)  component of ESPDS provides real-time distribution and access services for GOES-R users through a terrestrial network. </a:t>
                      </a:r>
                      <a:endParaRPr lang="en-US" sz="1600" dirty="0"/>
                    </a:p>
                  </a:txBody>
                  <a:tcPr marL="51435" marR="51435" marT="25718" marB="25718" anchor="ctr"/>
                </a:tc>
                <a:extLst>
                  <a:ext uri="{0D108BD9-81ED-4DB2-BD59-A6C34878D82A}">
                    <a16:rowId xmlns:a16="http://schemas.microsoft.com/office/drawing/2014/main" val="10004"/>
                  </a:ext>
                </a:extLst>
              </a:tr>
              <a:tr h="907007">
                <a:tc>
                  <a:txBody>
                    <a:bodyPr/>
                    <a:lstStyle/>
                    <a:p>
                      <a:r>
                        <a:rPr lang="en-US" sz="1600" dirty="0" smtClean="0"/>
                        <a:t>CLASS</a:t>
                      </a:r>
                      <a:endParaRPr lang="en-US" sz="1600" dirty="0"/>
                    </a:p>
                  </a:txBody>
                  <a:tcPr marL="51435" marR="51435" marT="25718" marB="25718" anchor="ctr"/>
                </a:tc>
                <a:tc>
                  <a:txBody>
                    <a:bodyPr/>
                    <a:lstStyle/>
                    <a:p>
                      <a:r>
                        <a:rPr lang="en-US" sz="1600" dirty="0" smtClean="0"/>
                        <a:t>Comprehensive Large Array-data Stewardship System</a:t>
                      </a:r>
                      <a:endParaRPr lang="en-US" sz="1600" dirty="0"/>
                    </a:p>
                  </a:txBody>
                  <a:tcPr marL="51435" marR="51435" marT="25718" marB="25718" anchor="ctr"/>
                </a:tc>
                <a:tc>
                  <a:txBody>
                    <a:bodyPr/>
                    <a:lstStyle/>
                    <a:p>
                      <a:r>
                        <a:rPr lang="en-US" sz="1600" dirty="0" smtClean="0"/>
                        <a:t>Web-based data archive</a:t>
                      </a:r>
                      <a:r>
                        <a:rPr lang="en-US" sz="1600" baseline="0" dirty="0" smtClean="0"/>
                        <a:t> and distribution system for NOAA’s environmental data. CLASS will provide retrospective data access and distribution services of GOES-R data to all users.</a:t>
                      </a:r>
                      <a:endParaRPr lang="en-US" sz="1600" dirty="0"/>
                    </a:p>
                  </a:txBody>
                  <a:tcPr marL="51435" marR="51435" marT="25718" marB="25718" anchor="ctr"/>
                </a:tc>
                <a:extLst>
                  <a:ext uri="{0D108BD9-81ED-4DB2-BD59-A6C34878D82A}">
                    <a16:rowId xmlns:a16="http://schemas.microsoft.com/office/drawing/2014/main" val="10005"/>
                  </a:ext>
                </a:extLst>
              </a:tr>
            </a:tbl>
          </a:graphicData>
        </a:graphic>
      </p:graphicFrame>
      <p:sp>
        <p:nvSpPr>
          <p:cNvPr id="4" name="Slide Number Placeholder 3"/>
          <p:cNvSpPr>
            <a:spLocks noGrp="1"/>
          </p:cNvSpPr>
          <p:nvPr>
            <p:ph type="sldNum" sz="quarter" idx="4"/>
          </p:nvPr>
        </p:nvSpPr>
        <p:spPr/>
        <p:txBody>
          <a:bodyPr/>
          <a:lstStyle/>
          <a:p>
            <a:fld id="{0249A42C-7C3A-1946-A459-68A8AD418034}" type="slidenum">
              <a:rPr lang="en-US" smtClean="0"/>
              <a:pPr/>
              <a:t>7</a:t>
            </a:fld>
            <a:endParaRPr lang="en-US"/>
          </a:p>
        </p:txBody>
      </p:sp>
      <p:sp>
        <p:nvSpPr>
          <p:cNvPr id="6" name="Date Placeholder 5"/>
          <p:cNvSpPr>
            <a:spLocks noGrp="1"/>
          </p:cNvSpPr>
          <p:nvPr>
            <p:ph type="dt" sz="half" idx="2"/>
          </p:nvPr>
        </p:nvSpPr>
        <p:spPr/>
        <p:txBody>
          <a:bodyPr/>
          <a:lstStyle/>
          <a:p>
            <a:fld id="{4C880E6D-0E4F-4FFF-AF43-A1A3397F82D9}" type="datetime1">
              <a:rPr lang="en-US" smtClean="0"/>
              <a:t>7/3/2019</a:t>
            </a:fld>
            <a:endParaRPr lang="en-US" dirty="0"/>
          </a:p>
        </p:txBody>
      </p:sp>
    </p:spTree>
    <p:extLst>
      <p:ext uri="{BB962C8B-B14F-4D97-AF65-F5344CB8AC3E}">
        <p14:creationId xmlns:p14="http://schemas.microsoft.com/office/powerpoint/2010/main" val="14355878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013474346"/>
              </p:ext>
            </p:extLst>
          </p:nvPr>
        </p:nvGraphicFramePr>
        <p:xfrm>
          <a:off x="0" y="899160"/>
          <a:ext cx="12191999" cy="5958841"/>
        </p:xfrm>
        <a:graphic>
          <a:graphicData uri="http://schemas.openxmlformats.org/drawingml/2006/table">
            <a:tbl>
              <a:tblPr firstRow="1" bandRow="1">
                <a:tableStyleId>{5C22544A-7EE6-4342-B048-85BDC9FD1C3A}</a:tableStyleId>
              </a:tblPr>
              <a:tblGrid>
                <a:gridCol w="1453231">
                  <a:extLst>
                    <a:ext uri="{9D8B030D-6E8A-4147-A177-3AD203B41FA5}">
                      <a16:colId xmlns:a16="http://schemas.microsoft.com/office/drawing/2014/main" val="20000"/>
                    </a:ext>
                  </a:extLst>
                </a:gridCol>
                <a:gridCol w="2535672">
                  <a:extLst>
                    <a:ext uri="{9D8B030D-6E8A-4147-A177-3AD203B41FA5}">
                      <a16:colId xmlns:a16="http://schemas.microsoft.com/office/drawing/2014/main" val="20001"/>
                    </a:ext>
                  </a:extLst>
                </a:gridCol>
                <a:gridCol w="8203096">
                  <a:extLst>
                    <a:ext uri="{9D8B030D-6E8A-4147-A177-3AD203B41FA5}">
                      <a16:colId xmlns:a16="http://schemas.microsoft.com/office/drawing/2014/main" val="20002"/>
                    </a:ext>
                  </a:extLst>
                </a:gridCol>
              </a:tblGrid>
              <a:tr h="705940">
                <a:tc>
                  <a:txBody>
                    <a:bodyPr/>
                    <a:lstStyle/>
                    <a:p>
                      <a:pPr algn="ctr"/>
                      <a:r>
                        <a:rPr lang="en-US" sz="1800" dirty="0" smtClean="0"/>
                        <a:t>Acronym</a:t>
                      </a:r>
                      <a:endParaRPr lang="en-US" sz="1800" dirty="0"/>
                    </a:p>
                  </a:txBody>
                  <a:tcPr marL="51435" marR="51435" marT="25718" marB="25718" anchor="ctr"/>
                </a:tc>
                <a:tc>
                  <a:txBody>
                    <a:bodyPr/>
                    <a:lstStyle/>
                    <a:p>
                      <a:pPr algn="ctr"/>
                      <a:r>
                        <a:rPr lang="en-US" sz="1800" dirty="0" smtClean="0"/>
                        <a:t>System Name</a:t>
                      </a:r>
                      <a:endParaRPr lang="en-US" sz="1800" dirty="0"/>
                    </a:p>
                  </a:txBody>
                  <a:tcPr marL="51435" marR="51435" marT="25718" marB="25718" anchor="ctr"/>
                </a:tc>
                <a:tc>
                  <a:txBody>
                    <a:bodyPr/>
                    <a:lstStyle/>
                    <a:p>
                      <a:pPr algn="ctr"/>
                      <a:r>
                        <a:rPr lang="en-US" sz="1800" dirty="0" smtClean="0"/>
                        <a:t>Description</a:t>
                      </a:r>
                      <a:endParaRPr lang="en-US" sz="1800" dirty="0"/>
                    </a:p>
                  </a:txBody>
                  <a:tcPr marL="51435" marR="51435" marT="25718" marB="25718" anchor="ctr"/>
                </a:tc>
                <a:extLst>
                  <a:ext uri="{0D108BD9-81ED-4DB2-BD59-A6C34878D82A}">
                    <a16:rowId xmlns:a16="http://schemas.microsoft.com/office/drawing/2014/main" val="10000"/>
                  </a:ext>
                </a:extLst>
              </a:tr>
              <a:tr h="1356511">
                <a:tc>
                  <a:txBody>
                    <a:bodyPr/>
                    <a:lstStyle/>
                    <a:p>
                      <a:r>
                        <a:rPr lang="en-US" sz="1600" dirty="0" smtClean="0"/>
                        <a:t>GNC-A</a:t>
                      </a:r>
                      <a:endParaRPr lang="en-US" sz="1600" dirty="0"/>
                    </a:p>
                  </a:txBody>
                  <a:tcPr marL="51435" marR="51435" marT="25718" marB="25718" anchor="ctr"/>
                </a:tc>
                <a:tc>
                  <a:txBody>
                    <a:bodyPr/>
                    <a:lstStyle/>
                    <a:p>
                      <a:r>
                        <a:rPr lang="en-US" sz="1600" dirty="0" smtClean="0"/>
                        <a:t>GEONETCast Americas</a:t>
                      </a:r>
                      <a:endParaRPr lang="en-US" sz="1600" dirty="0"/>
                    </a:p>
                  </a:txBody>
                  <a:tcPr marL="51435" marR="51435" marT="25718" marB="25718" anchor="ctr"/>
                </a:tc>
                <a:tc>
                  <a:txBody>
                    <a:bodyPr/>
                    <a:lstStyle/>
                    <a:p>
                      <a:r>
                        <a:rPr lang="en-US" sz="1600" dirty="0" smtClean="0"/>
                        <a:t>GEONETCast Americas is the Western Hemisphere component of GEONETCast, a near real time, global network of satellite-based data dissemination systems designed to distribute space-based, air-borne and in situ data, metadata and products to diverse communities.</a:t>
                      </a:r>
                      <a:endParaRPr lang="en-US" sz="1600" dirty="0"/>
                    </a:p>
                  </a:txBody>
                  <a:tcPr marL="51435" marR="51435" marT="25718" marB="25718" anchor="ctr"/>
                </a:tc>
                <a:extLst>
                  <a:ext uri="{0D108BD9-81ED-4DB2-BD59-A6C34878D82A}">
                    <a16:rowId xmlns:a16="http://schemas.microsoft.com/office/drawing/2014/main" val="10001"/>
                  </a:ext>
                </a:extLst>
              </a:tr>
              <a:tr h="1128860">
                <a:tc>
                  <a:txBody>
                    <a:bodyPr/>
                    <a:lstStyle/>
                    <a:p>
                      <a:r>
                        <a:rPr lang="en-US" sz="1600" dirty="0" smtClean="0"/>
                        <a:t>Websites</a:t>
                      </a:r>
                      <a:endParaRPr lang="en-US" sz="1600" dirty="0"/>
                    </a:p>
                  </a:txBody>
                  <a:tcPr marL="51435" marR="51435" marT="25718" marB="25718" anchor="ctr"/>
                </a:tc>
                <a:tc>
                  <a:txBody>
                    <a:bodyPr/>
                    <a:lstStyle/>
                    <a:p>
                      <a:r>
                        <a:rPr lang="en-US" sz="1600" dirty="0" smtClean="0"/>
                        <a:t>Websites on the Internet</a:t>
                      </a:r>
                      <a:endParaRPr lang="en-US" sz="1600" dirty="0"/>
                    </a:p>
                  </a:txBody>
                  <a:tcPr marL="51435" marR="51435" marT="25718" marB="25718" anchor="ctr"/>
                </a:tc>
                <a:tc>
                  <a:txBody>
                    <a:bodyPr/>
                    <a:lstStyle/>
                    <a:p>
                      <a:r>
                        <a:rPr lang="en-US" sz="1600" dirty="0" smtClean="0"/>
                        <a:t>NOAA,</a:t>
                      </a:r>
                      <a:r>
                        <a:rPr lang="en-US" sz="1600" baseline="0" dirty="0" smtClean="0"/>
                        <a:t> NASA, </a:t>
                      </a:r>
                      <a:r>
                        <a:rPr lang="en-US" sz="1600" dirty="0" smtClean="0"/>
                        <a:t>NOAA Cooperative</a:t>
                      </a:r>
                      <a:r>
                        <a:rPr lang="en-US" sz="1600" baseline="0" dirty="0" smtClean="0"/>
                        <a:t> Institutes, and Universities distribute GOES-16 imagery on their websites. Many universities receive data from </a:t>
                      </a:r>
                      <a:r>
                        <a:rPr lang="en-US" sz="1600" baseline="0" dirty="0" err="1" smtClean="0"/>
                        <a:t>Unidata</a:t>
                      </a:r>
                      <a:r>
                        <a:rPr lang="en-US" sz="1600" baseline="0" dirty="0" smtClean="0"/>
                        <a:t>. </a:t>
                      </a:r>
                      <a:r>
                        <a:rPr lang="en-US" sz="1600" baseline="0" dirty="0" err="1" smtClean="0"/>
                        <a:t>Unidata</a:t>
                      </a:r>
                      <a:r>
                        <a:rPr lang="en-US" sz="1600" baseline="0" dirty="0" smtClean="0"/>
                        <a:t> has GRB and </a:t>
                      </a:r>
                      <a:r>
                        <a:rPr lang="en-US" sz="1600" baseline="0" dirty="0" err="1" smtClean="0"/>
                        <a:t>NOAPort</a:t>
                      </a:r>
                      <a:r>
                        <a:rPr lang="en-US" sz="1600" baseline="0" dirty="0" smtClean="0"/>
                        <a:t> receive stations</a:t>
                      </a:r>
                      <a:endParaRPr lang="en-US" sz="1600" dirty="0"/>
                    </a:p>
                  </a:txBody>
                  <a:tcPr marL="51435" marR="51435" marT="25718" marB="25718" anchor="ctr"/>
                </a:tc>
                <a:extLst>
                  <a:ext uri="{0D108BD9-81ED-4DB2-BD59-A6C34878D82A}">
                    <a16:rowId xmlns:a16="http://schemas.microsoft.com/office/drawing/2014/main" val="3703814122"/>
                  </a:ext>
                </a:extLst>
              </a:tr>
              <a:tr h="1383765">
                <a:tc>
                  <a:txBody>
                    <a:bodyPr/>
                    <a:lstStyle/>
                    <a:p>
                      <a:r>
                        <a:rPr lang="en-US" sz="1600" dirty="0" smtClean="0"/>
                        <a:t>BDP</a:t>
                      </a:r>
                      <a:endParaRPr lang="en-US" sz="1600" dirty="0"/>
                    </a:p>
                  </a:txBody>
                  <a:tcPr marL="51435" marR="51435" marT="25718" marB="25718"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smtClean="0"/>
                        <a:t>Big Data Project</a:t>
                      </a:r>
                    </a:p>
                  </a:txBody>
                  <a:tcPr marL="51435" marR="51435" marT="25718" marB="25718"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smtClean="0"/>
                        <a:t>Demonstration Project. The BDP, through Cooperative Research and Development Agreements (CRADAs), currently works with five infrastructure-as-a-service (IaaS) providers to broaden access to NOAA’s data resources. </a:t>
                      </a:r>
                    </a:p>
                  </a:txBody>
                  <a:tcPr marL="51435" marR="51435" marT="25718" marB="25718" anchor="ctr"/>
                </a:tc>
                <a:extLst>
                  <a:ext uri="{0D108BD9-81ED-4DB2-BD59-A6C34878D82A}">
                    <a16:rowId xmlns:a16="http://schemas.microsoft.com/office/drawing/2014/main" val="10004"/>
                  </a:ext>
                </a:extLst>
              </a:tr>
              <a:tr h="1383765">
                <a:tc>
                  <a:txBody>
                    <a:bodyPr/>
                    <a:lstStyle/>
                    <a:p>
                      <a:r>
                        <a:rPr lang="en-US" sz="1600" dirty="0" err="1" smtClean="0"/>
                        <a:t>NOAAPort</a:t>
                      </a:r>
                      <a:endParaRPr lang="en-US" sz="1600" dirty="0"/>
                    </a:p>
                  </a:txBody>
                  <a:tcPr marL="51435" marR="51435" marT="25718" marB="25718"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smtClean="0"/>
                        <a:t>NWS Satellite Broadcast Network</a:t>
                      </a:r>
                    </a:p>
                  </a:txBody>
                  <a:tcPr marL="51435" marR="51435" marT="25718" marB="25718"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smtClean="0"/>
                        <a:t>GOES-R will provide selected products to the NWS Advanced Weather Interactive Processing System (AWIPS) Satellite Broadcast Network and </a:t>
                      </a:r>
                      <a:r>
                        <a:rPr lang="en-US" sz="1600" dirty="0" err="1" smtClean="0"/>
                        <a:t>NOAAPort</a:t>
                      </a:r>
                      <a:r>
                        <a:rPr lang="en-US" sz="1600" dirty="0" smtClean="0"/>
                        <a:t>. </a:t>
                      </a:r>
                      <a:r>
                        <a:rPr lang="en-US" sz="1600" dirty="0" err="1" smtClean="0"/>
                        <a:t>Sectorized</a:t>
                      </a:r>
                      <a:r>
                        <a:rPr lang="en-US" sz="1600" dirty="0" smtClean="0"/>
                        <a:t> Cloud and Moisture Imagery (SCMI) will be delivered via SBN/</a:t>
                      </a:r>
                      <a:r>
                        <a:rPr lang="en-US" sz="1600" dirty="0" err="1" smtClean="0"/>
                        <a:t>NOAAPort</a:t>
                      </a:r>
                      <a:endParaRPr lang="en-US" sz="1600" dirty="0" smtClean="0"/>
                    </a:p>
                  </a:txBody>
                  <a:tcPr marL="51435" marR="51435" marT="25718" marB="25718" anchor="ctr"/>
                </a:tc>
                <a:extLst>
                  <a:ext uri="{0D108BD9-81ED-4DB2-BD59-A6C34878D82A}">
                    <a16:rowId xmlns:a16="http://schemas.microsoft.com/office/drawing/2014/main" val="4145901404"/>
                  </a:ext>
                </a:extLst>
              </a:tr>
            </a:tbl>
          </a:graphicData>
        </a:graphic>
      </p:graphicFrame>
      <p:sp>
        <p:nvSpPr>
          <p:cNvPr id="6" name="Title 1"/>
          <p:cNvSpPr>
            <a:spLocks noGrp="1"/>
          </p:cNvSpPr>
          <p:nvPr>
            <p:ph type="title"/>
          </p:nvPr>
        </p:nvSpPr>
        <p:spPr>
          <a:xfrm>
            <a:off x="-1" y="0"/>
            <a:ext cx="12191999" cy="822960"/>
          </a:xfrm>
        </p:spPr>
        <p:txBody>
          <a:bodyPr>
            <a:normAutofit/>
          </a:bodyPr>
          <a:lstStyle/>
          <a:p>
            <a:pPr eaLnBrk="1" hangingPunct="1"/>
            <a:r>
              <a:rPr lang="en-US" altLang="en-US" sz="3200" dirty="0"/>
              <a:t>Overview of GOES-R Series Data Access</a:t>
            </a:r>
          </a:p>
        </p:txBody>
      </p:sp>
      <p:sp>
        <p:nvSpPr>
          <p:cNvPr id="3" name="Slide Number Placeholder 2"/>
          <p:cNvSpPr>
            <a:spLocks noGrp="1"/>
          </p:cNvSpPr>
          <p:nvPr>
            <p:ph type="sldNum" sz="quarter" idx="4"/>
          </p:nvPr>
        </p:nvSpPr>
        <p:spPr/>
        <p:txBody>
          <a:bodyPr/>
          <a:lstStyle/>
          <a:p>
            <a:fld id="{0249A42C-7C3A-1946-A459-68A8AD418034}" type="slidenum">
              <a:rPr lang="en-US" smtClean="0"/>
              <a:pPr/>
              <a:t>8</a:t>
            </a:fld>
            <a:endParaRPr lang="en-US"/>
          </a:p>
        </p:txBody>
      </p:sp>
      <p:sp>
        <p:nvSpPr>
          <p:cNvPr id="4" name="Date Placeholder 3"/>
          <p:cNvSpPr>
            <a:spLocks noGrp="1"/>
          </p:cNvSpPr>
          <p:nvPr>
            <p:ph type="dt" sz="half" idx="2"/>
          </p:nvPr>
        </p:nvSpPr>
        <p:spPr/>
        <p:txBody>
          <a:bodyPr/>
          <a:lstStyle/>
          <a:p>
            <a:fld id="{9F7C9EA2-99FE-4F9A-9D38-5BA83EBCC145}" type="datetime1">
              <a:rPr lang="en-US" smtClean="0"/>
              <a:t>7/3/2019</a:t>
            </a:fld>
            <a:endParaRPr lang="en-US" dirty="0"/>
          </a:p>
        </p:txBody>
      </p:sp>
    </p:spTree>
    <p:extLst>
      <p:ext uri="{BB962C8B-B14F-4D97-AF65-F5344CB8AC3E}">
        <p14:creationId xmlns:p14="http://schemas.microsoft.com/office/powerpoint/2010/main" val="13083197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1999" cy="807720"/>
          </a:xfrm>
        </p:spPr>
        <p:txBody>
          <a:bodyPr>
            <a:normAutofit/>
          </a:bodyPr>
          <a:lstStyle/>
          <a:p>
            <a:r>
              <a:rPr lang="en-US" sz="3200" dirty="0"/>
              <a:t>GOES-R Series GOES Rebroadcast </a:t>
            </a:r>
          </a:p>
        </p:txBody>
      </p:sp>
      <p:sp>
        <p:nvSpPr>
          <p:cNvPr id="2" name="Rounded Rectangle 1"/>
          <p:cNvSpPr/>
          <p:nvPr/>
        </p:nvSpPr>
        <p:spPr>
          <a:xfrm>
            <a:off x="708454" y="1210963"/>
            <a:ext cx="10849232" cy="1741116"/>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2000" dirty="0">
                <a:solidFill>
                  <a:prstClr val="white"/>
                </a:solidFill>
                <a:latin typeface="Calibri"/>
              </a:rPr>
              <a:t>The GOES Rebroadcast (GRB) provides the primary relay of GOES-R Series full resolution, calibrated, near-real-time direct broadcast Level 1b data from the Advanced Baseline Imager and the Space Weather instruments and Level 2 data from the Geostationary Lightning Mapper</a:t>
            </a:r>
          </a:p>
        </p:txBody>
      </p:sp>
      <p:sp>
        <p:nvSpPr>
          <p:cNvPr id="8" name="Rounded Rectangle 7"/>
          <p:cNvSpPr/>
          <p:nvPr/>
        </p:nvSpPr>
        <p:spPr>
          <a:xfrm>
            <a:off x="1499286" y="3150401"/>
            <a:ext cx="9440563" cy="796097"/>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800" dirty="0">
                <a:solidFill>
                  <a:prstClr val="white"/>
                </a:solidFill>
                <a:latin typeface="Calibri"/>
              </a:rPr>
              <a:t>The GRB downlink is standards-based and documented in the Product Definition and Users’ Guide and Downlink Specifications</a:t>
            </a:r>
          </a:p>
        </p:txBody>
      </p:sp>
      <p:sp>
        <p:nvSpPr>
          <p:cNvPr id="9" name="Hexagon 8"/>
          <p:cNvSpPr/>
          <p:nvPr/>
        </p:nvSpPr>
        <p:spPr>
          <a:xfrm>
            <a:off x="1827976" y="4345433"/>
            <a:ext cx="1207630" cy="1064286"/>
          </a:xfrm>
          <a:prstGeom prst="hexagon">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600" dirty="0">
                <a:solidFill>
                  <a:prstClr val="white"/>
                </a:solidFill>
                <a:latin typeface="Calibri"/>
              </a:rPr>
              <a:t>DVB-S2</a:t>
            </a:r>
          </a:p>
        </p:txBody>
      </p:sp>
      <p:sp>
        <p:nvSpPr>
          <p:cNvPr id="11" name="Hexagon 10"/>
          <p:cNvSpPr/>
          <p:nvPr/>
        </p:nvSpPr>
        <p:spPr>
          <a:xfrm>
            <a:off x="4081751" y="4375840"/>
            <a:ext cx="1190432" cy="1064286"/>
          </a:xfrm>
          <a:prstGeom prst="hexagon">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600" dirty="0">
                <a:solidFill>
                  <a:prstClr val="white"/>
                </a:solidFill>
                <a:latin typeface="Calibri"/>
              </a:rPr>
              <a:t>CCSDS</a:t>
            </a:r>
          </a:p>
        </p:txBody>
      </p:sp>
      <p:sp>
        <p:nvSpPr>
          <p:cNvPr id="18" name="Rectangle 17"/>
          <p:cNvSpPr/>
          <p:nvPr/>
        </p:nvSpPr>
        <p:spPr>
          <a:xfrm>
            <a:off x="6133070" y="4235148"/>
            <a:ext cx="1837038" cy="1163789"/>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600" dirty="0">
                <a:solidFill>
                  <a:prstClr val="white"/>
                </a:solidFill>
                <a:latin typeface="Calibri"/>
              </a:rPr>
              <a:t>Product Definition and</a:t>
            </a:r>
          </a:p>
          <a:p>
            <a:pPr algn="ctr">
              <a:defRPr/>
            </a:pPr>
            <a:r>
              <a:rPr lang="en-US" sz="1600" dirty="0">
                <a:solidFill>
                  <a:prstClr val="white"/>
                </a:solidFill>
                <a:latin typeface="Calibri"/>
              </a:rPr>
              <a:t>Users’ Guide</a:t>
            </a:r>
          </a:p>
        </p:txBody>
      </p:sp>
      <p:sp>
        <p:nvSpPr>
          <p:cNvPr id="19" name="Rectangle 18"/>
          <p:cNvSpPr/>
          <p:nvPr/>
        </p:nvSpPr>
        <p:spPr>
          <a:xfrm>
            <a:off x="8624681" y="4245930"/>
            <a:ext cx="1880998" cy="1163789"/>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600" dirty="0">
                <a:solidFill>
                  <a:prstClr val="white"/>
                </a:solidFill>
                <a:latin typeface="Calibri"/>
              </a:rPr>
              <a:t>GRB</a:t>
            </a:r>
          </a:p>
          <a:p>
            <a:pPr algn="ctr">
              <a:defRPr/>
            </a:pPr>
            <a:r>
              <a:rPr lang="en-US" sz="1600" dirty="0">
                <a:solidFill>
                  <a:prstClr val="white"/>
                </a:solidFill>
                <a:latin typeface="Calibri"/>
              </a:rPr>
              <a:t>Downlink Specifications for</a:t>
            </a:r>
          </a:p>
          <a:p>
            <a:pPr algn="ctr">
              <a:defRPr/>
            </a:pPr>
            <a:r>
              <a:rPr lang="en-US" sz="1600" dirty="0">
                <a:solidFill>
                  <a:prstClr val="white"/>
                </a:solidFill>
                <a:latin typeface="Calibri"/>
              </a:rPr>
              <a:t>Users</a:t>
            </a:r>
          </a:p>
        </p:txBody>
      </p:sp>
      <p:sp>
        <p:nvSpPr>
          <p:cNvPr id="3" name="TextBox 2"/>
          <p:cNvSpPr txBox="1"/>
          <p:nvPr/>
        </p:nvSpPr>
        <p:spPr>
          <a:xfrm>
            <a:off x="3339948" y="5671756"/>
            <a:ext cx="2793122" cy="646331"/>
          </a:xfrm>
          <a:prstGeom prst="rect">
            <a:avLst/>
          </a:prstGeom>
          <a:noFill/>
        </p:spPr>
        <p:txBody>
          <a:bodyPr wrap="square" rtlCol="0">
            <a:spAutoFit/>
          </a:bodyPr>
          <a:lstStyle/>
          <a:p>
            <a:pPr algn="ctr">
              <a:defRPr/>
            </a:pPr>
            <a:r>
              <a:rPr lang="en-US" sz="1800" dirty="0">
                <a:solidFill>
                  <a:schemeClr val="tx1"/>
                </a:solidFill>
                <a:latin typeface="+mn-lt"/>
              </a:rPr>
              <a:t>Consultative Committee for Space Data Systems </a:t>
            </a:r>
          </a:p>
        </p:txBody>
      </p:sp>
      <p:sp>
        <p:nvSpPr>
          <p:cNvPr id="5" name="TextBox 4"/>
          <p:cNvSpPr txBox="1"/>
          <p:nvPr/>
        </p:nvSpPr>
        <p:spPr>
          <a:xfrm>
            <a:off x="1178011" y="5671757"/>
            <a:ext cx="2133600" cy="646331"/>
          </a:xfrm>
          <a:prstGeom prst="rect">
            <a:avLst/>
          </a:prstGeom>
          <a:noFill/>
        </p:spPr>
        <p:txBody>
          <a:bodyPr wrap="square" rtlCol="0">
            <a:spAutoFit/>
          </a:bodyPr>
          <a:lstStyle/>
          <a:p>
            <a:pPr algn="ctr">
              <a:defRPr/>
            </a:pPr>
            <a:r>
              <a:rPr lang="en-US" sz="1800" dirty="0">
                <a:solidFill>
                  <a:schemeClr val="tx1"/>
                </a:solidFill>
                <a:latin typeface="+mn-lt"/>
              </a:rPr>
              <a:t>Digital Video Broadcasting </a:t>
            </a:r>
          </a:p>
        </p:txBody>
      </p:sp>
      <p:sp>
        <p:nvSpPr>
          <p:cNvPr id="7" name="Slide Number Placeholder 6"/>
          <p:cNvSpPr>
            <a:spLocks noGrp="1"/>
          </p:cNvSpPr>
          <p:nvPr>
            <p:ph type="sldNum" sz="quarter" idx="4"/>
          </p:nvPr>
        </p:nvSpPr>
        <p:spPr/>
        <p:txBody>
          <a:bodyPr/>
          <a:lstStyle/>
          <a:p>
            <a:fld id="{0249A42C-7C3A-1946-A459-68A8AD418034}" type="slidenum">
              <a:rPr lang="en-US" smtClean="0"/>
              <a:pPr/>
              <a:t>9</a:t>
            </a:fld>
            <a:endParaRPr lang="en-US"/>
          </a:p>
        </p:txBody>
      </p:sp>
      <p:sp>
        <p:nvSpPr>
          <p:cNvPr id="10" name="Date Placeholder 9"/>
          <p:cNvSpPr>
            <a:spLocks noGrp="1"/>
          </p:cNvSpPr>
          <p:nvPr>
            <p:ph type="dt" sz="half" idx="2"/>
          </p:nvPr>
        </p:nvSpPr>
        <p:spPr/>
        <p:txBody>
          <a:bodyPr/>
          <a:lstStyle/>
          <a:p>
            <a:fld id="{AFAF2F72-F9E8-4532-A3DB-842254C7FDC9}" type="datetime1">
              <a:rPr lang="en-US" smtClean="0"/>
              <a:t>7/3/2019</a:t>
            </a:fld>
            <a:endParaRPr lang="en-US" dirty="0"/>
          </a:p>
        </p:txBody>
      </p:sp>
    </p:spTree>
    <p:extLst>
      <p:ext uri="{BB962C8B-B14F-4D97-AF65-F5344CB8AC3E}">
        <p14:creationId xmlns:p14="http://schemas.microsoft.com/office/powerpoint/2010/main" val="426386557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Default Theme">
  <a:themeElements>
    <a:clrScheme name="Custom 3">
      <a:dk1>
        <a:sysClr val="windowText" lastClr="000000"/>
      </a:dk1>
      <a:lt1>
        <a:sysClr val="window" lastClr="FFFFFF"/>
      </a:lt1>
      <a:dk2>
        <a:srgbClr val="084284"/>
      </a:dk2>
      <a:lt2>
        <a:srgbClr val="E6E6E6"/>
      </a:lt2>
      <a:accent1>
        <a:srgbClr val="285583"/>
      </a:accent1>
      <a:accent2>
        <a:srgbClr val="7E5100"/>
      </a:accent2>
      <a:accent3>
        <a:srgbClr val="FED174"/>
      </a:accent3>
      <a:accent4>
        <a:srgbClr val="9BCFFF"/>
      </a:accent4>
      <a:accent5>
        <a:srgbClr val="4088D2"/>
      </a:accent5>
      <a:accent6>
        <a:srgbClr val="BC0000"/>
      </a:accent6>
      <a:hlink>
        <a:srgbClr val="084284"/>
      </a:hlink>
      <a:folHlink>
        <a:srgbClr val="3877B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ormal_Launch_ShowTe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12667</TotalTime>
  <Words>9337</Words>
  <Application>Microsoft Office PowerPoint</Application>
  <PresentationFormat>Widescreen</PresentationFormat>
  <Paragraphs>1500</Paragraphs>
  <Slides>67</Slides>
  <Notes>35</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67</vt:i4>
      </vt:variant>
    </vt:vector>
  </HeadingPairs>
  <TitlesOfParts>
    <vt:vector size="80" baseType="lpstr">
      <vt:lpstr>ＭＳ Ｐゴシック</vt:lpstr>
      <vt:lpstr>Aharoni</vt:lpstr>
      <vt:lpstr>Arial</vt:lpstr>
      <vt:lpstr>Arial Black</vt:lpstr>
      <vt:lpstr>Arial Unicode MS</vt:lpstr>
      <vt:lpstr>Calibri</vt:lpstr>
      <vt:lpstr>Eras Bold ITC</vt:lpstr>
      <vt:lpstr>Roboto</vt:lpstr>
      <vt:lpstr>Symbol</vt:lpstr>
      <vt:lpstr>Times New Roman</vt:lpstr>
      <vt:lpstr>Wingdings</vt:lpstr>
      <vt:lpstr>Default Theme</vt:lpstr>
      <vt:lpstr>Normal_Launch_ShowTemp</vt:lpstr>
      <vt:lpstr>GOES-R Series Data Access</vt:lpstr>
      <vt:lpstr>Contributors</vt:lpstr>
      <vt:lpstr>Agenda</vt:lpstr>
      <vt:lpstr>Objectives of the Lesson</vt:lpstr>
      <vt:lpstr>Satellite and Product Operations</vt:lpstr>
      <vt:lpstr>GOES Constellation</vt:lpstr>
      <vt:lpstr>Overview of GOES-R Series Data Access</vt:lpstr>
      <vt:lpstr>Overview of GOES-R Series Data Access</vt:lpstr>
      <vt:lpstr>GOES-R Series GOES Rebroadcast </vt:lpstr>
      <vt:lpstr>GOES-16 Products on GRB</vt:lpstr>
      <vt:lpstr>GRB Specifications</vt:lpstr>
      <vt:lpstr>GOES Rebroadcast Reception</vt:lpstr>
      <vt:lpstr>PowerPoint Presentation</vt:lpstr>
      <vt:lpstr>GRB Data Flow</vt:lpstr>
      <vt:lpstr>GOES-R Series GRB Ground Antenna Sizes</vt:lpstr>
      <vt:lpstr>PowerPoint Presentation</vt:lpstr>
      <vt:lpstr>CSPP Geo Level 2 Processing</vt:lpstr>
      <vt:lpstr>Recent Changes to GRB</vt:lpstr>
      <vt:lpstr>GRB Sites</vt:lpstr>
      <vt:lpstr>Example of a GRB Site that Distributes Products</vt:lpstr>
      <vt:lpstr>HRIT/EMWIN</vt:lpstr>
      <vt:lpstr>HRIT/EMWIN Virtual Channel Listing</vt:lpstr>
      <vt:lpstr>HRIT/EMWIN</vt:lpstr>
      <vt:lpstr>HRIT/EMWIN Reception</vt:lpstr>
      <vt:lpstr>GRB Reception</vt:lpstr>
      <vt:lpstr>HRIT/EMWIN Users By Numbers</vt:lpstr>
      <vt:lpstr>GOES Data Collection System</vt:lpstr>
      <vt:lpstr>GOES DCS Today</vt:lpstr>
      <vt:lpstr>DCS By The Numbers……….</vt:lpstr>
      <vt:lpstr>Distribution of GOES DCS Platforms</vt:lpstr>
      <vt:lpstr>Major DCS Users</vt:lpstr>
      <vt:lpstr>PowerPoint Presentation</vt:lpstr>
      <vt:lpstr>GOES Data Operations in the ESPC</vt:lpstr>
      <vt:lpstr>GOES-R Baseline Products</vt:lpstr>
      <vt:lpstr>Baseline Products</vt:lpstr>
      <vt:lpstr>Production Distribution and Access</vt:lpstr>
      <vt:lpstr>Comprehensive Large Array-data Stewardship  System (CLASS)</vt:lpstr>
      <vt:lpstr>Levels of Access Services  </vt:lpstr>
      <vt:lpstr>Data Availability Times</vt:lpstr>
      <vt:lpstr>GOES-16/17 Data Products from CLASS</vt:lpstr>
      <vt:lpstr>GEONETCast Americas (GNC-A)</vt:lpstr>
      <vt:lpstr>GEONETCast Americas </vt:lpstr>
      <vt:lpstr>GNC-A Broadcast</vt:lpstr>
      <vt:lpstr>GNC-A Community Map</vt:lpstr>
      <vt:lpstr>Big Data Project</vt:lpstr>
      <vt:lpstr>Traditional NOAA Satellite Data Internet Access Strategy</vt:lpstr>
      <vt:lpstr>BDP Data Access</vt:lpstr>
      <vt:lpstr>GOES-R Products Available through the BDP</vt:lpstr>
      <vt:lpstr>UCAR/Unidata</vt:lpstr>
      <vt:lpstr>Websites</vt:lpstr>
      <vt:lpstr>Links to Websites</vt:lpstr>
      <vt:lpstr>Links to Websites</vt:lpstr>
      <vt:lpstr>Links to Websites</vt:lpstr>
      <vt:lpstr>Links to Websites</vt:lpstr>
      <vt:lpstr>Links to Websites</vt:lpstr>
      <vt:lpstr>Links to Websites</vt:lpstr>
      <vt:lpstr>Notifications, Status, and Contacts</vt:lpstr>
      <vt:lpstr>MSC’s GOES Network Transformation</vt:lpstr>
      <vt:lpstr>GOES-R – Clients</vt:lpstr>
      <vt:lpstr>Summary</vt:lpstr>
      <vt:lpstr>Data Access Options</vt:lpstr>
      <vt:lpstr>Points of Contact</vt:lpstr>
      <vt:lpstr>Acronyms</vt:lpstr>
      <vt:lpstr>Acronyms</vt:lpstr>
      <vt:lpstr>Acronyms</vt:lpstr>
      <vt:lpstr>Acronyms</vt:lpstr>
      <vt:lpstr>Acronyms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A. McNitt</dc:creator>
  <cp:lastModifiedBy>Scott Lindstrom</cp:lastModifiedBy>
  <cp:revision>651</cp:revision>
  <cp:lastPrinted>2018-05-21T14:44:51Z</cp:lastPrinted>
  <dcterms:modified xsi:type="dcterms:W3CDTF">2019-07-03T15:49:52Z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A9D8326E-6E95-409C-873C-1F2E927990CA</vt:lpwstr>
  </property>
  <property fmtid="{D5CDD505-2E9C-101B-9397-08002B2CF9AE}" pid="3" name="ArticulatePath">
    <vt:lpwstr>CMOS_GOES-R_Data Access_DRAFT_070319a_widescreen</vt:lpwstr>
  </property>
</Properties>
</file>