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Lst>
  <p:notesMasterIdLst>
    <p:notesMasterId r:id="rId11"/>
  </p:notesMasterIdLst>
  <p:sldIdLst>
    <p:sldId id="327" r:id="rId3"/>
    <p:sldId id="2016" r:id="rId4"/>
    <p:sldId id="2043" r:id="rId5"/>
    <p:sldId id="2044" r:id="rId6"/>
    <p:sldId id="2045" r:id="rId7"/>
    <p:sldId id="2046" r:id="rId8"/>
    <p:sldId id="2047" r:id="rId9"/>
    <p:sldId id="2015" r:id="rId10"/>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32">
          <p15:clr>
            <a:srgbClr val="A4A3A4"/>
          </p15:clr>
        </p15:guide>
        <p15:guide id="4" pos="312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 Joan C. (GSFC-410.0)[SGT INC]" initials="FJC(I" lastIdx="57"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5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50" autoAdjust="0"/>
    <p:restoredTop sz="93761" autoAdjust="0"/>
  </p:normalViewPr>
  <p:slideViewPr>
    <p:cSldViewPr snapToGrid="0" snapToObjects="1" showGuides="1">
      <p:cViewPr varScale="1">
        <p:scale>
          <a:sx n="137" d="100"/>
          <a:sy n="137" d="100"/>
        </p:scale>
        <p:origin x="390" y="63"/>
      </p:cViewPr>
      <p:guideLst>
        <p:guide orient="horz" pos="2160"/>
        <p:guide pos="2880"/>
        <p:guide orient="horz" pos="232"/>
        <p:guide pos="3124"/>
      </p:guideLst>
    </p:cSldViewPr>
  </p:slideViewPr>
  <p:notesTextViewPr>
    <p:cViewPr>
      <p:scale>
        <a:sx n="100" d="100"/>
        <a:sy n="100" d="100"/>
      </p:scale>
      <p:origin x="0" y="0"/>
    </p:cViewPr>
  </p:notesTextViewPr>
  <p:sorterViewPr>
    <p:cViewPr>
      <p:scale>
        <a:sx n="100" d="100"/>
        <a:sy n="100" d="100"/>
      </p:scale>
      <p:origin x="0" y="-24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2" tIns="46587" rIns="93172" bIns="46587" rtlCol="0"/>
          <a:lstStyle>
            <a:lvl1pPr algn="r">
              <a:defRPr sz="1200"/>
            </a:lvl1pPr>
          </a:lstStyle>
          <a:p>
            <a:fld id="{F60C972F-73AB-4EA5-AFC6-490268068873}" type="datetimeFigureOut">
              <a:rPr lang="en-US" smtClean="0"/>
              <a:t>7/8/2019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7" rIns="93172" bIns="46587"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7" rIns="93172"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2" tIns="46587" rIns="93172" bIns="46587" rtlCol="0" anchor="b"/>
          <a:lstStyle>
            <a:lvl1pPr algn="r">
              <a:defRPr sz="1200"/>
            </a:lvl1pPr>
          </a:lstStyle>
          <a:p>
            <a:fld id="{1793758C-4687-48C4-851D-4E1023159749}" type="slidenum">
              <a:rPr lang="en-US" smtClean="0"/>
              <a:t>‹#›</a:t>
            </a:fld>
            <a:endParaRPr lang="en-US"/>
          </a:p>
        </p:txBody>
      </p:sp>
    </p:spTree>
    <p:extLst>
      <p:ext uri="{BB962C8B-B14F-4D97-AF65-F5344CB8AC3E}">
        <p14:creationId xmlns:p14="http://schemas.microsoft.com/office/powerpoint/2010/main" val="4051982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93758C-4687-48C4-851D-4E1023159749}" type="slidenum">
              <a:rPr lang="en-US" smtClean="0"/>
              <a:t>8</a:t>
            </a:fld>
            <a:endParaRPr lang="en-US"/>
          </a:p>
        </p:txBody>
      </p:sp>
    </p:spTree>
    <p:extLst>
      <p:ext uri="{BB962C8B-B14F-4D97-AF65-F5344CB8AC3E}">
        <p14:creationId xmlns:p14="http://schemas.microsoft.com/office/powerpoint/2010/main" val="3734865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255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67263"/>
            <a:ext cx="2133600" cy="273844"/>
          </a:xfrm>
          <a:prstGeom prst="rect">
            <a:avLst/>
          </a:prstGeom>
        </p:spPr>
        <p:txBody>
          <a:bodyPr/>
          <a:lstStyle>
            <a:lvl1pPr>
              <a:defRPr smtClean="0"/>
            </a:lvl1pPr>
          </a:lstStyle>
          <a:p>
            <a:endParaRPr lang="en-US" altLang="en-US"/>
          </a:p>
        </p:txBody>
      </p:sp>
      <p:sp>
        <p:nvSpPr>
          <p:cNvPr id="3"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fld id="{6FB173BF-C508-4302-8AEB-2C97BF30CCBF}" type="slidenum">
              <a:rPr lang="en-US" altLang="en-US"/>
              <a:pPr/>
              <a:t>‹#›</a:t>
            </a:fld>
            <a:endParaRPr lang="en-US" altLang="en-US"/>
          </a:p>
        </p:txBody>
      </p:sp>
    </p:spTree>
    <p:extLst>
      <p:ext uri="{BB962C8B-B14F-4D97-AF65-F5344CB8AC3E}">
        <p14:creationId xmlns:p14="http://schemas.microsoft.com/office/powerpoint/2010/main" val="152460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80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62100" y="48817"/>
            <a:ext cx="6019800" cy="56435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900113"/>
            <a:ext cx="8229600" cy="369451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7010400" y="4914900"/>
            <a:ext cx="2133600" cy="216694"/>
          </a:xfrm>
          <a:prstGeom prst="rect">
            <a:avLst/>
          </a:prstGeom>
        </p:spPr>
        <p:txBody>
          <a:bodyPr anchor="ctr"/>
          <a:lstStyle>
            <a:lvl1pPr marL="0" algn="r" defTabSz="685800" rtl="0" eaLnBrk="1" latinLnBrk="0" hangingPunct="1">
              <a:defRPr lang="en-US" sz="750" b="0" kern="1200" smtClean="0">
                <a:solidFill>
                  <a:schemeClr val="tx1"/>
                </a:solidFill>
                <a:latin typeface="Arial" pitchFamily="34" charset="0"/>
                <a:ea typeface="+mn-ea"/>
                <a:cs typeface="Arial" pitchFamily="34" charset="0"/>
              </a:defRPr>
            </a:lvl1pPr>
          </a:lstStyle>
          <a:p>
            <a:r>
              <a:rPr lang="fi-FI" dirty="0">
                <a:solidFill>
                  <a:srgbClr val="000000"/>
                </a:solidFill>
              </a:rPr>
              <a:t> 3F-</a:t>
            </a:r>
            <a:fld id="{13AF08EC-556D-4A1C-845F-2ABFACE9E84C}" type="slidenum">
              <a:rPr smtClean="0">
                <a:solidFill>
                  <a:srgbClr val="000000"/>
                </a:solidFill>
              </a:rPr>
              <a:pPr/>
              <a:t>‹#›</a:t>
            </a:fld>
            <a:endParaRPr dirty="0">
              <a:solidFill>
                <a:srgbClr val="000000"/>
              </a:solidFill>
            </a:endParaRPr>
          </a:p>
        </p:txBody>
      </p:sp>
    </p:spTree>
    <p:extLst>
      <p:ext uri="{BB962C8B-B14F-4D97-AF65-F5344CB8AC3E}">
        <p14:creationId xmlns:p14="http://schemas.microsoft.com/office/powerpoint/2010/main" val="33359867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2017-18_GOES-R_PPT-16-9_Temp_1.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57665080"/>
      </p:ext>
    </p:extLst>
  </p:cSld>
  <p:clrMap bg1="lt1" tx1="dk1" bg2="lt2" tx2="dk2" accent1="accent1" accent2="accent2" accent3="accent3" accent4="accent4" accent5="accent5" accent6="accent6" hlink="hlink" folHlink="folHlink"/>
  <p:sldLayoutIdLst>
    <p:sldLayoutId id="2147483649" r:id="rId1"/>
    <p:sldLayoutId id="2147483653"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2017-18_GOES-R_PPT-16-9_Temp_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93040693"/>
      </p:ext>
    </p:extLst>
  </p:cSld>
  <p:clrMap bg1="lt1" tx1="dk1" bg2="lt2" tx2="dk2" accent1="accent1" accent2="accent2" accent3="accent3" accent4="accent4" accent5="accent5" accent6="accent6" hlink="hlink" folHlink="folHlink"/>
  <p:sldLayoutIdLst>
    <p:sldLayoutId id="2147483651" r:id="rId1"/>
    <p:sldLayoutId id="2147483656"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OES-R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3668" y="266845"/>
            <a:ext cx="1540932" cy="975361"/>
          </a:xfrm>
          <a:prstGeom prst="rect">
            <a:avLst/>
          </a:prstGeom>
        </p:spPr>
      </p:pic>
      <p:sp>
        <p:nvSpPr>
          <p:cNvPr id="7" name="Title 1"/>
          <p:cNvSpPr txBox="1">
            <a:spLocks/>
          </p:cNvSpPr>
          <p:nvPr/>
        </p:nvSpPr>
        <p:spPr bwMode="auto">
          <a:xfrm>
            <a:off x="5162370" y="1275329"/>
            <a:ext cx="3817642" cy="9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85000"/>
              </a:lnSpc>
            </a:pPr>
            <a:r>
              <a:rPr lang="en-US" altLang="en-US" b="1" dirty="0">
                <a:solidFill>
                  <a:srgbClr val="0496D7"/>
                </a:solidFill>
                <a:latin typeface="Myriad Pro" charset="0"/>
              </a:rPr>
              <a:t>GOES-R Short Course </a:t>
            </a:r>
          </a:p>
          <a:p>
            <a:pPr eaLnBrk="1" hangingPunct="1">
              <a:lnSpc>
                <a:spcPct val="85000"/>
              </a:lnSpc>
            </a:pPr>
            <a:r>
              <a:rPr lang="en-US" altLang="en-US" sz="1800" b="1" dirty="0">
                <a:solidFill>
                  <a:schemeClr val="bg1"/>
                </a:solidFill>
                <a:latin typeface="Myriad Pro" charset="0"/>
              </a:rPr>
              <a:t>Convective Weather Lab</a:t>
            </a:r>
          </a:p>
        </p:txBody>
      </p:sp>
      <p:sp>
        <p:nvSpPr>
          <p:cNvPr id="8" name="Subtitle 2"/>
          <p:cNvSpPr txBox="1">
            <a:spLocks/>
          </p:cNvSpPr>
          <p:nvPr/>
        </p:nvSpPr>
        <p:spPr>
          <a:xfrm>
            <a:off x="5162370" y="2430372"/>
            <a:ext cx="3981630" cy="2900246"/>
          </a:xfrm>
          <a:prstGeom prst="rect">
            <a:avLst/>
          </a:prstGeom>
        </p:spPr>
        <p:txBody>
          <a:bodyPr>
            <a:normAutofit/>
          </a:bodyPr>
          <a:lstStyle>
            <a:lvl1pPr marL="0" indent="0" algn="l" defTabSz="457200" rtl="0" eaLnBrk="1" latinLnBrk="0" hangingPunct="1">
              <a:spcBef>
                <a:spcPct val="20000"/>
              </a:spcBef>
              <a:buFont typeface="Arial"/>
              <a:buNone/>
              <a:defRPr sz="2000" b="1" i="0" kern="1200">
                <a:solidFill>
                  <a:schemeClr val="bg1"/>
                </a:solidFill>
                <a:latin typeface="Myriad Pro Cond"/>
                <a:ea typeface="+mn-ea"/>
                <a:cs typeface="Myriad Pro Con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1200"/>
              </a:spcAft>
              <a:defRPr/>
            </a:pPr>
            <a:r>
              <a:rPr lang="en-US" sz="1800" dirty="0">
                <a:solidFill>
                  <a:srgbClr val="0496D7"/>
                </a:solidFill>
                <a:latin typeface="+mj-lt"/>
                <a:cs typeface="Myriad Pro"/>
              </a:rPr>
              <a:t>Chris Schmidt</a:t>
            </a:r>
            <a:endParaRPr lang="en-US" sz="1800" strike="sngStrike" dirty="0">
              <a:solidFill>
                <a:srgbClr val="0496D7"/>
              </a:solidFill>
              <a:latin typeface="+mj-lt"/>
              <a:cs typeface="Myriad Pro"/>
            </a:endParaRPr>
          </a:p>
          <a:p>
            <a:pPr fontAlgn="auto">
              <a:spcAft>
                <a:spcPts val="1200"/>
              </a:spcAft>
              <a:defRPr/>
            </a:pPr>
            <a:r>
              <a:rPr lang="pt-BR" sz="1200" dirty="0">
                <a:latin typeface="+mj-lt"/>
                <a:cs typeface="Myriad Pro"/>
              </a:rPr>
              <a:t>Researcher, CIMSS/SSEC/UW-Madison</a:t>
            </a:r>
          </a:p>
          <a:p>
            <a:pPr fontAlgn="auto">
              <a:spcAft>
                <a:spcPts val="1200"/>
              </a:spcAft>
              <a:defRPr/>
            </a:pPr>
            <a:r>
              <a:rPr lang="it-IT" sz="1200" dirty="0">
                <a:latin typeface="+mj-lt"/>
                <a:cs typeface="Myriad Pro"/>
              </a:rPr>
              <a:t>IUGG 2019</a:t>
            </a:r>
          </a:p>
          <a:p>
            <a:pPr fontAlgn="auto">
              <a:spcAft>
                <a:spcPts val="1200"/>
              </a:spcAft>
              <a:defRPr/>
            </a:pPr>
            <a:r>
              <a:rPr lang="en-US" sz="1200" dirty="0">
                <a:latin typeface="+mj-lt"/>
                <a:cs typeface="Myriad Pro"/>
              </a:rPr>
              <a:t>8 July 2019</a:t>
            </a:r>
          </a:p>
          <a:p>
            <a:pPr fontAlgn="auto">
              <a:spcAft>
                <a:spcPts val="0"/>
              </a:spcAft>
              <a:defRPr/>
            </a:pPr>
            <a:endParaRPr lang="en-US" sz="1400" dirty="0">
              <a:latin typeface="+mj-lt"/>
              <a:cs typeface="Myriad Pro"/>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599" y="813327"/>
            <a:ext cx="1200216" cy="1828800"/>
          </a:xfrm>
          <a:prstGeom prst="rect">
            <a:avLst/>
          </a:prstGeom>
          <a:effectLst>
            <a:glow rad="139700">
              <a:schemeClr val="tx2">
                <a:lumMod val="40000"/>
                <a:lumOff val="60000"/>
                <a:alpha val="22000"/>
              </a:schemeClr>
            </a:glow>
          </a:effectLst>
        </p:spPr>
      </p:pic>
    </p:spTree>
    <p:extLst>
      <p:ext uri="{BB962C8B-B14F-4D97-AF65-F5344CB8AC3E}">
        <p14:creationId xmlns:p14="http://schemas.microsoft.com/office/powerpoint/2010/main" val="3032016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FFCC00"/>
                </a:solidFill>
                <a:latin typeface="Franklin Gothic Medium Cond" panose="020B0606030402020204" pitchFamily="34" charset="0"/>
              </a:rPr>
              <a:t>The Bands of ABI</a:t>
            </a:r>
          </a:p>
        </p:txBody>
      </p:sp>
      <p:sp>
        <p:nvSpPr>
          <p:cNvPr id="4" name="Slide Number Placeholder 3"/>
          <p:cNvSpPr>
            <a:spLocks noGrp="1"/>
          </p:cNvSpPr>
          <p:nvPr>
            <p:ph type="sldNum" sz="quarter" idx="4"/>
          </p:nvPr>
        </p:nvSpPr>
        <p:spPr>
          <a:xfrm>
            <a:off x="7212506" y="4793050"/>
            <a:ext cx="1931493" cy="196860"/>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723E3B-6DCA-4F3F-B844-0B144139ED8C}" type="slidenum">
              <a:rPr kumimoji="0" lang="en-US" altLang="en-US" sz="12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7" name="TextBox 6">
            <a:extLst>
              <a:ext uri="{FF2B5EF4-FFF2-40B4-BE49-F238E27FC236}">
                <a16:creationId xmlns:a16="http://schemas.microsoft.com/office/drawing/2014/main" id="{819A5281-ADC9-46F7-A0CF-ED39532291D0}"/>
              </a:ext>
            </a:extLst>
          </p:cNvPr>
          <p:cNvSpPr txBox="1"/>
          <p:nvPr/>
        </p:nvSpPr>
        <p:spPr>
          <a:xfrm>
            <a:off x="232234" y="828131"/>
            <a:ext cx="8679531" cy="307777"/>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1400" dirty="0">
                <a:solidFill>
                  <a:srgbClr val="FFCC00"/>
                </a:solidFill>
                <a:latin typeface="Franklin Gothic Medium" panose="020B0603020102020204" pitchFamily="34" charset="0"/>
              </a:rPr>
              <a:t>The ABI band “cheat sheet”, aka primary uses (but not the only uses):</a:t>
            </a:r>
          </a:p>
        </p:txBody>
      </p:sp>
      <p:graphicFrame>
        <p:nvGraphicFramePr>
          <p:cNvPr id="3" name="Table 2">
            <a:extLst>
              <a:ext uri="{FF2B5EF4-FFF2-40B4-BE49-F238E27FC236}">
                <a16:creationId xmlns:a16="http://schemas.microsoft.com/office/drawing/2014/main" id="{F0201B5E-05C2-4028-8EC1-0C0DC0C6CB00}"/>
              </a:ext>
            </a:extLst>
          </p:cNvPr>
          <p:cNvGraphicFramePr>
            <a:graphicFrameLocks noGrp="1"/>
          </p:cNvGraphicFramePr>
          <p:nvPr/>
        </p:nvGraphicFramePr>
        <p:xfrm>
          <a:off x="158195" y="1252819"/>
          <a:ext cx="8827608" cy="3737091"/>
        </p:xfrm>
        <a:graphic>
          <a:graphicData uri="http://schemas.openxmlformats.org/drawingml/2006/table">
            <a:tbl>
              <a:tblPr firstRow="1" firstCol="1" bandRow="1">
                <a:tableStyleId>{5C22544A-7EE6-4342-B048-85BDC9FD1C3A}</a:tableStyleId>
              </a:tblPr>
              <a:tblGrid>
                <a:gridCol w="698838">
                  <a:extLst>
                    <a:ext uri="{9D8B030D-6E8A-4147-A177-3AD203B41FA5}">
                      <a16:colId xmlns:a16="http://schemas.microsoft.com/office/drawing/2014/main" val="4228412527"/>
                    </a:ext>
                  </a:extLst>
                </a:gridCol>
                <a:gridCol w="1856904">
                  <a:extLst>
                    <a:ext uri="{9D8B030D-6E8A-4147-A177-3AD203B41FA5}">
                      <a16:colId xmlns:a16="http://schemas.microsoft.com/office/drawing/2014/main" val="883454859"/>
                    </a:ext>
                  </a:extLst>
                </a:gridCol>
                <a:gridCol w="1710690">
                  <a:extLst>
                    <a:ext uri="{9D8B030D-6E8A-4147-A177-3AD203B41FA5}">
                      <a16:colId xmlns:a16="http://schemas.microsoft.com/office/drawing/2014/main" val="3697691552"/>
                    </a:ext>
                  </a:extLst>
                </a:gridCol>
                <a:gridCol w="4561176">
                  <a:extLst>
                    <a:ext uri="{9D8B030D-6E8A-4147-A177-3AD203B41FA5}">
                      <a16:colId xmlns:a16="http://schemas.microsoft.com/office/drawing/2014/main" val="122180439"/>
                    </a:ext>
                  </a:extLst>
                </a:gridCol>
              </a:tblGrid>
              <a:tr h="474883">
                <a:tc>
                  <a:txBody>
                    <a:bodyPr/>
                    <a:lstStyle/>
                    <a:p>
                      <a:pPr marL="0" marR="0" algn="ctr">
                        <a:lnSpc>
                          <a:spcPct val="107000"/>
                        </a:lnSpc>
                        <a:spcBef>
                          <a:spcPts val="0"/>
                        </a:spcBef>
                        <a:spcAft>
                          <a:spcPts val="0"/>
                        </a:spcAft>
                      </a:pPr>
                      <a:r>
                        <a:rPr lang="en-US" sz="1400" dirty="0">
                          <a:effectLst/>
                          <a:latin typeface="Franklin Gothic Medium" panose="020B0603020102020204" pitchFamily="34" charset="0"/>
                        </a:rPr>
                        <a:t>Band #</a:t>
                      </a:r>
                      <a:endParaRPr lang="en-US" sz="11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400" dirty="0">
                          <a:effectLst/>
                          <a:latin typeface="Franklin Gothic Medium" panose="020B0603020102020204" pitchFamily="34" charset="0"/>
                        </a:rPr>
                        <a:t>Central Wavelength, resolution</a:t>
                      </a:r>
                      <a:endParaRPr lang="en-US" sz="11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400" dirty="0">
                          <a:effectLst/>
                          <a:latin typeface="Franklin Gothic Medium" panose="020B0603020102020204" pitchFamily="34" charset="0"/>
                        </a:rPr>
                        <a:t>Nickname</a:t>
                      </a:r>
                      <a:endParaRPr lang="en-US" sz="11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400" dirty="0">
                          <a:effectLst/>
                          <a:latin typeface="Franklin Gothic Medium" panose="020B0603020102020204" pitchFamily="34" charset="0"/>
                        </a:rPr>
                        <a:t>Uses</a:t>
                      </a:r>
                      <a:endParaRPr lang="en-US" sz="11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2138730654"/>
                  </a:ext>
                </a:extLst>
              </a:tr>
              <a:tr h="203473">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1</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0.47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1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Blue Band</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dirty="0">
                          <a:effectLst/>
                          <a:latin typeface="Franklin Gothic Medium" panose="020B0603020102020204" pitchFamily="34" charset="0"/>
                        </a:rPr>
                        <a:t>Smoke/Aerosol Detection, Visible Imagery</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3659784222"/>
                  </a:ext>
                </a:extLst>
              </a:tr>
              <a:tr h="183204">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2</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0.64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0.5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Red Band</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a:effectLst/>
                          <a:latin typeface="Franklin Gothic Medium" panose="020B0603020102020204" pitchFamily="34" charset="0"/>
                        </a:rPr>
                        <a:t>Visible Imagery, highest resolution</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1541127018"/>
                  </a:ext>
                </a:extLst>
              </a:tr>
              <a:tr h="180033">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3</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0.86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1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Veggie Band</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a:effectLst/>
                          <a:latin typeface="Franklin Gothic Medium" panose="020B0603020102020204" pitchFamily="34" charset="0"/>
                        </a:rPr>
                        <a:t>Vegetation health, Land/Water contrast</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3451200355"/>
                  </a:ext>
                </a:extLst>
              </a:tr>
              <a:tr h="171509">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4</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1.38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Cirrus Band</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a:effectLst/>
                          <a:latin typeface="Franklin Gothic Medium" panose="020B0603020102020204" pitchFamily="34" charset="0"/>
                        </a:rPr>
                        <a:t>Cirrus Detection</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1275760338"/>
                  </a:ext>
                </a:extLst>
              </a:tr>
              <a:tr h="367005">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5</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1.61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1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Snow/Ice Band</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dirty="0">
                          <a:effectLst/>
                          <a:latin typeface="Franklin Gothic Medium" panose="020B0603020102020204" pitchFamily="34" charset="0"/>
                        </a:rPr>
                        <a:t>Differentiate between Liquid/Ice clouds; Identify snow on ground; Hottest fire detection</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3484829026"/>
                  </a:ext>
                </a:extLst>
              </a:tr>
              <a:tr h="171509">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6</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2.24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Cloud Particle Size Band</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a:effectLst/>
                          <a:latin typeface="Franklin Gothic Medium" panose="020B0603020102020204" pitchFamily="34" charset="0"/>
                        </a:rPr>
                        <a:t>Hot fire detection</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1354900308"/>
                  </a:ext>
                </a:extLst>
              </a:tr>
              <a:tr h="171391">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7</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3.9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Shortwave Infrared</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a:effectLst/>
                          <a:latin typeface="Franklin Gothic Medium" panose="020B0603020102020204" pitchFamily="34" charset="0"/>
                        </a:rPr>
                        <a:t>Fire and Fog detection</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973961137"/>
                  </a:ext>
                </a:extLst>
              </a:tr>
              <a:tr h="171509">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8</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6.19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Upper-level Water Vapor</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dirty="0">
                          <a:effectLst/>
                          <a:latin typeface="Franklin Gothic Medium" panose="020B0603020102020204" pitchFamily="34" charset="0"/>
                        </a:rPr>
                        <a:t>Upper level flow, Potential Vorticity Analysis, CAT detection</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1229019228"/>
                  </a:ext>
                </a:extLst>
              </a:tr>
              <a:tr h="171509">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9</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6.95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Mid-level Water Vapor</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dirty="0">
                          <a:effectLst/>
                          <a:latin typeface="Franklin Gothic Medium" panose="020B0603020102020204" pitchFamily="34" charset="0"/>
                        </a:rPr>
                        <a:t>Upper level flow, Potential Vorticity Analysis, CAT detection</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3605512865"/>
                  </a:ext>
                </a:extLst>
              </a:tr>
              <a:tr h="360524">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10</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7.34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Low-Level Water Vapor</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dirty="0">
                          <a:effectLst/>
                          <a:latin typeface="Franklin Gothic Medium" panose="020B0603020102020204" pitchFamily="34" charset="0"/>
                        </a:rPr>
                        <a:t>Upper level flow, Potential Vorticity Analysis, CAT detection, Elevated Mixed Layer detection</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148298701"/>
                  </a:ext>
                </a:extLst>
              </a:tr>
              <a:tr h="191492">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11</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8.44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IR Clouds Phase, SO2</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dirty="0">
                          <a:effectLst/>
                          <a:latin typeface="Franklin Gothic Medium" panose="020B0603020102020204" pitchFamily="34" charset="0"/>
                        </a:rPr>
                        <a:t>Volcanic Ash detection, Cloud Phase</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1487632187"/>
                  </a:ext>
                </a:extLst>
              </a:tr>
              <a:tr h="171509">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12</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9.61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Ozone</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dirty="0">
                          <a:effectLst/>
                          <a:latin typeface="Franklin Gothic Medium" panose="020B0603020102020204" pitchFamily="34" charset="0"/>
                        </a:rPr>
                        <a:t>Air Mass identification</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3420267662"/>
                  </a:ext>
                </a:extLst>
              </a:tr>
              <a:tr h="221643">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13</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10.3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Clean Window</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dirty="0">
                          <a:effectLst/>
                          <a:latin typeface="Franklin Gothic Medium" panose="020B0603020102020204" pitchFamily="34" charset="0"/>
                        </a:rPr>
                        <a:t>Fog Detection, Convective Applications</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692379924"/>
                  </a:ext>
                </a:extLst>
              </a:tr>
              <a:tr h="182880">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14</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11.2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Longwave Infrared</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dirty="0">
                          <a:effectLst/>
                          <a:latin typeface="Franklin Gothic Medium" panose="020B0603020102020204" pitchFamily="34" charset="0"/>
                        </a:rPr>
                        <a:t>Fire Detection, Convective Applications</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2865914154"/>
                  </a:ext>
                </a:extLst>
              </a:tr>
              <a:tr h="171509">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15</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12.3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Dirty Window</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dirty="0">
                          <a:effectLst/>
                          <a:latin typeface="Franklin Gothic Medium" panose="020B0603020102020204" pitchFamily="34" charset="0"/>
                        </a:rPr>
                        <a:t>Moisture distributions</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1091599900"/>
                  </a:ext>
                </a:extLst>
              </a:tr>
              <a:tr h="171509">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16</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dirty="0">
                          <a:effectLst/>
                          <a:latin typeface="Franklin Gothic Medium" panose="020B0603020102020204" pitchFamily="34" charset="0"/>
                        </a:rPr>
                        <a:t>13.3 </a:t>
                      </a:r>
                      <a:r>
                        <a:rPr lang="el-GR" sz="1050" dirty="0">
                          <a:effectLst/>
                          <a:latin typeface="Franklin Gothic Medium" panose="020B0603020102020204" pitchFamily="34" charset="0"/>
                        </a:rPr>
                        <a:t>μ</a:t>
                      </a:r>
                      <a:r>
                        <a:rPr lang="en-US" sz="1050" dirty="0">
                          <a:effectLst/>
                          <a:latin typeface="Franklin Gothic Medium" panose="020B0603020102020204" pitchFamily="34" charset="0"/>
                        </a:rPr>
                        <a:t>m, 2 km</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gn="ctr">
                        <a:lnSpc>
                          <a:spcPct val="107000"/>
                        </a:lnSpc>
                        <a:spcBef>
                          <a:spcPts val="0"/>
                        </a:spcBef>
                        <a:spcAft>
                          <a:spcPts val="0"/>
                        </a:spcAft>
                      </a:pPr>
                      <a:r>
                        <a:rPr lang="en-US" sz="1050">
                          <a:effectLst/>
                          <a:latin typeface="Franklin Gothic Medium" panose="020B0603020102020204" pitchFamily="34" charset="0"/>
                        </a:rPr>
                        <a:t>CO</a:t>
                      </a:r>
                      <a:r>
                        <a:rPr lang="en-US" sz="1050" baseline="-25000">
                          <a:effectLst/>
                          <a:latin typeface="Franklin Gothic Medium" panose="020B0603020102020204" pitchFamily="34" charset="0"/>
                        </a:rPr>
                        <a:t>2</a:t>
                      </a:r>
                      <a:endParaRPr lang="en-US" sz="90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tc>
                  <a:txBody>
                    <a:bodyPr/>
                    <a:lstStyle/>
                    <a:p>
                      <a:pPr marL="0" marR="0">
                        <a:lnSpc>
                          <a:spcPct val="107000"/>
                        </a:lnSpc>
                        <a:spcBef>
                          <a:spcPts val="0"/>
                        </a:spcBef>
                        <a:spcAft>
                          <a:spcPts val="0"/>
                        </a:spcAft>
                      </a:pPr>
                      <a:r>
                        <a:rPr lang="en-US" sz="1050" dirty="0">
                          <a:effectLst/>
                          <a:latin typeface="Franklin Gothic Medium" panose="020B0603020102020204" pitchFamily="34" charset="0"/>
                        </a:rPr>
                        <a:t>Cloud Top Features</a:t>
                      </a:r>
                      <a:endParaRPr lang="en-US" sz="900" dirty="0">
                        <a:effectLst/>
                        <a:latin typeface="Franklin Gothic Medium" panose="020B0603020102020204" pitchFamily="34" charset="0"/>
                        <a:ea typeface="Calibri" panose="020F0502020204030204" pitchFamily="34" charset="0"/>
                        <a:cs typeface="Times New Roman" panose="02020603050405020304" pitchFamily="18" charset="0"/>
                      </a:endParaRPr>
                    </a:p>
                  </a:txBody>
                  <a:tcPr marL="32400" marR="32400" marT="0" marB="0"/>
                </a:tc>
                <a:extLst>
                  <a:ext uri="{0D108BD9-81ED-4DB2-BD59-A6C34878D82A}">
                    <a16:rowId xmlns:a16="http://schemas.microsoft.com/office/drawing/2014/main" val="758184314"/>
                  </a:ext>
                </a:extLst>
              </a:tr>
            </a:tbl>
          </a:graphicData>
        </a:graphic>
      </p:graphicFrame>
    </p:spTree>
    <p:extLst>
      <p:ext uri="{BB962C8B-B14F-4D97-AF65-F5344CB8AC3E}">
        <p14:creationId xmlns:p14="http://schemas.microsoft.com/office/powerpoint/2010/main" val="4125561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FFCC00"/>
                </a:solidFill>
                <a:latin typeface="Franklin Gothic Medium Cond" panose="020B0606030402020204" pitchFamily="34" charset="0"/>
              </a:rPr>
              <a:t>Convection in Oklahoma</a:t>
            </a:r>
          </a:p>
        </p:txBody>
      </p:sp>
      <p:sp>
        <p:nvSpPr>
          <p:cNvPr id="4" name="Slide Number Placeholder 3"/>
          <p:cNvSpPr>
            <a:spLocks noGrp="1"/>
          </p:cNvSpPr>
          <p:nvPr>
            <p:ph type="sldNum" sz="quarter" idx="4"/>
          </p:nvPr>
        </p:nvSpPr>
        <p:spPr>
          <a:xfrm>
            <a:off x="7212506" y="4793050"/>
            <a:ext cx="1931493" cy="196860"/>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723E3B-6DCA-4F3F-B844-0B144139ED8C}" type="slidenum">
              <a:rPr kumimoji="0" lang="en-US" altLang="en-US" sz="12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7" name="TextBox 6">
            <a:extLst>
              <a:ext uri="{FF2B5EF4-FFF2-40B4-BE49-F238E27FC236}">
                <a16:creationId xmlns:a16="http://schemas.microsoft.com/office/drawing/2014/main" id="{819A5281-ADC9-46F7-A0CF-ED39532291D0}"/>
              </a:ext>
            </a:extLst>
          </p:cNvPr>
          <p:cNvSpPr txBox="1"/>
          <p:nvPr/>
        </p:nvSpPr>
        <p:spPr>
          <a:xfrm>
            <a:off x="232234" y="828131"/>
            <a:ext cx="8679531" cy="1815882"/>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1400" dirty="0">
                <a:solidFill>
                  <a:srgbClr val="FFCC00"/>
                </a:solidFill>
                <a:latin typeface="Franklin Gothic Medium" panose="020B0603020102020204" pitchFamily="34" charset="0"/>
              </a:rPr>
              <a:t>I know, it isn’t Canada, but it illustrates the concepts discussed with the Ottawa tornadoes example.</a:t>
            </a:r>
          </a:p>
          <a:p>
            <a:pPr marR="0" lvl="0" algn="just" defTabSz="914400" rtl="0" eaLnBrk="1" fontAlgn="auto" latinLnBrk="0" hangingPunct="1">
              <a:lnSpc>
                <a:spcPct val="100000"/>
              </a:lnSpc>
              <a:spcBef>
                <a:spcPts val="0"/>
              </a:spcBef>
              <a:spcAft>
                <a:spcPts val="0"/>
              </a:spcAft>
              <a:buClrTx/>
              <a:buSzTx/>
              <a:tabLst/>
              <a:defRPr/>
            </a:pPr>
            <a:endParaRPr lang="en-US" sz="1400" dirty="0">
              <a:solidFill>
                <a:srgbClr val="FFCC00"/>
              </a:solidFill>
              <a:latin typeface="Franklin Gothic Medium" panose="020B0603020102020204" pitchFamily="34" charset="0"/>
            </a:endParaRPr>
          </a:p>
          <a:p>
            <a:pPr lvl="0" algn="just" defTabSz="914400">
              <a:defRPr/>
            </a:pPr>
            <a:r>
              <a:rPr lang="en-US" sz="1400" dirty="0">
                <a:solidFill>
                  <a:srgbClr val="FFCC00"/>
                </a:solidFill>
                <a:latin typeface="Franklin Gothic Medium" panose="020B0603020102020204" pitchFamily="34" charset="0"/>
              </a:rPr>
              <a:t>It's March 23, 2019, and you have to give a forecast for that afternoon and evening for the Oklahoma City area. The radar is down, the model data is missing, but you do have some short loops ABI data from 18-20:37 UTC that day, CAPE, and an experimental daytime cloud phase distinction RGB (you can find a description of it here: http://rammb.cira.colostate.edu/training/visit/quick_guides/Day_Cloud_Phase_Distinction.pdf).</a:t>
            </a:r>
          </a:p>
          <a:p>
            <a:pPr lvl="0" algn="just" defTabSz="914400">
              <a:defRPr/>
            </a:pPr>
            <a:endParaRPr lang="en-US" sz="1400" dirty="0">
              <a:solidFill>
                <a:srgbClr val="FFCC00"/>
              </a:solidFill>
              <a:latin typeface="Franklin Gothic Medium" panose="020B0603020102020204" pitchFamily="34" charset="0"/>
            </a:endParaRPr>
          </a:p>
          <a:p>
            <a:pPr lvl="0" algn="just" defTabSz="914400">
              <a:defRPr/>
            </a:pPr>
            <a:r>
              <a:rPr lang="en-US" sz="1400" dirty="0">
                <a:solidFill>
                  <a:srgbClr val="FFCC00"/>
                </a:solidFill>
                <a:latin typeface="Franklin Gothic Medium" panose="020B0603020102020204" pitchFamily="34" charset="0"/>
              </a:rPr>
              <a:t>What is the short term convective weather forecast for Oklahoma City?</a:t>
            </a:r>
          </a:p>
        </p:txBody>
      </p:sp>
    </p:spTree>
    <p:extLst>
      <p:ext uri="{BB962C8B-B14F-4D97-AF65-F5344CB8AC3E}">
        <p14:creationId xmlns:p14="http://schemas.microsoft.com/office/powerpoint/2010/main" val="849042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ES-16_ABI_RadC_true_color_night_20190323_1802-2037">
            <a:hlinkClick r:id="" action="ppaction://media"/>
            <a:extLst>
              <a:ext uri="{FF2B5EF4-FFF2-40B4-BE49-F238E27FC236}">
                <a16:creationId xmlns:a16="http://schemas.microsoft.com/office/drawing/2014/main" id="{9F30BA65-41F3-4CBA-9B38-922B4EFAF6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5750" y="0"/>
            <a:ext cx="8572500" cy="5143500"/>
          </a:xfrm>
          <a:prstGeom prst="rect">
            <a:avLst/>
          </a:prstGeom>
        </p:spPr>
      </p:pic>
      <p:sp>
        <p:nvSpPr>
          <p:cNvPr id="4" name="Slide Number Placeholder 3"/>
          <p:cNvSpPr>
            <a:spLocks noGrp="1"/>
          </p:cNvSpPr>
          <p:nvPr>
            <p:ph type="sldNum" sz="quarter" idx="4"/>
          </p:nvPr>
        </p:nvSpPr>
        <p:spPr>
          <a:xfrm>
            <a:off x="7212506" y="4793050"/>
            <a:ext cx="1931493" cy="196860"/>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723E3B-6DCA-4F3F-B844-0B144139ED8C}" type="slidenum">
              <a:rPr kumimoji="0" lang="en-US" altLang="en-US" sz="12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90866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7212506" y="4793050"/>
            <a:ext cx="1931493" cy="196860"/>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723E3B-6DCA-4F3F-B844-0B144139ED8C}" type="slidenum">
              <a:rPr kumimoji="0" lang="en-US" altLang="en-US" sz="12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2" name="2019082_visIR_1802-2037z">
            <a:hlinkClick r:id="" action="ppaction://media"/>
            <a:extLst>
              <a:ext uri="{FF2B5EF4-FFF2-40B4-BE49-F238E27FC236}">
                <a16:creationId xmlns:a16="http://schemas.microsoft.com/office/drawing/2014/main" id="{561C70FA-23EF-4084-BE10-67BC1DBE48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88925"/>
            <a:ext cx="9144000" cy="4565650"/>
          </a:xfrm>
          <a:prstGeom prst="rect">
            <a:avLst/>
          </a:prstGeom>
        </p:spPr>
      </p:pic>
    </p:spTree>
    <p:extLst>
      <p:ext uri="{BB962C8B-B14F-4D97-AF65-F5344CB8AC3E}">
        <p14:creationId xmlns:p14="http://schemas.microsoft.com/office/powerpoint/2010/main" val="246374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7212506" y="4793050"/>
            <a:ext cx="1931493" cy="196860"/>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723E3B-6DCA-4F3F-B844-0B144139ED8C}" type="slidenum">
              <a:rPr kumimoji="0" lang="en-US" altLang="en-US" sz="12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2" name="2019082_OKC_CAPE_1800-2037z">
            <a:hlinkClick r:id="" action="ppaction://media"/>
            <a:extLst>
              <a:ext uri="{FF2B5EF4-FFF2-40B4-BE49-F238E27FC236}">
                <a16:creationId xmlns:a16="http://schemas.microsoft.com/office/drawing/2014/main" id="{CCC7E553-ECCD-47C1-8410-B22BFC1016A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1696" y="0"/>
            <a:ext cx="6860608" cy="5145456"/>
          </a:xfrm>
          <a:prstGeom prst="rect">
            <a:avLst/>
          </a:prstGeom>
        </p:spPr>
      </p:pic>
    </p:spTree>
    <p:extLst>
      <p:ext uri="{BB962C8B-B14F-4D97-AF65-F5344CB8AC3E}">
        <p14:creationId xmlns:p14="http://schemas.microsoft.com/office/powerpoint/2010/main" val="304588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7212506" y="4793050"/>
            <a:ext cx="1931493" cy="196860"/>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723E3B-6DCA-4F3F-B844-0B144139ED8C}" type="slidenum">
              <a:rPr kumimoji="0" lang="en-US" altLang="en-US" sz="12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2" name="2019082_OKC_DCRGB_1800-2037z">
            <a:hlinkClick r:id="" action="ppaction://media"/>
            <a:extLst>
              <a:ext uri="{FF2B5EF4-FFF2-40B4-BE49-F238E27FC236}">
                <a16:creationId xmlns:a16="http://schemas.microsoft.com/office/drawing/2014/main" id="{2182B498-ED9B-4BEF-8B52-D64558F282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00499" y="0"/>
            <a:ext cx="5143500" cy="5143500"/>
          </a:xfrm>
          <a:prstGeom prst="rect">
            <a:avLst/>
          </a:prstGeom>
        </p:spPr>
      </p:pic>
      <p:sp>
        <p:nvSpPr>
          <p:cNvPr id="6" name="TextBox 5">
            <a:extLst>
              <a:ext uri="{FF2B5EF4-FFF2-40B4-BE49-F238E27FC236}">
                <a16:creationId xmlns:a16="http://schemas.microsoft.com/office/drawing/2014/main" id="{5CD6DB69-D090-417F-829C-06C1A917D553}"/>
              </a:ext>
            </a:extLst>
          </p:cNvPr>
          <p:cNvSpPr txBox="1"/>
          <p:nvPr/>
        </p:nvSpPr>
        <p:spPr>
          <a:xfrm>
            <a:off x="193990" y="767274"/>
            <a:ext cx="3532738" cy="3231654"/>
          </a:xfrm>
          <a:prstGeom prst="rect">
            <a:avLst/>
          </a:prstGeom>
          <a:noFill/>
        </p:spPr>
        <p:txBody>
          <a:bodyPr wrap="square" rtlCol="0">
            <a:spAutoFit/>
          </a:bodyPr>
          <a:lstStyle/>
          <a:p>
            <a:pPr lvl="0" algn="just" defTabSz="914400">
              <a:defRPr/>
            </a:pPr>
            <a:r>
              <a:rPr lang="en-US" sz="1200" dirty="0">
                <a:solidFill>
                  <a:srgbClr val="FFCC00"/>
                </a:solidFill>
                <a:latin typeface="Franklin Gothic Medium" panose="020B0603020102020204" pitchFamily="34" charset="0"/>
              </a:rPr>
              <a:t>Red: Longwave IR (more red = colder)</a:t>
            </a:r>
          </a:p>
          <a:p>
            <a:pPr lvl="0" algn="just" defTabSz="914400">
              <a:defRPr/>
            </a:pPr>
            <a:r>
              <a:rPr lang="en-US" sz="1200" dirty="0">
                <a:solidFill>
                  <a:srgbClr val="FFCC00"/>
                </a:solidFill>
                <a:latin typeface="Franklin Gothic Medium" panose="020B0603020102020204" pitchFamily="34" charset="0"/>
              </a:rPr>
              <a:t>Green: Band 2 (0.64 </a:t>
            </a:r>
            <a:r>
              <a:rPr lang="el-GR" sz="1200" dirty="0">
                <a:solidFill>
                  <a:srgbClr val="FFCC00"/>
                </a:solidFill>
                <a:latin typeface="Franklin Gothic Medium" panose="020B0603020102020204" pitchFamily="34" charset="0"/>
              </a:rPr>
              <a:t>μ</a:t>
            </a:r>
            <a:r>
              <a:rPr lang="en-US" sz="1200" dirty="0">
                <a:solidFill>
                  <a:srgbClr val="FFCC00"/>
                </a:solidFill>
                <a:latin typeface="Franklin Gothic Medium" panose="020B0603020102020204" pitchFamily="34" charset="0"/>
              </a:rPr>
              <a:t>m) (more green = high reflectance)</a:t>
            </a:r>
          </a:p>
          <a:p>
            <a:pPr lvl="0" algn="just" defTabSz="914400">
              <a:defRPr/>
            </a:pPr>
            <a:r>
              <a:rPr lang="en-US" sz="1200" dirty="0">
                <a:solidFill>
                  <a:srgbClr val="FFCC00"/>
                </a:solidFill>
                <a:latin typeface="Franklin Gothic Medium" panose="020B0603020102020204" pitchFamily="34" charset="0"/>
              </a:rPr>
              <a:t>Blue: Band 5 (1.6 </a:t>
            </a:r>
            <a:r>
              <a:rPr lang="en-US" sz="1200" dirty="0" err="1">
                <a:solidFill>
                  <a:srgbClr val="FFCC00"/>
                </a:solidFill>
                <a:latin typeface="Franklin Gothic Medium" panose="020B0603020102020204" pitchFamily="34" charset="0"/>
              </a:rPr>
              <a:t>μm</a:t>
            </a:r>
            <a:r>
              <a:rPr lang="en-US" sz="1200" dirty="0">
                <a:solidFill>
                  <a:srgbClr val="FFCC00"/>
                </a:solidFill>
                <a:latin typeface="Franklin Gothic Medium" panose="020B0603020102020204" pitchFamily="34" charset="0"/>
              </a:rPr>
              <a:t>) (more blue = high reflectance) </a:t>
            </a:r>
          </a:p>
          <a:p>
            <a:pPr lvl="0" algn="just" defTabSz="914400">
              <a:defRPr/>
            </a:pPr>
            <a:endParaRPr lang="en-US" sz="1200" dirty="0">
              <a:solidFill>
                <a:srgbClr val="FFCC00"/>
              </a:solidFill>
              <a:latin typeface="Franklin Gothic Medium" panose="020B0603020102020204" pitchFamily="34" charset="0"/>
            </a:endParaRPr>
          </a:p>
          <a:p>
            <a:pPr lvl="0" algn="just" defTabSz="914400">
              <a:defRPr/>
            </a:pPr>
            <a:r>
              <a:rPr lang="en-US" sz="1200" dirty="0">
                <a:solidFill>
                  <a:srgbClr val="FFCC00"/>
                </a:solidFill>
                <a:latin typeface="Franklin Gothic Medium" panose="020B0603020102020204" pitchFamily="34" charset="0"/>
              </a:rPr>
              <a:t>This is useful for monitoring the cumulus cloud field leading up to and including convective initiation. Pure liquid cumulus clouds appear as cyan (high reflectance in the 0.64 </a:t>
            </a:r>
            <a:r>
              <a:rPr lang="en-US" sz="1200" dirty="0" err="1">
                <a:solidFill>
                  <a:srgbClr val="FFCC00"/>
                </a:solidFill>
                <a:latin typeface="Franklin Gothic Medium" panose="020B0603020102020204" pitchFamily="34" charset="0"/>
              </a:rPr>
              <a:t>μm</a:t>
            </a:r>
            <a:r>
              <a:rPr lang="en-US" sz="1200" dirty="0">
                <a:solidFill>
                  <a:srgbClr val="FFCC00"/>
                </a:solidFill>
                <a:latin typeface="Franklin Gothic Medium" panose="020B0603020102020204" pitchFamily="34" charset="0"/>
              </a:rPr>
              <a:t> and 1.6 </a:t>
            </a:r>
            <a:r>
              <a:rPr lang="en-US" sz="1200" dirty="0" err="1">
                <a:solidFill>
                  <a:srgbClr val="FFCC00"/>
                </a:solidFill>
                <a:latin typeface="Franklin Gothic Medium" panose="020B0603020102020204" pitchFamily="34" charset="0"/>
              </a:rPr>
              <a:t>μm</a:t>
            </a:r>
            <a:r>
              <a:rPr lang="en-US" sz="1200" dirty="0">
                <a:solidFill>
                  <a:srgbClr val="FFCC00"/>
                </a:solidFill>
                <a:latin typeface="Franklin Gothic Medium" panose="020B0603020102020204" pitchFamily="34" charset="0"/>
              </a:rPr>
              <a:t> bands, warm in the IR). As convection begins to initiate and ice develops in the cloud top, the blue component decreases as ice does not reflect as well in the 1.6 </a:t>
            </a:r>
            <a:r>
              <a:rPr lang="en-US" sz="1200" dirty="0" err="1">
                <a:solidFill>
                  <a:srgbClr val="FFCC00"/>
                </a:solidFill>
                <a:latin typeface="Franklin Gothic Medium" panose="020B0603020102020204" pitchFamily="34" charset="0"/>
              </a:rPr>
              <a:t>μm</a:t>
            </a:r>
            <a:r>
              <a:rPr lang="en-US" sz="1200" dirty="0">
                <a:solidFill>
                  <a:srgbClr val="FFCC00"/>
                </a:solidFill>
                <a:latin typeface="Franklin Gothic Medium" panose="020B0603020102020204" pitchFamily="34" charset="0"/>
              </a:rPr>
              <a:t> band, but the green component (0.64 </a:t>
            </a:r>
            <a:r>
              <a:rPr lang="en-US" sz="1200" dirty="0" err="1">
                <a:solidFill>
                  <a:srgbClr val="FFCC00"/>
                </a:solidFill>
                <a:latin typeface="Franklin Gothic Medium" panose="020B0603020102020204" pitchFamily="34" charset="0"/>
              </a:rPr>
              <a:t>μm</a:t>
            </a:r>
            <a:r>
              <a:rPr lang="en-US" sz="1200" dirty="0">
                <a:solidFill>
                  <a:srgbClr val="FFCC00"/>
                </a:solidFill>
                <a:latin typeface="Franklin Gothic Medium" panose="020B0603020102020204" pitchFamily="34" charset="0"/>
              </a:rPr>
              <a:t>) stays the same or increases. Red begins to increase as the temperature of the clouds decreases.</a:t>
            </a:r>
            <a:endParaRPr lang="en-US" sz="1100" dirty="0">
              <a:solidFill>
                <a:srgbClr val="FFCC00"/>
              </a:solidFill>
              <a:latin typeface="Franklin Gothic Medium" panose="020B0603020102020204" pitchFamily="34" charset="0"/>
            </a:endParaRPr>
          </a:p>
        </p:txBody>
      </p:sp>
      <p:sp>
        <p:nvSpPr>
          <p:cNvPr id="5" name="Title 1">
            <a:extLst>
              <a:ext uri="{FF2B5EF4-FFF2-40B4-BE49-F238E27FC236}">
                <a16:creationId xmlns:a16="http://schemas.microsoft.com/office/drawing/2014/main" id="{57D0BDA0-1F87-4AE4-BB7F-A940D4C3B541}"/>
              </a:ext>
            </a:extLst>
          </p:cNvPr>
          <p:cNvSpPr>
            <a:spLocks noGrp="1"/>
          </p:cNvSpPr>
          <p:nvPr>
            <p:ph type="title"/>
          </p:nvPr>
        </p:nvSpPr>
        <p:spPr>
          <a:xfrm>
            <a:off x="0" y="48817"/>
            <a:ext cx="4000500" cy="564356"/>
          </a:xfrm>
        </p:spPr>
        <p:txBody>
          <a:bodyPr/>
          <a:lstStyle/>
          <a:p>
            <a:pPr algn="r"/>
            <a:r>
              <a:rPr lang="en-US" sz="2200" b="1" dirty="0">
                <a:solidFill>
                  <a:srgbClr val="FFCC00"/>
                </a:solidFill>
                <a:latin typeface="Franklin Gothic Medium Cond" panose="020B0606030402020204" pitchFamily="34" charset="0"/>
              </a:rPr>
              <a:t>Daytime Cloud Phase RGB</a:t>
            </a:r>
          </a:p>
        </p:txBody>
      </p:sp>
    </p:spTree>
    <p:extLst>
      <p:ext uri="{BB962C8B-B14F-4D97-AF65-F5344CB8AC3E}">
        <p14:creationId xmlns:p14="http://schemas.microsoft.com/office/powerpoint/2010/main" val="172139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2940" y="53730"/>
            <a:ext cx="6418118" cy="564356"/>
          </a:xfrm>
        </p:spPr>
        <p:txBody>
          <a:bodyPr/>
          <a:lstStyle/>
          <a:p>
            <a:r>
              <a:rPr lang="en-US" sz="3200" b="1" dirty="0">
                <a:solidFill>
                  <a:srgbClr val="FFCC00"/>
                </a:solidFill>
                <a:latin typeface="Franklin Gothic Medium Cond" panose="020B0606030402020204" pitchFamily="34" charset="0"/>
              </a:rPr>
              <a:t>What Happened in OKC?</a:t>
            </a:r>
          </a:p>
        </p:txBody>
      </p:sp>
      <p:sp>
        <p:nvSpPr>
          <p:cNvPr id="4" name="Slide Number Placeholder 3"/>
          <p:cNvSpPr>
            <a:spLocks noGrp="1"/>
          </p:cNvSpPr>
          <p:nvPr>
            <p:ph type="sldNum" sz="quarter" idx="4"/>
          </p:nvPr>
        </p:nvSpPr>
        <p:spPr>
          <a:xfrm>
            <a:off x="7212506" y="4793050"/>
            <a:ext cx="1931493" cy="196860"/>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723E3B-6DCA-4F3F-B844-0B144139ED8C}" type="slidenum">
              <a:rPr kumimoji="0" lang="en-US" altLang="en-US" sz="1200"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7" name="TextBox 6">
            <a:extLst>
              <a:ext uri="{FF2B5EF4-FFF2-40B4-BE49-F238E27FC236}">
                <a16:creationId xmlns:a16="http://schemas.microsoft.com/office/drawing/2014/main" id="{819A5281-ADC9-46F7-A0CF-ED39532291D0}"/>
              </a:ext>
            </a:extLst>
          </p:cNvPr>
          <p:cNvSpPr txBox="1"/>
          <p:nvPr/>
        </p:nvSpPr>
        <p:spPr>
          <a:xfrm>
            <a:off x="232234" y="828131"/>
            <a:ext cx="8679531" cy="307777"/>
          </a:xfrm>
          <a:prstGeom prst="rect">
            <a:avLst/>
          </a:prstGeom>
          <a:solidFill>
            <a:srgbClr val="0C131E">
              <a:alpha val="54000"/>
            </a:srgbClr>
          </a:solid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FFCC00"/>
              </a:solidFill>
              <a:effectLst/>
              <a:uLnTx/>
              <a:uFillTx/>
              <a:latin typeface="Franklin Gothic Medium" panose="020B0603020102020204" pitchFamily="34" charset="0"/>
              <a:ea typeface="+mn-ea"/>
              <a:cs typeface="+mn-cs"/>
            </a:endParaRPr>
          </a:p>
        </p:txBody>
      </p:sp>
    </p:spTree>
    <p:extLst>
      <p:ext uri="{BB962C8B-B14F-4D97-AF65-F5344CB8AC3E}">
        <p14:creationId xmlns:p14="http://schemas.microsoft.com/office/powerpoint/2010/main" val="4119066554"/>
      </p:ext>
    </p:extLst>
  </p:cSld>
  <p:clrMapOvr>
    <a:masterClrMapping/>
  </p:clrMapOvr>
</p:sld>
</file>

<file path=ppt/theme/theme1.xml><?xml version="1.0" encoding="utf-8"?>
<a:theme xmlns:a="http://schemas.openxmlformats.org/drawingml/2006/main" name="Normal_Launch_Show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Normal_Launch_ShowTemp</Template>
  <TotalTime>6781</TotalTime>
  <Words>590</Words>
  <Application>Microsoft Office PowerPoint</Application>
  <PresentationFormat>On-screen Show (16:9)</PresentationFormat>
  <Paragraphs>97</Paragraphs>
  <Slides>8</Slides>
  <Notes>1</Notes>
  <HiddenSlides>0</HiddenSlides>
  <MMClips>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Arial</vt:lpstr>
      <vt:lpstr>Calibri</vt:lpstr>
      <vt:lpstr>Franklin Gothic Medium</vt:lpstr>
      <vt:lpstr>Franklin Gothic Medium Cond</vt:lpstr>
      <vt:lpstr>Myriad Pro</vt:lpstr>
      <vt:lpstr>Normal_Launch_ShowTemp</vt:lpstr>
      <vt:lpstr>Custom Design</vt:lpstr>
      <vt:lpstr>PowerPoint Presentation</vt:lpstr>
      <vt:lpstr>The Bands of ABI</vt:lpstr>
      <vt:lpstr>Convection in Oklahoma</vt:lpstr>
      <vt:lpstr>PowerPoint Presentation</vt:lpstr>
      <vt:lpstr>PowerPoint Presentation</vt:lpstr>
      <vt:lpstr>PowerPoint Presentation</vt:lpstr>
      <vt:lpstr>Daytime Cloud Phase RGB</vt:lpstr>
      <vt:lpstr>What Happened in OKC?</vt:lpstr>
    </vt:vector>
  </TitlesOfParts>
  <Company>GOES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Michelle (GSFC-417.0)[ADNET SYSTEMS INC]</dc:creator>
  <cp:lastModifiedBy>Chris Schmidt</cp:lastModifiedBy>
  <cp:revision>244</cp:revision>
  <cp:lastPrinted>2017-12-19T15:53:44Z</cp:lastPrinted>
  <dcterms:created xsi:type="dcterms:W3CDTF">2016-10-07T13:19:50Z</dcterms:created>
  <dcterms:modified xsi:type="dcterms:W3CDTF">2019-07-08T13:46:24Z</dcterms:modified>
</cp:coreProperties>
</file>