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7" r:id="rId3"/>
  </p:sldIdLst>
  <p:sldSz cx="7772400" cy="10058400"/>
  <p:notesSz cx="7010400" cy="9296400"/>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dt, Emily B. (MSFC-ZP11)" initials="BEB("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B1C"/>
    <a:srgbClr val="B42650"/>
    <a:srgbClr val="9A3A0E"/>
    <a:srgbClr val="A3CFCA"/>
    <a:srgbClr val="A2299C"/>
    <a:srgbClr val="C73531"/>
    <a:srgbClr val="D9442C"/>
    <a:srgbClr val="D84435"/>
    <a:srgbClr val="A7EA8F"/>
    <a:srgbClr val="9CC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64" autoAdjust="0"/>
    <p:restoredTop sz="94660"/>
  </p:normalViewPr>
  <p:slideViewPr>
    <p:cSldViewPr snapToGrid="0">
      <p:cViewPr>
        <p:scale>
          <a:sx n="117" d="100"/>
          <a:sy n="117" d="100"/>
        </p:scale>
        <p:origin x="557" y="-941"/>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9A9550A-7D00-4DBF-AEC5-FC39B8AED59E}" type="datetimeFigureOut">
              <a:rPr lang="en-US" smtClean="0"/>
              <a:t>1/24/2022</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A25256-C801-4F72-87B0-1908C92F3079}" type="slidenum">
              <a:rPr lang="en-US" smtClean="0"/>
              <a:t>‹#›</a:t>
            </a:fld>
            <a:endParaRPr lang="en-US"/>
          </a:p>
        </p:txBody>
      </p:sp>
    </p:spTree>
    <p:extLst>
      <p:ext uri="{BB962C8B-B14F-4D97-AF65-F5344CB8AC3E}">
        <p14:creationId xmlns:p14="http://schemas.microsoft.com/office/powerpoint/2010/main" val="170924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25256-C801-4F72-87B0-1908C92F3079}" type="slidenum">
              <a:rPr lang="en-US" smtClean="0"/>
              <a:t>2</a:t>
            </a:fld>
            <a:endParaRPr lang="en-US"/>
          </a:p>
        </p:txBody>
      </p:sp>
    </p:spTree>
    <p:extLst>
      <p:ext uri="{BB962C8B-B14F-4D97-AF65-F5344CB8AC3E}">
        <p14:creationId xmlns:p14="http://schemas.microsoft.com/office/powerpoint/2010/main" val="358245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83237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5149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62282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47117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96C6A-4D27-4A47-819C-56391BDF8272}"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78765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C96C6A-4D27-4A47-819C-56391BDF8272}"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8465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C96C6A-4D27-4A47-819C-56391BDF8272}"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73209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C96C6A-4D27-4A47-819C-56391BDF8272}"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24912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96C6A-4D27-4A47-819C-56391BDF8272}"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420493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10636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22381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1C96C6A-4D27-4A47-819C-56391BDF8272}" type="datetimeFigureOut">
              <a:rPr lang="en-US" smtClean="0"/>
              <a:t>1/24/2022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438AAB-5CAE-4373-884A-3332CF46BF05}" type="slidenum">
              <a:rPr lang="en-US" smtClean="0"/>
              <a:t>‹#›</a:t>
            </a:fld>
            <a:endParaRPr lang="en-US"/>
          </a:p>
        </p:txBody>
      </p:sp>
    </p:spTree>
    <p:extLst>
      <p:ext uri="{BB962C8B-B14F-4D97-AF65-F5344CB8AC3E}">
        <p14:creationId xmlns:p14="http://schemas.microsoft.com/office/powerpoint/2010/main" val="13485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b="26930"/>
          <a:stretch/>
        </p:blipFill>
        <p:spPr>
          <a:xfrm>
            <a:off x="3388826" y="1545847"/>
            <a:ext cx="4187062" cy="3059496"/>
          </a:xfrm>
          <a:prstGeom prst="rect">
            <a:avLst/>
          </a:prstGeom>
        </p:spPr>
      </p:pic>
      <p:sp>
        <p:nvSpPr>
          <p:cNvPr id="2" name="TextBox 1"/>
          <p:cNvSpPr txBox="1"/>
          <p:nvPr/>
        </p:nvSpPr>
        <p:spPr>
          <a:xfrm>
            <a:off x="197329" y="6480229"/>
            <a:ext cx="3514726" cy="3122049"/>
          </a:xfrm>
          <a:prstGeom prst="rect">
            <a:avLst/>
          </a:prstGeom>
          <a:solidFill>
            <a:schemeClr val="accent6">
              <a:lumMod val="20000"/>
              <a:lumOff val="80000"/>
            </a:schemeClr>
          </a:solidFill>
          <a:ln w="28575">
            <a:solidFill>
              <a:schemeClr val="accent5">
                <a:lumMod val="75000"/>
              </a:schemeClr>
            </a:solidFill>
          </a:ln>
        </p:spPr>
        <p:txBody>
          <a:bodyPr wrap="square" rtlCol="0">
            <a:spAutoFit/>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9" name="TextBox 8"/>
          <p:cNvSpPr txBox="1"/>
          <p:nvPr/>
        </p:nvSpPr>
        <p:spPr>
          <a:xfrm>
            <a:off x="171450" y="1519441"/>
            <a:ext cx="3089222" cy="2908489"/>
          </a:xfrm>
          <a:prstGeom prst="rect">
            <a:avLst/>
          </a:prstGeom>
          <a:noFill/>
          <a:ln>
            <a:solidFill>
              <a:schemeClr val="accent1"/>
            </a:solidFill>
          </a:ln>
        </p:spPr>
        <p:txBody>
          <a:bodyPr wrap="square" rtlCol="0">
            <a:spAutoFit/>
          </a:bodyPr>
          <a:lstStyle/>
          <a:p>
            <a:r>
              <a:rPr lang="en-US" sz="1600" b="1" dirty="0">
                <a:solidFill>
                  <a:schemeClr val="accent1">
                    <a:lumMod val="50000"/>
                  </a:schemeClr>
                </a:solidFill>
              </a:rPr>
              <a:t>Why is the </a:t>
            </a:r>
            <a:r>
              <a:rPr lang="en-US" sz="1600" b="1" dirty="0" smtClean="0">
                <a:solidFill>
                  <a:schemeClr val="accent1">
                    <a:lumMod val="50000"/>
                  </a:schemeClr>
                </a:solidFill>
              </a:rPr>
              <a:t>Plume RGB Important</a:t>
            </a:r>
            <a:r>
              <a:rPr lang="en-US" sz="1600" b="1" dirty="0">
                <a:solidFill>
                  <a:schemeClr val="accent1">
                    <a:lumMod val="50000"/>
                  </a:schemeClr>
                </a:solidFill>
              </a:rPr>
              <a:t>?</a:t>
            </a:r>
          </a:p>
          <a:p>
            <a:endParaRPr lang="en-US" sz="1100" dirty="0" smtClean="0"/>
          </a:p>
          <a:p>
            <a:r>
              <a:rPr lang="en-US" sz="1200" dirty="0" smtClean="0"/>
              <a:t>The improved spatial, temporal and spectral attributes of the ABI allow for monitors plumes associated with rockets and other hotspots. </a:t>
            </a:r>
          </a:p>
          <a:p>
            <a:endParaRPr lang="en-US" sz="1200" dirty="0"/>
          </a:p>
          <a:p>
            <a:r>
              <a:rPr lang="en-US" sz="1200" dirty="0" smtClean="0"/>
              <a:t>Instead of needing to show 3 or 4-panels with separate spectral bands, these RGBs combine information on the plumes from several key spectral bands: 3.9 micrometer or the “fire band”,  the upper-level water vapor band (8), and a visible or “near-visible” band. ABI band 2 is used during the day, while the 7.3 micrometer (water vapor) band at night. </a:t>
            </a:r>
            <a:endParaRPr lang="en-US" sz="1200" dirty="0"/>
          </a:p>
        </p:txBody>
      </p:sp>
      <p:sp>
        <p:nvSpPr>
          <p:cNvPr id="14" name="TextBox 13"/>
          <p:cNvSpPr txBox="1"/>
          <p:nvPr/>
        </p:nvSpPr>
        <p:spPr>
          <a:xfrm>
            <a:off x="380144" y="4494083"/>
            <a:ext cx="6936476" cy="338554"/>
          </a:xfrm>
          <a:prstGeom prst="rect">
            <a:avLst/>
          </a:prstGeom>
          <a:noFill/>
        </p:spPr>
        <p:txBody>
          <a:bodyPr wrap="square" rtlCol="0">
            <a:spAutoFit/>
          </a:bodyPr>
          <a:lstStyle/>
          <a:p>
            <a:r>
              <a:rPr lang="en-US" sz="1600" b="1" dirty="0" smtClean="0">
                <a:solidFill>
                  <a:schemeClr val="accent1">
                    <a:lumMod val="50000"/>
                  </a:schemeClr>
                </a:solidFill>
              </a:rPr>
              <a:t>How is the Plume RGB Created?  </a:t>
            </a:r>
            <a:endParaRPr lang="en-US" sz="1600" b="1" dirty="0">
              <a:solidFill>
                <a:schemeClr val="accent1">
                  <a:lumMod val="50000"/>
                </a:scheme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434646688"/>
              </p:ext>
            </p:extLst>
          </p:nvPr>
        </p:nvGraphicFramePr>
        <p:xfrm>
          <a:off x="311147" y="4867267"/>
          <a:ext cx="7360479" cy="1410896"/>
        </p:xfrm>
        <a:graphic>
          <a:graphicData uri="http://schemas.openxmlformats.org/drawingml/2006/table">
            <a:tbl>
              <a:tblPr firstRow="1" firstCol="1" bandRow="1">
                <a:tableStyleId>{5A111915-BE36-4E01-A7E5-04B1672EAD32}</a:tableStyleId>
              </a:tblPr>
              <a:tblGrid>
                <a:gridCol w="1016969">
                  <a:extLst>
                    <a:ext uri="{9D8B030D-6E8A-4147-A177-3AD203B41FA5}">
                      <a16:colId xmlns:a16="http://schemas.microsoft.com/office/drawing/2014/main" val="20000"/>
                    </a:ext>
                  </a:extLst>
                </a:gridCol>
                <a:gridCol w="984142">
                  <a:extLst>
                    <a:ext uri="{9D8B030D-6E8A-4147-A177-3AD203B41FA5}">
                      <a16:colId xmlns:a16="http://schemas.microsoft.com/office/drawing/2014/main" val="20001"/>
                    </a:ext>
                  </a:extLst>
                </a:gridCol>
                <a:gridCol w="1162373">
                  <a:extLst>
                    <a:ext uri="{9D8B030D-6E8A-4147-A177-3AD203B41FA5}">
                      <a16:colId xmlns:a16="http://schemas.microsoft.com/office/drawing/2014/main" val="3455497120"/>
                    </a:ext>
                  </a:extLst>
                </a:gridCol>
                <a:gridCol w="1596325">
                  <a:extLst>
                    <a:ext uri="{9D8B030D-6E8A-4147-A177-3AD203B41FA5}">
                      <a16:colId xmlns:a16="http://schemas.microsoft.com/office/drawing/2014/main" val="20002"/>
                    </a:ext>
                  </a:extLst>
                </a:gridCol>
                <a:gridCol w="760155">
                  <a:extLst>
                    <a:ext uri="{9D8B030D-6E8A-4147-A177-3AD203B41FA5}">
                      <a16:colId xmlns:a16="http://schemas.microsoft.com/office/drawing/2014/main" val="20003"/>
                    </a:ext>
                  </a:extLst>
                </a:gridCol>
                <a:gridCol w="1840515">
                  <a:extLst>
                    <a:ext uri="{9D8B030D-6E8A-4147-A177-3AD203B41FA5}">
                      <a16:colId xmlns:a16="http://schemas.microsoft.com/office/drawing/2014/main" val="20004"/>
                    </a:ext>
                  </a:extLst>
                </a:gridCol>
              </a:tblGrid>
              <a:tr h="353748">
                <a:tc>
                  <a:txBody>
                    <a:bodyPr/>
                    <a:lstStyle/>
                    <a:p>
                      <a:pPr marL="0" marR="0" algn="ctr">
                        <a:lnSpc>
                          <a:spcPct val="107000"/>
                        </a:lnSpc>
                        <a:spcBef>
                          <a:spcPts val="0"/>
                        </a:spcBef>
                        <a:spcAft>
                          <a:spcPts val="0"/>
                        </a:spcAft>
                      </a:pPr>
                      <a:r>
                        <a:rPr lang="en-US" sz="1200" dirty="0">
                          <a:solidFill>
                            <a:schemeClr val="bg1"/>
                          </a:solidFill>
                          <a:effectLst/>
                        </a:rPr>
                        <a:t>Color</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200" dirty="0">
                          <a:solidFill>
                            <a:schemeClr val="bg1"/>
                          </a:solidFill>
                          <a:effectLst/>
                        </a:rPr>
                        <a:t>Band / Band </a:t>
                      </a:r>
                      <a:r>
                        <a:rPr lang="en-US" sz="1200" dirty="0" smtClean="0">
                          <a:solidFill>
                            <a:schemeClr val="bg1"/>
                          </a:solidFill>
                          <a:effectLst/>
                        </a:rPr>
                        <a:t> (µm)</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Range</a:t>
                      </a:r>
                    </a:p>
                    <a:p>
                      <a:pPr marL="0" marR="0" algn="ctr">
                        <a:lnSpc>
                          <a:spcPct val="107000"/>
                        </a:lnSpc>
                        <a:spcBef>
                          <a:spcPts val="0"/>
                        </a:spcBef>
                        <a:spcAft>
                          <a:spcPts val="0"/>
                        </a:spcAft>
                      </a:pPr>
                      <a:r>
                        <a:rPr lang="en-US"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(Min –&gt;</a:t>
                      </a:r>
                      <a:r>
                        <a:rPr lang="en-US" sz="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Max)</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200" dirty="0">
                          <a:solidFill>
                            <a:schemeClr val="bg1"/>
                          </a:solidFill>
                          <a:effectLst/>
                        </a:rPr>
                        <a:t>Physically Relates to…</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200" b="1" u="sng" dirty="0" smtClean="0">
                          <a:solidFill>
                            <a:schemeClr val="bg1"/>
                          </a:solidFill>
                          <a:effectLst/>
                        </a:rPr>
                        <a:t>Gamma</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200" u="sng" dirty="0">
                          <a:solidFill>
                            <a:schemeClr val="bg1"/>
                          </a:solidFill>
                          <a:effectLst/>
                        </a:rPr>
                        <a:t>Large</a:t>
                      </a:r>
                      <a:r>
                        <a:rPr lang="en-US" sz="1200" dirty="0">
                          <a:solidFill>
                            <a:schemeClr val="bg1"/>
                          </a:solidFill>
                          <a:effectLst/>
                        </a:rPr>
                        <a:t> Contribution to </a:t>
                      </a:r>
                      <a:r>
                        <a:rPr lang="en-US" sz="1200" dirty="0" smtClean="0">
                          <a:solidFill>
                            <a:schemeClr val="bg1"/>
                          </a:solidFill>
                          <a:effectLst/>
                        </a:rPr>
                        <a:t>pixel</a:t>
                      </a:r>
                      <a:r>
                        <a:rPr lang="en-US" sz="1200" baseline="0" dirty="0" smtClean="0">
                          <a:solidFill>
                            <a:schemeClr val="bg1"/>
                          </a:solidFill>
                          <a:effectLst/>
                        </a:rPr>
                        <a:t> </a:t>
                      </a:r>
                      <a:r>
                        <a:rPr lang="en-US" sz="1200" dirty="0" smtClean="0">
                          <a:solidFill>
                            <a:schemeClr val="bg1"/>
                          </a:solidFill>
                          <a:effectLst/>
                        </a:rPr>
                        <a:t>indicates</a:t>
                      </a:r>
                      <a:r>
                        <a:rPr lang="en-US" sz="1200" dirty="0">
                          <a:solidFill>
                            <a:schemeClr val="bg1"/>
                          </a:solidFill>
                          <a:effectLst/>
                        </a:rPr>
                        <a: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76874">
                <a:tc>
                  <a:txBody>
                    <a:bodyPr/>
                    <a:lstStyle/>
                    <a:p>
                      <a:pPr marL="0" marR="0" algn="ctr">
                        <a:lnSpc>
                          <a:spcPct val="107000"/>
                        </a:lnSpc>
                        <a:spcBef>
                          <a:spcPts val="0"/>
                        </a:spcBef>
                        <a:spcAft>
                          <a:spcPts val="0"/>
                        </a:spcAft>
                      </a:pPr>
                      <a:r>
                        <a:rPr lang="en-US" sz="1200" dirty="0">
                          <a:solidFill>
                            <a:srgbClr val="FF0000"/>
                          </a:solidFill>
                          <a:effectLst/>
                        </a:rPr>
                        <a:t>Red</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smtClean="0">
                          <a:solidFill>
                            <a:srgbClr val="FF0000"/>
                          </a:solidFill>
                          <a:effectLst/>
                        </a:rPr>
                        <a:t>7 / 3.9</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273 to 338 K</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dirty="0" smtClean="0">
                          <a:solidFill>
                            <a:schemeClr val="tx1"/>
                          </a:solidFill>
                          <a:effectLst/>
                        </a:rPr>
                        <a:t>Plume temperature</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dirty="0" smtClean="0">
                          <a:solidFill>
                            <a:schemeClr val="tx1"/>
                          </a:solidFill>
                          <a:effectLst/>
                        </a:rPr>
                        <a:t>1.0</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smtClean="0">
                          <a:solidFill>
                            <a:srgbClr val="FF0000"/>
                          </a:solidFill>
                          <a:effectLst/>
                          <a:latin typeface="+mn-lt"/>
                          <a:ea typeface="+mn-ea"/>
                          <a:cs typeface="+mn-cs"/>
                        </a:rPr>
                        <a:t>Warm</a:t>
                      </a:r>
                      <a:r>
                        <a:rPr lang="en-US" sz="1200" b="1" baseline="0" dirty="0" smtClean="0">
                          <a:solidFill>
                            <a:srgbClr val="FF0000"/>
                          </a:solidFill>
                          <a:effectLst/>
                          <a:latin typeface="+mn-lt"/>
                          <a:ea typeface="+mn-ea"/>
                          <a:cs typeface="+mn-cs"/>
                        </a:rPr>
                        <a:t> plume</a:t>
                      </a:r>
                      <a:endParaRPr lang="en-US" sz="1200" b="1" dirty="0">
                        <a:solidFill>
                          <a:srgbClr val="FF0000"/>
                        </a:solidFill>
                        <a:effectLst/>
                        <a:latin typeface="Calibri" panose="020F0502020204030204"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3748">
                <a:tc>
                  <a:txBody>
                    <a:bodyPr/>
                    <a:lstStyle/>
                    <a:p>
                      <a:pPr marL="0" marR="0" algn="ctr">
                        <a:lnSpc>
                          <a:spcPct val="107000"/>
                        </a:lnSpc>
                        <a:spcBef>
                          <a:spcPts val="0"/>
                        </a:spcBef>
                        <a:spcAft>
                          <a:spcPts val="0"/>
                        </a:spcAft>
                      </a:pPr>
                      <a:r>
                        <a:rPr lang="en-US" sz="1200" b="1" dirty="0">
                          <a:solidFill>
                            <a:srgbClr val="00B050"/>
                          </a:solidFill>
                          <a:effectLst/>
                        </a:rPr>
                        <a:t>Green</a:t>
                      </a:r>
                      <a:endParaRPr lang="en-US"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smtClean="0">
                          <a:solidFill>
                            <a:srgbClr val="00B050"/>
                          </a:solidFill>
                          <a:effectLst/>
                        </a:rPr>
                        <a:t>8 / 6.2</a:t>
                      </a:r>
                      <a:endParaRPr lang="en-US"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233 to 253 K</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dirty="0" smtClean="0">
                          <a:solidFill>
                            <a:schemeClr val="tx1"/>
                          </a:solidFill>
                          <a:effectLst/>
                        </a:rPr>
                        <a:t>Plume warming</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dirty="0" smtClean="0">
                          <a:solidFill>
                            <a:schemeClr val="tx1"/>
                          </a:solidFill>
                          <a:effectLst/>
                        </a:rPr>
                        <a:t>1.0</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smtClean="0">
                          <a:solidFill>
                            <a:srgbClr val="00B050"/>
                          </a:solidFill>
                          <a:effectLst/>
                        </a:rPr>
                        <a:t>Plume cloud</a:t>
                      </a:r>
                      <a:endParaRPr lang="en-US"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6874">
                <a:tc>
                  <a:txBody>
                    <a:bodyPr/>
                    <a:lstStyle/>
                    <a:p>
                      <a:pPr marL="0" marR="0" algn="ctr">
                        <a:lnSpc>
                          <a:spcPct val="107000"/>
                        </a:lnSpc>
                        <a:spcBef>
                          <a:spcPts val="0"/>
                        </a:spcBef>
                        <a:spcAft>
                          <a:spcPts val="0"/>
                        </a:spcAft>
                      </a:pPr>
                      <a:r>
                        <a:rPr lang="en-US" sz="1200" b="1" dirty="0" smtClean="0">
                          <a:solidFill>
                            <a:srgbClr val="0070C0"/>
                          </a:solidFill>
                          <a:effectLst/>
                        </a:rPr>
                        <a:t>Blue (day)</a:t>
                      </a: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smtClean="0">
                          <a:solidFill>
                            <a:srgbClr val="0070C0"/>
                          </a:solidFill>
                          <a:effectLst/>
                          <a:latin typeface="+mn-lt"/>
                          <a:ea typeface="+mn-ea"/>
                          <a:cs typeface="+mn-cs"/>
                        </a:rPr>
                        <a:t>2 / 0.64</a:t>
                      </a: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80 %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dirty="0" smtClean="0">
                          <a:solidFill>
                            <a:schemeClr val="tx1"/>
                          </a:solidFill>
                          <a:effectLst/>
                          <a:latin typeface="+mn-lt"/>
                          <a:ea typeface="+mn-ea"/>
                          <a:cs typeface="+mn-cs"/>
                        </a:rPr>
                        <a:t>Reflective</a:t>
                      </a:r>
                      <a:r>
                        <a:rPr lang="en-US" sz="1200" b="0" baseline="0" dirty="0" smtClean="0">
                          <a:solidFill>
                            <a:schemeClr val="tx1"/>
                          </a:solidFill>
                          <a:effectLst/>
                          <a:latin typeface="+mn-lt"/>
                          <a:ea typeface="+mn-ea"/>
                          <a:cs typeface="+mn-cs"/>
                        </a:rPr>
                        <a:t> clouds</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dirty="0" smtClean="0">
                          <a:solidFill>
                            <a:schemeClr val="tx1"/>
                          </a:solidFill>
                          <a:effectLst/>
                        </a:rPr>
                        <a:t>1.0</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smtClean="0">
                          <a:solidFill>
                            <a:srgbClr val="0070C0"/>
                          </a:solidFill>
                          <a:effectLst/>
                        </a:rPr>
                        <a:t>Plume location</a:t>
                      </a: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Box 3"/>
          <p:cNvSpPr txBox="1"/>
          <p:nvPr/>
        </p:nvSpPr>
        <p:spPr>
          <a:xfrm>
            <a:off x="197328" y="8166470"/>
            <a:ext cx="3514726" cy="1600438"/>
          </a:xfrm>
          <a:prstGeom prst="rect">
            <a:avLst/>
          </a:prstGeom>
          <a:noFill/>
        </p:spPr>
        <p:txBody>
          <a:bodyPr wrap="square" rtlCol="0">
            <a:spAutoFit/>
          </a:bodyPr>
          <a:lstStyle/>
          <a:p>
            <a:pPr marL="0" lvl="1"/>
            <a:r>
              <a:rPr lang="en-US" sz="1400" b="1" dirty="0" smtClean="0"/>
              <a:t>Application:</a:t>
            </a:r>
            <a:r>
              <a:rPr lang="en-US" sz="1400" dirty="0" smtClean="0"/>
              <a:t> </a:t>
            </a:r>
            <a:r>
              <a:rPr lang="en-US" sz="1200" dirty="0" smtClean="0"/>
              <a:t>This RGB can allow  for a quick-look for signal associated with rocket plumes or other hot spots. The solar illumination determines if one wants to use the day or night version of this plume RGB.  The IR-only “nighttime” version can be used both day and night. </a:t>
            </a:r>
          </a:p>
          <a:p>
            <a:pPr marL="0" lvl="1"/>
            <a:endParaRPr lang="en-US" sz="1200" dirty="0"/>
          </a:p>
          <a:p>
            <a:pPr marL="0" lvl="1"/>
            <a:endParaRPr lang="en-US" sz="1200" dirty="0" smtClean="0"/>
          </a:p>
        </p:txBody>
      </p:sp>
      <p:sp>
        <p:nvSpPr>
          <p:cNvPr id="3" name="TextBox 2"/>
          <p:cNvSpPr txBox="1"/>
          <p:nvPr/>
        </p:nvSpPr>
        <p:spPr>
          <a:xfrm>
            <a:off x="218032" y="7009913"/>
            <a:ext cx="2008700" cy="1077218"/>
          </a:xfrm>
          <a:prstGeom prst="rect">
            <a:avLst/>
          </a:prstGeom>
          <a:noFill/>
        </p:spPr>
        <p:txBody>
          <a:bodyPr wrap="square" rtlCol="0">
            <a:spAutoFit/>
          </a:bodyPr>
          <a:lstStyle/>
          <a:p>
            <a:pPr marL="0" lvl="1"/>
            <a:r>
              <a:rPr lang="en-US" sz="1400" b="1" u="sng" dirty="0"/>
              <a:t>Primary </a:t>
            </a:r>
            <a:r>
              <a:rPr lang="en-US" sz="1400" b="1" u="sng" dirty="0" smtClean="0"/>
              <a:t>Application </a:t>
            </a:r>
            <a:r>
              <a:rPr lang="en-US" sz="1400" dirty="0" smtClean="0"/>
              <a:t/>
            </a:r>
            <a:br>
              <a:rPr lang="en-US" sz="1400" dirty="0" smtClean="0"/>
            </a:br>
            <a:r>
              <a:rPr lang="en-US" sz="1400" b="1" dirty="0" err="1" smtClean="0"/>
              <a:t>Application</a:t>
            </a:r>
            <a:r>
              <a:rPr lang="en-US" sz="1400" b="1" dirty="0" smtClean="0"/>
              <a:t>: </a:t>
            </a:r>
            <a:r>
              <a:rPr lang="en-US" sz="1200" dirty="0" smtClean="0"/>
              <a:t>Viewing the spectral signatures associated with rocket launches. </a:t>
            </a:r>
            <a:endParaRPr lang="en-US" sz="1400" b="1" dirty="0"/>
          </a:p>
        </p:txBody>
      </p:sp>
      <p:sp>
        <p:nvSpPr>
          <p:cNvPr id="16" name="TextBox 15"/>
          <p:cNvSpPr txBox="1"/>
          <p:nvPr/>
        </p:nvSpPr>
        <p:spPr>
          <a:xfrm>
            <a:off x="218032" y="6483006"/>
            <a:ext cx="3582443" cy="338554"/>
          </a:xfrm>
          <a:prstGeom prst="rect">
            <a:avLst/>
          </a:prstGeom>
          <a:noFill/>
        </p:spPr>
        <p:txBody>
          <a:bodyPr wrap="square" rtlCol="0">
            <a:spAutoFit/>
          </a:bodyPr>
          <a:lstStyle/>
          <a:p>
            <a:pPr algn="ctr"/>
            <a:r>
              <a:rPr lang="en-US" sz="1600" b="1" dirty="0" smtClean="0">
                <a:solidFill>
                  <a:schemeClr val="accent1">
                    <a:lumMod val="50000"/>
                  </a:schemeClr>
                </a:solidFill>
              </a:rPr>
              <a:t>Impact on Operations</a:t>
            </a:r>
            <a:endParaRPr lang="en-US" sz="1600" b="1" dirty="0">
              <a:solidFill>
                <a:schemeClr val="accent1">
                  <a:lumMod val="50000"/>
                </a:schemeClr>
              </a:solidFill>
            </a:endParaRPr>
          </a:p>
        </p:txBody>
      </p:sp>
      <p:sp>
        <p:nvSpPr>
          <p:cNvPr id="18" name="TextBox 17"/>
          <p:cNvSpPr txBox="1"/>
          <p:nvPr/>
        </p:nvSpPr>
        <p:spPr>
          <a:xfrm>
            <a:off x="3947339" y="6480229"/>
            <a:ext cx="3597290" cy="3133931"/>
          </a:xfrm>
          <a:prstGeom prst="rect">
            <a:avLst/>
          </a:prstGeom>
          <a:solidFill>
            <a:schemeClr val="accent2">
              <a:lumMod val="20000"/>
              <a:lumOff val="80000"/>
            </a:schemeClr>
          </a:solidFill>
          <a:ln w="28575">
            <a:solidFill>
              <a:schemeClr val="accent1">
                <a:lumMod val="50000"/>
              </a:schemeClr>
            </a:solidFill>
          </a:ln>
        </p:spPr>
        <p:txBody>
          <a:bodyPr wrap="square" rtlCol="0">
            <a:spAutoFit/>
          </a:bodyPr>
          <a:lstStyle/>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p:txBody>
      </p:sp>
      <p:sp>
        <p:nvSpPr>
          <p:cNvPr id="20" name="TextBox 19"/>
          <p:cNvSpPr txBox="1"/>
          <p:nvPr/>
        </p:nvSpPr>
        <p:spPr>
          <a:xfrm>
            <a:off x="3991387" y="7653454"/>
            <a:ext cx="3616445" cy="2246769"/>
          </a:xfrm>
          <a:prstGeom prst="rect">
            <a:avLst/>
          </a:prstGeom>
          <a:noFill/>
        </p:spPr>
        <p:txBody>
          <a:bodyPr wrap="square" rtlCol="0">
            <a:spAutoFit/>
          </a:bodyPr>
          <a:lstStyle/>
          <a:p>
            <a:pPr marL="0" lvl="1"/>
            <a:r>
              <a:rPr lang="en-US" sz="1400" b="1" dirty="0" smtClean="0"/>
              <a:t>Limitations: </a:t>
            </a:r>
          </a:p>
          <a:p>
            <a:pPr marL="0" lvl="1"/>
            <a:r>
              <a:rPr lang="en-US" sz="1400" b="1" dirty="0" smtClean="0"/>
              <a:t>- </a:t>
            </a:r>
            <a:r>
              <a:rPr lang="en-US" sz="1200" dirty="0" smtClean="0"/>
              <a:t>Care should be taken as the region of interest approaches the edge of the full disk. </a:t>
            </a:r>
            <a:endParaRPr lang="en-US" sz="1200" dirty="0"/>
          </a:p>
          <a:p>
            <a:pPr marL="0" lvl="1"/>
            <a:r>
              <a:rPr lang="en-US" sz="1400" b="1" dirty="0" smtClean="0"/>
              <a:t>- </a:t>
            </a:r>
            <a:r>
              <a:rPr lang="en-US" sz="1200" dirty="0" smtClean="0"/>
              <a:t>The water vapor plume may be harder to detect, depending on the background. </a:t>
            </a:r>
          </a:p>
          <a:p>
            <a:pPr marL="0" lvl="1"/>
            <a:r>
              <a:rPr lang="en-US" sz="1400" b="1" dirty="0" smtClean="0"/>
              <a:t>- </a:t>
            </a:r>
            <a:r>
              <a:rPr lang="en-US" sz="1200" dirty="0" smtClean="0"/>
              <a:t>The “blue” component can be overwhelmed by the 3.9 micrometer band. </a:t>
            </a:r>
          </a:p>
          <a:p>
            <a:pPr marL="0" lvl="1"/>
            <a:r>
              <a:rPr lang="en-US" sz="1200" dirty="0" smtClean="0"/>
              <a:t>- May </a:t>
            </a:r>
            <a:r>
              <a:rPr lang="en-US" sz="1200" dirty="0" smtClean="0"/>
              <a:t>need to address </a:t>
            </a:r>
            <a:r>
              <a:rPr lang="en-US" sz="1200" dirty="0" smtClean="0"/>
              <a:t>limits for better </a:t>
            </a:r>
          </a:p>
          <a:p>
            <a:pPr marL="0" lvl="1"/>
            <a:r>
              <a:rPr lang="en-US" sz="1200" dirty="0" smtClean="0"/>
              <a:t>presentation, especially </a:t>
            </a:r>
            <a:r>
              <a:rPr lang="en-US" sz="1200" dirty="0" smtClean="0"/>
              <a:t>for cold scenes.</a:t>
            </a:r>
          </a:p>
          <a:p>
            <a:pPr marL="0" lvl="1"/>
            <a:endParaRPr lang="en-US" sz="1200" dirty="0" smtClean="0"/>
          </a:p>
          <a:p>
            <a:pPr marL="0" lvl="1"/>
            <a:endParaRPr lang="en-US" sz="1200" dirty="0" smtClean="0"/>
          </a:p>
        </p:txBody>
      </p:sp>
      <p:sp>
        <p:nvSpPr>
          <p:cNvPr id="22" name="TextBox 21"/>
          <p:cNvSpPr txBox="1"/>
          <p:nvPr/>
        </p:nvSpPr>
        <p:spPr>
          <a:xfrm>
            <a:off x="4028861" y="6698427"/>
            <a:ext cx="2008700" cy="1046440"/>
          </a:xfrm>
          <a:prstGeom prst="rect">
            <a:avLst/>
          </a:prstGeom>
          <a:noFill/>
        </p:spPr>
        <p:txBody>
          <a:bodyPr wrap="square" rtlCol="0">
            <a:spAutoFit/>
          </a:bodyPr>
          <a:lstStyle/>
          <a:p>
            <a:pPr marL="0" lvl="1"/>
            <a:r>
              <a:rPr lang="en-US" sz="1400" b="1" dirty="0" smtClean="0"/>
              <a:t>Thick clouds: </a:t>
            </a:r>
            <a:r>
              <a:rPr lang="en-US" sz="1200" dirty="0" smtClean="0"/>
              <a:t>Thick clouds or low-level moisture may hinder viewing the plume hotspot when it’s lower in the atmosphere. </a:t>
            </a:r>
            <a:endParaRPr lang="en-US" sz="1400" b="1" dirty="0"/>
          </a:p>
        </p:txBody>
      </p:sp>
      <p:sp>
        <p:nvSpPr>
          <p:cNvPr id="23" name="TextBox 22"/>
          <p:cNvSpPr txBox="1"/>
          <p:nvPr/>
        </p:nvSpPr>
        <p:spPr>
          <a:xfrm>
            <a:off x="3952875" y="6483006"/>
            <a:ext cx="3591753" cy="338554"/>
          </a:xfrm>
          <a:prstGeom prst="rect">
            <a:avLst/>
          </a:prstGeom>
          <a:noFill/>
        </p:spPr>
        <p:txBody>
          <a:bodyPr wrap="square" rtlCol="0">
            <a:spAutoFit/>
          </a:bodyPr>
          <a:lstStyle/>
          <a:p>
            <a:pPr algn="ctr"/>
            <a:r>
              <a:rPr lang="en-US" sz="1600" b="1" dirty="0" smtClean="0">
                <a:solidFill>
                  <a:schemeClr val="accent1">
                    <a:lumMod val="50000"/>
                  </a:schemeClr>
                </a:solidFill>
              </a:rPr>
              <a:t>Limitations</a:t>
            </a:r>
            <a:endParaRPr lang="en-US" sz="1600" b="1" dirty="0">
              <a:solidFill>
                <a:schemeClr val="accent1">
                  <a:lumMod val="50000"/>
                </a:schemeClr>
              </a:solidFill>
            </a:endParaRPr>
          </a:p>
        </p:txBody>
      </p:sp>
      <p:sp>
        <p:nvSpPr>
          <p:cNvPr id="24" name="Text Box 2"/>
          <p:cNvSpPr txBox="1">
            <a:spLocks noChangeArrowheads="1"/>
          </p:cNvSpPr>
          <p:nvPr/>
        </p:nvSpPr>
        <p:spPr bwMode="auto">
          <a:xfrm>
            <a:off x="3400066" y="4335288"/>
            <a:ext cx="4021684" cy="329913"/>
          </a:xfrm>
          <a:prstGeom prst="rect">
            <a:avLst/>
          </a:prstGeom>
          <a:solidFill>
            <a:schemeClr val="bg2">
              <a:lumMod val="90000"/>
            </a:schemeClr>
          </a:solidFill>
          <a:ln w="50800">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0" i="1" dirty="0" smtClean="0">
                <a:effectLst/>
                <a:latin typeface="Calibri" panose="020F0502020204030204" pitchFamily="34" charset="0"/>
                <a:ea typeface="Calibri" panose="020F0502020204030204" pitchFamily="34" charset="0"/>
                <a:cs typeface="Times New Roman" panose="02020603050405020304" pitchFamily="18" charset="0"/>
              </a:rPr>
              <a:t>Plume RGB from GOES-16 ABI </a:t>
            </a:r>
            <a:r>
              <a:rPr lang="en-US" sz="1000" i="1" dirty="0" smtClean="0">
                <a:latin typeface="Calibri" panose="020F0502020204030204" pitchFamily="34" charset="0"/>
                <a:ea typeface="Calibri" panose="020F0502020204030204" pitchFamily="34" charset="0"/>
                <a:cs typeface="Times New Roman" panose="02020603050405020304" pitchFamily="18" charset="0"/>
              </a:rPr>
              <a:t>14:02 </a:t>
            </a:r>
            <a:r>
              <a:rPr lang="en-US" sz="1000" i="1" dirty="0">
                <a:latin typeface="Calibri" panose="020F0502020204030204" pitchFamily="34" charset="0"/>
                <a:ea typeface="Calibri" panose="020F0502020204030204" pitchFamily="34" charset="0"/>
                <a:cs typeface="Times New Roman" panose="02020603050405020304" pitchFamily="18" charset="0"/>
              </a:rPr>
              <a:t>UTC</a:t>
            </a:r>
            <a:r>
              <a:rPr lang="en-US" sz="1000" i="1" dirty="0" smtClean="0">
                <a:latin typeface="Calibri" panose="020F0502020204030204" pitchFamily="34" charset="0"/>
                <a:ea typeface="Calibri" panose="020F0502020204030204" pitchFamily="34" charset="0"/>
                <a:cs typeface="Times New Roman" panose="02020603050405020304" pitchFamily="18" charset="0"/>
              </a:rPr>
              <a:t>, </a:t>
            </a:r>
            <a:r>
              <a:rPr lang="en-US" sz="1000" i="1" dirty="0">
                <a:latin typeface="Calibri" panose="020F0502020204030204" pitchFamily="34" charset="0"/>
                <a:ea typeface="Calibri" panose="020F0502020204030204" pitchFamily="34" charset="0"/>
                <a:cs typeface="Times New Roman" panose="02020603050405020304" pitchFamily="18" charset="0"/>
              </a:rPr>
              <a:t>2</a:t>
            </a:r>
            <a:r>
              <a:rPr lang="en-US" sz="1000" i="1" dirty="0" smtClean="0">
                <a:latin typeface="Calibri" panose="020F0502020204030204" pitchFamily="34" charset="0"/>
                <a:ea typeface="Calibri" panose="020F0502020204030204" pitchFamily="34" charset="0"/>
                <a:cs typeface="Times New Roman" panose="02020603050405020304" pitchFamily="18" charset="0"/>
              </a:rPr>
              <a:t> </a:t>
            </a:r>
            <a:r>
              <a:rPr lang="en-US" sz="1000" i="1" dirty="0" smtClean="0">
                <a:latin typeface="Calibri" panose="020F0502020204030204" pitchFamily="34" charset="0"/>
                <a:ea typeface="Calibri" panose="020F0502020204030204" pitchFamily="34" charset="0"/>
                <a:cs typeface="Times New Roman" panose="02020603050405020304" pitchFamily="18" charset="0"/>
              </a:rPr>
              <a:t>November </a:t>
            </a:r>
            <a:r>
              <a:rPr lang="en-US" sz="1000" i="1" dirty="0" smtClean="0">
                <a:latin typeface="Calibri" panose="020F0502020204030204" pitchFamily="34" charset="0"/>
                <a:ea typeface="Calibri" panose="020F0502020204030204" pitchFamily="34" charset="0"/>
                <a:cs typeface="Times New Roman" panose="02020603050405020304" pitchFamily="18" charset="0"/>
              </a:rPr>
              <a:t>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Oval 24"/>
          <p:cNvSpPr/>
          <p:nvPr/>
        </p:nvSpPr>
        <p:spPr>
          <a:xfrm rot="1344107">
            <a:off x="5551537" y="3620195"/>
            <a:ext cx="1458114" cy="531956"/>
          </a:xfrm>
          <a:prstGeom prst="ellipse">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69653" y="3170589"/>
            <a:ext cx="1949035" cy="246221"/>
          </a:xfrm>
          <a:prstGeom prst="rect">
            <a:avLst/>
          </a:prstGeom>
          <a:noFill/>
          <a:effectLst>
            <a:glow rad="127000">
              <a:schemeClr val="bg1"/>
            </a:glow>
            <a:softEdge rad="317500"/>
          </a:effectLst>
        </p:spPr>
        <p:txBody>
          <a:bodyPr wrap="square" rtlCol="0">
            <a:spAutoFit/>
          </a:bodyPr>
          <a:lstStyle/>
          <a:p>
            <a:pPr algn="ctr"/>
            <a:r>
              <a:rPr lang="en-US" sz="1000" b="1" dirty="0" smtClean="0">
                <a:solidFill>
                  <a:schemeClr val="bg1">
                    <a:lumMod val="85000"/>
                  </a:schemeClr>
                </a:solidFill>
                <a:effectLst>
                  <a:glow rad="254000">
                    <a:schemeClr val="tx1">
                      <a:alpha val="60000"/>
                    </a:schemeClr>
                  </a:glow>
                </a:effectLst>
              </a:rPr>
              <a:t>Warmer in water vapor bands</a:t>
            </a:r>
            <a:endParaRPr lang="en-US" sz="1000" b="1" dirty="0">
              <a:solidFill>
                <a:schemeClr val="bg1">
                  <a:lumMod val="85000"/>
                </a:schemeClr>
              </a:solidFill>
              <a:effectLst>
                <a:glow rad="254000">
                  <a:schemeClr val="tx1">
                    <a:alpha val="60000"/>
                  </a:schemeClr>
                </a:glow>
              </a:effectLst>
            </a:endParaRPr>
          </a:p>
        </p:txBody>
      </p:sp>
      <p:sp>
        <p:nvSpPr>
          <p:cNvPr id="34" name="Rectangle 33"/>
          <p:cNvSpPr/>
          <p:nvPr/>
        </p:nvSpPr>
        <p:spPr>
          <a:xfrm>
            <a:off x="216989" y="9668184"/>
            <a:ext cx="7370139" cy="276999"/>
          </a:xfrm>
          <a:prstGeom prst="rect">
            <a:avLst/>
          </a:prstGeom>
        </p:spPr>
        <p:txBody>
          <a:bodyPr wrap="square">
            <a:spAutoFit/>
          </a:bodyPr>
          <a:lstStyle/>
          <a:p>
            <a:r>
              <a:rPr lang="en-US" sz="1200" dirty="0" smtClean="0"/>
              <a:t>Contributor: Tim Schmit   NOAA NESDIS STAR </a:t>
            </a:r>
            <a:r>
              <a:rPr lang="en-US" sz="1200" dirty="0"/>
              <a:t>CORP </a:t>
            </a:r>
            <a:r>
              <a:rPr lang="en-US" sz="1200" dirty="0" smtClean="0"/>
              <a:t>ASPB    </a:t>
            </a:r>
            <a:r>
              <a:rPr lang="en-US" sz="1200" dirty="0"/>
              <a:t>http://cimss.ssec.wisc.edu/aspb/</a:t>
            </a:r>
          </a:p>
        </p:txBody>
      </p:sp>
      <p:grpSp>
        <p:nvGrpSpPr>
          <p:cNvPr id="32" name="Group 31"/>
          <p:cNvGrpSpPr/>
          <p:nvPr/>
        </p:nvGrpSpPr>
        <p:grpSpPr>
          <a:xfrm>
            <a:off x="0" y="30480"/>
            <a:ext cx="7772400" cy="1371600"/>
            <a:chOff x="800100" y="2100263"/>
            <a:chExt cx="7772400" cy="1371600"/>
          </a:xfrm>
        </p:grpSpPr>
        <p:grpSp>
          <p:nvGrpSpPr>
            <p:cNvPr id="33" name="Group 32"/>
            <p:cNvGrpSpPr/>
            <p:nvPr/>
          </p:nvGrpSpPr>
          <p:grpSpPr>
            <a:xfrm>
              <a:off x="800100" y="2100263"/>
              <a:ext cx="7772400" cy="1371600"/>
              <a:chOff x="800101" y="2100263"/>
              <a:chExt cx="7772400" cy="1371600"/>
            </a:xfrm>
          </p:grpSpPr>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46" name="Rectangle 45"/>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Guide (day)</a:t>
                </a:r>
                <a:endParaRPr lang="en-US" sz="3600" b="1" dirty="0">
                  <a:solidFill>
                    <a:schemeClr val="tx1"/>
                  </a:solidFill>
                  <a:latin typeface="Calibri Light" panose="020F0302020204030204" pitchFamily="34" charset="0"/>
                  <a:cs typeface="Arial" panose="020B0604020202020204" pitchFamily="34" charset="0"/>
                </a:endParaRPr>
              </a:p>
            </p:txBody>
          </p:sp>
          <p:sp>
            <p:nvSpPr>
              <p:cNvPr id="47" name="Rectangle 46"/>
              <p:cNvSpPr/>
              <p:nvPr/>
            </p:nvSpPr>
            <p:spPr>
              <a:xfrm>
                <a:off x="800101" y="2227606"/>
                <a:ext cx="7751266" cy="57934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rPr>
                  <a:t>Rocket Plume RGB</a:t>
                </a:r>
                <a:endParaRPr lang="en-US" sz="3600" dirty="0">
                  <a:effectLst>
                    <a:outerShdw blurRad="38100" dist="38100" dir="2700000" algn="tl">
                      <a:srgbClr val="000000">
                        <a:alpha val="43137"/>
                      </a:srgbClr>
                    </a:outerShdw>
                  </a:effectLst>
                </a:endParaRPr>
              </a:p>
            </p:txBody>
          </p:sp>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251" y="2286627"/>
                <a:ext cx="1720122" cy="1097280"/>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44" name="Straight Connector 43"/>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9178" y="9195268"/>
            <a:ext cx="804627" cy="80187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3595" y="6923073"/>
            <a:ext cx="1257570" cy="1138445"/>
          </a:xfrm>
          <a:prstGeom prst="rect">
            <a:avLst/>
          </a:prstGeom>
          <a:effectLst>
            <a:softEdge rad="63500"/>
          </a:effec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1902" y="6755219"/>
            <a:ext cx="1496901" cy="967138"/>
          </a:xfrm>
          <a:prstGeom prst="rect">
            <a:avLst/>
          </a:prstGeom>
          <a:effectLst>
            <a:softEdge rad="63500"/>
          </a:effectLst>
        </p:spPr>
      </p:pic>
    </p:spTree>
    <p:custDataLst>
      <p:tags r:id="rId1"/>
    </p:custDataLst>
    <p:extLst>
      <p:ext uri="{BB962C8B-B14F-4D97-AF65-F5344CB8AC3E}">
        <p14:creationId xmlns:p14="http://schemas.microsoft.com/office/powerpoint/2010/main" val="3611526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9771" r="10269"/>
          <a:stretch/>
        </p:blipFill>
        <p:spPr>
          <a:xfrm>
            <a:off x="2022577" y="1667996"/>
            <a:ext cx="5667090" cy="4724931"/>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6052" t="57478" r="64108" b="14706"/>
          <a:stretch/>
        </p:blipFill>
        <p:spPr>
          <a:xfrm>
            <a:off x="3804319" y="8323314"/>
            <a:ext cx="1607456" cy="1502446"/>
          </a:xfrm>
          <a:prstGeom prst="rect">
            <a:avLst/>
          </a:prstGeom>
          <a:ln w="50800">
            <a:solidFill>
              <a:schemeClr val="accent2">
                <a:lumMod val="75000"/>
              </a:schemeClr>
            </a:solidFill>
          </a:ln>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17049" t="56430" r="63111" b="14856"/>
          <a:stretch/>
        </p:blipFill>
        <p:spPr>
          <a:xfrm>
            <a:off x="2147106" y="8337438"/>
            <a:ext cx="1542081" cy="1487837"/>
          </a:xfrm>
          <a:prstGeom prst="rect">
            <a:avLst/>
          </a:prstGeom>
          <a:ln w="50800">
            <a:solidFill>
              <a:schemeClr val="accent2">
                <a:lumMod val="75000"/>
              </a:schemeClr>
            </a:solidFill>
          </a:ln>
        </p:spPr>
      </p:pic>
      <p:sp>
        <p:nvSpPr>
          <p:cNvPr id="4" name="TextBox 3"/>
          <p:cNvSpPr txBox="1"/>
          <p:nvPr/>
        </p:nvSpPr>
        <p:spPr>
          <a:xfrm>
            <a:off x="114205" y="1561175"/>
            <a:ext cx="1786133" cy="338554"/>
          </a:xfrm>
          <a:prstGeom prst="rect">
            <a:avLst/>
          </a:prstGeom>
          <a:noFill/>
        </p:spPr>
        <p:txBody>
          <a:bodyPr wrap="square" rtlCol="0">
            <a:spAutoFit/>
          </a:bodyPr>
          <a:lstStyle/>
          <a:p>
            <a:r>
              <a:rPr lang="en-US" sz="1600" b="1" dirty="0" smtClean="0">
                <a:solidFill>
                  <a:schemeClr val="accent1">
                    <a:lumMod val="50000"/>
                  </a:schemeClr>
                </a:solidFill>
              </a:rPr>
              <a:t>RGB Interpretation</a:t>
            </a:r>
          </a:p>
        </p:txBody>
      </p:sp>
      <p:sp>
        <p:nvSpPr>
          <p:cNvPr id="15" name="Rectangle 14"/>
          <p:cNvSpPr/>
          <p:nvPr/>
        </p:nvSpPr>
        <p:spPr>
          <a:xfrm>
            <a:off x="5555151" y="7108206"/>
            <a:ext cx="1978076" cy="2499017"/>
          </a:xfrm>
          <a:prstGeom prst="rect">
            <a:avLst/>
          </a:prstGeom>
          <a:ln>
            <a:solidFill>
              <a:schemeClr val="accent1"/>
            </a:solidFill>
          </a:ln>
        </p:spPr>
        <p:txBody>
          <a:bodyPr wrap="square">
            <a:spAutoFit/>
          </a:bodyPr>
          <a:lstStyle/>
          <a:p>
            <a:pPr algn="ctr">
              <a:lnSpc>
                <a:spcPct val="107000"/>
              </a:lnSpc>
              <a:spcAft>
                <a:spcPts val="800"/>
              </a:spcAft>
            </a:pPr>
            <a:r>
              <a:rPr lang="en-US" sz="1600" b="1" u="sng" dirty="0">
                <a:solidFill>
                  <a:schemeClr val="accent5">
                    <a:lumMod val="75000"/>
                  </a:schemeClr>
                </a:solidFill>
              </a:rPr>
              <a:t>Resources</a:t>
            </a:r>
          </a:p>
          <a:p>
            <a:pPr algn="ctr">
              <a:lnSpc>
                <a:spcPct val="107000"/>
              </a:lnSpc>
              <a:spcAft>
                <a:spcPts val="80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Source Name </a:t>
            </a:r>
            <a:b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1100" dirty="0" smtClean="0">
                <a:latin typeface="Calibri" panose="020F0502020204030204" pitchFamily="34" charset="0"/>
                <a:ea typeface="Calibri" panose="020F0502020204030204" pitchFamily="34" charset="0"/>
                <a:cs typeface="Times New Roman" panose="02020603050405020304" pitchFamily="18" charset="0"/>
              </a:rPr>
              <a:t>Title as a hyperlink</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Source Name</a:t>
            </a:r>
            <a:r>
              <a:rPr lang="en-US" sz="1100" b="1" dirty="0" smtClean="0">
                <a:latin typeface="Calibri" panose="020F0502020204030204" pitchFamily="34" charset="0"/>
                <a:ea typeface="Calibri" panose="020F0502020204030204" pitchFamily="34" charset="0"/>
                <a:cs typeface="Times New Roman" panose="02020603050405020304" pitchFamily="18" charset="0"/>
              </a:rPr>
              <a:t> </a:t>
            </a:r>
            <a:r>
              <a:rPr lang="en-US" sz="1100" dirty="0" smtClean="0">
                <a:latin typeface="Calibri" panose="020F0502020204030204" pitchFamily="34" charset="0"/>
                <a:ea typeface="Calibri" panose="020F0502020204030204" pitchFamily="34" charset="0"/>
                <a:cs typeface="Times New Roman" panose="02020603050405020304" pitchFamily="18" charset="0"/>
              </a:rPr>
              <a:t/>
            </a:r>
            <a:br>
              <a:rPr lang="en-US" sz="1100" dirty="0" smtClean="0">
                <a:latin typeface="Calibri" panose="020F0502020204030204" pitchFamily="34" charset="0"/>
                <a:ea typeface="Calibri" panose="020F0502020204030204" pitchFamily="34" charset="0"/>
                <a:cs typeface="Times New Roman" panose="02020603050405020304" pitchFamily="18" charset="0"/>
              </a:rPr>
            </a:br>
            <a:r>
              <a:rPr lang="en-US" sz="11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rPr>
              <a:t>Title as a hyperlink</a:t>
            </a:r>
          </a:p>
          <a:p>
            <a:pPr algn="ctr">
              <a:lnSpc>
                <a:spcPct val="107000"/>
              </a:lnSpc>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Source Name</a:t>
            </a:r>
            <a:r>
              <a:rPr lang="en-US" sz="1100" dirty="0" smtClean="0">
                <a:latin typeface="Calibri" panose="020F0502020204030204" pitchFamily="34" charset="0"/>
                <a:ea typeface="Calibri" panose="020F0502020204030204" pitchFamily="34" charset="0"/>
                <a:cs typeface="Times New Roman" panose="02020603050405020304" pitchFamily="18" charset="0"/>
              </a:rPr>
              <a:t/>
            </a:r>
            <a:br>
              <a:rPr lang="en-US" sz="1100" dirty="0" smtClean="0">
                <a:latin typeface="Calibri" panose="020F0502020204030204" pitchFamily="34" charset="0"/>
                <a:ea typeface="Calibri" panose="020F0502020204030204" pitchFamily="34" charset="0"/>
                <a:cs typeface="Times New Roman" panose="02020603050405020304" pitchFamily="18" charset="0"/>
              </a:rPr>
            </a:br>
            <a:r>
              <a:rPr lang="en-US" sz="1100" dirty="0" smtClean="0">
                <a:latin typeface="Calibri" panose="020F0502020204030204" pitchFamily="34" charset="0"/>
                <a:ea typeface="Calibri" panose="020F0502020204030204" pitchFamily="34" charset="0"/>
                <a:cs typeface="Times New Roman" panose="02020603050405020304" pitchFamily="18" charset="0"/>
              </a:rPr>
              <a:t>Title as a hyperlink</a:t>
            </a:r>
          </a:p>
          <a:p>
            <a:pPr algn="ct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Size of this box can vary</a:t>
            </a:r>
          </a:p>
          <a:p>
            <a:pPr algn="ctr">
              <a:lnSpc>
                <a:spcPct val="107000"/>
              </a:lnSpc>
              <a:spcAft>
                <a:spcPts val="800"/>
              </a:spcAft>
            </a:pPr>
            <a:r>
              <a:rPr lang="en-US" sz="11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Hyperlinks </a:t>
            </a:r>
            <a:r>
              <a:rPr lang="en-US" sz="11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 available when viewing material </a:t>
            </a:r>
            <a:r>
              <a:rPr lang="en-US" sz="11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 AIR </a:t>
            </a:r>
            <a:r>
              <a:rPr lang="en-US" sz="11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Tool</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p:cNvSpPr txBox="1"/>
          <p:nvPr/>
        </p:nvSpPr>
        <p:spPr>
          <a:xfrm>
            <a:off x="125572" y="1924953"/>
            <a:ext cx="1786133" cy="1569660"/>
          </a:xfrm>
          <a:prstGeom prst="rect">
            <a:avLst/>
          </a:prstGeom>
          <a:solidFill>
            <a:schemeClr val="accent1">
              <a:lumMod val="50000"/>
            </a:schemeClr>
          </a:solidFill>
          <a:ln>
            <a:solidFill>
              <a:schemeClr val="accent1">
                <a:lumMod val="50000"/>
              </a:schemeClr>
            </a:solidFill>
          </a:ln>
        </p:spPr>
        <p:txBody>
          <a:bodyPr wrap="square" rtlCol="0">
            <a:spAutoFit/>
          </a:bodyPr>
          <a:lstStyle/>
          <a:p>
            <a:pPr marL="400050"/>
            <a:r>
              <a:rPr lang="en-US" sz="1200" b="1" dirty="0" smtClean="0">
                <a:solidFill>
                  <a:schemeClr val="bg1"/>
                </a:solidFill>
              </a:rPr>
              <a:t>Plume hot-spot</a:t>
            </a:r>
            <a:br>
              <a:rPr lang="en-US" sz="1200" b="1" dirty="0" smtClean="0">
                <a:solidFill>
                  <a:schemeClr val="bg1"/>
                </a:solidFill>
              </a:rPr>
            </a:br>
            <a:r>
              <a:rPr lang="en-US" sz="1200" i="1" dirty="0" smtClean="0">
                <a:solidFill>
                  <a:schemeClr val="bg1"/>
                </a:solidFill>
              </a:rPr>
              <a:t>(reddish)</a:t>
            </a:r>
          </a:p>
          <a:p>
            <a:pPr marL="400050"/>
            <a:endParaRPr lang="en-US" sz="1200" b="1" dirty="0" smtClean="0">
              <a:solidFill>
                <a:schemeClr val="bg1"/>
              </a:solidFill>
            </a:endParaRPr>
          </a:p>
          <a:p>
            <a:pPr marL="400050"/>
            <a:endParaRPr lang="en-US" sz="1200" b="1" dirty="0" smtClean="0">
              <a:solidFill>
                <a:schemeClr val="bg1"/>
              </a:solidFill>
            </a:endParaRPr>
          </a:p>
          <a:p>
            <a:pPr marL="400050"/>
            <a:r>
              <a:rPr lang="en-US" sz="1200" b="1" dirty="0" smtClean="0">
                <a:solidFill>
                  <a:schemeClr val="bg1"/>
                </a:solidFill>
              </a:rPr>
              <a:t>Rocket warming trail </a:t>
            </a:r>
            <a:r>
              <a:rPr lang="en-US" sz="1200" i="1" dirty="0" smtClean="0">
                <a:solidFill>
                  <a:schemeClr val="bg1"/>
                </a:solidFill>
              </a:rPr>
              <a:t>(yellow-green)</a:t>
            </a:r>
            <a:endParaRPr lang="en-US" sz="1200" i="1" dirty="0">
              <a:solidFill>
                <a:schemeClr val="bg1"/>
              </a:solidFill>
            </a:endParaRPr>
          </a:p>
          <a:p>
            <a:pPr marL="400050"/>
            <a:endParaRPr lang="en-US" sz="1200" b="1" dirty="0" smtClean="0">
              <a:solidFill>
                <a:schemeClr val="bg1"/>
              </a:solidFill>
            </a:endParaRPr>
          </a:p>
          <a:p>
            <a:pPr marL="400050"/>
            <a:endParaRPr lang="en-US" sz="1200" i="1" dirty="0">
              <a:solidFill>
                <a:schemeClr val="bg1"/>
              </a:solidFill>
            </a:endParaRPr>
          </a:p>
        </p:txBody>
      </p:sp>
      <p:sp>
        <p:nvSpPr>
          <p:cNvPr id="40" name="Text Box 2"/>
          <p:cNvSpPr txBox="1">
            <a:spLocks noChangeArrowheads="1"/>
          </p:cNvSpPr>
          <p:nvPr/>
        </p:nvSpPr>
        <p:spPr bwMode="auto">
          <a:xfrm>
            <a:off x="3998019" y="5079436"/>
            <a:ext cx="258445" cy="258445"/>
          </a:xfrm>
          <a:prstGeom prst="rect">
            <a:avLst/>
          </a:prstGeom>
          <a:solidFill>
            <a:srgbClr val="C01B1C"/>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1</a:t>
            </a:r>
          </a:p>
        </p:txBody>
      </p:sp>
      <p:cxnSp>
        <p:nvCxnSpPr>
          <p:cNvPr id="46" name="Straight Arrow Connector 45"/>
          <p:cNvCxnSpPr>
            <a:stCxn id="40" idx="1"/>
          </p:cNvCxnSpPr>
          <p:nvPr/>
        </p:nvCxnSpPr>
        <p:spPr>
          <a:xfrm flipH="1" flipV="1">
            <a:off x="3349506" y="5015943"/>
            <a:ext cx="648513" cy="192716"/>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2"/>
          <p:cNvSpPr txBox="1">
            <a:spLocks noChangeArrowheads="1"/>
          </p:cNvSpPr>
          <p:nvPr/>
        </p:nvSpPr>
        <p:spPr bwMode="auto">
          <a:xfrm>
            <a:off x="247973" y="2002386"/>
            <a:ext cx="220262" cy="299111"/>
          </a:xfrm>
          <a:prstGeom prst="rect">
            <a:avLst/>
          </a:prstGeom>
          <a:solidFill>
            <a:srgbClr val="B42650"/>
          </a:solid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
          <p:cNvSpPr txBox="1">
            <a:spLocks noChangeArrowheads="1"/>
          </p:cNvSpPr>
          <p:nvPr/>
        </p:nvSpPr>
        <p:spPr bwMode="auto">
          <a:xfrm>
            <a:off x="233037" y="2734927"/>
            <a:ext cx="258445" cy="258445"/>
          </a:xfrm>
          <a:prstGeom prst="rect">
            <a:avLst/>
          </a:prstGeom>
          <a:solidFill>
            <a:schemeClr val="accent4"/>
          </a:solid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Arrow Connector 68"/>
          <p:cNvCxnSpPr/>
          <p:nvPr/>
        </p:nvCxnSpPr>
        <p:spPr>
          <a:xfrm>
            <a:off x="4619748" y="8609308"/>
            <a:ext cx="0" cy="2789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 Box 2"/>
          <p:cNvSpPr txBox="1">
            <a:spLocks noChangeArrowheads="1"/>
          </p:cNvSpPr>
          <p:nvPr/>
        </p:nvSpPr>
        <p:spPr bwMode="auto">
          <a:xfrm>
            <a:off x="2045824" y="6455761"/>
            <a:ext cx="5532216" cy="268616"/>
          </a:xfrm>
          <a:prstGeom prst="rect">
            <a:avLst/>
          </a:prstGeom>
          <a:solidFill>
            <a:schemeClr val="bg2">
              <a:lumMod val="90000"/>
            </a:schemeClr>
          </a:solidFill>
          <a:ln w="50800">
            <a:solidFill>
              <a:srgbClr val="000000"/>
            </a:solidFill>
          </a:ln>
        </p:spPr>
        <p:txBody>
          <a:bodyPr rot="0" vert="horz" wrap="square" lIns="91440" tIns="45720" rIns="91440" bIns="45720" anchor="t" anchorCtr="0">
            <a:noAutofit/>
          </a:bodyPr>
          <a:lstStyle/>
          <a:p>
            <a:pPr algn="ctr">
              <a:lnSpc>
                <a:spcPct val="107000"/>
              </a:lnSpc>
              <a:spcAft>
                <a:spcPts val="800"/>
              </a:spcAft>
            </a:pPr>
            <a:r>
              <a:rPr lang="en-US" sz="1000" i="1" dirty="0" smtClean="0">
                <a:latin typeface="Calibri" panose="020F0502020204030204" pitchFamily="34" charset="0"/>
                <a:ea typeface="Calibri" panose="020F0502020204030204" pitchFamily="34" charset="0"/>
                <a:cs typeface="Times New Roman" panose="02020603050405020304" pitchFamily="18" charset="0"/>
              </a:rPr>
              <a:t>Plume from GOES-16 ABI at 2205 UTC</a:t>
            </a:r>
            <a:r>
              <a:rPr lang="en-US" sz="1000" i="1" dirty="0">
                <a:latin typeface="Calibri" panose="020F0502020204030204" pitchFamily="34" charset="0"/>
                <a:ea typeface="Calibri" panose="020F0502020204030204" pitchFamily="34" charset="0"/>
                <a:cs typeface="Times New Roman" panose="02020603050405020304" pitchFamily="18" charset="0"/>
              </a:rPr>
              <a:t>, </a:t>
            </a:r>
            <a:r>
              <a:rPr lang="en-US" sz="1000" i="1" dirty="0" smtClean="0">
                <a:latin typeface="Calibri" panose="020F0502020204030204" pitchFamily="34" charset="0"/>
                <a:ea typeface="Calibri" panose="020F0502020204030204" pitchFamily="34" charset="0"/>
                <a:cs typeface="Times New Roman" panose="02020603050405020304" pitchFamily="18" charset="0"/>
              </a:rPr>
              <a:t>01 March 2018. </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 Box 2"/>
          <p:cNvSpPr txBox="1">
            <a:spLocks noChangeArrowheads="1"/>
          </p:cNvSpPr>
          <p:nvPr/>
        </p:nvSpPr>
        <p:spPr bwMode="auto">
          <a:xfrm>
            <a:off x="6443654" y="4735006"/>
            <a:ext cx="258445" cy="258445"/>
          </a:xfrm>
          <a:prstGeom prst="rect">
            <a:avLst/>
          </a:prstGeom>
          <a:solidFill>
            <a:schemeClr val="accent4"/>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2</a:t>
            </a:r>
          </a:p>
        </p:txBody>
      </p:sp>
      <p:cxnSp>
        <p:nvCxnSpPr>
          <p:cNvPr id="83" name="Straight Arrow Connector 82"/>
          <p:cNvCxnSpPr>
            <a:stCxn id="82" idx="0"/>
          </p:cNvCxnSpPr>
          <p:nvPr/>
        </p:nvCxnSpPr>
        <p:spPr>
          <a:xfrm flipH="1" flipV="1">
            <a:off x="6529178" y="4422038"/>
            <a:ext cx="43699" cy="31296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305565" y="2633294"/>
            <a:ext cx="1043941" cy="461665"/>
          </a:xfrm>
          <a:prstGeom prst="rect">
            <a:avLst/>
          </a:prstGeom>
          <a:noFill/>
          <a:effectLst>
            <a:glow rad="63500">
              <a:schemeClr val="bg1"/>
            </a:glow>
            <a:softEdge rad="317500"/>
          </a:effectLst>
        </p:spPr>
        <p:txBody>
          <a:bodyPr wrap="square" rtlCol="0">
            <a:spAutoFit/>
          </a:bodyPr>
          <a:lstStyle/>
          <a:p>
            <a:pPr algn="ctr"/>
            <a:r>
              <a:rPr lang="en-US" sz="1200" b="1" dirty="0" smtClean="0">
                <a:solidFill>
                  <a:schemeClr val="bg1"/>
                </a:solidFill>
                <a:effectLst>
                  <a:glow rad="254000">
                    <a:schemeClr val="tx1">
                      <a:alpha val="60000"/>
                    </a:schemeClr>
                  </a:glow>
                </a:effectLst>
              </a:rPr>
              <a:t>Florida coastline</a:t>
            </a:r>
            <a:endParaRPr lang="en-US" sz="1200" b="1" dirty="0">
              <a:solidFill>
                <a:schemeClr val="bg1"/>
              </a:solidFill>
              <a:effectLst>
                <a:glow rad="254000">
                  <a:schemeClr val="tx1">
                    <a:alpha val="60000"/>
                  </a:schemeClr>
                </a:glow>
              </a:effectLst>
            </a:endParaRPr>
          </a:p>
        </p:txBody>
      </p:sp>
      <p:cxnSp>
        <p:nvCxnSpPr>
          <p:cNvPr id="59" name="Straight Arrow Connector 58"/>
          <p:cNvCxnSpPr/>
          <p:nvPr/>
        </p:nvCxnSpPr>
        <p:spPr>
          <a:xfrm flipH="1">
            <a:off x="2194693" y="3094327"/>
            <a:ext cx="279205" cy="54331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056500" y="7000089"/>
            <a:ext cx="3422457" cy="1231106"/>
          </a:xfrm>
          <a:prstGeom prst="rect">
            <a:avLst/>
          </a:prstGeom>
          <a:solidFill>
            <a:srgbClr val="9A3A0E"/>
          </a:solidFill>
          <a:ln>
            <a:solidFill>
              <a:srgbClr val="9A3A0E"/>
            </a:solidFill>
          </a:ln>
        </p:spPr>
        <p:txBody>
          <a:bodyPr wrap="square" rtlCol="0">
            <a:spAutoFit/>
          </a:bodyPr>
          <a:lstStyle/>
          <a:p>
            <a:r>
              <a:rPr lang="en-US" sz="1400" b="1" dirty="0" smtClean="0">
                <a:solidFill>
                  <a:schemeClr val="bg1"/>
                </a:solidFill>
              </a:rPr>
              <a:t>Comparison to other products:</a:t>
            </a:r>
            <a:r>
              <a:rPr lang="en-US" sz="1200" b="1" dirty="0" smtClean="0">
                <a:solidFill>
                  <a:schemeClr val="bg1"/>
                </a:solidFill>
              </a:rPr>
              <a:t/>
            </a:r>
            <a:br>
              <a:rPr lang="en-US" sz="1200" b="1" dirty="0" smtClean="0">
                <a:solidFill>
                  <a:schemeClr val="bg1"/>
                </a:solidFill>
              </a:rPr>
            </a:br>
            <a:r>
              <a:rPr lang="en-US" sz="1200" dirty="0" smtClean="0">
                <a:solidFill>
                  <a:schemeClr val="bg1"/>
                </a:solidFill>
              </a:rPr>
              <a:t>Similar to the Fire RGB with hotspots appearing red, similar to the </a:t>
            </a:r>
            <a:r>
              <a:rPr lang="en-US" sz="1200" dirty="0" err="1" smtClean="0">
                <a:solidFill>
                  <a:schemeClr val="bg1"/>
                </a:solidFill>
              </a:rPr>
              <a:t>airmass</a:t>
            </a:r>
            <a:r>
              <a:rPr lang="en-US" sz="1200" dirty="0" smtClean="0">
                <a:solidFill>
                  <a:schemeClr val="bg1"/>
                </a:solidFill>
              </a:rPr>
              <a:t> RGB, in that it leverages a mid-level water vapor band. The images shown on this page are of the GOES-S rocket launch from Cape Canaveral, Florida.</a:t>
            </a:r>
            <a:endParaRPr lang="en-US" sz="1200" dirty="0">
              <a:solidFill>
                <a:schemeClr val="bg1"/>
              </a:solidFill>
            </a:endParaRPr>
          </a:p>
        </p:txBody>
      </p:sp>
      <p:sp>
        <p:nvSpPr>
          <p:cNvPr id="77" name="TextBox 76"/>
          <p:cNvSpPr txBox="1"/>
          <p:nvPr/>
        </p:nvSpPr>
        <p:spPr>
          <a:xfrm>
            <a:off x="2077168" y="9626307"/>
            <a:ext cx="1600103" cy="276999"/>
          </a:xfrm>
          <a:prstGeom prst="rect">
            <a:avLst/>
          </a:prstGeom>
          <a:noFill/>
          <a:effectLst>
            <a:glow rad="127000">
              <a:schemeClr val="bg1"/>
            </a:glow>
            <a:softEdge rad="317500"/>
          </a:effectLst>
        </p:spPr>
        <p:txBody>
          <a:bodyPr wrap="square" rtlCol="0">
            <a:spAutoFit/>
          </a:bodyPr>
          <a:lstStyle/>
          <a:p>
            <a:pPr algn="ctr"/>
            <a:r>
              <a:rPr lang="en-US" sz="1200" b="1" dirty="0" smtClean="0">
                <a:solidFill>
                  <a:schemeClr val="bg1"/>
                </a:solidFill>
                <a:effectLst>
                  <a:glow rad="254000">
                    <a:schemeClr val="tx1">
                      <a:alpha val="60000"/>
                    </a:schemeClr>
                  </a:glow>
                </a:effectLst>
              </a:rPr>
              <a:t> ABI 0.64</a:t>
            </a:r>
            <a:r>
              <a:rPr lang="en-US" sz="1200" b="1" dirty="0">
                <a:solidFill>
                  <a:schemeClr val="bg1"/>
                </a:solidFill>
                <a:effectLst>
                  <a:glow rad="254000">
                    <a:schemeClr val="tx1">
                      <a:alpha val="60000"/>
                    </a:schemeClr>
                  </a:glow>
                </a:effectLst>
              </a:rPr>
              <a:t> </a:t>
            </a:r>
            <a:r>
              <a:rPr lang="en-US" sz="1200" b="1" dirty="0" smtClean="0">
                <a:solidFill>
                  <a:schemeClr val="bg1"/>
                </a:solidFill>
                <a:effectLst>
                  <a:glow rad="254000">
                    <a:schemeClr val="tx1">
                      <a:alpha val="60000"/>
                    </a:schemeClr>
                  </a:glow>
                </a:effectLst>
              </a:rPr>
              <a:t>µm</a:t>
            </a:r>
            <a:endParaRPr lang="en-US" sz="1200" b="1" dirty="0">
              <a:solidFill>
                <a:schemeClr val="bg1"/>
              </a:solidFill>
              <a:effectLst>
                <a:glow rad="254000">
                  <a:schemeClr val="tx1">
                    <a:alpha val="60000"/>
                  </a:schemeClr>
                </a:glow>
              </a:effectLst>
            </a:endParaRPr>
          </a:p>
        </p:txBody>
      </p:sp>
      <p:sp>
        <p:nvSpPr>
          <p:cNvPr id="78" name="TextBox 77"/>
          <p:cNvSpPr txBox="1"/>
          <p:nvPr/>
        </p:nvSpPr>
        <p:spPr>
          <a:xfrm>
            <a:off x="3270081" y="8323314"/>
            <a:ext cx="2604013" cy="646331"/>
          </a:xfrm>
          <a:prstGeom prst="rect">
            <a:avLst/>
          </a:prstGeom>
          <a:noFill/>
          <a:effectLst>
            <a:glow rad="127000">
              <a:schemeClr val="bg1"/>
            </a:glow>
            <a:softEdge rad="317500"/>
          </a:effectLst>
        </p:spPr>
        <p:txBody>
          <a:bodyPr wrap="square" rtlCol="0">
            <a:spAutoFit/>
          </a:bodyPr>
          <a:lstStyle/>
          <a:p>
            <a:pPr algn="ctr"/>
            <a:r>
              <a:rPr lang="en-US" sz="1200" b="1" dirty="0" smtClean="0">
                <a:solidFill>
                  <a:schemeClr val="bg1"/>
                </a:solidFill>
                <a:effectLst>
                  <a:glow rad="254000">
                    <a:schemeClr val="tx1">
                      <a:alpha val="60000"/>
                    </a:schemeClr>
                  </a:glow>
                </a:effectLst>
              </a:rPr>
              <a:t>Hot spot</a:t>
            </a:r>
          </a:p>
          <a:p>
            <a:pPr algn="ctr"/>
            <a:endParaRPr lang="en-US" sz="1200" b="1" dirty="0" smtClean="0">
              <a:solidFill>
                <a:schemeClr val="bg1"/>
              </a:solidFill>
              <a:effectLst>
                <a:glow rad="254000">
                  <a:schemeClr val="tx1">
                    <a:alpha val="60000"/>
                  </a:schemeClr>
                </a:glow>
              </a:effectLst>
            </a:endParaRPr>
          </a:p>
          <a:p>
            <a:pPr algn="ctr"/>
            <a:endParaRPr lang="en-US" sz="1200" b="1" dirty="0">
              <a:solidFill>
                <a:schemeClr val="bg1"/>
              </a:solidFill>
              <a:effectLst>
                <a:glow rad="254000">
                  <a:schemeClr val="tx1">
                    <a:alpha val="60000"/>
                  </a:schemeClr>
                </a:glow>
              </a:effectLst>
            </a:endParaRPr>
          </a:p>
        </p:txBody>
      </p:sp>
      <p:cxnSp>
        <p:nvCxnSpPr>
          <p:cNvPr id="79" name="Straight Arrow Connector 78"/>
          <p:cNvCxnSpPr/>
          <p:nvPr/>
        </p:nvCxnSpPr>
        <p:spPr>
          <a:xfrm flipH="1">
            <a:off x="2996128" y="8521272"/>
            <a:ext cx="293985" cy="7158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2985940" y="8509522"/>
            <a:ext cx="227973" cy="1736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2411" y="6896997"/>
            <a:ext cx="1737360" cy="619144"/>
          </a:xfrm>
          <a:prstGeom prst="rect">
            <a:avLst/>
          </a:prstGeom>
          <a:ln>
            <a:solidFill>
              <a:schemeClr val="accent1">
                <a:lumMod val="50000"/>
              </a:schemeClr>
            </a:solidFill>
          </a:ln>
        </p:spPr>
        <p:txBody>
          <a:bodyPr wrap="square">
            <a:spAutoFit/>
          </a:bodyPr>
          <a:lstStyle/>
          <a:p>
            <a:pPr algn="ctr">
              <a:lnSpc>
                <a:spcPct val="107000"/>
              </a:lnSpc>
            </a:pPr>
            <a:r>
              <a:rPr lang="en-US" sz="800" i="1" dirty="0" smtClean="0">
                <a:effectLst/>
                <a:latin typeface="Calibri" panose="020F0502020204030204" pitchFamily="34" charset="0"/>
                <a:ea typeface="Calibri" panose="020F0502020204030204" pitchFamily="34" charset="0"/>
                <a:cs typeface="Times New Roman" panose="02020603050405020304" pitchFamily="18" charset="0"/>
              </a:rPr>
              <a:t>Note:, colors may vary diurnally, seasonally, and </a:t>
            </a:r>
            <a:r>
              <a:rPr lang="en-US" sz="800" i="1" dirty="0" err="1" smtClean="0">
                <a:effectLst/>
                <a:latin typeface="Calibri" panose="020F0502020204030204" pitchFamily="34" charset="0"/>
                <a:ea typeface="Calibri" panose="020F0502020204030204" pitchFamily="34" charset="0"/>
                <a:cs typeface="Times New Roman" panose="02020603050405020304" pitchFamily="18" charset="0"/>
              </a:rPr>
              <a:t>latitudinally</a:t>
            </a:r>
            <a:r>
              <a:rPr lang="en-US" sz="800" i="1" dirty="0" smtClean="0">
                <a:effectLst/>
                <a:latin typeface="Calibri" panose="020F0502020204030204" pitchFamily="34" charset="0"/>
                <a:ea typeface="Calibri" panose="020F0502020204030204" pitchFamily="34" charset="0"/>
                <a:cs typeface="Times New Roman" panose="02020603050405020304" pitchFamily="18" charset="0"/>
              </a:rPr>
              <a:t>; plus with hotspots, plumes, moisture amount, etc.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p:cNvSpPr txBox="1"/>
          <p:nvPr/>
        </p:nvSpPr>
        <p:spPr>
          <a:xfrm>
            <a:off x="125572" y="7802072"/>
            <a:ext cx="1786133" cy="338554"/>
          </a:xfrm>
          <a:prstGeom prst="rect">
            <a:avLst/>
          </a:prstGeom>
          <a:noFill/>
        </p:spPr>
        <p:txBody>
          <a:bodyPr wrap="square" rtlCol="0">
            <a:spAutoFit/>
          </a:bodyPr>
          <a:lstStyle/>
          <a:p>
            <a:pPr algn="ctr"/>
            <a:r>
              <a:rPr lang="en-US" sz="1600" b="1" dirty="0" smtClean="0">
                <a:solidFill>
                  <a:schemeClr val="accent1">
                    <a:lumMod val="50000"/>
                  </a:schemeClr>
                </a:solidFill>
              </a:rPr>
              <a:t>RGB Color Guide</a:t>
            </a:r>
          </a:p>
        </p:txBody>
      </p:sp>
      <p:grpSp>
        <p:nvGrpSpPr>
          <p:cNvPr id="67" name="Group 66"/>
          <p:cNvGrpSpPr/>
          <p:nvPr/>
        </p:nvGrpSpPr>
        <p:grpSpPr>
          <a:xfrm>
            <a:off x="0" y="30480"/>
            <a:ext cx="7772400" cy="1371600"/>
            <a:chOff x="800100" y="2100263"/>
            <a:chExt cx="7772400" cy="1371600"/>
          </a:xfrm>
        </p:grpSpPr>
        <p:grpSp>
          <p:nvGrpSpPr>
            <p:cNvPr id="71" name="Group 70"/>
            <p:cNvGrpSpPr/>
            <p:nvPr/>
          </p:nvGrpSpPr>
          <p:grpSpPr>
            <a:xfrm>
              <a:off x="800100" y="2100263"/>
              <a:ext cx="7772400" cy="1371600"/>
              <a:chOff x="800101" y="2100263"/>
              <a:chExt cx="7772400" cy="1371600"/>
            </a:xfrm>
          </p:grpSpPr>
          <p:pic>
            <p:nvPicPr>
              <p:cNvPr id="73" name="Picture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74" name="Rectangle 73"/>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a:t>
                </a:r>
                <a:r>
                  <a:rPr lang="en-US" sz="3600" b="1" dirty="0" smtClean="0">
                    <a:solidFill>
                      <a:schemeClr val="tx1"/>
                    </a:solidFill>
                    <a:latin typeface="Calibri Light" panose="020F0302020204030204" pitchFamily="34" charset="0"/>
                    <a:cs typeface="Arial" panose="020B0604020202020204" pitchFamily="34" charset="0"/>
                  </a:rPr>
                  <a:t>Guide (daytime)</a:t>
                </a:r>
                <a:endParaRPr lang="en-US" sz="3600" b="1" dirty="0">
                  <a:solidFill>
                    <a:schemeClr val="tx1"/>
                  </a:solidFill>
                  <a:latin typeface="Calibri Light" panose="020F0302020204030204" pitchFamily="34" charset="0"/>
                  <a:cs typeface="Arial" panose="020B0604020202020204" pitchFamily="34" charset="0"/>
                </a:endParaRPr>
              </a:p>
            </p:txBody>
          </p:sp>
          <p:sp>
            <p:nvSpPr>
              <p:cNvPr id="75" name="Rectangle 74"/>
              <p:cNvSpPr/>
              <p:nvPr/>
            </p:nvSpPr>
            <p:spPr>
              <a:xfrm>
                <a:off x="800101" y="2227606"/>
                <a:ext cx="7751266" cy="57934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rPr>
                  <a:t>Rocket Plume </a:t>
                </a:r>
                <a:r>
                  <a:rPr lang="en-US" sz="3600" dirty="0" smtClean="0">
                    <a:effectLst>
                      <a:outerShdw blurRad="38100" dist="38100" dir="2700000" algn="tl">
                        <a:srgbClr val="000000">
                          <a:alpha val="43137"/>
                        </a:srgbClr>
                      </a:outerShdw>
                    </a:effectLst>
                  </a:rPr>
                  <a:t>RGB</a:t>
                </a:r>
                <a:endParaRPr lang="en-US" sz="3600" dirty="0">
                  <a:effectLst>
                    <a:outerShdw blurRad="38100" dist="38100" dir="2700000" algn="tl">
                      <a:srgbClr val="000000">
                        <a:alpha val="43137"/>
                      </a:srgbClr>
                    </a:outerShdw>
                  </a:effectLst>
                </a:endParaRPr>
              </a:p>
            </p:txBody>
          </p:sp>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86" name="Picture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251" y="2286627"/>
                <a:ext cx="1720122" cy="1097280"/>
              </a:xfrm>
              <a:prstGeom prst="rect">
                <a:avLst/>
              </a:prstGeom>
            </p:spPr>
          </p:pic>
          <p:pic>
            <p:nvPicPr>
              <p:cNvPr id="89" name="Picture 8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72" name="Straight Connector 71"/>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9389" y="7906113"/>
            <a:ext cx="2820561" cy="2115421"/>
          </a:xfrm>
          <a:prstGeom prst="rect">
            <a:avLst/>
          </a:prstGeom>
        </p:spPr>
      </p:pic>
      <p:sp>
        <p:nvSpPr>
          <p:cNvPr id="62" name="TextBox 61"/>
          <p:cNvSpPr txBox="1"/>
          <p:nvPr/>
        </p:nvSpPr>
        <p:spPr>
          <a:xfrm>
            <a:off x="3772037" y="9612254"/>
            <a:ext cx="1600103" cy="276999"/>
          </a:xfrm>
          <a:prstGeom prst="rect">
            <a:avLst/>
          </a:prstGeom>
          <a:noFill/>
          <a:effectLst>
            <a:glow rad="127000">
              <a:schemeClr val="bg1"/>
            </a:glow>
            <a:softEdge rad="317500"/>
          </a:effectLst>
        </p:spPr>
        <p:txBody>
          <a:bodyPr wrap="square" rtlCol="0">
            <a:spAutoFit/>
          </a:bodyPr>
          <a:lstStyle/>
          <a:p>
            <a:pPr algn="ctr"/>
            <a:r>
              <a:rPr lang="en-US" sz="1200" b="1" dirty="0" smtClean="0">
                <a:solidFill>
                  <a:schemeClr val="bg1"/>
                </a:solidFill>
                <a:effectLst>
                  <a:glow rad="254000">
                    <a:schemeClr val="tx1">
                      <a:alpha val="60000"/>
                    </a:schemeClr>
                  </a:glow>
                </a:effectLst>
              </a:rPr>
              <a:t> ABI </a:t>
            </a:r>
            <a:r>
              <a:rPr lang="en-US" sz="1200" b="1" dirty="0">
                <a:solidFill>
                  <a:schemeClr val="bg1"/>
                </a:solidFill>
                <a:effectLst>
                  <a:glow rad="254000">
                    <a:schemeClr val="tx1">
                      <a:alpha val="60000"/>
                    </a:schemeClr>
                  </a:glow>
                </a:effectLst>
              </a:rPr>
              <a:t>3</a:t>
            </a:r>
            <a:r>
              <a:rPr lang="en-US" sz="1200" b="1" dirty="0" smtClean="0">
                <a:solidFill>
                  <a:schemeClr val="bg1"/>
                </a:solidFill>
                <a:effectLst>
                  <a:glow rad="254000">
                    <a:schemeClr val="tx1">
                      <a:alpha val="60000"/>
                    </a:schemeClr>
                  </a:glow>
                </a:effectLst>
              </a:rPr>
              <a:t>.9 µm</a:t>
            </a:r>
            <a:endParaRPr lang="en-US" sz="1200" b="1" dirty="0">
              <a:solidFill>
                <a:schemeClr val="bg1"/>
              </a:solidFill>
              <a:effectLst>
                <a:glow rad="254000">
                  <a:schemeClr val="tx1">
                    <a:alpha val="60000"/>
                  </a:schemeClr>
                </a:glow>
              </a:effectLst>
            </a:endParaRPr>
          </a:p>
        </p:txBody>
      </p:sp>
      <p:cxnSp>
        <p:nvCxnSpPr>
          <p:cNvPr id="90" name="Straight Arrow Connector 89"/>
          <p:cNvCxnSpPr/>
          <p:nvPr/>
        </p:nvCxnSpPr>
        <p:spPr>
          <a:xfrm>
            <a:off x="2935597" y="8614477"/>
            <a:ext cx="0" cy="27897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610948" y="8320813"/>
            <a:ext cx="2604013" cy="646331"/>
          </a:xfrm>
          <a:prstGeom prst="rect">
            <a:avLst/>
          </a:prstGeom>
          <a:noFill/>
          <a:effectLst>
            <a:glow rad="127000">
              <a:schemeClr val="bg1"/>
            </a:glow>
            <a:softEdge rad="317500"/>
          </a:effectLst>
        </p:spPr>
        <p:txBody>
          <a:bodyPr wrap="square" rtlCol="0">
            <a:spAutoFit/>
          </a:bodyPr>
          <a:lstStyle/>
          <a:p>
            <a:pPr algn="ctr"/>
            <a:r>
              <a:rPr lang="en-US" sz="1200" b="1" dirty="0" smtClean="0">
                <a:solidFill>
                  <a:schemeClr val="bg1"/>
                </a:solidFill>
                <a:effectLst>
                  <a:glow rad="254000">
                    <a:schemeClr val="tx1">
                      <a:alpha val="60000"/>
                    </a:schemeClr>
                  </a:glow>
                </a:effectLst>
              </a:rPr>
              <a:t>Plume</a:t>
            </a:r>
          </a:p>
          <a:p>
            <a:pPr algn="ctr"/>
            <a:endParaRPr lang="en-US" sz="1200" b="1" dirty="0" smtClean="0">
              <a:solidFill>
                <a:schemeClr val="bg1"/>
              </a:solidFill>
              <a:effectLst>
                <a:glow rad="254000">
                  <a:schemeClr val="tx1">
                    <a:alpha val="60000"/>
                  </a:schemeClr>
                </a:glow>
              </a:effectLst>
            </a:endParaRPr>
          </a:p>
          <a:p>
            <a:pPr algn="ctr"/>
            <a:endParaRPr lang="en-US" sz="1200" b="1" dirty="0">
              <a:solidFill>
                <a:schemeClr val="bg1"/>
              </a:solidFill>
              <a:effectLst>
                <a:glow rad="254000">
                  <a:schemeClr val="tx1">
                    <a:alpha val="60000"/>
                  </a:schemeClr>
                </a:glow>
              </a:effectLst>
            </a:endParaRPr>
          </a:p>
        </p:txBody>
      </p:sp>
    </p:spTree>
    <p:custDataLst>
      <p:tags r:id="rId1"/>
    </p:custDataLst>
    <p:extLst>
      <p:ext uri="{BB962C8B-B14F-4D97-AF65-F5344CB8AC3E}">
        <p14:creationId xmlns:p14="http://schemas.microsoft.com/office/powerpoint/2010/main" val="33878461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49607</TotalTime>
  <Words>536</Words>
  <Application>Microsoft Office PowerPoint</Application>
  <PresentationFormat>Custom</PresentationFormat>
  <Paragraphs>94</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Berndt, Emily B. (MSFC-ZP11)[UAH]</dc:creator>
  <cp:lastModifiedBy>Tim Schmit</cp:lastModifiedBy>
  <cp:revision>265</cp:revision>
  <cp:lastPrinted>2017-04-07T20:14:48Z</cp:lastPrinted>
  <dcterms:created xsi:type="dcterms:W3CDTF">2015-10-16T20:43:56Z</dcterms:created>
  <dcterms:modified xsi:type="dcterms:W3CDTF">2022-01-24T22:45:07Z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27F06B96-A49E-4F4E-956A-CCCBECE2E721</vt:lpwstr>
  </property>
  <property fmtid="{D5CDD505-2E9C-101B-9397-08002B2CF9AE}" pid="3" name="ArticulatePath">
    <vt:lpwstr>test_ntmicro_template2</vt:lpwstr>
  </property>
</Properties>
</file>