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53"/>
  </p:notesMasterIdLst>
  <p:sldIdLst>
    <p:sldId id="307" r:id="rId6"/>
    <p:sldId id="308" r:id="rId7"/>
    <p:sldId id="305" r:id="rId8"/>
    <p:sldId id="309" r:id="rId9"/>
    <p:sldId id="302" r:id="rId10"/>
    <p:sldId id="303" r:id="rId11"/>
    <p:sldId id="304" r:id="rId12"/>
    <p:sldId id="287" r:id="rId13"/>
    <p:sldId id="288" r:id="rId14"/>
    <p:sldId id="289" r:id="rId15"/>
    <p:sldId id="285" r:id="rId16"/>
    <p:sldId id="290" r:id="rId17"/>
    <p:sldId id="291" r:id="rId18"/>
    <p:sldId id="286" r:id="rId19"/>
    <p:sldId id="292" r:id="rId20"/>
    <p:sldId id="293" r:id="rId21"/>
    <p:sldId id="294" r:id="rId22"/>
    <p:sldId id="295" r:id="rId23"/>
    <p:sldId id="263" r:id="rId24"/>
    <p:sldId id="264" r:id="rId25"/>
    <p:sldId id="268" r:id="rId26"/>
    <p:sldId id="269" r:id="rId27"/>
    <p:sldId id="318" r:id="rId28"/>
    <p:sldId id="317" r:id="rId29"/>
    <p:sldId id="267" r:id="rId30"/>
    <p:sldId id="277" r:id="rId31"/>
    <p:sldId id="278" r:id="rId32"/>
    <p:sldId id="319" r:id="rId33"/>
    <p:sldId id="320" r:id="rId34"/>
    <p:sldId id="276" r:id="rId35"/>
    <p:sldId id="281" r:id="rId36"/>
    <p:sldId id="282" r:id="rId37"/>
    <p:sldId id="280" r:id="rId38"/>
    <p:sldId id="271" r:id="rId39"/>
    <p:sldId id="321" r:id="rId40"/>
    <p:sldId id="279" r:id="rId41"/>
    <p:sldId id="272" r:id="rId42"/>
    <p:sldId id="284" r:id="rId43"/>
    <p:sldId id="283" r:id="rId44"/>
    <p:sldId id="322" r:id="rId45"/>
    <p:sldId id="310" r:id="rId46"/>
    <p:sldId id="311" r:id="rId47"/>
    <p:sldId id="312" r:id="rId48"/>
    <p:sldId id="313" r:id="rId49"/>
    <p:sldId id="314" r:id="rId50"/>
    <p:sldId id="315" r:id="rId51"/>
    <p:sldId id="316"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5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00" d="100"/>
          <a:sy n="100" d="100"/>
        </p:scale>
        <p:origin x="39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792EA99-14D8-4A72-ACBF-6EEB763B6FCB}" type="datetimeFigureOut">
              <a:rPr lang="en-US" smtClean="0"/>
              <a:pPr/>
              <a:t>11/18/16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AB6A781-E7A4-463A-B7D0-9B4285B89C89}" type="slidenum">
              <a:rPr lang="en-US" smtClean="0"/>
              <a:pPr/>
              <a:t>‹#›</a:t>
            </a:fld>
            <a:endParaRPr lang="en-US"/>
          </a:p>
        </p:txBody>
      </p:sp>
    </p:spTree>
    <p:extLst>
      <p:ext uri="{BB962C8B-B14F-4D97-AF65-F5344CB8AC3E}">
        <p14:creationId xmlns:p14="http://schemas.microsoft.com/office/powerpoint/2010/main" val="136543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arthobservatory.nasa.gov/IOTD/view.php?id=86366" TargetMode="External"/><Relationship Id="rId4" Type="http://schemas.openxmlformats.org/officeDocument/2006/relationships/hyperlink" Target="http://earthobservatory.nasa.gov/NaturalHazards/view.php?id=86147" TargetMode="External"/><Relationship Id="rId5" Type="http://schemas.openxmlformats.org/officeDocument/2006/relationships/hyperlink" Target="http://earthobservatory.nasa.gov/NaturalHazards/view.php?id=78305" TargetMode="External"/><Relationship Id="rId6" Type="http://schemas.openxmlformats.org/officeDocument/2006/relationships/hyperlink" Target="https://modis.gsfc.nasa.gov/" TargetMode="External"/><Relationship Id="rId7" Type="http://schemas.openxmlformats.org/officeDocument/2006/relationships/hyperlink" Target="http://terra.nasa.gov/" TargetMode="External"/><Relationship Id="rId8" Type="http://schemas.openxmlformats.org/officeDocument/2006/relationships/hyperlink" Target="https://weather.com/news/news/southeast-wildfires" TargetMode="External"/><Relationship Id="rId9" Type="http://schemas.openxmlformats.org/officeDocument/2006/relationships/hyperlink" Target="https://weather.com/climate-weather/drought/news/record-dry-streaks-southeast-drought-fall-2016"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sa.gov/mission_pages/icebridge/index.html" TargetMode="External"/><Relationship Id="rId4" Type="http://schemas.openxmlformats.org/officeDocument/2006/relationships/hyperlink" Target="https://www.nasa.gov/topics/earth/features/earth20130613.html" TargetMode="External"/><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thobservatory.nasa.gov/NaturalHazards/view.php?id=85031" TargetMode="External"/><Relationship Id="rId4" Type="http://schemas.openxmlformats.org/officeDocument/2006/relationships/hyperlink" Target="https://www.wired.com/2013/06/local-and-global-impacts-1793-laki-eruption-iceland/"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Vicky</a:t>
            </a:r>
            <a:endParaRPr lang="en-US" dirty="0"/>
          </a:p>
        </p:txBody>
      </p:sp>
      <p:sp>
        <p:nvSpPr>
          <p:cNvPr id="4" name="Slide Number Placeholder 3"/>
          <p:cNvSpPr>
            <a:spLocks noGrp="1"/>
          </p:cNvSpPr>
          <p:nvPr>
            <p:ph type="sldNum" sz="quarter" idx="10"/>
          </p:nvPr>
        </p:nvSpPr>
        <p:spPr/>
        <p:txBody>
          <a:bodyPr/>
          <a:lstStyle/>
          <a:p>
            <a:fld id="{F070473F-ED65-3346-AADF-0409BA72B4B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9446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Vicky</a:t>
            </a:r>
            <a:endParaRPr lang="en-US" dirty="0"/>
          </a:p>
        </p:txBody>
      </p:sp>
      <p:sp>
        <p:nvSpPr>
          <p:cNvPr id="4" name="Slide Number Placeholder 3"/>
          <p:cNvSpPr>
            <a:spLocks noGrp="1"/>
          </p:cNvSpPr>
          <p:nvPr>
            <p:ph type="sldNum" sz="quarter" idx="10"/>
          </p:nvPr>
        </p:nvSpPr>
        <p:spPr/>
        <p:txBody>
          <a:bodyPr/>
          <a:lstStyle/>
          <a:p>
            <a:fld id="{F070473F-ED65-3346-AADF-0409BA72B4B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0478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Flying over the Philippine Sea, an astronaut looked toward the horizon from the International Space Station and shot this photograph of three-dimensional clouds, the thin blue envelope of the atmosphere, and the blackness of space. The late afternoon sunlight brightens a broad swath of the sea surface on the right side of the image. In the distance, a wide layer of clouds mostly obscures the northern Philippine islands (top right).</a:t>
            </a:r>
          </a:p>
          <a:p>
            <a:r>
              <a:rPr lang="en-US" dirty="0" smtClean="0"/>
              <a:t>Looking toward the Sun to capture an image is a special technique used by astronauts to accentuate the three dimensions of landscapes and cloudscapes through the use of shadows. Two large thunderclouds rise next to one another (lower right). These clouds have long tails, also known as anvils, that stretch nearly 100 kilometers to the south. Anvils form when thunderstorm clouds rise high into the atmosphere and reach a “capping layer” thousands of meters (tens of thousands of feet) above sea level. Capping layers stop the upward growth of a cloud, deflecting air currents horizontally to form anvils</a:t>
            </a:r>
          </a:p>
          <a:p>
            <a:endParaRPr lang="en-US" dirty="0"/>
          </a:p>
        </p:txBody>
      </p:sp>
      <p:sp>
        <p:nvSpPr>
          <p:cNvPr id="4" name="Slide Number Placeholder 3"/>
          <p:cNvSpPr>
            <a:spLocks noGrp="1"/>
          </p:cNvSpPr>
          <p:nvPr>
            <p:ph type="sldNum" sz="quarter" idx="10"/>
          </p:nvPr>
        </p:nvSpPr>
        <p:spPr/>
        <p:txBody>
          <a:bodyPr/>
          <a:lstStyle/>
          <a:p>
            <a:fld id="{CAB6A781-E7A4-463A-B7D0-9B4285B89C89}" type="slidenum">
              <a:rPr lang="en-US" smtClean="0"/>
              <a:pPr/>
              <a:t>25</a:t>
            </a:fld>
            <a:endParaRPr lang="en-US"/>
          </a:p>
        </p:txBody>
      </p:sp>
    </p:spTree>
    <p:extLst>
      <p:ext uri="{BB962C8B-B14F-4D97-AF65-F5344CB8AC3E}">
        <p14:creationId xmlns:p14="http://schemas.microsoft.com/office/powerpoint/2010/main" val="267573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Wildfires in the southeastern United States are usually small and do not produce much smoke compared to the big blazes in the </a:t>
            </a:r>
            <a:r>
              <a:rPr lang="en-US" dirty="0" smtClean="0">
                <a:hlinkClick r:id="rId3"/>
              </a:rPr>
              <a:t>western United States</a:t>
            </a:r>
            <a:r>
              <a:rPr lang="en-US" dirty="0" smtClean="0"/>
              <a:t>, </a:t>
            </a:r>
            <a:r>
              <a:rPr lang="en-US" dirty="0" smtClean="0">
                <a:hlinkClick r:id="rId4"/>
              </a:rPr>
              <a:t>Canada</a:t>
            </a:r>
            <a:r>
              <a:rPr lang="en-US" dirty="0" smtClean="0"/>
              <a:t>, or </a:t>
            </a:r>
            <a:r>
              <a:rPr lang="en-US" dirty="0" smtClean="0">
                <a:hlinkClick r:id="rId5"/>
              </a:rPr>
              <a:t>Russia</a:t>
            </a:r>
            <a:r>
              <a:rPr lang="en-US" dirty="0" smtClean="0"/>
              <a:t>. But a cluster of fires in Georgia, North Carolina, Tennessee, and Kentucky in November 2016 defied that trend.</a:t>
            </a:r>
          </a:p>
          <a:p>
            <a:r>
              <a:rPr lang="en-US" dirty="0" smtClean="0"/>
              <a:t>On November 7, 2016, the </a:t>
            </a:r>
            <a:r>
              <a:rPr lang="en-US" dirty="0" smtClean="0">
                <a:hlinkClick r:id="rId6"/>
              </a:rPr>
              <a:t>Moderate Resolution Imaging </a:t>
            </a:r>
            <a:r>
              <a:rPr lang="en-US" dirty="0" err="1" smtClean="0">
                <a:hlinkClick r:id="rId6"/>
              </a:rPr>
              <a:t>Spectroradiometer</a:t>
            </a:r>
            <a:r>
              <a:rPr lang="en-US" dirty="0" smtClean="0"/>
              <a:t> (MODIS) instrument on NASA’s </a:t>
            </a:r>
            <a:r>
              <a:rPr lang="en-US" dirty="0" smtClean="0">
                <a:hlinkClick r:id="rId7"/>
              </a:rPr>
              <a:t>Terra</a:t>
            </a:r>
            <a:r>
              <a:rPr lang="en-US" dirty="0" smtClean="0"/>
              <a:t> satellite observed thick plumes of smoke streaming from forests in the southern Appalachians. Extreme drought fueled the outbreak of fires, and </a:t>
            </a:r>
            <a:r>
              <a:rPr lang="en-US" dirty="0" smtClean="0">
                <a:hlinkClick r:id="rId8"/>
              </a:rPr>
              <a:t>strong winds</a:t>
            </a:r>
            <a:r>
              <a:rPr lang="en-US" dirty="0" smtClean="0"/>
              <a:t> spread smoke broadly across the Southeast.</a:t>
            </a:r>
          </a:p>
          <a:p>
            <a:r>
              <a:rPr lang="en-US" dirty="0" smtClean="0"/>
              <a:t>The ongoing—and in some areas </a:t>
            </a:r>
            <a:r>
              <a:rPr lang="en-US" dirty="0" smtClean="0">
                <a:hlinkClick r:id="rId9"/>
              </a:rPr>
              <a:t>record-breaking</a:t>
            </a:r>
            <a:r>
              <a:rPr lang="en-US" dirty="0" smtClean="0"/>
              <a:t>—drought began in May 2016 and intensified throughout the summer. By November, data from the U.S. Drought Monitor showed exceptional drought—the highest level on the scale—across parts of Mississippi, Alabama, Georgia, Tennessee, and North Carolina. All of the American Southeast, except for coastal areas, faced at least moderate drought.</a:t>
            </a:r>
          </a:p>
          <a:p>
            <a:endParaRPr lang="en-US" dirty="0"/>
          </a:p>
        </p:txBody>
      </p:sp>
      <p:sp>
        <p:nvSpPr>
          <p:cNvPr id="4" name="Slide Number Placeholder 3"/>
          <p:cNvSpPr>
            <a:spLocks noGrp="1"/>
          </p:cNvSpPr>
          <p:nvPr>
            <p:ph type="sldNum" sz="quarter" idx="10"/>
          </p:nvPr>
        </p:nvSpPr>
        <p:spPr/>
        <p:txBody>
          <a:bodyPr/>
          <a:lstStyle/>
          <a:p>
            <a:fld id="{CAB6A781-E7A4-463A-B7D0-9B4285B89C89}" type="slidenum">
              <a:rPr lang="en-US" smtClean="0"/>
              <a:pPr/>
              <a:t>27</a:t>
            </a:fld>
            <a:endParaRPr lang="en-US"/>
          </a:p>
        </p:txBody>
      </p:sp>
    </p:spTree>
    <p:extLst>
      <p:ext uri="{BB962C8B-B14F-4D97-AF65-F5344CB8AC3E}">
        <p14:creationId xmlns:p14="http://schemas.microsoft.com/office/powerpoint/2010/main" val="381260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As scientists and crew with NASA’s </a:t>
            </a:r>
            <a:r>
              <a:rPr lang="en-US" dirty="0" smtClean="0">
                <a:hlinkClick r:id="rId3"/>
              </a:rPr>
              <a:t>Operation </a:t>
            </a:r>
            <a:r>
              <a:rPr lang="en-US" dirty="0" err="1" smtClean="0">
                <a:hlinkClick r:id="rId3"/>
              </a:rPr>
              <a:t>IceBridge</a:t>
            </a:r>
            <a:r>
              <a:rPr lang="en-US" dirty="0" smtClean="0"/>
              <a:t> mission prepared for a research flight on November 5, 2016, the weather in Punta Arenas, Chile, was cold, wet, and windy. But when they reached their survey site in West Antarctica, skies were clear and winds were calm—a perfect day for scientists to collect data over the Getz Ice Shelf.</a:t>
            </a:r>
          </a:p>
          <a:p>
            <a:r>
              <a:rPr lang="en-US" dirty="0" err="1" smtClean="0"/>
              <a:t>IceBridge</a:t>
            </a:r>
            <a:r>
              <a:rPr lang="en-US" dirty="0" smtClean="0"/>
              <a:t>, now in its eighth year, continues to build a record of how ice is responding to changes in the polar environment. The Getz Ice Shelf in West Antarctica is one area that scientists try to examine each year. “Getz is an ice shelf that has been experiencing some of the highest </a:t>
            </a:r>
            <a:r>
              <a:rPr lang="en-US" dirty="0" smtClean="0">
                <a:hlinkClick r:id="rId4"/>
              </a:rPr>
              <a:t>basal melt rates</a:t>
            </a:r>
            <a:r>
              <a:rPr lang="en-US" dirty="0" smtClean="0"/>
              <a:t> of the Antarctic ice shelves,” said Nathan Kurtz, </a:t>
            </a:r>
            <a:r>
              <a:rPr lang="en-US" dirty="0" err="1" smtClean="0"/>
              <a:t>IceBridge</a:t>
            </a:r>
            <a:r>
              <a:rPr lang="en-US" dirty="0" smtClean="0"/>
              <a:t> project scientist and a sea ice researcher at NASA’s Goddard Space Flight Center.</a:t>
            </a:r>
          </a:p>
          <a:p>
            <a:r>
              <a:rPr lang="en-US" dirty="0" smtClean="0"/>
              <a:t>The images above show two views of Getz as photographed on November 5 from a NASA research airplane by Jeremy </a:t>
            </a:r>
            <a:r>
              <a:rPr lang="en-US" dirty="0" err="1" smtClean="0"/>
              <a:t>Harbeck</a:t>
            </a:r>
            <a:r>
              <a:rPr lang="en-US" dirty="0" smtClean="0"/>
              <a:t>, a sea ice scientist at NASA Goddard. The top image shows ice in the process of calving from the front of the shelf, soon to become an iceberg. The second image shows an area farther upstream, near the grounding line—the boundary where the ice sheet loses contact with bedrock and begins to float on the ocean. Here, a web of deep cracks, or crevasses, spans the icescape.</a:t>
            </a:r>
          </a:p>
          <a:p>
            <a:r>
              <a:rPr lang="en-US" dirty="0" smtClean="0"/>
              <a:t>Kurtz notes that the team has flown over the Getz Ice Shelf many times before. Flight paths are often exact repeats of those flown in previous years, which helps scientists understand how the height of the ice surface changes over time. This year, new flights over Getz were added to the existing observations. Scientists mapped the bathymetry (shape and depth of the seafloor) below the ice shelf, and they mapped the ice surface and bedrock upstream of the grounding line.</a:t>
            </a:r>
          </a:p>
          <a:p>
            <a:r>
              <a:rPr lang="en-US" dirty="0" smtClean="0"/>
              <a:t>The flight over Getz is just one of a number of key areas flown during the </a:t>
            </a:r>
            <a:r>
              <a:rPr lang="en-US" dirty="0" err="1" smtClean="0"/>
              <a:t>IceBridge</a:t>
            </a:r>
            <a:r>
              <a:rPr lang="en-US" dirty="0" smtClean="0"/>
              <a:t> campaign. Each flight plan is prioritized in order of importance: baseline (the highest priority), high, medium, and low. The flight on November 5 over Getz, for example, was categorized as “high” priority. Since the start of 2016 science flights on October 14, the team has flown six out of eight baseline missions, eight out of 15 high priority lines, and one medium and low priority mission each. Research flights for the season continue through November 18.</a:t>
            </a:r>
          </a:p>
          <a:p>
            <a:r>
              <a:rPr lang="en-US" dirty="0" smtClean="0"/>
              <a:t>“We are in pretty good shape so far, having flown so many missions due to a combination of favorable weather, no major airplane issues, and all instruments operating well,” Kurtz said. “We’re about four weeks into the campaign, and it’s possible we could tie the record of most flights flown with Operation </a:t>
            </a:r>
            <a:r>
              <a:rPr lang="en-US" dirty="0" err="1" smtClean="0"/>
              <a:t>IceBridge</a:t>
            </a:r>
            <a:r>
              <a:rPr lang="en-US" dirty="0" smtClean="0"/>
              <a:t> if things continue to go well.”</a:t>
            </a:r>
          </a:p>
          <a:p>
            <a:endParaRPr lang="en-US" dirty="0"/>
          </a:p>
        </p:txBody>
      </p:sp>
      <p:sp>
        <p:nvSpPr>
          <p:cNvPr id="4" name="Slide Number Placeholder 3"/>
          <p:cNvSpPr>
            <a:spLocks noGrp="1"/>
          </p:cNvSpPr>
          <p:nvPr>
            <p:ph type="sldNum" sz="quarter" idx="10"/>
          </p:nvPr>
        </p:nvSpPr>
        <p:spPr/>
        <p:txBody>
          <a:bodyPr/>
          <a:lstStyle/>
          <a:p>
            <a:fld id="{CAB6A781-E7A4-463A-B7D0-9B4285B89C89}" type="slidenum">
              <a:rPr lang="en-US" smtClean="0"/>
              <a:pPr/>
              <a:t>36</a:t>
            </a:fld>
            <a:endParaRPr lang="en-US"/>
          </a:p>
        </p:txBody>
      </p:sp>
    </p:spTree>
    <p:extLst>
      <p:ext uri="{BB962C8B-B14F-4D97-AF65-F5344CB8AC3E}">
        <p14:creationId xmlns:p14="http://schemas.microsoft.com/office/powerpoint/2010/main" val="3535443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More than a year after the </a:t>
            </a:r>
            <a:r>
              <a:rPr lang="en-US" dirty="0" smtClean="0">
                <a:hlinkClick r:id="rId3"/>
              </a:rPr>
              <a:t>latest eruption</a:t>
            </a:r>
            <a:r>
              <a:rPr lang="en-US" dirty="0" smtClean="0"/>
              <a:t> at Iceland’s </a:t>
            </a:r>
            <a:r>
              <a:rPr lang="en-US" dirty="0" err="1" smtClean="0"/>
              <a:t>Holuhraun</a:t>
            </a:r>
            <a:r>
              <a:rPr lang="en-US" dirty="0" smtClean="0"/>
              <a:t> lava field, the newly-formed lava may still be toasty underneath. Although the basaltic rock formed a hard crust, according to volcanologists, the flow is probably still hot enough to prevent snow from building up atop it.</a:t>
            </a:r>
          </a:p>
          <a:p>
            <a:r>
              <a:rPr lang="en-US" dirty="0" smtClean="0"/>
              <a:t>“You’re not going to freeze the lava flow,” said Erik </a:t>
            </a:r>
            <a:r>
              <a:rPr lang="en-US" dirty="0" err="1" smtClean="0"/>
              <a:t>Klemetti</a:t>
            </a:r>
            <a:r>
              <a:rPr lang="en-US" dirty="0" smtClean="0"/>
              <a:t>, a volcanologist at Denison University and author of the Eruptions blog at </a:t>
            </a:r>
            <a:r>
              <a:rPr lang="en-US" i="1" dirty="0" smtClean="0"/>
              <a:t>Wired</a:t>
            </a:r>
            <a:r>
              <a:rPr lang="en-US" dirty="0" smtClean="0"/>
              <a:t> magazine. “You need to wait for the soil to freeze to get snow to accumulate in temperate latitudes.”</a:t>
            </a:r>
          </a:p>
          <a:p>
            <a:r>
              <a:rPr lang="en-US" dirty="0" smtClean="0"/>
              <a:t>The 2014–15 eruption was a big one—Iceland’s largest basaltic lava flow since the </a:t>
            </a:r>
            <a:r>
              <a:rPr lang="en-US" dirty="0" err="1" smtClean="0">
                <a:hlinkClick r:id="rId4"/>
              </a:rPr>
              <a:t>Laki</a:t>
            </a:r>
            <a:r>
              <a:rPr lang="en-US" dirty="0" smtClean="0">
                <a:hlinkClick r:id="rId4"/>
              </a:rPr>
              <a:t> eruption</a:t>
            </a:r>
            <a:r>
              <a:rPr lang="en-US" dirty="0" smtClean="0"/>
              <a:t> of 1783–84, which killed more than 20 percent of the population. In February 2015, Icelandic scientists declared the recent eruption over; lava had spread across 84 square kilometers (32 square miles), an area slightly larger than the island of Manhattan. Using surveillance flight data, scientists from the University of Iceland’s Institute of Earth Sciences estimated the lava’s thickness at an average of 10 meters to 14 meters (33 to 46 feet).</a:t>
            </a:r>
          </a:p>
          <a:p>
            <a:r>
              <a:rPr lang="en-US" dirty="0" smtClean="0"/>
              <a:t>The sheer mass of lava could mean the flow still retains heat at a depth of a couple of meters, </a:t>
            </a:r>
            <a:r>
              <a:rPr lang="en-US" dirty="0" err="1" smtClean="0"/>
              <a:t>Klemetti</a:t>
            </a:r>
            <a:r>
              <a:rPr lang="en-US" dirty="0" smtClean="0"/>
              <a:t> said. “There’s some amount of steam—little bits of vapor that can come off, keep [the flow] </a:t>
            </a:r>
            <a:r>
              <a:rPr lang="en-US" dirty="0" err="1" smtClean="0"/>
              <a:t>ambiently</a:t>
            </a:r>
            <a:r>
              <a:rPr lang="en-US" dirty="0" smtClean="0"/>
              <a:t> warmer,” he said. Additionally, the lava flow is jagged—far rougher than the surrounding rock, and not a surface that encourages snow buildup. Plus, the rock is black and </a:t>
            </a:r>
            <a:r>
              <a:rPr lang="en-US" dirty="0" err="1" smtClean="0"/>
              <a:t>unvegetated</a:t>
            </a:r>
            <a:r>
              <a:rPr lang="en-US" dirty="0" smtClean="0"/>
              <a:t>, </a:t>
            </a:r>
            <a:r>
              <a:rPr lang="en-US" dirty="0" err="1" smtClean="0"/>
              <a:t>Klemetti</a:t>
            </a:r>
            <a:r>
              <a:rPr lang="en-US" dirty="0" smtClean="0"/>
              <a:t> noted, which means it absorbs more heat from the Sun than the area around it.</a:t>
            </a:r>
          </a:p>
          <a:p>
            <a:r>
              <a:rPr lang="en-US" dirty="0" err="1" smtClean="0"/>
              <a:t>Holuhraun’s</a:t>
            </a:r>
            <a:r>
              <a:rPr lang="en-US" dirty="0" smtClean="0"/>
              <a:t> 2015 flow appears dark against the Icelandic </a:t>
            </a:r>
            <a:r>
              <a:rPr lang="en-US" dirty="0" err="1" smtClean="0"/>
              <a:t>snowscape</a:t>
            </a:r>
            <a:r>
              <a:rPr lang="en-US" dirty="0" smtClean="0"/>
              <a:t>. This image was captured by the Advanced Land Imager on NASA’s Earth Observing-1 satellite at 10:00 a.m. local time. The photo has been edited to correct for the low angle of the Sun, which caused the white snow to appear reddish. Snow does appear to build up along the edges of the lava flow, where the lava is thinner.</a:t>
            </a:r>
          </a:p>
          <a:p>
            <a:endParaRPr lang="en-US" dirty="0"/>
          </a:p>
        </p:txBody>
      </p:sp>
      <p:sp>
        <p:nvSpPr>
          <p:cNvPr id="4" name="Slide Number Placeholder 3"/>
          <p:cNvSpPr>
            <a:spLocks noGrp="1"/>
          </p:cNvSpPr>
          <p:nvPr>
            <p:ph type="sldNum" sz="quarter" idx="10"/>
          </p:nvPr>
        </p:nvSpPr>
        <p:spPr/>
        <p:txBody>
          <a:bodyPr/>
          <a:lstStyle/>
          <a:p>
            <a:fld id="{CAB6A781-E7A4-463A-B7D0-9B4285B89C89}" type="slidenum">
              <a:rPr lang="en-US" smtClean="0"/>
              <a:pPr/>
              <a:t>39</a:t>
            </a:fld>
            <a:endParaRPr lang="en-US"/>
          </a:p>
        </p:txBody>
      </p:sp>
    </p:spTree>
    <p:extLst>
      <p:ext uri="{BB962C8B-B14F-4D97-AF65-F5344CB8AC3E}">
        <p14:creationId xmlns:p14="http://schemas.microsoft.com/office/powerpoint/2010/main" val="15483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BBC230-AA94-4933-954B-DCDBA6B54D64}" type="datetimeFigureOut">
              <a:rPr lang="en-US" smtClean="0"/>
              <a:pPr/>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BC230-AA94-4933-954B-DCDBA6B54D64}" type="datetimeFigureOut">
              <a:rPr lang="en-US" smtClean="0"/>
              <a:pPr/>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BC230-AA94-4933-954B-DCDBA6B54D64}" type="datetimeFigureOut">
              <a:rPr lang="en-US" smtClean="0"/>
              <a:pPr/>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74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68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618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105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441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79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75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20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BBC230-AA94-4933-954B-DCDBA6B54D64}" type="datetimeFigureOut">
              <a:rPr lang="en-US" smtClean="0"/>
              <a:pPr/>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217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703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071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466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026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6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207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696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16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4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BBC230-AA94-4933-954B-DCDBA6B54D64}" type="datetimeFigureOut">
              <a:rPr lang="en-US" smtClean="0"/>
              <a:pPr/>
              <a:t>11/18/16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470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8476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192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670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300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809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64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762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23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BBC230-AA94-4933-954B-DCDBA6B54D64}" type="datetimeFigureOut">
              <a:rPr lang="en-US" smtClean="0"/>
              <a:pPr/>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060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599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224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678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277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418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413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908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68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867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BBC230-AA94-4933-954B-DCDBA6B54D64}" type="datetimeFigureOut">
              <a:rPr lang="en-US" smtClean="0"/>
              <a:pPr/>
              <a:t>11/18/16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821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03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466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70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180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C14C1D-12DE-8444-8287-A9CDF56D4947}" type="datetimeFigureOut">
              <a:rPr lang="en-US" smtClean="0">
                <a:solidFill>
                  <a:prstClr val="black">
                    <a:tint val="75000"/>
                  </a:prstClr>
                </a:solidFill>
              </a:rPr>
              <a:pPr/>
              <a:t>11/18/16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E3F11C-243D-3B48-94C1-343D5DCB4D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56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BBC230-AA94-4933-954B-DCDBA6B54D64}" type="datetimeFigureOut">
              <a:rPr lang="en-US" smtClean="0"/>
              <a:pPr/>
              <a:t>11/18/16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BC230-AA94-4933-954B-DCDBA6B54D64}" type="datetimeFigureOut">
              <a:rPr lang="en-US" smtClean="0"/>
              <a:pPr/>
              <a:t>11/18/16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BC230-AA94-4933-954B-DCDBA6B54D64}" type="datetimeFigureOut">
              <a:rPr lang="en-US" smtClean="0"/>
              <a:pPr/>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BBC230-AA94-4933-954B-DCDBA6B54D64}" type="datetimeFigureOut">
              <a:rPr lang="en-US" smtClean="0"/>
              <a:pPr/>
              <a:t>11/18/16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9137D4-342C-4CA8-9AFF-78E2FA98FA9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BBC230-AA94-4933-954B-DCDBA6B54D64}" type="datetimeFigureOut">
              <a:rPr lang="en-US" smtClean="0"/>
              <a:pPr/>
              <a:t>11/18/16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137D4-342C-4CA8-9AFF-78E2FA98FA9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C14C1D-12DE-8444-8287-A9CDF56D4947}" type="datetimeFigureOut">
              <a:rPr lang="en-US" smtClean="0">
                <a:solidFill>
                  <a:prstClr val="black">
                    <a:tint val="75000"/>
                  </a:prstClr>
                </a:solidFill>
              </a:rPr>
              <a:pPr defTabSz="457200"/>
              <a:t>11/18/16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E3F11C-243D-3B48-94C1-343D5DCB4D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964518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C14C1D-12DE-8444-8287-A9CDF56D4947}" type="datetimeFigureOut">
              <a:rPr lang="en-US" smtClean="0">
                <a:solidFill>
                  <a:prstClr val="black">
                    <a:tint val="75000"/>
                  </a:prstClr>
                </a:solidFill>
              </a:rPr>
              <a:pPr defTabSz="457200"/>
              <a:t>11/18/16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E3F11C-243D-3B48-94C1-343D5DCB4D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62226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C14C1D-12DE-8444-8287-A9CDF56D4947}" type="datetimeFigureOut">
              <a:rPr lang="en-US" smtClean="0">
                <a:solidFill>
                  <a:prstClr val="black">
                    <a:tint val="75000"/>
                  </a:prstClr>
                </a:solidFill>
              </a:rPr>
              <a:pPr defTabSz="457200"/>
              <a:t>11/18/16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E3F11C-243D-3B48-94C1-343D5DCB4D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6428029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EC14C1D-12DE-8444-8287-A9CDF56D4947}" type="datetimeFigureOut">
              <a:rPr lang="en-US" smtClean="0">
                <a:solidFill>
                  <a:prstClr val="black">
                    <a:tint val="75000"/>
                  </a:prstClr>
                </a:solidFill>
              </a:rPr>
              <a:pPr defTabSz="457200"/>
              <a:t>11/18/16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0E3F11C-243D-3B48-94C1-343D5DCB4D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3848123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g"/><Relationship Id="rId3" Type="http://schemas.openxmlformats.org/officeDocument/2006/relationships/image" Target="../media/image2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many of you incorporate your region into your lessons?</a:t>
            </a:r>
            <a:endParaRPr lang="en-US" dirty="0"/>
          </a:p>
        </p:txBody>
      </p:sp>
      <p:pic>
        <p:nvPicPr>
          <p:cNvPr id="4" name="Picture 3"/>
          <p:cNvPicPr>
            <a:picLocks noChangeAspect="1"/>
          </p:cNvPicPr>
          <p:nvPr/>
        </p:nvPicPr>
        <p:blipFill>
          <a:blip r:embed="rId3"/>
          <a:stretch>
            <a:fillRect/>
          </a:stretch>
        </p:blipFill>
        <p:spPr>
          <a:xfrm>
            <a:off x="0" y="1814186"/>
            <a:ext cx="3910578" cy="2932933"/>
          </a:xfrm>
          <a:prstGeom prst="rect">
            <a:avLst/>
          </a:prstGeom>
        </p:spPr>
      </p:pic>
      <p:pic>
        <p:nvPicPr>
          <p:cNvPr id="6" name="Picture 5"/>
          <p:cNvPicPr>
            <a:picLocks noChangeAspect="1"/>
          </p:cNvPicPr>
          <p:nvPr/>
        </p:nvPicPr>
        <p:blipFill>
          <a:blip r:embed="rId4"/>
          <a:stretch>
            <a:fillRect/>
          </a:stretch>
        </p:blipFill>
        <p:spPr>
          <a:xfrm>
            <a:off x="0" y="4747119"/>
            <a:ext cx="9144000" cy="2253831"/>
          </a:xfrm>
          <a:prstGeom prst="rect">
            <a:avLst/>
          </a:prstGeom>
        </p:spPr>
      </p:pic>
      <p:pic>
        <p:nvPicPr>
          <p:cNvPr id="7" name="Picture 6"/>
          <p:cNvPicPr>
            <a:picLocks noChangeAspect="1"/>
          </p:cNvPicPr>
          <p:nvPr/>
        </p:nvPicPr>
        <p:blipFill>
          <a:blip r:embed="rId5"/>
          <a:stretch>
            <a:fillRect/>
          </a:stretch>
        </p:blipFill>
        <p:spPr>
          <a:xfrm>
            <a:off x="3910578" y="1814186"/>
            <a:ext cx="5520816" cy="2932933"/>
          </a:xfrm>
          <a:prstGeom prst="rect">
            <a:avLst/>
          </a:prstGeom>
        </p:spPr>
      </p:pic>
    </p:spTree>
    <p:extLst>
      <p:ext uri="{BB962C8B-B14F-4D97-AF65-F5344CB8AC3E}">
        <p14:creationId xmlns:p14="http://schemas.microsoft.com/office/powerpoint/2010/main" val="20896358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The instruments on a satellite sent information from space to a computer on Earth. What does the computer need to do before a scientist can use the information?</a:t>
            </a:r>
            <a:endParaRPr lang="en-US" sz="2400" dirty="0"/>
          </a:p>
        </p:txBody>
      </p:sp>
      <p:graphicFrame>
        <p:nvGraphicFramePr>
          <p:cNvPr id="4" name="Content Placeholder 3"/>
          <p:cNvGraphicFramePr>
            <a:graphicFrameLocks noGrp="1"/>
          </p:cNvGraphicFramePr>
          <p:nvPr>
            <p:ph idx="1"/>
          </p:nvPr>
        </p:nvGraphicFramePr>
        <p:xfrm>
          <a:off x="457200" y="16002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r>
            </a:tbl>
          </a:graphicData>
        </a:graphic>
      </p:graphicFrame>
    </p:spTree>
    <p:extLst>
      <p:ext uri="{BB962C8B-B14F-4D97-AF65-F5344CB8AC3E}">
        <p14:creationId xmlns:p14="http://schemas.microsoft.com/office/powerpoint/2010/main" val="65900194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144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lumMod val="85000"/>
                        <a:lumOff val="15000"/>
                      </a:schemeClr>
                    </a:solidFill>
                  </a:tcPr>
                </a:tc>
              </a:tr>
              <a:tr h="960120">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8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lumMod val="85000"/>
                        <a:lumOff val="1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solidFill>
                  </a:tcPr>
                </a:tc>
              </a:tr>
              <a:tr h="960120">
                <a:tc>
                  <a:txBody>
                    <a:bodyPr/>
                    <a:lstStyle/>
                    <a:p>
                      <a:pPr algn="ctr"/>
                      <a:endParaRPr lang="en-US" sz="4000" dirty="0">
                        <a:solidFill>
                          <a:schemeClr val="tx1"/>
                        </a:solidFill>
                        <a:latin typeface="Comic Sans MS" pitchFamily="66" charset="0"/>
                      </a:endParaRPr>
                    </a:p>
                  </a:txBody>
                  <a:tcPr>
                    <a:solidFill>
                      <a:schemeClr val="bg1">
                        <a:lumMod val="65000"/>
                      </a:schemeClr>
                    </a:solidFill>
                  </a:tcPr>
                </a:tc>
                <a:tc>
                  <a:txBody>
                    <a:bodyPr/>
                    <a:lstStyle/>
                    <a:p>
                      <a:pPr algn="ctr"/>
                      <a:endParaRPr lang="en-US" sz="4000" dirty="0">
                        <a:solidFill>
                          <a:schemeClr val="tx1"/>
                        </a:solidFill>
                        <a:latin typeface="Comic Sans MS" pitchFamily="66" charset="0"/>
                      </a:endParaRPr>
                    </a:p>
                  </a:txBody>
                  <a:tcPr>
                    <a:solidFill>
                      <a:schemeClr val="bg1">
                        <a:lumMod val="8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lumMod val="85000"/>
                        <a:lumOff val="1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solidFill>
                  </a:tcPr>
                </a:tc>
              </a:tr>
              <a:tr h="960120">
                <a:tc>
                  <a:txBody>
                    <a:bodyPr/>
                    <a:lstStyle/>
                    <a:p>
                      <a:pPr algn="ctr"/>
                      <a:endParaRPr lang="en-US" sz="4000" dirty="0">
                        <a:solidFill>
                          <a:schemeClr val="tx1"/>
                        </a:solidFill>
                        <a:latin typeface="Comic Sans MS" pitchFamily="66" charset="0"/>
                      </a:endParaRPr>
                    </a:p>
                  </a:txBody>
                  <a:tcPr>
                    <a:solidFill>
                      <a:schemeClr val="bg1">
                        <a:lumMod val="85000"/>
                      </a:schemeClr>
                    </a:solidFill>
                  </a:tcPr>
                </a:tc>
                <a:tc>
                  <a:txBody>
                    <a:bodyPr/>
                    <a:lstStyle/>
                    <a:p>
                      <a:pPr algn="ctr"/>
                      <a:endParaRPr lang="en-US" sz="4000" dirty="0">
                        <a:solidFill>
                          <a:schemeClr val="tx1"/>
                        </a:solidFill>
                        <a:latin typeface="Comic Sans MS" pitchFamily="66" charset="0"/>
                      </a:endParaRPr>
                    </a:p>
                  </a:txBody>
                  <a:tcPr>
                    <a:solidFill>
                      <a:schemeClr val="bg1">
                        <a:lumMod val="85000"/>
                      </a:schemeClr>
                    </a:solidFill>
                  </a:tcPr>
                </a:tc>
                <a:tc>
                  <a:txBody>
                    <a:bodyPr/>
                    <a:lstStyle/>
                    <a:p>
                      <a:pPr algn="ctr"/>
                      <a:endParaRPr lang="en-US" sz="4000" dirty="0">
                        <a:solidFill>
                          <a:schemeClr val="tx1"/>
                        </a:solidFill>
                        <a:latin typeface="Comic Sans MS" pitchFamily="66" charset="0"/>
                      </a:endParaRPr>
                    </a:p>
                  </a:txBody>
                  <a:tcPr>
                    <a:solidFill>
                      <a:schemeClr val="bg1">
                        <a:lumMod val="8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lumMod val="85000"/>
                        <a:lumOff val="15000"/>
                      </a:schemeClr>
                    </a:solidFill>
                  </a:tcPr>
                </a:tc>
                <a:tc>
                  <a:txBody>
                    <a:bodyPr/>
                    <a:lstStyle/>
                    <a:p>
                      <a:pPr algn="ctr"/>
                      <a:endParaRPr lang="en-US" sz="4000" dirty="0">
                        <a:solidFill>
                          <a:schemeClr val="bg1">
                            <a:lumMod val="85000"/>
                          </a:schemeClr>
                        </a:solidFill>
                        <a:latin typeface="Comic Sans MS" pitchFamily="66" charset="0"/>
                      </a:endParaRPr>
                    </a:p>
                  </a:txBody>
                  <a:tcPr>
                    <a:solidFill>
                      <a:schemeClr val="tx1">
                        <a:lumMod val="85000"/>
                        <a:lumOff val="15000"/>
                      </a:schemeClr>
                    </a:solidFill>
                  </a:tcPr>
                </a:tc>
              </a:tr>
              <a:tr h="960120">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c>
                  <a:txBody>
                    <a:bodyPr/>
                    <a:lstStyle/>
                    <a:p>
                      <a:pPr algn="ctr"/>
                      <a:endParaRPr lang="en-US" sz="4000" dirty="0">
                        <a:solidFill>
                          <a:schemeClr val="tx1"/>
                        </a:solidFill>
                        <a:latin typeface="Comic Sans MS" pitchFamily="66" charset="0"/>
                      </a:endParaRPr>
                    </a:p>
                  </a:txBody>
                  <a:tcPr>
                    <a:solidFill>
                      <a:schemeClr val="tx1">
                        <a:lumMod val="65000"/>
                        <a:lumOff val="3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Key</a:t>
            </a:r>
            <a:endParaRPr lang="en-US" dirty="0"/>
          </a:p>
        </p:txBody>
      </p:sp>
      <p:graphicFrame>
        <p:nvGraphicFramePr>
          <p:cNvPr id="4" name="Content Placeholder 3"/>
          <p:cNvGraphicFramePr>
            <a:graphicFrameLocks noGrp="1"/>
          </p:cNvGraphicFramePr>
          <p:nvPr>
            <p:ph idx="1"/>
          </p:nvPr>
        </p:nvGraphicFramePr>
        <p:xfrm>
          <a:off x="457200" y="1600200"/>
          <a:ext cx="1676400" cy="4800600"/>
        </p:xfrm>
        <a:graphic>
          <a:graphicData uri="http://schemas.openxmlformats.org/drawingml/2006/table">
            <a:tbl>
              <a:tblPr firstRow="1" bandRow="1">
                <a:tableStyleId>{5940675A-B579-460E-94D1-54222C63F5DA}</a:tableStyleId>
              </a:tblPr>
              <a:tblGrid>
                <a:gridCol w="1676400"/>
              </a:tblGrid>
              <a:tr h="960120">
                <a:tc>
                  <a:txBody>
                    <a:bodyPr/>
                    <a:lstStyle/>
                    <a:p>
                      <a:pPr algn="ctr"/>
                      <a:r>
                        <a:rPr lang="en-US" sz="4000" dirty="0" smtClean="0">
                          <a:solidFill>
                            <a:schemeClr val="bg1"/>
                          </a:solidFill>
                          <a:latin typeface="Comic Sans MS" pitchFamily="66" charset="0"/>
                        </a:rPr>
                        <a:t>1</a:t>
                      </a:r>
                      <a:endParaRPr lang="en-US" sz="4000" dirty="0">
                        <a:solidFill>
                          <a:schemeClr val="bg1"/>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solidFill>
                          <a:latin typeface="Comic Sans MS" pitchFamily="66" charset="0"/>
                        </a:rPr>
                        <a:t>2</a:t>
                      </a:r>
                      <a:endParaRPr lang="en-US" sz="4000" dirty="0">
                        <a:solidFill>
                          <a:schemeClr val="bg1"/>
                        </a:solidFill>
                        <a:latin typeface="Comic Sans MS" pitchFamily="66" charset="0"/>
                      </a:endParaRPr>
                    </a:p>
                  </a:txBody>
                  <a:tcPr>
                    <a:solidFill>
                      <a:srgbClr val="0070C0"/>
                    </a:solidFill>
                  </a:tcPr>
                </a:tc>
              </a:tr>
              <a:tr h="960120">
                <a:tc>
                  <a:txBody>
                    <a:bodyPr/>
                    <a:lstStyle/>
                    <a:p>
                      <a:pPr algn="ctr"/>
                      <a:r>
                        <a:rPr lang="en-US" sz="4000" dirty="0" smtClean="0">
                          <a:solidFill>
                            <a:schemeClr val="bg1"/>
                          </a:solidFill>
                          <a:latin typeface="Comic Sans MS" pitchFamily="66" charset="0"/>
                        </a:rPr>
                        <a:t>3</a:t>
                      </a:r>
                      <a:endParaRPr lang="en-US" sz="4000" dirty="0">
                        <a:solidFill>
                          <a:schemeClr val="bg1"/>
                        </a:solidFill>
                        <a:latin typeface="Comic Sans MS" pitchFamily="66" charset="0"/>
                      </a:endParaRPr>
                    </a:p>
                  </a:txBody>
                  <a:tcPr>
                    <a:solidFill>
                      <a:schemeClr val="accent6">
                        <a:lumMod val="50000"/>
                      </a:schemeClr>
                    </a:solidFill>
                  </a:tcPr>
                </a:tc>
              </a:tr>
              <a:tr h="960120">
                <a:tc>
                  <a:txBody>
                    <a:bodyPr/>
                    <a:lstStyle/>
                    <a:p>
                      <a:pPr algn="ctr"/>
                      <a:r>
                        <a:rPr lang="en-US" sz="4000" dirty="0" smtClean="0">
                          <a:solidFill>
                            <a:schemeClr val="bg1"/>
                          </a:solidFill>
                          <a:latin typeface="Comic Sans MS" pitchFamily="66" charset="0"/>
                        </a:rPr>
                        <a:t>4</a:t>
                      </a:r>
                      <a:endParaRPr lang="en-US" sz="4000" dirty="0">
                        <a:solidFill>
                          <a:schemeClr val="bg1"/>
                        </a:solidFill>
                        <a:latin typeface="Comic Sans MS" pitchFamily="66" charset="0"/>
                      </a:endParaRPr>
                    </a:p>
                  </a:txBody>
                  <a:tcPr>
                    <a:solidFill>
                      <a:schemeClr val="tx1">
                        <a:lumMod val="95000"/>
                        <a:lumOff val="5000"/>
                      </a:schemeClr>
                    </a:solidFill>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solidFill>
                      <a:schemeClr val="accent6">
                        <a:lumMod val="40000"/>
                        <a:lumOff val="60000"/>
                      </a:schemeClr>
                    </a:solidFill>
                  </a:tcPr>
                </a:tc>
              </a:tr>
            </a:tbl>
          </a:graphicData>
        </a:graphic>
      </p:graphicFrame>
      <p:graphicFrame>
        <p:nvGraphicFramePr>
          <p:cNvPr id="5" name="Table 4"/>
          <p:cNvGraphicFramePr>
            <a:graphicFrameLocks noGrp="1"/>
          </p:cNvGraphicFramePr>
          <p:nvPr/>
        </p:nvGraphicFramePr>
        <p:xfrm>
          <a:off x="3886200" y="1524000"/>
          <a:ext cx="3733800" cy="4876800"/>
        </p:xfrm>
        <a:graphic>
          <a:graphicData uri="http://schemas.openxmlformats.org/drawingml/2006/table">
            <a:tbl>
              <a:tblPr firstRow="1" bandRow="1">
                <a:tableStyleId>{5940675A-B579-460E-94D1-54222C63F5DA}</a:tableStyleId>
              </a:tblPr>
              <a:tblGrid>
                <a:gridCol w="3733800"/>
              </a:tblGrid>
              <a:tr h="975360">
                <a:tc>
                  <a:txBody>
                    <a:bodyPr/>
                    <a:lstStyle/>
                    <a:p>
                      <a:pPr algn="ctr"/>
                      <a:r>
                        <a:rPr lang="en-US" sz="4000" dirty="0" smtClean="0">
                          <a:latin typeface="Comic Sans MS" pitchFamily="66" charset="0"/>
                        </a:rPr>
                        <a:t>Green</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Blue</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Brown</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Black</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Tan</a:t>
                      </a:r>
                      <a:endParaRPr lang="en-US" sz="4000" dirty="0">
                        <a:latin typeface="Comic Sans MS" pitchFamily="66" charset="0"/>
                      </a:endParaRPr>
                    </a:p>
                  </a:txBody>
                  <a:tcPr/>
                </a:tc>
              </a:tr>
            </a:tbl>
          </a:graphicData>
        </a:graphic>
      </p:graphicFrame>
    </p:spTree>
    <p:extLst>
      <p:ext uri="{BB962C8B-B14F-4D97-AF65-F5344CB8AC3E}">
        <p14:creationId xmlns:p14="http://schemas.microsoft.com/office/powerpoint/2010/main" val="21774595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840621"/>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chemeClr val="accent6">
                        <a:lumMod val="50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chemeClr val="accent6">
                        <a:lumMod val="50000"/>
                      </a:schemeClr>
                    </a:solidFill>
                  </a:tcPr>
                </a:tc>
              </a:tr>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r>
            </a:tbl>
          </a:graphicData>
        </a:graphic>
      </p:graphicFrame>
    </p:spTree>
    <p:extLst>
      <p:ext uri="{BB962C8B-B14F-4D97-AF65-F5344CB8AC3E}">
        <p14:creationId xmlns:p14="http://schemas.microsoft.com/office/powerpoint/2010/main" val="41675629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2800" dirty="0"/>
          </a:p>
        </p:txBody>
      </p:sp>
      <p:graphicFrame>
        <p:nvGraphicFramePr>
          <p:cNvPr id="4" name="Content Placeholder 3"/>
          <p:cNvGraphicFramePr>
            <a:graphicFrameLocks noGrp="1"/>
          </p:cNvGraphicFramePr>
          <p:nvPr>
            <p:ph idx="1"/>
          </p:nvPr>
        </p:nvGraphicFramePr>
        <p:xfrm>
          <a:off x="457200" y="9144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50000"/>
                      </a:schemeClr>
                    </a:solidFill>
                  </a:tcPr>
                </a:tc>
              </a:tr>
              <a:tr h="960120">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40000"/>
                        <a:lumOff val="6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50000"/>
                      </a:schemeClr>
                    </a:solidFill>
                  </a:tcPr>
                </a:tc>
                <a:tc>
                  <a:txBody>
                    <a:bodyPr/>
                    <a:lstStyle/>
                    <a:p>
                      <a:pPr algn="ctr"/>
                      <a:endParaRPr lang="en-US" sz="4000" dirty="0">
                        <a:solidFill>
                          <a:schemeClr val="bg1">
                            <a:lumMod val="65000"/>
                          </a:schemeClr>
                        </a:solidFill>
                        <a:latin typeface="Comic Sans MS" pitchFamily="66" charset="0"/>
                      </a:endParaRPr>
                    </a:p>
                  </a:txBody>
                  <a:tcPr>
                    <a:solidFill>
                      <a:schemeClr val="accent6">
                        <a:lumMod val="50000"/>
                      </a:schemeClr>
                    </a:solidFill>
                  </a:tcPr>
                </a:tc>
              </a:tr>
              <a:tr h="960120">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endParaRPr lang="en-US" sz="4000" dirty="0">
                        <a:solidFill>
                          <a:schemeClr val="bg1">
                            <a:lumMod val="65000"/>
                          </a:schemeClr>
                        </a:solidFill>
                        <a:latin typeface="Comic Sans MS" pitchFamily="66" charset="0"/>
                      </a:endParaRPr>
                    </a:p>
                  </a:txBody>
                  <a:tcPr>
                    <a:solidFill>
                      <a:srgbClr val="0070C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Teachers\Yearbook2014-2015\CSEP\DSC_1021.JPG"/>
          <p:cNvPicPr>
            <a:picLocks noChangeAspect="1" noChangeArrowheads="1"/>
          </p:cNvPicPr>
          <p:nvPr/>
        </p:nvPicPr>
        <p:blipFill>
          <a:blip r:embed="rId2" cstate="print"/>
          <a:srcRect/>
          <a:stretch>
            <a:fillRect/>
          </a:stretch>
        </p:blipFill>
        <p:spPr bwMode="auto">
          <a:xfrm>
            <a:off x="0" y="-1371600"/>
            <a:ext cx="12344399" cy="8229600"/>
          </a:xfrm>
          <a:prstGeom prst="rect">
            <a:avLst/>
          </a:prstGeom>
          <a:noFill/>
        </p:spPr>
      </p:pic>
    </p:spTree>
    <p:extLst>
      <p:ext uri="{BB962C8B-B14F-4D97-AF65-F5344CB8AC3E}">
        <p14:creationId xmlns:p14="http://schemas.microsoft.com/office/powerpoint/2010/main" val="37050856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Teachers\Yearbook2014-2015\CSEP\DSC_1022.JPG"/>
          <p:cNvPicPr>
            <a:picLocks noChangeAspect="1" noChangeArrowheads="1"/>
          </p:cNvPicPr>
          <p:nvPr/>
        </p:nvPicPr>
        <p:blipFill>
          <a:blip r:embed="rId2" cstate="print"/>
          <a:srcRect/>
          <a:stretch>
            <a:fillRect/>
          </a:stretch>
        </p:blipFill>
        <p:spPr bwMode="auto">
          <a:xfrm>
            <a:off x="0" y="-990600"/>
            <a:ext cx="12687299" cy="8458200"/>
          </a:xfrm>
          <a:prstGeom prst="rect">
            <a:avLst/>
          </a:prstGeom>
          <a:noFill/>
        </p:spPr>
      </p:pic>
    </p:spTree>
    <p:extLst>
      <p:ext uri="{BB962C8B-B14F-4D97-AF65-F5344CB8AC3E}">
        <p14:creationId xmlns:p14="http://schemas.microsoft.com/office/powerpoint/2010/main" val="22468402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S:\Teachers\Yearbook2014-2015\CSEP\DSC_1028.JPG"/>
          <p:cNvPicPr>
            <a:picLocks noChangeAspect="1" noChangeArrowheads="1"/>
          </p:cNvPicPr>
          <p:nvPr/>
        </p:nvPicPr>
        <p:blipFill>
          <a:blip r:embed="rId2" cstate="print"/>
          <a:srcRect/>
          <a:stretch>
            <a:fillRect/>
          </a:stretch>
        </p:blipFill>
        <p:spPr bwMode="auto">
          <a:xfrm>
            <a:off x="0" y="-990600"/>
            <a:ext cx="12572999" cy="8382000"/>
          </a:xfrm>
          <a:prstGeom prst="rect">
            <a:avLst/>
          </a:prstGeom>
          <a:noFill/>
        </p:spPr>
      </p:pic>
    </p:spTree>
    <p:extLst>
      <p:ext uri="{BB962C8B-B14F-4D97-AF65-F5344CB8AC3E}">
        <p14:creationId xmlns:p14="http://schemas.microsoft.com/office/powerpoint/2010/main" val="20854753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achers\Yearbook2014-2015\CSEP\DSC_1031.JPG"/>
          <p:cNvPicPr>
            <a:picLocks noChangeAspect="1" noChangeArrowheads="1"/>
          </p:cNvPicPr>
          <p:nvPr/>
        </p:nvPicPr>
        <p:blipFill>
          <a:blip r:embed="rId2" cstate="print"/>
          <a:srcRect/>
          <a:stretch>
            <a:fillRect/>
          </a:stretch>
        </p:blipFill>
        <p:spPr bwMode="auto">
          <a:xfrm>
            <a:off x="-685800" y="-152400"/>
            <a:ext cx="11225213" cy="7483476"/>
          </a:xfrm>
          <a:prstGeom prst="rect">
            <a:avLst/>
          </a:prstGeom>
          <a:noFill/>
        </p:spPr>
      </p:pic>
    </p:spTree>
    <p:extLst>
      <p:ext uri="{BB962C8B-B14F-4D97-AF65-F5344CB8AC3E}">
        <p14:creationId xmlns:p14="http://schemas.microsoft.com/office/powerpoint/2010/main" val="29016824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How many of you teach about your region from this perspective?</a:t>
            </a:r>
            <a:endParaRPr lang="en-US" dirty="0"/>
          </a:p>
        </p:txBody>
      </p:sp>
      <p:pic>
        <p:nvPicPr>
          <p:cNvPr id="4" name="Picture 3"/>
          <p:cNvPicPr>
            <a:picLocks noChangeAspect="1"/>
          </p:cNvPicPr>
          <p:nvPr/>
        </p:nvPicPr>
        <p:blipFill>
          <a:blip r:embed="rId2"/>
          <a:stretch>
            <a:fillRect/>
          </a:stretch>
        </p:blipFill>
        <p:spPr>
          <a:xfrm>
            <a:off x="2207563" y="1534231"/>
            <a:ext cx="4791375" cy="5323769"/>
          </a:xfrm>
          <a:prstGeom prst="rect">
            <a:avLst/>
          </a:prstGeom>
        </p:spPr>
      </p:pic>
    </p:spTree>
    <p:extLst>
      <p:ext uri="{BB962C8B-B14F-4D97-AF65-F5344CB8AC3E}">
        <p14:creationId xmlns:p14="http://schemas.microsoft.com/office/powerpoint/2010/main" val="24703581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c>
                  <a:txBody>
                    <a:bodyPr/>
                    <a:lstStyle/>
                    <a:p>
                      <a:pPr algn="ctr"/>
                      <a:r>
                        <a:rPr lang="en-US" sz="4000" dirty="0" smtClean="0">
                          <a:solidFill>
                            <a:schemeClr val="bg1">
                              <a:lumMod val="65000"/>
                            </a:schemeClr>
                          </a:solidFill>
                          <a:latin typeface="Comic Sans MS" pitchFamily="66" charset="0"/>
                        </a:rPr>
                        <a:t>4</a:t>
                      </a:r>
                      <a:endParaRPr lang="en-US" sz="4000" dirty="0">
                        <a:solidFill>
                          <a:schemeClr val="bg1">
                            <a:lumMod val="65000"/>
                          </a:schemeClr>
                        </a:solidFill>
                        <a:latin typeface="Comic Sans MS" pitchFamily="66" charset="0"/>
                      </a:endParaRPr>
                    </a:p>
                  </a:txBody>
                  <a:tcPr>
                    <a:solidFill>
                      <a:schemeClr val="tx1"/>
                    </a:solidFill>
                  </a:tcPr>
                </a:tc>
              </a:tr>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r>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r>
              <a:tr h="960120">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2</a:t>
                      </a:r>
                      <a:endParaRPr lang="en-US" sz="4000" dirty="0">
                        <a:solidFill>
                          <a:schemeClr val="bg1">
                            <a:lumMod val="65000"/>
                          </a:schemeClr>
                        </a:solidFill>
                        <a:latin typeface="Comic Sans MS" pitchFamily="66" charset="0"/>
                      </a:endParaRPr>
                    </a:p>
                  </a:txBody>
                  <a:tcPr>
                    <a:solidFill>
                      <a:srgbClr val="0070C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976" y="377687"/>
            <a:ext cx="9217951" cy="6102625"/>
          </a:xfrm>
          <a:prstGeom prst="rect">
            <a:avLst/>
          </a:prstGeom>
        </p:spPr>
      </p:pic>
    </p:spTree>
    <p:extLst>
      <p:ext uri="{BB962C8B-B14F-4D97-AF65-F5344CB8AC3E}">
        <p14:creationId xmlns:p14="http://schemas.microsoft.com/office/powerpoint/2010/main" val="13884254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778"/>
            <a:ext cx="9144000" cy="6104443"/>
          </a:xfrm>
          <a:prstGeom prst="rect">
            <a:avLst/>
          </a:prstGeom>
        </p:spPr>
      </p:pic>
    </p:spTree>
    <p:extLst>
      <p:ext uri="{BB962C8B-B14F-4D97-AF65-F5344CB8AC3E}">
        <p14:creationId xmlns:p14="http://schemas.microsoft.com/office/powerpoint/2010/main" val="9487867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oudscape Over the Philippine Sea"/>
          <p:cNvPicPr>
            <a:picLocks noChangeAspect="1" noChangeArrowheads="1"/>
          </p:cNvPicPr>
          <p:nvPr/>
        </p:nvPicPr>
        <p:blipFill>
          <a:blip r:embed="rId3" cstate="print"/>
          <a:srcRect/>
          <a:stretch>
            <a:fillRect/>
          </a:stretch>
        </p:blipFill>
        <p:spPr bwMode="auto">
          <a:xfrm>
            <a:off x="0" y="228600"/>
            <a:ext cx="9144000" cy="6096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3</a:t>
                      </a:r>
                      <a:endParaRPr lang="en-US" sz="4000" dirty="0">
                        <a:solidFill>
                          <a:schemeClr val="bg1">
                            <a:lumMod val="65000"/>
                          </a:schemeClr>
                        </a:solidFill>
                        <a:latin typeface="Comic Sans MS" pitchFamily="66" charset="0"/>
                      </a:endParaRPr>
                    </a:p>
                  </a:txBody>
                  <a:tcPr>
                    <a:solidFill>
                      <a:srgbClr val="A45200"/>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5</a:t>
                      </a:r>
                      <a:endParaRPr lang="en-US" sz="4000" dirty="0">
                        <a:solidFill>
                          <a:schemeClr val="bg1">
                            <a:lumMod val="65000"/>
                          </a:schemeClr>
                        </a:solidFill>
                        <a:latin typeface="Comic Sans MS" pitchFamily="66" charset="0"/>
                      </a:endParaRPr>
                    </a:p>
                  </a:txBody>
                  <a:tcPr>
                    <a:solidFill>
                      <a:schemeClr val="accent6">
                        <a:lumMod val="20000"/>
                        <a:lumOff val="80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c>
                  <a:txBody>
                    <a:bodyPr/>
                    <a:lstStyle/>
                    <a:p>
                      <a:pPr algn="ctr"/>
                      <a:r>
                        <a:rPr lang="en-US" sz="4000" dirty="0" smtClean="0">
                          <a:solidFill>
                            <a:schemeClr val="bg1">
                              <a:lumMod val="65000"/>
                            </a:schemeClr>
                          </a:solidFill>
                          <a:latin typeface="Comic Sans MS" pitchFamily="66" charset="0"/>
                        </a:rPr>
                        <a:t>1</a:t>
                      </a:r>
                      <a:endParaRPr lang="en-US" sz="4000" dirty="0">
                        <a:solidFill>
                          <a:schemeClr val="bg1">
                            <a:lumMod val="65000"/>
                          </a:schemeClr>
                        </a:solidFill>
                        <a:latin typeface="Comic Sans MS" pitchFamily="66" charset="0"/>
                      </a:endParaRPr>
                    </a:p>
                  </a:txBody>
                  <a:tcPr>
                    <a:solidFill>
                      <a:schemeClr val="accent3">
                        <a:lumMod val="7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228600"/>
            <a:ext cx="8870917" cy="5897563"/>
          </a:xfrm>
        </p:spPr>
      </p:pic>
    </p:spTree>
    <p:extLst>
      <p:ext uri="{BB962C8B-B14F-4D97-AF65-F5344CB8AC3E}">
        <p14:creationId xmlns:p14="http://schemas.microsoft.com/office/powerpoint/2010/main" val="13210942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24" y="162944"/>
            <a:ext cx="8969676" cy="5963220"/>
          </a:xfrm>
        </p:spPr>
      </p:pic>
    </p:spTree>
    <p:extLst>
      <p:ext uri="{BB962C8B-B14F-4D97-AF65-F5344CB8AC3E}">
        <p14:creationId xmlns:p14="http://schemas.microsoft.com/office/powerpoint/2010/main" val="13220509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5851525"/>
          </a:xfrm>
        </p:spPr>
        <p:txBody>
          <a:bodyPr>
            <a:normAutofit/>
          </a:bodyPr>
          <a:lstStyle/>
          <a:p>
            <a:r>
              <a:rPr lang="en-US" dirty="0" smtClean="0">
                <a:solidFill>
                  <a:schemeClr val="bg1"/>
                </a:solidFill>
              </a:rPr>
              <a:t>Teachers?</a:t>
            </a:r>
          </a:p>
          <a:p>
            <a:endParaRPr lang="en-US" dirty="0">
              <a:solidFill>
                <a:schemeClr val="bg1"/>
              </a:solidFill>
            </a:endParaRPr>
          </a:p>
          <a:p>
            <a:r>
              <a:rPr lang="en-US" dirty="0" smtClean="0">
                <a:solidFill>
                  <a:schemeClr val="bg1"/>
                </a:solidFill>
              </a:rPr>
              <a:t>Grades?</a:t>
            </a:r>
          </a:p>
          <a:p>
            <a:endParaRPr lang="en-US" dirty="0">
              <a:solidFill>
                <a:schemeClr val="bg1"/>
              </a:solidFill>
            </a:endParaRPr>
          </a:p>
          <a:p>
            <a:r>
              <a:rPr lang="en-US" dirty="0" smtClean="0">
                <a:solidFill>
                  <a:schemeClr val="bg1"/>
                </a:solidFill>
              </a:rPr>
              <a:t>How many of you teach about satellites and satellite images during the school year?</a:t>
            </a:r>
          </a:p>
          <a:p>
            <a:pPr marL="0" indent="0">
              <a:buNone/>
            </a:pPr>
            <a:endParaRPr lang="en-US" dirty="0" smtClean="0">
              <a:solidFill>
                <a:schemeClr val="bg1"/>
              </a:solidFill>
            </a:endParaRPr>
          </a:p>
          <a:p>
            <a:r>
              <a:rPr lang="en-US" dirty="0">
                <a:solidFill>
                  <a:schemeClr val="bg1"/>
                </a:solidFill>
              </a:rPr>
              <a:t>H</a:t>
            </a:r>
            <a:r>
              <a:rPr lang="en-US" dirty="0" smtClean="0">
                <a:solidFill>
                  <a:schemeClr val="bg1"/>
                </a:solidFill>
              </a:rPr>
              <a:t>ow would you rate your knowledge of satellites, spatial resolution, and image analysis?</a:t>
            </a:r>
          </a:p>
          <a:p>
            <a:endParaRPr lang="en-US" dirty="0"/>
          </a:p>
        </p:txBody>
      </p:sp>
    </p:spTree>
    <p:extLst>
      <p:ext uri="{BB962C8B-B14F-4D97-AF65-F5344CB8AC3E}">
        <p14:creationId xmlns:p14="http://schemas.microsoft.com/office/powerpoint/2010/main" val="2456570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rought and Fire in the Southeast"/>
          <p:cNvPicPr>
            <a:picLocks noChangeAspect="1" noChangeArrowheads="1"/>
          </p:cNvPicPr>
          <p:nvPr/>
        </p:nvPicPr>
        <p:blipFill>
          <a:blip r:embed="rId2" cstate="print"/>
          <a:srcRect/>
          <a:stretch>
            <a:fillRect/>
          </a:stretch>
        </p:blipFill>
        <p:spPr bwMode="auto">
          <a:xfrm>
            <a:off x="0" y="330200"/>
            <a:ext cx="9144000" cy="6070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Key</a:t>
            </a:r>
            <a:endParaRPr lang="en-US" dirty="0"/>
          </a:p>
        </p:txBody>
      </p:sp>
      <p:graphicFrame>
        <p:nvGraphicFramePr>
          <p:cNvPr id="4" name="Content Placeholder 3"/>
          <p:cNvGraphicFramePr>
            <a:graphicFrameLocks noGrp="1"/>
          </p:cNvGraphicFramePr>
          <p:nvPr>
            <p:ph idx="1"/>
          </p:nvPr>
        </p:nvGraphicFramePr>
        <p:xfrm>
          <a:off x="457200" y="1600200"/>
          <a:ext cx="1676400" cy="4800600"/>
        </p:xfrm>
        <a:graphic>
          <a:graphicData uri="http://schemas.openxmlformats.org/drawingml/2006/table">
            <a:tbl>
              <a:tblPr firstRow="1" bandRow="1">
                <a:tableStyleId>{5940675A-B579-460E-94D1-54222C63F5DA}</a:tableStyleId>
              </a:tblPr>
              <a:tblGrid>
                <a:gridCol w="1676400"/>
              </a:tblGrid>
              <a:tr h="960120">
                <a:tc>
                  <a:txBody>
                    <a:bodyPr/>
                    <a:lstStyle/>
                    <a:p>
                      <a:pPr algn="ctr"/>
                      <a:r>
                        <a:rPr lang="en-US" sz="4000" dirty="0" smtClean="0">
                          <a:solidFill>
                            <a:schemeClr val="bg1"/>
                          </a:solidFill>
                          <a:latin typeface="Comic Sans MS" pitchFamily="66" charset="0"/>
                        </a:rPr>
                        <a:t>1</a:t>
                      </a:r>
                      <a:endParaRPr lang="en-US" sz="4000" dirty="0">
                        <a:solidFill>
                          <a:schemeClr val="bg1"/>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solidFill>
                          <a:latin typeface="Comic Sans MS" pitchFamily="66" charset="0"/>
                        </a:rPr>
                        <a:t>2</a:t>
                      </a:r>
                      <a:endParaRPr lang="en-US" sz="4000" dirty="0">
                        <a:solidFill>
                          <a:schemeClr val="bg1"/>
                        </a:solidFill>
                        <a:latin typeface="Comic Sans MS" pitchFamily="66" charset="0"/>
                      </a:endParaRPr>
                    </a:p>
                  </a:txBody>
                  <a:tcPr>
                    <a:solidFill>
                      <a:srgbClr val="0070C0"/>
                    </a:solidFill>
                  </a:tcPr>
                </a:tc>
              </a:tr>
              <a:tr h="960120">
                <a:tc>
                  <a:txBody>
                    <a:bodyPr/>
                    <a:lstStyle/>
                    <a:p>
                      <a:pPr algn="ctr"/>
                      <a:r>
                        <a:rPr lang="en-US" sz="4000" dirty="0" smtClean="0">
                          <a:solidFill>
                            <a:schemeClr val="bg1"/>
                          </a:solidFill>
                          <a:latin typeface="Comic Sans MS" pitchFamily="66" charset="0"/>
                        </a:rPr>
                        <a:t>3</a:t>
                      </a:r>
                      <a:endParaRPr lang="en-US" sz="4000" dirty="0">
                        <a:solidFill>
                          <a:schemeClr val="bg1"/>
                        </a:solidFill>
                        <a:latin typeface="Comic Sans MS" pitchFamily="66" charset="0"/>
                      </a:endParaRPr>
                    </a:p>
                  </a:txBody>
                  <a:tcPr>
                    <a:solidFill>
                      <a:schemeClr val="accent6">
                        <a:lumMod val="50000"/>
                      </a:schemeClr>
                    </a:solidFill>
                  </a:tcPr>
                </a:tc>
              </a:tr>
              <a:tr h="960120">
                <a:tc>
                  <a:txBody>
                    <a:bodyPr/>
                    <a:lstStyle/>
                    <a:p>
                      <a:pPr algn="ctr"/>
                      <a:r>
                        <a:rPr lang="en-US" sz="4000" dirty="0" smtClean="0">
                          <a:solidFill>
                            <a:schemeClr val="bg1"/>
                          </a:solidFill>
                          <a:latin typeface="Comic Sans MS" pitchFamily="66" charset="0"/>
                        </a:rPr>
                        <a:t>4</a:t>
                      </a:r>
                      <a:endParaRPr lang="en-US" sz="4000" dirty="0">
                        <a:solidFill>
                          <a:schemeClr val="bg1"/>
                        </a:solidFill>
                        <a:latin typeface="Comic Sans MS" pitchFamily="66" charset="0"/>
                      </a:endParaRPr>
                    </a:p>
                  </a:txBody>
                  <a:tcPr>
                    <a:solidFill>
                      <a:schemeClr val="tx1">
                        <a:lumMod val="95000"/>
                        <a:lumOff val="5000"/>
                      </a:schemeClr>
                    </a:solidFill>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solidFill>
                      <a:schemeClr val="accent6">
                        <a:lumMod val="40000"/>
                        <a:lumOff val="60000"/>
                      </a:schemeClr>
                    </a:solidFill>
                  </a:tcPr>
                </a:tc>
              </a:tr>
            </a:tbl>
          </a:graphicData>
        </a:graphic>
      </p:graphicFrame>
      <p:graphicFrame>
        <p:nvGraphicFramePr>
          <p:cNvPr id="5" name="Table 4"/>
          <p:cNvGraphicFramePr>
            <a:graphicFrameLocks noGrp="1"/>
          </p:cNvGraphicFramePr>
          <p:nvPr/>
        </p:nvGraphicFramePr>
        <p:xfrm>
          <a:off x="3886200" y="1524000"/>
          <a:ext cx="3733800" cy="4876800"/>
        </p:xfrm>
        <a:graphic>
          <a:graphicData uri="http://schemas.openxmlformats.org/drawingml/2006/table">
            <a:tbl>
              <a:tblPr firstRow="1" bandRow="1">
                <a:tableStyleId>{5940675A-B579-460E-94D1-54222C63F5DA}</a:tableStyleId>
              </a:tblPr>
              <a:tblGrid>
                <a:gridCol w="3733800"/>
              </a:tblGrid>
              <a:tr h="975360">
                <a:tc>
                  <a:txBody>
                    <a:bodyPr/>
                    <a:lstStyle/>
                    <a:p>
                      <a:pPr algn="ctr"/>
                      <a:r>
                        <a:rPr lang="en-US" sz="4000" dirty="0" smtClean="0">
                          <a:latin typeface="Comic Sans MS" pitchFamily="66" charset="0"/>
                        </a:rPr>
                        <a:t>Green</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Blue</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Brown</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Black</a:t>
                      </a:r>
                      <a:endParaRPr lang="en-US" sz="4000" dirty="0">
                        <a:latin typeface="Comic Sans MS" pitchFamily="66" charset="0"/>
                      </a:endParaRPr>
                    </a:p>
                  </a:txBody>
                  <a:tcPr/>
                </a:tc>
              </a:tr>
              <a:tr h="975360">
                <a:tc>
                  <a:txBody>
                    <a:bodyPr/>
                    <a:lstStyle/>
                    <a:p>
                      <a:pPr algn="ctr"/>
                      <a:r>
                        <a:rPr lang="en-US" sz="4000" dirty="0" smtClean="0">
                          <a:latin typeface="Comic Sans MS" pitchFamily="66" charset="0"/>
                        </a:rPr>
                        <a:t>Tan</a:t>
                      </a:r>
                      <a:endParaRPr lang="en-US" sz="4000" dirty="0">
                        <a:latin typeface="Comic Sans MS" pitchFamily="66" charset="0"/>
                      </a:endParaRPr>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Key</a:t>
            </a:r>
            <a:endParaRPr lang="en-US" dirty="0"/>
          </a:p>
        </p:txBody>
      </p:sp>
      <p:graphicFrame>
        <p:nvGraphicFramePr>
          <p:cNvPr id="4" name="Content Placeholder 3"/>
          <p:cNvGraphicFramePr>
            <a:graphicFrameLocks noGrp="1"/>
          </p:cNvGraphicFramePr>
          <p:nvPr>
            <p:ph idx="1"/>
          </p:nvPr>
        </p:nvGraphicFramePr>
        <p:xfrm>
          <a:off x="457200" y="1600200"/>
          <a:ext cx="1676400" cy="4800600"/>
        </p:xfrm>
        <a:graphic>
          <a:graphicData uri="http://schemas.openxmlformats.org/drawingml/2006/table">
            <a:tbl>
              <a:tblPr firstRow="1" bandRow="1">
                <a:tableStyleId>{5940675A-B579-460E-94D1-54222C63F5DA}</a:tableStyleId>
              </a:tblPr>
              <a:tblGrid>
                <a:gridCol w="1676400"/>
              </a:tblGrid>
              <a:tr h="960120">
                <a:tc>
                  <a:txBody>
                    <a:bodyPr/>
                    <a:lstStyle/>
                    <a:p>
                      <a:pPr algn="ctr"/>
                      <a:r>
                        <a:rPr lang="en-US" sz="4000" dirty="0" smtClean="0">
                          <a:solidFill>
                            <a:schemeClr val="bg1"/>
                          </a:solidFill>
                          <a:latin typeface="Comic Sans MS" pitchFamily="66" charset="0"/>
                        </a:rPr>
                        <a:t>1</a:t>
                      </a:r>
                      <a:endParaRPr lang="en-US" sz="4000" dirty="0">
                        <a:solidFill>
                          <a:schemeClr val="bg1"/>
                        </a:solidFill>
                        <a:latin typeface="Comic Sans MS" pitchFamily="66" charset="0"/>
                      </a:endParaRPr>
                    </a:p>
                  </a:txBody>
                  <a:tcPr>
                    <a:solidFill>
                      <a:schemeClr val="accent3">
                        <a:lumMod val="75000"/>
                      </a:schemeClr>
                    </a:solidFill>
                  </a:tcPr>
                </a:tc>
              </a:tr>
              <a:tr h="960120">
                <a:tc>
                  <a:txBody>
                    <a:bodyPr/>
                    <a:lstStyle/>
                    <a:p>
                      <a:pPr algn="ctr"/>
                      <a:r>
                        <a:rPr lang="en-US" sz="4000" dirty="0" smtClean="0">
                          <a:solidFill>
                            <a:schemeClr val="bg1"/>
                          </a:solidFill>
                          <a:latin typeface="Comic Sans MS" pitchFamily="66" charset="0"/>
                        </a:rPr>
                        <a:t>2</a:t>
                      </a:r>
                      <a:endParaRPr lang="en-US" sz="4000" dirty="0">
                        <a:solidFill>
                          <a:schemeClr val="bg1"/>
                        </a:solidFill>
                        <a:latin typeface="Comic Sans MS" pitchFamily="66" charset="0"/>
                      </a:endParaRPr>
                    </a:p>
                  </a:txBody>
                  <a:tcPr>
                    <a:solidFill>
                      <a:srgbClr val="0070C0"/>
                    </a:solidFill>
                  </a:tcPr>
                </a:tc>
              </a:tr>
              <a:tr h="960120">
                <a:tc>
                  <a:txBody>
                    <a:bodyPr/>
                    <a:lstStyle/>
                    <a:p>
                      <a:pPr algn="ctr"/>
                      <a:r>
                        <a:rPr lang="en-US" sz="4000" dirty="0" smtClean="0">
                          <a:solidFill>
                            <a:schemeClr val="bg1"/>
                          </a:solidFill>
                          <a:latin typeface="Comic Sans MS" pitchFamily="66" charset="0"/>
                        </a:rPr>
                        <a:t>3</a:t>
                      </a:r>
                      <a:endParaRPr lang="en-US" sz="4000" dirty="0">
                        <a:solidFill>
                          <a:schemeClr val="bg1"/>
                        </a:solidFill>
                        <a:latin typeface="Comic Sans MS" pitchFamily="66" charset="0"/>
                      </a:endParaRPr>
                    </a:p>
                  </a:txBody>
                  <a:tcPr>
                    <a:solidFill>
                      <a:schemeClr val="accent6">
                        <a:lumMod val="50000"/>
                      </a:schemeClr>
                    </a:solidFill>
                  </a:tcPr>
                </a:tc>
              </a:tr>
              <a:tr h="960120">
                <a:tc>
                  <a:txBody>
                    <a:bodyPr/>
                    <a:lstStyle/>
                    <a:p>
                      <a:pPr algn="ctr"/>
                      <a:r>
                        <a:rPr lang="en-US" sz="4000" dirty="0" smtClean="0">
                          <a:solidFill>
                            <a:schemeClr val="bg1"/>
                          </a:solidFill>
                          <a:latin typeface="Comic Sans MS" pitchFamily="66" charset="0"/>
                        </a:rPr>
                        <a:t>4</a:t>
                      </a:r>
                      <a:endParaRPr lang="en-US" sz="4000" dirty="0">
                        <a:solidFill>
                          <a:schemeClr val="bg1"/>
                        </a:solidFill>
                        <a:latin typeface="Comic Sans MS" pitchFamily="66" charset="0"/>
                      </a:endParaRPr>
                    </a:p>
                  </a:txBody>
                  <a:tcPr>
                    <a:solidFill>
                      <a:schemeClr val="tx1">
                        <a:lumMod val="95000"/>
                        <a:lumOff val="5000"/>
                      </a:schemeClr>
                    </a:solidFill>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solidFill>
                      <a:schemeClr val="accent6">
                        <a:lumMod val="40000"/>
                        <a:lumOff val="60000"/>
                      </a:schemeClr>
                    </a:solidFill>
                  </a:tcPr>
                </a:tc>
              </a:tr>
            </a:tbl>
          </a:graphicData>
        </a:graphic>
      </p:graphicFrame>
      <p:graphicFrame>
        <p:nvGraphicFramePr>
          <p:cNvPr id="5" name="Table 4"/>
          <p:cNvGraphicFramePr>
            <a:graphicFrameLocks noGrp="1"/>
          </p:cNvGraphicFramePr>
          <p:nvPr/>
        </p:nvGraphicFramePr>
        <p:xfrm>
          <a:off x="2133600" y="1600200"/>
          <a:ext cx="2057400" cy="4800600"/>
        </p:xfrm>
        <a:graphic>
          <a:graphicData uri="http://schemas.openxmlformats.org/drawingml/2006/table">
            <a:tbl>
              <a:tblPr firstRow="1" bandRow="1">
                <a:tableStyleId>{5940675A-B579-460E-94D1-54222C63F5DA}</a:tableStyleId>
              </a:tblPr>
              <a:tblGrid>
                <a:gridCol w="2057400"/>
              </a:tblGrid>
              <a:tr h="960120">
                <a:tc>
                  <a:txBody>
                    <a:bodyPr/>
                    <a:lstStyle/>
                    <a:p>
                      <a:pPr algn="ctr"/>
                      <a:r>
                        <a:rPr lang="en-US" sz="4000" dirty="0" smtClean="0">
                          <a:latin typeface="Comic Sans MS" pitchFamily="66" charset="0"/>
                        </a:rPr>
                        <a:t>Green</a:t>
                      </a:r>
                      <a:endParaRPr lang="en-US" sz="4000" dirty="0">
                        <a:latin typeface="Comic Sans MS" pitchFamily="66" charset="0"/>
                      </a:endParaRPr>
                    </a:p>
                  </a:txBody>
                  <a:tcPr/>
                </a:tc>
              </a:tr>
              <a:tr h="960120">
                <a:tc>
                  <a:txBody>
                    <a:bodyPr/>
                    <a:lstStyle/>
                    <a:p>
                      <a:pPr algn="ctr"/>
                      <a:r>
                        <a:rPr lang="en-US" sz="4000" dirty="0" smtClean="0">
                          <a:latin typeface="Comic Sans MS" pitchFamily="66" charset="0"/>
                        </a:rPr>
                        <a:t>Blue</a:t>
                      </a:r>
                      <a:endParaRPr lang="en-US" sz="4000" dirty="0">
                        <a:latin typeface="Comic Sans MS" pitchFamily="66" charset="0"/>
                      </a:endParaRPr>
                    </a:p>
                  </a:txBody>
                  <a:tcPr/>
                </a:tc>
              </a:tr>
              <a:tr h="960120">
                <a:tc>
                  <a:txBody>
                    <a:bodyPr/>
                    <a:lstStyle/>
                    <a:p>
                      <a:pPr algn="ctr"/>
                      <a:r>
                        <a:rPr lang="en-US" sz="4000" dirty="0" smtClean="0">
                          <a:latin typeface="Comic Sans MS" pitchFamily="66" charset="0"/>
                        </a:rPr>
                        <a:t>Brown</a:t>
                      </a:r>
                      <a:endParaRPr lang="en-US" sz="4000" dirty="0">
                        <a:latin typeface="Comic Sans MS" pitchFamily="66" charset="0"/>
                      </a:endParaRPr>
                    </a:p>
                  </a:txBody>
                  <a:tcPr/>
                </a:tc>
              </a:tr>
              <a:tr h="960120">
                <a:tc>
                  <a:txBody>
                    <a:bodyPr/>
                    <a:lstStyle/>
                    <a:p>
                      <a:pPr algn="ctr"/>
                      <a:r>
                        <a:rPr lang="en-US" sz="4000" dirty="0" smtClean="0">
                          <a:latin typeface="Comic Sans MS" pitchFamily="66" charset="0"/>
                        </a:rPr>
                        <a:t>Black</a:t>
                      </a:r>
                      <a:endParaRPr lang="en-US" sz="4000" dirty="0">
                        <a:latin typeface="Comic Sans MS" pitchFamily="66" charset="0"/>
                      </a:endParaRPr>
                    </a:p>
                  </a:txBody>
                  <a:tcPr/>
                </a:tc>
              </a:tr>
              <a:tr h="960120">
                <a:tc>
                  <a:txBody>
                    <a:bodyPr/>
                    <a:lstStyle/>
                    <a:p>
                      <a:pPr algn="ctr"/>
                      <a:r>
                        <a:rPr lang="en-US" sz="4000" dirty="0" smtClean="0">
                          <a:latin typeface="Comic Sans MS" pitchFamily="66" charset="0"/>
                        </a:rPr>
                        <a:t>Tan</a:t>
                      </a:r>
                      <a:endParaRPr lang="en-US" sz="4000" dirty="0">
                        <a:latin typeface="Comic Sans MS" pitchFamily="66" charset="0"/>
                      </a:endParaRPr>
                    </a:p>
                  </a:txBody>
                  <a:tcPr/>
                </a:tc>
              </a:tr>
            </a:tbl>
          </a:graphicData>
        </a:graphic>
      </p:graphicFrame>
      <p:graphicFrame>
        <p:nvGraphicFramePr>
          <p:cNvPr id="6" name="Content Placeholder 3"/>
          <p:cNvGraphicFramePr>
            <a:graphicFrameLocks/>
          </p:cNvGraphicFramePr>
          <p:nvPr/>
        </p:nvGraphicFramePr>
        <p:xfrm>
          <a:off x="4876800" y="1600200"/>
          <a:ext cx="1676400" cy="4800600"/>
        </p:xfrm>
        <a:graphic>
          <a:graphicData uri="http://schemas.openxmlformats.org/drawingml/2006/table">
            <a:tbl>
              <a:tblPr firstRow="1" bandRow="1">
                <a:tableStyleId>{5940675A-B579-460E-94D1-54222C63F5DA}</a:tableStyleId>
              </a:tblPr>
              <a:tblGrid>
                <a:gridCol w="1676400"/>
              </a:tblGrid>
              <a:tr h="960120">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bg1"/>
                          </a:solidFill>
                          <a:latin typeface="Comic Sans MS" pitchFamily="66" charset="0"/>
                        </a:rPr>
                        <a:t>7</a:t>
                      </a:r>
                      <a:endParaRPr lang="en-US" sz="4000" dirty="0">
                        <a:solidFill>
                          <a:schemeClr val="bg1"/>
                        </a:solidFill>
                        <a:latin typeface="Comic Sans MS" pitchFamily="66" charset="0"/>
                      </a:endParaRPr>
                    </a:p>
                  </a:txBody>
                  <a:tcPr>
                    <a:solidFill>
                      <a:schemeClr val="accent5">
                        <a:lumMod val="75000"/>
                      </a:schemeClr>
                    </a:solidFill>
                  </a:tcPr>
                </a:tc>
              </a:tr>
              <a:tr h="960120">
                <a:tc>
                  <a:txBody>
                    <a:bodyPr/>
                    <a:lstStyle/>
                    <a:p>
                      <a:pPr algn="ctr"/>
                      <a:r>
                        <a:rPr lang="en-US" sz="4000" dirty="0" smtClean="0">
                          <a:solidFill>
                            <a:schemeClr val="bg1"/>
                          </a:solidFill>
                          <a:latin typeface="Comic Sans MS" pitchFamily="66" charset="0"/>
                        </a:rPr>
                        <a:t>8</a:t>
                      </a:r>
                      <a:endParaRPr lang="en-US" sz="4000" dirty="0">
                        <a:solidFill>
                          <a:schemeClr val="bg1"/>
                        </a:solidFill>
                        <a:latin typeface="Comic Sans MS" pitchFamily="66" charset="0"/>
                      </a:endParaRPr>
                    </a:p>
                  </a:txBody>
                  <a:tcPr>
                    <a:solidFill>
                      <a:schemeClr val="tx2">
                        <a:lumMod val="75000"/>
                      </a:schemeClr>
                    </a:solidFill>
                  </a:tcPr>
                </a:tc>
              </a:tr>
              <a:tr h="960120">
                <a:tc>
                  <a:txBody>
                    <a:bodyPr/>
                    <a:lstStyle/>
                    <a:p>
                      <a:pPr algn="ctr"/>
                      <a:r>
                        <a:rPr lang="en-US" sz="4000" dirty="0" smtClean="0">
                          <a:solidFill>
                            <a:schemeClr val="bg1"/>
                          </a:solidFill>
                          <a:latin typeface="Comic Sans MS" pitchFamily="66" charset="0"/>
                        </a:rPr>
                        <a:t>9</a:t>
                      </a:r>
                      <a:endParaRPr lang="en-US" sz="4000" dirty="0">
                        <a:solidFill>
                          <a:schemeClr val="bg1"/>
                        </a:solidFill>
                        <a:latin typeface="Comic Sans MS" pitchFamily="66" charset="0"/>
                      </a:endParaRPr>
                    </a:p>
                  </a:txBody>
                  <a:tcPr>
                    <a:solidFill>
                      <a:srgbClr val="FF0000"/>
                    </a:solidFill>
                  </a:tcPr>
                </a:tc>
              </a:tr>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solidFill>
                      <a:srgbClr val="FFFF00"/>
                    </a:solidFill>
                  </a:tcPr>
                </a:tc>
              </a:tr>
            </a:tbl>
          </a:graphicData>
        </a:graphic>
      </p:graphicFrame>
      <p:graphicFrame>
        <p:nvGraphicFramePr>
          <p:cNvPr id="7" name="Table 6"/>
          <p:cNvGraphicFramePr>
            <a:graphicFrameLocks noGrp="1"/>
          </p:cNvGraphicFramePr>
          <p:nvPr/>
        </p:nvGraphicFramePr>
        <p:xfrm>
          <a:off x="6553200" y="1600200"/>
          <a:ext cx="2057400" cy="4800600"/>
        </p:xfrm>
        <a:graphic>
          <a:graphicData uri="http://schemas.openxmlformats.org/drawingml/2006/table">
            <a:tbl>
              <a:tblPr firstRow="1" bandRow="1">
                <a:tableStyleId>{5940675A-B579-460E-94D1-54222C63F5DA}</a:tableStyleId>
              </a:tblPr>
              <a:tblGrid>
                <a:gridCol w="2057400"/>
              </a:tblGrid>
              <a:tr h="960120">
                <a:tc>
                  <a:txBody>
                    <a:bodyPr/>
                    <a:lstStyle/>
                    <a:p>
                      <a:pPr algn="ctr"/>
                      <a:r>
                        <a:rPr lang="en-US" sz="2800" dirty="0" smtClean="0">
                          <a:latin typeface="Comic Sans MS" pitchFamily="66" charset="0"/>
                        </a:rPr>
                        <a:t>Gray-white</a:t>
                      </a:r>
                      <a:endParaRPr lang="en-US" sz="2800" dirty="0">
                        <a:latin typeface="Comic Sans MS" pitchFamily="66" charset="0"/>
                      </a:endParaRPr>
                    </a:p>
                  </a:txBody>
                  <a:tcPr/>
                </a:tc>
              </a:tr>
              <a:tr h="960120">
                <a:tc>
                  <a:txBody>
                    <a:bodyPr/>
                    <a:lstStyle/>
                    <a:p>
                      <a:pPr algn="ctr"/>
                      <a:r>
                        <a:rPr lang="en-US" sz="2800" dirty="0" smtClean="0">
                          <a:latin typeface="Comic Sans MS" pitchFamily="66" charset="0"/>
                        </a:rPr>
                        <a:t>Blue-green</a:t>
                      </a:r>
                      <a:endParaRPr lang="en-US" sz="2800" dirty="0">
                        <a:latin typeface="Comic Sans MS" pitchFamily="66" charset="0"/>
                      </a:endParaRPr>
                    </a:p>
                  </a:txBody>
                  <a:tcPr/>
                </a:tc>
              </a:tr>
              <a:tr h="960120">
                <a:tc>
                  <a:txBody>
                    <a:bodyPr/>
                    <a:lstStyle/>
                    <a:p>
                      <a:pPr algn="ctr"/>
                      <a:r>
                        <a:rPr lang="en-US" sz="2800" dirty="0" smtClean="0">
                          <a:latin typeface="Comic Sans MS" pitchFamily="66" charset="0"/>
                        </a:rPr>
                        <a:t>Dark</a:t>
                      </a:r>
                      <a:r>
                        <a:rPr lang="en-US" sz="2800" baseline="0" dirty="0" smtClean="0">
                          <a:latin typeface="Comic Sans MS" pitchFamily="66" charset="0"/>
                        </a:rPr>
                        <a:t> blue</a:t>
                      </a:r>
                      <a:endParaRPr lang="en-US" sz="2800" dirty="0">
                        <a:latin typeface="Comic Sans MS" pitchFamily="66" charset="0"/>
                      </a:endParaRPr>
                    </a:p>
                  </a:txBody>
                  <a:tcPr/>
                </a:tc>
              </a:tr>
              <a:tr h="960120">
                <a:tc>
                  <a:txBody>
                    <a:bodyPr/>
                    <a:lstStyle/>
                    <a:p>
                      <a:pPr algn="ctr"/>
                      <a:r>
                        <a:rPr lang="en-US" sz="4000" dirty="0" smtClean="0">
                          <a:latin typeface="Comic Sans MS" pitchFamily="66" charset="0"/>
                        </a:rPr>
                        <a:t>Red</a:t>
                      </a:r>
                      <a:endParaRPr lang="en-US" sz="4000" dirty="0">
                        <a:latin typeface="Comic Sans MS" pitchFamily="66" charset="0"/>
                      </a:endParaRPr>
                    </a:p>
                  </a:txBody>
                  <a:tcPr/>
                </a:tc>
              </a:tr>
              <a:tr h="960120">
                <a:tc>
                  <a:txBody>
                    <a:bodyPr/>
                    <a:lstStyle/>
                    <a:p>
                      <a:pPr algn="ctr"/>
                      <a:r>
                        <a:rPr lang="en-US" sz="4000" dirty="0" smtClean="0">
                          <a:latin typeface="Comic Sans MS" pitchFamily="66" charset="0"/>
                        </a:rPr>
                        <a:t>Yellow</a:t>
                      </a:r>
                      <a:endParaRPr lang="en-US" sz="4000" dirty="0">
                        <a:latin typeface="Comic Sans MS" pitchFamily="66" charset="0"/>
                      </a:endParaRPr>
                    </a:p>
                  </a:txBody>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8</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7</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6</a:t>
                      </a:r>
                      <a:endParaRPr lang="en-US" sz="4000" dirty="0">
                        <a:solidFill>
                          <a:schemeClr val="tx1"/>
                        </a:solidFill>
                        <a:latin typeface="Comic Sans MS" pitchFamily="66" charset="0"/>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r>
              <a:tr h="960120">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r>
              <a:tr h="960120">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r>
              <a:tr h="960120">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r>
              <a:tr h="960120">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8</a:t>
                      </a:r>
                      <a:endParaRPr lang="en-US" sz="4000" dirty="0">
                        <a:solidFill>
                          <a:schemeClr val="bg1">
                            <a:lumMod val="65000"/>
                          </a:schemeClr>
                        </a:solidFill>
                        <a:latin typeface="Comic Sans MS" pitchFamily="66" charset="0"/>
                      </a:endParaRPr>
                    </a:p>
                  </a:txBody>
                  <a:tcPr>
                    <a:solidFill>
                      <a:schemeClr val="tx2">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7</a:t>
                      </a:r>
                      <a:endParaRPr lang="en-US" sz="4000" dirty="0">
                        <a:solidFill>
                          <a:schemeClr val="bg1">
                            <a:lumMod val="65000"/>
                          </a:schemeClr>
                        </a:solidFill>
                        <a:latin typeface="Comic Sans MS" pitchFamily="66" charset="0"/>
                      </a:endParaRPr>
                    </a:p>
                  </a:txBody>
                  <a:tcPr>
                    <a:solidFill>
                      <a:schemeClr val="accent5">
                        <a:lumMod val="75000"/>
                      </a:schemeClr>
                    </a:solidFill>
                  </a:tcPr>
                </a:tc>
                <a:tc>
                  <a:txBody>
                    <a:bodyPr/>
                    <a:lstStyle/>
                    <a:p>
                      <a:pPr algn="ctr"/>
                      <a:r>
                        <a:rPr lang="en-US" sz="4000" dirty="0" smtClean="0">
                          <a:solidFill>
                            <a:schemeClr val="bg1">
                              <a:lumMod val="65000"/>
                            </a:schemeClr>
                          </a:solidFill>
                          <a:latin typeface="Comic Sans MS" pitchFamily="66" charset="0"/>
                        </a:rPr>
                        <a:t>6</a:t>
                      </a:r>
                      <a:endParaRPr lang="en-US" sz="4000" dirty="0">
                        <a:solidFill>
                          <a:schemeClr val="bg1">
                            <a:lumMod val="65000"/>
                          </a:schemeClr>
                        </a:solidFill>
                        <a:latin typeface="Comic Sans MS" pitchFamily="66" charset="0"/>
                      </a:endParaRPr>
                    </a:p>
                  </a:txBody>
                  <a:tcPr>
                    <a:solidFill>
                      <a:schemeClr val="bg1">
                        <a:lumMod val="9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796"/>
            <a:ext cx="9144000" cy="6104408"/>
          </a:xfrm>
          <a:prstGeom prst="rect">
            <a:avLst/>
          </a:prstGeom>
        </p:spPr>
      </p:pic>
    </p:spTree>
    <p:extLst>
      <p:ext uri="{BB962C8B-B14F-4D97-AF65-F5344CB8AC3E}">
        <p14:creationId xmlns:p14="http://schemas.microsoft.com/office/powerpoint/2010/main" val="20432891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etting to Know Getz"/>
          <p:cNvPicPr>
            <a:picLocks noChangeAspect="1" noChangeArrowheads="1"/>
          </p:cNvPicPr>
          <p:nvPr/>
        </p:nvPicPr>
        <p:blipFill>
          <a:blip r:embed="rId3" cstate="print"/>
          <a:srcRect/>
          <a:stretch>
            <a:fillRect/>
          </a:stretch>
        </p:blipFill>
        <p:spPr bwMode="auto">
          <a:xfrm>
            <a:off x="-38100" y="203200"/>
            <a:ext cx="9182100" cy="6121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r>
              <a:tr h="960120">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9</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c>
                  <a:txBody>
                    <a:bodyPr/>
                    <a:lstStyle/>
                    <a:p>
                      <a:pPr algn="ctr"/>
                      <a:r>
                        <a:rPr lang="en-US" sz="4000" dirty="0" smtClean="0">
                          <a:solidFill>
                            <a:schemeClr val="tx1"/>
                          </a:solidFill>
                          <a:latin typeface="Comic Sans MS" pitchFamily="66" charset="0"/>
                        </a:rPr>
                        <a:t>10</a:t>
                      </a:r>
                      <a:endParaRPr lang="en-US" sz="4000" dirty="0">
                        <a:solidFill>
                          <a:schemeClr val="tx1"/>
                        </a:solidFill>
                        <a:latin typeface="Comic Sans MS" pitchFamily="66" charset="0"/>
                      </a:endParaRPr>
                    </a:p>
                  </a:txBody>
                  <a:tcP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r>
              <a:tr h="960120">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r>
              <a:tr h="960120">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r>
              <a:tr h="960120">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r>
              <a:tr h="960120">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9</a:t>
                      </a:r>
                      <a:endParaRPr lang="en-US" sz="4000" dirty="0">
                        <a:solidFill>
                          <a:schemeClr val="bg1">
                            <a:lumMod val="65000"/>
                          </a:schemeClr>
                        </a:solidFill>
                        <a:latin typeface="Comic Sans MS" pitchFamily="66" charset="0"/>
                      </a:endParaRPr>
                    </a:p>
                  </a:txBody>
                  <a:tcPr>
                    <a:solidFill>
                      <a:srgbClr val="FF00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c>
                  <a:txBody>
                    <a:bodyPr/>
                    <a:lstStyle/>
                    <a:p>
                      <a:pPr algn="ctr"/>
                      <a:r>
                        <a:rPr lang="en-US" sz="4000" dirty="0" smtClean="0">
                          <a:solidFill>
                            <a:schemeClr val="bg1">
                              <a:lumMod val="65000"/>
                            </a:schemeClr>
                          </a:solidFill>
                          <a:latin typeface="Comic Sans MS" pitchFamily="66" charset="0"/>
                        </a:rPr>
                        <a:t>10</a:t>
                      </a:r>
                      <a:endParaRPr lang="en-US" sz="4000" dirty="0">
                        <a:solidFill>
                          <a:schemeClr val="bg1">
                            <a:lumMod val="65000"/>
                          </a:schemeClr>
                        </a:solidFill>
                        <a:latin typeface="Comic Sans MS" pitchFamily="66" charset="0"/>
                      </a:endParaRPr>
                    </a:p>
                  </a:txBody>
                  <a:tcPr>
                    <a:solidFill>
                      <a:srgbClr val="FFFF0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eoimages.gsfc.nasa.gov/images/imagerecords/89000/89076/holuhraun_ali_2016310.jpg"/>
          <p:cNvPicPr>
            <a:picLocks noChangeAspect="1" noChangeArrowheads="1"/>
          </p:cNvPicPr>
          <p:nvPr/>
        </p:nvPicPr>
        <p:blipFill>
          <a:blip r:embed="rId3" cstate="print"/>
          <a:srcRect/>
          <a:stretch>
            <a:fillRect/>
          </a:stretch>
        </p:blipFill>
        <p:spPr bwMode="auto">
          <a:xfrm>
            <a:off x="-38100" y="203200"/>
            <a:ext cx="9182100" cy="61214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09" y="-381000"/>
            <a:ext cx="9201509" cy="6858000"/>
          </a:xfrm>
        </p:spPr>
      </p:pic>
      <p:sp>
        <p:nvSpPr>
          <p:cNvPr id="5" name="TextBox 4"/>
          <p:cNvSpPr txBox="1"/>
          <p:nvPr/>
        </p:nvSpPr>
        <p:spPr>
          <a:xfrm>
            <a:off x="2667000" y="609600"/>
            <a:ext cx="6400800" cy="3046988"/>
          </a:xfrm>
          <a:prstGeom prst="rect">
            <a:avLst/>
          </a:prstGeom>
          <a:solidFill>
            <a:schemeClr val="tx1">
              <a:alpha val="39000"/>
            </a:schemeClr>
          </a:solidFill>
        </p:spPr>
        <p:txBody>
          <a:bodyPr wrap="square" rtlCol="0">
            <a:spAutoFit/>
          </a:bodyPr>
          <a:lstStyle/>
          <a:p>
            <a:pPr algn="ctr"/>
            <a:r>
              <a:rPr lang="en-US" sz="4400" b="1" i="1" dirty="0" smtClean="0">
                <a:solidFill>
                  <a:schemeClr val="bg1"/>
                </a:solidFill>
                <a:latin typeface="Baskerville Old Face" panose="02020602080505020303" pitchFamily="18" charset="0"/>
              </a:rPr>
              <a:t>How a Satellite Sees!</a:t>
            </a:r>
          </a:p>
          <a:p>
            <a:pPr algn="ctr"/>
            <a:endParaRPr lang="en-US" sz="3600" b="1" dirty="0">
              <a:solidFill>
                <a:schemeClr val="bg1"/>
              </a:solidFill>
            </a:endParaRPr>
          </a:p>
          <a:p>
            <a:pPr algn="ctr"/>
            <a:r>
              <a:rPr lang="en-US" sz="2800" b="1" dirty="0" smtClean="0">
                <a:solidFill>
                  <a:schemeClr val="bg1"/>
                </a:solidFill>
              </a:rPr>
              <a:t>Vicky Gorman</a:t>
            </a:r>
          </a:p>
          <a:p>
            <a:pPr algn="ctr"/>
            <a:r>
              <a:rPr lang="en-US" sz="2800" dirty="0" smtClean="0">
                <a:solidFill>
                  <a:schemeClr val="bg1"/>
                </a:solidFill>
              </a:rPr>
              <a:t>GOES-R Teachers Workshop</a:t>
            </a:r>
          </a:p>
          <a:p>
            <a:pPr algn="ctr"/>
            <a:r>
              <a:rPr lang="en-US" sz="2800" dirty="0" smtClean="0">
                <a:solidFill>
                  <a:schemeClr val="bg1"/>
                </a:solidFill>
              </a:rPr>
              <a:t>Kennedy Space Center, Florida</a:t>
            </a:r>
          </a:p>
          <a:p>
            <a:pPr algn="ctr"/>
            <a:r>
              <a:rPr lang="en-US" sz="2800" dirty="0" smtClean="0">
                <a:solidFill>
                  <a:schemeClr val="bg1"/>
                </a:solidFill>
              </a:rPr>
              <a:t>18 November 2016</a:t>
            </a:r>
          </a:p>
        </p:txBody>
      </p:sp>
    </p:spTree>
    <p:extLst>
      <p:ext uri="{BB962C8B-B14F-4D97-AF65-F5344CB8AC3E}">
        <p14:creationId xmlns:p14="http://schemas.microsoft.com/office/powerpoint/2010/main" val="12339167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marL="0" indent="0" algn="ctr">
              <a:buNone/>
            </a:pPr>
            <a:r>
              <a:rPr lang="en-US" sz="4400" dirty="0" smtClean="0">
                <a:latin typeface="Baskerville Old Face" panose="02020602080505020303" pitchFamily="18" charset="0"/>
              </a:rPr>
              <a:t> So…what do you think?</a:t>
            </a:r>
            <a:endParaRPr lang="en-US" sz="4400" dirty="0">
              <a:latin typeface="Baskerville Old Face" panose="02020602080505020303" pitchFamily="18" charset="0"/>
            </a:endParaRPr>
          </a:p>
        </p:txBody>
      </p:sp>
      <p:pic>
        <p:nvPicPr>
          <p:cNvPr id="1026" name="Picture 2" descr="http://blogs-images.forbes.com/work-in-progress/files/2012/03/what-is-critical-thinking.jpg#thinking%20322x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33600"/>
            <a:ext cx="306705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9975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676275" y="1047750"/>
            <a:ext cx="7791450" cy="4762500"/>
          </a:xfrm>
          <a:prstGeom prst="rect">
            <a:avLst/>
          </a:prstGeom>
          <a:noFill/>
          <a:ln w="9525">
            <a:noFill/>
            <a:miter lim="800000"/>
            <a:headEnd/>
            <a:tailEnd/>
          </a:ln>
        </p:spPr>
      </p:pic>
    </p:spTree>
    <p:extLst>
      <p:ext uri="{BB962C8B-B14F-4D97-AF65-F5344CB8AC3E}">
        <p14:creationId xmlns:p14="http://schemas.microsoft.com/office/powerpoint/2010/main" val="387637422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76275" y="1047750"/>
            <a:ext cx="7791450" cy="4762500"/>
          </a:xfrm>
          <a:prstGeom prst="rect">
            <a:avLst/>
          </a:prstGeom>
          <a:noFill/>
          <a:ln w="9525">
            <a:noFill/>
            <a:miter lim="800000"/>
            <a:headEnd/>
            <a:tailEnd/>
          </a:ln>
        </p:spPr>
      </p:pic>
    </p:spTree>
    <p:extLst>
      <p:ext uri="{BB962C8B-B14F-4D97-AF65-F5344CB8AC3E}">
        <p14:creationId xmlns:p14="http://schemas.microsoft.com/office/powerpoint/2010/main" val="4413567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681038" y="1047750"/>
            <a:ext cx="7781925" cy="4762500"/>
          </a:xfrm>
          <a:prstGeom prst="rect">
            <a:avLst/>
          </a:prstGeom>
          <a:noFill/>
          <a:ln w="9525">
            <a:noFill/>
            <a:miter lim="800000"/>
            <a:headEnd/>
            <a:tailEnd/>
          </a:ln>
        </p:spPr>
      </p:pic>
    </p:spTree>
    <p:extLst>
      <p:ext uri="{BB962C8B-B14F-4D97-AF65-F5344CB8AC3E}">
        <p14:creationId xmlns:p14="http://schemas.microsoft.com/office/powerpoint/2010/main" val="122653411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685800" y="1047750"/>
            <a:ext cx="7772400" cy="4762500"/>
          </a:xfrm>
          <a:prstGeom prst="rect">
            <a:avLst/>
          </a:prstGeom>
          <a:noFill/>
          <a:ln w="9525">
            <a:noFill/>
            <a:miter lim="800000"/>
            <a:headEnd/>
            <a:tailEnd/>
          </a:ln>
        </p:spPr>
      </p:pic>
    </p:spTree>
    <p:extLst>
      <p:ext uri="{BB962C8B-B14F-4D97-AF65-F5344CB8AC3E}">
        <p14:creationId xmlns:p14="http://schemas.microsoft.com/office/powerpoint/2010/main" val="18389654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685800" y="1047750"/>
            <a:ext cx="7772400" cy="4762500"/>
          </a:xfrm>
          <a:prstGeom prst="rect">
            <a:avLst/>
          </a:prstGeom>
          <a:noFill/>
          <a:ln w="9525">
            <a:noFill/>
            <a:miter lim="800000"/>
            <a:headEnd/>
            <a:tailEnd/>
          </a:ln>
        </p:spPr>
      </p:pic>
    </p:spTree>
    <p:extLst>
      <p:ext uri="{BB962C8B-B14F-4D97-AF65-F5344CB8AC3E}">
        <p14:creationId xmlns:p14="http://schemas.microsoft.com/office/powerpoint/2010/main" val="314572940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85800" y="1047750"/>
            <a:ext cx="7772400" cy="4762500"/>
          </a:xfrm>
          <a:prstGeom prst="rect">
            <a:avLst/>
          </a:prstGeom>
          <a:noFill/>
          <a:ln w="9525">
            <a:noFill/>
            <a:miter lim="800000"/>
            <a:headEnd/>
            <a:tailEnd/>
          </a:ln>
        </p:spPr>
      </p:pic>
    </p:spTree>
    <p:extLst>
      <p:ext uri="{BB962C8B-B14F-4D97-AF65-F5344CB8AC3E}">
        <p14:creationId xmlns:p14="http://schemas.microsoft.com/office/powerpoint/2010/main" val="15194512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77900"/>
            <a:ext cx="4114800" cy="244394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810000"/>
            <a:ext cx="4111852" cy="1981200"/>
          </a:xfrm>
          <a:prstGeom prst="rect">
            <a:avLst/>
          </a:prstGeom>
        </p:spPr>
      </p:pic>
      <p:sp>
        <p:nvSpPr>
          <p:cNvPr id="7" name="TextBox 6"/>
          <p:cNvSpPr txBox="1"/>
          <p:nvPr/>
        </p:nvSpPr>
        <p:spPr>
          <a:xfrm>
            <a:off x="1876856" y="2133600"/>
            <a:ext cx="5844540" cy="1200329"/>
          </a:xfrm>
          <a:prstGeom prst="rect">
            <a:avLst/>
          </a:prstGeom>
          <a:noFill/>
        </p:spPr>
        <p:txBody>
          <a:bodyPr wrap="square" rtlCol="0">
            <a:spAutoFit/>
          </a:bodyPr>
          <a:lstStyle/>
          <a:p>
            <a:pPr algn="ctr"/>
            <a:r>
              <a:rPr lang="en-US" sz="3600" dirty="0" smtClean="0">
                <a:solidFill>
                  <a:srgbClr val="7030A0"/>
                </a:solidFill>
              </a:rPr>
              <a:t>Vicky Gorman</a:t>
            </a:r>
          </a:p>
          <a:p>
            <a:pPr algn="ctr"/>
            <a:r>
              <a:rPr lang="en-US" sz="3600" dirty="0" smtClean="0">
                <a:solidFill>
                  <a:srgbClr val="7030A0"/>
                </a:solidFill>
              </a:rPr>
              <a:t>vgorman@medford.k12.nj.us</a:t>
            </a:r>
            <a:endParaRPr lang="en-US" sz="3600" dirty="0">
              <a:solidFill>
                <a:srgbClr val="7030A0"/>
              </a:solidFill>
            </a:endParaRPr>
          </a:p>
        </p:txBody>
      </p:sp>
    </p:spTree>
    <p:extLst>
      <p:ext uri="{BB962C8B-B14F-4D97-AF65-F5344CB8AC3E}">
        <p14:creationId xmlns:p14="http://schemas.microsoft.com/office/powerpoint/2010/main" val="18696422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74319" y="2130425"/>
            <a:ext cx="8840497" cy="1470025"/>
          </a:xfrm>
        </p:spPr>
        <p:txBody>
          <a:bodyPr>
            <a:normAutofit fontScale="90000"/>
          </a:bodyPr>
          <a:lstStyle/>
          <a:p>
            <a:pPr eaLnBrk="1" hangingPunct="1"/>
            <a:r>
              <a:rPr lang="en-US" sz="5300" b="1" i="1" dirty="0">
                <a:latin typeface="Calibri" charset="0"/>
              </a:rPr>
              <a:t>Satellites </a:t>
            </a:r>
            <a:r>
              <a:rPr lang="en-US" sz="5300" b="1" i="1" dirty="0" smtClean="0">
                <a:latin typeface="Calibri" charset="0"/>
              </a:rPr>
              <a:t>102</a:t>
            </a:r>
            <a:r>
              <a:rPr lang="en-US" dirty="0" smtClean="0">
                <a:latin typeface="Calibri" charset="0"/>
              </a:rPr>
              <a:t/>
            </a:r>
            <a:br>
              <a:rPr lang="en-US" dirty="0" smtClean="0">
                <a:latin typeface="Calibri" charset="0"/>
              </a:rPr>
            </a:br>
            <a:r>
              <a:rPr lang="en-US" dirty="0" smtClean="0">
                <a:latin typeface="Calibri" charset="0"/>
              </a:rPr>
              <a:t/>
            </a:r>
            <a:br>
              <a:rPr lang="en-US" dirty="0" smtClean="0">
                <a:latin typeface="Calibri" charset="0"/>
              </a:rPr>
            </a:br>
            <a:r>
              <a:rPr lang="en-US" u="sng" dirty="0" smtClean="0">
                <a:latin typeface="Calibri" charset="0"/>
              </a:rPr>
              <a:t>“How do satellites see?”</a:t>
            </a:r>
            <a:r>
              <a:rPr lang="en-US" dirty="0" smtClean="0">
                <a:latin typeface="Calibri" charset="0"/>
              </a:rPr>
              <a:t/>
            </a:r>
            <a:br>
              <a:rPr lang="en-US" dirty="0" smtClean="0">
                <a:latin typeface="Calibri" charset="0"/>
              </a:rPr>
            </a:br>
            <a:r>
              <a:rPr lang="en-US" dirty="0" smtClean="0">
                <a:solidFill>
                  <a:srgbClr val="0000FF"/>
                </a:solidFill>
                <a:latin typeface="Chalkboard"/>
                <a:cs typeface="Chalkboard"/>
              </a:rPr>
              <a:t>aka, Paint by Numbers </a:t>
            </a:r>
            <a:br>
              <a:rPr lang="en-US" dirty="0" smtClean="0">
                <a:solidFill>
                  <a:srgbClr val="0000FF"/>
                </a:solidFill>
                <a:latin typeface="Chalkboard"/>
                <a:cs typeface="Chalkboard"/>
              </a:rPr>
            </a:br>
            <a:r>
              <a:rPr lang="en-US" dirty="0" smtClean="0">
                <a:solidFill>
                  <a:srgbClr val="0000FF"/>
                </a:solidFill>
                <a:latin typeface="Chalkboard"/>
                <a:cs typeface="Chalkboard"/>
              </a:rPr>
              <a:t>for Grown-Ups</a:t>
            </a:r>
            <a:endParaRPr lang="en-US" dirty="0">
              <a:solidFill>
                <a:srgbClr val="0000FF"/>
              </a:solidFill>
              <a:latin typeface="Chalkboard"/>
              <a:cs typeface="Chalkboard"/>
            </a:endParaRPr>
          </a:p>
        </p:txBody>
      </p:sp>
    </p:spTree>
    <p:extLst>
      <p:ext uri="{BB962C8B-B14F-4D97-AF65-F5344CB8AC3E}">
        <p14:creationId xmlns:p14="http://schemas.microsoft.com/office/powerpoint/2010/main" val="10853182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satellites see?</a:t>
            </a:r>
            <a:endParaRPr lang="en-US" dirty="0"/>
          </a:p>
        </p:txBody>
      </p:sp>
      <p:pic>
        <p:nvPicPr>
          <p:cNvPr id="1026" name="Picture 2" descr="C:\Users\vgorman\AppData\Local\Microsoft\Windows\Temporary Internet Files\Content.IE5\MDQIR0AE\Math6[1].jpg"/>
          <p:cNvPicPr>
            <a:picLocks noGrp="1" noChangeAspect="1" noChangeArrowheads="1"/>
          </p:cNvPicPr>
          <p:nvPr>
            <p:ph idx="1"/>
          </p:nvPr>
        </p:nvPicPr>
        <p:blipFill>
          <a:blip r:embed="rId2" cstate="print"/>
          <a:srcRect/>
          <a:stretch>
            <a:fillRect/>
          </a:stretch>
        </p:blipFill>
        <p:spPr bwMode="auto">
          <a:xfrm>
            <a:off x="2413000" y="2275681"/>
            <a:ext cx="4318000" cy="3175000"/>
          </a:xfrm>
          <a:prstGeom prst="rect">
            <a:avLst/>
          </a:prstGeom>
          <a:noFill/>
        </p:spPr>
      </p:pic>
    </p:spTree>
    <p:extLst>
      <p:ext uri="{BB962C8B-B14F-4D97-AF65-F5344CB8AC3E}">
        <p14:creationId xmlns:p14="http://schemas.microsoft.com/office/powerpoint/2010/main" val="226148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to the numbers sent from the satellite to Earth?</a:t>
            </a:r>
            <a:endParaRPr lang="en-US" dirty="0"/>
          </a:p>
        </p:txBody>
      </p:sp>
      <p:pic>
        <p:nvPicPr>
          <p:cNvPr id="4" name="Content Placeholder 3" descr="3D-structure-of-Hurricane-Sandy.jpg"/>
          <p:cNvPicPr>
            <a:picLocks noGrp="1" noChangeAspect="1"/>
          </p:cNvPicPr>
          <p:nvPr>
            <p:ph idx="1"/>
          </p:nvPr>
        </p:nvPicPr>
        <p:blipFill>
          <a:blip r:embed="rId2" cstate="print"/>
          <a:stretch>
            <a:fillRect/>
          </a:stretch>
        </p:blipFill>
        <p:spPr>
          <a:xfrm>
            <a:off x="548922" y="1600200"/>
            <a:ext cx="8046156" cy="4525963"/>
          </a:xfrm>
        </p:spPr>
      </p:pic>
    </p:spTree>
    <p:extLst>
      <p:ext uri="{BB962C8B-B14F-4D97-AF65-F5344CB8AC3E}">
        <p14:creationId xmlns:p14="http://schemas.microsoft.com/office/powerpoint/2010/main" val="4216193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Pixels</a:t>
            </a:r>
            <a:endParaRPr lang="en-US" dirty="0"/>
          </a:p>
        </p:txBody>
      </p:sp>
      <p:sp>
        <p:nvSpPr>
          <p:cNvPr id="3" name="Content Placeholder 2"/>
          <p:cNvSpPr>
            <a:spLocks noGrp="1"/>
          </p:cNvSpPr>
          <p:nvPr>
            <p:ph idx="1"/>
          </p:nvPr>
        </p:nvSpPr>
        <p:spPr/>
        <p:txBody>
          <a:bodyPr>
            <a:normAutofit fontScale="92500" lnSpcReduction="10000"/>
          </a:bodyPr>
          <a:lstStyle/>
          <a:p>
            <a:r>
              <a:rPr lang="en-US" dirty="0"/>
              <a:t>S</a:t>
            </a:r>
            <a:r>
              <a:rPr lang="en-US" dirty="0" smtClean="0"/>
              <a:t>atellite pictures are received as composites of tiny blocks.</a:t>
            </a:r>
          </a:p>
          <a:p>
            <a:r>
              <a:rPr lang="en-US" dirty="0" smtClean="0"/>
              <a:t>These blocks are of varying energy intensities.</a:t>
            </a:r>
          </a:p>
          <a:p>
            <a:r>
              <a:rPr lang="en-US" dirty="0" smtClean="0"/>
              <a:t>The blocks are often shown in shades of gray</a:t>
            </a:r>
            <a:endParaRPr lang="en-US" dirty="0"/>
          </a:p>
          <a:p>
            <a:r>
              <a:rPr lang="en-US" dirty="0" smtClean="0"/>
              <a:t>Colors can be assigned to each block. </a:t>
            </a:r>
          </a:p>
          <a:p>
            <a:r>
              <a:rPr lang="en-US" smtClean="0"/>
              <a:t>The </a:t>
            </a:r>
            <a:r>
              <a:rPr lang="en-US" dirty="0" smtClean="0"/>
              <a:t>area each block covers determines how detailed the image can be</a:t>
            </a:r>
            <a:r>
              <a:rPr lang="en-US" smtClean="0"/>
              <a:t>. </a:t>
            </a:r>
          </a:p>
          <a:p>
            <a:r>
              <a:rPr lang="en-US" smtClean="0"/>
              <a:t>The </a:t>
            </a:r>
            <a:r>
              <a:rPr lang="en-US" dirty="0" smtClean="0"/>
              <a:t>smaller the block, the greater the detail in a satellite image. </a:t>
            </a:r>
          </a:p>
          <a:p>
            <a:endParaRPr lang="en-US" dirty="0"/>
          </a:p>
        </p:txBody>
      </p:sp>
    </p:spTree>
    <p:extLst>
      <p:ext uri="{BB962C8B-B14F-4D97-AF65-F5344CB8AC3E}">
        <p14:creationId xmlns:p14="http://schemas.microsoft.com/office/powerpoint/2010/main" val="17687149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990600"/>
          <a:ext cx="8229600" cy="4800600"/>
        </p:xfrm>
        <a:graphic>
          <a:graphicData uri="http://schemas.openxmlformats.org/drawingml/2006/table">
            <a:tbl>
              <a:tblPr firstRow="1" bandRow="1">
                <a:tableStyleId>{5940675A-B579-460E-94D1-54222C63F5DA}</a:tableStyleId>
              </a:tblPr>
              <a:tblGrid>
                <a:gridCol w="1028700"/>
                <a:gridCol w="1028700"/>
                <a:gridCol w="1028700"/>
                <a:gridCol w="1028700"/>
                <a:gridCol w="1028700"/>
                <a:gridCol w="1028700"/>
                <a:gridCol w="1028700"/>
                <a:gridCol w="1028700"/>
              </a:tblGrid>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1</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4</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5</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3</a:t>
                      </a:r>
                      <a:endParaRPr lang="en-US" sz="4000" dirty="0">
                        <a:solidFill>
                          <a:schemeClr val="tx1"/>
                        </a:solidFill>
                        <a:latin typeface="Comic Sans MS" pitchFamily="66" charset="0"/>
                      </a:endParaRPr>
                    </a:p>
                  </a:txBody>
                  <a:tcPr/>
                </a:tc>
              </a:tr>
              <a:tr h="960120">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c>
                  <a:txBody>
                    <a:bodyPr/>
                    <a:lstStyle/>
                    <a:p>
                      <a:pPr algn="ctr"/>
                      <a:r>
                        <a:rPr lang="en-US" sz="4000" dirty="0" smtClean="0">
                          <a:solidFill>
                            <a:schemeClr val="tx1"/>
                          </a:solidFill>
                          <a:latin typeface="Comic Sans MS" pitchFamily="66" charset="0"/>
                        </a:rPr>
                        <a:t>2</a:t>
                      </a:r>
                      <a:endParaRPr lang="en-US" sz="4000" dirty="0">
                        <a:solidFill>
                          <a:schemeClr val="tx1"/>
                        </a:solidFill>
                        <a:latin typeface="Comic Sans MS" pitchFamily="66" charset="0"/>
                      </a:endParaRPr>
                    </a:p>
                  </a:txBody>
                  <a:tcPr/>
                </a:tc>
              </a:tr>
            </a:tbl>
          </a:graphicData>
        </a:graphic>
      </p:graphicFrame>
    </p:spTree>
    <p:extLst>
      <p:ext uri="{BB962C8B-B14F-4D97-AF65-F5344CB8AC3E}">
        <p14:creationId xmlns:p14="http://schemas.microsoft.com/office/powerpoint/2010/main" val="585896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TotalTime>
  <Words>2070</Words>
  <Application>Microsoft Macintosh PowerPoint</Application>
  <PresentationFormat>On-screen Show (4:3)</PresentationFormat>
  <Paragraphs>616</Paragraphs>
  <Slides>47</Slides>
  <Notes>6</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Office Theme</vt:lpstr>
      <vt:lpstr>1_Office Theme</vt:lpstr>
      <vt:lpstr>2_Office Theme</vt:lpstr>
      <vt:lpstr>3_Office Theme</vt:lpstr>
      <vt:lpstr>4_Office Theme</vt:lpstr>
      <vt:lpstr>How many of you incorporate your region into your lessons?</vt:lpstr>
      <vt:lpstr> How many of you teach about your region from this perspective?</vt:lpstr>
      <vt:lpstr>PowerPoint Presentation</vt:lpstr>
      <vt:lpstr>PowerPoint Presentation</vt:lpstr>
      <vt:lpstr>Satellites 102  “How do satellites see?” aka, Paint by Numbers  for Grown-Ups</vt:lpstr>
      <vt:lpstr>How do satellites see?</vt:lpstr>
      <vt:lpstr>What happens to the numbers sent from the satellite to Earth?</vt:lpstr>
      <vt:lpstr>Pixels</vt:lpstr>
      <vt:lpstr>PowerPoint Presentation</vt:lpstr>
      <vt:lpstr>The instruments on a satellite sent information from space to a computer on Earth. What does the computer need to do before a scientist can use the information?</vt:lpstr>
      <vt:lpstr>PowerPoint Presentation</vt:lpstr>
      <vt:lpstr>Color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Key</vt:lpstr>
      <vt:lpstr>Color Key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vgorman</dc:creator>
  <cp:lastModifiedBy>Margaret Mooney</cp:lastModifiedBy>
  <cp:revision>42</cp:revision>
  <dcterms:created xsi:type="dcterms:W3CDTF">2014-12-23T23:54:55Z</dcterms:created>
  <dcterms:modified xsi:type="dcterms:W3CDTF">2016-11-18T13:26:47Z</dcterms:modified>
</cp:coreProperties>
</file>