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78" r:id="rId4"/>
    <p:sldId id="281" r:id="rId5"/>
    <p:sldId id="259" r:id="rId6"/>
    <p:sldId id="273" r:id="rId7"/>
    <p:sldId id="276" r:id="rId8"/>
    <p:sldId id="274" r:id="rId9"/>
    <p:sldId id="272" r:id="rId10"/>
    <p:sldId id="275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B6EFD-4388-4564-A68E-F055413059CF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CA96A-2BE7-486E-BB0C-D89941AF4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3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A96A-2BE7-486E-BB0C-D89941AF4E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0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1F36-4C3C-4585-B381-528BDDC81994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E60C-4A6A-40A2-95C6-1378EF337C3B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7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E0C8-D574-415C-916A-BE597CBA7BA9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1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33F5-1C90-4485-BC8D-8D5FA00D154A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1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6861-06F0-4E9F-B93B-9C715C419B98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3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CCEA-98B4-49EA-A0C7-850AB1807492}" type="datetime1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9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0C0C-8052-4042-8C6E-439A5D447D8B}" type="datetime1">
              <a:rPr lang="en-US" smtClean="0"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1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B2F3-6427-40BA-AAF1-0E48242F65B0}" type="datetime1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AEAA-E0A5-4AAA-B592-BF97DD4FA9E9}" type="datetime1">
              <a:rPr lang="en-US" smtClean="0"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4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1519-3B26-4190-9690-A4E8C7736710}" type="datetime1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58AC-81C0-4650-9D30-BE369CFD282E}" type="datetime1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2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82508-3140-4064-8300-6CFDCA1C2D27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E834D-69DC-4AFA-8DA5-19B1C7AB5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71" y="1122363"/>
            <a:ext cx="12017829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Potential Rainy Convective Cloud Detection using HYDRA based on MODIS Infrared Bands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9486" y="479220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Cesar </a:t>
            </a:r>
            <a:r>
              <a:rPr lang="en-US" b="1" smtClean="0"/>
              <a:t>Manuel </a:t>
            </a:r>
            <a:r>
              <a:rPr lang="en-US" b="1" smtClean="0"/>
              <a:t>Salazar Aquino</a:t>
            </a:r>
            <a:endParaRPr lang="en-US" b="1" dirty="0" smtClean="0"/>
          </a:p>
          <a:p>
            <a:r>
              <a:rPr lang="en-US" b="1" dirty="0" smtClean="0"/>
              <a:t>Joan Manuel Castro Sánchez</a:t>
            </a:r>
          </a:p>
          <a:p>
            <a:r>
              <a:rPr lang="en-US" b="1" dirty="0" smtClean="0"/>
              <a:t>Advisor: Dr. Nazario Ramirez</a:t>
            </a:r>
          </a:p>
          <a:p>
            <a:r>
              <a:rPr lang="en-US" b="1" dirty="0" smtClean="0"/>
              <a:t>April 29, 2016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Preliminary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MODIS infrared channels help on the identification of potential convective cells. Even when two cases have been studied the results look promising, especially with cumulonimbus.</a:t>
            </a:r>
          </a:p>
          <a:p>
            <a:r>
              <a:rPr lang="en-US" dirty="0" smtClean="0"/>
              <a:t>Ratio between MODIS infrared bands will be an alternative to identify clouds even during the nighttime.</a:t>
            </a:r>
          </a:p>
          <a:p>
            <a:r>
              <a:rPr lang="en-US" dirty="0" smtClean="0"/>
              <a:t>Cloud identified with MODIS infrared channel have been corroborated using NEXRAD obtaining similar patterns.</a:t>
            </a:r>
          </a:p>
          <a:p>
            <a:r>
              <a:rPr lang="en-US" dirty="0" smtClean="0"/>
              <a:t>Channels 31 and 36 from MODIS appear to be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other case studies to corroborate the results obtained.</a:t>
            </a:r>
          </a:p>
          <a:p>
            <a:r>
              <a:rPr lang="en-US" dirty="0" smtClean="0"/>
              <a:t>Apply statistical test to study the significance and validity of the conclusions.</a:t>
            </a:r>
          </a:p>
          <a:p>
            <a:r>
              <a:rPr lang="en-US" dirty="0" smtClean="0"/>
              <a:t>Include another products as optical thickness, optical depth, </a:t>
            </a:r>
            <a:r>
              <a:rPr lang="en-US" dirty="0" err="1" smtClean="0"/>
              <a:t>precipitable</a:t>
            </a:r>
            <a:r>
              <a:rPr lang="en-US" dirty="0" smtClean="0"/>
              <a:t> water path as  well as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 and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</a:t>
            </a:r>
            <a:r>
              <a:rPr lang="en-US" b="1" dirty="0" smtClean="0"/>
              <a:t>Potential Convective Clouds </a:t>
            </a:r>
            <a:r>
              <a:rPr lang="en-US" dirty="0" smtClean="0"/>
              <a:t>using MODIS Infrared Bands for Cold Clouds.</a:t>
            </a:r>
          </a:p>
          <a:p>
            <a:r>
              <a:rPr lang="en-US" dirty="0" smtClean="0"/>
              <a:t>Discriminate difference  types of  </a:t>
            </a:r>
            <a:r>
              <a:rPr lang="en-US" dirty="0"/>
              <a:t>c</a:t>
            </a:r>
            <a:r>
              <a:rPr lang="en-US" dirty="0" smtClean="0"/>
              <a:t>old clouds. Ex: </a:t>
            </a:r>
            <a:r>
              <a:rPr lang="en-US" b="1" dirty="0" smtClean="0"/>
              <a:t>Cumulonimbus vs Cirrus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Determine if </a:t>
            </a:r>
            <a:r>
              <a:rPr lang="en-US" b="1" dirty="0" smtClean="0"/>
              <a:t>convective cells </a:t>
            </a:r>
            <a:r>
              <a:rPr lang="en-US" dirty="0" smtClean="0"/>
              <a:t>detect based on MODIS Bands and rainfall detection obtain by NEXRAD shows similar characteristics.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0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Apply a </a:t>
            </a:r>
            <a:r>
              <a:rPr lang="en-US" b="1" dirty="0" err="1" smtClean="0"/>
              <a:t>transector</a:t>
            </a:r>
            <a:r>
              <a:rPr lang="en-US" b="1" dirty="0" smtClean="0"/>
              <a:t> cut for potential cold </a:t>
            </a:r>
            <a:r>
              <a:rPr lang="en-US" dirty="0" smtClean="0"/>
              <a:t>clouds raining zones.</a:t>
            </a:r>
          </a:p>
          <a:p>
            <a:r>
              <a:rPr lang="en-US" dirty="0" smtClean="0"/>
              <a:t>Compare </a:t>
            </a:r>
            <a:r>
              <a:rPr lang="en-US" b="1" dirty="0" smtClean="0"/>
              <a:t>Brightness Temperature (BT) </a:t>
            </a:r>
            <a:r>
              <a:rPr lang="en-US" dirty="0" smtClean="0"/>
              <a:t>for different MODIS infrared bands. </a:t>
            </a:r>
          </a:p>
          <a:p>
            <a:r>
              <a:rPr lang="en-US" dirty="0" smtClean="0"/>
              <a:t>Classify </a:t>
            </a:r>
            <a:r>
              <a:rPr lang="en-US" b="1" i="1" dirty="0" smtClean="0"/>
              <a:t>cold </a:t>
            </a:r>
            <a:r>
              <a:rPr lang="en-US" b="1" i="1" dirty="0"/>
              <a:t>c</a:t>
            </a:r>
            <a:r>
              <a:rPr lang="en-US" b="1" i="1" dirty="0" smtClean="0"/>
              <a:t>louds cells </a:t>
            </a:r>
            <a:r>
              <a:rPr lang="en-US" dirty="0" smtClean="0"/>
              <a:t>and determining where are </a:t>
            </a:r>
            <a:r>
              <a:rPr lang="en-US" b="1" i="1" dirty="0" smtClean="0"/>
              <a:t>potential convective zones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Compare and </a:t>
            </a:r>
            <a:r>
              <a:rPr lang="en-US" b="1" i="1" dirty="0" smtClean="0"/>
              <a:t>validate potential convective cells </a:t>
            </a:r>
            <a:r>
              <a:rPr lang="en-US" dirty="0" smtClean="0"/>
              <a:t>with MODIS Visible Bands and NEXRAD Reflectivity at same time.   </a:t>
            </a:r>
          </a:p>
          <a:p>
            <a:r>
              <a:rPr lang="en-US" b="1" dirty="0" smtClean="0"/>
              <a:t>DATA SETS are obtained from:</a:t>
            </a:r>
          </a:p>
          <a:p>
            <a:r>
              <a:rPr lang="en-US" b="1" i="1" dirty="0"/>
              <a:t>MODIS Visible and Infrared Bands </a:t>
            </a:r>
            <a:r>
              <a:rPr lang="en-US" dirty="0"/>
              <a:t>(26, 31, 34, 35 and 36)</a:t>
            </a:r>
          </a:p>
          <a:p>
            <a:r>
              <a:rPr lang="en-US" b="1" i="1" dirty="0"/>
              <a:t>TJUA NEXRAD Reflectivity at Level 2 </a:t>
            </a:r>
            <a:r>
              <a:rPr lang="en-US" dirty="0"/>
              <a:t>for lower angles (0.5 and 3.4 degrees)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3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Rainy Events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28, 2015: </a:t>
            </a:r>
            <a:r>
              <a:rPr lang="en-US" b="1" dirty="0" smtClean="0"/>
              <a:t>Hurricane Ericka </a:t>
            </a:r>
            <a:r>
              <a:rPr lang="en-US" dirty="0" smtClean="0"/>
              <a:t>passed southern coast of Puerto Rico</a:t>
            </a:r>
          </a:p>
          <a:p>
            <a:r>
              <a:rPr lang="en-US" dirty="0" smtClean="0"/>
              <a:t>April 27, 2016:  A strong </a:t>
            </a:r>
            <a:r>
              <a:rPr lang="en-US" b="1" dirty="0" smtClean="0"/>
              <a:t>trough </a:t>
            </a:r>
            <a:r>
              <a:rPr lang="en-US" dirty="0" smtClean="0"/>
              <a:t>affects Caribbean Basin since last weekend.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6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7" t="6944" r="58297" b="39584"/>
          <a:stretch/>
        </p:blipFill>
        <p:spPr>
          <a:xfrm>
            <a:off x="6950964" y="3415765"/>
            <a:ext cx="4469384" cy="330906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94330" y="306807"/>
            <a:ext cx="5158444" cy="3683000"/>
            <a:chOff x="711200" y="266700"/>
            <a:chExt cx="4468288" cy="3683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2475" t="6771" r="21987" b="11805"/>
            <a:stretch/>
          </p:blipFill>
          <p:spPr>
            <a:xfrm>
              <a:off x="711200" y="266700"/>
              <a:ext cx="4468288" cy="368300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 rot="632013">
              <a:off x="2554803" y="2263178"/>
              <a:ext cx="706526" cy="201778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2013">
              <a:off x="3256478" y="2450503"/>
              <a:ext cx="706526" cy="20177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24128" y="414528"/>
              <a:ext cx="3413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MODIS Brightness Temperature (BT) 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BT Band 31 at 11 um (K)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6720" y="4200108"/>
            <a:ext cx="5693664" cy="2524720"/>
            <a:chOff x="558800" y="4275952"/>
            <a:chExt cx="5054600" cy="22707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2270" t="25894" r="6270" b="22371"/>
            <a:stretch/>
          </p:blipFill>
          <p:spPr>
            <a:xfrm>
              <a:off x="558800" y="4275952"/>
              <a:ext cx="5054600" cy="2270720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476375" y="5399902"/>
              <a:ext cx="1881039" cy="981848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32150" y="4275952"/>
              <a:ext cx="2088094" cy="186449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21266" y="4565526"/>
              <a:ext cx="1810884" cy="58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Cold Clouds Zone</a:t>
              </a:r>
            </a:p>
            <a:p>
              <a:pPr algn="ctr"/>
              <a:r>
                <a:rPr lang="en-US" b="1" dirty="0" smtClean="0"/>
                <a:t>BT &lt; 210 K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57415" y="4561870"/>
              <a:ext cx="1646269" cy="58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No Clouds Zone</a:t>
              </a:r>
            </a:p>
            <a:p>
              <a:pPr algn="ctr"/>
              <a:r>
                <a:rPr lang="en-US" b="1" dirty="0" smtClean="0"/>
                <a:t>BT &gt; 290 K</a:t>
              </a:r>
              <a:endParaRPr lang="en-US" b="1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476375" y="5596752"/>
              <a:ext cx="614553" cy="588148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416894" y="5552302"/>
              <a:ext cx="614553" cy="588148"/>
            </a:xfrm>
            <a:prstGeom prst="ellipse">
              <a:avLst/>
            </a:prstGeom>
            <a:noFill/>
            <a:ln w="57150">
              <a:solidFill>
                <a:srgbClr val="A808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589486" y="2747655"/>
            <a:ext cx="531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Dispersion Analysis: </a:t>
            </a:r>
          </a:p>
          <a:p>
            <a:pPr algn="ctr"/>
            <a:r>
              <a:rPr lang="en-US" b="1" dirty="0" smtClean="0"/>
              <a:t>BT Band 31 vs Difference  BT Band 36 – BT Band 31</a:t>
            </a:r>
            <a:endParaRPr lang="en-US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6428" t="5904" r="21442" b="14913"/>
          <a:stretch/>
        </p:blipFill>
        <p:spPr>
          <a:xfrm>
            <a:off x="6950964" y="132670"/>
            <a:ext cx="4228405" cy="260978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589486" y="2081008"/>
            <a:ext cx="496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MODIS (BT) Difference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BT Band 36 at 14.2 um and </a:t>
            </a:r>
            <a:r>
              <a:rPr lang="en-US" sz="1600" b="1" dirty="0">
                <a:solidFill>
                  <a:schemeClr val="bg1"/>
                </a:solidFill>
              </a:rPr>
              <a:t>BT Band 31 at </a:t>
            </a:r>
            <a:r>
              <a:rPr lang="en-US" sz="1600" b="1" dirty="0" smtClean="0">
                <a:solidFill>
                  <a:schemeClr val="bg1"/>
                </a:solidFill>
              </a:rPr>
              <a:t>11um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7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0" y="293905"/>
            <a:ext cx="4041362" cy="47614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97" t="6944" r="58297" b="39584"/>
          <a:stretch/>
        </p:blipFill>
        <p:spPr>
          <a:xfrm>
            <a:off x="7547262" y="3340130"/>
            <a:ext cx="4490368" cy="33245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46556" y="400338"/>
            <a:ext cx="6550358" cy="2782982"/>
            <a:chOff x="558800" y="4275952"/>
            <a:chExt cx="5054600" cy="22707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2270" t="25894" r="6270" b="22371"/>
            <a:stretch/>
          </p:blipFill>
          <p:spPr>
            <a:xfrm>
              <a:off x="558800" y="4275952"/>
              <a:ext cx="5054600" cy="227072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476375" y="5399902"/>
              <a:ext cx="1881039" cy="981848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32150" y="4275952"/>
              <a:ext cx="2088094" cy="186449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21266" y="4565526"/>
              <a:ext cx="1810884" cy="58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Cold Clouds Zone</a:t>
              </a:r>
            </a:p>
            <a:p>
              <a:pPr algn="ctr"/>
              <a:r>
                <a:rPr lang="en-US" b="1" dirty="0" smtClean="0"/>
                <a:t>BT &lt; 210 K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7415" y="4561870"/>
              <a:ext cx="1646269" cy="58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No Clouds Zone</a:t>
              </a:r>
            </a:p>
            <a:p>
              <a:pPr algn="ctr"/>
              <a:r>
                <a:rPr lang="en-US" b="1" dirty="0" smtClean="0"/>
                <a:t>BT &gt; 290 K</a:t>
              </a:r>
              <a:endParaRPr lang="en-US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476375" y="5596752"/>
              <a:ext cx="614553" cy="588148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416894" y="5552302"/>
              <a:ext cx="614553" cy="588148"/>
            </a:xfrm>
            <a:prstGeom prst="ellipse">
              <a:avLst/>
            </a:prstGeom>
            <a:noFill/>
            <a:ln w="57150">
              <a:solidFill>
                <a:srgbClr val="A808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0572" y="400338"/>
            <a:ext cx="4011262" cy="4269079"/>
            <a:chOff x="1736395" y="824691"/>
            <a:chExt cx="4011262" cy="6074215"/>
          </a:xfrm>
        </p:grpSpPr>
        <p:sp>
          <p:nvSpPr>
            <p:cNvPr id="14" name="Oval 13"/>
            <p:cNvSpPr/>
            <p:nvPr/>
          </p:nvSpPr>
          <p:spPr>
            <a:xfrm>
              <a:off x="4325257" y="824691"/>
              <a:ext cx="1422400" cy="6074215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36395" y="941176"/>
              <a:ext cx="2937205" cy="1902901"/>
            </a:xfrm>
            <a:prstGeom prst="ellipse">
              <a:avLst/>
            </a:prstGeom>
            <a:noFill/>
            <a:ln w="57150">
              <a:solidFill>
                <a:srgbClr val="A808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0628" y="5187401"/>
            <a:ext cx="4092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80886"/>
                </a:solidFill>
              </a:rPr>
              <a:t>Cirrus</a:t>
            </a:r>
            <a:r>
              <a:rPr lang="en-US" b="1" dirty="0" smtClean="0"/>
              <a:t> are cold clouds but don’t generate rainfall. Low Temperature changes across vertical profile. Stable conditions in troposphere affected rainfall potential activity.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1834" y="4033239"/>
            <a:ext cx="2734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Cumulonimbus</a:t>
            </a:r>
            <a:r>
              <a:rPr lang="en-US" b="1" dirty="0" smtClean="0"/>
              <a:t> are cold clouds with strong rainfall activity.  High temperature changes across vertical profile shows unstable conditions in troposphere that affected rainfall potential activity.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Results: Case 1</a:t>
            </a:r>
            <a:br>
              <a:rPr lang="en-US" sz="3200" b="1" dirty="0"/>
            </a:br>
            <a:r>
              <a:rPr lang="en-US" sz="3200" b="1" dirty="0"/>
              <a:t>MODIS AQUA and NEXRAD Images August 28, 2015 at </a:t>
            </a:r>
            <a:r>
              <a:rPr lang="en-US" sz="3200" b="1" dirty="0" smtClean="0"/>
              <a:t>1505 </a:t>
            </a:r>
            <a:r>
              <a:rPr lang="en-US" sz="3200" b="1" dirty="0"/>
              <a:t>UTC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320856" y="1648173"/>
            <a:ext cx="5479258" cy="4459516"/>
            <a:chOff x="6495144" y="2010228"/>
            <a:chExt cx="5181826" cy="42599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9976" t="6101" r="17092" b="11359"/>
            <a:stretch/>
          </p:blipFill>
          <p:spPr>
            <a:xfrm>
              <a:off x="6495144" y="2010228"/>
              <a:ext cx="5181826" cy="4259943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749143" y="2714171"/>
              <a:ext cx="1422400" cy="2264229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460343" y="5355772"/>
              <a:ext cx="834572" cy="66040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635998" y="4880429"/>
              <a:ext cx="703945" cy="66040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98" y="1648173"/>
            <a:ext cx="5344104" cy="4459516"/>
            <a:chOff x="319314" y="2010228"/>
            <a:chExt cx="5344104" cy="44595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31155" t="38854" r="41584" b="29079"/>
            <a:stretch/>
          </p:blipFill>
          <p:spPr>
            <a:xfrm>
              <a:off x="319314" y="2010228"/>
              <a:ext cx="5344104" cy="4259943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820057" y="2866571"/>
              <a:ext cx="1756228" cy="2344058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516743" y="5809344"/>
              <a:ext cx="834572" cy="66040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383971" y="5540829"/>
              <a:ext cx="703945" cy="66040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9230" y="6211669"/>
            <a:ext cx="54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Convective Cloud Detection based on MODIS Infrared Bands (11 and 14.2 um)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75714" y="6211668"/>
            <a:ext cx="576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Convective Cloud Detection based on MODIS Visible and Near Infrared Bands (Band 26 at 1.37 um)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3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105436"/>
            <a:ext cx="1152474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Results: Case 1</a:t>
            </a:r>
            <a:br>
              <a:rPr lang="en-US" sz="3200" b="1" dirty="0"/>
            </a:br>
            <a:r>
              <a:rPr lang="en-US" sz="3200" b="1" dirty="0"/>
              <a:t>MODIS AQUA and NEXRAD Images August 28, 2015 at 1505 UTC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9230" y="6211669"/>
            <a:ext cx="54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Convective Cloud Detection based on MODIS Infrared Bands (11 and 14.2 um)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75714" y="6211668"/>
            <a:ext cx="576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Convective Cloud Detection based on NEXRAD Reflectivity Level 2 at 0.5 degrees. </a:t>
            </a:r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695780" y="1540685"/>
            <a:ext cx="10594483" cy="4572579"/>
            <a:chOff x="695780" y="1540685"/>
            <a:chExt cx="10594483" cy="457257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0" t="12286" r="26463" b="16354"/>
            <a:stretch/>
          </p:blipFill>
          <p:spPr bwMode="auto">
            <a:xfrm>
              <a:off x="6210301" y="1540685"/>
              <a:ext cx="5079962" cy="423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6939" t="12661" r="34408" b="29079"/>
            <a:stretch/>
          </p:blipFill>
          <p:spPr>
            <a:xfrm>
              <a:off x="695780" y="1540686"/>
              <a:ext cx="4993820" cy="4231885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 rot="19914365">
              <a:off x="1522416" y="3256327"/>
              <a:ext cx="1504044" cy="2856937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9828447">
              <a:off x="7160593" y="2995957"/>
              <a:ext cx="1725691" cy="2856679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365125"/>
            <a:ext cx="1146628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Results: Case 2</a:t>
            </a:r>
            <a:br>
              <a:rPr lang="en-US" sz="3600" b="1" dirty="0" smtClean="0"/>
            </a:br>
            <a:r>
              <a:rPr lang="en-US" sz="3600" b="1" dirty="0" smtClean="0"/>
              <a:t>MODIS AQUA and NEXRAD Images April 27, 2016 at 1430 UTC</a:t>
            </a:r>
            <a:endParaRPr lang="en-US" sz="36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422399" y="1887128"/>
            <a:ext cx="4412344" cy="4143109"/>
            <a:chOff x="1349485" y="2133600"/>
            <a:chExt cx="3452802" cy="35010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3247" t="5902" r="39619" b="27856"/>
            <a:stretch/>
          </p:blipFill>
          <p:spPr>
            <a:xfrm>
              <a:off x="1349485" y="2133600"/>
              <a:ext cx="3452802" cy="3501029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106144" y="4230914"/>
              <a:ext cx="882476" cy="691339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02397" y="1887127"/>
            <a:ext cx="4310745" cy="4041323"/>
            <a:chOff x="6502397" y="1887127"/>
            <a:chExt cx="4310745" cy="404132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4" t="31696" r="45000" b="28125"/>
            <a:stretch/>
          </p:blipFill>
          <p:spPr bwMode="auto">
            <a:xfrm>
              <a:off x="6502397" y="1887127"/>
              <a:ext cx="4310745" cy="404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8716555" y="4195653"/>
              <a:ext cx="1079493" cy="753784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3401" y="6030238"/>
            <a:ext cx="54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Convective Cloud Detection based on MODIS Infrared Bands (11 and 14.2 um)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75714" y="6052011"/>
            <a:ext cx="576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Convective Cloud Detection based on NEXRAD Reflectivity Level 2 at 2.4 degrees.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34D-69DC-4AFA-8DA5-19B1C7AB5D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4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549</Words>
  <Application>Microsoft Office PowerPoint</Application>
  <PresentationFormat>Widescreen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Potential Rainy Convective Cloud Detection using HYDRA based on MODIS Infrared Bands</vt:lpstr>
      <vt:lpstr>Objectives and Goals</vt:lpstr>
      <vt:lpstr>Methodology</vt:lpstr>
      <vt:lpstr>Rainy Events</vt:lpstr>
      <vt:lpstr>PowerPoint Presentation</vt:lpstr>
      <vt:lpstr>PowerPoint Presentation</vt:lpstr>
      <vt:lpstr>Results: Case 1 MODIS AQUA and NEXRAD Images August 28, 2015 at 1505 UTC</vt:lpstr>
      <vt:lpstr>Results: Case 1 MODIS AQUA and NEXRAD Images August 28, 2015 at 1505 UTC</vt:lpstr>
      <vt:lpstr>Results: Case 2 MODIS AQUA and NEXRAD Images April 27, 2016 at 1430 UTC</vt:lpstr>
      <vt:lpstr>Preliminary Results</vt:lpstr>
      <vt:lpstr>Future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</cp:revision>
  <dcterms:created xsi:type="dcterms:W3CDTF">2016-04-28T21:16:07Z</dcterms:created>
  <dcterms:modified xsi:type="dcterms:W3CDTF">2016-04-29T14:32:49Z</dcterms:modified>
</cp:coreProperties>
</file>