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1" r:id="rId5"/>
    <p:sldId id="260" r:id="rId6"/>
    <p:sldId id="258" r:id="rId7"/>
    <p:sldId id="259"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270"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BE4DA4-C53A-46C1-B009-459980F9A504}" type="datetimeFigureOut">
              <a:rPr lang="en-US" smtClean="0"/>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70A4A8-50FE-4097-8D6D-F433868618A9}" type="slidenum">
              <a:rPr lang="en-US" smtClean="0"/>
              <a:t>‹#›</a:t>
            </a:fld>
            <a:endParaRPr lang="en-US"/>
          </a:p>
        </p:txBody>
      </p:sp>
    </p:spTree>
    <p:extLst>
      <p:ext uri="{BB962C8B-B14F-4D97-AF65-F5344CB8AC3E}">
        <p14:creationId xmlns:p14="http://schemas.microsoft.com/office/powerpoint/2010/main" val="3483507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BE4DA4-C53A-46C1-B009-459980F9A504}" type="datetimeFigureOut">
              <a:rPr lang="en-US" smtClean="0"/>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70A4A8-50FE-4097-8D6D-F433868618A9}" type="slidenum">
              <a:rPr lang="en-US" smtClean="0"/>
              <a:t>‹#›</a:t>
            </a:fld>
            <a:endParaRPr lang="en-US"/>
          </a:p>
        </p:txBody>
      </p:sp>
    </p:spTree>
    <p:extLst>
      <p:ext uri="{BB962C8B-B14F-4D97-AF65-F5344CB8AC3E}">
        <p14:creationId xmlns:p14="http://schemas.microsoft.com/office/powerpoint/2010/main" val="1264160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BE4DA4-C53A-46C1-B009-459980F9A504}" type="datetimeFigureOut">
              <a:rPr lang="en-US" smtClean="0"/>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70A4A8-50FE-4097-8D6D-F433868618A9}" type="slidenum">
              <a:rPr lang="en-US" smtClean="0"/>
              <a:t>‹#›</a:t>
            </a:fld>
            <a:endParaRPr lang="en-US"/>
          </a:p>
        </p:txBody>
      </p:sp>
    </p:spTree>
    <p:extLst>
      <p:ext uri="{BB962C8B-B14F-4D97-AF65-F5344CB8AC3E}">
        <p14:creationId xmlns:p14="http://schemas.microsoft.com/office/powerpoint/2010/main" val="3745238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BE4DA4-C53A-46C1-B009-459980F9A504}" type="datetimeFigureOut">
              <a:rPr lang="en-US" smtClean="0"/>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70A4A8-50FE-4097-8D6D-F433868618A9}" type="slidenum">
              <a:rPr lang="en-US" smtClean="0"/>
              <a:t>‹#›</a:t>
            </a:fld>
            <a:endParaRPr lang="en-US"/>
          </a:p>
        </p:txBody>
      </p:sp>
    </p:spTree>
    <p:extLst>
      <p:ext uri="{BB962C8B-B14F-4D97-AF65-F5344CB8AC3E}">
        <p14:creationId xmlns:p14="http://schemas.microsoft.com/office/powerpoint/2010/main" val="318136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BE4DA4-C53A-46C1-B009-459980F9A504}" type="datetimeFigureOut">
              <a:rPr lang="en-US" smtClean="0"/>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70A4A8-50FE-4097-8D6D-F433868618A9}" type="slidenum">
              <a:rPr lang="en-US" smtClean="0"/>
              <a:t>‹#›</a:t>
            </a:fld>
            <a:endParaRPr lang="en-US"/>
          </a:p>
        </p:txBody>
      </p:sp>
    </p:spTree>
    <p:extLst>
      <p:ext uri="{BB962C8B-B14F-4D97-AF65-F5344CB8AC3E}">
        <p14:creationId xmlns:p14="http://schemas.microsoft.com/office/powerpoint/2010/main" val="2916950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BE4DA4-C53A-46C1-B009-459980F9A504}" type="datetimeFigureOut">
              <a:rPr lang="en-US" smtClean="0"/>
              <a:t>4/29/2016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70A4A8-50FE-4097-8D6D-F433868618A9}" type="slidenum">
              <a:rPr lang="en-US" smtClean="0"/>
              <a:t>‹#›</a:t>
            </a:fld>
            <a:endParaRPr lang="en-US"/>
          </a:p>
        </p:txBody>
      </p:sp>
    </p:spTree>
    <p:extLst>
      <p:ext uri="{BB962C8B-B14F-4D97-AF65-F5344CB8AC3E}">
        <p14:creationId xmlns:p14="http://schemas.microsoft.com/office/powerpoint/2010/main" val="2453827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BE4DA4-C53A-46C1-B009-459980F9A504}" type="datetimeFigureOut">
              <a:rPr lang="en-US" smtClean="0"/>
              <a:t>4/29/2016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70A4A8-50FE-4097-8D6D-F433868618A9}" type="slidenum">
              <a:rPr lang="en-US" smtClean="0"/>
              <a:t>‹#›</a:t>
            </a:fld>
            <a:endParaRPr lang="en-US"/>
          </a:p>
        </p:txBody>
      </p:sp>
    </p:spTree>
    <p:extLst>
      <p:ext uri="{BB962C8B-B14F-4D97-AF65-F5344CB8AC3E}">
        <p14:creationId xmlns:p14="http://schemas.microsoft.com/office/powerpoint/2010/main" val="2124992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BE4DA4-C53A-46C1-B009-459980F9A504}" type="datetimeFigureOut">
              <a:rPr lang="en-US" smtClean="0"/>
              <a:t>4/29/2016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70A4A8-50FE-4097-8D6D-F433868618A9}" type="slidenum">
              <a:rPr lang="en-US" smtClean="0"/>
              <a:t>‹#›</a:t>
            </a:fld>
            <a:endParaRPr lang="en-US"/>
          </a:p>
        </p:txBody>
      </p:sp>
    </p:spTree>
    <p:extLst>
      <p:ext uri="{BB962C8B-B14F-4D97-AF65-F5344CB8AC3E}">
        <p14:creationId xmlns:p14="http://schemas.microsoft.com/office/powerpoint/2010/main" val="888444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BE4DA4-C53A-46C1-B009-459980F9A504}" type="datetimeFigureOut">
              <a:rPr lang="en-US" smtClean="0"/>
              <a:t>4/29/2016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70A4A8-50FE-4097-8D6D-F433868618A9}" type="slidenum">
              <a:rPr lang="en-US" smtClean="0"/>
              <a:t>‹#›</a:t>
            </a:fld>
            <a:endParaRPr lang="en-US"/>
          </a:p>
        </p:txBody>
      </p:sp>
    </p:spTree>
    <p:extLst>
      <p:ext uri="{BB962C8B-B14F-4D97-AF65-F5344CB8AC3E}">
        <p14:creationId xmlns:p14="http://schemas.microsoft.com/office/powerpoint/2010/main" val="1021545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E4DA4-C53A-46C1-B009-459980F9A504}" type="datetimeFigureOut">
              <a:rPr lang="en-US" smtClean="0"/>
              <a:t>4/29/2016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70A4A8-50FE-4097-8D6D-F433868618A9}" type="slidenum">
              <a:rPr lang="en-US" smtClean="0"/>
              <a:t>‹#›</a:t>
            </a:fld>
            <a:endParaRPr lang="en-US"/>
          </a:p>
        </p:txBody>
      </p:sp>
    </p:spTree>
    <p:extLst>
      <p:ext uri="{BB962C8B-B14F-4D97-AF65-F5344CB8AC3E}">
        <p14:creationId xmlns:p14="http://schemas.microsoft.com/office/powerpoint/2010/main" val="3560120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E4DA4-C53A-46C1-B009-459980F9A504}" type="datetimeFigureOut">
              <a:rPr lang="en-US" smtClean="0"/>
              <a:t>4/29/2016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70A4A8-50FE-4097-8D6D-F433868618A9}" type="slidenum">
              <a:rPr lang="en-US" smtClean="0"/>
              <a:t>‹#›</a:t>
            </a:fld>
            <a:endParaRPr lang="en-US"/>
          </a:p>
        </p:txBody>
      </p:sp>
    </p:spTree>
    <p:extLst>
      <p:ext uri="{BB962C8B-B14F-4D97-AF65-F5344CB8AC3E}">
        <p14:creationId xmlns:p14="http://schemas.microsoft.com/office/powerpoint/2010/main" val="3286483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BE4DA4-C53A-46C1-B009-459980F9A504}" type="datetimeFigureOut">
              <a:rPr lang="en-US" smtClean="0"/>
              <a:t>4/29/2016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70A4A8-50FE-4097-8D6D-F433868618A9}" type="slidenum">
              <a:rPr lang="en-US" smtClean="0"/>
              <a:t>‹#›</a:t>
            </a:fld>
            <a:endParaRPr lang="en-US"/>
          </a:p>
        </p:txBody>
      </p:sp>
    </p:spTree>
    <p:extLst>
      <p:ext uri="{BB962C8B-B14F-4D97-AF65-F5344CB8AC3E}">
        <p14:creationId xmlns:p14="http://schemas.microsoft.com/office/powerpoint/2010/main" val="1389773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GI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122363"/>
            <a:ext cx="10187354" cy="1433268"/>
          </a:xfrm>
        </p:spPr>
        <p:txBody>
          <a:bodyPr>
            <a:normAutofit fontScale="90000"/>
          </a:bodyPr>
          <a:lstStyle/>
          <a:p>
            <a:r>
              <a:rPr lang="en-US" dirty="0" smtClean="0"/>
              <a:t/>
            </a:r>
            <a:br>
              <a:rPr lang="en-US" dirty="0" smtClean="0"/>
            </a:br>
            <a:r>
              <a:rPr lang="en-US" sz="4000" b="1" dirty="0" smtClean="0"/>
              <a:t>Observing Some of </a:t>
            </a:r>
            <a:r>
              <a:rPr lang="en-US" sz="4000" b="1" dirty="0" smtClean="0"/>
              <a:t> The Characteristics of Tropical </a:t>
            </a:r>
            <a:r>
              <a:rPr lang="en-US" sz="4000" b="1" dirty="0" smtClean="0"/>
              <a:t>Storm </a:t>
            </a:r>
            <a:r>
              <a:rPr lang="en-US" sz="4000" b="1" dirty="0" smtClean="0"/>
              <a:t>Bertha, </a:t>
            </a:r>
            <a:r>
              <a:rPr lang="en-US" sz="4000" b="1" dirty="0" smtClean="0"/>
              <a:t>2014 With the Use of</a:t>
            </a:r>
            <a:r>
              <a:rPr lang="en-US" sz="4000" b="1" dirty="0" smtClean="0">
                <a:solidFill>
                  <a:prstClr val="black"/>
                </a:solidFill>
              </a:rPr>
              <a:t> </a:t>
            </a:r>
            <a:r>
              <a:rPr lang="en-US" sz="4000" b="1" dirty="0">
                <a:solidFill>
                  <a:prstClr val="black"/>
                </a:solidFill>
              </a:rPr>
              <a:t>Hydra Software </a:t>
            </a:r>
            <a:endParaRPr lang="en-US" sz="4000" b="1" dirty="0"/>
          </a:p>
        </p:txBody>
      </p:sp>
      <p:sp>
        <p:nvSpPr>
          <p:cNvPr id="3" name="Subtitle 2"/>
          <p:cNvSpPr>
            <a:spLocks noGrp="1"/>
          </p:cNvSpPr>
          <p:nvPr>
            <p:ph type="subTitle" idx="1"/>
          </p:nvPr>
        </p:nvSpPr>
        <p:spPr/>
        <p:txBody>
          <a:bodyPr>
            <a:normAutofit lnSpcReduction="10000"/>
          </a:bodyPr>
          <a:lstStyle/>
          <a:p>
            <a:r>
              <a:rPr lang="en-US" dirty="0" smtClean="0"/>
              <a:t>Lawrence </a:t>
            </a:r>
            <a:r>
              <a:rPr lang="en-US" dirty="0" err="1" smtClean="0"/>
              <a:t>Pologne</a:t>
            </a:r>
            <a:endParaRPr lang="en-US" dirty="0" smtClean="0"/>
          </a:p>
          <a:p>
            <a:r>
              <a:rPr lang="en-US" dirty="0" smtClean="0"/>
              <a:t>Caribbean Institute for Meteorology and Hydrology</a:t>
            </a:r>
          </a:p>
          <a:p>
            <a:r>
              <a:rPr lang="en-US" dirty="0" smtClean="0"/>
              <a:t>April 29, 2016</a:t>
            </a:r>
          </a:p>
          <a:p>
            <a:r>
              <a:rPr lang="en-US" dirty="0" smtClean="0"/>
              <a:t>UPRM</a:t>
            </a:r>
            <a:endParaRPr lang="en-US" dirty="0"/>
          </a:p>
        </p:txBody>
      </p:sp>
    </p:spTree>
    <p:extLst>
      <p:ext uri="{BB962C8B-B14F-4D97-AF65-F5344CB8AC3E}">
        <p14:creationId xmlns:p14="http://schemas.microsoft.com/office/powerpoint/2010/main" val="3742636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Introduction</a:t>
            </a:r>
            <a:endParaRPr lang="en-US"/>
          </a:p>
        </p:txBody>
      </p:sp>
      <p:sp>
        <p:nvSpPr>
          <p:cNvPr id="3" name="Content Placeholder 2"/>
          <p:cNvSpPr>
            <a:spLocks noGrp="1"/>
          </p:cNvSpPr>
          <p:nvPr>
            <p:ph idx="1"/>
          </p:nvPr>
        </p:nvSpPr>
        <p:spPr/>
        <p:txBody>
          <a:bodyPr>
            <a:normAutofit/>
          </a:bodyPr>
          <a:lstStyle/>
          <a:p>
            <a:r>
              <a:rPr lang="en-US" b="1" dirty="0" smtClean="0"/>
              <a:t>Bertha</a:t>
            </a:r>
            <a:r>
              <a:rPr lang="en-US" dirty="0"/>
              <a:t> was </a:t>
            </a:r>
            <a:r>
              <a:rPr lang="en-US" dirty="0" smtClean="0"/>
              <a:t>formed in the tropical Atlantic</a:t>
            </a:r>
            <a:r>
              <a:rPr lang="en-US" dirty="0"/>
              <a:t> </a:t>
            </a:r>
            <a:r>
              <a:rPr lang="en-US" dirty="0" smtClean="0"/>
              <a:t>on </a:t>
            </a:r>
            <a:r>
              <a:rPr lang="en-US" dirty="0"/>
              <a:t>early August </a:t>
            </a:r>
            <a:r>
              <a:rPr lang="en-US" dirty="0" smtClean="0"/>
              <a:t>01, 2014 just east of Barbados under marginally </a:t>
            </a:r>
            <a:r>
              <a:rPr lang="en-US" dirty="0" err="1" smtClean="0"/>
              <a:t>favourable</a:t>
            </a:r>
            <a:r>
              <a:rPr lang="en-US" dirty="0" smtClean="0"/>
              <a:t> conditions (strong westerly shear and dry air entrainment) and thus struggled to maintain its surface circulation.</a:t>
            </a:r>
          </a:p>
          <a:p>
            <a:r>
              <a:rPr lang="en-US" dirty="0" smtClean="0"/>
              <a:t>Uncertainty in positioning can lead to large errors in forecast tracks, putting lives and property at stake</a:t>
            </a:r>
          </a:p>
          <a:p>
            <a:r>
              <a:rPr lang="en-US" dirty="0" smtClean="0"/>
              <a:t>This presentation aims to demonstrate that high resolution polar orbiting satellite imagery can be utilized to gain insight into disorganized weather systems such as Bertha. And ultimately, provide warnings to aviation users.</a:t>
            </a:r>
          </a:p>
          <a:p>
            <a:endParaRPr lang="en-US" dirty="0"/>
          </a:p>
        </p:txBody>
      </p:sp>
    </p:spTree>
    <p:extLst>
      <p:ext uri="{BB962C8B-B14F-4D97-AF65-F5344CB8AC3E}">
        <p14:creationId xmlns:p14="http://schemas.microsoft.com/office/powerpoint/2010/main" val="6097973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and Methodology</a:t>
            </a:r>
            <a:endParaRPr lang="en-US" dirty="0"/>
          </a:p>
        </p:txBody>
      </p:sp>
      <p:sp>
        <p:nvSpPr>
          <p:cNvPr id="3" name="Content Placeholder 2"/>
          <p:cNvSpPr>
            <a:spLocks noGrp="1"/>
          </p:cNvSpPr>
          <p:nvPr>
            <p:ph idx="1"/>
          </p:nvPr>
        </p:nvSpPr>
        <p:spPr/>
        <p:txBody>
          <a:bodyPr/>
          <a:lstStyle/>
          <a:p>
            <a:r>
              <a:rPr lang="en-US" dirty="0" smtClean="0"/>
              <a:t>10 km Modis data from the NASA EOS satellite DB system valid August 02, 2014; 0240z and 1455z.</a:t>
            </a:r>
          </a:p>
          <a:p>
            <a:r>
              <a:rPr lang="en-US" dirty="0" smtClean="0"/>
              <a:t>Sounding data from Wyoming university website for 00z, 12z Aug 02, 2014.</a:t>
            </a:r>
          </a:p>
          <a:p>
            <a:r>
              <a:rPr lang="en-US" dirty="0" smtClean="0"/>
              <a:t>Use of Hydra software to process the DB data.</a:t>
            </a:r>
            <a:endParaRPr lang="en-US" dirty="0"/>
          </a:p>
        </p:txBody>
      </p:sp>
    </p:spTree>
    <p:extLst>
      <p:ext uri="{BB962C8B-B14F-4D97-AF65-F5344CB8AC3E}">
        <p14:creationId xmlns:p14="http://schemas.microsoft.com/office/powerpoint/2010/main" val="36578826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half" idx="4294967295"/>
          </p:nvPr>
        </p:nvPicPr>
        <p:blipFill>
          <a:blip r:embed="rId2">
            <a:extLst>
              <a:ext uri="{28A0092B-C50C-407E-A947-70E740481C1C}">
                <a14:useLocalDpi xmlns:a14="http://schemas.microsoft.com/office/drawing/2010/main" val="0"/>
              </a:ext>
            </a:extLst>
          </a:blip>
          <a:stretch>
            <a:fillRect/>
          </a:stretch>
        </p:blipFill>
        <p:spPr>
          <a:xfrm>
            <a:off x="2677298" y="3358112"/>
            <a:ext cx="5181600" cy="3119438"/>
          </a:xfrm>
        </p:spPr>
      </p:pic>
      <p:pic>
        <p:nvPicPr>
          <p:cNvPr id="7" name="Content Placeholder 6"/>
          <p:cNvPicPr>
            <a:picLocks noGrp="1" noChangeAspect="1"/>
          </p:cNvPicPr>
          <p:nvPr>
            <p:ph sz="half" idx="4294967295"/>
          </p:nvPr>
        </p:nvPicPr>
        <p:blipFill>
          <a:blip r:embed="rId3">
            <a:extLst>
              <a:ext uri="{28A0092B-C50C-407E-A947-70E740481C1C}">
                <a14:useLocalDpi xmlns:a14="http://schemas.microsoft.com/office/drawing/2010/main" val="0"/>
              </a:ext>
            </a:extLst>
          </a:blip>
          <a:stretch>
            <a:fillRect/>
          </a:stretch>
        </p:blipFill>
        <p:spPr>
          <a:xfrm>
            <a:off x="3282461" y="88045"/>
            <a:ext cx="4010025" cy="3387725"/>
          </a:xfrm>
        </p:spPr>
      </p:pic>
      <p:sp>
        <p:nvSpPr>
          <p:cNvPr id="8" name="Oval 7"/>
          <p:cNvSpPr/>
          <p:nvPr/>
        </p:nvSpPr>
        <p:spPr>
          <a:xfrm>
            <a:off x="5263662" y="4689231"/>
            <a:ext cx="463062" cy="457200"/>
          </a:xfrm>
          <a:prstGeom prst="ellipse">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724400" y="1371602"/>
            <a:ext cx="656492" cy="586154"/>
          </a:xfrm>
          <a:prstGeom prst="ellipse">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flipV="1">
            <a:off x="4173415" y="1453661"/>
            <a:ext cx="550985" cy="57442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448908" y="1295399"/>
            <a:ext cx="363416" cy="316524"/>
          </a:xfrm>
          <a:prstGeom prst="ellipse">
            <a:avLst/>
          </a:prstGeom>
          <a:noFill/>
          <a:ln w="3810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043643" y="1981202"/>
            <a:ext cx="1586973" cy="369332"/>
          </a:xfrm>
          <a:prstGeom prst="rect">
            <a:avLst/>
          </a:prstGeom>
          <a:noFill/>
        </p:spPr>
        <p:txBody>
          <a:bodyPr wrap="none" rtlCol="0">
            <a:spAutoFit/>
          </a:bodyPr>
          <a:lstStyle/>
          <a:p>
            <a:r>
              <a:rPr lang="en-US" b="1" dirty="0" err="1" smtClean="0">
                <a:solidFill>
                  <a:schemeClr val="accent1"/>
                </a:solidFill>
              </a:rPr>
              <a:t>Nhc</a:t>
            </a:r>
            <a:r>
              <a:rPr lang="en-US" b="1" dirty="0" smtClean="0">
                <a:solidFill>
                  <a:schemeClr val="accent1"/>
                </a:solidFill>
              </a:rPr>
              <a:t> 15z </a:t>
            </a:r>
            <a:r>
              <a:rPr lang="en-US" b="1" dirty="0" err="1" smtClean="0">
                <a:solidFill>
                  <a:schemeClr val="accent1"/>
                </a:solidFill>
              </a:rPr>
              <a:t>centre</a:t>
            </a:r>
            <a:endParaRPr lang="en-US" b="1" dirty="0">
              <a:solidFill>
                <a:schemeClr val="accent1"/>
              </a:solidFill>
            </a:endParaRPr>
          </a:p>
        </p:txBody>
      </p:sp>
      <p:sp>
        <p:nvSpPr>
          <p:cNvPr id="16" name="TextBox 15"/>
          <p:cNvSpPr txBox="1"/>
          <p:nvPr/>
        </p:nvSpPr>
        <p:spPr>
          <a:xfrm>
            <a:off x="4330348" y="5369169"/>
            <a:ext cx="2101088" cy="923330"/>
          </a:xfrm>
          <a:prstGeom prst="rect">
            <a:avLst/>
          </a:prstGeom>
          <a:noFill/>
        </p:spPr>
        <p:txBody>
          <a:bodyPr wrap="none" rtlCol="0">
            <a:spAutoFit/>
          </a:bodyPr>
          <a:lstStyle/>
          <a:p>
            <a:r>
              <a:rPr lang="en-US" b="1" dirty="0" smtClean="0">
                <a:solidFill>
                  <a:schemeClr val="accent1"/>
                </a:solidFill>
              </a:rPr>
              <a:t>Exposed </a:t>
            </a:r>
            <a:r>
              <a:rPr lang="en-US" b="1" dirty="0" err="1" smtClean="0">
                <a:solidFill>
                  <a:schemeClr val="accent1"/>
                </a:solidFill>
              </a:rPr>
              <a:t>centre</a:t>
            </a:r>
            <a:endParaRPr lang="en-US" b="1" dirty="0" smtClean="0">
              <a:solidFill>
                <a:schemeClr val="accent1"/>
              </a:solidFill>
            </a:endParaRPr>
          </a:p>
          <a:p>
            <a:r>
              <a:rPr lang="en-US" b="1" dirty="0" smtClean="0">
                <a:solidFill>
                  <a:schemeClr val="accent1"/>
                </a:solidFill>
              </a:rPr>
              <a:t>Indicates shear</a:t>
            </a:r>
          </a:p>
          <a:p>
            <a:r>
              <a:rPr lang="en-US" b="1" dirty="0" smtClean="0">
                <a:solidFill>
                  <a:schemeClr val="accent1"/>
                </a:solidFill>
              </a:rPr>
              <a:t>+ weakening system</a:t>
            </a:r>
            <a:endParaRPr lang="en-US" b="1" dirty="0">
              <a:solidFill>
                <a:schemeClr val="accent1"/>
              </a:solidFill>
            </a:endParaRPr>
          </a:p>
        </p:txBody>
      </p:sp>
      <p:sp>
        <p:nvSpPr>
          <p:cNvPr id="17" name="TextBox 16"/>
          <p:cNvSpPr txBox="1"/>
          <p:nvPr/>
        </p:nvSpPr>
        <p:spPr>
          <a:xfrm>
            <a:off x="7788656" y="852714"/>
            <a:ext cx="4138954" cy="1200329"/>
          </a:xfrm>
          <a:prstGeom prst="rect">
            <a:avLst/>
          </a:prstGeom>
          <a:noFill/>
        </p:spPr>
        <p:txBody>
          <a:bodyPr wrap="none" rtlCol="0">
            <a:spAutoFit/>
          </a:bodyPr>
          <a:lstStyle/>
          <a:p>
            <a:r>
              <a:rPr lang="en-US" sz="2400" b="1" dirty="0" smtClean="0">
                <a:solidFill>
                  <a:schemeClr val="accent1"/>
                </a:solidFill>
              </a:rPr>
              <a:t>Bertha’s disorganized structure</a:t>
            </a:r>
          </a:p>
          <a:p>
            <a:r>
              <a:rPr lang="en-US" sz="2400" b="1" dirty="0" smtClean="0">
                <a:solidFill>
                  <a:schemeClr val="accent1"/>
                </a:solidFill>
              </a:rPr>
              <a:t>made it difficult for hurricane</a:t>
            </a:r>
          </a:p>
          <a:p>
            <a:r>
              <a:rPr lang="en-US" sz="2400" b="1" dirty="0" smtClean="0">
                <a:solidFill>
                  <a:schemeClr val="accent1"/>
                </a:solidFill>
              </a:rPr>
              <a:t>forecasters</a:t>
            </a:r>
            <a:endParaRPr lang="en-US" sz="2400" b="1" dirty="0">
              <a:solidFill>
                <a:schemeClr val="accent1"/>
              </a:solidFill>
            </a:endParaRPr>
          </a:p>
        </p:txBody>
      </p:sp>
      <p:sp>
        <p:nvSpPr>
          <p:cNvPr id="18" name="TextBox 17"/>
          <p:cNvSpPr txBox="1"/>
          <p:nvPr/>
        </p:nvSpPr>
        <p:spPr>
          <a:xfrm>
            <a:off x="6592901" y="4700954"/>
            <a:ext cx="2281467" cy="646331"/>
          </a:xfrm>
          <a:prstGeom prst="rect">
            <a:avLst/>
          </a:prstGeom>
          <a:noFill/>
        </p:spPr>
        <p:txBody>
          <a:bodyPr wrap="square" rtlCol="0">
            <a:spAutoFit/>
          </a:bodyPr>
          <a:lstStyle/>
          <a:p>
            <a:r>
              <a:rPr lang="en-US" b="1" dirty="0" smtClean="0">
                <a:solidFill>
                  <a:schemeClr val="accent1"/>
                </a:solidFill>
              </a:rPr>
              <a:t>MODIS B31 11 micron</a:t>
            </a:r>
          </a:p>
          <a:p>
            <a:r>
              <a:rPr lang="en-US" b="1" dirty="0" smtClean="0">
                <a:solidFill>
                  <a:schemeClr val="accent1"/>
                </a:solidFill>
              </a:rPr>
              <a:t>0240z</a:t>
            </a:r>
            <a:endParaRPr lang="en-US" b="1" dirty="0">
              <a:solidFill>
                <a:schemeClr val="accent1"/>
              </a:solidFill>
            </a:endParaRPr>
          </a:p>
        </p:txBody>
      </p:sp>
      <p:sp>
        <p:nvSpPr>
          <p:cNvPr id="19" name="TextBox 18"/>
          <p:cNvSpPr txBox="1"/>
          <p:nvPr/>
        </p:nvSpPr>
        <p:spPr>
          <a:xfrm>
            <a:off x="5877795" y="2350534"/>
            <a:ext cx="2154885" cy="369332"/>
          </a:xfrm>
          <a:prstGeom prst="rect">
            <a:avLst/>
          </a:prstGeom>
          <a:noFill/>
        </p:spPr>
        <p:txBody>
          <a:bodyPr wrap="none" rtlCol="0">
            <a:spAutoFit/>
          </a:bodyPr>
          <a:lstStyle/>
          <a:p>
            <a:r>
              <a:rPr lang="en-US" b="1" dirty="0" smtClean="0">
                <a:solidFill>
                  <a:srgbClr val="FF0000"/>
                </a:solidFill>
              </a:rPr>
              <a:t>MODIS B1 Vis </a:t>
            </a:r>
            <a:r>
              <a:rPr lang="en-US" b="1" dirty="0" err="1" smtClean="0">
                <a:solidFill>
                  <a:srgbClr val="FF0000"/>
                </a:solidFill>
              </a:rPr>
              <a:t>centre</a:t>
            </a:r>
            <a:endParaRPr lang="en-US" b="1" dirty="0">
              <a:solidFill>
                <a:srgbClr val="FF0000"/>
              </a:solidFill>
            </a:endParaRPr>
          </a:p>
        </p:txBody>
      </p:sp>
      <p:cxnSp>
        <p:nvCxnSpPr>
          <p:cNvPr id="20" name="Straight Arrow Connector 19"/>
          <p:cNvCxnSpPr/>
          <p:nvPr/>
        </p:nvCxnSpPr>
        <p:spPr>
          <a:xfrm flipH="1" flipV="1">
            <a:off x="4932485" y="1563521"/>
            <a:ext cx="1125415" cy="92913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27715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Cloud Water Path: A measure of total amount of liquid water between points in a column. Used to indicate dry air entrainment.</a:t>
            </a:r>
            <a:endParaRPr lang="en-US" sz="2800"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32891" y="1453662"/>
            <a:ext cx="6318739" cy="5404337"/>
          </a:xfrm>
        </p:spPr>
      </p:pic>
      <p:sp>
        <p:nvSpPr>
          <p:cNvPr id="8" name="TextBox 7"/>
          <p:cNvSpPr txBox="1"/>
          <p:nvPr/>
        </p:nvSpPr>
        <p:spPr>
          <a:xfrm>
            <a:off x="8714779" y="4794738"/>
            <a:ext cx="2857257" cy="646331"/>
          </a:xfrm>
          <a:prstGeom prst="rect">
            <a:avLst/>
          </a:prstGeom>
          <a:noFill/>
        </p:spPr>
        <p:txBody>
          <a:bodyPr wrap="none" rtlCol="0">
            <a:spAutoFit/>
          </a:bodyPr>
          <a:lstStyle/>
          <a:p>
            <a:r>
              <a:rPr lang="en-US" b="1" dirty="0" smtClean="0">
                <a:solidFill>
                  <a:schemeClr val="accent1"/>
                </a:solidFill>
              </a:rPr>
              <a:t>Huge disparities in moisture</a:t>
            </a:r>
          </a:p>
          <a:p>
            <a:r>
              <a:rPr lang="en-US" b="1" dirty="0" smtClean="0">
                <a:solidFill>
                  <a:schemeClr val="accent1"/>
                </a:solidFill>
              </a:rPr>
              <a:t>content across storm</a:t>
            </a:r>
            <a:endParaRPr lang="en-US" b="1" dirty="0">
              <a:solidFill>
                <a:schemeClr val="accent1"/>
              </a:solidFill>
            </a:endParaRPr>
          </a:p>
        </p:txBody>
      </p:sp>
      <p:cxnSp>
        <p:nvCxnSpPr>
          <p:cNvPr id="9" name="Straight Arrow Connector 8"/>
          <p:cNvCxnSpPr/>
          <p:nvPr/>
        </p:nvCxnSpPr>
        <p:spPr>
          <a:xfrm flipH="1">
            <a:off x="6295292" y="5117904"/>
            <a:ext cx="2614246" cy="98981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28107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14754" y="973015"/>
            <a:ext cx="10515600" cy="905242"/>
          </a:xfrm>
        </p:spPr>
        <p:txBody>
          <a:bodyPr>
            <a:noAutofit/>
          </a:bodyPr>
          <a:lstStyle/>
          <a:p>
            <a:r>
              <a:rPr lang="en-US" sz="2400" dirty="0" smtClean="0"/>
              <a:t>It may not be “all clear” when the “all clear” is given. A tropical cyclone can still pose hazards to aviation in its wake. The threat of Icing is seen well behind the </a:t>
            </a:r>
            <a:r>
              <a:rPr lang="en-US" sz="2400" dirty="0" err="1" smtClean="0"/>
              <a:t>centre</a:t>
            </a:r>
            <a:r>
              <a:rPr lang="en-US" sz="2400" dirty="0" smtClean="0"/>
              <a:t> position; </a:t>
            </a:r>
            <a:endParaRPr lang="en-US" sz="2400" dirty="0"/>
          </a:p>
        </p:txBody>
      </p:sp>
      <p:pic>
        <p:nvPicPr>
          <p:cNvPr id="9" name="Content Placeholder 8"/>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8200" y="1928654"/>
            <a:ext cx="5181600" cy="4145280"/>
          </a:xfrm>
        </p:spPr>
      </p:pic>
      <p:pic>
        <p:nvPicPr>
          <p:cNvPr id="10" name="Content Placeholder 9"/>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72200" y="1928654"/>
            <a:ext cx="5181600" cy="4145280"/>
          </a:xfrm>
        </p:spPr>
      </p:pic>
      <p:sp>
        <p:nvSpPr>
          <p:cNvPr id="11" name="Oval 10"/>
          <p:cNvSpPr/>
          <p:nvPr/>
        </p:nvSpPr>
        <p:spPr>
          <a:xfrm>
            <a:off x="8915400" y="4513384"/>
            <a:ext cx="363416" cy="316524"/>
          </a:xfrm>
          <a:prstGeom prst="ellipse">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rot="15770137" flipH="1">
            <a:off x="3417096" y="4614578"/>
            <a:ext cx="734674" cy="316524"/>
          </a:xfrm>
          <a:prstGeom prst="ellipse">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531049" y="164123"/>
            <a:ext cx="4743478" cy="523220"/>
          </a:xfrm>
          <a:prstGeom prst="rect">
            <a:avLst/>
          </a:prstGeom>
          <a:noFill/>
        </p:spPr>
        <p:txBody>
          <a:bodyPr wrap="none" rtlCol="0">
            <a:spAutoFit/>
          </a:bodyPr>
          <a:lstStyle/>
          <a:p>
            <a:r>
              <a:rPr lang="en-US" sz="2800" b="1" dirty="0" smtClean="0">
                <a:solidFill>
                  <a:schemeClr val="accent1"/>
                </a:solidFill>
              </a:rPr>
              <a:t>Implications for Aviation Users</a:t>
            </a:r>
            <a:endParaRPr lang="en-US" sz="2800" b="1" dirty="0">
              <a:solidFill>
                <a:schemeClr val="accent1"/>
              </a:solidFill>
            </a:endParaRPr>
          </a:p>
        </p:txBody>
      </p:sp>
      <p:sp>
        <p:nvSpPr>
          <p:cNvPr id="14" name="Rectangle 13"/>
          <p:cNvSpPr/>
          <p:nvPr/>
        </p:nvSpPr>
        <p:spPr>
          <a:xfrm>
            <a:off x="3231165" y="2342383"/>
            <a:ext cx="4721485" cy="461665"/>
          </a:xfrm>
          <a:prstGeom prst="rect">
            <a:avLst/>
          </a:prstGeom>
          <a:blipFill>
            <a:blip r:embed="rId4"/>
            <a:tile tx="0" ty="0" sx="100000" sy="100000" flip="none" algn="tl"/>
          </a:blipFill>
        </p:spPr>
        <p:txBody>
          <a:bodyPr wrap="none">
            <a:spAutoFit/>
          </a:bodyPr>
          <a:lstStyle/>
          <a:p>
            <a:r>
              <a:rPr lang="en-US" sz="2400" dirty="0">
                <a:solidFill>
                  <a:prstClr val="black"/>
                </a:solidFill>
                <a:latin typeface="Calibri Light" panose="020F0302020204030204"/>
                <a:ea typeface="+mj-ea"/>
                <a:cs typeface="+mj-cs"/>
              </a:rPr>
              <a:t>saturated water above freezing level.</a:t>
            </a:r>
            <a:endParaRPr lang="en-US" dirty="0"/>
          </a:p>
        </p:txBody>
      </p:sp>
      <p:cxnSp>
        <p:nvCxnSpPr>
          <p:cNvPr id="15" name="Straight Arrow Connector 14"/>
          <p:cNvCxnSpPr/>
          <p:nvPr/>
        </p:nvCxnSpPr>
        <p:spPr>
          <a:xfrm>
            <a:off x="6057901" y="2684585"/>
            <a:ext cx="2857499" cy="1987061"/>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endCxn id="12" idx="3"/>
          </p:cNvCxnSpPr>
          <p:nvPr/>
        </p:nvCxnSpPr>
        <p:spPr>
          <a:xfrm flipH="1">
            <a:off x="3863073" y="2684585"/>
            <a:ext cx="2194828" cy="181658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44810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0" y="762000"/>
            <a:ext cx="8716107" cy="6096000"/>
          </a:xfrm>
        </p:spPr>
      </p:pic>
      <p:sp>
        <p:nvSpPr>
          <p:cNvPr id="14" name="TextBox 13"/>
          <p:cNvSpPr txBox="1"/>
          <p:nvPr/>
        </p:nvSpPr>
        <p:spPr>
          <a:xfrm>
            <a:off x="8804031" y="1195754"/>
            <a:ext cx="3121688" cy="954107"/>
          </a:xfrm>
          <a:prstGeom prst="rect">
            <a:avLst/>
          </a:prstGeom>
          <a:noFill/>
        </p:spPr>
        <p:txBody>
          <a:bodyPr wrap="none" rtlCol="0">
            <a:spAutoFit/>
          </a:bodyPr>
          <a:lstStyle/>
          <a:p>
            <a:r>
              <a:rPr lang="en-US" sz="2800" b="1" dirty="0" smtClean="0"/>
              <a:t>Cloud phase versus </a:t>
            </a:r>
          </a:p>
          <a:p>
            <a:r>
              <a:rPr lang="en-US" sz="2800" b="1" dirty="0" smtClean="0"/>
              <a:t>Cloud top temp</a:t>
            </a:r>
            <a:endParaRPr lang="en-US" sz="2800" b="1" dirty="0"/>
          </a:p>
        </p:txBody>
      </p:sp>
      <p:sp>
        <p:nvSpPr>
          <p:cNvPr id="15" name="Rectangle 14"/>
          <p:cNvSpPr/>
          <p:nvPr/>
        </p:nvSpPr>
        <p:spPr>
          <a:xfrm>
            <a:off x="5997811" y="4991798"/>
            <a:ext cx="4340034" cy="923330"/>
          </a:xfrm>
          <a:prstGeom prst="rect">
            <a:avLst/>
          </a:prstGeom>
          <a:blipFill>
            <a:blip r:embed="rId3"/>
            <a:tile tx="0" ty="0" sx="100000" sy="100000" flip="none" algn="tl"/>
          </a:blipFill>
        </p:spPr>
        <p:txBody>
          <a:bodyPr wrap="none">
            <a:spAutoFit/>
          </a:bodyPr>
          <a:lstStyle/>
          <a:p>
            <a:r>
              <a:rPr lang="en-US" dirty="0" smtClean="0">
                <a:solidFill>
                  <a:prstClr val="black"/>
                </a:solidFill>
                <a:latin typeface="Calibri Light" panose="020F0302020204030204"/>
                <a:ea typeface="+mj-ea"/>
                <a:cs typeface="+mj-cs"/>
              </a:rPr>
              <a:t>Cloud phase (green curve); top temp (red)</a:t>
            </a:r>
          </a:p>
          <a:p>
            <a:r>
              <a:rPr lang="en-US" dirty="0" smtClean="0">
                <a:solidFill>
                  <a:prstClr val="black"/>
                </a:solidFill>
                <a:latin typeface="Calibri Light" panose="020F0302020204030204"/>
                <a:ea typeface="+mj-ea"/>
                <a:cs typeface="+mj-cs"/>
              </a:rPr>
              <a:t>Look for icing where cloud phase(values ~ 1) </a:t>
            </a:r>
          </a:p>
          <a:p>
            <a:r>
              <a:rPr lang="en-US" dirty="0" smtClean="0">
                <a:solidFill>
                  <a:prstClr val="black"/>
                </a:solidFill>
                <a:latin typeface="Calibri Light" panose="020F0302020204030204"/>
                <a:ea typeface="+mj-ea"/>
                <a:cs typeface="+mj-cs"/>
              </a:rPr>
              <a:t>coincide with below zero temperatures.</a:t>
            </a:r>
            <a:endParaRPr lang="en-US" dirty="0"/>
          </a:p>
        </p:txBody>
      </p:sp>
      <p:cxnSp>
        <p:nvCxnSpPr>
          <p:cNvPr id="18" name="Straight Connector 17"/>
          <p:cNvCxnSpPr/>
          <p:nvPr/>
        </p:nvCxnSpPr>
        <p:spPr>
          <a:xfrm flipH="1" flipV="1">
            <a:off x="1488831" y="5791200"/>
            <a:ext cx="4056184" cy="3516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60378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7" name="Content Placeholder 6"/>
          <p:cNvSpPr>
            <a:spLocks noGrp="1"/>
          </p:cNvSpPr>
          <p:nvPr>
            <p:ph idx="1"/>
          </p:nvPr>
        </p:nvSpPr>
        <p:spPr/>
        <p:txBody>
          <a:bodyPr/>
          <a:lstStyle/>
          <a:p>
            <a:r>
              <a:rPr lang="en-US" dirty="0" smtClean="0"/>
              <a:t>Hydra software can be utilized to investigate the structure of tropical cyclones;</a:t>
            </a:r>
          </a:p>
          <a:p>
            <a:r>
              <a:rPr lang="en-US" dirty="0" smtClean="0"/>
              <a:t>The use of high resolution data from DB satellites can depict hazards pertinent to aviation users.</a:t>
            </a:r>
            <a:endParaRPr lang="en-US" dirty="0"/>
          </a:p>
        </p:txBody>
      </p:sp>
    </p:spTree>
    <p:extLst>
      <p:ext uri="{BB962C8B-B14F-4D97-AF65-F5344CB8AC3E}">
        <p14:creationId xmlns:p14="http://schemas.microsoft.com/office/powerpoint/2010/main" val="976214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724763"/>
            <a:ext cx="10515600" cy="2382960"/>
          </a:xfrm>
        </p:spPr>
        <p:txBody>
          <a:bodyPr>
            <a:normAutofit lnSpcReduction="10000"/>
          </a:bodyPr>
          <a:lstStyle/>
          <a:p>
            <a:pPr algn="ctr"/>
            <a:r>
              <a:rPr lang="en-US" sz="6000" dirty="0" smtClean="0"/>
              <a:t>Thank You</a:t>
            </a:r>
            <a:endParaRPr lang="en-US" dirty="0"/>
          </a:p>
          <a:p>
            <a:endParaRPr lang="en-US" dirty="0" smtClean="0"/>
          </a:p>
          <a:p>
            <a:pPr marL="0" indent="0" algn="ctr">
              <a:buNone/>
            </a:pPr>
            <a:r>
              <a:rPr lang="en-US" sz="6500" dirty="0" smtClean="0"/>
              <a:t>???</a:t>
            </a:r>
          </a:p>
          <a:p>
            <a:pPr marL="0" indent="0" algn="ctr">
              <a:buNone/>
            </a:pPr>
            <a:endParaRPr lang="en-US" sz="6500" dirty="0"/>
          </a:p>
        </p:txBody>
      </p:sp>
      <p:sp>
        <p:nvSpPr>
          <p:cNvPr id="4" name="Content Placeholder 2"/>
          <p:cNvSpPr txBox="1">
            <a:spLocks/>
          </p:cNvSpPr>
          <p:nvPr/>
        </p:nvSpPr>
        <p:spPr>
          <a:xfrm>
            <a:off x="580293" y="489193"/>
            <a:ext cx="10515600" cy="2382960"/>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6000" dirty="0" smtClean="0"/>
              <a:t>Acknowledgements</a:t>
            </a:r>
          </a:p>
          <a:p>
            <a:r>
              <a:rPr lang="en-US" sz="1900" dirty="0" smtClean="0"/>
              <a:t>Many thanks to organizers: U. Wisconsin, NOAA, CIRA</a:t>
            </a:r>
          </a:p>
          <a:p>
            <a:r>
              <a:rPr lang="en-US" sz="1900" dirty="0" err="1" smtClean="0"/>
              <a:t>Fcilitators</a:t>
            </a:r>
            <a:r>
              <a:rPr lang="en-US" sz="1900" dirty="0" smtClean="0"/>
              <a:t>: Kathy, Liam, Jessica for their patience and willingness to help</a:t>
            </a:r>
          </a:p>
          <a:p>
            <a:r>
              <a:rPr lang="en-US" sz="1900" dirty="0" smtClean="0"/>
              <a:t>Host: Raphael for the good lunch</a:t>
            </a:r>
          </a:p>
          <a:p>
            <a:r>
              <a:rPr lang="en-US" sz="1900" dirty="0" smtClean="0"/>
              <a:t>Co-attendants: for their cooperation and helpfulness</a:t>
            </a:r>
          </a:p>
          <a:p>
            <a:r>
              <a:rPr lang="en-US" sz="1900" dirty="0" smtClean="0"/>
              <a:t>Looking forward for continued collaboration and I will be imparting what I acquired out of workshop onto my research work and teaching at the Caribbean Institute for Meteorology, Barbados.</a:t>
            </a:r>
          </a:p>
          <a:p>
            <a:pPr marL="0" indent="0" algn="ctr">
              <a:buFont typeface="Arial" panose="020B0604020202020204" pitchFamily="34" charset="0"/>
              <a:buNone/>
            </a:pPr>
            <a:endParaRPr lang="en-US" sz="6500" dirty="0"/>
          </a:p>
        </p:txBody>
      </p:sp>
    </p:spTree>
    <p:extLst>
      <p:ext uri="{BB962C8B-B14F-4D97-AF65-F5344CB8AC3E}">
        <p14:creationId xmlns:p14="http://schemas.microsoft.com/office/powerpoint/2010/main" val="40389533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583</TotalTime>
  <Words>314</Words>
  <Application>Microsoft Office PowerPoint</Application>
  <PresentationFormat>Custom</PresentationFormat>
  <Paragraphs>46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Observing Some of  The Characteristics of Tropical Storm Bertha, 2014 With the Use of Hydra Software </vt:lpstr>
      <vt:lpstr>Introduction</vt:lpstr>
      <vt:lpstr>Data and Methodology</vt:lpstr>
      <vt:lpstr>PowerPoint Presentation</vt:lpstr>
      <vt:lpstr>Cloud Water Path: A measure of total amount of liquid water between points in a column. Used to indicate dry air entrainment.</vt:lpstr>
      <vt:lpstr>It may not be “all clear” when the “all clear” is given. A tropical cyclone can still pose hazards to aviation in its wake. The threat of Icing is seen well behind the centre position; </vt:lpstr>
      <vt:lpstr>PowerPoint Presentation</vt:lpstr>
      <vt:lpstr>Conclusion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Severe Weather Potential In The Wake Of Tropical Storm Bertha, 2014; Application of Hydra Software</dc:title>
  <dc:creator>User</dc:creator>
  <cp:lastModifiedBy>Data Entry Officer 1</cp:lastModifiedBy>
  <cp:revision>26</cp:revision>
  <dcterms:created xsi:type="dcterms:W3CDTF">2016-04-28T21:40:04Z</dcterms:created>
  <dcterms:modified xsi:type="dcterms:W3CDTF">2016-04-29T12:49:01Z</dcterms:modified>
</cp:coreProperties>
</file>