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6" r:id="rId4"/>
    <p:sldId id="263" r:id="rId5"/>
    <p:sldId id="257" r:id="rId6"/>
    <p:sldId id="262" r:id="rId7"/>
    <p:sldId id="258" r:id="rId8"/>
    <p:sldId id="264" r:id="rId9"/>
    <p:sldId id="260" r:id="rId10"/>
    <p:sldId id="265" r:id="rId11"/>
    <p:sldId id="267" r:id="rId12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DF637-C145-4EBD-968C-7820EF6D760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31C09DDD-DC2B-4BCD-A9B7-8198407E0459}">
      <dgm:prSet phldrT="[Text]" custT="1"/>
      <dgm:spPr/>
      <dgm:t>
        <a:bodyPr/>
        <a:lstStyle/>
        <a:p>
          <a:pPr algn="ctr"/>
          <a:r>
            <a:rPr lang="en-US" sz="2400" dirty="0" smtClean="0"/>
            <a:t>Reviewed the jpegs available at the UPRM DBPS in order to determine which images/days were covering the study area (Yucatan Peninsula) and can be used.</a:t>
          </a:r>
          <a:endParaRPr lang="es-PR" sz="2400" dirty="0"/>
        </a:p>
      </dgm:t>
    </dgm:pt>
    <dgm:pt modelId="{7A7C68E2-703B-4F64-A869-3EE353A6ABAC}" type="parTrans" cxnId="{C8BFBB14-2500-47EE-8076-CE2E11CB2708}">
      <dgm:prSet/>
      <dgm:spPr/>
      <dgm:t>
        <a:bodyPr/>
        <a:lstStyle/>
        <a:p>
          <a:endParaRPr lang="es-PR"/>
        </a:p>
      </dgm:t>
    </dgm:pt>
    <dgm:pt modelId="{8F8CE768-5FED-43FF-8BDD-97D7793066AE}" type="sibTrans" cxnId="{C8BFBB14-2500-47EE-8076-CE2E11CB2708}">
      <dgm:prSet/>
      <dgm:spPr/>
      <dgm:t>
        <a:bodyPr/>
        <a:lstStyle/>
        <a:p>
          <a:endParaRPr lang="es-PR"/>
        </a:p>
      </dgm:t>
    </dgm:pt>
    <dgm:pt modelId="{C4009A22-E3F3-4242-8C28-D14B9D786D68}">
      <dgm:prSet phldrT="[Text]" custT="1"/>
      <dgm:spPr/>
      <dgm:t>
        <a:bodyPr/>
        <a:lstStyle/>
        <a:p>
          <a:pPr algn="ctr"/>
          <a:r>
            <a:rPr lang="en-US" sz="2400" dirty="0" smtClean="0"/>
            <a:t>Downloaded the SEADAS products file for April 26 and 23, 2016. </a:t>
          </a:r>
        </a:p>
        <a:p>
          <a:pPr algn="ctr"/>
          <a:r>
            <a:rPr lang="en-US" sz="2400" dirty="0" smtClean="0"/>
            <a:t>For example: </a:t>
          </a:r>
          <a:r>
            <a:rPr lang="es-PR" sz="2400" dirty="0" smtClean="0"/>
            <a:t>SEADAS_npp_d20160426_t1905177_e1919291.hdf</a:t>
          </a:r>
          <a:endParaRPr lang="es-PR" sz="2400" dirty="0"/>
        </a:p>
      </dgm:t>
    </dgm:pt>
    <dgm:pt modelId="{14BD6A92-9B43-4C87-88BF-557193515EFC}" type="parTrans" cxnId="{1CE060B6-A1C8-4DC6-86DB-BB762DBB72F4}">
      <dgm:prSet/>
      <dgm:spPr/>
      <dgm:t>
        <a:bodyPr/>
        <a:lstStyle/>
        <a:p>
          <a:endParaRPr lang="es-PR"/>
        </a:p>
      </dgm:t>
    </dgm:pt>
    <dgm:pt modelId="{4CEF447A-A81C-4AEF-AB9A-BAACCBD8AE7E}" type="sibTrans" cxnId="{1CE060B6-A1C8-4DC6-86DB-BB762DBB72F4}">
      <dgm:prSet/>
      <dgm:spPr/>
      <dgm:t>
        <a:bodyPr/>
        <a:lstStyle/>
        <a:p>
          <a:endParaRPr lang="es-PR"/>
        </a:p>
      </dgm:t>
    </dgm:pt>
    <dgm:pt modelId="{4A5A7CD8-158A-48F7-8CF4-BF5D56E84980}">
      <dgm:prSet phldrT="[Text]"/>
      <dgm:spPr/>
      <dgm:t>
        <a:bodyPr/>
        <a:lstStyle/>
        <a:p>
          <a:r>
            <a:rPr lang="en-US" dirty="0" smtClean="0"/>
            <a:t>Files were open in HYDRA and the </a:t>
          </a:r>
          <a:r>
            <a:rPr lang="en-US" dirty="0" err="1" smtClean="0"/>
            <a:t>Chl</a:t>
          </a:r>
          <a:r>
            <a:rPr lang="en-US" dirty="0" smtClean="0"/>
            <a:t>, SST, and Rrs671 products were display and compared. It was found that the current UPRM DBPS is not generating the SST product.  Therefore, an additional processing was required </a:t>
          </a:r>
          <a:r>
            <a:rPr lang="en-US" dirty="0" smtClean="0"/>
            <a:t>from Liam </a:t>
          </a:r>
          <a:r>
            <a:rPr lang="en-US" dirty="0" err="1" smtClean="0"/>
            <a:t>Gumley</a:t>
          </a:r>
          <a:r>
            <a:rPr lang="en-US" dirty="0" smtClean="0"/>
            <a:t> for </a:t>
          </a:r>
          <a:r>
            <a:rPr lang="en-US" dirty="0" smtClean="0"/>
            <a:t>that product.</a:t>
          </a:r>
          <a:endParaRPr lang="es-PR" dirty="0"/>
        </a:p>
      </dgm:t>
    </dgm:pt>
    <dgm:pt modelId="{3D3A583C-6CA2-4E21-BE48-8A2410C8748A}" type="parTrans" cxnId="{16C2A073-2EAF-473C-89AA-DFA8DDFDE4C7}">
      <dgm:prSet/>
      <dgm:spPr/>
      <dgm:t>
        <a:bodyPr/>
        <a:lstStyle/>
        <a:p>
          <a:endParaRPr lang="es-PR"/>
        </a:p>
      </dgm:t>
    </dgm:pt>
    <dgm:pt modelId="{D33C955C-CB7B-4FC1-9E67-F23483F09E61}" type="sibTrans" cxnId="{16C2A073-2EAF-473C-89AA-DFA8DDFDE4C7}">
      <dgm:prSet/>
      <dgm:spPr/>
      <dgm:t>
        <a:bodyPr/>
        <a:lstStyle/>
        <a:p>
          <a:endParaRPr lang="es-PR"/>
        </a:p>
      </dgm:t>
    </dgm:pt>
    <dgm:pt modelId="{A5A1FD55-EB2B-491F-AB14-72EC031A73B1}" type="pres">
      <dgm:prSet presAssocID="{603DF637-C145-4EBD-968C-7820EF6D7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A4EBBA-36FA-4443-BACD-C9C494172F04}" type="pres">
      <dgm:prSet presAssocID="{4A5A7CD8-158A-48F7-8CF4-BF5D56E84980}" presName="boxAndChildren" presStyleCnt="0"/>
      <dgm:spPr/>
      <dgm:t>
        <a:bodyPr/>
        <a:lstStyle/>
        <a:p>
          <a:endParaRPr lang="en-US"/>
        </a:p>
      </dgm:t>
    </dgm:pt>
    <dgm:pt modelId="{AB292DEA-731D-4FE5-91C8-D741E03A5BC9}" type="pres">
      <dgm:prSet presAssocID="{4A5A7CD8-158A-48F7-8CF4-BF5D56E84980}" presName="parentTextBox" presStyleLbl="node1" presStyleIdx="0" presStyleCnt="3"/>
      <dgm:spPr/>
      <dgm:t>
        <a:bodyPr/>
        <a:lstStyle/>
        <a:p>
          <a:endParaRPr lang="en-US"/>
        </a:p>
      </dgm:t>
    </dgm:pt>
    <dgm:pt modelId="{3B821183-7D03-4400-AFF1-1E9D4651338A}" type="pres">
      <dgm:prSet presAssocID="{4CEF447A-A81C-4AEF-AB9A-BAACCBD8AE7E}" presName="sp" presStyleCnt="0"/>
      <dgm:spPr/>
      <dgm:t>
        <a:bodyPr/>
        <a:lstStyle/>
        <a:p>
          <a:endParaRPr lang="en-US"/>
        </a:p>
      </dgm:t>
    </dgm:pt>
    <dgm:pt modelId="{61BC9D6C-52EE-4632-B6AF-8358BF639C75}" type="pres">
      <dgm:prSet presAssocID="{C4009A22-E3F3-4242-8C28-D14B9D786D68}" presName="arrowAndChildren" presStyleCnt="0"/>
      <dgm:spPr/>
      <dgm:t>
        <a:bodyPr/>
        <a:lstStyle/>
        <a:p>
          <a:endParaRPr lang="en-US"/>
        </a:p>
      </dgm:t>
    </dgm:pt>
    <dgm:pt modelId="{5833B8A0-1ABC-425C-BB69-2828652C8010}" type="pres">
      <dgm:prSet presAssocID="{C4009A22-E3F3-4242-8C28-D14B9D786D6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D8BE47D-2BC9-4E29-B1F3-51CA6D5D5DCF}" type="pres">
      <dgm:prSet presAssocID="{8F8CE768-5FED-43FF-8BDD-97D7793066AE}" presName="sp" presStyleCnt="0"/>
      <dgm:spPr/>
      <dgm:t>
        <a:bodyPr/>
        <a:lstStyle/>
        <a:p>
          <a:endParaRPr lang="en-US"/>
        </a:p>
      </dgm:t>
    </dgm:pt>
    <dgm:pt modelId="{00DB1F08-CA8F-4B12-BADA-F25E1E4DD741}" type="pres">
      <dgm:prSet presAssocID="{31C09DDD-DC2B-4BCD-A9B7-8198407E0459}" presName="arrowAndChildren" presStyleCnt="0"/>
      <dgm:spPr/>
      <dgm:t>
        <a:bodyPr/>
        <a:lstStyle/>
        <a:p>
          <a:endParaRPr lang="en-US"/>
        </a:p>
      </dgm:t>
    </dgm:pt>
    <dgm:pt modelId="{CD91F92B-67E1-4523-B0F8-775A16CB880D}" type="pres">
      <dgm:prSet presAssocID="{31C09DDD-DC2B-4BCD-A9B7-8198407E0459}" presName="parentTextArrow" presStyleLbl="node1" presStyleIdx="2" presStyleCnt="3" custLinFactNeighborX="-1440" custLinFactNeighborY="-11497"/>
      <dgm:spPr/>
      <dgm:t>
        <a:bodyPr/>
        <a:lstStyle/>
        <a:p>
          <a:endParaRPr lang="en-US"/>
        </a:p>
      </dgm:t>
    </dgm:pt>
  </dgm:ptLst>
  <dgm:cxnLst>
    <dgm:cxn modelId="{C8BFBB14-2500-47EE-8076-CE2E11CB2708}" srcId="{603DF637-C145-4EBD-968C-7820EF6D760D}" destId="{31C09DDD-DC2B-4BCD-A9B7-8198407E0459}" srcOrd="0" destOrd="0" parTransId="{7A7C68E2-703B-4F64-A869-3EE353A6ABAC}" sibTransId="{8F8CE768-5FED-43FF-8BDD-97D7793066AE}"/>
    <dgm:cxn modelId="{1CE060B6-A1C8-4DC6-86DB-BB762DBB72F4}" srcId="{603DF637-C145-4EBD-968C-7820EF6D760D}" destId="{C4009A22-E3F3-4242-8C28-D14B9D786D68}" srcOrd="1" destOrd="0" parTransId="{14BD6A92-9B43-4C87-88BF-557193515EFC}" sibTransId="{4CEF447A-A81C-4AEF-AB9A-BAACCBD8AE7E}"/>
    <dgm:cxn modelId="{DE85BCA9-C41F-4EDD-8407-BD3C51E57D84}" type="presOf" srcId="{603DF637-C145-4EBD-968C-7820EF6D760D}" destId="{A5A1FD55-EB2B-491F-AB14-72EC031A73B1}" srcOrd="0" destOrd="0" presId="urn:microsoft.com/office/officeart/2005/8/layout/process4"/>
    <dgm:cxn modelId="{3C70F857-48F4-4459-B717-D793383E7450}" type="presOf" srcId="{4A5A7CD8-158A-48F7-8CF4-BF5D56E84980}" destId="{AB292DEA-731D-4FE5-91C8-D741E03A5BC9}" srcOrd="0" destOrd="0" presId="urn:microsoft.com/office/officeart/2005/8/layout/process4"/>
    <dgm:cxn modelId="{38FF697E-B234-47D2-ABF8-D2F3C3E20701}" type="presOf" srcId="{C4009A22-E3F3-4242-8C28-D14B9D786D68}" destId="{5833B8A0-1ABC-425C-BB69-2828652C8010}" srcOrd="0" destOrd="0" presId="urn:microsoft.com/office/officeart/2005/8/layout/process4"/>
    <dgm:cxn modelId="{16C2A073-2EAF-473C-89AA-DFA8DDFDE4C7}" srcId="{603DF637-C145-4EBD-968C-7820EF6D760D}" destId="{4A5A7CD8-158A-48F7-8CF4-BF5D56E84980}" srcOrd="2" destOrd="0" parTransId="{3D3A583C-6CA2-4E21-BE48-8A2410C8748A}" sibTransId="{D33C955C-CB7B-4FC1-9E67-F23483F09E61}"/>
    <dgm:cxn modelId="{67F721DD-2030-4FA7-941A-49E0CB963187}" type="presOf" srcId="{31C09DDD-DC2B-4BCD-A9B7-8198407E0459}" destId="{CD91F92B-67E1-4523-B0F8-775A16CB880D}" srcOrd="0" destOrd="0" presId="urn:microsoft.com/office/officeart/2005/8/layout/process4"/>
    <dgm:cxn modelId="{3E021455-D82A-4F6A-8760-AB4CB9600300}" type="presParOf" srcId="{A5A1FD55-EB2B-491F-AB14-72EC031A73B1}" destId="{25A4EBBA-36FA-4443-BACD-C9C494172F04}" srcOrd="0" destOrd="0" presId="urn:microsoft.com/office/officeart/2005/8/layout/process4"/>
    <dgm:cxn modelId="{B9C7CD66-431B-446A-A458-575283379DAA}" type="presParOf" srcId="{25A4EBBA-36FA-4443-BACD-C9C494172F04}" destId="{AB292DEA-731D-4FE5-91C8-D741E03A5BC9}" srcOrd="0" destOrd="0" presId="urn:microsoft.com/office/officeart/2005/8/layout/process4"/>
    <dgm:cxn modelId="{E4DB6C7C-4D26-494B-9B33-441DB9E652F6}" type="presParOf" srcId="{A5A1FD55-EB2B-491F-AB14-72EC031A73B1}" destId="{3B821183-7D03-4400-AFF1-1E9D4651338A}" srcOrd="1" destOrd="0" presId="urn:microsoft.com/office/officeart/2005/8/layout/process4"/>
    <dgm:cxn modelId="{CDFB7BEC-A9B1-4A00-B15F-0EEE5F1267E5}" type="presParOf" srcId="{A5A1FD55-EB2B-491F-AB14-72EC031A73B1}" destId="{61BC9D6C-52EE-4632-B6AF-8358BF639C75}" srcOrd="2" destOrd="0" presId="urn:microsoft.com/office/officeart/2005/8/layout/process4"/>
    <dgm:cxn modelId="{A0F76273-5461-4D03-A286-FC28783779AD}" type="presParOf" srcId="{61BC9D6C-52EE-4632-B6AF-8358BF639C75}" destId="{5833B8A0-1ABC-425C-BB69-2828652C8010}" srcOrd="0" destOrd="0" presId="urn:microsoft.com/office/officeart/2005/8/layout/process4"/>
    <dgm:cxn modelId="{D1557628-FBBE-418C-AF1F-33F0466EC6CF}" type="presParOf" srcId="{A5A1FD55-EB2B-491F-AB14-72EC031A73B1}" destId="{AD8BE47D-2BC9-4E29-B1F3-51CA6D5D5DCF}" srcOrd="3" destOrd="0" presId="urn:microsoft.com/office/officeart/2005/8/layout/process4"/>
    <dgm:cxn modelId="{1ACAE26A-9FB4-4194-B810-3EA894D39E9D}" type="presParOf" srcId="{A5A1FD55-EB2B-491F-AB14-72EC031A73B1}" destId="{00DB1F08-CA8F-4B12-BADA-F25E1E4DD741}" srcOrd="4" destOrd="0" presId="urn:microsoft.com/office/officeart/2005/8/layout/process4"/>
    <dgm:cxn modelId="{93CB464C-9376-4118-B280-477EC9F57533}" type="presParOf" srcId="{00DB1F08-CA8F-4B12-BADA-F25E1E4DD741}" destId="{CD91F92B-67E1-4523-B0F8-775A16CB88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2DEA-731D-4FE5-91C8-D741E03A5BC9}">
      <dsp:nvSpPr>
        <dsp:cNvPr id="0" name=""/>
        <dsp:cNvSpPr/>
      </dsp:nvSpPr>
      <dsp:spPr>
        <a:xfrm>
          <a:off x="0" y="3558534"/>
          <a:ext cx="11625759" cy="1167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Files were open in HYDRA and the </a:t>
          </a:r>
          <a:r>
            <a:rPr lang="en-US" sz="2100" kern="1200" dirty="0" err="1" smtClean="0"/>
            <a:t>Chl</a:t>
          </a:r>
          <a:r>
            <a:rPr lang="en-US" sz="2100" kern="1200" dirty="0" smtClean="0"/>
            <a:t>, SST, and Rrs671 products were display and compared. It was found that the current UPRM DBPS is not generating the SST product.  Therefore, an additional processing was required </a:t>
          </a:r>
          <a:r>
            <a:rPr lang="en-US" sz="2100" kern="1200" dirty="0" smtClean="0"/>
            <a:t>from Liam </a:t>
          </a:r>
          <a:r>
            <a:rPr lang="en-US" sz="2100" kern="1200" dirty="0" err="1" smtClean="0"/>
            <a:t>Gumley</a:t>
          </a:r>
          <a:r>
            <a:rPr lang="en-US" sz="2100" kern="1200" dirty="0" smtClean="0"/>
            <a:t> for </a:t>
          </a:r>
          <a:r>
            <a:rPr lang="en-US" sz="2100" kern="1200" dirty="0" smtClean="0"/>
            <a:t>that product.</a:t>
          </a:r>
          <a:endParaRPr lang="es-PR" sz="2100" kern="1200" dirty="0"/>
        </a:p>
      </dsp:txBody>
      <dsp:txXfrm>
        <a:off x="0" y="3558534"/>
        <a:ext cx="11625759" cy="1167990"/>
      </dsp:txXfrm>
    </dsp:sp>
    <dsp:sp modelId="{5833B8A0-1ABC-425C-BB69-2828652C8010}">
      <dsp:nvSpPr>
        <dsp:cNvPr id="0" name=""/>
        <dsp:cNvSpPr/>
      </dsp:nvSpPr>
      <dsp:spPr>
        <a:xfrm rot="10800000">
          <a:off x="0" y="1779684"/>
          <a:ext cx="11625759" cy="179636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Downloaded the SEADAS products file for April 26 and 23, 2016.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example: </a:t>
          </a:r>
          <a:r>
            <a:rPr lang="es-PR" sz="2400" kern="1200" dirty="0" smtClean="0"/>
            <a:t>SEADAS_npp_d20160426_t1905177_e1919291.hdf</a:t>
          </a:r>
          <a:endParaRPr lang="es-PR" sz="2400" kern="1200" dirty="0"/>
        </a:p>
      </dsp:txBody>
      <dsp:txXfrm rot="10800000">
        <a:off x="0" y="1779684"/>
        <a:ext cx="11625759" cy="1167227"/>
      </dsp:txXfrm>
    </dsp:sp>
    <dsp:sp modelId="{CD91F92B-67E1-4523-B0F8-775A16CB880D}">
      <dsp:nvSpPr>
        <dsp:cNvPr id="0" name=""/>
        <dsp:cNvSpPr/>
      </dsp:nvSpPr>
      <dsp:spPr>
        <a:xfrm rot="10800000">
          <a:off x="0" y="0"/>
          <a:ext cx="11625759" cy="179636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Reviewed the jpegs available at the UPRM DBPS in order to determine which images/days were covering the study area (Yucatan Peninsula) and can be used.</a:t>
          </a:r>
          <a:endParaRPr lang="es-PR" sz="2400" kern="1200" dirty="0"/>
        </a:p>
      </dsp:txBody>
      <dsp:txXfrm rot="10800000">
        <a:off x="0" y="0"/>
        <a:ext cx="11625759" cy="116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41F2D-5E60-4A17-B7C5-DA6DC15773EE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70EBE-B3F2-483C-B9FF-6B6459C53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0EBE-B3F2-483C-B9FF-6B6459C53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70EBE-B3F2-483C-B9FF-6B6459C53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5CB3-0406-4906-837E-FE4C0996B5D5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2907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97FC-3E3B-439E-B368-F7E9D147FFF6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3903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B3CF-6E89-4D44-B805-CF723B61A2B8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2308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A3AC-7E4D-499B-AA87-66B124EC672B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512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9008B9A-249C-43A6-89EE-A4E4BE680AB8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P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3451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E5F99-0E3D-43B7-A4DC-841F2A6C5D17}" type="datetime1">
              <a:rPr lang="es-PR" smtClean="0"/>
              <a:t>28/04/2016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437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E3BA-C275-46FE-86A4-9B916F40C8EB}" type="datetime1">
              <a:rPr lang="es-PR" smtClean="0"/>
              <a:t>28/04/2016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439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1C24-280A-4112-B938-0E5FE801C93D}" type="datetime1">
              <a:rPr lang="es-PR" smtClean="0"/>
              <a:t>28/04/2016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802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9C1A-40DB-4399-A9CE-819A41296D75}" type="datetime1">
              <a:rPr lang="es-PR" smtClean="0"/>
              <a:t>28/04/2016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457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F5BD-7B1E-4A25-8C6E-686FF832507F}" type="datetime1">
              <a:rPr lang="es-PR" smtClean="0"/>
              <a:t>28/04/2016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819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8C97-9CBF-438E-897A-3C67F9E1A50B}" type="datetime1">
              <a:rPr lang="es-PR" smtClean="0"/>
              <a:t>28/04/2016</a:t>
            </a:fld>
            <a:endParaRPr lang="es-P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475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43B96EC-AF3A-46D8-9E98-63CE359B6595}" type="datetime1">
              <a:rPr lang="es-PR" smtClean="0"/>
              <a:t>28/04/2016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9E573BB-E812-413F-A408-5D3A8A8B100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1475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Coastal Upwelling </a:t>
            </a:r>
            <a:r>
              <a:rPr lang="en-US" sz="8800" dirty="0" smtClean="0"/>
              <a:t>at the Yucatan Peninsula</a:t>
            </a:r>
            <a:endParaRPr lang="es-P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648" y="4468031"/>
            <a:ext cx="7891272" cy="227990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Fernando </a:t>
            </a:r>
            <a:r>
              <a:rPr lang="en-US" sz="3200" b="1" dirty="0" err="1" smtClean="0"/>
              <a:t>Gilbes-Santaella</a:t>
            </a:r>
            <a:endParaRPr lang="en-US" b="1" dirty="0" smtClean="0"/>
          </a:p>
          <a:p>
            <a:r>
              <a:rPr lang="en-US" b="1" dirty="0" smtClean="0"/>
              <a:t>UPRM-Department </a:t>
            </a:r>
            <a:r>
              <a:rPr lang="en-US" b="1" dirty="0" smtClean="0"/>
              <a:t>of </a:t>
            </a:r>
            <a:r>
              <a:rPr lang="en-US" b="1" dirty="0" smtClean="0"/>
              <a:t>Geology</a:t>
            </a:r>
          </a:p>
          <a:p>
            <a:r>
              <a:rPr lang="en-US" b="1" dirty="0" smtClean="0"/>
              <a:t>PR Polar Orbiter Workshop  </a:t>
            </a:r>
          </a:p>
          <a:p>
            <a:r>
              <a:rPr lang="en-US" b="1" dirty="0" smtClean="0"/>
              <a:t>26-29 April 2016</a:t>
            </a:r>
            <a:endParaRPr lang="en-US" b="1" dirty="0" smtClean="0"/>
          </a:p>
          <a:p>
            <a:r>
              <a:rPr lang="en-US" b="1" dirty="0" smtClean="0"/>
              <a:t>fernando.gilbes@upr.edu</a:t>
            </a:r>
            <a:endParaRPr lang="es-PR" b="1" dirty="0"/>
          </a:p>
        </p:txBody>
      </p:sp>
      <p:pic>
        <p:nvPicPr>
          <p:cNvPr id="1026" name="Picture 2" descr="http://npp.gsfc.nasa.gov/images/vii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23" y="4739051"/>
            <a:ext cx="2620081" cy="176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35" y="252774"/>
            <a:ext cx="1285397" cy="907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57" y="227867"/>
            <a:ext cx="976478" cy="9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32" y="209361"/>
            <a:ext cx="805392" cy="9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454331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3" y="1236617"/>
            <a:ext cx="11214334" cy="5373189"/>
          </a:xfrm>
        </p:spPr>
        <p:txBody>
          <a:bodyPr>
            <a:noAutofit/>
          </a:bodyPr>
          <a:lstStyle/>
          <a:p>
            <a:r>
              <a:rPr lang="en-US" sz="2400" dirty="0" smtClean="0"/>
              <a:t>Coastal upwelling at the Yucatan Peninsula was detected with VIIRS ocean products during April 2016.</a:t>
            </a:r>
          </a:p>
          <a:p>
            <a:r>
              <a:rPr lang="en-US" sz="2400" dirty="0" err="1" smtClean="0"/>
              <a:t>Chl</a:t>
            </a:r>
            <a:r>
              <a:rPr lang="en-US" sz="2400" dirty="0" smtClean="0"/>
              <a:t> values were up to 4 times higher in the nutrient-rich upwelling waters that in the offshore waters.</a:t>
            </a:r>
          </a:p>
          <a:p>
            <a:r>
              <a:rPr lang="en-US" sz="2400" dirty="0" smtClean="0"/>
              <a:t>SST was ~2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lower in the upwelling waters than in the offshore warm waters.</a:t>
            </a:r>
          </a:p>
          <a:p>
            <a:r>
              <a:rPr lang="en-US" sz="2400" dirty="0" smtClean="0"/>
              <a:t>UPRM DBPS is not generating the SST product and will be good to add it to the processing routine.</a:t>
            </a:r>
          </a:p>
          <a:p>
            <a:r>
              <a:rPr lang="en-US" sz="2400" dirty="0" smtClean="0"/>
              <a:t>VIIRS capabilities represent a new alternative to study oceanographic processes in our region using ocean color.</a:t>
            </a:r>
          </a:p>
          <a:p>
            <a:r>
              <a:rPr lang="en-US" sz="2400" dirty="0" smtClean="0"/>
              <a:t>New projects will be developed in the Caribbean region using UPRM DBPS products.</a:t>
            </a:r>
            <a:endParaRPr lang="en-US" sz="2400" dirty="0"/>
          </a:p>
          <a:p>
            <a:r>
              <a:rPr lang="en-US" sz="2400" dirty="0" smtClean="0"/>
              <a:t>Efforts will be made to integrate in our courses the use of the collected images at UPRM.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10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97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!</a:t>
            </a:r>
            <a:r>
              <a:rPr lang="en-US" dirty="0" err="1" smtClean="0"/>
              <a:t>Muchas</a:t>
            </a:r>
            <a:r>
              <a:rPr lang="en-US" dirty="0" smtClean="0"/>
              <a:t> gracias!</a:t>
            </a:r>
            <a:br>
              <a:rPr lang="en-US" dirty="0" smtClean="0"/>
            </a:br>
            <a:r>
              <a:rPr lang="en-US" dirty="0" smtClean="0"/>
              <a:t>Thank you…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468031"/>
            <a:ext cx="7891272" cy="2288369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/>
              <a:t>Fernando Gilbes-</a:t>
            </a:r>
            <a:r>
              <a:rPr lang="en-US" sz="4000" b="1" dirty="0" err="1"/>
              <a:t>Santaella</a:t>
            </a:r>
            <a:endParaRPr lang="en-US" sz="3200" b="1" dirty="0"/>
          </a:p>
          <a:p>
            <a:r>
              <a:rPr lang="en-US" sz="3200" b="1" dirty="0"/>
              <a:t>UPRM-Department of Geology</a:t>
            </a:r>
          </a:p>
          <a:p>
            <a:r>
              <a:rPr lang="en-US" sz="3200" b="1" dirty="0"/>
              <a:t>PR Polar Orbiter Workshop  </a:t>
            </a:r>
          </a:p>
          <a:p>
            <a:r>
              <a:rPr lang="en-US" sz="3200" b="1" dirty="0"/>
              <a:t>26-29 April 2016</a:t>
            </a:r>
          </a:p>
          <a:p>
            <a:r>
              <a:rPr lang="en-US" sz="3200" b="1" dirty="0"/>
              <a:t>fernando.gilbes@upr.edu</a:t>
            </a:r>
            <a:endParaRPr lang="es-PR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9807" y="1769027"/>
            <a:ext cx="333375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935" y="252774"/>
            <a:ext cx="1285397" cy="90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57" y="227867"/>
            <a:ext cx="976478" cy="9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32" y="209361"/>
            <a:ext cx="805392" cy="9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78038"/>
          </a:xfrm>
        </p:spPr>
        <p:txBody>
          <a:bodyPr/>
          <a:lstStyle/>
          <a:p>
            <a:pPr algn="ctr"/>
            <a:r>
              <a:rPr lang="en-US" dirty="0" smtClean="0"/>
              <a:t>Overview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1160" y="1191771"/>
            <a:ext cx="10607022" cy="5233422"/>
          </a:xfrm>
        </p:spPr>
        <p:txBody>
          <a:bodyPr>
            <a:noAutofit/>
          </a:bodyPr>
          <a:lstStyle/>
          <a:p>
            <a:r>
              <a:rPr lang="en-US" sz="2900" dirty="0" smtClean="0"/>
              <a:t>The main objective of this project was to detect </a:t>
            </a:r>
            <a:r>
              <a:rPr lang="en-US" sz="2900" dirty="0"/>
              <a:t>the coastal upwelling at the Yucatan </a:t>
            </a:r>
            <a:r>
              <a:rPr lang="en-US" sz="2900" dirty="0" smtClean="0"/>
              <a:t>Peninsula using the </a:t>
            </a:r>
            <a:r>
              <a:rPr lang="en-US" sz="2900" dirty="0" err="1" smtClean="0"/>
              <a:t>Chl</a:t>
            </a:r>
            <a:r>
              <a:rPr lang="en-US" sz="2900" dirty="0" smtClean="0"/>
              <a:t> and SST products from VIIRS.</a:t>
            </a:r>
          </a:p>
          <a:p>
            <a:r>
              <a:rPr lang="en-US" sz="2900" dirty="0" smtClean="0"/>
              <a:t>The monitoring of related coastal upwelling processes in near-real time is important to evaluate the water quality and biogeochemical processes, which help to develop better coastal management strategies.</a:t>
            </a:r>
          </a:p>
          <a:p>
            <a:r>
              <a:rPr lang="en-US" sz="2900" dirty="0" smtClean="0"/>
              <a:t>This project included the download of SEADAS products files from the UPRM DBPS, examine the files in HYDRA, and compare the products using the available tools.</a:t>
            </a:r>
          </a:p>
          <a:p>
            <a:r>
              <a:rPr lang="en-US" sz="2900" dirty="0" smtClean="0"/>
              <a:t>A very strong upwelling event was detected during </a:t>
            </a:r>
            <a:r>
              <a:rPr lang="en-US" sz="2900" dirty="0"/>
              <a:t>April 26, 2016 and </a:t>
            </a:r>
            <a:r>
              <a:rPr lang="en-US" sz="2900" dirty="0" smtClean="0"/>
              <a:t>described using </a:t>
            </a:r>
            <a:r>
              <a:rPr lang="en-US" sz="2900" dirty="0" err="1" smtClean="0"/>
              <a:t>Chl</a:t>
            </a:r>
            <a:r>
              <a:rPr lang="en-US" sz="2900" dirty="0" smtClean="0"/>
              <a:t>, SST, and Rrs671.</a:t>
            </a:r>
          </a:p>
          <a:p>
            <a:endParaRPr lang="es-PR" sz="2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8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87992"/>
            <a:ext cx="6209211" cy="1450879"/>
          </a:xfrm>
        </p:spPr>
        <p:txBody>
          <a:bodyPr/>
          <a:lstStyle/>
          <a:p>
            <a:pPr algn="ctr"/>
            <a:r>
              <a:rPr lang="en-US" dirty="0" smtClean="0"/>
              <a:t>Coastal upwelling</a:t>
            </a:r>
            <a:endParaRPr lang="es-PR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49" y="184326"/>
            <a:ext cx="5227274" cy="244392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2688986"/>
            <a:ext cx="5924282" cy="4082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447" r="2166"/>
          <a:stretch/>
        </p:blipFill>
        <p:spPr>
          <a:xfrm>
            <a:off x="269964" y="1578131"/>
            <a:ext cx="6096001" cy="4700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92855">
            <a:off x="393201" y="4149320"/>
            <a:ext cx="276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Cold and nutrient rich waters move up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0305"/>
          <a:stretch/>
        </p:blipFill>
        <p:spPr>
          <a:xfrm>
            <a:off x="215350" y="1638871"/>
            <a:ext cx="6092017" cy="47007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540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9233" y="76203"/>
            <a:ext cx="10058400" cy="1275009"/>
          </a:xfrm>
        </p:spPr>
        <p:txBody>
          <a:bodyPr/>
          <a:lstStyle/>
          <a:p>
            <a:pPr algn="ctr"/>
            <a:r>
              <a:rPr lang="en-US" dirty="0" smtClean="0"/>
              <a:t>Data and methods</a:t>
            </a:r>
            <a:endParaRPr lang="es-P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44288"/>
              </p:ext>
            </p:extLst>
          </p:nvPr>
        </p:nvGraphicFramePr>
        <p:xfrm>
          <a:off x="274320" y="1359675"/>
          <a:ext cx="11625759" cy="472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643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91F92B-67E1-4523-B0F8-775A16CB8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33B8A0-1ABC-425C-BB69-2828652C8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292DEA-731D-4FE5-91C8-D741E03A5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7" y="1106502"/>
            <a:ext cx="8430229" cy="5397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58" y="1106262"/>
            <a:ext cx="8433700" cy="53975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8881" y="193183"/>
            <a:ext cx="60015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Chl</a:t>
            </a:r>
            <a:r>
              <a:rPr lang="en-US" sz="4400" b="1" dirty="0" smtClean="0"/>
              <a:t> for April 26, 2016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024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1596566"/>
            <a:ext cx="8611488" cy="4758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999197"/>
            <a:ext cx="8611488" cy="551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8881" y="193183"/>
            <a:ext cx="5988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SST for April 26, 2016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24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5" y="426589"/>
            <a:ext cx="3199448" cy="343982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7977" r="-1" b="5887"/>
          <a:stretch/>
        </p:blipFill>
        <p:spPr>
          <a:xfrm>
            <a:off x="3872675" y="697572"/>
            <a:ext cx="7396917" cy="30169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r="2026" b="2854"/>
          <a:stretch/>
        </p:blipFill>
        <p:spPr>
          <a:xfrm>
            <a:off x="3834617" y="3945879"/>
            <a:ext cx="7473034" cy="27194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1" y="3917925"/>
            <a:ext cx="3201806" cy="2775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825" y="346044"/>
            <a:ext cx="11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Chl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0825" y="3910430"/>
            <a:ext cx="1165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SST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97067" y="-58990"/>
            <a:ext cx="3948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April 26, 2016</a:t>
            </a:r>
            <a:endParaRPr lang="en-US" sz="4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257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63" y="2236631"/>
            <a:ext cx="6327513" cy="3378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0" y="2236632"/>
            <a:ext cx="5278994" cy="3378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840" y="2236631"/>
            <a:ext cx="1178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Chl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97263" y="2236630"/>
            <a:ext cx="2069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Rrs671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4840" y="431775"/>
            <a:ext cx="116219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Detection of Inorganic Suspended Particles</a:t>
            </a:r>
          </a:p>
          <a:p>
            <a:r>
              <a:rPr lang="en-US" sz="4200" b="1" dirty="0" smtClean="0"/>
              <a:t>April 26, 2016</a:t>
            </a:r>
            <a:endParaRPr lang="en-US" sz="4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02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3" y="1438691"/>
            <a:ext cx="10895285" cy="5085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4" y="1438691"/>
            <a:ext cx="10895285" cy="5085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783" y="25758"/>
            <a:ext cx="10121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/>
              <a:t>Detection of coastal upwelling during</a:t>
            </a:r>
          </a:p>
          <a:p>
            <a:r>
              <a:rPr lang="en-US" sz="4200" b="1" dirty="0" smtClean="0"/>
              <a:t>April 23, 2016</a:t>
            </a:r>
            <a:endParaRPr lang="en-US" sz="4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73BB-E812-413F-A408-5D3A8A8B1007}" type="slidenum">
              <a:rPr lang="es-PR" smtClean="0"/>
              <a:t>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859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308</TotalTime>
  <Words>419</Words>
  <Application>Microsoft Office PowerPoint</Application>
  <PresentationFormat>Widescreen</PresentationFormat>
  <Paragraphs>54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Coastal Upwelling at the Yucatan Peninsula</vt:lpstr>
      <vt:lpstr>Overview</vt:lpstr>
      <vt:lpstr>Coastal upwelling</vt:lpstr>
      <vt:lpstr>Data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!Muchas gracias! Thank you…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Upwelling at the Yucatan Peninsula</dc:title>
  <dc:creator>User</dc:creator>
  <cp:lastModifiedBy>FGS</cp:lastModifiedBy>
  <cp:revision>34</cp:revision>
  <dcterms:created xsi:type="dcterms:W3CDTF">2016-04-28T21:14:07Z</dcterms:created>
  <dcterms:modified xsi:type="dcterms:W3CDTF">2016-04-29T04:08:03Z</dcterms:modified>
</cp:coreProperties>
</file>