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media/image15.gif" ContentType="image/gif"/>
  <Override PartName="/ppt/notesSlides/notesSlide1.xml" ContentType="application/vnd.openxmlformats-officedocument.presentationml.notesSlide+xml"/>
  <Override PartName="/ppt/media/image25.gif" ContentType="image/gif"/>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0.gif" ContentType="image/gif"/>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90" r:id="rId2"/>
    <p:sldMasterId id="2147483707" r:id="rId3"/>
    <p:sldMasterId id="2147483721" r:id="rId4"/>
    <p:sldMasterId id="2147483738" r:id="rId5"/>
    <p:sldMasterId id="2147483755" r:id="rId6"/>
    <p:sldMasterId id="2147483779" r:id="rId7"/>
    <p:sldMasterId id="2147483792" r:id="rId8"/>
    <p:sldMasterId id="2147483804" r:id="rId9"/>
    <p:sldMasterId id="2147483817" r:id="rId10"/>
    <p:sldMasterId id="2147483829" r:id="rId11"/>
    <p:sldMasterId id="2147483841" r:id="rId12"/>
    <p:sldMasterId id="2147483853" r:id="rId13"/>
    <p:sldMasterId id="2147483865" r:id="rId14"/>
  </p:sldMasterIdLst>
  <p:notesMasterIdLst>
    <p:notesMasterId r:id="rId68"/>
  </p:notesMasterIdLst>
  <p:sldIdLst>
    <p:sldId id="297" r:id="rId15"/>
    <p:sldId id="274" r:id="rId16"/>
    <p:sldId id="275" r:id="rId17"/>
    <p:sldId id="276" r:id="rId18"/>
    <p:sldId id="331" r:id="rId19"/>
    <p:sldId id="332" r:id="rId20"/>
    <p:sldId id="289" r:id="rId21"/>
    <p:sldId id="278" r:id="rId22"/>
    <p:sldId id="290" r:id="rId23"/>
    <p:sldId id="291" r:id="rId24"/>
    <p:sldId id="277" r:id="rId25"/>
    <p:sldId id="279" r:id="rId26"/>
    <p:sldId id="333" r:id="rId27"/>
    <p:sldId id="281" r:id="rId28"/>
    <p:sldId id="280" r:id="rId29"/>
    <p:sldId id="334" r:id="rId30"/>
    <p:sldId id="282" r:id="rId31"/>
    <p:sldId id="335" r:id="rId32"/>
    <p:sldId id="258" r:id="rId33"/>
    <p:sldId id="283" r:id="rId34"/>
    <p:sldId id="284" r:id="rId35"/>
    <p:sldId id="285" r:id="rId36"/>
    <p:sldId id="286" r:id="rId37"/>
    <p:sldId id="287" r:id="rId38"/>
    <p:sldId id="288" r:id="rId39"/>
    <p:sldId id="320" r:id="rId40"/>
    <p:sldId id="321" r:id="rId41"/>
    <p:sldId id="322" r:id="rId42"/>
    <p:sldId id="303" r:id="rId43"/>
    <p:sldId id="304" r:id="rId44"/>
    <p:sldId id="305" r:id="rId45"/>
    <p:sldId id="306" r:id="rId46"/>
    <p:sldId id="307" r:id="rId47"/>
    <p:sldId id="308" r:id="rId48"/>
    <p:sldId id="309" r:id="rId49"/>
    <p:sldId id="337" r:id="rId50"/>
    <p:sldId id="339" r:id="rId51"/>
    <p:sldId id="340" r:id="rId52"/>
    <p:sldId id="310" r:id="rId53"/>
    <p:sldId id="311" r:id="rId54"/>
    <p:sldId id="313" r:id="rId55"/>
    <p:sldId id="336" r:id="rId56"/>
    <p:sldId id="341" r:id="rId57"/>
    <p:sldId id="338" r:id="rId58"/>
    <p:sldId id="314" r:id="rId59"/>
    <p:sldId id="325" r:id="rId60"/>
    <p:sldId id="326" r:id="rId61"/>
    <p:sldId id="327" r:id="rId62"/>
    <p:sldId id="319" r:id="rId63"/>
    <p:sldId id="324" r:id="rId64"/>
    <p:sldId id="329" r:id="rId65"/>
    <p:sldId id="328" r:id="rId66"/>
    <p:sldId id="330"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612" autoAdjust="0"/>
  </p:normalViewPr>
  <p:slideViewPr>
    <p:cSldViewPr snapToGrid="0" snapToObjects="1">
      <p:cViewPr varScale="1">
        <p:scale>
          <a:sx n="73" d="100"/>
          <a:sy n="73" d="100"/>
        </p:scale>
        <p:origin x="-63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9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73" Type="http://schemas.openxmlformats.org/officeDocument/2006/relationships/tableStyles" Target="tableStyles.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4D33BA-D11A-854A-9D0C-874E66590FAD}" type="datetimeFigureOut">
              <a:rPr lang="en-US" smtClean="0"/>
              <a:t>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B71AE2-AFA5-8942-96A9-16A43FE91D92}" type="slidenum">
              <a:rPr lang="en-US" smtClean="0"/>
              <a:t>‹#›</a:t>
            </a:fld>
            <a:endParaRPr lang="en-US"/>
          </a:p>
        </p:txBody>
      </p:sp>
    </p:spTree>
    <p:extLst>
      <p:ext uri="{BB962C8B-B14F-4D97-AF65-F5344CB8AC3E}">
        <p14:creationId xmlns:p14="http://schemas.microsoft.com/office/powerpoint/2010/main" val="10168636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1B109D-BFE7-6440-BD81-BBE654F366C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73640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20</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62D898D-4326-4C00-89E2-273063599363}" type="slidenum">
              <a:rPr lang="en-US" sz="1200" smtClean="0">
                <a:solidFill>
                  <a:prstClr val="black"/>
                </a:solidFill>
              </a:rPr>
              <a:pPr/>
              <a:t>31</a:t>
            </a:fld>
            <a:endParaRPr lang="en-US" sz="1200" smtClean="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000" smtClean="0"/>
              <a:t>Information from: http://www.fourmilab.ch/earthview/moon_ap_per.html </a:t>
            </a:r>
          </a:p>
          <a:p>
            <a:pPr>
              <a:lnSpc>
                <a:spcPct val="80000"/>
              </a:lnSpc>
            </a:pPr>
            <a:endParaRPr lang="en-US" sz="1000" smtClean="0"/>
          </a:p>
          <a:p>
            <a:pPr>
              <a:lnSpc>
                <a:spcPct val="80000"/>
              </a:lnSpc>
            </a:pPr>
            <a:r>
              <a:rPr lang="en-US" sz="1000" smtClean="0"/>
              <a:t>Moon Radius = 1738 km</a:t>
            </a:r>
          </a:p>
          <a:p>
            <a:pPr>
              <a:lnSpc>
                <a:spcPct val="80000"/>
              </a:lnSpc>
            </a:pPr>
            <a:r>
              <a:rPr lang="en-US" sz="1000" smtClean="0"/>
              <a:t>Earth Radius 6378.14 km</a:t>
            </a:r>
          </a:p>
          <a:p>
            <a:pPr>
              <a:lnSpc>
                <a:spcPct val="80000"/>
              </a:lnSpc>
            </a:pPr>
            <a:endParaRPr lang="en-US" sz="1000" smtClean="0"/>
          </a:p>
          <a:p>
            <a:pPr>
              <a:lnSpc>
                <a:spcPct val="80000"/>
              </a:lnSpc>
            </a:pPr>
            <a:r>
              <a:rPr lang="en-US" sz="1000" smtClean="0"/>
              <a:t>The Moon's orbit is inclined 5.145396° with regard to the ecliptic (the plane in which the Earth's orbit around the Sun lies or, more precisely, the plane in which the centre of gravity of the Earth-Moon system [its </a:t>
            </a:r>
            <a:r>
              <a:rPr lang="en-US" sz="1000" b="1" i="1" smtClean="0"/>
              <a:t>barycentre</a:t>
            </a:r>
            <a:r>
              <a:rPr lang="en-US" sz="1000" smtClean="0"/>
              <a:t>] orbits the Sun), so as seen from the centre of the Earth the Moon drifts up and down slightly more than five degrees in the course of each orbit. </a:t>
            </a:r>
          </a:p>
          <a:p>
            <a:pPr>
              <a:lnSpc>
                <a:spcPct val="80000"/>
              </a:lnSpc>
            </a:pPr>
            <a:endParaRPr lang="en-US" sz="1000" smtClean="0"/>
          </a:p>
          <a:p>
            <a:pPr>
              <a:lnSpc>
                <a:spcPct val="80000"/>
              </a:lnSpc>
            </a:pPr>
            <a:r>
              <a:rPr lang="en-US" sz="1000" smtClean="0"/>
              <a:t>The Moon's orbital inclination, combined with the inclination of the Earth's axis of rotation, causes the Moon's declination, as observed from the Earth, to vary between ±28.5° when the Moon's inclination adds to that of the Earth, and ±18° when the two inclinations oppose one another; the maxima and minima of declination repeat every 18.6 years, the period in which the ascending node of the Moon's orbit precesses through a full circle.  (Recall Earth’s own declination is about 23.5 degrees)</a:t>
            </a:r>
          </a:p>
          <a:p>
            <a:pPr>
              <a:lnSpc>
                <a:spcPct val="80000"/>
              </a:lnSpc>
            </a:pPr>
            <a:endParaRPr lang="en-US" sz="1000" smtClean="0"/>
          </a:p>
          <a:p>
            <a:pPr>
              <a:lnSpc>
                <a:spcPct val="80000"/>
              </a:lnSpc>
            </a:pPr>
            <a:r>
              <a:rPr lang="en-US" sz="1000" smtClean="0"/>
              <a:t>The combination of the eccentricity and inclination of the Moon's orbit causes the Moon, as seen from the Earth, to nod up and down and left and right. These apparent motions, the lunar </a:t>
            </a:r>
            <a:r>
              <a:rPr lang="en-US" sz="1000" b="1" i="1" smtClean="0"/>
              <a:t>librations</a:t>
            </a:r>
            <a:r>
              <a:rPr lang="en-US" sz="1000" smtClean="0"/>
              <a:t>, allow us to observe, over a period of time, more than 59% of the Moon's surface from the Earth, albeit with the terrain in the </a:t>
            </a:r>
            <a:r>
              <a:rPr lang="en-US" sz="1000" b="1" i="1" smtClean="0"/>
              <a:t>libration zones</a:t>
            </a:r>
            <a:r>
              <a:rPr lang="en-US" sz="1000" smtClean="0"/>
              <a:t> near the edge of the visible disc, only very obliquely. </a:t>
            </a:r>
          </a:p>
          <a:p>
            <a:pPr>
              <a:lnSpc>
                <a:spcPct val="80000"/>
              </a:lnSpc>
            </a:pPr>
            <a:endParaRPr lang="en-US" sz="1000" smtClean="0"/>
          </a:p>
          <a:p>
            <a:pPr>
              <a:lnSpc>
                <a:spcPct val="80000"/>
              </a:lnSpc>
            </a:pPr>
            <a:r>
              <a:rPr lang="en-US" sz="1000" smtClean="0"/>
              <a:t>The intensity of light varies as the inverse square of the distance between a light source and the observer, so taking the ratio between the perigee and apogee distances in the photographs above as typical, the distance at apogee was 1.1363 times the perigee distance, and hence the Moon's intensity at perigee was the square of this quantity, 1.2912 times brighter—about 30%. </a:t>
            </a:r>
          </a:p>
          <a:p>
            <a:pPr>
              <a:lnSpc>
                <a:spcPct val="80000"/>
              </a:lnSpc>
            </a:pPr>
            <a:endParaRPr lang="en-US" sz="10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62D898D-4326-4C00-89E2-273063599363}" type="slidenum">
              <a:rPr lang="en-US" sz="1200" smtClean="0">
                <a:solidFill>
                  <a:prstClr val="black"/>
                </a:solidFill>
              </a:rPr>
              <a:pPr/>
              <a:t>32</a:t>
            </a:fld>
            <a:endParaRPr lang="en-US" sz="1200" smtClean="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000" smtClean="0"/>
              <a:t>Information from: http://www.fourmilab.ch/earthview/moon_ap_per.html </a:t>
            </a:r>
          </a:p>
          <a:p>
            <a:pPr>
              <a:lnSpc>
                <a:spcPct val="80000"/>
              </a:lnSpc>
            </a:pPr>
            <a:endParaRPr lang="en-US" sz="1000" smtClean="0"/>
          </a:p>
          <a:p>
            <a:pPr>
              <a:lnSpc>
                <a:spcPct val="80000"/>
              </a:lnSpc>
            </a:pPr>
            <a:r>
              <a:rPr lang="en-US" sz="1000" smtClean="0"/>
              <a:t>Moon Radius = 1738 km</a:t>
            </a:r>
          </a:p>
          <a:p>
            <a:pPr>
              <a:lnSpc>
                <a:spcPct val="80000"/>
              </a:lnSpc>
            </a:pPr>
            <a:r>
              <a:rPr lang="en-US" sz="1000" smtClean="0"/>
              <a:t>Earth Radius 6378.14 km</a:t>
            </a:r>
          </a:p>
          <a:p>
            <a:pPr>
              <a:lnSpc>
                <a:spcPct val="80000"/>
              </a:lnSpc>
            </a:pPr>
            <a:endParaRPr lang="en-US" sz="1000" smtClean="0"/>
          </a:p>
          <a:p>
            <a:pPr>
              <a:lnSpc>
                <a:spcPct val="80000"/>
              </a:lnSpc>
            </a:pPr>
            <a:r>
              <a:rPr lang="en-US" sz="1000" smtClean="0"/>
              <a:t>The Moon's orbit is inclined 5.145396° with regard to the ecliptic (the plane in which the Earth's orbit around the Sun lies or, more precisely, the plane in which the centre of gravity of the Earth-Moon system [its </a:t>
            </a:r>
            <a:r>
              <a:rPr lang="en-US" sz="1000" b="1" i="1" smtClean="0"/>
              <a:t>barycentre</a:t>
            </a:r>
            <a:r>
              <a:rPr lang="en-US" sz="1000" smtClean="0"/>
              <a:t>] orbits the Sun), so as seen from the centre of the Earth the Moon drifts up and down slightly more than five degrees in the course of each orbit. </a:t>
            </a:r>
          </a:p>
          <a:p>
            <a:pPr>
              <a:lnSpc>
                <a:spcPct val="80000"/>
              </a:lnSpc>
            </a:pPr>
            <a:endParaRPr lang="en-US" sz="1000" smtClean="0"/>
          </a:p>
          <a:p>
            <a:pPr>
              <a:lnSpc>
                <a:spcPct val="80000"/>
              </a:lnSpc>
            </a:pPr>
            <a:r>
              <a:rPr lang="en-US" sz="1000" smtClean="0"/>
              <a:t>The Moon's orbital inclination, combined with the inclination of the Earth's axis of rotation, causes the Moon's declination, as observed from the Earth, to vary between ±28.5° when the Moon's inclination adds to that of the Earth, and ±18° when the two inclinations oppose one another; the maxima and minima of declination repeat every 18.6 years, the period in which the ascending node of the Moon's orbit precesses through a full circle.  (Recall Earth’s own declination is about 23.5 degrees)</a:t>
            </a:r>
          </a:p>
          <a:p>
            <a:pPr>
              <a:lnSpc>
                <a:spcPct val="80000"/>
              </a:lnSpc>
            </a:pPr>
            <a:endParaRPr lang="en-US" sz="1000" smtClean="0"/>
          </a:p>
          <a:p>
            <a:pPr>
              <a:lnSpc>
                <a:spcPct val="80000"/>
              </a:lnSpc>
            </a:pPr>
            <a:r>
              <a:rPr lang="en-US" sz="1000" smtClean="0"/>
              <a:t>The combination of the eccentricity and inclination of the Moon's orbit causes the Moon, as seen from the Earth, to nod up and down and left and right. These apparent motions, the lunar </a:t>
            </a:r>
            <a:r>
              <a:rPr lang="en-US" sz="1000" b="1" i="1" smtClean="0"/>
              <a:t>librations</a:t>
            </a:r>
            <a:r>
              <a:rPr lang="en-US" sz="1000" smtClean="0"/>
              <a:t>, allow us to observe, over a period of time, more than 59% of the Moon's surface from the Earth, albeit with the terrain in the </a:t>
            </a:r>
            <a:r>
              <a:rPr lang="en-US" sz="1000" b="1" i="1" smtClean="0"/>
              <a:t>libration zones</a:t>
            </a:r>
            <a:r>
              <a:rPr lang="en-US" sz="1000" smtClean="0"/>
              <a:t> near the edge of the visible disc, only very obliquely. </a:t>
            </a:r>
          </a:p>
          <a:p>
            <a:pPr>
              <a:lnSpc>
                <a:spcPct val="80000"/>
              </a:lnSpc>
            </a:pPr>
            <a:endParaRPr lang="en-US" sz="1000" smtClean="0"/>
          </a:p>
          <a:p>
            <a:pPr>
              <a:lnSpc>
                <a:spcPct val="80000"/>
              </a:lnSpc>
            </a:pPr>
            <a:r>
              <a:rPr lang="en-US" sz="1000" smtClean="0"/>
              <a:t>The intensity of light varies as the inverse square of the distance between a light source and the observer, so taking the ratio between the perigee and apogee distances in the photographs above as typical, the distance at apogee was 1.1363 times the perigee distance, and hence the Moon's intensity at perigee was the square of this quantity, 1.2912 times brighter—about 30%. </a:t>
            </a:r>
          </a:p>
          <a:p>
            <a:pPr>
              <a:lnSpc>
                <a:spcPct val="80000"/>
              </a:lnSpc>
            </a:pPr>
            <a:endParaRPr lang="en-US" sz="10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DF900-8372-2E4B-91CB-097AE1D47816}"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34267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0BB537-91F2-4A46-A3B5-13EB6BC063F3}" type="slidenum">
              <a:rPr lang="en-US" smtClean="0">
                <a:solidFill>
                  <a:prstClr val="black"/>
                </a:solidFill>
                <a:latin typeface="Calibri"/>
              </a:rPr>
              <a:pPr>
                <a:defRPr/>
              </a:pPr>
              <a:t>44</a:t>
            </a:fld>
            <a:endParaRPr lang="en-US">
              <a:solidFill>
                <a:prstClr val="black"/>
              </a:solidFill>
              <a:latin typeface="Calibri"/>
            </a:endParaRPr>
          </a:p>
        </p:txBody>
      </p:sp>
    </p:spTree>
    <p:extLst>
      <p:ext uri="{BB962C8B-B14F-4D97-AF65-F5344CB8AC3E}">
        <p14:creationId xmlns:p14="http://schemas.microsoft.com/office/powerpoint/2010/main" val="126630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EE8566-A38F-7C4E-9E3F-17D855A44C25}"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Tree>
    <p:extLst>
      <p:ext uri="{BB962C8B-B14F-4D97-AF65-F5344CB8AC3E}">
        <p14:creationId xmlns:p14="http://schemas.microsoft.com/office/powerpoint/2010/main" val="1827063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7BBA-BCE6-D947-9580-A82684A92118}"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19283034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3467346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66CED12E-B6B6-44EE-AD35-D2FB3DDF825B}"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29" name="Slide Number Placeholder 28"/>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730341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AA907A-9E40-4CD3-A71B-A6BE1C99C012}"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0209700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74CA5A4-BC9C-4DFD-BF3B-CC85FE7EF990}"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a:xfrm>
            <a:off x="7924800" y="6416675"/>
            <a:ext cx="762000" cy="365125"/>
          </a:xfrm>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2370980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B51DBEF-F42F-4B78-B1DD-550BADA1EE02}"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8073143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8BBCAD5-C175-4395-8D49-25F294C87666}"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9" name="Slide Number Placeholder 8"/>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3502762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430A754-0B83-42D1-AA0C-B2A289CA3946}"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5" name="Slide Number Placeholder 4"/>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7886995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D4476-67C7-40E7-9902-6B054A5DC962}"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4" name="Slide Number Placeholder 3"/>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9248043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C57D4B4-8498-4757-A485-BF3DDE486ADD}"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5895674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68B2D1C-D862-4D2F-876C-372CF754B019}"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4183707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C9884-F754-D043-B399-01794C6AAF8E}"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41832821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4E913AB-7DEF-4186-AD10-CE70664FF8B6}"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8125872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E48B52-26B9-4384-93A6-F4C881867198}" type="datetime1">
              <a:rPr lang="en-US" smtClean="0">
                <a:solidFill>
                  <a:prstClr val="white">
                    <a:shade val="50000"/>
                  </a:prstClr>
                </a:solidFill>
                <a:latin typeface="Book Antiqua"/>
              </a:rPr>
              <a:pPr/>
              <a:t>4/20/18</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4266636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extLst>
      <p:ext uri="{BB962C8B-B14F-4D97-AF65-F5344CB8AC3E}">
        <p14:creationId xmlns:p14="http://schemas.microsoft.com/office/powerpoint/2010/main" val="40725846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630426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3370871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9875901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ndara"/>
            </a:endParaRPr>
          </a:p>
        </p:txBody>
      </p:sp>
      <p:sp>
        <p:nvSpPr>
          <p:cNvPr id="9" name="Slide Number Placeholder 8"/>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6424708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ndara"/>
            </a:endParaRPr>
          </a:p>
        </p:txBody>
      </p:sp>
      <p:sp>
        <p:nvSpPr>
          <p:cNvPr id="5" name="Slide Number Placeholder 4"/>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9327160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0693337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5445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8C0D9E-96AB-7A4D-A5A0-96C0A91CF57E}"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40028176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2585130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42238292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2618216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9162437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17501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2480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04204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22753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06706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217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59CD1E3-C7BA-F842-A2B6-31FD29A55C6C}"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37366291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06737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474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8224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8681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44858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5464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42667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25731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93979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1929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91A9FB-8CBC-F14F-9734-6C5561B451F1}"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5216392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47855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25580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18293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23314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58957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56163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25980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09115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08568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4271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D9D0C67-8313-734F-8A32-09834C3121CF}"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42463691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58090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27298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75863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0752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0177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74456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46343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51357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44169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7697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DDDD727-FDA5-CA47-B5D1-F5946C0ADAE8}"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7666404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797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81587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67184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70082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76807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73437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82462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77937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530667"/>
      </p:ext>
    </p:extLst>
  </p:cSld>
  <p:clrMapOvr>
    <a:masterClrMapping/>
  </p:clrMapOvr>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4346808"/>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EE8566-A38F-7C4E-9E3F-17D855A44C25}"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Tree>
    <p:extLst>
      <p:ext uri="{BB962C8B-B14F-4D97-AF65-F5344CB8AC3E}">
        <p14:creationId xmlns:p14="http://schemas.microsoft.com/office/powerpoint/2010/main" val="17611989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588492"/>
      </p:ext>
    </p:extLst>
  </p:cSld>
  <p:clrMapOvr>
    <a:masterClrMapping/>
  </p:clrMapOvr>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04223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8789558"/>
      </p:ext>
    </p:extLst>
  </p:cSld>
  <p:clrMapOvr>
    <a:masterClrMapping/>
  </p:clrMapOvr>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0422765"/>
      </p:ext>
    </p:extLst>
  </p:cSld>
  <p:clrMapOvr>
    <a:masterClrMapping/>
  </p:clrMapOvr>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9797120"/>
      </p:ext>
    </p:extLst>
  </p:cSld>
  <p:clrMapOvr>
    <a:masterClrMapping/>
  </p:clrMapOvr>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4102367"/>
      </p:ext>
    </p:extLst>
  </p:cSld>
  <p:clrMapOvr>
    <a:masterClrMapping/>
  </p:clrMapOvr>
  <p:timing>
    <p:tnLst>
      <p:par>
        <p:cTn xmlns:p14="http://schemas.microsoft.com/office/powerpoint/2010/mai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96363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39375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0331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E060F2-3BF4-428D-80BE-82B207181A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1036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7BA061F-12DE-844C-AE00-BE6205EA1441}"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37176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426015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7BA061F-12DE-844C-AE00-BE6205EA1441}"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221069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495F63E5-FFCD-EE4D-8EAA-5E3A78D9E57A}"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228552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9CD3AF58-0A44-5242-8326-8868A6FC12E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50418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1D84C68-93B2-654F-84D8-FF73284598B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413157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E1A89E2-CE8E-414F-8F07-7844BBCDD2D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lumMod val="65000"/>
                </a:prstClr>
              </a:solidFill>
              <a:latin typeface="Calibri"/>
            </a:endParaRPr>
          </a:p>
        </p:txBody>
      </p:sp>
      <p:sp>
        <p:nvSpPr>
          <p:cNvPr id="9" name="Slide Number Placeholder 8"/>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498592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7CA9CF5-6D1D-8A46-9ACD-6B9ECD37781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lumMod val="65000"/>
                </a:prstClr>
              </a:solidFill>
              <a:latin typeface="Calibri"/>
            </a:endParaRPr>
          </a:p>
        </p:txBody>
      </p:sp>
      <p:sp>
        <p:nvSpPr>
          <p:cNvPr id="5" name="Slide Number Placeholder 4"/>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089354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22513-B8D6-6D4C-AAA5-0CB9B572D0B7}"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lumMod val="65000"/>
                </a:prstClr>
              </a:solidFill>
              <a:latin typeface="Calibri"/>
            </a:endParaRPr>
          </a:p>
        </p:txBody>
      </p: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2854048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7BBA-BCE6-D947-9580-A82684A92118}"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4084488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C9884-F754-D043-B399-01794C6AAF8E}"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628085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8C0D9E-96AB-7A4D-A5A0-96C0A91CF57E}"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4224286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59CD1E3-C7BA-F842-A2B6-31FD29A55C6C}"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360830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11683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91A9FB-8CBC-F14F-9734-6C5561B451F1}"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410997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D9D0C67-8313-734F-8A32-09834C3121CF}"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804163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DDDD727-FDA5-CA47-B5D1-F5946C0ADAE8}"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1502954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3148236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152419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2734425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175907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4261227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615479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1348876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495F63E5-FFCD-EE4D-8EAA-5E3A78D9E57A}"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971776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3482171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676753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3265750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8021845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3936704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3091271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EE8566-A38F-7C4E-9E3F-17D855A44C25}"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Tree>
    <p:extLst>
      <p:ext uri="{BB962C8B-B14F-4D97-AF65-F5344CB8AC3E}">
        <p14:creationId xmlns:p14="http://schemas.microsoft.com/office/powerpoint/2010/main" val="2716431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7BA061F-12DE-844C-AE00-BE6205EA1441}"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981973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3271708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495F63E5-FFCD-EE4D-8EAA-5E3A78D9E57A}"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61971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9CD3AF58-0A44-5242-8326-8868A6FC12E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50046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9CD3AF58-0A44-5242-8326-8868A6FC12E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76078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1D84C68-93B2-654F-84D8-FF73284598B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060563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E1A89E2-CE8E-414F-8F07-7844BBCDD2D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lumMod val="65000"/>
                </a:prstClr>
              </a:solidFill>
              <a:latin typeface="Calibri"/>
            </a:endParaRPr>
          </a:p>
        </p:txBody>
      </p:sp>
      <p:sp>
        <p:nvSpPr>
          <p:cNvPr id="9" name="Slide Number Placeholder 8"/>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158474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7CA9CF5-6D1D-8A46-9ACD-6B9ECD37781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lumMod val="65000"/>
                </a:prstClr>
              </a:solidFill>
              <a:latin typeface="Calibri"/>
            </a:endParaRPr>
          </a:p>
        </p:txBody>
      </p:sp>
      <p:sp>
        <p:nvSpPr>
          <p:cNvPr id="5" name="Slide Number Placeholder 4"/>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712490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22513-B8D6-6D4C-AAA5-0CB9B572D0B7}"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lumMod val="65000"/>
                </a:prstClr>
              </a:solidFill>
              <a:latin typeface="Calibri"/>
            </a:endParaRPr>
          </a:p>
        </p:txBody>
      </p: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1446569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7BBA-BCE6-D947-9580-A82684A92118}"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1992777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C9884-F754-D043-B399-01794C6AAF8E}"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740924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8C0D9E-96AB-7A4D-A5A0-96C0A91CF57E}"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773921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59CD1E3-C7BA-F842-A2B6-31FD29A55C6C}"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3645414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91A9FB-8CBC-F14F-9734-6C5561B451F1}"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3806289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1D84C68-93B2-654F-84D8-FF73284598B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931986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D9D0C67-8313-734F-8A32-09834C3121CF}"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182069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DDDD727-FDA5-CA47-B5D1-F5946C0ADAE8}"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2225330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EE8566-A38F-7C4E-9E3F-17D855A44C25}"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Tree>
    <p:extLst>
      <p:ext uri="{BB962C8B-B14F-4D97-AF65-F5344CB8AC3E}">
        <p14:creationId xmlns:p14="http://schemas.microsoft.com/office/powerpoint/2010/main" val="2936286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7BA061F-12DE-844C-AE00-BE6205EA1441}"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259583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21282578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495F63E5-FFCD-EE4D-8EAA-5E3A78D9E57A}"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55834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9CD3AF58-0A44-5242-8326-8868A6FC12E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769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1D84C68-93B2-654F-84D8-FF73284598B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788260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E1A89E2-CE8E-414F-8F07-7844BBCDD2D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lumMod val="65000"/>
                </a:prstClr>
              </a:solidFill>
              <a:latin typeface="Calibri"/>
            </a:endParaRPr>
          </a:p>
        </p:txBody>
      </p:sp>
      <p:sp>
        <p:nvSpPr>
          <p:cNvPr id="9" name="Slide Number Placeholder 8"/>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807070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7CA9CF5-6D1D-8A46-9ACD-6B9ECD37781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lumMod val="65000"/>
                </a:prstClr>
              </a:solidFill>
              <a:latin typeface="Calibri"/>
            </a:endParaRPr>
          </a:p>
        </p:txBody>
      </p:sp>
      <p:sp>
        <p:nvSpPr>
          <p:cNvPr id="5" name="Slide Number Placeholder 4"/>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236827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E1A89E2-CE8E-414F-8F07-7844BBCDD2D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lumMod val="65000"/>
                </a:prstClr>
              </a:solidFill>
              <a:latin typeface="Calibri"/>
            </a:endParaRPr>
          </a:p>
        </p:txBody>
      </p:sp>
      <p:sp>
        <p:nvSpPr>
          <p:cNvPr id="9" name="Slide Number Placeholder 8"/>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4781679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22513-B8D6-6D4C-AAA5-0CB9B572D0B7}"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lumMod val="65000"/>
                </a:prstClr>
              </a:solidFill>
              <a:latin typeface="Calibri"/>
            </a:endParaRPr>
          </a:p>
        </p:txBody>
      </p: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207866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7BBA-BCE6-D947-9580-A82684A92118}"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15167604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C9884-F754-D043-B399-01794C6AAF8E}"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7737588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8C0D9E-96AB-7A4D-A5A0-96C0A91CF57E}"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9472655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59CD1E3-C7BA-F842-A2B6-31FD29A55C6C}"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26516862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91A9FB-8CBC-F14F-9734-6C5561B451F1}"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84224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D9D0C67-8313-734F-8A32-09834C3121CF}"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5405208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DDDD727-FDA5-CA47-B5D1-F5946C0ADAE8}"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1370559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6074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6309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7CA9CF5-6D1D-8A46-9ACD-6B9ECD37781D}"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lumMod val="65000"/>
                </a:prstClr>
              </a:solidFill>
              <a:latin typeface="Calibri"/>
            </a:endParaRPr>
          </a:p>
        </p:txBody>
      </p:sp>
      <p:sp>
        <p:nvSpPr>
          <p:cNvPr id="5" name="Slide Number Placeholder 4"/>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141738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2676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6189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2215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8854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09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88693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8629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1312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2394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defTabSz="914400">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1368388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22513-B8D6-6D4C-AAA5-0CB9B572D0B7}"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lumMod val="65000"/>
                </a:prstClr>
              </a:solidFill>
              <a:latin typeface="Calibri"/>
            </a:endParaRPr>
          </a:p>
        </p:txBody>
      </p: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38787676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186126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6326732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852762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3690955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8" name="Footer Placeholder 7"/>
          <p:cNvSpPr>
            <a:spLocks noGrp="1"/>
          </p:cNvSpPr>
          <p:nvPr>
            <p:ph type="ftr" sz="quarter" idx="11"/>
          </p:nvPr>
        </p:nvSpPr>
        <p:spPr/>
        <p:txBody>
          <a:bodyPr/>
          <a:lstStyle/>
          <a:p>
            <a:endParaRPr lang="en-US">
              <a:solidFill>
                <a:prstClr val="white"/>
              </a:solidFill>
              <a:latin typeface="News Gothic MT"/>
            </a:endParaRPr>
          </a:p>
        </p:txBody>
      </p:sp>
      <p:sp>
        <p:nvSpPr>
          <p:cNvPr id="9" name="Slide Number Placeholder 8"/>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7731412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4" name="Footer Placeholder 3"/>
          <p:cNvSpPr>
            <a:spLocks noGrp="1"/>
          </p:cNvSpPr>
          <p:nvPr>
            <p:ph type="ftr" sz="quarter" idx="11"/>
          </p:nvPr>
        </p:nvSpPr>
        <p:spPr/>
        <p:txBody>
          <a:bodyPr/>
          <a:lstStyle/>
          <a:p>
            <a:endParaRPr lang="en-US">
              <a:solidFill>
                <a:prstClr val="white"/>
              </a:solidFill>
              <a:latin typeface="News Gothic MT"/>
            </a:endParaRPr>
          </a:p>
        </p:txBody>
      </p:sp>
      <p:sp>
        <p:nvSpPr>
          <p:cNvPr id="5" name="Slide Number Placeholder 4"/>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15048184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3" name="Footer Placeholder 2"/>
          <p:cNvSpPr>
            <a:spLocks noGrp="1"/>
          </p:cNvSpPr>
          <p:nvPr>
            <p:ph type="ftr" sz="quarter" idx="11"/>
          </p:nvPr>
        </p:nvSpPr>
        <p:spPr/>
        <p:txBody>
          <a:bodyPr/>
          <a:lstStyle/>
          <a:p>
            <a:endParaRPr lang="en-US">
              <a:solidFill>
                <a:prstClr val="white"/>
              </a:solidFill>
              <a:latin typeface="News Gothic MT"/>
            </a:endParaRPr>
          </a:p>
        </p:txBody>
      </p:sp>
      <p:sp>
        <p:nvSpPr>
          <p:cNvPr id="4" name="Slide Number Placeholder 3"/>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6206321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855582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10775151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9631938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theme" Target="../theme/theme10.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theme" Target="../theme/theme11.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2.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theme" Target="../theme/theme13.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theme" Target="../theme/theme14.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theme" Target="../theme/theme3.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slideLayout" Target="../slideLayouts/slideLayout61.xml"/><Relationship Id="rId17" Type="http://schemas.openxmlformats.org/officeDocument/2006/relationships/theme" Target="../theme/theme4.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slideLayout" Target="../slideLayouts/slideLayout75.xml"/><Relationship Id="rId15" Type="http://schemas.openxmlformats.org/officeDocument/2006/relationships/slideLayout" Target="../slideLayouts/slideLayout76.xml"/><Relationship Id="rId16" Type="http://schemas.openxmlformats.org/officeDocument/2006/relationships/slideLayout" Target="../slideLayouts/slideLayout77.xml"/><Relationship Id="rId17" Type="http://schemas.openxmlformats.org/officeDocument/2006/relationships/theme" Target="../theme/theme5.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6.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7.xml"/><Relationship Id="rId14" Type="http://schemas.openxmlformats.org/officeDocument/2006/relationships/image" Target="../media/image2.jpg"/><Relationship Id="rId15" Type="http://schemas.openxmlformats.org/officeDocument/2006/relationships/image" Target="../media/image3.tif"/><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8.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slideLayout" Target="../slideLayouts/slideLayout123.xml"/><Relationship Id="rId13" Type="http://schemas.openxmlformats.org/officeDocument/2006/relationships/theme" Target="../theme/theme9.xml"/><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E65D48E3-7FC8-534D-9174-F12C3C2D2982}"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solidFill>
                <a:prstClr val="white">
                  <a:lumMod val="65000"/>
                </a:prstClr>
              </a:solidFill>
              <a:latin typeface="Calibri"/>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42815254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A0233-6AB3-9D4F-AFF7-15E50F3E2550}"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82756-F057-9247-A690-E5698E9C7CA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145402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93967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689897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6BDB1-B2D5-0846-A3EB-A938254118C8}"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79CC7-CF06-D34F-9C56-248A944429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955205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21000">
              <a:schemeClr val="tx2">
                <a:lumMod val="40000"/>
                <a:lumOff val="60000"/>
              </a:schemeClr>
            </a:gs>
            <a:gs pos="100000">
              <a:schemeClr val="accent3">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E676A6B-6E6E-4C9D-A496-174996BE4829}" type="datetimeFigureOut">
              <a:rPr lang="en-US" smtClean="0">
                <a:solidFill>
                  <a:prstClr val="black">
                    <a:tint val="75000"/>
                  </a:prstClr>
                </a:solidFill>
                <a:latin typeface="Calibri"/>
              </a:rPr>
              <a:pPr defTabSz="914400"/>
              <a:t>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0E060F2-3BF4-428D-80BE-82B207181A67}"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9497034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E65D48E3-7FC8-534D-9174-F12C3C2D2982}"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solidFill>
                <a:prstClr val="white">
                  <a:lumMod val="65000"/>
                </a:prstClr>
              </a:solidFill>
              <a:latin typeface="Calibri"/>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160465266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defTabSz="914400"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defTabSz="914400"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defTabSz="914400" fontAlgn="base">
              <a:spcBef>
                <a:spcPct val="0"/>
              </a:spcBef>
              <a:spcAft>
                <a:spcPct val="0"/>
              </a:spcAft>
              <a:defRPr/>
            </a:pPr>
            <a:fld id="{981EA310-72DD-47F7-8BBE-E91A2D32937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3969002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E65D48E3-7FC8-534D-9174-F12C3C2D2982}"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solidFill>
                <a:prstClr val="white">
                  <a:lumMod val="65000"/>
                </a:prstClr>
              </a:solidFill>
              <a:latin typeface="Calibri"/>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11576927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E65D48E3-7FC8-534D-9174-F12C3C2D2982}" type="datetime1">
              <a:rPr lang="en-US" smtClean="0">
                <a:solidFill>
                  <a:prstClr val="white">
                    <a:lumMod val="65000"/>
                  </a:prstClr>
                </a:solidFill>
                <a:latin typeface="Calibri"/>
              </a:rPr>
              <a:pPr/>
              <a:t>4/20/18</a:t>
            </a:fld>
            <a:endParaRPr lang="en-US">
              <a:solidFill>
                <a:prstClr val="white">
                  <a:lumMod val="65000"/>
                </a:prstClr>
              </a:solidFill>
              <a:latin typeface="Calibri"/>
            </a:endParaRPr>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solidFill>
                <a:prstClr val="white">
                  <a:lumMod val="65000"/>
                </a:prstClr>
              </a:solidFill>
              <a:latin typeface="Calibri"/>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347359150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75E5D-278A-3347-BD4A-7752FB832921}" type="datetimeFigureOut">
              <a:rPr lang="en-US" smtClean="0">
                <a:solidFill>
                  <a:prstClr val="black">
                    <a:tint val="75000"/>
                  </a:prstClr>
                </a:solidFill>
                <a:latin typeface="Calibri"/>
              </a:rPr>
              <a:pPr/>
              <a:t>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441A5-6E80-274A-BF8B-424DAE709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366868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89B93168-0738-2A4C-AB85-A730673B3EED}" type="datetimeFigureOut">
              <a:rPr lang="en-US" smtClean="0">
                <a:solidFill>
                  <a:prstClr val="white"/>
                </a:solidFill>
                <a:latin typeface="News Gothic MT"/>
              </a:rPr>
              <a:pPr/>
              <a:t>4/20/18</a:t>
            </a:fld>
            <a:endParaRPr lang="en-US">
              <a:solidFill>
                <a:prstClr val="white"/>
              </a:solidFill>
              <a:latin typeface="News Gothic MT"/>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latin typeface="News Gothic MT"/>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pic>
        <p:nvPicPr>
          <p:cNvPr id="7" name="Picture 6" descr="NOAA_logo.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072806" y="107576"/>
            <a:ext cx="1037489" cy="1044204"/>
          </a:xfrm>
          <a:prstGeom prst="rect">
            <a:avLst/>
          </a:prstGeom>
        </p:spPr>
      </p:pic>
      <p:pic>
        <p:nvPicPr>
          <p:cNvPr id="9" name="Picture 8" descr="SSEC_logo.ti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0099" y="107576"/>
            <a:ext cx="1221224" cy="862276"/>
          </a:xfrm>
          <a:prstGeom prst="rect">
            <a:avLst/>
          </a:prstGeom>
        </p:spPr>
      </p:pic>
    </p:spTree>
    <p:extLst>
      <p:ext uri="{BB962C8B-B14F-4D97-AF65-F5344CB8AC3E}">
        <p14:creationId xmlns:p14="http://schemas.microsoft.com/office/powerpoint/2010/main" val="196891520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defTabSz="914400"/>
            <a:fld id="{B9E59797-2D80-4629-9450-9BDF13EA5DE4}" type="datetime1">
              <a:rPr lang="en-US" smtClean="0">
                <a:solidFill>
                  <a:prstClr val="white">
                    <a:shade val="50000"/>
                  </a:prstClr>
                </a:solidFill>
                <a:latin typeface="Book Antiqua"/>
              </a:rPr>
              <a:pPr defTabSz="914400"/>
              <a:t>4/20/18</a:t>
            </a:fld>
            <a:endParaRPr lang="en-US">
              <a:solidFill>
                <a:prstClr val="white">
                  <a:shade val="50000"/>
                </a:prstClr>
              </a:solidFill>
              <a:latin typeface="Book Antiqua"/>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defTabSz="914400"/>
            <a:endParaRPr lang="en-US">
              <a:solidFill>
                <a:prstClr val="white">
                  <a:shade val="50000"/>
                </a:prstClr>
              </a:solidFill>
              <a:latin typeface="Book Antiqua"/>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defTabSz="914400"/>
            <a:fld id="{B88542A7-E194-41BE-82C8-2F00E215C8E3}" type="slidenum">
              <a:rPr lang="en-US" smtClean="0">
                <a:solidFill>
                  <a:prstClr val="white">
                    <a:shade val="50000"/>
                  </a:prstClr>
                </a:solidFill>
                <a:latin typeface="Book Antiqua"/>
              </a:rPr>
              <a:pPr defTabSz="914400"/>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564254107"/>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8D901C81-43D4-4248-A4C7-32E8FABE54FD}" type="datetimeFigureOut">
              <a:rPr lang="en-US" smtClean="0">
                <a:solidFill>
                  <a:srgbClr val="FFFFFF">
                    <a:tint val="75000"/>
                  </a:srgbClr>
                </a:solidFill>
                <a:latin typeface="Candara"/>
              </a:rPr>
              <a:pPr/>
              <a:t>4/20/18</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latin typeface="Candara"/>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10" name="Picture 6" descr="SSEC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4106" y="107577"/>
            <a:ext cx="1168198" cy="82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OAA-Transparent-Logo.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39973" y="107577"/>
            <a:ext cx="945439" cy="945439"/>
          </a:xfrm>
          <a:prstGeom prst="rect">
            <a:avLst/>
          </a:prstGeom>
        </p:spPr>
      </p:pic>
    </p:spTree>
    <p:extLst>
      <p:ext uri="{BB962C8B-B14F-4D97-AF65-F5344CB8AC3E}">
        <p14:creationId xmlns:p14="http://schemas.microsoft.com/office/powerpoint/2010/main" val="1244980310"/>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1.png"/><Relationship Id="rId1" Type="http://schemas.openxmlformats.org/officeDocument/2006/relationships/slideLayout" Target="../slideLayouts/slideLayout78.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3.xml"/><Relationship Id="rId4" Type="http://schemas.openxmlformats.org/officeDocument/2006/relationships/image" Target="../media/image12.png"/><Relationship Id="rId1" Type="http://schemas.microsoft.com/office/2007/relationships/media" Target="../media/media1.gif"/><Relationship Id="rId2" Type="http://schemas.openxmlformats.org/officeDocument/2006/relationships/video" Target="../media/media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3.xml"/><Relationship Id="rId4" Type="http://schemas.openxmlformats.org/officeDocument/2006/relationships/image" Target="../media/image13.png"/><Relationship Id="rId1" Type="http://schemas.microsoft.com/office/2007/relationships/media" Target="../media/media2.gif"/><Relationship Id="rId2" Type="http://schemas.openxmlformats.org/officeDocument/2006/relationships/video" Target="../media/media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gif"/><Relationship Id="rId1" Type="http://schemas.openxmlformats.org/officeDocument/2006/relationships/slideLayout" Target="../slideLayouts/slideLayout102.xml"/><Relationship Id="rId2"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gif"/><Relationship Id="rId6" Type="http://schemas.openxmlformats.org/officeDocument/2006/relationships/image" Target="../media/image41.png"/><Relationship Id="rId1" Type="http://schemas.openxmlformats.org/officeDocument/2006/relationships/slideLayout" Target="../slideLayouts/slideLayout102.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74.xml"/><Relationship Id="rId3" Type="http://schemas.openxmlformats.org/officeDocument/2006/relationships/image" Target="../media/image5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6.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95.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7.png"/><Relationship Id="rId1" Type="http://schemas.openxmlformats.org/officeDocument/2006/relationships/slideLayout" Target="../slideLayouts/slideLayout151.xml"/><Relationship Id="rId2"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7.png"/><Relationship Id="rId1" Type="http://schemas.openxmlformats.org/officeDocument/2006/relationships/slideLayout" Target="../slideLayouts/slideLayout151.xml"/><Relationship Id="rId2"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7.png"/><Relationship Id="rId1" Type="http://schemas.openxmlformats.org/officeDocument/2006/relationships/slideLayout" Target="../slideLayouts/slideLayout151.xml"/><Relationship Id="rId2"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2.jpg"/><Relationship Id="rId3" Type="http://schemas.openxmlformats.org/officeDocument/2006/relationships/image" Target="../media/image6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5.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3.png"/><Relationship Id="rId1" Type="http://schemas.openxmlformats.org/officeDocument/2006/relationships/slideLayout" Target="../slideLayouts/slideLayout136.xml"/><Relationship Id="rId2" Type="http://schemas.openxmlformats.org/officeDocument/2006/relationships/image" Target="../media/image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Guam NWS Polar Orbiter Direct Broadcast Applications Workshop</a:t>
            </a:r>
            <a:endParaRPr lang="en-US" dirty="0"/>
          </a:p>
        </p:txBody>
      </p:sp>
      <p:sp>
        <p:nvSpPr>
          <p:cNvPr id="3" name="Subtitle 2"/>
          <p:cNvSpPr>
            <a:spLocks noGrp="1"/>
          </p:cNvSpPr>
          <p:nvPr>
            <p:ph type="subTitle" idx="1"/>
          </p:nvPr>
        </p:nvSpPr>
        <p:spPr>
          <a:xfrm>
            <a:off x="1371600" y="3886198"/>
            <a:ext cx="6400800" cy="2628645"/>
          </a:xfrm>
        </p:spPr>
        <p:txBody>
          <a:bodyPr>
            <a:normAutofit fontScale="77500" lnSpcReduction="20000"/>
          </a:bodyPr>
          <a:lstStyle/>
          <a:p>
            <a:r>
              <a:rPr lang="en-US" b="1" dirty="0" smtClean="0"/>
              <a:t>Introduction</a:t>
            </a:r>
          </a:p>
          <a:p>
            <a:r>
              <a:rPr lang="en-US" dirty="0" smtClean="0"/>
              <a:t>Kathleen </a:t>
            </a:r>
            <a:r>
              <a:rPr lang="en-US" dirty="0" err="1" smtClean="0"/>
              <a:t>Strabala</a:t>
            </a:r>
            <a:endParaRPr lang="en-US" dirty="0" smtClean="0"/>
          </a:p>
          <a:p>
            <a:r>
              <a:rPr lang="en-US" dirty="0" smtClean="0"/>
              <a:t>University of Wisconsin-Madison</a:t>
            </a:r>
          </a:p>
          <a:p>
            <a:r>
              <a:rPr lang="en-US" dirty="0" smtClean="0"/>
              <a:t>Cooperative Institute for Meteorological Satellites Studies (CIMSS)</a:t>
            </a:r>
          </a:p>
          <a:p>
            <a:r>
              <a:rPr lang="en-US" dirty="0" smtClean="0"/>
              <a:t>Space Science and Engineering Center (SSEC)</a:t>
            </a:r>
          </a:p>
          <a:p>
            <a:r>
              <a:rPr lang="en-US" dirty="0" smtClean="0"/>
              <a:t>16 and 19 April 2018</a:t>
            </a:r>
          </a:p>
          <a:p>
            <a:endParaRPr lang="en-US" dirty="0"/>
          </a:p>
          <a:p>
            <a:endParaRPr lang="en-US" dirty="0"/>
          </a:p>
        </p:txBody>
      </p:sp>
      <p:pic>
        <p:nvPicPr>
          <p:cNvPr id="4" name="Picture 3"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404" y="197997"/>
            <a:ext cx="1166196" cy="11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0644" y="215275"/>
            <a:ext cx="1638726" cy="115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8-04-15 at 2.34.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775" y="215275"/>
            <a:ext cx="2460683" cy="1321786"/>
          </a:xfrm>
          <a:prstGeom prst="rect">
            <a:avLst/>
          </a:prstGeom>
        </p:spPr>
      </p:pic>
    </p:spTree>
    <p:extLst>
      <p:ext uri="{BB962C8B-B14F-4D97-AF65-F5344CB8AC3E}">
        <p14:creationId xmlns:p14="http://schemas.microsoft.com/office/powerpoint/2010/main" val="16663169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C88DAD7-8963-4A38-8236-1C942AAD19BB}" type="slidenum">
              <a:rPr lang="en-US" smtClean="0"/>
              <a:pPr>
                <a:defRPr/>
              </a:pPr>
              <a:t>10</a:t>
            </a:fld>
            <a:endParaRPr lang="en-US"/>
          </a:p>
        </p:txBody>
      </p:sp>
      <p:sp>
        <p:nvSpPr>
          <p:cNvPr id="4" name="Rectangle 3"/>
          <p:cNvSpPr/>
          <p:nvPr/>
        </p:nvSpPr>
        <p:spPr>
          <a:xfrm>
            <a:off x="2211123" y="110795"/>
            <a:ext cx="5649829" cy="523220"/>
          </a:xfrm>
          <a:prstGeom prst="rect">
            <a:avLst/>
          </a:prstGeom>
        </p:spPr>
        <p:txBody>
          <a:bodyPr wrap="none">
            <a:spAutoFit/>
          </a:bodyPr>
          <a:lstStyle/>
          <a:p>
            <a:pPr fontAlgn="base">
              <a:spcBef>
                <a:spcPct val="0"/>
              </a:spcBef>
              <a:spcAft>
                <a:spcPct val="0"/>
              </a:spcAft>
            </a:pPr>
            <a:r>
              <a:rPr lang="en-US" sz="2800" b="1" dirty="0" smtClean="0">
                <a:solidFill>
                  <a:srgbClr val="000000"/>
                </a:solidFill>
                <a:latin typeface="Times New Roman" pitchFamily="18" charset="0"/>
              </a:rPr>
              <a:t>MODIS Instrument Characteristics</a:t>
            </a:r>
            <a:endParaRPr lang="en-US" sz="2800" b="1" dirty="0">
              <a:solidFill>
                <a:srgbClr val="000000"/>
              </a:solidFill>
              <a:latin typeface="Times New Roman" pitchFamily="18" charset="0"/>
            </a:endParaRPr>
          </a:p>
        </p:txBody>
      </p:sp>
      <p:pic>
        <p:nvPicPr>
          <p:cNvPr id="5" name="Picture 4"/>
          <p:cNvPicPr>
            <a:picLocks noChangeAspect="1"/>
          </p:cNvPicPr>
          <p:nvPr/>
        </p:nvPicPr>
        <p:blipFill>
          <a:blip r:embed="rId2"/>
          <a:stretch>
            <a:fillRect/>
          </a:stretch>
        </p:blipFill>
        <p:spPr>
          <a:xfrm>
            <a:off x="716789" y="609600"/>
            <a:ext cx="7970011" cy="5815516"/>
          </a:xfrm>
          <a:prstGeom prst="rect">
            <a:avLst/>
          </a:prstGeom>
        </p:spPr>
      </p:pic>
    </p:spTree>
    <p:extLst>
      <p:ext uri="{BB962C8B-B14F-4D97-AF65-F5344CB8AC3E}">
        <p14:creationId xmlns:p14="http://schemas.microsoft.com/office/powerpoint/2010/main" val="21942746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11</a:t>
            </a:fld>
            <a:endParaRPr lang="en-US">
              <a:solidFill>
                <a:srgbClr val="000000"/>
              </a:solidFill>
            </a:endParaRPr>
          </a:p>
        </p:txBody>
      </p:sp>
      <p:sp>
        <p:nvSpPr>
          <p:cNvPr id="5" name="Text Box 2"/>
          <p:cNvSpPr txBox="1">
            <a:spLocks noChangeArrowheads="1"/>
          </p:cNvSpPr>
          <p:nvPr/>
        </p:nvSpPr>
        <p:spPr bwMode="auto">
          <a:xfrm>
            <a:off x="304800" y="152400"/>
            <a:ext cx="5800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400" b="1" dirty="0" smtClean="0">
                <a:solidFill>
                  <a:srgbClr val="000000"/>
                </a:solidFill>
                <a:latin typeface="Times New Roman" pitchFamily="18" charset="0"/>
              </a:rPr>
              <a:t>Visible and Near-IR bands on the AHI …. </a:t>
            </a:r>
            <a:endParaRPr lang="en-US" sz="2400" b="1" dirty="0">
              <a:solidFill>
                <a:srgbClr val="000000"/>
              </a:solidFill>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85800"/>
            <a:ext cx="7772400" cy="6045200"/>
          </a:xfrm>
          <a:prstGeom prst="rect">
            <a:avLst/>
          </a:prstGeom>
        </p:spPr>
      </p:pic>
    </p:spTree>
    <p:extLst>
      <p:ext uri="{BB962C8B-B14F-4D97-AF65-F5344CB8AC3E}">
        <p14:creationId xmlns:p14="http://schemas.microsoft.com/office/powerpoint/2010/main" val="2996547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ABI/AHI </a:t>
            </a:r>
            <a:r>
              <a:rPr lang="en-US" dirty="0"/>
              <a:t>Band 1</a:t>
            </a:r>
            <a:r>
              <a:rPr lang="en-US" dirty="0" smtClean="0"/>
              <a:t> (0.47 </a:t>
            </a:r>
            <a:r>
              <a:rPr lang="en-US" dirty="0" err="1"/>
              <a:t>μm</a:t>
            </a:r>
            <a:r>
              <a:rPr lang="en-US" dirty="0"/>
              <a:t>)</a:t>
            </a:r>
            <a:br>
              <a:rPr lang="en-US" dirty="0"/>
            </a:br>
            <a:r>
              <a:rPr lang="en-US" sz="2200" dirty="0"/>
              <a:t>Example from the Advanced </a:t>
            </a:r>
            <a:r>
              <a:rPr lang="en-US" sz="2200" dirty="0" err="1"/>
              <a:t>Himawari</a:t>
            </a:r>
            <a:r>
              <a:rPr lang="en-US" sz="2200" dirty="0"/>
              <a:t> Imager</a:t>
            </a:r>
            <a:endParaRPr lang="en-US" sz="4000" dirty="0"/>
          </a:p>
        </p:txBody>
      </p:sp>
      <p:sp>
        <p:nvSpPr>
          <p:cNvPr id="3" name="Slide Number Placeholder 2"/>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12</a:t>
            </a:fld>
            <a:endParaRPr lang="en-US">
              <a:solidFill>
                <a:prstClr val="black">
                  <a:lumMod val="85000"/>
                  <a:lumOff val="15000"/>
                </a:prstClr>
              </a:solidFill>
              <a:latin typeface="Calibri"/>
            </a:endParaRPr>
          </a:p>
        </p:txBody>
      </p:sp>
      <p:sp>
        <p:nvSpPr>
          <p:cNvPr id="4" name="Rectangle 3"/>
          <p:cNvSpPr/>
          <p:nvPr/>
        </p:nvSpPr>
        <p:spPr>
          <a:xfrm>
            <a:off x="1282441" y="1811875"/>
            <a:ext cx="1963022" cy="369332"/>
          </a:xfrm>
          <a:prstGeom prst="rect">
            <a:avLst/>
          </a:prstGeom>
        </p:spPr>
        <p:txBody>
          <a:bodyPr wrap="none">
            <a:spAutoFit/>
          </a:bodyPr>
          <a:lstStyle/>
          <a:p>
            <a:pPr algn="ctr"/>
            <a:r>
              <a:rPr lang="en-US" dirty="0" err="1">
                <a:solidFill>
                  <a:srgbClr val="FFFFFF"/>
                </a:solidFill>
                <a:latin typeface="Calibri"/>
              </a:rPr>
              <a:t>Kuchinoerabu-jima</a:t>
            </a:r>
            <a:endParaRPr lang="en-US" dirty="0">
              <a:solidFill>
                <a:srgbClr val="FFFFFF"/>
              </a:solidFill>
              <a:latin typeface="Calibri"/>
            </a:endParaRPr>
          </a:p>
        </p:txBody>
      </p:sp>
      <p:pic>
        <p:nvPicPr>
          <p:cNvPr id="6" name="Content Placeholder 5" descr="Screen Shot 2015-11-13 at 6.46.48 PM.png"/>
          <p:cNvPicPr>
            <a:picLocks noGrp="1" noChangeAspect="1"/>
          </p:cNvPicPr>
          <p:nvPr>
            <p:ph idx="1"/>
          </p:nvPr>
        </p:nvPicPr>
        <p:blipFill>
          <a:blip r:embed="rId3">
            <a:extLst>
              <a:ext uri="{28A0092B-C50C-407E-A947-70E740481C1C}">
                <a14:useLocalDpi xmlns:a14="http://schemas.microsoft.com/office/drawing/2010/main" val="0"/>
              </a:ext>
            </a:extLst>
          </a:blip>
          <a:srcRect t="4681" b="4681"/>
          <a:stretch>
            <a:fillRect/>
          </a:stretch>
        </p:blipFill>
        <p:spPr>
          <a:xfrm>
            <a:off x="228600" y="1837886"/>
            <a:ext cx="8763000" cy="4943914"/>
          </a:xfrm>
        </p:spPr>
      </p:pic>
      <p:sp>
        <p:nvSpPr>
          <p:cNvPr id="7" name="TextBox 6"/>
          <p:cNvSpPr txBox="1"/>
          <p:nvPr/>
        </p:nvSpPr>
        <p:spPr>
          <a:xfrm>
            <a:off x="2514600" y="1905000"/>
            <a:ext cx="1981507" cy="369332"/>
          </a:xfrm>
          <a:prstGeom prst="rect">
            <a:avLst/>
          </a:prstGeom>
          <a:noFill/>
        </p:spPr>
        <p:txBody>
          <a:bodyPr wrap="none" rtlCol="0">
            <a:spAutoFit/>
          </a:bodyPr>
          <a:lstStyle/>
          <a:p>
            <a:pPr defTabSz="914400"/>
            <a:r>
              <a:rPr lang="en-US" dirty="0">
                <a:solidFill>
                  <a:prstClr val="white"/>
                </a:solidFill>
                <a:latin typeface="Calibri"/>
              </a:rPr>
              <a:t>Smoke over Siberia</a:t>
            </a:r>
          </a:p>
        </p:txBody>
      </p:sp>
    </p:spTree>
    <p:extLst>
      <p:ext uri="{BB962C8B-B14F-4D97-AF65-F5344CB8AC3E}">
        <p14:creationId xmlns:p14="http://schemas.microsoft.com/office/powerpoint/2010/main" val="24876738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latin typeface="Calibri"/>
              </a:rPr>
              <a:pPr>
                <a:defRPr/>
              </a:pPr>
              <a:t>13</a:t>
            </a:fld>
            <a:endParaRPr lang="en-US">
              <a:solidFill>
                <a:srgbClr val="000000"/>
              </a:solidFill>
              <a:latin typeface="Calibri"/>
            </a:endParaRPr>
          </a:p>
        </p:txBody>
      </p:sp>
      <p:sp>
        <p:nvSpPr>
          <p:cNvPr id="5" name="Text Box 2"/>
          <p:cNvSpPr txBox="1">
            <a:spLocks noChangeArrowheads="1"/>
          </p:cNvSpPr>
          <p:nvPr/>
        </p:nvSpPr>
        <p:spPr bwMode="auto">
          <a:xfrm>
            <a:off x="304800" y="152400"/>
            <a:ext cx="5800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400" b="1" dirty="0" smtClean="0">
                <a:solidFill>
                  <a:srgbClr val="000000"/>
                </a:solidFill>
                <a:latin typeface="Times New Roman" pitchFamily="18" charset="0"/>
              </a:rPr>
              <a:t>Visible and Near-IR bands on the AHI …. </a:t>
            </a:r>
            <a:endParaRPr lang="en-US" sz="2400" b="1" dirty="0">
              <a:solidFill>
                <a:srgbClr val="000000"/>
              </a:solidFill>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85800"/>
            <a:ext cx="7772400" cy="6045200"/>
          </a:xfrm>
          <a:prstGeom prst="rect">
            <a:avLst/>
          </a:prstGeom>
        </p:spPr>
      </p:pic>
    </p:spTree>
    <p:extLst>
      <p:ext uri="{BB962C8B-B14F-4D97-AF65-F5344CB8AC3E}">
        <p14:creationId xmlns:p14="http://schemas.microsoft.com/office/powerpoint/2010/main" val="39592882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AHI Band  3 Versus Band 4 </a:t>
            </a:r>
            <a:endParaRPr lang="en-US" dirty="0"/>
          </a:p>
        </p:txBody>
      </p:sp>
      <p:pic>
        <p:nvPicPr>
          <p:cNvPr id="5" name="Content Placeholder 4" descr="Screen Shot 2015-11-13 at 6.55.20 PM.png"/>
          <p:cNvPicPr>
            <a:picLocks noGrp="1" noChangeAspect="1"/>
          </p:cNvPicPr>
          <p:nvPr>
            <p:ph idx="1"/>
          </p:nvPr>
        </p:nvPicPr>
        <p:blipFill>
          <a:blip r:embed="rId2">
            <a:extLst>
              <a:ext uri="{28A0092B-C50C-407E-A947-70E740481C1C}">
                <a14:useLocalDpi xmlns:a14="http://schemas.microsoft.com/office/drawing/2010/main" val="0"/>
              </a:ext>
            </a:extLst>
          </a:blip>
          <a:srcRect t="4525" b="4525"/>
          <a:stretch>
            <a:fillRect/>
          </a:stretch>
        </p:blipFill>
        <p:spPr>
          <a:xfrm>
            <a:off x="4343400" y="2590800"/>
            <a:ext cx="4572000" cy="2579434"/>
          </a:xfrm>
          <a:ln>
            <a:solidFill>
              <a:schemeClr val="tx1"/>
            </a:solidFill>
          </a:ln>
        </p:spPr>
      </p:pic>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14</a:t>
            </a:fld>
            <a:endParaRPr lang="en-US">
              <a:solidFill>
                <a:prstClr val="black">
                  <a:lumMod val="85000"/>
                  <a:lumOff val="15000"/>
                </a:prstClr>
              </a:solidFill>
              <a:latin typeface="Calibri"/>
            </a:endParaRPr>
          </a:p>
        </p:txBody>
      </p:sp>
      <p:pic>
        <p:nvPicPr>
          <p:cNvPr id="6" name="Picture 5" descr="Screen Shot 2015-11-13 at 6.54.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590800"/>
            <a:ext cx="4196445" cy="2590801"/>
          </a:xfrm>
          <a:prstGeom prst="rect">
            <a:avLst/>
          </a:prstGeom>
          <a:ln>
            <a:solidFill>
              <a:schemeClr val="tx1"/>
            </a:solidFill>
          </a:ln>
        </p:spPr>
      </p:pic>
      <p:sp>
        <p:nvSpPr>
          <p:cNvPr id="7" name="TextBox 6"/>
          <p:cNvSpPr txBox="1"/>
          <p:nvPr/>
        </p:nvSpPr>
        <p:spPr>
          <a:xfrm>
            <a:off x="762000" y="5334000"/>
            <a:ext cx="2172552" cy="369332"/>
          </a:xfrm>
          <a:prstGeom prst="rect">
            <a:avLst/>
          </a:prstGeom>
          <a:noFill/>
        </p:spPr>
        <p:txBody>
          <a:bodyPr wrap="none" rtlCol="0">
            <a:spAutoFit/>
          </a:bodyPr>
          <a:lstStyle/>
          <a:p>
            <a:pPr defTabSz="914400"/>
            <a:r>
              <a:rPr lang="en-US" dirty="0">
                <a:solidFill>
                  <a:prstClr val="black"/>
                </a:solidFill>
                <a:latin typeface="Calibri"/>
              </a:rPr>
              <a:t>AHI  Band 3  (.64 </a:t>
            </a:r>
            <a:r>
              <a:rPr lang="en-US" dirty="0" err="1">
                <a:solidFill>
                  <a:prstClr val="black"/>
                </a:solidFill>
                <a:latin typeface="Calibri"/>
              </a:rPr>
              <a:t>μm</a:t>
            </a:r>
            <a:r>
              <a:rPr lang="en-US" dirty="0">
                <a:solidFill>
                  <a:prstClr val="black"/>
                </a:solidFill>
                <a:latin typeface="Calibri"/>
              </a:rPr>
              <a:t>)</a:t>
            </a:r>
          </a:p>
        </p:txBody>
      </p:sp>
      <p:sp>
        <p:nvSpPr>
          <p:cNvPr id="8" name="TextBox 7"/>
          <p:cNvSpPr txBox="1"/>
          <p:nvPr/>
        </p:nvSpPr>
        <p:spPr>
          <a:xfrm>
            <a:off x="5562600" y="5334000"/>
            <a:ext cx="2138175" cy="646331"/>
          </a:xfrm>
          <a:prstGeom prst="rect">
            <a:avLst/>
          </a:prstGeom>
          <a:noFill/>
        </p:spPr>
        <p:txBody>
          <a:bodyPr wrap="none" rtlCol="0">
            <a:spAutoFit/>
          </a:bodyPr>
          <a:lstStyle/>
          <a:p>
            <a:pPr defTabSz="914400"/>
            <a:r>
              <a:rPr lang="en-US" dirty="0">
                <a:solidFill>
                  <a:prstClr val="black"/>
                </a:solidFill>
                <a:latin typeface="Calibri"/>
              </a:rPr>
              <a:t>AHI Band 4 (.86 </a:t>
            </a:r>
            <a:r>
              <a:rPr lang="en-US" dirty="0" err="1">
                <a:solidFill>
                  <a:prstClr val="black"/>
                </a:solidFill>
                <a:latin typeface="Calibri"/>
              </a:rPr>
              <a:t>μm</a:t>
            </a:r>
            <a:r>
              <a:rPr lang="en-US" dirty="0">
                <a:solidFill>
                  <a:prstClr val="black"/>
                </a:solidFill>
                <a:latin typeface="Calibri"/>
              </a:rPr>
              <a:t>)</a:t>
            </a:r>
          </a:p>
          <a:p>
            <a:pPr defTabSz="914400"/>
            <a:endParaRPr lang="en-US" dirty="0">
              <a:solidFill>
                <a:prstClr val="black"/>
              </a:solidFill>
              <a:latin typeface="Calibri"/>
            </a:endParaRPr>
          </a:p>
        </p:txBody>
      </p:sp>
      <p:sp>
        <p:nvSpPr>
          <p:cNvPr id="9" name="TextBox 8"/>
          <p:cNvSpPr txBox="1"/>
          <p:nvPr/>
        </p:nvSpPr>
        <p:spPr>
          <a:xfrm>
            <a:off x="3124200" y="6019800"/>
            <a:ext cx="3090923" cy="369332"/>
          </a:xfrm>
          <a:prstGeom prst="rect">
            <a:avLst/>
          </a:prstGeom>
          <a:noFill/>
        </p:spPr>
        <p:txBody>
          <a:bodyPr wrap="none" rtlCol="0">
            <a:spAutoFit/>
          </a:bodyPr>
          <a:lstStyle/>
          <a:p>
            <a:pPr defTabSz="914400"/>
            <a:r>
              <a:rPr lang="en-US" dirty="0">
                <a:solidFill>
                  <a:prstClr val="black"/>
                </a:solidFill>
                <a:latin typeface="Calibri"/>
              </a:rPr>
              <a:t>Philippine Island of Mindanao</a:t>
            </a:r>
          </a:p>
        </p:txBody>
      </p:sp>
    </p:spTree>
    <p:extLst>
      <p:ext uri="{BB962C8B-B14F-4D97-AF65-F5344CB8AC3E}">
        <p14:creationId xmlns:p14="http://schemas.microsoft.com/office/powerpoint/2010/main" val="41263258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I-Band 1 versus 2 </a:t>
            </a:r>
            <a:endParaRPr lang="en-US" dirty="0"/>
          </a:p>
        </p:txBody>
      </p:sp>
      <p:pic>
        <p:nvPicPr>
          <p:cNvPr id="6" name="Content Placeholder 5" descr="Screen Shot 2018-04-13 at 7.28.19 PM.png"/>
          <p:cNvPicPr>
            <a:picLocks noGrp="1" noChangeAspect="1"/>
          </p:cNvPicPr>
          <p:nvPr>
            <p:ph idx="1"/>
          </p:nvPr>
        </p:nvPicPr>
        <p:blipFill>
          <a:blip r:embed="rId2">
            <a:extLst>
              <a:ext uri="{28A0092B-C50C-407E-A947-70E740481C1C}">
                <a14:useLocalDpi xmlns:a14="http://schemas.microsoft.com/office/drawing/2010/main" val="0"/>
              </a:ext>
            </a:extLst>
          </a:blip>
          <a:srcRect l="8933" r="8933"/>
          <a:stretch>
            <a:fillRect/>
          </a:stretch>
        </p:blipFill>
        <p:spPr>
          <a:ln>
            <a:solidFill>
              <a:schemeClr val="tx1"/>
            </a:solidFill>
          </a:ln>
        </p:spPr>
      </p:pic>
      <p:sp>
        <p:nvSpPr>
          <p:cNvPr id="7" name="TextBox 6"/>
          <p:cNvSpPr txBox="1"/>
          <p:nvPr/>
        </p:nvSpPr>
        <p:spPr>
          <a:xfrm>
            <a:off x="762000" y="6126163"/>
            <a:ext cx="2392339" cy="369332"/>
          </a:xfrm>
          <a:prstGeom prst="rect">
            <a:avLst/>
          </a:prstGeom>
          <a:noFill/>
        </p:spPr>
        <p:txBody>
          <a:bodyPr wrap="none" rtlCol="0">
            <a:spAutoFit/>
          </a:bodyPr>
          <a:lstStyle/>
          <a:p>
            <a:pPr defTabSz="914400"/>
            <a:r>
              <a:rPr lang="en-US" dirty="0" smtClean="0">
                <a:solidFill>
                  <a:prstClr val="black"/>
                </a:solidFill>
                <a:latin typeface="Calibri"/>
              </a:rPr>
              <a:t>VIIRS I-Band 1  </a:t>
            </a:r>
            <a:r>
              <a:rPr lang="en-US" dirty="0">
                <a:solidFill>
                  <a:prstClr val="black"/>
                </a:solidFill>
                <a:latin typeface="Calibri"/>
              </a:rPr>
              <a:t>(.64 </a:t>
            </a:r>
            <a:r>
              <a:rPr lang="en-US" dirty="0" err="1">
                <a:solidFill>
                  <a:prstClr val="black"/>
                </a:solidFill>
                <a:latin typeface="Calibri"/>
              </a:rPr>
              <a:t>μm</a:t>
            </a:r>
            <a:r>
              <a:rPr lang="en-US" dirty="0">
                <a:solidFill>
                  <a:prstClr val="black"/>
                </a:solidFill>
                <a:latin typeface="Calibri"/>
              </a:rPr>
              <a:t>)</a:t>
            </a:r>
          </a:p>
        </p:txBody>
      </p:sp>
      <p:sp>
        <p:nvSpPr>
          <p:cNvPr id="9" name="TextBox 8"/>
          <p:cNvSpPr txBox="1"/>
          <p:nvPr/>
        </p:nvSpPr>
        <p:spPr>
          <a:xfrm>
            <a:off x="5689600" y="6126163"/>
            <a:ext cx="2340154" cy="646331"/>
          </a:xfrm>
          <a:prstGeom prst="rect">
            <a:avLst/>
          </a:prstGeom>
          <a:noFill/>
        </p:spPr>
        <p:txBody>
          <a:bodyPr wrap="none" rtlCol="0">
            <a:spAutoFit/>
          </a:bodyPr>
          <a:lstStyle/>
          <a:p>
            <a:pPr defTabSz="914400"/>
            <a:r>
              <a:rPr lang="en-US" dirty="0" smtClean="0">
                <a:solidFill>
                  <a:prstClr val="black"/>
                </a:solidFill>
                <a:latin typeface="Calibri"/>
              </a:rPr>
              <a:t>VIIRS I-Band 2 </a:t>
            </a:r>
            <a:r>
              <a:rPr lang="en-US" dirty="0">
                <a:solidFill>
                  <a:prstClr val="black"/>
                </a:solidFill>
                <a:latin typeface="Calibri"/>
              </a:rPr>
              <a:t>(.86 </a:t>
            </a:r>
            <a:r>
              <a:rPr lang="en-US" dirty="0" err="1">
                <a:solidFill>
                  <a:prstClr val="black"/>
                </a:solidFill>
                <a:latin typeface="Calibri"/>
              </a:rPr>
              <a:t>μm</a:t>
            </a:r>
            <a:r>
              <a:rPr lang="en-US" dirty="0">
                <a:solidFill>
                  <a:prstClr val="black"/>
                </a:solidFill>
                <a:latin typeface="Calibri"/>
              </a:rPr>
              <a:t>)</a:t>
            </a:r>
          </a:p>
          <a:p>
            <a:pPr defTabSz="914400"/>
            <a:endParaRPr lang="en-US" dirty="0">
              <a:solidFill>
                <a:prstClr val="black"/>
              </a:solidFill>
              <a:latin typeface="Calibri"/>
            </a:endParaRPr>
          </a:p>
        </p:txBody>
      </p:sp>
    </p:spTree>
    <p:extLst>
      <p:ext uri="{BB962C8B-B14F-4D97-AF65-F5344CB8AC3E}">
        <p14:creationId xmlns:p14="http://schemas.microsoft.com/office/powerpoint/2010/main" val="16370577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latin typeface="Calibri"/>
              </a:rPr>
              <a:pPr>
                <a:defRPr/>
              </a:pPr>
              <a:t>16</a:t>
            </a:fld>
            <a:endParaRPr lang="en-US">
              <a:solidFill>
                <a:srgbClr val="000000"/>
              </a:solidFill>
              <a:latin typeface="Calibri"/>
            </a:endParaRPr>
          </a:p>
        </p:txBody>
      </p:sp>
      <p:sp>
        <p:nvSpPr>
          <p:cNvPr id="5" name="Text Box 2"/>
          <p:cNvSpPr txBox="1">
            <a:spLocks noChangeArrowheads="1"/>
          </p:cNvSpPr>
          <p:nvPr/>
        </p:nvSpPr>
        <p:spPr bwMode="auto">
          <a:xfrm>
            <a:off x="304800" y="152400"/>
            <a:ext cx="5800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400" b="1" dirty="0" smtClean="0">
                <a:solidFill>
                  <a:srgbClr val="000000"/>
                </a:solidFill>
                <a:latin typeface="Times New Roman" pitchFamily="18" charset="0"/>
              </a:rPr>
              <a:t>Visible and Near-IR bands on the AHI …. </a:t>
            </a:r>
            <a:endParaRPr lang="en-US" sz="2400" b="1" dirty="0">
              <a:solidFill>
                <a:srgbClr val="000000"/>
              </a:solidFill>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85800"/>
            <a:ext cx="7772400" cy="6045200"/>
          </a:xfrm>
          <a:prstGeom prst="rect">
            <a:avLst/>
          </a:prstGeom>
        </p:spPr>
      </p:pic>
    </p:spTree>
    <p:extLst>
      <p:ext uri="{BB962C8B-B14F-4D97-AF65-F5344CB8AC3E}">
        <p14:creationId xmlns:p14="http://schemas.microsoft.com/office/powerpoint/2010/main" val="96631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H8V_160_30March2015_2200_0420.gif"/>
          <p:cNvPicPr>
            <a:picLocks noGrp="1" noChangeAspect="1"/>
          </p:cNvPicPr>
          <p:nvPr>
            <p:ph idx="1"/>
          </p:nvPr>
        </p:nvPicPr>
        <p:blipFill>
          <a:blip r:embed="rId2">
            <a:extLst>
              <a:ext uri="{28A0092B-C50C-407E-A947-70E740481C1C}">
                <a14:useLocalDpi xmlns:a14="http://schemas.microsoft.com/office/drawing/2010/main" val="0"/>
              </a:ext>
            </a:extLst>
          </a:blip>
          <a:srcRect l="-16468" r="-16468"/>
          <a:stretch>
            <a:fillRect/>
          </a:stretch>
        </p:blipFill>
        <p:spPr>
          <a:xfrm>
            <a:off x="231558" y="1828890"/>
            <a:ext cx="8687573" cy="4901360"/>
          </a:xfrm>
        </p:spPr>
      </p:pic>
      <p:sp>
        <p:nvSpPr>
          <p:cNvPr id="2" name="Title 1"/>
          <p:cNvSpPr>
            <a:spLocks noGrp="1"/>
          </p:cNvSpPr>
          <p:nvPr>
            <p:ph type="title"/>
          </p:nvPr>
        </p:nvSpPr>
        <p:spPr/>
        <p:txBody>
          <a:bodyPr>
            <a:normAutofit fontScale="90000"/>
          </a:bodyPr>
          <a:lstStyle/>
          <a:p>
            <a:r>
              <a:rPr lang="en-US" dirty="0" smtClean="0"/>
              <a:t>ABI/AHI Band 5 (1.6 </a:t>
            </a:r>
            <a:r>
              <a:rPr lang="en-US" dirty="0" err="1"/>
              <a:t>μ</a:t>
            </a:r>
            <a:r>
              <a:rPr lang="en-US" dirty="0" err="1" smtClean="0"/>
              <a:t>m</a:t>
            </a:r>
            <a:r>
              <a:rPr lang="en-US" dirty="0" smtClean="0"/>
              <a:t>)</a:t>
            </a:r>
            <a:br>
              <a:rPr lang="en-US" dirty="0" smtClean="0"/>
            </a:br>
            <a:r>
              <a:rPr lang="en-US" sz="2200" dirty="0" smtClean="0"/>
              <a:t>Example from the Advanced </a:t>
            </a:r>
            <a:r>
              <a:rPr lang="en-US" sz="2200" dirty="0" err="1" smtClean="0"/>
              <a:t>Himawari</a:t>
            </a:r>
            <a:r>
              <a:rPr lang="en-US" sz="2200" dirty="0" smtClean="0"/>
              <a:t> Imager</a:t>
            </a:r>
            <a:endParaRPr lang="en-US" dirty="0"/>
          </a:p>
        </p:txBody>
      </p:sp>
      <p:sp>
        <p:nvSpPr>
          <p:cNvPr id="3" name="TextBox 2"/>
          <p:cNvSpPr txBox="1"/>
          <p:nvPr/>
        </p:nvSpPr>
        <p:spPr>
          <a:xfrm>
            <a:off x="284163" y="3186184"/>
            <a:ext cx="143057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en-US" dirty="0">
                <a:solidFill>
                  <a:prstClr val="white"/>
                </a:solidFill>
                <a:latin typeface="Calibri"/>
              </a:rPr>
              <a:t>Water clouds</a:t>
            </a:r>
          </a:p>
        </p:txBody>
      </p:sp>
      <p:sp>
        <p:nvSpPr>
          <p:cNvPr id="5" name="TextBox 4"/>
          <p:cNvSpPr txBox="1"/>
          <p:nvPr/>
        </p:nvSpPr>
        <p:spPr>
          <a:xfrm>
            <a:off x="7745633" y="4706239"/>
            <a:ext cx="1112617"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pPr algn="ctr"/>
            <a:r>
              <a:rPr lang="en-US" dirty="0">
                <a:solidFill>
                  <a:prstClr val="white"/>
                </a:solidFill>
                <a:latin typeface="Calibri"/>
              </a:rPr>
              <a:t>Ice clouds</a:t>
            </a:r>
          </a:p>
        </p:txBody>
      </p:sp>
      <p:cxnSp>
        <p:nvCxnSpPr>
          <p:cNvPr id="7" name="Straight Arrow Connector 6"/>
          <p:cNvCxnSpPr>
            <a:stCxn id="3" idx="3"/>
          </p:cNvCxnSpPr>
          <p:nvPr/>
        </p:nvCxnSpPr>
        <p:spPr>
          <a:xfrm flipV="1">
            <a:off x="1714738" y="2795426"/>
            <a:ext cx="1546816" cy="57542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0" name="Straight Arrow Connector 9"/>
          <p:cNvCxnSpPr>
            <a:stCxn id="5" idx="1"/>
          </p:cNvCxnSpPr>
          <p:nvPr/>
        </p:nvCxnSpPr>
        <p:spPr>
          <a:xfrm flipH="1" flipV="1">
            <a:off x="5749053" y="4087935"/>
            <a:ext cx="1996580" cy="80297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17</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7673724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472192"/>
            <a:ext cx="8229600" cy="1143000"/>
          </a:xfrm>
        </p:spPr>
        <p:txBody>
          <a:bodyPr>
            <a:normAutofit fontScale="90000"/>
          </a:bodyPr>
          <a:lstStyle/>
          <a:p>
            <a:r>
              <a:rPr lang="en-US" dirty="0" smtClean="0"/>
              <a:t>Super Typhoon </a:t>
            </a:r>
            <a:r>
              <a:rPr lang="en-US" dirty="0" err="1" smtClean="0"/>
              <a:t>Jelawat</a:t>
            </a:r>
            <a:r>
              <a:rPr lang="en-US" dirty="0" smtClean="0"/>
              <a:t/>
            </a:r>
            <a:br>
              <a:rPr lang="en-US" dirty="0" smtClean="0"/>
            </a:br>
            <a:r>
              <a:rPr lang="en-US" dirty="0" smtClean="0"/>
              <a:t>VIIRS I-Band 1 (.64 </a:t>
            </a:r>
            <a:r>
              <a:rPr lang="en-US" dirty="0" err="1" smtClean="0"/>
              <a:t>μm</a:t>
            </a:r>
            <a:r>
              <a:rPr lang="en-US" dirty="0" smtClean="0"/>
              <a:t>)  375m</a:t>
            </a:r>
            <a:br>
              <a:rPr lang="en-US" dirty="0" smtClean="0"/>
            </a:br>
            <a:r>
              <a:rPr lang="en-US" dirty="0" err="1" smtClean="0"/>
              <a:t>Reflectances</a:t>
            </a:r>
            <a:r>
              <a:rPr lang="en-US" dirty="0" smtClean="0"/>
              <a:t/>
            </a:r>
            <a:br>
              <a:rPr lang="en-US" dirty="0" smtClean="0"/>
            </a:br>
            <a:endParaRPr lang="en-US" dirty="0"/>
          </a:p>
        </p:txBody>
      </p:sp>
      <p:pic>
        <p:nvPicPr>
          <p:cNvPr id="6" name="Content Placeholder 5" descr="Jelawat_Band1_course.jpeg"/>
          <p:cNvPicPr>
            <a:picLocks noGrp="1" noChangeAspect="1"/>
          </p:cNvPicPr>
          <p:nvPr>
            <p:ph idx="1"/>
          </p:nvPr>
        </p:nvPicPr>
        <p:blipFill>
          <a:blip r:embed="rId2">
            <a:extLst>
              <a:ext uri="{28A0092B-C50C-407E-A947-70E740481C1C}">
                <a14:useLocalDpi xmlns:a14="http://schemas.microsoft.com/office/drawing/2010/main" val="0"/>
              </a:ext>
            </a:extLst>
          </a:blip>
          <a:srcRect t="20754" b="20754"/>
          <a:stretch>
            <a:fillRect/>
          </a:stretch>
        </p:blipFill>
        <p:spPr/>
      </p:pic>
      <p:sp>
        <p:nvSpPr>
          <p:cNvPr id="8" name="TextBox 7"/>
          <p:cNvSpPr txBox="1"/>
          <p:nvPr/>
        </p:nvSpPr>
        <p:spPr>
          <a:xfrm>
            <a:off x="2540000" y="6201279"/>
            <a:ext cx="4130783" cy="523220"/>
          </a:xfrm>
          <a:prstGeom prst="rect">
            <a:avLst/>
          </a:prstGeom>
          <a:noFill/>
        </p:spPr>
        <p:txBody>
          <a:bodyPr wrap="none" rtlCol="0">
            <a:spAutoFit/>
          </a:bodyPr>
          <a:lstStyle/>
          <a:p>
            <a:r>
              <a:rPr lang="en-US" sz="2800" dirty="0" smtClean="0"/>
              <a:t>30 March 2018 – 0401 UTC </a:t>
            </a:r>
            <a:endParaRPr lang="en-US" sz="2800" dirty="0"/>
          </a:p>
        </p:txBody>
      </p:sp>
    </p:spTree>
    <p:extLst>
      <p:ext uri="{BB962C8B-B14F-4D97-AF65-F5344CB8AC3E}">
        <p14:creationId xmlns:p14="http://schemas.microsoft.com/office/powerpoint/2010/main" val="2098529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3528"/>
            <a:ext cx="8229600" cy="1143000"/>
          </a:xfrm>
        </p:spPr>
        <p:txBody>
          <a:bodyPr>
            <a:normAutofit fontScale="90000"/>
          </a:bodyPr>
          <a:lstStyle/>
          <a:p>
            <a:r>
              <a:rPr lang="en-US" dirty="0" smtClean="0"/>
              <a:t>Super Typhoon </a:t>
            </a:r>
            <a:r>
              <a:rPr lang="en-US" dirty="0" err="1" smtClean="0"/>
              <a:t>Jelawat</a:t>
            </a:r>
            <a:r>
              <a:rPr lang="en-US" dirty="0" smtClean="0"/>
              <a:t/>
            </a:r>
            <a:br>
              <a:rPr lang="en-US" dirty="0" smtClean="0"/>
            </a:br>
            <a:r>
              <a:rPr lang="en-US" dirty="0" smtClean="0"/>
              <a:t>VIIRS I-Band 3 (1.6 </a:t>
            </a:r>
            <a:r>
              <a:rPr lang="en-US" dirty="0" err="1" smtClean="0"/>
              <a:t>μm</a:t>
            </a:r>
            <a:r>
              <a:rPr lang="en-US" dirty="0"/>
              <a:t>)</a:t>
            </a:r>
            <a:r>
              <a:rPr lang="en-US" dirty="0" smtClean="0"/>
              <a:t>  375m</a:t>
            </a:r>
            <a:br>
              <a:rPr lang="en-US" dirty="0" smtClean="0"/>
            </a:br>
            <a:r>
              <a:rPr lang="en-US" dirty="0" err="1" smtClean="0"/>
              <a:t>Reflectances</a:t>
            </a:r>
            <a:endParaRPr lang="en-US" dirty="0"/>
          </a:p>
        </p:txBody>
      </p:sp>
      <p:pic>
        <p:nvPicPr>
          <p:cNvPr id="4" name="Content Placeholder 3" descr="Jelawat_band3_coarse.jpeg"/>
          <p:cNvPicPr>
            <a:picLocks noGrp="1" noChangeAspect="1"/>
          </p:cNvPicPr>
          <p:nvPr>
            <p:ph idx="1"/>
          </p:nvPr>
        </p:nvPicPr>
        <p:blipFill>
          <a:blip r:embed="rId2">
            <a:extLst>
              <a:ext uri="{28A0092B-C50C-407E-A947-70E740481C1C}">
                <a14:useLocalDpi xmlns:a14="http://schemas.microsoft.com/office/drawing/2010/main" val="0"/>
              </a:ext>
            </a:extLst>
          </a:blip>
          <a:srcRect t="20754" b="20754"/>
          <a:stretch>
            <a:fillRect/>
          </a:stretch>
        </p:blipFill>
        <p:spPr/>
      </p:pic>
      <p:sp>
        <p:nvSpPr>
          <p:cNvPr id="6" name="TextBox 5"/>
          <p:cNvSpPr txBox="1"/>
          <p:nvPr/>
        </p:nvSpPr>
        <p:spPr>
          <a:xfrm>
            <a:off x="2540000" y="6201279"/>
            <a:ext cx="4130783" cy="523220"/>
          </a:xfrm>
          <a:prstGeom prst="rect">
            <a:avLst/>
          </a:prstGeom>
          <a:noFill/>
        </p:spPr>
        <p:txBody>
          <a:bodyPr wrap="none" rtlCol="0">
            <a:spAutoFit/>
          </a:bodyPr>
          <a:lstStyle/>
          <a:p>
            <a:r>
              <a:rPr lang="en-US" sz="2800" dirty="0" smtClean="0"/>
              <a:t>30 March 2018 – 0401 UTC </a:t>
            </a:r>
            <a:endParaRPr lang="en-US" sz="2800" dirty="0"/>
          </a:p>
        </p:txBody>
      </p:sp>
    </p:spTree>
    <p:extLst>
      <p:ext uri="{BB962C8B-B14F-4D97-AF65-F5344CB8AC3E}">
        <p14:creationId xmlns:p14="http://schemas.microsoft.com/office/powerpoint/2010/main" val="22248191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Geostationary Satellite Orbit</a:t>
            </a:r>
            <a:endParaRPr lang="en-US" dirty="0"/>
          </a:p>
        </p:txBody>
      </p:sp>
      <p:pic>
        <p:nvPicPr>
          <p:cNvPr id="3" name="geo.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4300" y="1295400"/>
            <a:ext cx="6540500" cy="5232400"/>
          </a:xfrm>
          <a:prstGeom prst="rect">
            <a:avLst/>
          </a:prstGeom>
        </p:spPr>
      </p:pic>
    </p:spTree>
    <p:extLst>
      <p:ext uri="{BB962C8B-B14F-4D97-AF65-F5344CB8AC3E}">
        <p14:creationId xmlns:p14="http://schemas.microsoft.com/office/powerpoint/2010/main" val="20460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4923692"/>
          </a:xfrm>
          <a:prstGeom prst="rect">
            <a:avLst/>
          </a:prstGeom>
        </p:spPr>
      </p:pic>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r>
              <a:rPr lang="en-US" sz="2000" dirty="0" smtClean="0">
                <a:solidFill>
                  <a:srgbClr val="FFFFFF"/>
                </a:solidFill>
                <a:latin typeface="Arial Unicode MS" pitchFamily="34" charset="-128"/>
              </a:rPr>
              <a:t>AHI </a:t>
            </a:r>
            <a:r>
              <a:rPr lang="en-US" sz="2000" dirty="0">
                <a:solidFill>
                  <a:srgbClr val="FFFFFF"/>
                </a:solidFill>
                <a:latin typeface="Arial Unicode MS" pitchFamily="34" charset="-128"/>
              </a:rPr>
              <a:t>has many more bands than the </a:t>
            </a:r>
            <a:r>
              <a:rPr lang="en-US" sz="2000" dirty="0" smtClean="0">
                <a:solidFill>
                  <a:srgbClr val="FFFFFF"/>
                </a:solidFill>
                <a:latin typeface="Arial Unicode MS" pitchFamily="34" charset="-128"/>
              </a:rPr>
              <a:t>MTSAT imagers</a:t>
            </a:r>
            <a:r>
              <a:rPr lang="en-US" sz="2000" dirty="0">
                <a:solidFill>
                  <a:srgbClr val="FFFFFF"/>
                </a:solidFill>
                <a:latin typeface="Arial Unicode MS" pitchFamily="34" charset="-128"/>
              </a:rPr>
              <a:t>.</a:t>
            </a:r>
            <a:r>
              <a:rPr lang="en-US" dirty="0">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20</a:t>
            </a:fld>
            <a:endParaRPr lang="en-US" smtClean="0">
              <a:solidFill>
                <a:srgbClr val="000000"/>
              </a:solidFill>
            </a:endParaRPr>
          </a:p>
        </p:txBody>
      </p:sp>
      <p:sp>
        <p:nvSpPr>
          <p:cNvPr id="168964" name="Text Box 4"/>
          <p:cNvSpPr txBox="1">
            <a:spLocks noChangeArrowheads="1"/>
          </p:cNvSpPr>
          <p:nvPr/>
        </p:nvSpPr>
        <p:spPr bwMode="auto">
          <a:xfrm>
            <a:off x="1981200" y="17780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3200" b="1" dirty="0">
                <a:solidFill>
                  <a:srgbClr val="FFFF00"/>
                </a:solidFill>
                <a:latin typeface="Times New Roman" pitchFamily="18" charset="0"/>
              </a:rPr>
              <a:t>The IR channels on the </a:t>
            </a:r>
            <a:r>
              <a:rPr lang="en-US" sz="3200" b="1" dirty="0" smtClean="0">
                <a:solidFill>
                  <a:srgbClr val="FFFF00"/>
                </a:solidFill>
                <a:latin typeface="Times New Roman" pitchFamily="18" charset="0"/>
              </a:rPr>
              <a:t>AHI</a:t>
            </a:r>
            <a:endParaRPr lang="en-US" sz="3200" dirty="0">
              <a:solidFill>
                <a:srgbClr val="FFFF00"/>
              </a:solidFill>
              <a:latin typeface="Times New Roman" pitchFamily="18" charset="0"/>
            </a:endParaRPr>
          </a:p>
        </p:txBody>
      </p:sp>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dirty="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320544" y="2249458"/>
            <a:ext cx="187743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dirty="0" smtClean="0">
                <a:solidFill>
                  <a:srgbClr val="000000"/>
                </a:solidFill>
                <a:latin typeface="Times New Roman" pitchFamily="18" charset="0"/>
              </a:rPr>
              <a:t>Fires</a:t>
            </a:r>
            <a:r>
              <a:rPr lang="en-US" sz="2000" dirty="0">
                <a:solidFill>
                  <a:srgbClr val="000000"/>
                </a:solidFill>
                <a:latin typeface="Times New Roman" pitchFamily="18" charset="0"/>
              </a:rPr>
              <a:t>,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872364" y="2093175"/>
            <a:ext cx="267733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dirty="0">
                <a:solidFill>
                  <a:srgbClr val="000000"/>
                </a:solidFill>
                <a:latin typeface="Times New Roman" pitchFamily="18" charset="0"/>
              </a:rPr>
              <a:t> Cloud </a:t>
            </a:r>
            <a:r>
              <a:rPr lang="en-US" sz="2000" dirty="0" smtClean="0">
                <a:solidFill>
                  <a:srgbClr val="000000"/>
                </a:solidFill>
                <a:latin typeface="Times New Roman" pitchFamily="18" charset="0"/>
              </a:rPr>
              <a:t>Phase, SO2, dust</a:t>
            </a:r>
            <a:endParaRPr lang="en-US" sz="2000" dirty="0">
              <a:solidFill>
                <a:srgbClr val="000000"/>
              </a:solidFill>
              <a:latin typeface="Times New Roman" pitchFamily="18" charset="0"/>
            </a:endParaRP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23102513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AHI Band </a:t>
            </a:r>
            <a:r>
              <a:rPr lang="en-US" dirty="0" smtClean="0"/>
              <a:t>1 (.47 </a:t>
            </a:r>
            <a:r>
              <a:rPr lang="en-US" dirty="0"/>
              <a:t>micron)</a:t>
            </a:r>
          </a:p>
        </p:txBody>
      </p:sp>
      <p:pic>
        <p:nvPicPr>
          <p:cNvPr id="5" name="Content Placeholder 4" descr="Screen Shot 2016-04-13 at 8.09.21 PM.png"/>
          <p:cNvPicPr>
            <a:picLocks noGrp="1" noChangeAspect="1"/>
          </p:cNvPicPr>
          <p:nvPr>
            <p:ph idx="1"/>
          </p:nvPr>
        </p:nvPicPr>
        <p:blipFill>
          <a:blip r:embed="rId2" cstate="print">
            <a:extLst>
              <a:ext uri="{28A0092B-C50C-407E-A947-70E740481C1C}">
                <a14:useLocalDpi xmlns:a14="http://schemas.microsoft.com/office/drawing/2010/main" val="0"/>
              </a:ext>
            </a:extLst>
          </a:blip>
          <a:srcRect t="1" b="1"/>
          <a:stretch>
            <a:fillRect/>
          </a:stretch>
        </p:blipFill>
        <p:spPr>
          <a:xfrm>
            <a:off x="271359" y="1752600"/>
            <a:ext cx="8644041" cy="4876800"/>
          </a:xfrm>
          <a:ln>
            <a:solidFill>
              <a:schemeClr val="tx1"/>
            </a:solidFill>
          </a:ln>
        </p:spPr>
      </p:pic>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21</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1736940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AHI Band 7</a:t>
            </a:r>
            <a:r>
              <a:rPr lang="en-US" dirty="0" smtClean="0"/>
              <a:t> (3.9 </a:t>
            </a:r>
            <a:r>
              <a:rPr lang="en-US" dirty="0"/>
              <a:t>micron)</a:t>
            </a:r>
          </a:p>
        </p:txBody>
      </p:sp>
      <p:pic>
        <p:nvPicPr>
          <p:cNvPr id="5" name="Content Placeholder 4" descr="Screen Shot 2016-04-13 at 8.09.06 PM.png"/>
          <p:cNvPicPr>
            <a:picLocks noGrp="1" noChangeAspect="1"/>
          </p:cNvPicPr>
          <p:nvPr>
            <p:ph idx="1"/>
          </p:nvPr>
        </p:nvPicPr>
        <p:blipFill>
          <a:blip r:embed="rId2" cstate="print">
            <a:extLst>
              <a:ext uri="{28A0092B-C50C-407E-A947-70E740481C1C}">
                <a14:useLocalDpi xmlns:a14="http://schemas.microsoft.com/office/drawing/2010/main" val="0"/>
              </a:ext>
            </a:extLst>
          </a:blip>
          <a:srcRect l="138" r="138"/>
          <a:stretch>
            <a:fillRect/>
          </a:stretch>
        </p:blipFill>
        <p:spPr>
          <a:xfrm>
            <a:off x="304800" y="1752600"/>
            <a:ext cx="8644041" cy="4876800"/>
          </a:xfrm>
          <a:ln>
            <a:solidFill>
              <a:schemeClr val="tx1"/>
            </a:solidFill>
          </a:ln>
        </p:spPr>
      </p:pic>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22</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1380047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AHI Band </a:t>
            </a:r>
            <a:r>
              <a:rPr lang="en-US" dirty="0" smtClean="0"/>
              <a:t>13 </a:t>
            </a:r>
            <a:r>
              <a:rPr lang="en-US" dirty="0"/>
              <a:t>(</a:t>
            </a:r>
            <a:r>
              <a:rPr lang="en-US" dirty="0" smtClean="0"/>
              <a:t>10.4 </a:t>
            </a:r>
            <a:r>
              <a:rPr lang="en-US" dirty="0"/>
              <a:t>micron)</a:t>
            </a:r>
          </a:p>
        </p:txBody>
      </p:sp>
      <p:pic>
        <p:nvPicPr>
          <p:cNvPr id="5" name="Content Placeholder 4" descr="Screen Shot 2016-04-13 at 8.10.04 PM.png"/>
          <p:cNvPicPr>
            <a:picLocks noGrp="1" noChangeAspect="1"/>
          </p:cNvPicPr>
          <p:nvPr>
            <p:ph idx="1"/>
          </p:nvPr>
        </p:nvPicPr>
        <p:blipFill>
          <a:blip r:embed="rId2" cstate="print">
            <a:extLst>
              <a:ext uri="{28A0092B-C50C-407E-A947-70E740481C1C}">
                <a14:useLocalDpi xmlns:a14="http://schemas.microsoft.com/office/drawing/2010/main" val="0"/>
              </a:ext>
            </a:extLst>
          </a:blip>
          <a:srcRect l="285" r="285"/>
          <a:stretch>
            <a:fillRect/>
          </a:stretch>
        </p:blipFill>
        <p:spPr>
          <a:xfrm>
            <a:off x="271359" y="1752600"/>
            <a:ext cx="8644041" cy="4876800"/>
          </a:xfrm>
          <a:ln>
            <a:solidFill>
              <a:schemeClr val="tx1"/>
            </a:solidFill>
          </a:ln>
        </p:spPr>
      </p:pic>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23</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3389267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AHI Band 14 (11.2 micron)</a:t>
            </a:r>
            <a:endParaRPr lang="en-US" dirty="0"/>
          </a:p>
        </p:txBody>
      </p:sp>
      <p:pic>
        <p:nvPicPr>
          <p:cNvPr id="5" name="Content Placeholder 4" descr="Screen Shot 2016-04-13 at 8.10.17 PM.png"/>
          <p:cNvPicPr>
            <a:picLocks noGrp="1" noChangeAspect="1"/>
          </p:cNvPicPr>
          <p:nvPr>
            <p:ph idx="1"/>
          </p:nvPr>
        </p:nvPicPr>
        <p:blipFill>
          <a:blip r:embed="rId2" cstate="print">
            <a:extLst>
              <a:ext uri="{28A0092B-C50C-407E-A947-70E740481C1C}">
                <a14:useLocalDpi xmlns:a14="http://schemas.microsoft.com/office/drawing/2010/main" val="0"/>
              </a:ext>
            </a:extLst>
          </a:blip>
          <a:srcRect l="77" r="77"/>
          <a:stretch>
            <a:fillRect/>
          </a:stretch>
        </p:blipFill>
        <p:spPr>
          <a:xfrm>
            <a:off x="304800" y="1752600"/>
            <a:ext cx="8644040" cy="4876800"/>
          </a:xfrm>
          <a:ln>
            <a:solidFill>
              <a:schemeClr val="tx1"/>
            </a:solidFill>
          </a:ln>
        </p:spPr>
      </p:pic>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24</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9936211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3 at 7.49.48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041" r="5041"/>
          <a:stretch/>
        </p:blipFill>
        <p:spPr>
          <a:ln>
            <a:solidFill>
              <a:schemeClr val="tx1"/>
            </a:solidFill>
          </a:ln>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VIIRS I-Band 4 versus 5 (375m) </a:t>
            </a:r>
            <a:endParaRPr lang="en-US" dirty="0"/>
          </a:p>
        </p:txBody>
      </p:sp>
      <p:sp>
        <p:nvSpPr>
          <p:cNvPr id="6" name="TextBox 5"/>
          <p:cNvSpPr txBox="1"/>
          <p:nvPr/>
        </p:nvSpPr>
        <p:spPr>
          <a:xfrm>
            <a:off x="762000" y="6126163"/>
            <a:ext cx="2509333" cy="369332"/>
          </a:xfrm>
          <a:prstGeom prst="rect">
            <a:avLst/>
          </a:prstGeom>
          <a:noFill/>
        </p:spPr>
        <p:txBody>
          <a:bodyPr wrap="none" rtlCol="0">
            <a:spAutoFit/>
          </a:bodyPr>
          <a:lstStyle/>
          <a:p>
            <a:pPr defTabSz="914400"/>
            <a:r>
              <a:rPr lang="en-US" dirty="0" smtClean="0">
                <a:solidFill>
                  <a:prstClr val="black"/>
                </a:solidFill>
                <a:latin typeface="Calibri"/>
              </a:rPr>
              <a:t>VIIRS I-Band 4  (3.74 </a:t>
            </a:r>
            <a:r>
              <a:rPr lang="en-US" dirty="0" err="1">
                <a:solidFill>
                  <a:prstClr val="black"/>
                </a:solidFill>
                <a:latin typeface="Calibri"/>
              </a:rPr>
              <a:t>μm</a:t>
            </a:r>
            <a:r>
              <a:rPr lang="en-US" dirty="0">
                <a:solidFill>
                  <a:prstClr val="black"/>
                </a:solidFill>
                <a:latin typeface="Calibri"/>
              </a:rPr>
              <a:t>)</a:t>
            </a:r>
          </a:p>
        </p:txBody>
      </p:sp>
      <p:sp>
        <p:nvSpPr>
          <p:cNvPr id="7" name="TextBox 6"/>
          <p:cNvSpPr txBox="1"/>
          <p:nvPr/>
        </p:nvSpPr>
        <p:spPr>
          <a:xfrm>
            <a:off x="5689600" y="6126163"/>
            <a:ext cx="2573466" cy="646331"/>
          </a:xfrm>
          <a:prstGeom prst="rect">
            <a:avLst/>
          </a:prstGeom>
          <a:noFill/>
        </p:spPr>
        <p:txBody>
          <a:bodyPr wrap="none" rtlCol="0">
            <a:spAutoFit/>
          </a:bodyPr>
          <a:lstStyle/>
          <a:p>
            <a:pPr defTabSz="914400"/>
            <a:r>
              <a:rPr lang="en-US" dirty="0" smtClean="0">
                <a:solidFill>
                  <a:prstClr val="black"/>
                </a:solidFill>
                <a:latin typeface="Calibri"/>
              </a:rPr>
              <a:t>VIIRS I-Band 5 (11.45 </a:t>
            </a:r>
            <a:r>
              <a:rPr lang="en-US" dirty="0" err="1">
                <a:solidFill>
                  <a:prstClr val="black"/>
                </a:solidFill>
                <a:latin typeface="Calibri"/>
              </a:rPr>
              <a:t>μm</a:t>
            </a:r>
            <a:r>
              <a:rPr lang="en-US" dirty="0">
                <a:solidFill>
                  <a:prstClr val="black"/>
                </a:solidFill>
                <a:latin typeface="Calibri"/>
              </a:rPr>
              <a:t>)</a:t>
            </a:r>
          </a:p>
          <a:p>
            <a:pPr defTabSz="914400"/>
            <a:endParaRPr lang="en-US" dirty="0">
              <a:solidFill>
                <a:prstClr val="black"/>
              </a:solidFill>
              <a:latin typeface="Calibri"/>
            </a:endParaRPr>
          </a:p>
        </p:txBody>
      </p:sp>
    </p:spTree>
    <p:extLst>
      <p:ext uri="{BB962C8B-B14F-4D97-AF65-F5344CB8AC3E}">
        <p14:creationId xmlns:p14="http://schemas.microsoft.com/office/powerpoint/2010/main" val="42712208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33528"/>
            <a:ext cx="8229600" cy="1143000"/>
          </a:xfrm>
        </p:spPr>
        <p:txBody>
          <a:bodyPr>
            <a:normAutofit fontScale="90000"/>
          </a:bodyPr>
          <a:lstStyle/>
          <a:p>
            <a:r>
              <a:rPr lang="en-US" dirty="0" smtClean="0"/>
              <a:t>Super Typhoon </a:t>
            </a:r>
            <a:r>
              <a:rPr lang="en-US" dirty="0" err="1" smtClean="0"/>
              <a:t>Jelawat</a:t>
            </a:r>
            <a:r>
              <a:rPr lang="en-US" dirty="0" smtClean="0"/>
              <a:t/>
            </a:r>
            <a:br>
              <a:rPr lang="en-US" dirty="0" smtClean="0"/>
            </a:br>
            <a:r>
              <a:rPr lang="en-US" dirty="0" smtClean="0"/>
              <a:t>VIIRS I-Band 4 (3.74 </a:t>
            </a:r>
            <a:r>
              <a:rPr lang="en-US" dirty="0" err="1" smtClean="0"/>
              <a:t>μm</a:t>
            </a:r>
            <a:r>
              <a:rPr lang="en-US" dirty="0"/>
              <a:t>)</a:t>
            </a:r>
            <a:r>
              <a:rPr lang="en-US" dirty="0" smtClean="0"/>
              <a:t>  375m</a:t>
            </a:r>
            <a:br>
              <a:rPr lang="en-US" dirty="0" smtClean="0"/>
            </a:br>
            <a:r>
              <a:rPr lang="en-US" dirty="0" smtClean="0"/>
              <a:t>Brightness Temperatures</a:t>
            </a:r>
            <a:endParaRPr lang="en-US" dirty="0"/>
          </a:p>
        </p:txBody>
      </p:sp>
      <p:pic>
        <p:nvPicPr>
          <p:cNvPr id="4" name="Content Placeholder 3" descr="Jelawa_band4_zoom.jpeg"/>
          <p:cNvPicPr>
            <a:picLocks noGrp="1" noChangeAspect="1"/>
          </p:cNvPicPr>
          <p:nvPr>
            <p:ph idx="1"/>
          </p:nvPr>
        </p:nvPicPr>
        <p:blipFill>
          <a:blip r:embed="rId2">
            <a:extLst>
              <a:ext uri="{28A0092B-C50C-407E-A947-70E740481C1C}">
                <a14:useLocalDpi xmlns:a14="http://schemas.microsoft.com/office/drawing/2010/main" val="0"/>
              </a:ext>
            </a:extLst>
          </a:blip>
          <a:srcRect t="20754" b="20754"/>
          <a:stretch>
            <a:fillRect/>
          </a:stretch>
        </p:blipFill>
        <p:spPr/>
      </p:pic>
      <p:sp>
        <p:nvSpPr>
          <p:cNvPr id="7" name="TextBox 6"/>
          <p:cNvSpPr txBox="1"/>
          <p:nvPr/>
        </p:nvSpPr>
        <p:spPr>
          <a:xfrm>
            <a:off x="2540000" y="6201279"/>
            <a:ext cx="4130783" cy="523220"/>
          </a:xfrm>
          <a:prstGeom prst="rect">
            <a:avLst/>
          </a:prstGeom>
          <a:noFill/>
        </p:spPr>
        <p:txBody>
          <a:bodyPr wrap="none" rtlCol="0">
            <a:spAutoFit/>
          </a:bodyPr>
          <a:lstStyle/>
          <a:p>
            <a:r>
              <a:rPr lang="en-US" sz="2800" dirty="0" smtClean="0">
                <a:solidFill>
                  <a:prstClr val="black"/>
                </a:solidFill>
                <a:latin typeface="Calibri"/>
              </a:rPr>
              <a:t>30 March 2018 – 0401 UTC  </a:t>
            </a:r>
            <a:endParaRPr lang="en-US" sz="2800" dirty="0">
              <a:solidFill>
                <a:prstClr val="black"/>
              </a:solidFill>
              <a:latin typeface="Calibri"/>
            </a:endParaRPr>
          </a:p>
        </p:txBody>
      </p:sp>
    </p:spTree>
    <p:extLst>
      <p:ext uri="{BB962C8B-B14F-4D97-AF65-F5344CB8AC3E}">
        <p14:creationId xmlns:p14="http://schemas.microsoft.com/office/powerpoint/2010/main" val="27014625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3528"/>
            <a:ext cx="8229600" cy="1143000"/>
          </a:xfrm>
        </p:spPr>
        <p:txBody>
          <a:bodyPr>
            <a:normAutofit fontScale="90000"/>
          </a:bodyPr>
          <a:lstStyle/>
          <a:p>
            <a:r>
              <a:rPr lang="en-US" dirty="0" smtClean="0"/>
              <a:t>Super Typhoon </a:t>
            </a:r>
            <a:r>
              <a:rPr lang="en-US" dirty="0" err="1" smtClean="0"/>
              <a:t>Jelawat</a:t>
            </a:r>
            <a:r>
              <a:rPr lang="en-US" dirty="0" smtClean="0"/>
              <a:t/>
            </a:r>
            <a:br>
              <a:rPr lang="en-US" dirty="0" smtClean="0"/>
            </a:br>
            <a:r>
              <a:rPr lang="en-US" dirty="0" smtClean="0"/>
              <a:t>VIIRS I-Band 4 (3.74 </a:t>
            </a:r>
            <a:r>
              <a:rPr lang="en-US" dirty="0" err="1" smtClean="0"/>
              <a:t>μm</a:t>
            </a:r>
            <a:r>
              <a:rPr lang="en-US" dirty="0"/>
              <a:t>)</a:t>
            </a:r>
            <a:r>
              <a:rPr lang="en-US" dirty="0" smtClean="0"/>
              <a:t>  375m</a:t>
            </a:r>
            <a:br>
              <a:rPr lang="en-US" dirty="0" smtClean="0"/>
            </a:br>
            <a:r>
              <a:rPr lang="en-US" dirty="0" smtClean="0"/>
              <a:t>Brightness Temperatures</a:t>
            </a:r>
            <a:endParaRPr lang="en-US" dirty="0"/>
          </a:p>
        </p:txBody>
      </p:sp>
      <p:pic>
        <p:nvPicPr>
          <p:cNvPr id="4" name="Content Placeholder 3" descr="Jelawat_band4_zoom_nocolor.jpeg"/>
          <p:cNvPicPr>
            <a:picLocks noGrp="1" noChangeAspect="1"/>
          </p:cNvPicPr>
          <p:nvPr>
            <p:ph idx="1"/>
          </p:nvPr>
        </p:nvPicPr>
        <p:blipFill>
          <a:blip r:embed="rId2">
            <a:extLst>
              <a:ext uri="{28A0092B-C50C-407E-A947-70E740481C1C}">
                <a14:useLocalDpi xmlns:a14="http://schemas.microsoft.com/office/drawing/2010/main" val="0"/>
              </a:ext>
            </a:extLst>
          </a:blip>
          <a:srcRect t="20754" b="20754"/>
          <a:stretch>
            <a:fillRect/>
          </a:stretch>
        </p:blipFill>
        <p:spPr/>
      </p:pic>
      <p:sp>
        <p:nvSpPr>
          <p:cNvPr id="6" name="TextBox 5"/>
          <p:cNvSpPr txBox="1"/>
          <p:nvPr/>
        </p:nvSpPr>
        <p:spPr>
          <a:xfrm>
            <a:off x="2540000" y="6201279"/>
            <a:ext cx="4130783" cy="523220"/>
          </a:xfrm>
          <a:prstGeom prst="rect">
            <a:avLst/>
          </a:prstGeom>
          <a:noFill/>
        </p:spPr>
        <p:txBody>
          <a:bodyPr wrap="none" rtlCol="0">
            <a:spAutoFit/>
          </a:bodyPr>
          <a:lstStyle/>
          <a:p>
            <a:r>
              <a:rPr lang="en-US" sz="2800" dirty="0" smtClean="0">
                <a:solidFill>
                  <a:prstClr val="black"/>
                </a:solidFill>
                <a:latin typeface="Calibri"/>
              </a:rPr>
              <a:t>30 March 2018 – 0401 UTC  </a:t>
            </a:r>
            <a:endParaRPr lang="en-US" sz="2800" dirty="0">
              <a:solidFill>
                <a:prstClr val="black"/>
              </a:solidFill>
              <a:latin typeface="Calibri"/>
            </a:endParaRPr>
          </a:p>
        </p:txBody>
      </p:sp>
    </p:spTree>
    <p:extLst>
      <p:ext uri="{BB962C8B-B14F-4D97-AF65-F5344CB8AC3E}">
        <p14:creationId xmlns:p14="http://schemas.microsoft.com/office/powerpoint/2010/main" val="20799215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8"/>
            <a:ext cx="8229600" cy="1143000"/>
          </a:xfrm>
        </p:spPr>
        <p:txBody>
          <a:bodyPr>
            <a:normAutofit fontScale="90000"/>
          </a:bodyPr>
          <a:lstStyle/>
          <a:p>
            <a:r>
              <a:rPr lang="en-US" dirty="0" smtClean="0"/>
              <a:t>Super Typhoon </a:t>
            </a:r>
            <a:r>
              <a:rPr lang="en-US" dirty="0" err="1" smtClean="0"/>
              <a:t>Jelawat</a:t>
            </a:r>
            <a:r>
              <a:rPr lang="en-US" dirty="0" smtClean="0"/>
              <a:t/>
            </a:r>
            <a:br>
              <a:rPr lang="en-US" dirty="0" smtClean="0"/>
            </a:br>
            <a:r>
              <a:rPr lang="en-US" dirty="0" smtClean="0"/>
              <a:t>VIIRS I-Band 5 (11.4 </a:t>
            </a:r>
            <a:r>
              <a:rPr lang="en-US" dirty="0" err="1" smtClean="0"/>
              <a:t>μm</a:t>
            </a:r>
            <a:r>
              <a:rPr lang="en-US" dirty="0"/>
              <a:t>)</a:t>
            </a:r>
            <a:r>
              <a:rPr lang="en-US" dirty="0" smtClean="0"/>
              <a:t>  375m</a:t>
            </a:r>
            <a:br>
              <a:rPr lang="en-US" dirty="0" smtClean="0"/>
            </a:br>
            <a:r>
              <a:rPr lang="en-US" dirty="0" smtClean="0"/>
              <a:t>Brightness Temperatures</a:t>
            </a:r>
            <a:endParaRPr lang="en-US" dirty="0"/>
          </a:p>
        </p:txBody>
      </p:sp>
      <p:pic>
        <p:nvPicPr>
          <p:cNvPr id="4" name="Content Placeholder 3" descr="Jelawat_band5_zoom.jpeg"/>
          <p:cNvPicPr>
            <a:picLocks noGrp="1" noChangeAspect="1"/>
          </p:cNvPicPr>
          <p:nvPr>
            <p:ph idx="1"/>
          </p:nvPr>
        </p:nvPicPr>
        <p:blipFill>
          <a:blip r:embed="rId2">
            <a:extLst>
              <a:ext uri="{28A0092B-C50C-407E-A947-70E740481C1C}">
                <a14:useLocalDpi xmlns:a14="http://schemas.microsoft.com/office/drawing/2010/main" val="0"/>
              </a:ext>
            </a:extLst>
          </a:blip>
          <a:srcRect t="20754" b="20754"/>
          <a:stretch>
            <a:fillRect/>
          </a:stretch>
        </p:blipFill>
        <p:spPr/>
      </p:pic>
      <p:sp>
        <p:nvSpPr>
          <p:cNvPr id="5" name="TextBox 4"/>
          <p:cNvSpPr txBox="1"/>
          <p:nvPr/>
        </p:nvSpPr>
        <p:spPr>
          <a:xfrm>
            <a:off x="2540000" y="6201279"/>
            <a:ext cx="4130783" cy="523220"/>
          </a:xfrm>
          <a:prstGeom prst="rect">
            <a:avLst/>
          </a:prstGeom>
          <a:noFill/>
        </p:spPr>
        <p:txBody>
          <a:bodyPr wrap="none" rtlCol="0">
            <a:spAutoFit/>
          </a:bodyPr>
          <a:lstStyle/>
          <a:p>
            <a:r>
              <a:rPr lang="en-US" sz="2800" dirty="0" smtClean="0">
                <a:solidFill>
                  <a:prstClr val="black"/>
                </a:solidFill>
                <a:latin typeface="Calibri"/>
              </a:rPr>
              <a:t>30 March 2018 – 0401 UTC </a:t>
            </a:r>
            <a:endParaRPr lang="en-US" sz="2800" dirty="0">
              <a:solidFill>
                <a:prstClr val="black"/>
              </a:solidFill>
              <a:latin typeface="Calibri"/>
            </a:endParaRPr>
          </a:p>
        </p:txBody>
      </p:sp>
    </p:spTree>
    <p:extLst>
      <p:ext uri="{BB962C8B-B14F-4D97-AF65-F5344CB8AC3E}">
        <p14:creationId xmlns:p14="http://schemas.microsoft.com/office/powerpoint/2010/main" val="6487165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VIIRS </a:t>
            </a:r>
            <a:br>
              <a:rPr lang="en-US" dirty="0" smtClean="0"/>
            </a:br>
            <a:r>
              <a:rPr lang="en-US" dirty="0" smtClean="0"/>
              <a:t>Day/Night Band</a:t>
            </a:r>
            <a:endParaRPr lang="en-US" dirty="0"/>
          </a:p>
        </p:txBody>
      </p:sp>
      <p:sp>
        <p:nvSpPr>
          <p:cNvPr id="3" name="Content Placeholder 2"/>
          <p:cNvSpPr>
            <a:spLocks noGrp="1"/>
          </p:cNvSpPr>
          <p:nvPr>
            <p:ph idx="1"/>
          </p:nvPr>
        </p:nvSpPr>
        <p:spPr>
          <a:xfrm>
            <a:off x="549274" y="1600200"/>
            <a:ext cx="8462155" cy="5257800"/>
          </a:xfrm>
        </p:spPr>
        <p:txBody>
          <a:bodyPr>
            <a:normAutofit/>
          </a:bodyPr>
          <a:lstStyle/>
          <a:p>
            <a:r>
              <a:rPr lang="en-US" dirty="0" smtClean="0"/>
              <a:t>Visible wavelength available at night!</a:t>
            </a:r>
          </a:p>
          <a:p>
            <a:pPr lvl="1"/>
            <a:r>
              <a:rPr lang="en-US" dirty="0" smtClean="0"/>
              <a:t>735 m spatial resolution centered at about .7 microns</a:t>
            </a:r>
          </a:p>
          <a:p>
            <a:r>
              <a:rPr lang="en-US" dirty="0" smtClean="0"/>
              <a:t>What can now be seen at night?</a:t>
            </a:r>
          </a:p>
          <a:p>
            <a:pPr lvl="1"/>
            <a:r>
              <a:rPr lang="en-US" dirty="0" smtClean="0"/>
              <a:t>Cities</a:t>
            </a:r>
          </a:p>
          <a:p>
            <a:pPr lvl="1"/>
            <a:r>
              <a:rPr lang="en-US" dirty="0" smtClean="0"/>
              <a:t>Smoke, Dust, Ash</a:t>
            </a:r>
          </a:p>
          <a:p>
            <a:pPr lvl="1"/>
            <a:r>
              <a:rPr lang="en-US" dirty="0" smtClean="0"/>
              <a:t>Low Clouds/Fog</a:t>
            </a:r>
          </a:p>
          <a:p>
            <a:pPr lvl="1"/>
            <a:r>
              <a:rPr lang="en-US" dirty="0" smtClean="0"/>
              <a:t>Fires, Volcanoes (Lava)</a:t>
            </a:r>
          </a:p>
          <a:p>
            <a:pPr lvl="1"/>
            <a:r>
              <a:rPr lang="en-US" dirty="0" smtClean="0"/>
              <a:t>Auroras</a:t>
            </a:r>
          </a:p>
          <a:p>
            <a:pPr lvl="1"/>
            <a:r>
              <a:rPr lang="en-US" dirty="0" smtClean="0"/>
              <a:t>Lightning</a:t>
            </a:r>
          </a:p>
          <a:p>
            <a:r>
              <a:rPr lang="en-US" dirty="0" smtClean="0"/>
              <a:t>How much can be seen depends heavily on</a:t>
            </a:r>
            <a:r>
              <a:rPr lang="en-US" dirty="0"/>
              <a:t> </a:t>
            </a:r>
            <a:r>
              <a:rPr lang="en-US" dirty="0" smtClean="0"/>
              <a:t>lunar illumination – Phase of moon, and rising setting times</a:t>
            </a:r>
          </a:p>
          <a:p>
            <a:pPr lvl="1"/>
            <a:endParaRPr lang="en-US" dirty="0"/>
          </a:p>
        </p:txBody>
      </p:sp>
    </p:spTree>
    <p:extLst>
      <p:ext uri="{BB962C8B-B14F-4D97-AF65-F5344CB8AC3E}">
        <p14:creationId xmlns:p14="http://schemas.microsoft.com/office/powerpoint/2010/main" val="33730037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normAutofit fontScale="90000"/>
          </a:bodyPr>
          <a:lstStyle/>
          <a:p>
            <a:r>
              <a:rPr lang="en-US" dirty="0" smtClean="0"/>
              <a:t>Polar Satellite Orbit - Low Earth Orbit (LEO)</a:t>
            </a:r>
            <a:endParaRPr lang="en-US" dirty="0"/>
          </a:p>
        </p:txBody>
      </p:sp>
      <p:pic>
        <p:nvPicPr>
          <p:cNvPr id="3" name="leo.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320800"/>
            <a:ext cx="6731000" cy="5384800"/>
          </a:xfrm>
          <a:prstGeom prst="rect">
            <a:avLst/>
          </a:prstGeom>
        </p:spPr>
      </p:pic>
    </p:spTree>
    <p:extLst>
      <p:ext uri="{BB962C8B-B14F-4D97-AF65-F5344CB8AC3E}">
        <p14:creationId xmlns:p14="http://schemas.microsoft.com/office/powerpoint/2010/main" val="2756859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56505"/>
            <a:ext cx="8042276" cy="1336956"/>
          </a:xfrm>
        </p:spPr>
        <p:txBody>
          <a:bodyPr/>
          <a:lstStyle/>
          <a:p>
            <a:r>
              <a:rPr lang="en-US" dirty="0" smtClean="0"/>
              <a:t>VIIRS Day/Night Band</a:t>
            </a:r>
            <a:endParaRPr lang="en-US" dirty="0"/>
          </a:p>
        </p:txBody>
      </p:sp>
      <p:pic>
        <p:nvPicPr>
          <p:cNvPr id="4" name="Content Placeholder 3" descr="Screen shot 2012-05-21 at 11.21.17 PM.png"/>
          <p:cNvPicPr>
            <a:picLocks noGrp="1" noChangeAspect="1"/>
          </p:cNvPicPr>
          <p:nvPr>
            <p:ph idx="1"/>
          </p:nvPr>
        </p:nvPicPr>
        <p:blipFill>
          <a:blip r:embed="rId2">
            <a:extLst>
              <a:ext uri="{28A0092B-C50C-407E-A947-70E740481C1C}">
                <a14:useLocalDpi xmlns:a14="http://schemas.microsoft.com/office/drawing/2010/main" val="0"/>
              </a:ext>
            </a:extLst>
          </a:blip>
          <a:srcRect l="-6205" r="-6205"/>
          <a:stretch>
            <a:fillRect/>
          </a:stretch>
        </p:blipFill>
        <p:spPr>
          <a:xfrm>
            <a:off x="-250251" y="1109131"/>
            <a:ext cx="9704033" cy="5240867"/>
          </a:xfrm>
        </p:spPr>
      </p:pic>
      <p:sp>
        <p:nvSpPr>
          <p:cNvPr id="5" name="TextBox 4"/>
          <p:cNvSpPr txBox="1"/>
          <p:nvPr/>
        </p:nvSpPr>
        <p:spPr>
          <a:xfrm>
            <a:off x="304799" y="6343480"/>
            <a:ext cx="8602133" cy="461665"/>
          </a:xfrm>
          <a:prstGeom prst="rect">
            <a:avLst/>
          </a:prstGeom>
          <a:noFill/>
        </p:spPr>
        <p:txBody>
          <a:bodyPr wrap="square" rtlCol="0">
            <a:spAutoFit/>
          </a:bodyPr>
          <a:lstStyle/>
          <a:p>
            <a:r>
              <a:rPr lang="en-US" sz="1200" dirty="0">
                <a:solidFill>
                  <a:prstClr val="black"/>
                </a:solidFill>
                <a:latin typeface="News Gothic MT"/>
              </a:rPr>
              <a:t>Taken from:  T., Miller, S. D., Turk, F. J., </a:t>
            </a:r>
            <a:r>
              <a:rPr lang="en-US" sz="1200" dirty="0" err="1">
                <a:solidFill>
                  <a:prstClr val="black"/>
                </a:solidFill>
                <a:latin typeface="News Gothic MT"/>
              </a:rPr>
              <a:t>Schueler</a:t>
            </a:r>
            <a:r>
              <a:rPr lang="en-US" sz="1200" dirty="0">
                <a:solidFill>
                  <a:prstClr val="black"/>
                </a:solidFill>
                <a:latin typeface="News Gothic MT"/>
              </a:rPr>
              <a:t>, C., </a:t>
            </a:r>
            <a:r>
              <a:rPr lang="en-US" sz="1200" dirty="0" err="1">
                <a:solidFill>
                  <a:prstClr val="black"/>
                </a:solidFill>
                <a:latin typeface="News Gothic MT"/>
              </a:rPr>
              <a:t>Jullian</a:t>
            </a:r>
            <a:r>
              <a:rPr lang="en-US" sz="1200" dirty="0">
                <a:solidFill>
                  <a:prstClr val="black"/>
                </a:solidFill>
                <a:latin typeface="News Gothic MT"/>
              </a:rPr>
              <a:t>, R., </a:t>
            </a:r>
            <a:r>
              <a:rPr lang="en-US" sz="1200" dirty="0" err="1">
                <a:solidFill>
                  <a:prstClr val="black"/>
                </a:solidFill>
                <a:latin typeface="News Gothic MT"/>
              </a:rPr>
              <a:t>Deyo</a:t>
            </a:r>
            <a:r>
              <a:rPr lang="en-US" sz="1200" dirty="0">
                <a:solidFill>
                  <a:prstClr val="black"/>
                </a:solidFill>
                <a:latin typeface="News Gothic MT"/>
              </a:rPr>
              <a:t>, S., Dills, P., and Wang, S., 2006: The NPOESS VIIRS Day/Night Visible Sensor, Bulletin Am. Met. Society, DOI:10.1175/BAMS-87-2-191, p. 191-199.</a:t>
            </a:r>
          </a:p>
        </p:txBody>
      </p:sp>
    </p:spTree>
    <p:extLst>
      <p:ext uri="{BB962C8B-B14F-4D97-AF65-F5344CB8AC3E}">
        <p14:creationId xmlns:p14="http://schemas.microsoft.com/office/powerpoint/2010/main" val="5251078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perig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1600200"/>
            <a:ext cx="4286250" cy="428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9"/>
          <p:cNvSpPr txBox="1">
            <a:spLocks noChangeArrowheads="1"/>
          </p:cNvSpPr>
          <p:nvPr/>
        </p:nvSpPr>
        <p:spPr bwMode="auto">
          <a:xfrm>
            <a:off x="4699000" y="1563688"/>
            <a:ext cx="3219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9 Aug 1987 1900 UTC</a:t>
            </a:r>
          </a:p>
        </p:txBody>
      </p:sp>
      <p:sp>
        <p:nvSpPr>
          <p:cNvPr id="22532" name="Text Box 10"/>
          <p:cNvSpPr txBox="1">
            <a:spLocks noChangeArrowheads="1"/>
          </p:cNvSpPr>
          <p:nvPr/>
        </p:nvSpPr>
        <p:spPr bwMode="auto">
          <a:xfrm>
            <a:off x="4638675" y="5410200"/>
            <a:ext cx="299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Perigee: 357,643 km</a:t>
            </a:r>
          </a:p>
        </p:txBody>
      </p:sp>
      <p:grpSp>
        <p:nvGrpSpPr>
          <p:cNvPr id="367629" name="Group 13"/>
          <p:cNvGrpSpPr>
            <a:grpSpLocks/>
          </p:cNvGrpSpPr>
          <p:nvPr/>
        </p:nvGrpSpPr>
        <p:grpSpPr bwMode="auto">
          <a:xfrm>
            <a:off x="4624388" y="1581150"/>
            <a:ext cx="4286250" cy="4314825"/>
            <a:chOff x="-1200" y="990"/>
            <a:chExt cx="2700" cy="2718"/>
          </a:xfrm>
        </p:grpSpPr>
        <p:pic>
          <p:nvPicPr>
            <p:cNvPr id="22538" name="Picture 7" descr="apog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0" y="1008"/>
              <a:ext cx="2700" cy="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9" name="Text Box 11"/>
            <p:cNvSpPr txBox="1">
              <a:spLocks noChangeArrowheads="1"/>
            </p:cNvSpPr>
            <p:nvPr/>
          </p:nvSpPr>
          <p:spPr bwMode="auto">
            <a:xfrm>
              <a:off x="-1164" y="990"/>
              <a:ext cx="20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2 Feb 1988 1600 UTC</a:t>
              </a:r>
            </a:p>
          </p:txBody>
        </p:sp>
        <p:sp>
          <p:nvSpPr>
            <p:cNvPr id="22540" name="Text Box 12"/>
            <p:cNvSpPr txBox="1">
              <a:spLocks noChangeArrowheads="1"/>
            </p:cNvSpPr>
            <p:nvPr/>
          </p:nvSpPr>
          <p:spPr bwMode="auto">
            <a:xfrm>
              <a:off x="-1152" y="3408"/>
              <a:ext cx="18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Apogee: 406,395 km</a:t>
              </a:r>
            </a:p>
          </p:txBody>
        </p:sp>
      </p:grpSp>
      <p:sp>
        <p:nvSpPr>
          <p:cNvPr id="22534" name="Oval 8"/>
          <p:cNvSpPr>
            <a:spLocks noChangeArrowheads="1"/>
          </p:cNvSpPr>
          <p:nvPr/>
        </p:nvSpPr>
        <p:spPr bwMode="auto">
          <a:xfrm>
            <a:off x="5053013" y="2000250"/>
            <a:ext cx="3395662" cy="3471863"/>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latin typeface="Book Antiqua"/>
            </a:endParaRPr>
          </a:p>
        </p:txBody>
      </p:sp>
      <p:sp>
        <p:nvSpPr>
          <p:cNvPr id="22535" name="Text Box 14"/>
          <p:cNvSpPr txBox="1">
            <a:spLocks noChangeArrowheads="1"/>
          </p:cNvSpPr>
          <p:nvPr/>
        </p:nvSpPr>
        <p:spPr bwMode="auto">
          <a:xfrm>
            <a:off x="4714875" y="6135688"/>
            <a:ext cx="415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Mean Distance = 384,401 km</a:t>
            </a:r>
          </a:p>
        </p:txBody>
      </p:sp>
      <p:pic>
        <p:nvPicPr>
          <p:cNvPr id="22536" name="Picture 26" descr="200px-Lunar_libration_with_phase2"/>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81150"/>
            <a:ext cx="458946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0"/>
            <a:ext cx="8229600" cy="796506"/>
          </a:xfrm>
        </p:spPr>
        <p:txBody>
          <a:bodyPr>
            <a:normAutofit/>
          </a:bodyPr>
          <a:lstStyle/>
          <a:p>
            <a:r>
              <a:rPr lang="en-US" dirty="0" smtClean="0"/>
              <a:t>Lunar Reflectance Model</a:t>
            </a:r>
            <a:endParaRPr lang="en-US" dirty="0"/>
          </a:p>
        </p:txBody>
      </p:sp>
    </p:spTree>
    <p:extLst>
      <p:ext uri="{BB962C8B-B14F-4D97-AF65-F5344CB8AC3E}">
        <p14:creationId xmlns:p14="http://schemas.microsoft.com/office/powerpoint/2010/main" val="425920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5" descr="perig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1600200"/>
            <a:ext cx="4286250" cy="428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9"/>
          <p:cNvSpPr txBox="1">
            <a:spLocks noChangeArrowheads="1"/>
          </p:cNvSpPr>
          <p:nvPr/>
        </p:nvSpPr>
        <p:spPr bwMode="auto">
          <a:xfrm>
            <a:off x="4699000" y="1563688"/>
            <a:ext cx="3219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9 Aug 1987 1900 UTC</a:t>
            </a:r>
          </a:p>
        </p:txBody>
      </p:sp>
      <p:sp>
        <p:nvSpPr>
          <p:cNvPr id="22532" name="Text Box 10"/>
          <p:cNvSpPr txBox="1">
            <a:spLocks noChangeArrowheads="1"/>
          </p:cNvSpPr>
          <p:nvPr/>
        </p:nvSpPr>
        <p:spPr bwMode="auto">
          <a:xfrm>
            <a:off x="4638675" y="5410200"/>
            <a:ext cx="299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Perigee: 357,643 km</a:t>
            </a:r>
          </a:p>
        </p:txBody>
      </p:sp>
      <p:grpSp>
        <p:nvGrpSpPr>
          <p:cNvPr id="367629" name="Group 13"/>
          <p:cNvGrpSpPr>
            <a:grpSpLocks/>
          </p:cNvGrpSpPr>
          <p:nvPr/>
        </p:nvGrpSpPr>
        <p:grpSpPr bwMode="auto">
          <a:xfrm>
            <a:off x="4624388" y="1581150"/>
            <a:ext cx="4286250" cy="4314825"/>
            <a:chOff x="-1200" y="990"/>
            <a:chExt cx="2700" cy="2718"/>
          </a:xfrm>
        </p:grpSpPr>
        <p:pic>
          <p:nvPicPr>
            <p:cNvPr id="22538" name="Picture 7" descr="apog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0" y="1008"/>
              <a:ext cx="2700" cy="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9" name="Text Box 11"/>
            <p:cNvSpPr txBox="1">
              <a:spLocks noChangeArrowheads="1"/>
            </p:cNvSpPr>
            <p:nvPr/>
          </p:nvSpPr>
          <p:spPr bwMode="auto">
            <a:xfrm>
              <a:off x="-1164" y="990"/>
              <a:ext cx="20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2 Feb 1988 1600 UTC</a:t>
              </a:r>
            </a:p>
          </p:txBody>
        </p:sp>
        <p:sp>
          <p:nvSpPr>
            <p:cNvPr id="22540" name="Text Box 12"/>
            <p:cNvSpPr txBox="1">
              <a:spLocks noChangeArrowheads="1"/>
            </p:cNvSpPr>
            <p:nvPr/>
          </p:nvSpPr>
          <p:spPr bwMode="auto">
            <a:xfrm>
              <a:off x="-1152" y="3408"/>
              <a:ext cx="18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Apogee: 406,395 km</a:t>
              </a:r>
            </a:p>
          </p:txBody>
        </p:sp>
      </p:grpSp>
      <p:sp>
        <p:nvSpPr>
          <p:cNvPr id="22534" name="Oval 8"/>
          <p:cNvSpPr>
            <a:spLocks noChangeArrowheads="1"/>
          </p:cNvSpPr>
          <p:nvPr/>
        </p:nvSpPr>
        <p:spPr bwMode="auto">
          <a:xfrm>
            <a:off x="5053013" y="2000250"/>
            <a:ext cx="3395662" cy="3471863"/>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latin typeface="Book Antiqua"/>
            </a:endParaRPr>
          </a:p>
        </p:txBody>
      </p:sp>
      <p:sp>
        <p:nvSpPr>
          <p:cNvPr id="22535" name="Text Box 14"/>
          <p:cNvSpPr txBox="1">
            <a:spLocks noChangeArrowheads="1"/>
          </p:cNvSpPr>
          <p:nvPr/>
        </p:nvSpPr>
        <p:spPr bwMode="auto">
          <a:xfrm>
            <a:off x="4714875" y="6135688"/>
            <a:ext cx="415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Mean Distance = 384,401 km</a:t>
            </a:r>
          </a:p>
        </p:txBody>
      </p:sp>
      <p:pic>
        <p:nvPicPr>
          <p:cNvPr id="22536" name="Picture 26" descr="200px-Lunar_libration_with_phase2"/>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81150"/>
            <a:ext cx="458946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spectral_flux_con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87" y="796506"/>
            <a:ext cx="9029701"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0"/>
            <a:ext cx="8229600" cy="796506"/>
          </a:xfrm>
        </p:spPr>
        <p:txBody>
          <a:bodyPr>
            <a:normAutofit/>
          </a:bodyPr>
          <a:lstStyle/>
          <a:p>
            <a:r>
              <a:rPr lang="en-US" dirty="0" smtClean="0"/>
              <a:t>Lunar Reflectance Model</a:t>
            </a:r>
            <a:endParaRPr lang="en-US" dirty="0"/>
          </a:p>
        </p:txBody>
      </p:sp>
    </p:spTree>
    <p:extLst>
      <p:ext uri="{BB962C8B-B14F-4D97-AF65-F5344CB8AC3E}">
        <p14:creationId xmlns:p14="http://schemas.microsoft.com/office/powerpoint/2010/main" val="2400555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VIIRS_US_DNB_Polarity_20120506_0748_valley_fog.png"/>
          <p:cNvPicPr>
            <a:picLocks noGrp="1" noChangeAspect="1"/>
          </p:cNvPicPr>
          <p:nvPr>
            <p:ph idx="1"/>
          </p:nvPr>
        </p:nvPicPr>
        <p:blipFill>
          <a:blip r:embed="rId2">
            <a:extLst>
              <a:ext uri="{28A0092B-C50C-407E-A947-70E740481C1C}">
                <a14:useLocalDpi xmlns:a14="http://schemas.microsoft.com/office/drawing/2010/main" val="0"/>
              </a:ext>
            </a:extLst>
          </a:blip>
          <a:srcRect l="-13599" r="-13599"/>
          <a:stretch>
            <a:fillRect/>
          </a:stretch>
        </p:blipFill>
        <p:spPr>
          <a:xfrm>
            <a:off x="-704552" y="1119478"/>
            <a:ext cx="10573232" cy="5710296"/>
          </a:xfrm>
        </p:spPr>
      </p:pic>
      <p:sp>
        <p:nvSpPr>
          <p:cNvPr id="4" name="Title 9"/>
          <p:cNvSpPr>
            <a:spLocks noGrp="1"/>
          </p:cNvSpPr>
          <p:nvPr>
            <p:ph type="title"/>
          </p:nvPr>
        </p:nvSpPr>
        <p:spPr>
          <a:xfrm>
            <a:off x="-44966" y="-74375"/>
            <a:ext cx="9597758" cy="1200329"/>
          </a:xfrm>
          <a:prstGeom prst="rect">
            <a:avLst/>
          </a:prstGeom>
        </p:spPr>
        <p:txBody>
          <a:bodyPr wrap="square">
            <a:spAutoFit/>
          </a:bodyPr>
          <a:lstStyle/>
          <a:p>
            <a:r>
              <a:rPr lang="en-US" sz="3600" dirty="0"/>
              <a:t>VIIRS </a:t>
            </a:r>
            <a:r>
              <a:rPr lang="en-US" sz="3600" dirty="0" smtClean="0"/>
              <a:t>Fog Detection Capability </a:t>
            </a:r>
            <a:r>
              <a:rPr lang="en-US" sz="3600" dirty="0"/>
              <a:t/>
            </a:r>
            <a:br>
              <a:rPr lang="en-US" sz="3600" dirty="0"/>
            </a:br>
            <a:r>
              <a:rPr lang="en-US" sz="3600" dirty="0" smtClean="0"/>
              <a:t>Day/Night Band   6 </a:t>
            </a:r>
            <a:r>
              <a:rPr lang="en-US" sz="3600" dirty="0"/>
              <a:t>May 2012</a:t>
            </a:r>
          </a:p>
        </p:txBody>
      </p:sp>
    </p:spTree>
    <p:extLst>
      <p:ext uri="{BB962C8B-B14F-4D97-AF65-F5344CB8AC3E}">
        <p14:creationId xmlns:p14="http://schemas.microsoft.com/office/powerpoint/2010/main" val="316187359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60" y="-190501"/>
            <a:ext cx="8042276" cy="1336956"/>
          </a:xfrm>
        </p:spPr>
        <p:txBody>
          <a:bodyPr/>
          <a:lstStyle/>
          <a:p>
            <a:r>
              <a:rPr lang="en-US" sz="3200" dirty="0" smtClean="0">
                <a:latin typeface="Arial" charset="0"/>
                <a:ea typeface="ＭＳ Ｐゴシック" charset="0"/>
                <a:cs typeface="ＭＳ Ｐゴシック" charset="0"/>
              </a:rPr>
              <a:t>VIIRS </a:t>
            </a:r>
            <a:r>
              <a:rPr lang="en-US" sz="3200" dirty="0">
                <a:latin typeface="Arial" charset="0"/>
                <a:ea typeface="ＭＳ Ｐゴシック" charset="0"/>
                <a:cs typeface="ＭＳ Ｐゴシック" charset="0"/>
              </a:rPr>
              <a:t>in AWIPS Day/Night Band</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Lightning Detection   </a:t>
            </a:r>
            <a:r>
              <a:rPr lang="en-US" sz="3200" dirty="0" smtClean="0">
                <a:latin typeface="Arial" charset="0"/>
                <a:ea typeface="ＭＳ Ｐゴシック" charset="0"/>
                <a:cs typeface="ＭＳ Ｐゴシック" charset="0"/>
              </a:rPr>
              <a:t>30 June 2012</a:t>
            </a:r>
            <a:endParaRPr lang="en-US" sz="3200" dirty="0"/>
          </a:p>
        </p:txBody>
      </p:sp>
      <p:sp>
        <p:nvSpPr>
          <p:cNvPr id="5" name="Slide Number Placeholder 4"/>
          <p:cNvSpPr>
            <a:spLocks noGrp="1"/>
          </p:cNvSpPr>
          <p:nvPr>
            <p:ph type="sldNum" sz="quarter" idx="11"/>
          </p:nvPr>
        </p:nvSpPr>
        <p:spPr/>
        <p:txBody>
          <a:bodyPr/>
          <a:lstStyle/>
          <a:p>
            <a:pPr>
              <a:defRPr/>
            </a:pPr>
            <a:fld id="{0ACC5272-6D44-45FA-B5C2-D271C6481E80}" type="slidenum">
              <a:rPr lang="en-US" smtClean="0">
                <a:solidFill>
                  <a:prstClr val="white"/>
                </a:solidFill>
                <a:latin typeface="News Gothic MT"/>
              </a:rPr>
              <a:pPr>
                <a:defRPr/>
              </a:pPr>
              <a:t>34</a:t>
            </a:fld>
            <a:endParaRPr lang="en-US">
              <a:solidFill>
                <a:prstClr val="white"/>
              </a:solidFill>
              <a:latin typeface="News Gothic MT"/>
            </a:endParaRPr>
          </a:p>
        </p:txBody>
      </p:sp>
      <p:pic>
        <p:nvPicPr>
          <p:cNvPr id="4" name="Picture 3" descr="VIIRS_DNB__REF_20120630_0855_nd_sideligh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60" y="1143000"/>
            <a:ext cx="7996680" cy="5321808"/>
          </a:xfrm>
          <a:prstGeom prst="rect">
            <a:avLst/>
          </a:prstGeom>
        </p:spPr>
      </p:pic>
      <p:cxnSp>
        <p:nvCxnSpPr>
          <p:cNvPr id="10" name="Straight Arrow Connector 9"/>
          <p:cNvCxnSpPr/>
          <p:nvPr/>
        </p:nvCxnSpPr>
        <p:spPr>
          <a:xfrm flipV="1">
            <a:off x="4495800" y="4191000"/>
            <a:ext cx="457200" cy="10668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10000" y="5257800"/>
            <a:ext cx="1295400" cy="276999"/>
          </a:xfrm>
          <a:prstGeom prst="rect">
            <a:avLst/>
          </a:prstGeom>
        </p:spPr>
        <p:txBody>
          <a:bodyPr wrap="square">
            <a:spAutoFit/>
          </a:bodyPr>
          <a:lstStyle/>
          <a:p>
            <a:pPr algn="ctr"/>
            <a:r>
              <a:rPr lang="en-US" dirty="0">
                <a:solidFill>
                  <a:srgbClr val="FFC000"/>
                </a:solidFill>
                <a:latin typeface="News Gothic MT"/>
              </a:rPr>
              <a:t>Lightning</a:t>
            </a:r>
          </a:p>
        </p:txBody>
      </p:sp>
      <p:cxnSp>
        <p:nvCxnSpPr>
          <p:cNvPr id="12" name="Straight Arrow Connector 11"/>
          <p:cNvCxnSpPr/>
          <p:nvPr/>
        </p:nvCxnSpPr>
        <p:spPr>
          <a:xfrm flipH="1" flipV="1">
            <a:off x="4267200" y="4114800"/>
            <a:ext cx="228600" cy="11430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943600" y="2514600"/>
            <a:ext cx="1295400" cy="461665"/>
          </a:xfrm>
          <a:prstGeom prst="rect">
            <a:avLst/>
          </a:prstGeom>
          <a:ln>
            <a:noFill/>
          </a:ln>
        </p:spPr>
        <p:txBody>
          <a:bodyPr wrap="square">
            <a:spAutoFit/>
          </a:bodyPr>
          <a:lstStyle/>
          <a:p>
            <a:pPr algn="ctr"/>
            <a:r>
              <a:rPr lang="en-US" dirty="0">
                <a:solidFill>
                  <a:srgbClr val="0000FF"/>
                </a:solidFill>
                <a:latin typeface="News Gothic MT"/>
              </a:rPr>
              <a:t>Side lighting from Sun</a:t>
            </a:r>
          </a:p>
        </p:txBody>
      </p:sp>
      <p:cxnSp>
        <p:nvCxnSpPr>
          <p:cNvPr id="15" name="Straight Arrow Connector 14"/>
          <p:cNvCxnSpPr/>
          <p:nvPr/>
        </p:nvCxnSpPr>
        <p:spPr>
          <a:xfrm>
            <a:off x="7086600" y="2819400"/>
            <a:ext cx="533400" cy="457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019800" y="3048000"/>
            <a:ext cx="533400" cy="533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105400" y="2667000"/>
            <a:ext cx="914400"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095013" y="2971800"/>
            <a:ext cx="1495788" cy="923330"/>
          </a:xfrm>
          <a:prstGeom prst="rect">
            <a:avLst/>
          </a:prstGeom>
          <a:ln>
            <a:noFill/>
          </a:ln>
        </p:spPr>
        <p:txBody>
          <a:bodyPr wrap="square">
            <a:spAutoFit/>
          </a:bodyPr>
          <a:lstStyle/>
          <a:p>
            <a:pPr algn="ctr"/>
            <a:r>
              <a:rPr lang="en-US">
                <a:solidFill>
                  <a:srgbClr val="CCFFCC"/>
                </a:solidFill>
                <a:latin typeface="News Gothic MT"/>
              </a:rPr>
              <a:t>Illumination </a:t>
            </a:r>
            <a:r>
              <a:rPr lang="en-US" dirty="0">
                <a:solidFill>
                  <a:srgbClr val="CCFFCC"/>
                </a:solidFill>
                <a:latin typeface="News Gothic MT"/>
              </a:rPr>
              <a:t>from oil fields</a:t>
            </a:r>
          </a:p>
        </p:txBody>
      </p:sp>
      <p:cxnSp>
        <p:nvCxnSpPr>
          <p:cNvPr id="26" name="Straight Arrow Connector 25"/>
          <p:cNvCxnSpPr/>
          <p:nvPr/>
        </p:nvCxnSpPr>
        <p:spPr>
          <a:xfrm>
            <a:off x="2438400" y="3124200"/>
            <a:ext cx="914400" cy="228600"/>
          </a:xfrm>
          <a:prstGeom prst="straightConnector1">
            <a:avLst/>
          </a:prstGeom>
          <a:ln>
            <a:solidFill>
              <a:srgbClr val="CCFFCC"/>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70502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Moon Phase Affects </a:t>
            </a:r>
            <a:br>
              <a:rPr lang="en-US" dirty="0" smtClean="0"/>
            </a:br>
            <a:r>
              <a:rPr lang="en-US" dirty="0" smtClean="0"/>
              <a:t>How Much Can be Seen</a:t>
            </a:r>
            <a:endParaRPr lang="en-US" dirty="0"/>
          </a:p>
        </p:txBody>
      </p:sp>
      <p:pic>
        <p:nvPicPr>
          <p:cNvPr id="4" name="Content Placeholder 3"/>
          <p:cNvPicPr>
            <a:picLocks noGrp="1" noChangeAspect="1"/>
          </p:cNvPicPr>
          <p:nvPr>
            <p:ph idx="1"/>
          </p:nvPr>
        </p:nvPicPr>
        <p:blipFill rotWithShape="1">
          <a:blip r:embed="rId2"/>
          <a:srcRect l="20807" t="2728" r="706" b="47564"/>
          <a:stretch/>
        </p:blipFill>
        <p:spPr>
          <a:xfrm>
            <a:off x="253994" y="1608670"/>
            <a:ext cx="8738929" cy="4741333"/>
          </a:xfrm>
        </p:spPr>
      </p:pic>
      <p:sp>
        <p:nvSpPr>
          <p:cNvPr id="5" name="TextBox 4"/>
          <p:cNvSpPr txBox="1"/>
          <p:nvPr/>
        </p:nvSpPr>
        <p:spPr>
          <a:xfrm>
            <a:off x="253994" y="6350003"/>
            <a:ext cx="8635297" cy="369332"/>
          </a:xfrm>
          <a:prstGeom prst="rect">
            <a:avLst/>
          </a:prstGeom>
          <a:noFill/>
        </p:spPr>
        <p:txBody>
          <a:bodyPr wrap="none" rtlCol="0">
            <a:spAutoFit/>
          </a:bodyPr>
          <a:lstStyle/>
          <a:p>
            <a:r>
              <a:rPr lang="en-US" dirty="0">
                <a:solidFill>
                  <a:prstClr val="black"/>
                </a:solidFill>
                <a:latin typeface="News Gothic MT"/>
              </a:rPr>
              <a:t>Crescent moon means less illumination making it difficult to identify clouds</a:t>
            </a:r>
          </a:p>
        </p:txBody>
      </p:sp>
      <p:cxnSp>
        <p:nvCxnSpPr>
          <p:cNvPr id="6" name="Straight Arrow Connector 5"/>
          <p:cNvCxnSpPr/>
          <p:nvPr/>
        </p:nvCxnSpPr>
        <p:spPr>
          <a:xfrm>
            <a:off x="837644" y="1546889"/>
            <a:ext cx="1722575" cy="9457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8082" y="1068361"/>
            <a:ext cx="1155138" cy="523220"/>
          </a:xfrm>
          <a:prstGeom prst="rect">
            <a:avLst/>
          </a:prstGeom>
          <a:noFill/>
        </p:spPr>
        <p:txBody>
          <a:bodyPr wrap="square" rtlCol="0">
            <a:spAutoFit/>
          </a:bodyPr>
          <a:lstStyle/>
          <a:p>
            <a:pPr algn="ctr"/>
            <a:r>
              <a:rPr lang="en-US" sz="1400" dirty="0">
                <a:solidFill>
                  <a:srgbClr val="3366FF"/>
                </a:solidFill>
                <a:latin typeface="News Gothic MT"/>
              </a:rPr>
              <a:t>Stray light region</a:t>
            </a:r>
          </a:p>
        </p:txBody>
      </p:sp>
      <p:cxnSp>
        <p:nvCxnSpPr>
          <p:cNvPr id="11" name="Straight Arrow Connector 10"/>
          <p:cNvCxnSpPr/>
          <p:nvPr/>
        </p:nvCxnSpPr>
        <p:spPr>
          <a:xfrm flipV="1">
            <a:off x="1573960" y="3860889"/>
            <a:ext cx="2033313" cy="1785467"/>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877019" y="4926570"/>
            <a:ext cx="2432030" cy="913529"/>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870495" y="5646356"/>
            <a:ext cx="1155138" cy="523220"/>
          </a:xfrm>
          <a:prstGeom prst="rect">
            <a:avLst/>
          </a:prstGeom>
          <a:noFill/>
        </p:spPr>
        <p:txBody>
          <a:bodyPr wrap="square" rtlCol="0">
            <a:spAutoFit/>
          </a:bodyPr>
          <a:lstStyle/>
          <a:p>
            <a:pPr algn="ctr"/>
            <a:r>
              <a:rPr lang="en-US" sz="1400" dirty="0">
                <a:solidFill>
                  <a:prstClr val="white"/>
                </a:solidFill>
                <a:latin typeface="News Gothic MT"/>
              </a:rPr>
              <a:t>Thick Cloud</a:t>
            </a:r>
          </a:p>
        </p:txBody>
      </p:sp>
      <p:sp>
        <p:nvSpPr>
          <p:cNvPr id="19" name="TextBox 18"/>
          <p:cNvSpPr txBox="1"/>
          <p:nvPr/>
        </p:nvSpPr>
        <p:spPr>
          <a:xfrm>
            <a:off x="699571" y="5646356"/>
            <a:ext cx="1155138" cy="523220"/>
          </a:xfrm>
          <a:prstGeom prst="rect">
            <a:avLst/>
          </a:prstGeom>
          <a:noFill/>
        </p:spPr>
        <p:txBody>
          <a:bodyPr wrap="square" rtlCol="0">
            <a:spAutoFit/>
          </a:bodyPr>
          <a:lstStyle/>
          <a:p>
            <a:pPr algn="ctr"/>
            <a:r>
              <a:rPr lang="en-US" sz="1400" dirty="0">
                <a:solidFill>
                  <a:prstClr val="white"/>
                </a:solidFill>
                <a:latin typeface="News Gothic MT"/>
              </a:rPr>
              <a:t>Thick Cloud</a:t>
            </a:r>
          </a:p>
        </p:txBody>
      </p:sp>
      <p:cxnSp>
        <p:nvCxnSpPr>
          <p:cNvPr id="20" name="Straight Arrow Connector 19"/>
          <p:cNvCxnSpPr/>
          <p:nvPr/>
        </p:nvCxnSpPr>
        <p:spPr>
          <a:xfrm flipV="1">
            <a:off x="5789202" y="3860889"/>
            <a:ext cx="2185713" cy="1880849"/>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21246" y="4926571"/>
            <a:ext cx="2432030" cy="913528"/>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6030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35" y="-183932"/>
            <a:ext cx="8042276" cy="1336956"/>
          </a:xfrm>
        </p:spPr>
        <p:txBody>
          <a:bodyPr/>
          <a:lstStyle/>
          <a:p>
            <a:r>
              <a:rPr lang="en-US" sz="3600" dirty="0">
                <a:latin typeface="Arial" charset="0"/>
                <a:ea typeface="ＭＳ Ｐゴシック" charset="0"/>
                <a:cs typeface="ＭＳ Ｐゴシック" charset="0"/>
              </a:rPr>
              <a:t>VIIRS in AWIPS Day/Night Band </a:t>
            </a:r>
            <a:br>
              <a:rPr lang="en-US" sz="3600" dirty="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Mining Operations  8 </a:t>
            </a:r>
            <a:r>
              <a:rPr lang="en-US" sz="3600" dirty="0">
                <a:latin typeface="Arial" charset="0"/>
                <a:ea typeface="ＭＳ Ｐゴシック" charset="0"/>
                <a:cs typeface="ＭＳ Ｐゴシック" charset="0"/>
              </a:rPr>
              <a:t>April 2012</a:t>
            </a:r>
            <a:endParaRPr lang="en-US" sz="3600" dirty="0"/>
          </a:p>
        </p:txBody>
      </p:sp>
      <p:pic>
        <p:nvPicPr>
          <p:cNvPr id="4" name="Content Placeholder 3" descr="VIIRS_DNB_20120408_0811.png"/>
          <p:cNvPicPr>
            <a:picLocks noGrp="1" noChangeAspect="1"/>
          </p:cNvPicPr>
          <p:nvPr>
            <p:ph idx="1"/>
          </p:nvPr>
        </p:nvPicPr>
        <p:blipFill>
          <a:blip r:embed="rId3">
            <a:extLst>
              <a:ext uri="{28A0092B-C50C-407E-A947-70E740481C1C}">
                <a14:useLocalDpi xmlns:a14="http://schemas.microsoft.com/office/drawing/2010/main" val="0"/>
              </a:ext>
            </a:extLst>
          </a:blip>
          <a:srcRect l="-39216" r="-39216"/>
          <a:stretch>
            <a:fillRect/>
          </a:stretch>
        </p:blipFill>
        <p:spPr>
          <a:xfrm>
            <a:off x="-122572" y="1153024"/>
            <a:ext cx="9026090" cy="4874729"/>
          </a:xfrm>
        </p:spPr>
      </p:pic>
      <p:sp>
        <p:nvSpPr>
          <p:cNvPr id="5" name="TextBox 4"/>
          <p:cNvSpPr txBox="1"/>
          <p:nvPr/>
        </p:nvSpPr>
        <p:spPr>
          <a:xfrm>
            <a:off x="0" y="6119336"/>
            <a:ext cx="9056815" cy="738664"/>
          </a:xfrm>
          <a:prstGeom prst="rect">
            <a:avLst/>
          </a:prstGeom>
          <a:noFill/>
        </p:spPr>
        <p:txBody>
          <a:bodyPr wrap="square" rtlCol="0">
            <a:spAutoFit/>
          </a:bodyPr>
          <a:lstStyle/>
          <a:p>
            <a:r>
              <a:rPr lang="en-US" sz="1400" dirty="0">
                <a:solidFill>
                  <a:prstClr val="black"/>
                </a:solidFill>
                <a:latin typeface="News Gothic MT"/>
              </a:rPr>
              <a:t>Another example of a Day/Night Band image from 08 April 2012 revealed a large number of natural gas flares and illuminated “man camps” associated with extensive drilling operations in the </a:t>
            </a:r>
            <a:r>
              <a:rPr lang="en-US" sz="1400" dirty="0" err="1">
                <a:solidFill>
                  <a:prstClr val="black"/>
                </a:solidFill>
                <a:latin typeface="News Gothic MT"/>
              </a:rPr>
              <a:t>Bakken</a:t>
            </a:r>
            <a:r>
              <a:rPr lang="en-US" sz="1400" dirty="0">
                <a:solidFill>
                  <a:prstClr val="black"/>
                </a:solidFill>
                <a:latin typeface="News Gothic MT"/>
              </a:rPr>
              <a:t> Shale Oil Field area of eastern Montana and western North Dakota.</a:t>
            </a:r>
          </a:p>
        </p:txBody>
      </p:sp>
    </p:spTree>
    <p:extLst>
      <p:ext uri="{BB962C8B-B14F-4D97-AF65-F5344CB8AC3E}">
        <p14:creationId xmlns:p14="http://schemas.microsoft.com/office/powerpoint/2010/main" val="10915871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8-22 at 1.22.27 AM.png"/>
          <p:cNvPicPr>
            <a:picLocks noGrp="1" noChangeAspect="1"/>
          </p:cNvPicPr>
          <p:nvPr>
            <p:ph idx="1"/>
          </p:nvPr>
        </p:nvPicPr>
        <p:blipFill>
          <a:blip r:embed="rId2">
            <a:extLst>
              <a:ext uri="{28A0092B-C50C-407E-A947-70E740481C1C}">
                <a14:useLocalDpi xmlns:a14="http://schemas.microsoft.com/office/drawing/2010/main" val="0"/>
              </a:ext>
            </a:extLst>
          </a:blip>
          <a:srcRect l="-19705" r="-19705"/>
          <a:stretch>
            <a:fillRect/>
          </a:stretch>
        </p:blipFill>
        <p:spPr>
          <a:xfrm>
            <a:off x="-1814098" y="-34808"/>
            <a:ext cx="12762781" cy="6892808"/>
          </a:xfrm>
        </p:spPr>
      </p:pic>
    </p:spTree>
    <p:extLst>
      <p:ext uri="{BB962C8B-B14F-4D97-AF65-F5344CB8AC3E}">
        <p14:creationId xmlns:p14="http://schemas.microsoft.com/office/powerpoint/2010/main" val="135973172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31090"/>
            <a:ext cx="8042276" cy="1336956"/>
          </a:xfrm>
        </p:spPr>
        <p:txBody>
          <a:bodyPr/>
          <a:lstStyle/>
          <a:p>
            <a:r>
              <a:rPr lang="en-US" dirty="0" smtClean="0"/>
              <a:t>Aurora Borealis</a:t>
            </a:r>
            <a:br>
              <a:rPr lang="en-US" dirty="0" smtClean="0"/>
            </a:br>
            <a:r>
              <a:rPr lang="en-US" sz="2800" dirty="0" smtClean="0"/>
              <a:t>S-NPP VIIRS  25 </a:t>
            </a:r>
            <a:r>
              <a:rPr lang="en-US" sz="2800" smtClean="0"/>
              <a:t>March 2018</a:t>
            </a:r>
            <a:endParaRPr lang="en-US" sz="2800" dirty="0"/>
          </a:p>
        </p:txBody>
      </p:sp>
      <p:pic>
        <p:nvPicPr>
          <p:cNvPr id="4" name="Content Placeholder 3" descr="Screen Shot 2018-04-18 at 2.30.45 AM.png"/>
          <p:cNvPicPr>
            <a:picLocks noGrp="1" noChangeAspect="1"/>
          </p:cNvPicPr>
          <p:nvPr>
            <p:ph idx="1"/>
          </p:nvPr>
        </p:nvPicPr>
        <p:blipFill>
          <a:blip r:embed="rId2">
            <a:extLst>
              <a:ext uri="{28A0092B-C50C-407E-A947-70E740481C1C}">
                <a14:useLocalDpi xmlns:a14="http://schemas.microsoft.com/office/drawing/2010/main" val="0"/>
              </a:ext>
            </a:extLst>
          </a:blip>
          <a:srcRect t="-10528" b="-10528"/>
          <a:stretch>
            <a:fillRect/>
          </a:stretch>
        </p:blipFill>
        <p:spPr>
          <a:xfrm>
            <a:off x="-659798" y="745067"/>
            <a:ext cx="11784541" cy="6364489"/>
          </a:xfrm>
        </p:spPr>
      </p:pic>
    </p:spTree>
    <p:extLst>
      <p:ext uri="{BB962C8B-B14F-4D97-AF65-F5344CB8AC3E}">
        <p14:creationId xmlns:p14="http://schemas.microsoft.com/office/powerpoint/2010/main" val="16166547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88793"/>
            <a:ext cx="8229600" cy="1143000"/>
          </a:xfrm>
        </p:spPr>
        <p:txBody>
          <a:bodyPr>
            <a:normAutofit fontScale="90000"/>
          </a:bodyPr>
          <a:lstStyle/>
          <a:p>
            <a:r>
              <a:rPr lang="en-US" dirty="0">
                <a:latin typeface="Arial" charset="0"/>
                <a:ea typeface="ＭＳ Ｐゴシック" charset="0"/>
                <a:cs typeface="ＭＳ Ｐゴシック" charset="0"/>
              </a:rPr>
              <a:t> </a:t>
            </a:r>
            <a:r>
              <a:rPr lang="en-US" sz="4000" dirty="0">
                <a:latin typeface="Arial" charset="0"/>
                <a:ea typeface="ＭＳ Ｐゴシック" charset="0"/>
                <a:cs typeface="ＭＳ Ｐゴシック" charset="0"/>
              </a:rPr>
              <a:t>VIIRS in AWIPS Day/Night Band </a:t>
            </a:r>
            <a:br>
              <a:rPr lang="en-US" sz="4000" dirty="0">
                <a:latin typeface="Arial" charset="0"/>
                <a:ea typeface="ＭＳ Ｐゴシック" charset="0"/>
                <a:cs typeface="ＭＳ Ｐゴシック" charset="0"/>
              </a:rPr>
            </a:br>
            <a:r>
              <a:rPr lang="en-US" sz="4000" dirty="0" smtClean="0">
                <a:latin typeface="Arial" charset="0"/>
                <a:ea typeface="ＭＳ Ｐゴシック" charset="0"/>
                <a:cs typeface="ＭＳ Ｐゴシック" charset="0"/>
              </a:rPr>
              <a:t>Smoke Detection  8 </a:t>
            </a:r>
            <a:r>
              <a:rPr lang="en-US" sz="4000" dirty="0">
                <a:latin typeface="Arial" charset="0"/>
                <a:ea typeface="ＭＳ Ｐゴシック" charset="0"/>
                <a:cs typeface="ＭＳ Ｐゴシック" charset="0"/>
              </a:rPr>
              <a:t>April </a:t>
            </a:r>
            <a:r>
              <a:rPr lang="en-US" sz="4000" dirty="0" smtClean="0">
                <a:latin typeface="Arial" charset="0"/>
                <a:ea typeface="ＭＳ Ｐゴシック" charset="0"/>
                <a:cs typeface="ＭＳ Ｐゴシック" charset="0"/>
              </a:rPr>
              <a:t>2012</a:t>
            </a:r>
            <a:endParaRPr lang="en-US" sz="4000" dirty="0">
              <a:latin typeface="Arial" charset="0"/>
              <a:ea typeface="ＭＳ Ｐゴシック" charset="0"/>
              <a:cs typeface="ＭＳ Ｐゴシック" charset="0"/>
            </a:endParaRPr>
          </a:p>
        </p:txBody>
      </p:sp>
      <p:pic>
        <p:nvPicPr>
          <p:cNvPr id="2457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38815" r="-38815"/>
          <a:stretch>
            <a:fillRect/>
          </a:stretch>
        </p:blipFill>
        <p:spPr>
          <a:xfrm>
            <a:off x="-177618" y="1207626"/>
            <a:ext cx="10462278" cy="5650373"/>
          </a:xfrm>
        </p:spPr>
      </p:pic>
      <p:sp>
        <p:nvSpPr>
          <p:cNvPr id="24579" name="TextBox 2"/>
          <p:cNvSpPr txBox="1">
            <a:spLocks noChangeArrowheads="1"/>
          </p:cNvSpPr>
          <p:nvPr/>
        </p:nvSpPr>
        <p:spPr bwMode="auto">
          <a:xfrm>
            <a:off x="152400" y="6283325"/>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pPr eaLnBrk="1" hangingPunct="1"/>
            <a:r>
              <a:rPr lang="en-US">
                <a:solidFill>
                  <a:prstClr val="white"/>
                </a:solidFill>
              </a:rPr>
              <a:t>SSEC/CIMSS</a:t>
            </a:r>
          </a:p>
        </p:txBody>
      </p:sp>
      <p:cxnSp>
        <p:nvCxnSpPr>
          <p:cNvPr id="6" name="Straight Arrow Connector 5"/>
          <p:cNvCxnSpPr>
            <a:cxnSpLocks noChangeShapeType="1"/>
          </p:cNvCxnSpPr>
          <p:nvPr/>
        </p:nvCxnSpPr>
        <p:spPr bwMode="auto">
          <a:xfrm flipH="1">
            <a:off x="5470636" y="3170354"/>
            <a:ext cx="2560736" cy="73708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581" name="TextBox 6"/>
          <p:cNvSpPr txBox="1">
            <a:spLocks noChangeArrowheads="1"/>
          </p:cNvSpPr>
          <p:nvPr/>
        </p:nvSpPr>
        <p:spPr bwMode="auto">
          <a:xfrm>
            <a:off x="8031372" y="2782888"/>
            <a:ext cx="10668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pPr eaLnBrk="1" hangingPunct="1"/>
            <a:r>
              <a:rPr lang="en-US" sz="1000" dirty="0"/>
              <a:t>Smoke from County Line Fire in northern Florida</a:t>
            </a:r>
          </a:p>
        </p:txBody>
      </p:sp>
      <p:cxnSp>
        <p:nvCxnSpPr>
          <p:cNvPr id="14" name="Straight Arrow Connector 13"/>
          <p:cNvCxnSpPr>
            <a:cxnSpLocks noChangeShapeType="1"/>
          </p:cNvCxnSpPr>
          <p:nvPr/>
        </p:nvCxnSpPr>
        <p:spPr bwMode="auto">
          <a:xfrm flipH="1">
            <a:off x="5896920" y="3170354"/>
            <a:ext cx="2134452" cy="1096846"/>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218942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1143000"/>
          </a:xfrm>
        </p:spPr>
        <p:txBody>
          <a:bodyPr/>
          <a:lstStyle/>
          <a:p>
            <a:r>
              <a:rPr lang="en-US" dirty="0" smtClean="0"/>
              <a:t>Polar Versus Geostationary Orbit</a:t>
            </a:r>
            <a:endParaRPr lang="en-US" dirty="0"/>
          </a:p>
        </p:txBody>
      </p:sp>
      <p:pic>
        <p:nvPicPr>
          <p:cNvPr id="3" name="Picture 2" descr="Orbits_node_full_image_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7700818" cy="3388360"/>
          </a:xfrm>
          <a:prstGeom prst="rect">
            <a:avLst/>
          </a:prstGeom>
        </p:spPr>
      </p:pic>
      <p:sp>
        <p:nvSpPr>
          <p:cNvPr id="4" name="TextBox 3"/>
          <p:cNvSpPr txBox="1"/>
          <p:nvPr/>
        </p:nvSpPr>
        <p:spPr bwMode="auto">
          <a:xfrm>
            <a:off x="228600" y="4876800"/>
            <a:ext cx="8534400" cy="1384995"/>
          </a:xfrm>
          <a:prstGeom prst="rect">
            <a:avLst/>
          </a:prstGeom>
          <a:noFill/>
          <a:ln w="9525">
            <a:noFill/>
            <a:miter lim="800000"/>
            <a:headEnd/>
            <a:tailEnd/>
          </a:ln>
        </p:spPr>
        <p:txBody>
          <a:bodyPr wrap="square" rtlCol="0">
            <a:prstTxWarp prst="textNoShape">
              <a:avLst/>
            </a:prstTxWarp>
            <a:spAutoFit/>
          </a:bodyPr>
          <a:lstStyle/>
          <a:p>
            <a:pPr eaLnBrk="0" hangingPunct="0">
              <a:spcBef>
                <a:spcPct val="25000"/>
              </a:spcBef>
            </a:pPr>
            <a:r>
              <a:rPr lang="en-US" sz="2800" dirty="0">
                <a:latin typeface="Arial" pitchFamily="-109" charset="0"/>
              </a:rPr>
              <a:t>A Sun-synchronous orbit </a:t>
            </a:r>
            <a:r>
              <a:rPr lang="en-US" sz="2800" dirty="0" smtClean="0">
                <a:latin typeface="Arial" pitchFamily="-109" charset="0"/>
              </a:rPr>
              <a:t>is one where </a:t>
            </a:r>
            <a:r>
              <a:rPr lang="en-US" sz="2800" dirty="0">
                <a:latin typeface="Arial" pitchFamily="-109" charset="0"/>
              </a:rPr>
              <a:t>the satellite passes over any given point of the planet's surface at the same local solar time.</a:t>
            </a:r>
            <a:endParaRPr lang="en-US" sz="2800" dirty="0" smtClean="0">
              <a:latin typeface="Arial" pitchFamily="-109" charset="0"/>
            </a:endParaRPr>
          </a:p>
        </p:txBody>
      </p:sp>
    </p:spTree>
    <p:extLst>
      <p:ext uri="{BB962C8B-B14F-4D97-AF65-F5344CB8AC3E}">
        <p14:creationId xmlns:p14="http://schemas.microsoft.com/office/powerpoint/2010/main" val="2603111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pic>
        <p:nvPicPr>
          <p:cNvPr id="6" name="Content Placeholder 3" descr="Screen shot 2013-09-12 at 1.19.23 PM.png"/>
          <p:cNvPicPr>
            <a:picLocks noChangeAspect="1"/>
          </p:cNvPicPr>
          <p:nvPr/>
        </p:nvPicPr>
        <p:blipFill rotWithShape="1">
          <a:blip r:embed="rId2">
            <a:extLst>
              <a:ext uri="{28A0092B-C50C-407E-A947-70E740481C1C}">
                <a14:useLocalDpi xmlns:a14="http://schemas.microsoft.com/office/drawing/2010/main" val="0"/>
              </a:ext>
            </a:extLst>
          </a:blip>
          <a:srcRect l="657" r="112" b="14350"/>
          <a:stretch/>
        </p:blipFill>
        <p:spPr>
          <a:xfrm>
            <a:off x="-1" y="-57052"/>
            <a:ext cx="9301275" cy="6905550"/>
          </a:xfrm>
          <a:prstGeom prst="rect">
            <a:avLst/>
          </a:prstGeom>
        </p:spPr>
      </p:pic>
    </p:spTree>
    <p:extLst>
      <p:ext uri="{BB962C8B-B14F-4D97-AF65-F5344CB8AC3E}">
        <p14:creationId xmlns:p14="http://schemas.microsoft.com/office/powerpoint/2010/main" val="1780639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41064"/>
            <a:ext cx="8042276" cy="1336956"/>
          </a:xfrm>
        </p:spPr>
        <p:txBody>
          <a:bodyPr/>
          <a:lstStyle/>
          <a:p>
            <a:r>
              <a:rPr lang="en-US" dirty="0" smtClean="0"/>
              <a:t>Examples Ships</a:t>
            </a:r>
            <a:endParaRPr lang="en-US" dirty="0"/>
          </a:p>
        </p:txBody>
      </p:sp>
      <p:sp>
        <p:nvSpPr>
          <p:cNvPr id="5" name="Slide Number Placeholder 4"/>
          <p:cNvSpPr>
            <a:spLocks noGrp="1"/>
          </p:cNvSpPr>
          <p:nvPr>
            <p:ph type="sldNum" sz="quarter" idx="11"/>
          </p:nvPr>
        </p:nvSpPr>
        <p:spPr/>
        <p:txBody>
          <a:bodyPr/>
          <a:lstStyle/>
          <a:p>
            <a:pPr>
              <a:defRPr/>
            </a:pPr>
            <a:fld id="{0ACC5272-6D44-45FA-B5C2-D271C6481E80}" type="slidenum">
              <a:rPr lang="en-US" smtClean="0">
                <a:solidFill>
                  <a:prstClr val="white"/>
                </a:solidFill>
                <a:latin typeface="News Gothic MT"/>
              </a:rPr>
              <a:pPr>
                <a:defRPr/>
              </a:pPr>
              <a:t>41</a:t>
            </a:fld>
            <a:endParaRPr lang="en-US">
              <a:solidFill>
                <a:prstClr val="white"/>
              </a:solidFill>
              <a:latin typeface="News Gothic MT"/>
            </a:endParaRPr>
          </a:p>
        </p:txBody>
      </p:sp>
      <p:pic>
        <p:nvPicPr>
          <p:cNvPr id="13314" name="Picture 2" descr="D:\WCS\VIIRS AWIPS\Aurora_05132012\Ships_VIIRS_05132012_0852_Mc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1066800"/>
            <a:ext cx="7833996" cy="550968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2362200" y="2438400"/>
            <a:ext cx="1676400" cy="6858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2362200" y="2057400"/>
            <a:ext cx="1524000" cy="10668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93865" y="2971800"/>
            <a:ext cx="604653" cy="276999"/>
          </a:xfrm>
          <a:prstGeom prst="rect">
            <a:avLst/>
          </a:prstGeom>
        </p:spPr>
        <p:txBody>
          <a:bodyPr wrap="none">
            <a:spAutoFit/>
          </a:bodyPr>
          <a:lstStyle/>
          <a:p>
            <a:r>
              <a:rPr lang="en-US" dirty="0">
                <a:solidFill>
                  <a:srgbClr val="FFC000"/>
                </a:solidFill>
                <a:latin typeface="News Gothic MT"/>
              </a:rPr>
              <a:t>Ships</a:t>
            </a:r>
          </a:p>
        </p:txBody>
      </p:sp>
      <p:cxnSp>
        <p:nvCxnSpPr>
          <p:cNvPr id="10" name="Straight Arrow Connector 9"/>
          <p:cNvCxnSpPr/>
          <p:nvPr/>
        </p:nvCxnSpPr>
        <p:spPr>
          <a:xfrm flipV="1">
            <a:off x="2362200" y="2971800"/>
            <a:ext cx="1143000" cy="1524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678004" y="2161401"/>
            <a:ext cx="688009" cy="276999"/>
          </a:xfrm>
          <a:prstGeom prst="rect">
            <a:avLst/>
          </a:prstGeom>
        </p:spPr>
        <p:txBody>
          <a:bodyPr wrap="none">
            <a:spAutoFit/>
          </a:bodyPr>
          <a:lstStyle/>
          <a:p>
            <a:r>
              <a:rPr lang="en-US" dirty="0">
                <a:solidFill>
                  <a:srgbClr val="00B0F0"/>
                </a:solidFill>
                <a:latin typeface="News Gothic MT"/>
              </a:rPr>
              <a:t>Seattle</a:t>
            </a:r>
          </a:p>
        </p:txBody>
      </p:sp>
    </p:spTree>
    <p:extLst>
      <p:ext uri="{BB962C8B-B14F-4D97-AF65-F5344CB8AC3E}">
        <p14:creationId xmlns:p14="http://schemas.microsoft.com/office/powerpoint/2010/main" val="30857812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31749"/>
            <a:ext cx="8042276" cy="1336956"/>
          </a:xfrm>
        </p:spPr>
        <p:txBody>
          <a:bodyPr/>
          <a:lstStyle/>
          <a:p>
            <a:r>
              <a:rPr lang="en-US" dirty="0" smtClean="0"/>
              <a:t>VIIRS Day/Night Band</a:t>
            </a:r>
            <a:br>
              <a:rPr lang="en-US" dirty="0" smtClean="0"/>
            </a:br>
            <a:r>
              <a:rPr lang="en-US" sz="3200" dirty="0" smtClean="0"/>
              <a:t>New Moon</a:t>
            </a:r>
            <a:endParaRPr lang="en-US" sz="3200" dirty="0"/>
          </a:p>
        </p:txBody>
      </p:sp>
      <p:pic>
        <p:nvPicPr>
          <p:cNvPr id="5" name="Content Placeholder 4" descr="Screen shot 2012-11-12 at 3.27.02 PM.png"/>
          <p:cNvPicPr>
            <a:picLocks noGrp="1" noChangeAspect="1"/>
          </p:cNvPicPr>
          <p:nvPr>
            <p:ph idx="1"/>
          </p:nvPr>
        </p:nvPicPr>
        <p:blipFill>
          <a:blip r:embed="rId2">
            <a:extLst>
              <a:ext uri="{28A0092B-C50C-407E-A947-70E740481C1C}">
                <a14:useLocalDpi xmlns:a14="http://schemas.microsoft.com/office/drawing/2010/main" val="0"/>
              </a:ext>
            </a:extLst>
          </a:blip>
          <a:srcRect l="8706" r="8706"/>
          <a:stretch>
            <a:fillRect/>
          </a:stretch>
        </p:blipFill>
        <p:spPr>
          <a:xfrm>
            <a:off x="116330" y="1446650"/>
            <a:ext cx="8899984" cy="4806623"/>
          </a:xfrm>
        </p:spPr>
      </p:pic>
    </p:spTree>
    <p:extLst>
      <p:ext uri="{BB962C8B-B14F-4D97-AF65-F5344CB8AC3E}">
        <p14:creationId xmlns:p14="http://schemas.microsoft.com/office/powerpoint/2010/main" val="35939554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 y="886141"/>
            <a:ext cx="8077200" cy="5956619"/>
          </a:xfrm>
          <a:prstGeom prst="rect">
            <a:avLst/>
          </a:prstGeom>
        </p:spPr>
      </p:pic>
      <p:sp>
        <p:nvSpPr>
          <p:cNvPr id="4" name="Rectangle 3"/>
          <p:cNvSpPr/>
          <p:nvPr/>
        </p:nvSpPr>
        <p:spPr>
          <a:xfrm>
            <a:off x="563880" y="5791200"/>
            <a:ext cx="103632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Rectangle 4"/>
          <p:cNvSpPr/>
          <p:nvPr/>
        </p:nvSpPr>
        <p:spPr>
          <a:xfrm>
            <a:off x="4343400" y="5791200"/>
            <a:ext cx="1036320" cy="381000"/>
          </a:xfrm>
          <a:prstGeom prst="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Rectangle 5"/>
          <p:cNvSpPr/>
          <p:nvPr/>
        </p:nvSpPr>
        <p:spPr>
          <a:xfrm>
            <a:off x="7162800" y="5791200"/>
            <a:ext cx="103632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1"/>
          <p:cNvSpPr>
            <a:spLocks noGrp="1"/>
          </p:cNvSpPr>
          <p:nvPr>
            <p:ph type="title"/>
          </p:nvPr>
        </p:nvSpPr>
        <p:spPr>
          <a:xfrm>
            <a:off x="457200" y="274638"/>
            <a:ext cx="8229600" cy="715962"/>
          </a:xfrm>
          <a:solidFill>
            <a:schemeClr val="bg1">
              <a:lumMod val="75000"/>
            </a:schemeClr>
          </a:solidFill>
        </p:spPr>
        <p:txBody>
          <a:bodyPr>
            <a:normAutofit fontScale="90000"/>
          </a:bodyPr>
          <a:lstStyle/>
          <a:p>
            <a:r>
              <a:rPr lang="en-US" sz="3200" dirty="0" smtClean="0"/>
              <a:t>Reminder:  It’s Moonlight that is illuminating things!</a:t>
            </a:r>
            <a:br>
              <a:rPr lang="en-US" sz="3200" dirty="0" smtClean="0"/>
            </a:br>
            <a:r>
              <a:rPr lang="en-US" sz="2000" b="1" dirty="0" smtClean="0"/>
              <a:t>(This shows three successive orbits on 15 April 2014)</a:t>
            </a:r>
            <a:endParaRPr lang="en-US" sz="2000" b="1" dirty="0"/>
          </a:p>
        </p:txBody>
      </p:sp>
    </p:spTree>
    <p:custDataLst>
      <p:tags r:id="rId1"/>
    </p:custDataLst>
    <p:extLst>
      <p:ext uri="{BB962C8B-B14F-4D97-AF65-F5344CB8AC3E}">
        <p14:creationId xmlns:p14="http://schemas.microsoft.com/office/powerpoint/2010/main" val="843958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9"/>
          <p:cNvSpPr>
            <a:spLocks noGrp="1"/>
          </p:cNvSpPr>
          <p:nvPr>
            <p:ph type="title"/>
          </p:nvPr>
        </p:nvSpPr>
        <p:spPr>
          <a:xfrm>
            <a:off x="-44966" y="602734"/>
            <a:ext cx="9597758" cy="523220"/>
          </a:xfrm>
          <a:prstGeom prst="rect">
            <a:avLst/>
          </a:prstGeom>
        </p:spPr>
        <p:txBody>
          <a:bodyPr wrap="square">
            <a:spAutoFit/>
          </a:bodyPr>
          <a:lstStyle/>
          <a:p>
            <a:endParaRPr lang="en-US" sz="2800" dirty="0"/>
          </a:p>
        </p:txBody>
      </p:sp>
      <p:pic>
        <p:nvPicPr>
          <p:cNvPr id="3" name="Picture 2" descr="Screen shot 2013-08-22 at 1.22.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648964" cy="7225025"/>
          </a:xfrm>
          <a:prstGeom prst="rect">
            <a:avLst/>
          </a:prstGeom>
        </p:spPr>
      </p:pic>
    </p:spTree>
    <p:extLst>
      <p:ext uri="{BB962C8B-B14F-4D97-AF65-F5344CB8AC3E}">
        <p14:creationId xmlns:p14="http://schemas.microsoft.com/office/powerpoint/2010/main" val="349621756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099" y="-882250"/>
            <a:ext cx="8042276" cy="1336956"/>
          </a:xfrm>
        </p:spPr>
        <p:txBody>
          <a:bodyPr/>
          <a:lstStyle/>
          <a:p>
            <a:r>
              <a:rPr lang="en-US" sz="2400" dirty="0" smtClean="0"/>
              <a:t>Four Lunar Illumination Regimes</a:t>
            </a:r>
            <a:endParaRPr lang="en-US" sz="2400" dirty="0"/>
          </a:p>
        </p:txBody>
      </p:sp>
      <p:pic>
        <p:nvPicPr>
          <p:cNvPr id="9" name="Picture 8" descr="Screen Shot 2015-01-27 at 10.14.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55" y="0"/>
            <a:ext cx="7105451" cy="7055663"/>
          </a:xfrm>
          <a:prstGeom prst="rect">
            <a:avLst/>
          </a:prstGeom>
        </p:spPr>
      </p:pic>
      <p:pic>
        <p:nvPicPr>
          <p:cNvPr id="10" name="Picture 9" descr="Screen Shot 2015-01-27 at 10.09.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07" y="1437006"/>
            <a:ext cx="732835" cy="648601"/>
          </a:xfrm>
          <a:prstGeom prst="rect">
            <a:avLst/>
          </a:prstGeom>
        </p:spPr>
      </p:pic>
      <p:pic>
        <p:nvPicPr>
          <p:cNvPr id="11" name="Picture 10" descr="Screen Shot 2015-01-27 at 10.0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1107" y="1437006"/>
            <a:ext cx="715356" cy="643016"/>
          </a:xfrm>
          <a:prstGeom prst="rect">
            <a:avLst/>
          </a:prstGeom>
        </p:spPr>
      </p:pic>
      <p:pic>
        <p:nvPicPr>
          <p:cNvPr id="12" name="Picture 11" descr="Screen Shot 2015-01-27 at 10.10.0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357" y="4973294"/>
            <a:ext cx="732836" cy="665449"/>
          </a:xfrm>
          <a:prstGeom prst="rect">
            <a:avLst/>
          </a:prstGeom>
        </p:spPr>
      </p:pic>
      <p:pic>
        <p:nvPicPr>
          <p:cNvPr id="13" name="Picture 12" descr="Screen Shot 2015-01-27 at 10.10.1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1319" y="4973295"/>
            <a:ext cx="715357" cy="665448"/>
          </a:xfrm>
          <a:prstGeom prst="rect">
            <a:avLst/>
          </a:prstGeom>
        </p:spPr>
      </p:pic>
    </p:spTree>
    <p:extLst>
      <p:ext uri="{BB962C8B-B14F-4D97-AF65-F5344CB8AC3E}">
        <p14:creationId xmlns:p14="http://schemas.microsoft.com/office/powerpoint/2010/main" val="351639798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Tropical Storm </a:t>
            </a:r>
            <a:r>
              <a:rPr lang="en-US" dirty="0" err="1"/>
              <a:t>Ela</a:t>
            </a:r>
            <a:r>
              <a:rPr lang="en-US" dirty="0"/>
              <a:t> in the </a:t>
            </a:r>
            <a:r>
              <a:rPr lang="en-US" dirty="0" smtClean="0"/>
              <a:t>Pacific</a:t>
            </a:r>
            <a:br>
              <a:rPr lang="en-US" dirty="0" smtClean="0"/>
            </a:br>
            <a:r>
              <a:rPr lang="en-US" sz="2700" dirty="0" smtClean="0"/>
              <a:t>Low Level Circulation Center (LLCC) Located to the Southwest of the Deep Convection associated with the system as seen by the VIIRS Day/Night Band</a:t>
            </a:r>
            <a:endParaRPr lang="en-US" sz="2700" dirty="0"/>
          </a:p>
        </p:txBody>
      </p:sp>
      <p:pic>
        <p:nvPicPr>
          <p:cNvPr id="3" name="Picture 2" descr="Screen Shot 2015-07-10 at 9.53.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4096"/>
            <a:ext cx="9144000" cy="4852079"/>
          </a:xfrm>
          <a:prstGeom prst="rect">
            <a:avLst/>
          </a:prstGeom>
        </p:spPr>
      </p:pic>
      <p:sp>
        <p:nvSpPr>
          <p:cNvPr id="4" name="TextBox 3"/>
          <p:cNvSpPr txBox="1"/>
          <p:nvPr/>
        </p:nvSpPr>
        <p:spPr>
          <a:xfrm>
            <a:off x="1224159" y="6511552"/>
            <a:ext cx="6587673" cy="369332"/>
          </a:xfrm>
          <a:prstGeom prst="rect">
            <a:avLst/>
          </a:prstGeom>
          <a:noFill/>
        </p:spPr>
        <p:txBody>
          <a:bodyPr wrap="none" rtlCol="0">
            <a:spAutoFit/>
          </a:bodyPr>
          <a:lstStyle/>
          <a:p>
            <a:r>
              <a:rPr lang="en-US" dirty="0" smtClean="0">
                <a:solidFill>
                  <a:prstClr val="black"/>
                </a:solidFill>
                <a:latin typeface="Calibri"/>
              </a:rPr>
              <a:t>VIIRS Infrared 11 micron Imagery in AWIPS-II   11:00 UTC 9 July 2015      </a:t>
            </a:r>
            <a:endParaRPr lang="en-US" dirty="0">
              <a:solidFill>
                <a:prstClr val="black"/>
              </a:solidFill>
              <a:latin typeface="Calibri"/>
            </a:endParaRPr>
          </a:p>
        </p:txBody>
      </p:sp>
      <p:pic>
        <p:nvPicPr>
          <p:cNvPr id="5" name="Picture 4" descr="NOAA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036" y="132119"/>
            <a:ext cx="618328" cy="6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1668" y="132119"/>
            <a:ext cx="680049" cy="48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1820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prstClr val="black"/>
                </a:solidFill>
              </a:rPr>
              <a:t>Tropical Storm </a:t>
            </a:r>
            <a:r>
              <a:rPr lang="en-US" dirty="0" err="1">
                <a:solidFill>
                  <a:prstClr val="black"/>
                </a:solidFill>
              </a:rPr>
              <a:t>Ela</a:t>
            </a:r>
            <a:r>
              <a:rPr lang="en-US" dirty="0">
                <a:solidFill>
                  <a:prstClr val="black"/>
                </a:solidFill>
              </a:rPr>
              <a:t> in the Pacific</a:t>
            </a:r>
            <a:br>
              <a:rPr lang="en-US" dirty="0">
                <a:solidFill>
                  <a:prstClr val="black"/>
                </a:solidFill>
              </a:rPr>
            </a:br>
            <a:r>
              <a:rPr lang="en-US" sz="2700" dirty="0">
                <a:solidFill>
                  <a:prstClr val="black"/>
                </a:solidFill>
              </a:rPr>
              <a:t>Low Level Circulation Center (LLCC) Located to the Southwest of the Deep Convection associated with the system as seen by the VIIRS Day/Night Band</a:t>
            </a:r>
            <a:endParaRPr lang="en-US" dirty="0"/>
          </a:p>
        </p:txBody>
      </p:sp>
      <p:pic>
        <p:nvPicPr>
          <p:cNvPr id="3" name="Picture 2" descr="Screen Shot 2015-07-10 at 9.53.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2409"/>
            <a:ext cx="9144000" cy="4868370"/>
          </a:xfrm>
          <a:prstGeom prst="rect">
            <a:avLst/>
          </a:prstGeom>
        </p:spPr>
      </p:pic>
      <p:pic>
        <p:nvPicPr>
          <p:cNvPr id="5" name="Picture 4" descr="NOAA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036" y="132119"/>
            <a:ext cx="618328" cy="6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1668" y="132119"/>
            <a:ext cx="680049" cy="48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24159" y="6511552"/>
            <a:ext cx="6587673" cy="369332"/>
          </a:xfrm>
          <a:prstGeom prst="rect">
            <a:avLst/>
          </a:prstGeom>
          <a:noFill/>
        </p:spPr>
        <p:txBody>
          <a:bodyPr wrap="none" rtlCol="0">
            <a:spAutoFit/>
          </a:bodyPr>
          <a:lstStyle/>
          <a:p>
            <a:r>
              <a:rPr lang="en-US" dirty="0" smtClean="0">
                <a:solidFill>
                  <a:prstClr val="black"/>
                </a:solidFill>
                <a:latin typeface="Calibri"/>
              </a:rPr>
              <a:t>VIIRS Infrared 11 micron Imagery in AWIPS-II   11:00 UTC 9 July 2015      </a:t>
            </a:r>
            <a:endParaRPr lang="en-US" dirty="0">
              <a:solidFill>
                <a:prstClr val="black"/>
              </a:solidFill>
              <a:latin typeface="Calibri"/>
            </a:endParaRPr>
          </a:p>
        </p:txBody>
      </p:sp>
    </p:spTree>
    <p:extLst>
      <p:ext uri="{BB962C8B-B14F-4D97-AF65-F5344CB8AC3E}">
        <p14:creationId xmlns:p14="http://schemas.microsoft.com/office/powerpoint/2010/main" val="42354607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TROPICAL STORM ELA DISCUSSION NUMBER   7</a:t>
            </a:r>
            <a:br>
              <a:rPr lang="en-US" sz="2000" dirty="0"/>
            </a:br>
            <a:r>
              <a:rPr lang="en-US" sz="2000" dirty="0"/>
              <a:t>NWS CENTRAL PACIFIC HURRICANE CENTER HONOLULU HI   EP042015</a:t>
            </a:r>
            <a:br>
              <a:rPr lang="en-US" sz="2000" dirty="0"/>
            </a:br>
            <a:r>
              <a:rPr lang="en-US" sz="2000" dirty="0"/>
              <a:t>500 AM HST THU JUL 09 2015</a:t>
            </a:r>
            <a:br>
              <a:rPr lang="en-US" sz="2000" dirty="0"/>
            </a:br>
            <a:r>
              <a:rPr lang="en-US" sz="2000" dirty="0"/>
              <a:t>A 1052Z VIIRS DAY/NIGHT BAND IMAGE WAS INSTRUMENTAL IN HELPING TO LOCATE THE PARTIALLY EXPOSED CENTER OF ELA THIS MORNING.</a:t>
            </a:r>
          </a:p>
        </p:txBody>
      </p:sp>
      <p:pic>
        <p:nvPicPr>
          <p:cNvPr id="3" name="Picture 2" descr="Screen Shot 2015-07-10 at 9.53.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2240"/>
            <a:ext cx="9144000" cy="4856515"/>
          </a:xfrm>
          <a:prstGeom prst="rect">
            <a:avLst/>
          </a:prstGeom>
        </p:spPr>
      </p:pic>
      <p:pic>
        <p:nvPicPr>
          <p:cNvPr id="4" name="Picture 3" descr="NOAA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036" y="132119"/>
            <a:ext cx="618328" cy="6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6775" y="132119"/>
            <a:ext cx="680049" cy="48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11552"/>
            <a:ext cx="9174306" cy="369332"/>
          </a:xfrm>
          <a:prstGeom prst="rect">
            <a:avLst/>
          </a:prstGeom>
          <a:noFill/>
        </p:spPr>
        <p:txBody>
          <a:bodyPr wrap="none" rtlCol="0">
            <a:spAutoFit/>
          </a:bodyPr>
          <a:lstStyle/>
          <a:p>
            <a:r>
              <a:rPr lang="en-US" dirty="0" smtClean="0">
                <a:solidFill>
                  <a:prstClr val="black"/>
                </a:solidFill>
                <a:latin typeface="Calibri"/>
              </a:rPr>
              <a:t>VIIRS Infrared 11 micron Imagery in AWIPS-II  Overlaid with 12:00 UTC N Pacific Surface Analysis</a:t>
            </a:r>
            <a:endParaRPr lang="en-US" dirty="0">
              <a:solidFill>
                <a:prstClr val="black"/>
              </a:solidFill>
              <a:latin typeface="Calibri"/>
            </a:endParaRPr>
          </a:p>
        </p:txBody>
      </p:sp>
    </p:spTree>
    <p:extLst>
      <p:ext uri="{BB962C8B-B14F-4D97-AF65-F5344CB8AC3E}">
        <p14:creationId xmlns:p14="http://schemas.microsoft.com/office/powerpoint/2010/main" val="391873806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37" y="-101300"/>
            <a:ext cx="8229600" cy="1143000"/>
          </a:xfrm>
        </p:spPr>
        <p:txBody>
          <a:bodyPr>
            <a:normAutofit fontScale="90000"/>
          </a:bodyPr>
          <a:lstStyle/>
          <a:p>
            <a:r>
              <a:rPr lang="en-US" sz="3600" dirty="0" smtClean="0"/>
              <a:t>The Effects of Hurricane Matthew</a:t>
            </a:r>
            <a:br>
              <a:rPr lang="en-US" sz="3600" dirty="0" smtClean="0"/>
            </a:br>
            <a:r>
              <a:rPr lang="en-US" sz="3600" dirty="0" smtClean="0"/>
              <a:t>as seen in the VIIRS DNB  </a:t>
            </a:r>
            <a:r>
              <a:rPr lang="en-US" sz="3600" dirty="0" smtClean="0"/>
              <a:t>(October 2016)</a:t>
            </a:r>
            <a:endParaRPr lang="en-US" sz="3600" dirty="0"/>
          </a:p>
        </p:txBody>
      </p:sp>
      <p:pic>
        <p:nvPicPr>
          <p:cNvPr id="4" name="Picture 3"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71" y="23497"/>
            <a:ext cx="826858" cy="83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64812" y="6211669"/>
            <a:ext cx="8123701" cy="646331"/>
          </a:xfrm>
          <a:prstGeom prst="rect">
            <a:avLst/>
          </a:prstGeom>
          <a:noFill/>
        </p:spPr>
        <p:txBody>
          <a:bodyPr wrap="none" rtlCol="0">
            <a:spAutoFit/>
          </a:bodyPr>
          <a:lstStyle/>
          <a:p>
            <a:pPr algn="ctr"/>
            <a:r>
              <a:rPr lang="en-US" dirty="0" smtClean="0">
                <a:solidFill>
                  <a:prstClr val="white"/>
                </a:solidFill>
                <a:latin typeface="Calibri"/>
              </a:rPr>
              <a:t>VIIRS Day/Night Band imagery -  overnight 6 October (left) and 7 October (right) 2016</a:t>
            </a:r>
          </a:p>
          <a:p>
            <a:pPr algn="ctr"/>
            <a:r>
              <a:rPr lang="en-US" dirty="0" smtClean="0">
                <a:solidFill>
                  <a:prstClr val="white"/>
                </a:solidFill>
                <a:latin typeface="Calibri"/>
              </a:rPr>
              <a:t>Image created in near real-time using CIMSS/SSEC DB data in Real-Earth</a:t>
            </a:r>
            <a:endParaRPr lang="en-US" dirty="0">
              <a:solidFill>
                <a:prstClr val="white"/>
              </a:solidFill>
              <a:latin typeface="Calibri"/>
            </a:endParaRPr>
          </a:p>
        </p:txBody>
      </p:sp>
      <p:pic>
        <p:nvPicPr>
          <p:cNvPr id="3" name="Picture 2" descr="abc.jpg"/>
          <p:cNvPicPr>
            <a:picLocks noChangeAspect="1"/>
          </p:cNvPicPr>
          <p:nvPr/>
        </p:nvPicPr>
        <p:blipFill rotWithShape="1">
          <a:blip r:embed="rId3">
            <a:extLst>
              <a:ext uri="{28A0092B-C50C-407E-A947-70E740481C1C}">
                <a14:useLocalDpi xmlns:a14="http://schemas.microsoft.com/office/drawing/2010/main" val="0"/>
              </a:ext>
            </a:extLst>
          </a:blip>
          <a:srcRect l="3759" t="11605" r="-611" b="9895"/>
          <a:stretch/>
        </p:blipFill>
        <p:spPr>
          <a:xfrm>
            <a:off x="169332" y="936051"/>
            <a:ext cx="8856133" cy="5383575"/>
          </a:xfrm>
          <a:prstGeom prst="rect">
            <a:avLst/>
          </a:prstGeom>
        </p:spPr>
      </p:pic>
      <p:sp>
        <p:nvSpPr>
          <p:cNvPr id="6" name="Slide Number Placeholder 5"/>
          <p:cNvSpPr>
            <a:spLocks noGrp="1"/>
          </p:cNvSpPr>
          <p:nvPr>
            <p:ph type="sldNum" sz="quarter" idx="4294967295"/>
          </p:nvPr>
        </p:nvSpPr>
        <p:spPr>
          <a:xfrm>
            <a:off x="6553200" y="6385242"/>
            <a:ext cx="2133600" cy="307341"/>
          </a:xfrm>
          <a:prstGeom prst="rect">
            <a:avLst/>
          </a:prstGeom>
        </p:spPr>
        <p:txBody>
          <a:bodyPr/>
          <a:lstStyle/>
          <a:p>
            <a:fld id="{86CB4B4D-7CA3-9044-876B-883B54F8677D}" type="slidenum">
              <a:rPr lang="uk-UA" smtClean="0">
                <a:solidFill>
                  <a:prstClr val="black">
                    <a:tint val="75000"/>
                  </a:prstClr>
                </a:solidFill>
                <a:latin typeface="Calibri"/>
              </a:rPr>
              <a:pPr/>
              <a:t>49</a:t>
            </a:fld>
            <a:endParaRPr lang="uk-UA">
              <a:solidFill>
                <a:prstClr val="black">
                  <a:tint val="75000"/>
                </a:prstClr>
              </a:solidFill>
              <a:latin typeface="Calibri"/>
            </a:endParaRPr>
          </a:p>
        </p:txBody>
      </p:sp>
    </p:spTree>
    <p:extLst>
      <p:ext uri="{BB962C8B-B14F-4D97-AF65-F5344CB8AC3E}">
        <p14:creationId xmlns:p14="http://schemas.microsoft.com/office/powerpoint/2010/main" val="145958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na2018_04_14_104_np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a:ln>
            <a:solidFill>
              <a:schemeClr val="tx1"/>
            </a:solidFill>
          </a:ln>
        </p:spPr>
      </p:pic>
    </p:spTree>
    <p:extLst>
      <p:ext uri="{BB962C8B-B14F-4D97-AF65-F5344CB8AC3E}">
        <p14:creationId xmlns:p14="http://schemas.microsoft.com/office/powerpoint/2010/main" val="15030999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38" y="0"/>
            <a:ext cx="897397" cy="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696" y="131929"/>
            <a:ext cx="962025" cy="6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2997" y="903912"/>
            <a:ext cx="2370667" cy="6063196"/>
          </a:xfrm>
          <a:prstGeom prst="rect">
            <a:avLst/>
          </a:prstGeom>
          <a:noFill/>
        </p:spPr>
        <p:txBody>
          <a:bodyPr wrap="square" rtlCol="0">
            <a:spAutoFit/>
          </a:bodyPr>
          <a:lstStyle/>
          <a:p>
            <a:r>
              <a:rPr lang="en-US" sz="1400" b="1" dirty="0">
                <a:solidFill>
                  <a:prstClr val="black"/>
                </a:solidFill>
                <a:latin typeface="Calibri"/>
              </a:rPr>
              <a:t>AREA FORECAST DISCUSSION</a:t>
            </a:r>
          </a:p>
          <a:p>
            <a:r>
              <a:rPr lang="en-US" sz="1400" b="1" dirty="0">
                <a:solidFill>
                  <a:prstClr val="black"/>
                </a:solidFill>
                <a:latin typeface="Calibri"/>
              </a:rPr>
              <a:t>NATIONAL WEATHER SERVICE HONOLULU HI</a:t>
            </a:r>
          </a:p>
          <a:p>
            <a:r>
              <a:rPr lang="ro-RO" sz="1400" b="1" dirty="0">
                <a:solidFill>
                  <a:prstClr val="black"/>
                </a:solidFill>
                <a:latin typeface="Calibri"/>
              </a:rPr>
              <a:t>330 AM HST TUE NOV 19 2013</a:t>
            </a:r>
          </a:p>
          <a:p>
            <a:endParaRPr lang="en-US" dirty="0" smtClean="0">
              <a:solidFill>
                <a:prstClr val="black"/>
              </a:solidFill>
              <a:latin typeface="Calibri"/>
            </a:endParaRPr>
          </a:p>
          <a:p>
            <a:r>
              <a:rPr lang="en-US" sz="1200" dirty="0">
                <a:solidFill>
                  <a:prstClr val="black"/>
                </a:solidFill>
                <a:latin typeface="Calibri"/>
              </a:rPr>
              <a:t>.DISCUSSION...</a:t>
            </a:r>
          </a:p>
          <a:p>
            <a:r>
              <a:rPr lang="en-US" sz="1200" dirty="0">
                <a:solidFill>
                  <a:prstClr val="black"/>
                </a:solidFill>
                <a:latin typeface="Calibri"/>
              </a:rPr>
              <a:t>CURRENTLY...SKIES OVER THE ISLANDS ARE </a:t>
            </a:r>
            <a:r>
              <a:rPr lang="en-US" sz="1200" dirty="0" smtClean="0">
                <a:solidFill>
                  <a:prstClr val="black"/>
                </a:solidFill>
                <a:latin typeface="Calibri"/>
              </a:rPr>
              <a:t>MOSTLY CLEAR</a:t>
            </a:r>
          </a:p>
          <a:p>
            <a:r>
              <a:rPr lang="en-US" sz="1200" dirty="0" smtClean="0">
                <a:solidFill>
                  <a:prstClr val="black"/>
                </a:solidFill>
                <a:latin typeface="Calibri"/>
              </a:rPr>
              <a:t> .</a:t>
            </a:r>
            <a:r>
              <a:rPr lang="en-US" sz="1200" dirty="0">
                <a:solidFill>
                  <a:prstClr val="black"/>
                </a:solidFill>
                <a:latin typeface="Calibri"/>
              </a:rPr>
              <a:t>..AND DRY </a:t>
            </a:r>
            <a:r>
              <a:rPr lang="en-US" sz="1200" dirty="0" smtClean="0">
                <a:solidFill>
                  <a:prstClr val="black"/>
                </a:solidFill>
                <a:latin typeface="Calibri"/>
              </a:rPr>
              <a:t>CONDITIONS </a:t>
            </a:r>
            <a:r>
              <a:rPr lang="en-US" sz="1200" dirty="0">
                <a:solidFill>
                  <a:prstClr val="black"/>
                </a:solidFill>
                <a:latin typeface="Calibri"/>
              </a:rPr>
              <a:t>PREVAIL IN MOST AREAS...EXCEPT FOR PERSISTENT SHOWERS </a:t>
            </a:r>
            <a:r>
              <a:rPr lang="en-US" sz="1200" dirty="0" smtClean="0">
                <a:solidFill>
                  <a:prstClr val="black"/>
                </a:solidFill>
                <a:latin typeface="Calibri"/>
              </a:rPr>
              <a:t> THAT </a:t>
            </a:r>
            <a:r>
              <a:rPr lang="en-US" sz="1200" dirty="0">
                <a:solidFill>
                  <a:prstClr val="black"/>
                </a:solidFill>
                <a:latin typeface="Calibri"/>
              </a:rPr>
              <a:t>HAVE BEEN ANCHORED ALONG THE LOWER SLOPES OF WINDWARD HALEAKALA </a:t>
            </a:r>
            <a:r>
              <a:rPr lang="en-US" sz="1200" dirty="0" smtClean="0">
                <a:solidFill>
                  <a:prstClr val="black"/>
                </a:solidFill>
                <a:latin typeface="Calibri"/>
              </a:rPr>
              <a:t> FOR </a:t>
            </a:r>
            <a:r>
              <a:rPr lang="en-US" sz="1200" dirty="0">
                <a:solidFill>
                  <a:prstClr val="black"/>
                </a:solidFill>
                <a:latin typeface="Calibri"/>
              </a:rPr>
              <a:t>THE PAST SEVERAL HOURS. LOW CLOUDS ARE INCREASING IN COVERAGE </a:t>
            </a:r>
          </a:p>
          <a:p>
            <a:r>
              <a:rPr lang="en-US" sz="1200" dirty="0">
                <a:solidFill>
                  <a:prstClr val="black"/>
                </a:solidFill>
                <a:latin typeface="Calibri"/>
              </a:rPr>
              <a:t>OVER WATERS S OF THE ISLANDS FROM KAUAI TO MOLOKAI...BUT RADAR IS </a:t>
            </a:r>
            <a:r>
              <a:rPr lang="en-US" sz="1200" dirty="0" smtClean="0">
                <a:solidFill>
                  <a:prstClr val="black"/>
                </a:solidFill>
                <a:latin typeface="Calibri"/>
              </a:rPr>
              <a:t> THUS </a:t>
            </a:r>
            <a:r>
              <a:rPr lang="en-US" sz="1200" dirty="0">
                <a:solidFill>
                  <a:prstClr val="black"/>
                </a:solidFill>
                <a:latin typeface="Calibri"/>
              </a:rPr>
              <a:t>FAR NOT DETECTING ANY SHOWERS FALLING FROM THESE STABLE CLOUDS. </a:t>
            </a:r>
            <a:r>
              <a:rPr lang="en-US" sz="1200" b="1" dirty="0" smtClean="0">
                <a:solidFill>
                  <a:srgbClr val="FF0000"/>
                </a:solidFill>
                <a:latin typeface="Calibri"/>
              </a:rPr>
              <a:t>A </a:t>
            </a:r>
            <a:r>
              <a:rPr lang="en-US" sz="1200" b="1" dirty="0">
                <a:solidFill>
                  <a:srgbClr val="FF0000"/>
                </a:solidFill>
                <a:latin typeface="Calibri"/>
              </a:rPr>
              <a:t>RECENTLY RECEIVED VIIRS NIGHTTIME VISIBLE IMAGE CONFIRMS THAT </a:t>
            </a:r>
            <a:r>
              <a:rPr lang="en-US" sz="1200" b="1" dirty="0" smtClean="0">
                <a:solidFill>
                  <a:srgbClr val="FF0000"/>
                </a:solidFill>
                <a:latin typeface="Calibri"/>
              </a:rPr>
              <a:t>THESE </a:t>
            </a:r>
            <a:r>
              <a:rPr lang="en-US" sz="1200" b="1" dirty="0">
                <a:solidFill>
                  <a:srgbClr val="FF0000"/>
                </a:solidFill>
                <a:latin typeface="Calibri"/>
              </a:rPr>
              <a:t>ARE STABLE STRATOCUMULUS</a:t>
            </a:r>
            <a:r>
              <a:rPr lang="en-US" sz="1200" dirty="0">
                <a:solidFill>
                  <a:prstClr val="black"/>
                </a:solidFill>
                <a:latin typeface="Calibri"/>
              </a:rPr>
              <a:t>. LOOKS LIKE A SUNNY START TO THE DAY </a:t>
            </a:r>
          </a:p>
          <a:p>
            <a:r>
              <a:rPr lang="en-US" sz="1200" dirty="0">
                <a:solidFill>
                  <a:prstClr val="black"/>
                </a:solidFill>
                <a:latin typeface="Calibri"/>
              </a:rPr>
              <a:t>NEARLY STATEWIDE...WITH INCREASING CLOUDS OVER INTERIOR AND LEEWARD </a:t>
            </a:r>
          </a:p>
          <a:p>
            <a:r>
              <a:rPr lang="en-US" sz="1200" dirty="0">
                <a:solidFill>
                  <a:prstClr val="black"/>
                </a:solidFill>
                <a:latin typeface="Calibri"/>
              </a:rPr>
              <a:t>AREAS THIS AFTERNOON. </a:t>
            </a:r>
            <a:endParaRPr lang="en-US" sz="1200" dirty="0">
              <a:solidFill>
                <a:srgbClr val="FF0000"/>
              </a:solidFill>
              <a:latin typeface="Calibri"/>
            </a:endParaRPr>
          </a:p>
        </p:txBody>
      </p:sp>
      <p:pic>
        <p:nvPicPr>
          <p:cNvPr id="3" name="Picture 2" descr="Screen shot 2013-11-19 at 10.14.06 AM.png"/>
          <p:cNvPicPr>
            <a:picLocks noChangeAspect="1"/>
          </p:cNvPicPr>
          <p:nvPr/>
        </p:nvPicPr>
        <p:blipFill rotWithShape="1">
          <a:blip r:embed="rId4">
            <a:extLst>
              <a:ext uri="{28A0092B-C50C-407E-A947-70E740481C1C}">
                <a14:useLocalDpi xmlns:a14="http://schemas.microsoft.com/office/drawing/2010/main" val="0"/>
              </a:ext>
            </a:extLst>
          </a:blip>
          <a:srcRect l="4019" t="10942"/>
          <a:stretch/>
        </p:blipFill>
        <p:spPr>
          <a:xfrm>
            <a:off x="2180179" y="84668"/>
            <a:ext cx="6932083" cy="6731000"/>
          </a:xfrm>
          <a:prstGeom prst="rect">
            <a:avLst/>
          </a:prstGeom>
        </p:spPr>
      </p:pic>
    </p:spTree>
    <p:extLst>
      <p:ext uri="{BB962C8B-B14F-4D97-AF65-F5344CB8AC3E}">
        <p14:creationId xmlns:p14="http://schemas.microsoft.com/office/powerpoint/2010/main" val="231373935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7-01-11 at 10.31.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8790999" cy="6858000"/>
          </a:xfrm>
          <a:prstGeom prst="rect">
            <a:avLst/>
          </a:prstGeom>
        </p:spPr>
      </p:pic>
      <p:sp>
        <p:nvSpPr>
          <p:cNvPr id="4" name="TextBox 3"/>
          <p:cNvSpPr txBox="1"/>
          <p:nvPr/>
        </p:nvSpPr>
        <p:spPr>
          <a:xfrm>
            <a:off x="735162" y="6463268"/>
            <a:ext cx="7706557" cy="369332"/>
          </a:xfrm>
          <a:prstGeom prst="rect">
            <a:avLst/>
          </a:prstGeom>
          <a:noFill/>
        </p:spPr>
        <p:txBody>
          <a:bodyPr wrap="none" rtlCol="0">
            <a:spAutoFit/>
          </a:bodyPr>
          <a:lstStyle/>
          <a:p>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SNPP VIIRS IR Window Band (11 micron)   11:36 UTC (1:36 AM) 11 January 2016    </a:t>
            </a:r>
            <a:endParaRPr lang="en-U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19304910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creen Shot 2017-01-11 at 10.31.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8805570" cy="6858000"/>
          </a:xfrm>
          <a:prstGeom prst="rect">
            <a:avLst/>
          </a:prstGeom>
        </p:spPr>
      </p:pic>
      <p:sp>
        <p:nvSpPr>
          <p:cNvPr id="4" name="TextBox 3"/>
          <p:cNvSpPr txBox="1"/>
          <p:nvPr/>
        </p:nvSpPr>
        <p:spPr>
          <a:xfrm>
            <a:off x="1404029" y="6463268"/>
            <a:ext cx="6614048" cy="369332"/>
          </a:xfrm>
          <a:prstGeom prst="rect">
            <a:avLst/>
          </a:prstGeom>
          <a:noFill/>
        </p:spPr>
        <p:txBody>
          <a:bodyPr wrap="none" rtlCol="0">
            <a:spAutoFit/>
          </a:bodyPr>
          <a:lstStyle/>
          <a:p>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SNPP VIIRS Day/Night Band    11:36 UTC (1:36 AM) 11 January 2016    </a:t>
            </a:r>
            <a:endParaRPr lang="en-U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350264503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7-01-11 at 11.54.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0"/>
            <a:ext cx="7283774" cy="6858000"/>
          </a:xfrm>
          <a:prstGeom prst="rect">
            <a:avLst/>
          </a:prstGeom>
        </p:spPr>
      </p:pic>
    </p:spTree>
    <p:extLst>
      <p:ext uri="{BB962C8B-B14F-4D97-AF65-F5344CB8AC3E}">
        <p14:creationId xmlns:p14="http://schemas.microsoft.com/office/powerpoint/2010/main" val="8396868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80"/>
            <a:ext cx="8229600" cy="1143000"/>
          </a:xfrm>
        </p:spPr>
        <p:txBody>
          <a:bodyPr>
            <a:normAutofit/>
          </a:bodyPr>
          <a:lstStyle/>
          <a:p>
            <a:r>
              <a:rPr lang="en-US" sz="3200" dirty="0" smtClean="0"/>
              <a:t>Daytime Passes Observed at UW-Madison Antenna Facility on 14  April 2018</a:t>
            </a:r>
            <a:endParaRPr lang="en-US" sz="3200" dirty="0"/>
          </a:p>
        </p:txBody>
      </p:sp>
      <p:pic>
        <p:nvPicPr>
          <p:cNvPr id="3" name="Picture 2" descr="Screen Shot 2018-04-15 at 4.00.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9420"/>
            <a:ext cx="9144000" cy="5642546"/>
          </a:xfrm>
          <a:prstGeom prst="rect">
            <a:avLst/>
          </a:prstGeom>
          <a:ln>
            <a:solidFill>
              <a:schemeClr val="tx1"/>
            </a:solidFill>
          </a:ln>
        </p:spPr>
      </p:pic>
    </p:spTree>
    <p:extLst>
      <p:ext uri="{BB962C8B-B14F-4D97-AF65-F5344CB8AC3E}">
        <p14:creationId xmlns:p14="http://schemas.microsoft.com/office/powerpoint/2010/main" val="25874061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2 at 3.06.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7" y="609600"/>
            <a:ext cx="9144000" cy="6150022"/>
          </a:xfrm>
          <a:prstGeom prst="rect">
            <a:avLst/>
          </a:prstGeom>
        </p:spPr>
      </p:pic>
      <p:sp>
        <p:nvSpPr>
          <p:cNvPr id="4" name="TextBox 3"/>
          <p:cNvSpPr txBox="1"/>
          <p:nvPr/>
        </p:nvSpPr>
        <p:spPr>
          <a:xfrm>
            <a:off x="1981200" y="19334"/>
            <a:ext cx="5899121" cy="461665"/>
          </a:xfrm>
          <a:prstGeom prst="rect">
            <a:avLst/>
          </a:prstGeom>
          <a:noFill/>
        </p:spPr>
        <p:txBody>
          <a:bodyPr wrap="none" rtlCol="0">
            <a:spAutoFit/>
          </a:bodyPr>
          <a:lstStyle/>
          <a:p>
            <a:r>
              <a:rPr lang="en-US" sz="2400" b="1" dirty="0">
                <a:solidFill>
                  <a:prstClr val="black"/>
                </a:solidFill>
                <a:latin typeface="Corbel"/>
              </a:rPr>
              <a:t>Advanced </a:t>
            </a:r>
            <a:r>
              <a:rPr lang="en-US" sz="2400" b="1" dirty="0" err="1">
                <a:solidFill>
                  <a:prstClr val="black"/>
                </a:solidFill>
                <a:latin typeface="Corbel"/>
              </a:rPr>
              <a:t>Himawari</a:t>
            </a:r>
            <a:r>
              <a:rPr lang="en-US" sz="2400" b="1" dirty="0">
                <a:solidFill>
                  <a:prstClr val="black"/>
                </a:solidFill>
                <a:latin typeface="Corbel"/>
              </a:rPr>
              <a:t> Imager Spectral Bands</a:t>
            </a:r>
          </a:p>
        </p:txBody>
      </p:sp>
    </p:spTree>
    <p:extLst>
      <p:ext uri="{BB962C8B-B14F-4D97-AF65-F5344CB8AC3E}">
        <p14:creationId xmlns:p14="http://schemas.microsoft.com/office/powerpoint/2010/main" val="36551736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3366FF"/>
                </a:solidFill>
              </a:rPr>
              <a:t>LEO verses GEO Satellite Instruments</a:t>
            </a:r>
            <a:endParaRPr lang="en-US" b="1" dirty="0">
              <a:solidFill>
                <a:srgbClr val="3366FF"/>
              </a:solidFill>
            </a:endParaRPr>
          </a:p>
        </p:txBody>
      </p:sp>
      <p:sp>
        <p:nvSpPr>
          <p:cNvPr id="3" name="Text Placeholder 2"/>
          <p:cNvSpPr>
            <a:spLocks noGrp="1"/>
          </p:cNvSpPr>
          <p:nvPr>
            <p:ph type="body" idx="1"/>
          </p:nvPr>
        </p:nvSpPr>
        <p:spPr/>
        <p:txBody>
          <a:bodyPr>
            <a:normAutofit/>
          </a:bodyPr>
          <a:lstStyle/>
          <a:p>
            <a:r>
              <a:rPr lang="en-US" sz="3200" dirty="0" smtClean="0">
                <a:solidFill>
                  <a:srgbClr val="FF0000"/>
                </a:solidFill>
              </a:rPr>
              <a:t>GEO</a:t>
            </a:r>
            <a:endParaRPr lang="en-US" sz="3200" dirty="0">
              <a:solidFill>
                <a:srgbClr val="FF0000"/>
              </a:solidFill>
            </a:endParaRPr>
          </a:p>
        </p:txBody>
      </p:sp>
      <p:sp>
        <p:nvSpPr>
          <p:cNvPr id="4" name="Content Placeholder 3"/>
          <p:cNvSpPr>
            <a:spLocks noGrp="1"/>
          </p:cNvSpPr>
          <p:nvPr>
            <p:ph sz="half" idx="2"/>
          </p:nvPr>
        </p:nvSpPr>
        <p:spPr/>
        <p:txBody>
          <a:bodyPr>
            <a:normAutofit/>
          </a:bodyPr>
          <a:lstStyle/>
          <a:p>
            <a:r>
              <a:rPr lang="en-US" dirty="0" smtClean="0"/>
              <a:t>High Spatial Resolution</a:t>
            </a:r>
          </a:p>
          <a:p>
            <a:r>
              <a:rPr lang="en-US" dirty="0" smtClean="0"/>
              <a:t>Moderate Spectral Resolution</a:t>
            </a:r>
          </a:p>
          <a:p>
            <a:pPr marL="0" indent="0">
              <a:buNone/>
            </a:pPr>
            <a:endParaRPr lang="en-US" dirty="0" smtClean="0"/>
          </a:p>
          <a:p>
            <a:r>
              <a:rPr lang="en-US" dirty="0" smtClean="0"/>
              <a:t>Well Calibrated</a:t>
            </a:r>
          </a:p>
          <a:p>
            <a:r>
              <a:rPr lang="en-US" dirty="0" smtClean="0"/>
              <a:t>High Temporal Coverage</a:t>
            </a:r>
          </a:p>
          <a:p>
            <a:r>
              <a:rPr lang="en-US" dirty="0" smtClean="0"/>
              <a:t>Hemispheric Observations</a:t>
            </a:r>
          </a:p>
          <a:p>
            <a:r>
              <a:rPr lang="en-US" dirty="0" smtClean="0"/>
              <a:t>No Microwave</a:t>
            </a:r>
          </a:p>
          <a:p>
            <a:r>
              <a:rPr lang="en-US" dirty="0" smtClean="0"/>
              <a:t>Most no IR sounders</a:t>
            </a:r>
            <a:endParaRPr lang="en-US" dirty="0"/>
          </a:p>
        </p:txBody>
      </p:sp>
      <p:sp>
        <p:nvSpPr>
          <p:cNvPr id="5" name="Text Placeholder 4"/>
          <p:cNvSpPr>
            <a:spLocks noGrp="1"/>
          </p:cNvSpPr>
          <p:nvPr>
            <p:ph type="body" sz="quarter" idx="3"/>
          </p:nvPr>
        </p:nvSpPr>
        <p:spPr/>
        <p:txBody>
          <a:bodyPr>
            <a:normAutofit/>
          </a:bodyPr>
          <a:lstStyle/>
          <a:p>
            <a:r>
              <a:rPr lang="en-US" sz="3200" dirty="0" smtClean="0">
                <a:solidFill>
                  <a:srgbClr val="FF0000"/>
                </a:solidFill>
              </a:rPr>
              <a:t>LEO</a:t>
            </a:r>
            <a:endParaRPr lang="en-US" sz="3200" dirty="0">
              <a:solidFill>
                <a:srgbClr val="FF0000"/>
              </a:solidFill>
            </a:endParaRPr>
          </a:p>
        </p:txBody>
      </p:sp>
      <p:sp>
        <p:nvSpPr>
          <p:cNvPr id="6" name="Content Placeholder 5"/>
          <p:cNvSpPr>
            <a:spLocks noGrp="1"/>
          </p:cNvSpPr>
          <p:nvPr>
            <p:ph sz="quarter" idx="4"/>
          </p:nvPr>
        </p:nvSpPr>
        <p:spPr/>
        <p:txBody>
          <a:bodyPr>
            <a:normAutofit/>
          </a:bodyPr>
          <a:lstStyle/>
          <a:p>
            <a:r>
              <a:rPr lang="en-US" dirty="0" smtClean="0"/>
              <a:t>Higher </a:t>
            </a:r>
            <a:r>
              <a:rPr lang="en-US" dirty="0"/>
              <a:t>S</a:t>
            </a:r>
            <a:r>
              <a:rPr lang="en-US" dirty="0" smtClean="0"/>
              <a:t>patial Resolution</a:t>
            </a:r>
          </a:p>
          <a:p>
            <a:r>
              <a:rPr lang="en-US" dirty="0" smtClean="0"/>
              <a:t>Moderate Spectral Resolution with Some </a:t>
            </a:r>
            <a:r>
              <a:rPr lang="en-US" dirty="0"/>
              <a:t>U</a:t>
            </a:r>
            <a:r>
              <a:rPr lang="en-US" dirty="0" smtClean="0"/>
              <a:t>nique Bands </a:t>
            </a:r>
          </a:p>
          <a:p>
            <a:r>
              <a:rPr lang="en-US" dirty="0" smtClean="0"/>
              <a:t>Very Well Calibrated</a:t>
            </a:r>
          </a:p>
          <a:p>
            <a:r>
              <a:rPr lang="en-US" dirty="0" smtClean="0"/>
              <a:t>Low Temporal Coverage</a:t>
            </a:r>
          </a:p>
          <a:p>
            <a:r>
              <a:rPr lang="en-US" dirty="0" smtClean="0"/>
              <a:t>Global Observations</a:t>
            </a:r>
          </a:p>
          <a:p>
            <a:r>
              <a:rPr lang="en-US" dirty="0" smtClean="0"/>
              <a:t>Microwave Sounders</a:t>
            </a:r>
          </a:p>
          <a:p>
            <a:r>
              <a:rPr lang="en-US" dirty="0" err="1" smtClean="0"/>
              <a:t>Hyperspectral</a:t>
            </a:r>
            <a:r>
              <a:rPr lang="en-US" dirty="0" smtClean="0"/>
              <a:t> IR Sounders</a:t>
            </a:r>
            <a:endParaRPr lang="en-US" dirty="0"/>
          </a:p>
        </p:txBody>
      </p:sp>
    </p:spTree>
    <p:extLst>
      <p:ext uri="{BB962C8B-B14F-4D97-AF65-F5344CB8AC3E}">
        <p14:creationId xmlns:p14="http://schemas.microsoft.com/office/powerpoint/2010/main" val="40655305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962"/>
            <a:ext cx="8229600" cy="1143000"/>
          </a:xfrm>
        </p:spPr>
        <p:txBody>
          <a:bodyPr/>
          <a:lstStyle/>
          <a:p>
            <a:r>
              <a:rPr lang="en-US" dirty="0" smtClean="0"/>
              <a:t>VIIRS Instrument Characteristics </a:t>
            </a:r>
            <a:endParaRPr lang="en-US" dirty="0"/>
          </a:p>
        </p:txBody>
      </p:sp>
      <p:pic>
        <p:nvPicPr>
          <p:cNvPr id="3" name="Picture 2" descr="Screen shot 2012-05-14 at 2.41.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596206"/>
            <a:ext cx="8280400" cy="5716564"/>
          </a:xfrm>
          <a:prstGeom prst="rect">
            <a:avLst/>
          </a:prstGeom>
        </p:spPr>
      </p:pic>
    </p:spTree>
    <p:extLst>
      <p:ext uri="{BB962C8B-B14F-4D97-AF65-F5344CB8AC3E}">
        <p14:creationId xmlns:p14="http://schemas.microsoft.com/office/powerpoint/2010/main" val="3567884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9.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1713</TotalTime>
  <Words>1838</Words>
  <Application>Microsoft Macintosh PowerPoint</Application>
  <PresentationFormat>On-screen Show (4:3)</PresentationFormat>
  <Paragraphs>193</Paragraphs>
  <Slides>53</Slides>
  <Notes>6</Notes>
  <HiddenSlides>3</HiddenSlides>
  <MMClips>2</MMClips>
  <ScaleCrop>false</ScaleCrop>
  <HeadingPairs>
    <vt:vector size="4" baseType="variant">
      <vt:variant>
        <vt:lpstr>Theme</vt:lpstr>
      </vt:variant>
      <vt:variant>
        <vt:i4>14</vt:i4>
      </vt:variant>
      <vt:variant>
        <vt:lpstr>Slide Titles</vt:lpstr>
      </vt:variant>
      <vt:variant>
        <vt:i4>53</vt:i4>
      </vt:variant>
    </vt:vector>
  </HeadingPairs>
  <TitlesOfParts>
    <vt:vector size="67" baseType="lpstr">
      <vt:lpstr>1_Spectrum</vt:lpstr>
      <vt:lpstr>Spectrum</vt:lpstr>
      <vt:lpstr>9_Default Design</vt:lpstr>
      <vt:lpstr>2_Spectrum</vt:lpstr>
      <vt:lpstr>3_Spectrum</vt:lpstr>
      <vt:lpstr>1_Office Theme</vt:lpstr>
      <vt:lpstr>Breeze</vt:lpstr>
      <vt:lpstr>Apex</vt:lpstr>
      <vt:lpstr>Orbit</vt:lpstr>
      <vt:lpstr>2_Office Theme</vt:lpstr>
      <vt:lpstr>3_Office Theme</vt:lpstr>
      <vt:lpstr>4_Office Theme</vt:lpstr>
      <vt:lpstr>5_Office Theme</vt:lpstr>
      <vt:lpstr>Office Theme</vt:lpstr>
      <vt:lpstr>Guam NWS Polar Orbiter Direct Broadcast Applications Workshop</vt:lpstr>
      <vt:lpstr>Geostationary Satellite Orbit</vt:lpstr>
      <vt:lpstr>Polar Satellite Orbit - Low Earth Orbit (LEO)</vt:lpstr>
      <vt:lpstr>Polar Versus Geostationary Orbit</vt:lpstr>
      <vt:lpstr>PowerPoint Presentation</vt:lpstr>
      <vt:lpstr>Daytime Passes Observed at UW-Madison Antenna Facility on 14  April 2018</vt:lpstr>
      <vt:lpstr>PowerPoint Presentation</vt:lpstr>
      <vt:lpstr>LEO verses GEO Satellite Instruments</vt:lpstr>
      <vt:lpstr>VIIRS Instrument Characteristics </vt:lpstr>
      <vt:lpstr>PowerPoint Presentation</vt:lpstr>
      <vt:lpstr>PowerPoint Presentation</vt:lpstr>
      <vt:lpstr>ABI/AHI Band 1 (0.47 μm) Example from the Advanced Himawari Imager</vt:lpstr>
      <vt:lpstr>PowerPoint Presentation</vt:lpstr>
      <vt:lpstr>AHI Band  3 Versus Band 4 </vt:lpstr>
      <vt:lpstr>VIIRS I-Band 1 versus 2 </vt:lpstr>
      <vt:lpstr>PowerPoint Presentation</vt:lpstr>
      <vt:lpstr>ABI/AHI Band 5 (1.6 μm) Example from the Advanced Himawari Imager</vt:lpstr>
      <vt:lpstr>Super Typhoon Jelawat VIIRS I-Band 1 (.64 μm)  375m Reflectances </vt:lpstr>
      <vt:lpstr>Super Typhoon Jelawat VIIRS I-Band 3 (1.6 μm)  375m Reflectances</vt:lpstr>
      <vt:lpstr>PowerPoint Presentation</vt:lpstr>
      <vt:lpstr>AHI Band 1 (.47 micron)</vt:lpstr>
      <vt:lpstr>AHI Band 7 (3.9 micron)</vt:lpstr>
      <vt:lpstr>AHI Band 13 (10.4 micron)</vt:lpstr>
      <vt:lpstr>AHI Band 14 (11.2 micron)</vt:lpstr>
      <vt:lpstr>PowerPoint Presentation</vt:lpstr>
      <vt:lpstr>Super Typhoon Jelawat VIIRS I-Band 4 (3.74 μm)  375m Brightness Temperatures</vt:lpstr>
      <vt:lpstr>Super Typhoon Jelawat VIIRS I-Band 4 (3.74 μm)  375m Brightness Temperatures</vt:lpstr>
      <vt:lpstr>Super Typhoon Jelawat VIIRS I-Band 5 (11.4 μm)  375m Brightness Temperatures</vt:lpstr>
      <vt:lpstr>VIIRS  Day/Night Band</vt:lpstr>
      <vt:lpstr>VIIRS Day/Night Band</vt:lpstr>
      <vt:lpstr>Lunar Reflectance Model</vt:lpstr>
      <vt:lpstr>Lunar Reflectance Model</vt:lpstr>
      <vt:lpstr>VIIRS Fog Detection Capability  Day/Night Band   6 May 2012</vt:lpstr>
      <vt:lpstr>VIIRS in AWIPS Day/Night Band Lightning Detection   30 June 2012</vt:lpstr>
      <vt:lpstr>Moon Phase Affects  How Much Can be Seen</vt:lpstr>
      <vt:lpstr>VIIRS in AWIPS Day/Night Band  Mining Operations  8 April 2012</vt:lpstr>
      <vt:lpstr>PowerPoint Presentation</vt:lpstr>
      <vt:lpstr>Aurora Borealis S-NPP VIIRS  25 March 2018</vt:lpstr>
      <vt:lpstr> VIIRS in AWIPS Day/Night Band  Smoke Detection  8 April 2012</vt:lpstr>
      <vt:lpstr>PowerPoint Presentation</vt:lpstr>
      <vt:lpstr>Examples Ships</vt:lpstr>
      <vt:lpstr>VIIRS Day/Night Band New Moon</vt:lpstr>
      <vt:lpstr>Reminder:  It’s Moonlight that is illuminating things! (This shows three successive orbits on 15 April 2014)</vt:lpstr>
      <vt:lpstr>PowerPoint Presentation</vt:lpstr>
      <vt:lpstr>Four Lunar Illumination Regimes</vt:lpstr>
      <vt:lpstr>Tropical Storm Ela in the Pacific Low Level Circulation Center (LLCC) Located to the Southwest of the Deep Convection associated with the system as seen by the VIIRS Day/Night Band</vt:lpstr>
      <vt:lpstr>Tropical Storm Ela in the Pacific Low Level Circulation Center (LLCC) Located to the Southwest of the Deep Convection associated with the system as seen by the VIIRS Day/Night Band</vt:lpstr>
      <vt:lpstr>TROPICAL STORM ELA DISCUSSION NUMBER   7 NWS CENTRAL PACIFIC HURRICANE CENTER HONOLULU HI   EP042015 500 AM HST THU JUL 09 2015 A 1052Z VIIRS DAY/NIGHT BAND IMAGE WAS INSTRUMENTAL IN HELPING TO LOCATE THE PARTIALLY EXPOSED CENTER OF ELA THIS MORNING.</vt:lpstr>
      <vt:lpstr>The Effects of Hurricane Matthew as seen in the VIIRS DNB  (October 2016)</vt:lpstr>
      <vt:lpstr>PowerPoint Presentation</vt:lpstr>
      <vt:lpstr>PowerPoint Presentation</vt:lpstr>
      <vt:lpstr>PowerPoint Presentation</vt:lpstr>
      <vt:lpstr>PowerPoint Presentation</vt:lpstr>
    </vt:vector>
  </TitlesOfParts>
  <Company>UW 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Office 2004 Test Drive User</cp:lastModifiedBy>
  <cp:revision>67</cp:revision>
  <dcterms:created xsi:type="dcterms:W3CDTF">2018-04-13T21:57:33Z</dcterms:created>
  <dcterms:modified xsi:type="dcterms:W3CDTF">2018-04-20T06:51:26Z</dcterms:modified>
</cp:coreProperties>
</file>