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4.xml" ContentType="application/vnd.openxmlformats-officedocument.presentationml.notesSlide+xml"/>
  <Override PartName="/ppt/slides/slide13.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slides/slide53.xml" ContentType="application/vnd.openxmlformats-officedocument.presentationml.slide+xml"/>
  <Override PartName="/ppt/slides/slide76.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7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7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Default Extension="gif" ContentType="image/gif"/>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81"/>
  </p:notesMasterIdLst>
  <p:sldIdLst>
    <p:sldId id="403" r:id="rId2"/>
    <p:sldId id="348" r:id="rId3"/>
    <p:sldId id="280" r:id="rId4"/>
    <p:sldId id="282" r:id="rId5"/>
    <p:sldId id="283" r:id="rId6"/>
    <p:sldId id="287" r:id="rId7"/>
    <p:sldId id="288" r:id="rId8"/>
    <p:sldId id="290" r:id="rId9"/>
    <p:sldId id="291" r:id="rId10"/>
    <p:sldId id="292" r:id="rId11"/>
    <p:sldId id="293" r:id="rId12"/>
    <p:sldId id="295" r:id="rId13"/>
    <p:sldId id="349" r:id="rId14"/>
    <p:sldId id="354" r:id="rId15"/>
    <p:sldId id="355" r:id="rId16"/>
    <p:sldId id="359" r:id="rId17"/>
    <p:sldId id="360" r:id="rId18"/>
    <p:sldId id="361" r:id="rId19"/>
    <p:sldId id="350" r:id="rId20"/>
    <p:sldId id="362" r:id="rId21"/>
    <p:sldId id="411" r:id="rId22"/>
    <p:sldId id="412" r:id="rId23"/>
    <p:sldId id="414" r:id="rId24"/>
    <p:sldId id="363" r:id="rId25"/>
    <p:sldId id="364" r:id="rId26"/>
    <p:sldId id="365" r:id="rId27"/>
    <p:sldId id="366" r:id="rId28"/>
    <p:sldId id="370" r:id="rId29"/>
    <p:sldId id="367" r:id="rId30"/>
    <p:sldId id="368" r:id="rId31"/>
    <p:sldId id="369" r:id="rId32"/>
    <p:sldId id="371" r:id="rId33"/>
    <p:sldId id="372" r:id="rId34"/>
    <p:sldId id="374" r:id="rId35"/>
    <p:sldId id="375" r:id="rId36"/>
    <p:sldId id="330" r:id="rId37"/>
    <p:sldId id="332" r:id="rId38"/>
    <p:sldId id="334" r:id="rId39"/>
    <p:sldId id="335" r:id="rId40"/>
    <p:sldId id="415" r:id="rId41"/>
    <p:sldId id="416" r:id="rId42"/>
    <p:sldId id="417" r:id="rId43"/>
    <p:sldId id="418" r:id="rId44"/>
    <p:sldId id="419" r:id="rId45"/>
    <p:sldId id="336" r:id="rId46"/>
    <p:sldId id="337" r:id="rId47"/>
    <p:sldId id="338" r:id="rId48"/>
    <p:sldId id="339" r:id="rId49"/>
    <p:sldId id="340" r:id="rId50"/>
    <p:sldId id="341" r:id="rId51"/>
    <p:sldId id="346" r:id="rId52"/>
    <p:sldId id="343" r:id="rId53"/>
    <p:sldId id="345" r:id="rId54"/>
    <p:sldId id="342" r:id="rId55"/>
    <p:sldId id="309" r:id="rId56"/>
    <p:sldId id="320" r:id="rId57"/>
    <p:sldId id="420" r:id="rId58"/>
    <p:sldId id="404" r:id="rId59"/>
    <p:sldId id="322" r:id="rId60"/>
    <p:sldId id="323" r:id="rId61"/>
    <p:sldId id="407" r:id="rId62"/>
    <p:sldId id="409" r:id="rId63"/>
    <p:sldId id="408" r:id="rId64"/>
    <p:sldId id="405" r:id="rId65"/>
    <p:sldId id="406" r:id="rId66"/>
    <p:sldId id="376" r:id="rId67"/>
    <p:sldId id="390" r:id="rId68"/>
    <p:sldId id="391" r:id="rId69"/>
    <p:sldId id="392" r:id="rId70"/>
    <p:sldId id="393" r:id="rId71"/>
    <p:sldId id="394" r:id="rId72"/>
    <p:sldId id="421" r:id="rId73"/>
    <p:sldId id="395" r:id="rId74"/>
    <p:sldId id="396" r:id="rId75"/>
    <p:sldId id="397" r:id="rId76"/>
    <p:sldId id="398" r:id="rId77"/>
    <p:sldId id="399" r:id="rId78"/>
    <p:sldId id="401" r:id="rId79"/>
    <p:sldId id="402" r:id="rId8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620"/>
    <p:restoredTop sz="94660"/>
  </p:normalViewPr>
  <p:slideViewPr>
    <p:cSldViewPr snapToObjects="1">
      <p:cViewPr varScale="1">
        <p:scale>
          <a:sx n="110" d="100"/>
          <a:sy n="110" d="100"/>
        </p:scale>
        <p:origin x="-59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088"/>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85" Type="http://schemas.openxmlformats.org/officeDocument/2006/relationships/theme" Target="theme/theme1.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printerSettings" Target="printerSettings/printerSettings1.bin"/><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notesMaster" Target="notesMasters/notesMaster1.xml"/><Relationship Id="rId3" Type="http://schemas.openxmlformats.org/officeDocument/2006/relationships/slide" Target="slides/slide2.xml"/><Relationship Id="rId86" Type="http://schemas.openxmlformats.org/officeDocument/2006/relationships/tableStyles" Target="tableStyles.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viewProps" Target="viewProp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83" Type="http://schemas.openxmlformats.org/officeDocument/2006/relationships/presProps" Target="presProps.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slide" Target="slides/slide77.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A7F10FF4-2132-C84E-8502-537923F6D43C}" type="datetime1">
              <a:rPr lang="en-US"/>
              <a:pPr/>
              <a:t>6/3/11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EE36A788-E02E-1541-A377-AB47F680E7A8}" type="slidenum">
              <a:rPr lang="en-US"/>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F9251A08-911F-4D4C-8E19-456FA109CB26}" type="slidenum">
              <a:rPr lang="en-US">
                <a:latin typeface="Times New Roman" pitchFamily="-110" charset="0"/>
              </a:rPr>
              <a:pPr/>
              <a:t>1</a:t>
            </a:fld>
            <a:endParaRPr lang="en-US">
              <a:latin typeface="Times New Roman" pitchFamily="-110" charset="0"/>
            </a:endParaRPr>
          </a:p>
        </p:txBody>
      </p:sp>
      <p:sp>
        <p:nvSpPr>
          <p:cNvPr id="25603"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25604" name="Rectangle 3"/>
          <p:cNvSpPr>
            <a:spLocks noGrp="1" noChangeArrowheads="1"/>
          </p:cNvSpPr>
          <p:nvPr>
            <p:ph type="body" idx="1"/>
          </p:nvPr>
        </p:nvSpPr>
        <p:spPr>
          <a:xfrm>
            <a:off x="913588" y="4343094"/>
            <a:ext cx="5030824" cy="4114185"/>
          </a:xfrm>
          <a:solidFill>
            <a:srgbClr val="FFFFFF"/>
          </a:solidFill>
          <a:ln>
            <a:solidFill>
              <a:srgbClr val="000000"/>
            </a:solidFill>
          </a:ln>
        </p:spPr>
        <p:txBody>
          <a:bodyPr/>
          <a:lstStyle/>
          <a:p>
            <a:pPr eaLnBrk="1" hangingPunct="1"/>
            <a:r>
              <a:rPr lang="en-US">
                <a:latin typeface="Times New Roman" pitchFamily="-110" charset="0"/>
                <a:ea typeface="ＭＳ Ｐゴシック" pitchFamily="-110" charset="-128"/>
                <a:cs typeface="ＭＳ Ｐゴシック" pitchFamily="-110" charset="-128"/>
              </a:rPr>
              <a:t>Title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E9AC1FE5-1F64-BF4E-BD84-724C51137900}" type="slidenum">
              <a:rPr lang="en-US"/>
              <a:pPr/>
              <a:t>78</a:t>
            </a:fld>
            <a:endParaRPr lang="en-US"/>
          </a:p>
        </p:txBody>
      </p:sp>
      <p:sp>
        <p:nvSpPr>
          <p:cNvPr id="120835"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120836" name="Rectangle 3"/>
          <p:cNvSpPr>
            <a:spLocks noGrp="1" noChangeArrowheads="1"/>
          </p:cNvSpPr>
          <p:nvPr>
            <p:ph type="body" idx="1"/>
          </p:nvPr>
        </p:nvSpPr>
        <p:spPr bwMode="auto">
          <a:xfrm>
            <a:off x="914400" y="4341813"/>
            <a:ext cx="5029200" cy="4114800"/>
          </a:xfrm>
          <a:noFill/>
        </p:spPr>
        <p:txBody>
          <a:bodyPr lIns="87545" tIns="43772" rIns="87545" bIns="43772"/>
          <a:lstStyle/>
          <a:p>
            <a:pPr>
              <a:spcBef>
                <a:spcPct val="0"/>
              </a:spcBef>
            </a:pPr>
            <a:r>
              <a:rPr lang="en-US" sz="1500">
                <a:solidFill>
                  <a:srgbClr val="000000"/>
                </a:solidFill>
                <a:ea typeface="ＭＳ Ｐゴシック" charset="-128"/>
                <a:cs typeface="ＭＳ Ｐゴシック" charset="-128"/>
              </a:rPr>
              <a:t>Forecast scores (anomaly correlations) as a function of forecast range for the geopotential at 1000 hPa (left) and 500 hPa (right).  Study period is 5-29 March 2001.  Forecast scores are the correlation between the forecast geopotential height anomalies, with and without the MODIS winds, and their own analyses. The Arctic (“N. Pole”) is defined as north of 65 degrees latitude.</a:t>
            </a:r>
          </a:p>
          <a:p>
            <a:pPr>
              <a:spcBef>
                <a:spcPct val="0"/>
              </a:spcBef>
            </a:pPr>
            <a:endParaRPr lang="en-US" sz="1500">
              <a:solidFill>
                <a:srgbClr val="000000"/>
              </a:solidFill>
              <a:ea typeface="ＭＳ Ｐゴシック" charset="-128"/>
              <a:cs typeface="ＭＳ Ｐゴシック" charset="-128"/>
            </a:endParaRPr>
          </a:p>
          <a:p>
            <a:pPr>
              <a:spcBef>
                <a:spcPct val="0"/>
              </a:spcBef>
            </a:pPr>
            <a:r>
              <a:rPr lang="en-US" sz="1800">
                <a:solidFill>
                  <a:schemeClr val="accent2"/>
                </a:solidFill>
                <a:ea typeface="ＭＳ Ｐゴシック" charset="-128"/>
                <a:cs typeface="ＭＳ Ｐゴシック" charset="-128"/>
              </a:rPr>
              <a:t>There is a significant positive impact on forecasts of geopotential from assimilation of MODIS WV winds, particularly for Arctic, but also for whole Northern Hemisphere.</a:t>
            </a:r>
          </a:p>
          <a:p>
            <a:pPr>
              <a:spcBef>
                <a:spcPct val="0"/>
              </a:spcBef>
            </a:pPr>
            <a:endParaRPr lang="en-US" sz="1800">
              <a:solidFill>
                <a:schemeClr val="accent2"/>
              </a:solidFill>
              <a:ea typeface="ＭＳ Ｐゴシック" charset="-128"/>
              <a:cs typeface="ＭＳ Ｐゴシック" charset="-128"/>
            </a:endParaRPr>
          </a:p>
          <a:p>
            <a:endParaRPr lang="en-US">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EA08B691-8AF4-5B4B-9CED-6231A207F6E7}" type="slidenum">
              <a:rPr lang="en-US"/>
              <a:pPr/>
              <a:t>79</a:t>
            </a:fld>
            <a:endParaRPr lang="en-US"/>
          </a:p>
        </p:txBody>
      </p:sp>
      <p:sp>
        <p:nvSpPr>
          <p:cNvPr id="122883"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122884" name="Rectangle 3"/>
          <p:cNvSpPr>
            <a:spLocks noGrp="1" noChangeArrowheads="1"/>
          </p:cNvSpPr>
          <p:nvPr>
            <p:ph type="body" idx="1"/>
          </p:nvPr>
        </p:nvSpPr>
        <p:spPr bwMode="auto">
          <a:xfrm>
            <a:off x="914400" y="4341813"/>
            <a:ext cx="5029200" cy="4114800"/>
          </a:xfrm>
          <a:noFill/>
        </p:spPr>
        <p:txBody>
          <a:bodyPr lIns="87545" tIns="43772" rIns="87545" bIns="43772"/>
          <a:lstStyle/>
          <a:p>
            <a:endParaRPr lang="en-US">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ln>
            <a:miter lim="800000"/>
            <a:headEnd/>
            <a:tailEnd/>
          </a:ln>
        </p:spPr>
        <p:txBody>
          <a:bodyPr/>
          <a:lstStyle/>
          <a:p>
            <a:fld id="{1070FC0A-6C7D-EF49-94B1-162FA83178ED}" type="slidenum">
              <a:rPr lang="en-US" smtClean="0"/>
              <a:pPr/>
              <a:t>5</a:t>
            </a:fld>
            <a:endParaRPr lang="en-US" smtClean="0"/>
          </a:p>
        </p:txBody>
      </p:sp>
      <p:sp>
        <p:nvSpPr>
          <p:cNvPr id="21507" name="Rectangle 2"/>
          <p:cNvSpPr>
            <a:spLocks noGrp="1" noRot="1" noChangeAspect="1" noChangeArrowheads="1" noTextEdit="1"/>
          </p:cNvSpPr>
          <p:nvPr>
            <p:ph type="sldImg"/>
          </p:nvPr>
        </p:nvSpPr>
        <p:spPr bwMode="auto">
          <a:xfrm>
            <a:off x="1131888" y="673100"/>
            <a:ext cx="4595812" cy="3446463"/>
          </a:xfrm>
          <a:noFill/>
          <a:ln>
            <a:solidFill>
              <a:srgbClr val="000000"/>
            </a:solidFill>
            <a:miter lim="800000"/>
            <a:headEnd/>
            <a:tailEnd/>
          </a:ln>
        </p:spPr>
      </p:sp>
      <p:sp>
        <p:nvSpPr>
          <p:cNvPr id="21508" name="Rectangle 3"/>
          <p:cNvSpPr>
            <a:spLocks noGrp="1" noChangeArrowheads="1"/>
          </p:cNvSpPr>
          <p:nvPr>
            <p:ph type="body" idx="1"/>
          </p:nvPr>
        </p:nvSpPr>
        <p:spPr bwMode="auto">
          <a:xfrm>
            <a:off x="227013" y="4957763"/>
            <a:ext cx="6354762" cy="3067050"/>
          </a:xfrm>
          <a:noFill/>
        </p:spPr>
        <p:txBody>
          <a:bodyPr/>
          <a:lstStyle/>
          <a:p>
            <a:pPr eaLnBrk="1" hangingPunct="1">
              <a:lnSpc>
                <a:spcPct val="96000"/>
              </a:lnSpc>
              <a:spcBef>
                <a:spcPct val="0"/>
              </a:spcBef>
            </a:pPr>
            <a:r>
              <a:rPr lang="en-US">
                <a:ea typeface="ＭＳ Ｐゴシック" charset="-128"/>
                <a:cs typeface="ＭＳ Ｐゴシック" charset="-128"/>
              </a:rPr>
              <a:t>The brightness temperatures of the outgoing radiance observed by an airborne interferometer are shown along with the MODIS infrared spectral bands. The brightness temperatures generally decrease as the center of an absorption band is approached.  This decrease is associated with the decrease of tropospheric temperature with altitude.  Near about 690 cm</a:t>
            </a:r>
            <a:r>
              <a:rPr lang="en-US" baseline="30000">
                <a:ea typeface="ＭＳ Ｐゴシック" charset="-128"/>
                <a:cs typeface="ＭＳ Ｐゴシック" charset="-128"/>
              </a:rPr>
              <a:t>-1</a:t>
            </a:r>
            <a:r>
              <a:rPr lang="en-US">
                <a:ea typeface="ＭＳ Ｐゴシック" charset="-128"/>
                <a:cs typeface="ＭＳ Ｐゴシック" charset="-128"/>
              </a:rPr>
              <a:t>, the temperature shows a minimum which is related to the colder tropopause. On the basis of the sounding principle already discussed, the MODIS team selected a set of sounding wave numbers such that a temperature layers in the troposphere can be described.  The arrows indicate the selection.  The associated weighting functions are also shown revealing that the radiation is coming from broad overlapping layers, helping to confound the inversion problem from multispectral radiance measurements to temperature profile.</a:t>
            </a:r>
          </a:p>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p:txBody>
          <a:bodyPr/>
          <a:lstStyle/>
          <a:p>
            <a:fld id="{A371AD1A-D1DF-4D45-8C15-CF84ACBEC9D9}" type="slidenum">
              <a:rPr lang="en-US" smtClean="0"/>
              <a:pPr/>
              <a:t>36</a:t>
            </a:fld>
            <a:endParaRPr lang="en-US" smtClean="0"/>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6" name="Rectangle 3"/>
          <p:cNvSpPr>
            <a:spLocks noGrp="1" noChangeArrowheads="1"/>
          </p:cNvSpPr>
          <p:nvPr>
            <p:ph type="body" idx="1"/>
          </p:nvPr>
        </p:nvSpPr>
        <p:spPr bwMode="auto">
          <a:noFill/>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2E9A8A37-319B-2546-A98A-4B9FD367CD1A}" type="slidenum">
              <a:rPr lang="en-US"/>
              <a:pPr/>
              <a:t>40</a:t>
            </a:fld>
            <a:endParaRPr lang="en-US"/>
          </a:p>
        </p:txBody>
      </p:sp>
      <p:sp>
        <p:nvSpPr>
          <p:cNvPr id="38915" name="Rectangle 2"/>
          <p:cNvSpPr>
            <a:spLocks noRo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9087183F-B631-4B47-88CF-1B5F64D3258F}" type="slidenum">
              <a:rPr lang="en-US"/>
              <a:pPr/>
              <a:t>41</a:t>
            </a:fld>
            <a:endParaRPr lang="en-US"/>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98D4364B-3BDF-A148-A6D3-88AA3AAFD1FA}" type="slidenum">
              <a:rPr lang="en-US"/>
              <a:pPr/>
              <a:t>42</a:t>
            </a:fld>
            <a:endParaRPr lang="en-US"/>
          </a:p>
        </p:txBody>
      </p:sp>
      <p:sp>
        <p:nvSpPr>
          <p:cNvPr id="43011" name="Rectangle 1026"/>
          <p:cNvSpPr>
            <a:spLocks noRot="1" noChangeArrowheads="1" noTextEdit="1"/>
          </p:cNvSpPr>
          <p:nvPr>
            <p:ph type="sldImg"/>
          </p:nvPr>
        </p:nvSpPr>
        <p:spPr>
          <a:ln/>
        </p:spPr>
      </p:sp>
      <p:sp>
        <p:nvSpPr>
          <p:cNvPr id="43012" name="Rectangle 1027"/>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ED4BB3B3-78D5-3648-9E7B-3CE7D3459B4C}" type="slidenum">
              <a:rPr lang="en-US" smtClean="0"/>
              <a:pPr/>
              <a:t>53</a:t>
            </a:fld>
            <a:endParaRPr lang="en-US" smtClean="0"/>
          </a:p>
        </p:txBody>
      </p:sp>
      <p:sp>
        <p:nvSpPr>
          <p:cNvPr id="6861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861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D011AD0-F32F-8140-871E-8EED90D1DBCB}" type="slidenum">
              <a:rPr lang="en-US"/>
              <a:pPr/>
              <a:t>69</a:t>
            </a:fld>
            <a:endParaRPr lang="en-US"/>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noFill/>
        </p:spPr>
        <p:txBody>
          <a:bodyPr/>
          <a:lstStyle/>
          <a:p>
            <a:endParaRPr lang="en-US">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5ACE80B5-61C1-1842-9AA3-C4405469A122}" type="slidenum">
              <a:rPr lang="en-US"/>
              <a:pPr/>
              <a:t>70</a:t>
            </a:fld>
            <a:endParaRPr lang="en-US"/>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6" name="Rectangle 3"/>
          <p:cNvSpPr>
            <a:spLocks noGrp="1" noChangeArrowheads="1"/>
          </p:cNvSpPr>
          <p:nvPr>
            <p:ph type="body" idx="1"/>
          </p:nvPr>
        </p:nvSpPr>
        <p:spPr bwMode="auto">
          <a:noFill/>
        </p:spPr>
        <p:txBody>
          <a:bodyPr/>
          <a:lstStyle/>
          <a:p>
            <a:endParaRPr lang="en-US">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7C000757-4163-454F-B5F6-6EDE9C57EE96}" type="datetime1">
              <a:rPr lang="en-US"/>
              <a:pPr/>
              <a:t>6/3/11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3094E25-F230-E94D-AD54-62EF3B12AC3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58C7ABB-ED5E-1F41-83EE-B8E81C52B9DF}" type="datetime1">
              <a:rPr lang="en-US"/>
              <a:pPr/>
              <a:t>6/3/11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89FD8C-1525-AA4A-A855-5C12E1CCB2C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38EF6FB-9342-D54B-8E69-475A97136FD2}" type="datetime1">
              <a:rPr lang="en-US"/>
              <a:pPr/>
              <a:t>6/3/11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EB07237-FB59-AA4F-BB0F-439D7DE4272F}"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05CD8430-9134-0849-96D8-81CE6872C0F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3C21EE3-8FA4-C84B-A34D-A835EFB74BDE}" type="datetime1">
              <a:rPr lang="en-US"/>
              <a:pPr/>
              <a:t>6/3/11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E54C349-DFC2-5242-8E51-A7FE40EE8C7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0793FA4-57D9-1047-A52C-FE5D5C3C496B}" type="datetime1">
              <a:rPr lang="en-US"/>
              <a:pPr/>
              <a:t>6/3/11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775A4CB-C334-4E4A-99BE-AB1F230AEF7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054B2287-42A8-3A49-9F19-5E464EB77B7E}" type="datetime1">
              <a:rPr lang="en-US"/>
              <a:pPr/>
              <a:t>6/3/11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D51E329-219D-B34F-8730-7B70A40A936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86EB40BD-D129-474A-A3CE-2B213AA156BB}" type="datetime1">
              <a:rPr lang="en-US"/>
              <a:pPr/>
              <a:t>6/3/11</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5D06AFF0-0C4E-7641-B9F3-A9A01D60433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F11D0003-D3F2-FE4E-BA3C-7DCFF631A4A6}" type="datetime1">
              <a:rPr lang="en-US"/>
              <a:pPr/>
              <a:t>6/3/11</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5F766490-5DCC-9943-98C2-07ED20C13FE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D355C64-63E8-564D-BFE9-72F6FF3A57AA}" type="datetime1">
              <a:rPr lang="en-US"/>
              <a:pPr/>
              <a:t>6/3/11</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22E60969-38FE-1E4A-BE19-19E9BDCCB91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4421D58-2AFA-6941-B3BD-D62F9C6E74B6}" type="datetime1">
              <a:rPr lang="en-US"/>
              <a:pPr/>
              <a:t>6/3/11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EEC8D7B-7910-4641-8116-0F2BD66EA33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6155E6E-8EB3-1E4E-B1EA-CDB6026743AF}" type="datetime1">
              <a:rPr lang="en-US"/>
              <a:pPr/>
              <a:t>6/3/11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8DD6A448-16B3-3D46-9484-D9EDD894C32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58FF0783-8CA9-B046-A62D-48F205EE6E3C}" type="datetime1">
              <a:rPr lang="en-US"/>
              <a:pPr/>
              <a:t>6/3/11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2350C4C6-02B2-7847-8E16-32B5DD8026C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jpeg"/><Relationship Id="rId5" Type="http://schemas.openxmlformats.org/officeDocument/2006/relationships/image" Target="../media/image3.jpeg"/><Relationship Id="rId7"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3"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3"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3"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14.png"/><Relationship Id="rId1" Type="http://schemas.openxmlformats.org/officeDocument/2006/relationships/video" Target="file://localhost/workshops/China/Day3/Lectures/081018_g12_ir_anim.gi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23.png"/><Relationship Id="rId1" Type="http://schemas.openxmlformats.org/officeDocument/2006/relationships/video" Target="file://localhost/workshops/China/Day3/Lectures/080712_mtsat_g11_vis_anim.gif"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25.png"/><Relationship Id="rId1" Type="http://schemas.openxmlformats.org/officeDocument/2006/relationships/video" Target="file://localhost/workshops/China/Day3/Lectures/080717_g11_vis_anim.gi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26.png"/><Relationship Id="rId1" Type="http://schemas.openxmlformats.org/officeDocument/2006/relationships/video" Target="file://localhost/workshops/China/Day3/Lectures/080717_modis_anim.gif" TargetMode="Externa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27.png"/><Relationship Id="rId1" Type="http://schemas.openxmlformats.org/officeDocument/2006/relationships/video" Target="file://localhost/workshops/China/Day3/Lectures/080717_modis_cirrus_anim.gif"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29.png"/><Relationship Id="rId1" Type="http://schemas.openxmlformats.org/officeDocument/2006/relationships/video" Target="file://localhost/workshops/China/Day3/Lectures/080718_goes_vis_sigmet_anim.gi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35.jpeg"/><Relationship Id="rId4" Type="http://schemas.openxmlformats.org/officeDocument/2006/relationships/image" Target="../media/image31.jpeg"/><Relationship Id="rId5" Type="http://schemas.openxmlformats.org/officeDocument/2006/relationships/image" Target="../media/image32.png"/><Relationship Id="rId7"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0.png"/><Relationship Id="rId6"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4" Type="http://schemas.openxmlformats.org/officeDocument/2006/relationships/image" Target="../media/image37.png"/><Relationship Id="rId10" Type="http://schemas.openxmlformats.org/officeDocument/2006/relationships/image" Target="../media/image43.png"/><Relationship Id="rId5" Type="http://schemas.openxmlformats.org/officeDocument/2006/relationships/image" Target="../media/image38.png"/><Relationship Id="rId7"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4.xml"/><Relationship Id="rId9" Type="http://schemas.openxmlformats.org/officeDocument/2006/relationships/image" Target="../media/image42.png"/><Relationship Id="rId3" Type="http://schemas.openxmlformats.org/officeDocument/2006/relationships/image" Target="../media/image36.png"/><Relationship Id="rId6" Type="http://schemas.openxmlformats.org/officeDocument/2006/relationships/image" Target="../media/image39.png"/></Relationships>
</file>

<file path=ppt/slides/_rels/slide41.xml.rels><?xml version="1.0" encoding="UTF-8" standalone="yes"?>
<Relationships xmlns="http://schemas.openxmlformats.org/package/2006/relationships"><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1.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46.png"/><Relationship Id="rId1" Type="http://schemas.openxmlformats.org/officeDocument/2006/relationships/video" Target="file://localhost/workshops/China/Day3/Lectures/IRCRAS_spinloop.gif" TargetMode="Externa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47.png"/><Relationship Id="rId1" Type="http://schemas.openxmlformats.org/officeDocument/2006/relationships/video" Target="file://localhost/workshops/China/Day3/Lectures/IR_CRASloop.gif" TargetMode="Externa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48.png"/><Relationship Id="rId1" Type="http://schemas.openxmlformats.org/officeDocument/2006/relationships/video" Target="file://localhost/workshops/China/Day3/Lectures/PWATspin_loop.gif" TargetMode="Externa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49.png"/><Relationship Id="rId1" Type="http://schemas.openxmlformats.org/officeDocument/2006/relationships/video" Target="file://localhost/workshops/China/Day3/Lectures/PWAT_loop.gif" TargetMode="Externa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50.png"/><Relationship Id="rId1" Type="http://schemas.openxmlformats.org/officeDocument/2006/relationships/video" Target="file://localhost/workshops/China/Day3/Lectures/SLPloop.gi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6" Type="http://schemas.openxmlformats.org/officeDocument/2006/relationships/image" Target="../media/image54.png"/><Relationship Id="rId4" Type="http://schemas.openxmlformats.org/officeDocument/2006/relationships/image" Target="../media/image52.png"/><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51.png"/><Relationship Id="rId5" Type="http://schemas.openxmlformats.org/officeDocument/2006/relationships/image" Target="../media/image53.png"/></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image" Target="../media/image57.png"/><Relationship Id="rId1" Type="http://schemas.openxmlformats.org/officeDocument/2006/relationships/video" Target="file://localhost/workshops/China/Day3/Labs/data/May_11_2011_storm/ideai_11_May_2011/traj_fx_20110511.gif"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63.png"/><Relationship Id="rId1" Type="http://schemas.openxmlformats.org/officeDocument/2006/relationships/video" Target="file://localhost/Users/kathys/Documents/PPT/SDRO_2011_Strabala/FDI_loop.gif"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3"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4"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7.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6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71.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73.png"/><Relationship Id="rId1" Type="http://schemas.openxmlformats.org/officeDocument/2006/relationships/video" Target="file://localhost/workshops/China/Day3/Lectures/090604_modis_vis_anim.gif"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75.png"/><Relationship Id="rId1" Type="http://schemas.openxmlformats.org/officeDocument/2006/relationships/video" Target="file://localhost/workshops/China/Day3/Lectures/090604_modis_sst_anim.gif" TargetMode="Externa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76.png"/><Relationship Id="rId1" Type="http://schemas.openxmlformats.org/officeDocument/2006/relationships/video" Target="file://localhost/workshops/China/Day3/Lectures/090604_modis_swir_anim.gif"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78.gi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7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3"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3"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143000" y="1425575"/>
            <a:ext cx="7010400" cy="708025"/>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4000" b="1" dirty="0" smtClean="0">
                <a:solidFill>
                  <a:srgbClr val="FF0000"/>
                </a:solidFill>
                <a:latin typeface="Arial" pitchFamily="-110" charset="0"/>
              </a:rPr>
              <a:t>DB Product Applications</a:t>
            </a:r>
            <a:endParaRPr lang="en-US" sz="4000" b="1" dirty="0">
              <a:solidFill>
                <a:srgbClr val="FF0000"/>
              </a:solidFill>
              <a:latin typeface="Arial" pitchFamily="-110" charset="0"/>
            </a:endParaRPr>
          </a:p>
        </p:txBody>
      </p:sp>
      <p:sp>
        <p:nvSpPr>
          <p:cNvPr id="24579" name="Text Box 3"/>
          <p:cNvSpPr txBox="1">
            <a:spLocks noChangeArrowheads="1"/>
          </p:cNvSpPr>
          <p:nvPr/>
        </p:nvSpPr>
        <p:spPr bwMode="auto">
          <a:xfrm>
            <a:off x="762000" y="2271713"/>
            <a:ext cx="8077200" cy="4586287"/>
          </a:xfrm>
          <a:prstGeom prst="rect">
            <a:avLst/>
          </a:prstGeom>
          <a:noFill/>
          <a:ln w="9525">
            <a:noFill/>
            <a:miter lim="800000"/>
            <a:headEnd/>
            <a:tailEnd/>
          </a:ln>
        </p:spPr>
        <p:txBody>
          <a:bodyPr>
            <a:prstTxWarp prst="textNoShape">
              <a:avLst/>
            </a:prstTxWarp>
            <a:spAutoFit/>
          </a:bodyPr>
          <a:lstStyle/>
          <a:p>
            <a:pPr algn="ctr">
              <a:defRPr/>
            </a:pPr>
            <a:r>
              <a:rPr lang="en-US" sz="2800" b="1" dirty="0"/>
              <a:t>2011 IMAPP Training Workshop: Satellite Direct Broadcast for Real-Time Environmental Applications</a:t>
            </a:r>
            <a:endParaRPr lang="en-US" sz="2800" dirty="0"/>
          </a:p>
          <a:p>
            <a:pPr algn="ctr" eaLnBrk="0" hangingPunct="0">
              <a:defRPr/>
            </a:pPr>
            <a:r>
              <a:rPr lang="en-US" sz="2800" b="1" dirty="0"/>
              <a:t>ECNU, China</a:t>
            </a:r>
            <a:endParaRPr lang="en-US" sz="2800" b="1" dirty="0" smtClean="0"/>
          </a:p>
          <a:p>
            <a:pPr algn="ctr" eaLnBrk="0" hangingPunct="0">
              <a:defRPr/>
            </a:pPr>
            <a:r>
              <a:rPr lang="en-US" sz="2800" b="1" dirty="0"/>
              <a:t>4</a:t>
            </a:r>
            <a:r>
              <a:rPr lang="en-US" sz="2800" b="1" dirty="0" smtClean="0"/>
              <a:t> </a:t>
            </a:r>
            <a:r>
              <a:rPr lang="en-US" sz="2800" b="1" dirty="0"/>
              <a:t>June 2011</a:t>
            </a:r>
          </a:p>
          <a:p>
            <a:pPr algn="ctr" eaLnBrk="0" hangingPunct="0">
              <a:defRPr/>
            </a:pPr>
            <a:r>
              <a:rPr lang="en-US" sz="2800" b="1" dirty="0">
                <a:latin typeface="+mj-lt"/>
              </a:rPr>
              <a:t>Part</a:t>
            </a:r>
            <a:r>
              <a:rPr lang="en-US" sz="2800" b="1" dirty="0" smtClean="0">
                <a:latin typeface="+mj-lt"/>
              </a:rPr>
              <a:t> 2</a:t>
            </a:r>
            <a:endParaRPr lang="en-US" sz="2800" dirty="0" smtClean="0">
              <a:latin typeface="+mj-lt"/>
            </a:endParaRPr>
          </a:p>
          <a:p>
            <a:pPr algn="ctr" eaLnBrk="0" hangingPunct="0">
              <a:defRPr/>
            </a:pPr>
            <a:endParaRPr lang="en-US" sz="2800" dirty="0">
              <a:latin typeface="Arial" pitchFamily="-110" charset="0"/>
            </a:endParaRPr>
          </a:p>
          <a:p>
            <a:pPr algn="ctr" eaLnBrk="0" hangingPunct="0">
              <a:defRPr/>
            </a:pPr>
            <a:r>
              <a:rPr lang="en-US" dirty="0"/>
              <a:t>Kathleen </a:t>
            </a:r>
            <a:r>
              <a:rPr lang="en-US" dirty="0" err="1"/>
              <a:t>Strabala</a:t>
            </a:r>
            <a:endParaRPr lang="en-US" dirty="0"/>
          </a:p>
          <a:p>
            <a:pPr algn="ctr" eaLnBrk="0" hangingPunct="0">
              <a:defRPr/>
            </a:pPr>
            <a:r>
              <a:rPr lang="en-US" dirty="0"/>
              <a:t>Cooperative Institute for Meteorological Satellite Studies</a:t>
            </a:r>
          </a:p>
          <a:p>
            <a:pPr algn="ctr" eaLnBrk="0" hangingPunct="0">
              <a:defRPr/>
            </a:pPr>
            <a:r>
              <a:rPr lang="en-US" dirty="0"/>
              <a:t>Space Science and Engineering Center</a:t>
            </a:r>
            <a:endParaRPr lang="en-US" dirty="0">
              <a:latin typeface="Arial" pitchFamily="-110" charset="0"/>
            </a:endParaRPr>
          </a:p>
          <a:p>
            <a:pPr algn="ctr" eaLnBrk="0" hangingPunct="0">
              <a:defRPr/>
            </a:pPr>
            <a:r>
              <a:rPr lang="en-US" dirty="0"/>
              <a:t>University of Wisconsin-Madison</a:t>
            </a:r>
            <a:endParaRPr lang="en-US" dirty="0">
              <a:latin typeface="Arial" pitchFamily="-110" charset="0"/>
            </a:endParaRPr>
          </a:p>
        </p:txBody>
      </p:sp>
      <p:pic>
        <p:nvPicPr>
          <p:cNvPr id="24580" name="Picture 4" descr="SSEC_logo_small24"/>
          <p:cNvPicPr>
            <a:picLocks noChangeAspect="1" noChangeArrowheads="1"/>
          </p:cNvPicPr>
          <p:nvPr/>
        </p:nvPicPr>
        <p:blipFill>
          <a:blip r:embed="rId3"/>
          <a:srcRect/>
          <a:stretch>
            <a:fillRect/>
          </a:stretch>
        </p:blipFill>
        <p:spPr bwMode="auto">
          <a:xfrm>
            <a:off x="1219200" y="228600"/>
            <a:ext cx="1241425" cy="914400"/>
          </a:xfrm>
          <a:prstGeom prst="rect">
            <a:avLst/>
          </a:prstGeom>
          <a:noFill/>
          <a:ln w="9525">
            <a:noFill/>
            <a:miter lim="800000"/>
            <a:headEnd/>
            <a:tailEnd/>
          </a:ln>
        </p:spPr>
      </p:pic>
      <p:pic>
        <p:nvPicPr>
          <p:cNvPr id="24581" name="Picture 6" descr="terra"/>
          <p:cNvPicPr>
            <a:picLocks noChangeAspect="1" noChangeArrowheads="1"/>
          </p:cNvPicPr>
          <p:nvPr/>
        </p:nvPicPr>
        <p:blipFill>
          <a:blip r:embed="rId4"/>
          <a:srcRect l="36000" b="42352"/>
          <a:stretch>
            <a:fillRect/>
          </a:stretch>
        </p:blipFill>
        <p:spPr bwMode="auto">
          <a:xfrm>
            <a:off x="533400" y="3505200"/>
            <a:ext cx="2286000" cy="1592263"/>
          </a:xfrm>
          <a:prstGeom prst="rect">
            <a:avLst/>
          </a:prstGeom>
          <a:noFill/>
          <a:ln w="9525">
            <a:solidFill>
              <a:schemeClr val="tx1"/>
            </a:solidFill>
            <a:miter lim="800000"/>
            <a:headEnd/>
            <a:tailEnd/>
          </a:ln>
        </p:spPr>
      </p:pic>
      <p:pic>
        <p:nvPicPr>
          <p:cNvPr id="24582" name="Picture 7" descr="image04"/>
          <p:cNvPicPr>
            <a:picLocks noChangeAspect="1" noChangeArrowheads="1"/>
          </p:cNvPicPr>
          <p:nvPr/>
        </p:nvPicPr>
        <p:blipFill>
          <a:blip r:embed="rId5"/>
          <a:srcRect/>
          <a:stretch>
            <a:fillRect/>
          </a:stretch>
        </p:blipFill>
        <p:spPr bwMode="auto">
          <a:xfrm>
            <a:off x="7010400" y="3429000"/>
            <a:ext cx="1695450" cy="1752600"/>
          </a:xfrm>
          <a:prstGeom prst="rect">
            <a:avLst/>
          </a:prstGeom>
          <a:noFill/>
          <a:ln w="9525">
            <a:solidFill>
              <a:schemeClr val="tx1"/>
            </a:solidFill>
            <a:miter lim="800000"/>
            <a:headEnd/>
            <a:tailEnd/>
          </a:ln>
        </p:spPr>
      </p:pic>
      <p:pic>
        <p:nvPicPr>
          <p:cNvPr id="24584" name="Picture 4"/>
          <p:cNvPicPr>
            <a:picLocks noChangeAspect="1"/>
          </p:cNvPicPr>
          <p:nvPr/>
        </p:nvPicPr>
        <p:blipFill>
          <a:blip r:embed="rId6"/>
          <a:srcRect l="3790" t="2734" r="7581" b="2734"/>
          <a:stretch>
            <a:fillRect/>
          </a:stretch>
        </p:blipFill>
        <p:spPr bwMode="auto">
          <a:xfrm>
            <a:off x="6629400" y="304800"/>
            <a:ext cx="1066800" cy="947738"/>
          </a:xfrm>
          <a:prstGeom prst="rect">
            <a:avLst/>
          </a:prstGeom>
          <a:noFill/>
          <a:ln w="9525">
            <a:noFill/>
            <a:miter lim="800000"/>
            <a:headEnd/>
            <a:tailEnd/>
          </a:ln>
        </p:spPr>
      </p:pic>
      <p:pic>
        <p:nvPicPr>
          <p:cNvPr id="9" name="Picture 8" descr="Picture 8.png"/>
          <p:cNvPicPr>
            <a:picLocks noChangeAspect="1"/>
          </p:cNvPicPr>
          <p:nvPr/>
        </p:nvPicPr>
        <p:blipFill>
          <a:blip r:embed="rId7"/>
          <a:srcRect l="11882" t="6655" r="10880" b="6668"/>
          <a:stretch>
            <a:fillRect/>
          </a:stretch>
        </p:blipFill>
        <p:spPr>
          <a:xfrm>
            <a:off x="4038600" y="228600"/>
            <a:ext cx="990600" cy="990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9698" name="Group 1"/>
          <p:cNvGrpSpPr>
            <a:grpSpLocks/>
          </p:cNvGrpSpPr>
          <p:nvPr/>
        </p:nvGrpSpPr>
        <p:grpSpPr bwMode="auto">
          <a:xfrm>
            <a:off x="1616075" y="677863"/>
            <a:ext cx="5902325" cy="5680075"/>
            <a:chOff x="0" y="0"/>
            <a:chExt cx="5288" cy="5088"/>
          </a:xfrm>
        </p:grpSpPr>
        <p:pic>
          <p:nvPicPr>
            <p:cNvPr id="29701" name="Picture 2"/>
            <p:cNvPicPr>
              <a:picLocks noChangeAspect="1" noChangeArrowheads="1"/>
            </p:cNvPicPr>
            <p:nvPr/>
          </p:nvPicPr>
          <p:blipFill>
            <a:blip r:embed="rId2"/>
            <a:srcRect/>
            <a:stretch>
              <a:fillRect/>
            </a:stretch>
          </p:blipFill>
          <p:spPr bwMode="auto">
            <a:xfrm>
              <a:off x="128" y="128"/>
              <a:ext cx="5032" cy="4812"/>
            </a:xfrm>
            <a:prstGeom prst="rect">
              <a:avLst/>
            </a:prstGeom>
            <a:noFill/>
            <a:ln w="12700">
              <a:noFill/>
              <a:miter lim="800000"/>
              <a:headEnd/>
              <a:tailEnd/>
            </a:ln>
          </p:spPr>
        </p:pic>
        <p:pic>
          <p:nvPicPr>
            <p:cNvPr id="29702" name="Picture 3"/>
            <p:cNvPicPr>
              <a:picLocks noChangeArrowheads="1"/>
            </p:cNvPicPr>
            <p:nvPr/>
          </p:nvPicPr>
          <p:blipFill>
            <a:blip r:embed="rId3"/>
            <a:srcRect/>
            <a:stretch>
              <a:fillRect/>
            </a:stretch>
          </p:blipFill>
          <p:spPr bwMode="auto">
            <a:xfrm>
              <a:off x="0" y="0"/>
              <a:ext cx="5288" cy="5088"/>
            </a:xfrm>
            <a:prstGeom prst="rect">
              <a:avLst/>
            </a:prstGeom>
            <a:noFill/>
            <a:ln w="12700">
              <a:noFill/>
              <a:miter lim="800000"/>
              <a:headEnd/>
              <a:tailEnd/>
            </a:ln>
          </p:spPr>
        </p:pic>
      </p:grpSp>
      <p:sp>
        <p:nvSpPr>
          <p:cNvPr id="162819" name="Rectangle 4"/>
          <p:cNvSpPr>
            <a:spLocks noGrp="1" noChangeArrowheads="1"/>
          </p:cNvSpPr>
          <p:nvPr>
            <p:ph type="body" idx="1"/>
          </p:nvPr>
        </p:nvSpPr>
        <p:spPr>
          <a:xfrm>
            <a:off x="366713" y="6276975"/>
            <a:ext cx="8402637" cy="571500"/>
          </a:xfrm>
        </p:spPr>
        <p:txBody>
          <a:bodyPr>
            <a:normAutofit/>
          </a:bodyPr>
          <a:lstStyle/>
          <a:p>
            <a:pPr marL="0" indent="0" algn="ctr" eaLnBrk="1" hangingPunct="1">
              <a:lnSpc>
                <a:spcPct val="90000"/>
              </a:lnSpc>
              <a:buFont typeface="Arial" charset="0"/>
              <a:buNone/>
            </a:pPr>
            <a:r>
              <a:rPr lang="en-US" sz="2700" smtClean="0">
                <a:solidFill>
                  <a:srgbClr val="C0504D"/>
                </a:solidFill>
                <a:latin typeface="Helvetica Neue" charset="0"/>
                <a:ea typeface="ＭＳ Ｐゴシック" charset="-128"/>
                <a:cs typeface="ＭＳ Ｐゴシック" charset="-128"/>
                <a:sym typeface="Helvetica Neue" charset="0"/>
              </a:rPr>
              <a:t>Snow/ice discrimination (2.1 µm): 1-km resolution </a:t>
            </a:r>
          </a:p>
        </p:txBody>
      </p:sp>
      <p:sp>
        <p:nvSpPr>
          <p:cNvPr id="29700" name="Rectangle 5"/>
          <p:cNvSpPr>
            <a:spLocks/>
          </p:cNvSpPr>
          <p:nvPr/>
        </p:nvSpPr>
        <p:spPr bwMode="auto">
          <a:xfrm>
            <a:off x="554038" y="-98425"/>
            <a:ext cx="8035925" cy="768350"/>
          </a:xfrm>
          <a:prstGeom prst="rect">
            <a:avLst/>
          </a:prstGeom>
          <a:noFill/>
          <a:ln w="12700">
            <a:noFill/>
            <a:miter lim="800000"/>
            <a:headEnd/>
            <a:tailEnd/>
          </a:ln>
        </p:spPr>
        <p:txBody>
          <a:bodyPr lIns="0" tIns="0" rIns="0" bIns="0" anchor="b">
            <a:prstTxWarp prst="textNoShape">
              <a:avLst/>
            </a:prstTxWarp>
          </a:bodyPr>
          <a:lstStyle/>
          <a:p>
            <a:endParaRPr lang="en-US" sz="3500">
              <a:solidFill>
                <a:srgbClr val="66FFFF"/>
              </a:solidFill>
              <a:latin typeface="Helvetica Neue" charset="0"/>
              <a:sym typeface="Helvetica Neue"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0722" name="Group 1"/>
          <p:cNvGrpSpPr>
            <a:grpSpLocks/>
          </p:cNvGrpSpPr>
          <p:nvPr/>
        </p:nvGrpSpPr>
        <p:grpSpPr bwMode="auto">
          <a:xfrm>
            <a:off x="1616075" y="677863"/>
            <a:ext cx="5902325" cy="5680075"/>
            <a:chOff x="0" y="0"/>
            <a:chExt cx="5288" cy="5088"/>
          </a:xfrm>
        </p:grpSpPr>
        <p:pic>
          <p:nvPicPr>
            <p:cNvPr id="30725" name="Picture 2"/>
            <p:cNvPicPr>
              <a:picLocks noChangeAspect="1" noChangeArrowheads="1"/>
            </p:cNvPicPr>
            <p:nvPr/>
          </p:nvPicPr>
          <p:blipFill>
            <a:blip r:embed="rId2"/>
            <a:srcRect/>
            <a:stretch>
              <a:fillRect/>
            </a:stretch>
          </p:blipFill>
          <p:spPr bwMode="auto">
            <a:xfrm>
              <a:off x="128" y="128"/>
              <a:ext cx="5032" cy="4812"/>
            </a:xfrm>
            <a:prstGeom prst="rect">
              <a:avLst/>
            </a:prstGeom>
            <a:noFill/>
            <a:ln w="12700">
              <a:noFill/>
              <a:miter lim="800000"/>
              <a:headEnd/>
              <a:tailEnd/>
            </a:ln>
          </p:spPr>
        </p:pic>
        <p:pic>
          <p:nvPicPr>
            <p:cNvPr id="30726" name="Picture 3"/>
            <p:cNvPicPr>
              <a:picLocks noChangeArrowheads="1"/>
            </p:cNvPicPr>
            <p:nvPr/>
          </p:nvPicPr>
          <p:blipFill>
            <a:blip r:embed="rId3"/>
            <a:srcRect/>
            <a:stretch>
              <a:fillRect/>
            </a:stretch>
          </p:blipFill>
          <p:spPr bwMode="auto">
            <a:xfrm>
              <a:off x="0" y="0"/>
              <a:ext cx="5288" cy="5088"/>
            </a:xfrm>
            <a:prstGeom prst="rect">
              <a:avLst/>
            </a:prstGeom>
            <a:noFill/>
            <a:ln w="12700">
              <a:noFill/>
              <a:miter lim="800000"/>
              <a:headEnd/>
              <a:tailEnd/>
            </a:ln>
          </p:spPr>
        </p:pic>
      </p:grpSp>
      <p:sp>
        <p:nvSpPr>
          <p:cNvPr id="163843" name="Rectangle 4"/>
          <p:cNvSpPr>
            <a:spLocks noGrp="1" noChangeArrowheads="1"/>
          </p:cNvSpPr>
          <p:nvPr>
            <p:ph type="body" idx="1"/>
          </p:nvPr>
        </p:nvSpPr>
        <p:spPr>
          <a:xfrm>
            <a:off x="366713" y="6276975"/>
            <a:ext cx="8402637" cy="571500"/>
          </a:xfrm>
        </p:spPr>
        <p:txBody>
          <a:bodyPr>
            <a:normAutofit/>
          </a:bodyPr>
          <a:lstStyle/>
          <a:p>
            <a:pPr marL="0" indent="0" algn="ctr" eaLnBrk="1" hangingPunct="1">
              <a:lnSpc>
                <a:spcPct val="90000"/>
              </a:lnSpc>
              <a:buFont typeface="Arial" charset="0"/>
              <a:buNone/>
            </a:pPr>
            <a:r>
              <a:rPr lang="en-US" smtClean="0">
                <a:solidFill>
                  <a:srgbClr val="C0504D"/>
                </a:solidFill>
                <a:latin typeface="Helvetica Neue" charset="0"/>
                <a:ea typeface="ＭＳ Ｐゴシック" charset="-128"/>
                <a:cs typeface="ＭＳ Ｐゴシック" charset="-128"/>
                <a:sym typeface="Helvetica Neue" charset="0"/>
              </a:rPr>
              <a:t>Shortwave IR (3.7 µm): 1-km resolution </a:t>
            </a:r>
          </a:p>
        </p:txBody>
      </p:sp>
      <p:sp>
        <p:nvSpPr>
          <p:cNvPr id="30724" name="Rectangle 5"/>
          <p:cNvSpPr>
            <a:spLocks/>
          </p:cNvSpPr>
          <p:nvPr/>
        </p:nvSpPr>
        <p:spPr bwMode="auto">
          <a:xfrm>
            <a:off x="554038" y="-98425"/>
            <a:ext cx="8035925" cy="768350"/>
          </a:xfrm>
          <a:prstGeom prst="rect">
            <a:avLst/>
          </a:prstGeom>
          <a:noFill/>
          <a:ln w="12700">
            <a:noFill/>
            <a:miter lim="800000"/>
            <a:headEnd/>
            <a:tailEnd/>
          </a:ln>
        </p:spPr>
        <p:txBody>
          <a:bodyPr lIns="0" tIns="0" rIns="0" bIns="0" anchor="b">
            <a:prstTxWarp prst="textNoShape">
              <a:avLst/>
            </a:prstTxWarp>
          </a:bodyPr>
          <a:lstStyle/>
          <a:p>
            <a:endParaRPr lang="en-US" sz="3500">
              <a:solidFill>
                <a:srgbClr val="66FFFF"/>
              </a:solidFill>
              <a:latin typeface="Helvetica Neue" charset="0"/>
              <a:sym typeface="Helvetica Neue"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1746" name="Group 1"/>
          <p:cNvGrpSpPr>
            <a:grpSpLocks/>
          </p:cNvGrpSpPr>
          <p:nvPr/>
        </p:nvGrpSpPr>
        <p:grpSpPr bwMode="auto">
          <a:xfrm>
            <a:off x="1616075" y="677863"/>
            <a:ext cx="5902325" cy="5680075"/>
            <a:chOff x="0" y="0"/>
            <a:chExt cx="5288" cy="5088"/>
          </a:xfrm>
        </p:grpSpPr>
        <p:pic>
          <p:nvPicPr>
            <p:cNvPr id="31749" name="Picture 2"/>
            <p:cNvPicPr>
              <a:picLocks noChangeAspect="1" noChangeArrowheads="1"/>
            </p:cNvPicPr>
            <p:nvPr/>
          </p:nvPicPr>
          <p:blipFill>
            <a:blip r:embed="rId2"/>
            <a:srcRect/>
            <a:stretch>
              <a:fillRect/>
            </a:stretch>
          </p:blipFill>
          <p:spPr bwMode="auto">
            <a:xfrm>
              <a:off x="128" y="128"/>
              <a:ext cx="5032" cy="4812"/>
            </a:xfrm>
            <a:prstGeom prst="rect">
              <a:avLst/>
            </a:prstGeom>
            <a:noFill/>
            <a:ln w="12700">
              <a:noFill/>
              <a:miter lim="800000"/>
              <a:headEnd/>
              <a:tailEnd/>
            </a:ln>
          </p:spPr>
        </p:pic>
        <p:pic>
          <p:nvPicPr>
            <p:cNvPr id="31750" name="Picture 3"/>
            <p:cNvPicPr>
              <a:picLocks noChangeArrowheads="1"/>
            </p:cNvPicPr>
            <p:nvPr/>
          </p:nvPicPr>
          <p:blipFill>
            <a:blip r:embed="rId3"/>
            <a:srcRect/>
            <a:stretch>
              <a:fillRect/>
            </a:stretch>
          </p:blipFill>
          <p:spPr bwMode="auto">
            <a:xfrm>
              <a:off x="0" y="0"/>
              <a:ext cx="5288" cy="5088"/>
            </a:xfrm>
            <a:prstGeom prst="rect">
              <a:avLst/>
            </a:prstGeom>
            <a:noFill/>
            <a:ln w="12700">
              <a:noFill/>
              <a:miter lim="800000"/>
              <a:headEnd/>
              <a:tailEnd/>
            </a:ln>
          </p:spPr>
        </p:pic>
      </p:grpSp>
      <p:sp>
        <p:nvSpPr>
          <p:cNvPr id="168963" name="Rectangle 4"/>
          <p:cNvSpPr>
            <a:spLocks noGrp="1" noChangeArrowheads="1"/>
          </p:cNvSpPr>
          <p:nvPr>
            <p:ph type="body" idx="1"/>
          </p:nvPr>
        </p:nvSpPr>
        <p:spPr>
          <a:xfrm>
            <a:off x="36513" y="6276975"/>
            <a:ext cx="9072562" cy="571500"/>
          </a:xfrm>
        </p:spPr>
        <p:txBody>
          <a:bodyPr>
            <a:normAutofit/>
          </a:bodyPr>
          <a:lstStyle/>
          <a:p>
            <a:pPr marL="0" indent="0" algn="ctr" eaLnBrk="1" hangingPunct="1">
              <a:lnSpc>
                <a:spcPct val="90000"/>
              </a:lnSpc>
              <a:buFont typeface="Arial" charset="0"/>
              <a:buNone/>
            </a:pPr>
            <a:r>
              <a:rPr lang="en-US" smtClean="0">
                <a:solidFill>
                  <a:srgbClr val="C0504D"/>
                </a:solidFill>
                <a:latin typeface="Helvetica Neue" charset="0"/>
                <a:ea typeface="ＭＳ Ｐゴシック" charset="-128"/>
                <a:cs typeface="ＭＳ Ｐゴシック" charset="-128"/>
                <a:sym typeface="Helvetica Neue" charset="0"/>
              </a:rPr>
              <a:t>Cloud Phase: 4-km resolution </a:t>
            </a:r>
          </a:p>
        </p:txBody>
      </p:sp>
      <p:sp>
        <p:nvSpPr>
          <p:cNvPr id="31748" name="Rectangle 5"/>
          <p:cNvSpPr>
            <a:spLocks/>
          </p:cNvSpPr>
          <p:nvPr/>
        </p:nvSpPr>
        <p:spPr bwMode="auto">
          <a:xfrm>
            <a:off x="554038" y="-98425"/>
            <a:ext cx="8035925" cy="768350"/>
          </a:xfrm>
          <a:prstGeom prst="rect">
            <a:avLst/>
          </a:prstGeom>
          <a:noFill/>
          <a:ln w="12700">
            <a:noFill/>
            <a:miter lim="800000"/>
            <a:headEnd/>
            <a:tailEnd/>
          </a:ln>
        </p:spPr>
        <p:txBody>
          <a:bodyPr lIns="0" tIns="0" rIns="0" bIns="0" anchor="b">
            <a:prstTxWarp prst="textNoShape">
              <a:avLst/>
            </a:prstTxWarp>
          </a:bodyPr>
          <a:lstStyle/>
          <a:p>
            <a:endParaRPr lang="en-US" sz="3500">
              <a:solidFill>
                <a:srgbClr val="66FFFF"/>
              </a:solidFill>
              <a:latin typeface="Helvetica Neue" charset="0"/>
              <a:sym typeface="Helvetica Neue"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itle 1"/>
          <p:cNvSpPr>
            <a:spLocks noGrp="1"/>
          </p:cNvSpPr>
          <p:nvPr>
            <p:ph type="title"/>
          </p:nvPr>
        </p:nvSpPr>
        <p:spPr>
          <a:xfrm>
            <a:off x="152400" y="274638"/>
            <a:ext cx="8991600" cy="1143000"/>
          </a:xfrm>
        </p:spPr>
        <p:txBody>
          <a:bodyPr/>
          <a:lstStyle/>
          <a:p>
            <a:r>
              <a:rPr lang="en-US" sz="4000" smtClean="0">
                <a:ea typeface="ＭＳ Ｐゴシック" charset="-128"/>
                <a:cs typeface="ＭＳ Ｐゴシック" charset="-128"/>
              </a:rPr>
              <a:t>Using Satellite Imagery to Help Diagnose Areas of Aircraft Icing Potential</a:t>
            </a:r>
          </a:p>
        </p:txBody>
      </p:sp>
      <p:pic>
        <p:nvPicPr>
          <p:cNvPr id="32771" name="Picture 3" descr="/workshops/South_Africa_2009/Lectures/Day2/081018_g12_ir_anim.gif">
            <a:hlinkClick r:id="" action="ppaction://media"/>
          </p:cNvPr>
          <p:cNvPicPr/>
          <p:nvPr>
            <p:ph idx="1"/>
            <a:videoFile r:link="rId1"/>
          </p:nvPr>
        </p:nvPicPr>
        <p:blipFill>
          <a:blip r:embed="rId3"/>
          <a:srcRect/>
          <a:stretch>
            <a:fillRect/>
          </a:stretch>
        </p:blipFill>
        <p:spPr>
          <a:xfrm>
            <a:off x="1554163" y="1600200"/>
            <a:ext cx="6035675" cy="4525963"/>
          </a:xfrm>
        </p:spPr>
      </p:pic>
      <p:sp>
        <p:nvSpPr>
          <p:cNvPr id="32772" name="TextBox 4"/>
          <p:cNvSpPr txBox="1">
            <a:spLocks noChangeArrowheads="1"/>
          </p:cNvSpPr>
          <p:nvPr/>
        </p:nvSpPr>
        <p:spPr bwMode="auto">
          <a:xfrm>
            <a:off x="2057400" y="6400800"/>
            <a:ext cx="5021263" cy="369888"/>
          </a:xfrm>
          <a:prstGeom prst="rect">
            <a:avLst/>
          </a:prstGeom>
          <a:noFill/>
          <a:ln w="9525">
            <a:noFill/>
            <a:miter lim="800000"/>
            <a:headEnd/>
            <a:tailEnd/>
          </a:ln>
        </p:spPr>
        <p:txBody>
          <a:bodyPr wrap="none">
            <a:prstTxWarp prst="textNoShape">
              <a:avLst/>
            </a:prstTxWarp>
            <a:spAutoFit/>
          </a:bodyPr>
          <a:lstStyle/>
          <a:p>
            <a:r>
              <a:rPr lang="en-US" sz="1800">
                <a:solidFill>
                  <a:srgbClr val="C0504D"/>
                </a:solidFill>
              </a:rPr>
              <a:t>GOES IR window animation    17 October 2008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327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2771"/>
                </p:tgtEl>
              </p:cMediaNode>
            </p:video>
            <p:seq concurrent="1" nextAc="seek">
              <p:cTn id="8" restart="whenNotActive" fill="hold" evtFilter="cancelBubble" nodeType="interactiveSeq">
                <p:stCondLst>
                  <p:cond evt="onClick" delay="0">
                    <p:tgtEl>
                      <p:spTgt spid="3277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771"/>
                                        </p:tgtEl>
                                      </p:cBhvr>
                                    </p:cmd>
                                  </p:childTnLst>
                                </p:cTn>
                              </p:par>
                            </p:childTnLst>
                          </p:cTn>
                        </p:par>
                      </p:childTnLst>
                    </p:cTn>
                  </p:par>
                </p:childTnLst>
              </p:cTn>
              <p:nextCondLst>
                <p:cond evt="onClick" delay="0">
                  <p:tgtEl>
                    <p:spTgt spid="32771"/>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ea typeface="ＭＳ Ｐゴシック" charset="-128"/>
                <a:cs typeface="ＭＳ Ｐゴシック" charset="-128"/>
              </a:rPr>
              <a:t>Icing</a:t>
            </a:r>
          </a:p>
        </p:txBody>
      </p:sp>
      <p:sp>
        <p:nvSpPr>
          <p:cNvPr id="33795" name="Content Placeholder 2"/>
          <p:cNvSpPr>
            <a:spLocks noGrp="1"/>
          </p:cNvSpPr>
          <p:nvPr>
            <p:ph idx="1"/>
          </p:nvPr>
        </p:nvSpPr>
        <p:spPr/>
        <p:txBody>
          <a:bodyPr/>
          <a:lstStyle/>
          <a:p>
            <a:r>
              <a:rPr lang="en-US" smtClean="0">
                <a:ea typeface="ＭＳ Ｐゴシック" charset="-128"/>
                <a:cs typeface="ＭＳ Ｐゴシック" charset="-128"/>
              </a:rPr>
              <a:t>Freezing Level</a:t>
            </a:r>
          </a:p>
          <a:p>
            <a:pPr lvl="1"/>
            <a:r>
              <a:rPr lang="en-US" smtClean="0"/>
              <a:t>Altitude at which the temperature is 0 degrees C</a:t>
            </a:r>
          </a:p>
          <a:p>
            <a:pPr lvl="1"/>
            <a:r>
              <a:rPr lang="en-US" smtClean="0"/>
              <a:t>Above this level the temperature is &lt; 0 C</a:t>
            </a:r>
          </a:p>
          <a:p>
            <a:r>
              <a:rPr lang="en-US" smtClean="0">
                <a:ea typeface="ＭＳ Ｐゴシック" charset="-128"/>
                <a:cs typeface="ＭＳ Ｐゴシック" charset="-128"/>
              </a:rPr>
              <a:t>Water Can Exist at Temperatures Well Below Freezing</a:t>
            </a:r>
          </a:p>
          <a:p>
            <a:pPr lvl="1"/>
            <a:r>
              <a:rPr lang="en-US" smtClean="0"/>
              <a:t>Supercooled Water</a:t>
            </a:r>
          </a:p>
          <a:p>
            <a:r>
              <a:rPr lang="en-US" smtClean="0">
                <a:ea typeface="ＭＳ Ｐゴシック" charset="-128"/>
                <a:cs typeface="ＭＳ Ｐゴシック" charset="-128"/>
              </a:rPr>
              <a:t>An airplane whose temperature is &lt; freezing in this environment can accrue ice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ea typeface="ＭＳ Ｐゴシック" charset="-128"/>
                <a:cs typeface="ＭＳ Ｐゴシック" charset="-128"/>
              </a:rPr>
              <a:t>Why is This  Important?</a:t>
            </a:r>
          </a:p>
        </p:txBody>
      </p:sp>
      <p:sp>
        <p:nvSpPr>
          <p:cNvPr id="34819" name="Content Placeholder 2"/>
          <p:cNvSpPr>
            <a:spLocks noGrp="1"/>
          </p:cNvSpPr>
          <p:nvPr>
            <p:ph idx="1"/>
          </p:nvPr>
        </p:nvSpPr>
        <p:spPr/>
        <p:txBody>
          <a:bodyPr/>
          <a:lstStyle/>
          <a:p>
            <a:r>
              <a:rPr lang="en-US" smtClean="0">
                <a:ea typeface="ＭＳ Ｐゴシック" charset="-128"/>
                <a:cs typeface="ＭＳ Ｐゴシック" charset="-128"/>
              </a:rPr>
              <a:t>We worry about icing because it can adversely affect the flight characteristics of an aircraft. Icing can increase drag, decrease lift, and cause control problems. The added weight of the accreted ice is generally only a factor in light aircraft. </a:t>
            </a:r>
          </a:p>
          <a:p>
            <a:endParaRPr lang="en-US" smtClean="0">
              <a:ea typeface="ＭＳ Ｐゴシック" charset="-128"/>
              <a:cs typeface="ＭＳ Ｐゴシック" charset="-128"/>
            </a:endParaRPr>
          </a:p>
        </p:txBody>
      </p:sp>
      <p:pic>
        <p:nvPicPr>
          <p:cNvPr id="34820" name="Picture 3" descr="sld_icing3.jpg"/>
          <p:cNvPicPr>
            <a:picLocks noChangeAspect="1"/>
          </p:cNvPicPr>
          <p:nvPr/>
        </p:nvPicPr>
        <p:blipFill>
          <a:blip r:embed="rId2"/>
          <a:srcRect/>
          <a:stretch>
            <a:fillRect/>
          </a:stretch>
        </p:blipFill>
        <p:spPr bwMode="auto">
          <a:xfrm>
            <a:off x="3581400" y="4267200"/>
            <a:ext cx="3238500" cy="2390775"/>
          </a:xfrm>
          <a:prstGeom prst="rect">
            <a:avLst/>
          </a:prstGeom>
          <a:noFill/>
          <a:ln w="9525">
            <a:noFill/>
            <a:miter lim="800000"/>
            <a:headEnd/>
            <a:tailEnd/>
          </a:ln>
        </p:spPr>
      </p:pic>
      <p:sp>
        <p:nvSpPr>
          <p:cNvPr id="34821" name="TextBox 4"/>
          <p:cNvSpPr txBox="1">
            <a:spLocks noChangeArrowheads="1"/>
          </p:cNvSpPr>
          <p:nvPr/>
        </p:nvSpPr>
        <p:spPr bwMode="auto">
          <a:xfrm>
            <a:off x="457200" y="5943600"/>
            <a:ext cx="3044825" cy="923925"/>
          </a:xfrm>
          <a:prstGeom prst="rect">
            <a:avLst/>
          </a:prstGeom>
          <a:noFill/>
          <a:ln w="9525">
            <a:noFill/>
            <a:miter lim="800000"/>
            <a:headEnd/>
            <a:tailEnd/>
          </a:ln>
        </p:spPr>
        <p:txBody>
          <a:bodyPr wrap="none">
            <a:prstTxWarp prst="textNoShape">
              <a:avLst/>
            </a:prstTxWarp>
            <a:spAutoFit/>
          </a:bodyPr>
          <a:lstStyle/>
          <a:p>
            <a:r>
              <a:rPr lang="en-US" sz="1800"/>
              <a:t>Ice Accumulation On </a:t>
            </a:r>
          </a:p>
          <a:p>
            <a:r>
              <a:rPr lang="en-US" sz="1800"/>
              <a:t>The Wing of a Small Aircraft</a:t>
            </a:r>
          </a:p>
          <a:p>
            <a:r>
              <a:rPr lang="en-US" sz="1800"/>
              <a:t>NASA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a:ea typeface="ＭＳ Ｐゴシック" charset="-128"/>
              <a:cs typeface="ＭＳ Ｐゴシック" charset="-128"/>
            </a:endParaRPr>
          </a:p>
        </p:txBody>
      </p:sp>
      <p:pic>
        <p:nvPicPr>
          <p:cNvPr id="35843" name="Content Placeholder 3" descr="FAUP-68424-05-MAY-2009-10UTC.gif"/>
          <p:cNvPicPr>
            <a:picLocks noGrp="1" noChangeAspect="1"/>
          </p:cNvPicPr>
          <p:nvPr>
            <p:ph idx="1"/>
          </p:nvPr>
        </p:nvPicPr>
        <p:blipFill>
          <a:blip r:embed="rId2"/>
          <a:srcRect l="-21434" r="-21434"/>
          <a:stretch>
            <a:fillRect/>
          </a:stretch>
        </p:blipFill>
        <p:spPr>
          <a:xfrm>
            <a:off x="914400" y="1981200"/>
            <a:ext cx="7620000" cy="4191000"/>
          </a:xfr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ea typeface="ＭＳ Ｐゴシック" charset="-128"/>
                <a:cs typeface="ＭＳ Ｐゴシック" charset="-128"/>
              </a:rPr>
              <a:t>Freezing Rain Sounding</a:t>
            </a:r>
          </a:p>
        </p:txBody>
      </p:sp>
      <p:pic>
        <p:nvPicPr>
          <p:cNvPr id="36867" name="Content Placeholder 3" descr="freezing_rain_sounding.gif"/>
          <p:cNvPicPr>
            <a:picLocks noGrp="1" noChangeAspect="1"/>
          </p:cNvPicPr>
          <p:nvPr>
            <p:ph idx="1"/>
          </p:nvPr>
        </p:nvPicPr>
        <p:blipFill>
          <a:blip r:embed="rId2"/>
          <a:srcRect l="-18187" r="-18187"/>
          <a:stretch>
            <a:fillRect/>
          </a:stretch>
        </p:blipFill>
        <p:spPr>
          <a:xfrm>
            <a:off x="2438400" y="2898775"/>
            <a:ext cx="4724400" cy="2598738"/>
          </a:xfr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en-US">
              <a:ea typeface="ＭＳ Ｐゴシック" charset="-128"/>
              <a:cs typeface="ＭＳ Ｐゴシック" charset="-128"/>
            </a:endParaRPr>
          </a:p>
        </p:txBody>
      </p:sp>
      <p:sp>
        <p:nvSpPr>
          <p:cNvPr id="37891" name="Content Placeholder 2"/>
          <p:cNvSpPr>
            <a:spLocks noGrp="1"/>
          </p:cNvSpPr>
          <p:nvPr>
            <p:ph idx="1"/>
          </p:nvPr>
        </p:nvSpPr>
        <p:spPr/>
        <p:txBody>
          <a:bodyPr/>
          <a:lstStyle/>
          <a:p>
            <a:r>
              <a:rPr lang="en-US" sz="2000" smtClean="0">
                <a:ea typeface="ＭＳ Ｐゴシック" charset="-128"/>
                <a:cs typeface="ＭＳ Ｐゴシック" charset="-128"/>
              </a:rPr>
              <a:t>A closer view using AWIPS images of the MODIS visible channel, 11.0 µm “IR window” channel, Cloud Top Temperature (CTT) product, and Cloud Phase product at 17:29 UTC (below) indicated that much of the cloud shield along the trailing (western) edge of the shortwave over Minnesota and Iowa exhibited cloud top temperatures that were below freezing (generally in the -5 to -12º C range), but the MODIS Cloud Phase product designated those trailing edge clouds as “Water droplet” clouds (blue enhancement). Within this area of supercooled water droplet clouds were several pilot reports of icing at the 8000-foot altitude  across southern Minnesota and western/central Iowa.</a:t>
            </a:r>
          </a:p>
          <a:p>
            <a:endParaRPr lang="en-US" sz="2000" smtClean="0">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US">
              <a:ea typeface="ＭＳ Ｐゴシック" charset="-128"/>
              <a:cs typeface="ＭＳ Ｐゴシック" charset="-128"/>
            </a:endParaRPr>
          </a:p>
        </p:txBody>
      </p:sp>
      <p:pic>
        <p:nvPicPr>
          <p:cNvPr id="38915" name="Content Placeholder 3" descr="081017_modis_icing_4panel.jpg"/>
          <p:cNvPicPr>
            <a:picLocks noGrp="1" noChangeAspect="1"/>
          </p:cNvPicPr>
          <p:nvPr>
            <p:ph idx="1"/>
          </p:nvPr>
        </p:nvPicPr>
        <p:blipFill>
          <a:blip r:embed="rId2"/>
          <a:srcRect l="-33640" r="-33640"/>
          <a:stretch>
            <a:fillRect/>
          </a:stretch>
        </p:blipFill>
        <p:spPr>
          <a:xfrm>
            <a:off x="-1192213" y="274638"/>
            <a:ext cx="11555413" cy="6354762"/>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ea typeface="ＭＳ Ｐゴシック" charset="-128"/>
                <a:cs typeface="ＭＳ Ｐゴシック" charset="-128"/>
              </a:rPr>
              <a:t>Aviation Applications Continued</a:t>
            </a:r>
          </a:p>
        </p:txBody>
      </p:sp>
      <p:sp>
        <p:nvSpPr>
          <p:cNvPr id="17411" name="Content Placeholder 2"/>
          <p:cNvSpPr>
            <a:spLocks noGrp="1"/>
          </p:cNvSpPr>
          <p:nvPr>
            <p:ph idx="1"/>
          </p:nvPr>
        </p:nvSpPr>
        <p:spPr/>
        <p:txBody>
          <a:bodyPr/>
          <a:lstStyle/>
          <a:p>
            <a:r>
              <a:rPr lang="en-US" smtClean="0">
                <a:ea typeface="ＭＳ Ｐゴシック" charset="-128"/>
                <a:cs typeface="ＭＳ Ｐゴシック" charset="-128"/>
              </a:rPr>
              <a:t>Clouds</a:t>
            </a:r>
          </a:p>
          <a:p>
            <a:pPr lvl="1"/>
            <a:r>
              <a:rPr lang="en-US" smtClean="0"/>
              <a:t>Composition</a:t>
            </a:r>
          </a:p>
          <a:p>
            <a:pPr lvl="1"/>
            <a:r>
              <a:rPr lang="en-US" smtClean="0"/>
              <a:t>Cloud Top Properties</a:t>
            </a:r>
          </a:p>
          <a:p>
            <a:pPr lvl="1"/>
            <a:r>
              <a:rPr lang="en-US" smtClean="0"/>
              <a:t>Cloud Phase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ea typeface="ＭＳ Ｐゴシック" charset="-128"/>
                <a:cs typeface="ＭＳ Ｐゴシック" charset="-128"/>
              </a:rPr>
              <a:t>Other Cloud Applications Too</a:t>
            </a:r>
          </a:p>
        </p:txBody>
      </p:sp>
      <p:sp>
        <p:nvSpPr>
          <p:cNvPr id="39939" name="Content Placeholder 2"/>
          <p:cNvSpPr>
            <a:spLocks noGrp="1"/>
          </p:cNvSpPr>
          <p:nvPr>
            <p:ph idx="1"/>
          </p:nvPr>
        </p:nvSpPr>
        <p:spPr/>
        <p:txBody>
          <a:bodyPr/>
          <a:lstStyle/>
          <a:p>
            <a:r>
              <a:rPr lang="en-US" smtClean="0">
                <a:solidFill>
                  <a:schemeClr val="accent2"/>
                </a:solidFill>
                <a:ea typeface="ＭＳ Ｐゴシック" charset="-128"/>
                <a:cs typeface="ＭＳ Ｐゴシック" charset="-128"/>
              </a:rPr>
              <a:t>Identification of mature T-storms</a:t>
            </a:r>
          </a:p>
          <a:p>
            <a:pPr lvl="1"/>
            <a:r>
              <a:rPr lang="en-US" smtClean="0"/>
              <a:t>Must glaciate, meaning tops of cell must be ice</a:t>
            </a:r>
          </a:p>
          <a:p>
            <a:r>
              <a:rPr lang="en-US" smtClean="0">
                <a:solidFill>
                  <a:srgbClr val="C0504D"/>
                </a:solidFill>
                <a:ea typeface="ＭＳ Ｐゴシック" charset="-128"/>
                <a:cs typeface="ＭＳ Ｐゴシック" charset="-128"/>
              </a:rPr>
              <a:t>Accurate height of “thin” high clouds</a:t>
            </a:r>
          </a:p>
          <a:p>
            <a:pPr lvl="1"/>
            <a:r>
              <a:rPr lang="en-US" smtClean="0"/>
              <a:t>Energy transmitted from below the cloud in the IR window.  Can’t get accurate level from window BT.</a:t>
            </a:r>
          </a:p>
          <a:p>
            <a:pPr lvl="1"/>
            <a:r>
              <a:rPr lang="en-US" smtClean="0"/>
              <a:t>Important for pilots.  Clouds mean more moisture, dry entrainment and potential for turbulence.</a:t>
            </a:r>
          </a:p>
          <a:p>
            <a:pPr lvl="1"/>
            <a:endParaRPr lang="en-US" smtClean="0"/>
          </a:p>
          <a:p>
            <a:pPr lvl="1"/>
            <a:endParaRPr lang="en-US"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t>Ash Detection</a:t>
            </a:r>
            <a:endParaRPr lang="en-US" dirty="0"/>
          </a:p>
        </p:txBody>
      </p:sp>
      <p:sp>
        <p:nvSpPr>
          <p:cNvPr id="9" name="Subtitle 8"/>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Why is this important?</a:t>
            </a:r>
            <a:endParaRPr lang="en-US" dirty="0"/>
          </a:p>
        </p:txBody>
      </p:sp>
      <p:pic>
        <p:nvPicPr>
          <p:cNvPr id="4" name="Content Placeholder 3" descr="VAG_140948.png"/>
          <p:cNvPicPr>
            <a:picLocks noGrp="1" noChangeAspect="1"/>
          </p:cNvPicPr>
          <p:nvPr>
            <p:ph idx="1"/>
          </p:nvPr>
        </p:nvPicPr>
        <p:blipFill>
          <a:blip r:embed="rId2"/>
          <a:srcRect l="-14291" r="-14291"/>
          <a:stretch>
            <a:fillRect/>
          </a:stretch>
        </p:blipFill>
        <p:spPr>
          <a:xfrm>
            <a:off x="-457200" y="1143000"/>
            <a:ext cx="10391637" cy="5715000"/>
          </a:xfrm>
        </p:spPr>
      </p:pic>
      <p:sp>
        <p:nvSpPr>
          <p:cNvPr id="5" name="TextBox 4"/>
          <p:cNvSpPr txBox="1"/>
          <p:nvPr/>
        </p:nvSpPr>
        <p:spPr>
          <a:xfrm>
            <a:off x="5257800" y="6096000"/>
            <a:ext cx="1586943" cy="461665"/>
          </a:xfrm>
          <a:prstGeom prst="rect">
            <a:avLst/>
          </a:prstGeom>
          <a:noFill/>
        </p:spPr>
        <p:txBody>
          <a:bodyPr wrap="none" rtlCol="0">
            <a:spAutoFit/>
          </a:bodyPr>
          <a:lstStyle/>
          <a:p>
            <a:r>
              <a:rPr lang="en-US" dirty="0" err="1" smtClean="0"/>
              <a:t>Grimsvotn</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icture 4.png"/>
          <p:cNvPicPr>
            <a:picLocks noGrp="1" noChangeAspect="1"/>
          </p:cNvPicPr>
          <p:nvPr>
            <p:ph idx="1"/>
          </p:nvPr>
        </p:nvPicPr>
        <p:blipFill>
          <a:blip r:embed="rId2"/>
          <a:srcRect l="-16339" r="-16339"/>
          <a:stretch>
            <a:fillRect/>
          </a:stretch>
        </p:blipFill>
        <p:spPr>
          <a:xfrm>
            <a:off x="-651241" y="381000"/>
            <a:ext cx="10668747" cy="58674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ea typeface="ＭＳ Ｐゴシック" charset="-128"/>
                <a:cs typeface="ＭＳ Ｐゴシック" charset="-128"/>
              </a:rPr>
              <a:t>Ash Detection</a:t>
            </a:r>
            <a:br>
              <a:rPr lang="en-US" smtClean="0">
                <a:ea typeface="ＭＳ Ｐゴシック" charset="-128"/>
                <a:cs typeface="ＭＳ Ｐゴシック" charset="-128"/>
              </a:rPr>
            </a:br>
            <a:r>
              <a:rPr lang="en-US" smtClean="0">
                <a:solidFill>
                  <a:srgbClr val="C0504D"/>
                </a:solidFill>
                <a:ea typeface="ＭＳ Ｐゴシック" charset="-128"/>
                <a:cs typeface="ＭＳ Ｐゴシック" charset="-128"/>
              </a:rPr>
              <a:t>Why is this important</a:t>
            </a:r>
            <a:r>
              <a:rPr lang="en-US" smtClean="0">
                <a:ea typeface="ＭＳ Ｐゴシック" charset="-128"/>
                <a:cs typeface="ＭＳ Ｐゴシック" charset="-128"/>
              </a:rPr>
              <a:t>?</a:t>
            </a:r>
          </a:p>
        </p:txBody>
      </p:sp>
      <p:sp>
        <p:nvSpPr>
          <p:cNvPr id="40963" name="Content Placeholder 2"/>
          <p:cNvSpPr>
            <a:spLocks noGrp="1"/>
          </p:cNvSpPr>
          <p:nvPr>
            <p:ph idx="1"/>
          </p:nvPr>
        </p:nvSpPr>
        <p:spPr/>
        <p:txBody>
          <a:bodyPr/>
          <a:lstStyle/>
          <a:p>
            <a:r>
              <a:rPr lang="en-US" smtClean="0">
                <a:ea typeface="ＭＳ Ｐゴシック" charset="-128"/>
                <a:cs typeface="ＭＳ Ｐゴシック" charset="-128"/>
              </a:rPr>
              <a:t>Ash particles can clog airline engines</a:t>
            </a:r>
          </a:p>
          <a:p>
            <a:r>
              <a:rPr lang="en-US" smtClean="0">
                <a:ea typeface="ＭＳ Ｐゴシック" charset="-128"/>
                <a:cs typeface="ＭＳ Ｐゴシック" charset="-128"/>
              </a:rPr>
              <a:t>One such event caused a commercial airliner to make an emergency landing</a:t>
            </a:r>
          </a:p>
          <a:p>
            <a:endParaRPr lang="en-US"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ea typeface="ＭＳ Ｐゴシック" charset="-128"/>
                <a:cs typeface="ＭＳ Ｐゴシック" charset="-128"/>
              </a:rPr>
              <a:t>Okmok Volcano </a:t>
            </a:r>
          </a:p>
        </p:txBody>
      </p:sp>
      <p:pic>
        <p:nvPicPr>
          <p:cNvPr id="41987" name="Content Placeholder 3" descr="1215970504_ak206.png"/>
          <p:cNvPicPr>
            <a:picLocks noGrp="1" noChangeAspect="1"/>
          </p:cNvPicPr>
          <p:nvPr>
            <p:ph idx="1"/>
          </p:nvPr>
        </p:nvPicPr>
        <p:blipFill>
          <a:blip r:embed="rId2"/>
          <a:srcRect t="-5273" b="-5273"/>
          <a:stretch>
            <a:fillRect/>
          </a:stretch>
        </p:blip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ea typeface="ＭＳ Ｐゴシック" charset="-128"/>
                <a:cs typeface="ＭＳ Ｐゴシック" charset="-128"/>
              </a:rPr>
              <a:t>Okmok Volcano Eruption </a:t>
            </a:r>
            <a:br>
              <a:rPr lang="en-US" smtClean="0">
                <a:ea typeface="ＭＳ Ｐゴシック" charset="-128"/>
                <a:cs typeface="ＭＳ Ｐゴシック" charset="-128"/>
              </a:rPr>
            </a:br>
            <a:r>
              <a:rPr lang="en-US" sz="3600" smtClean="0">
                <a:solidFill>
                  <a:schemeClr val="accent2"/>
                </a:solidFill>
                <a:ea typeface="ＭＳ Ｐゴシック" charset="-128"/>
                <a:cs typeface="ＭＳ Ｐゴシック" charset="-128"/>
              </a:rPr>
              <a:t>13 July 2008</a:t>
            </a:r>
          </a:p>
        </p:txBody>
      </p:sp>
      <p:pic>
        <p:nvPicPr>
          <p:cNvPr id="43011" name="Content Placeholder 3" descr="1216075314_ak206.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ea typeface="ＭＳ Ｐゴシック" charset="-128"/>
                <a:cs typeface="ＭＳ Ｐゴシック" charset="-128"/>
              </a:rPr>
              <a:t>Okmok Eruption</a:t>
            </a:r>
            <a:br>
              <a:rPr lang="en-US" smtClean="0">
                <a:ea typeface="ＭＳ Ｐゴシック" charset="-128"/>
                <a:cs typeface="ＭＳ Ｐゴシック" charset="-128"/>
              </a:rPr>
            </a:br>
            <a:r>
              <a:rPr lang="en-US" sz="3600" smtClean="0">
                <a:solidFill>
                  <a:srgbClr val="C0504D"/>
                </a:solidFill>
                <a:ea typeface="ＭＳ Ｐゴシック" charset="-128"/>
                <a:cs typeface="ＭＳ Ｐゴシック" charset="-128"/>
              </a:rPr>
              <a:t>12 July 2008</a:t>
            </a:r>
          </a:p>
        </p:txBody>
      </p:sp>
      <p:pic>
        <p:nvPicPr>
          <p:cNvPr id="44035" name="Picture 3" descr="/workshops/South_Africa_2009/Lectures/Day2/080712_mtsat_g11_vis_anim.gif">
            <a:hlinkClick r:id="" action="ppaction://media"/>
          </p:cNvPr>
          <p:cNvPicPr/>
          <p:nvPr>
            <p:ph idx="1"/>
            <a:videoFile r:link="rId1"/>
          </p:nvPr>
        </p:nvPicPr>
        <p:blipFill>
          <a:blip r:embed="rId3"/>
          <a:srcRect/>
          <a:stretch>
            <a:fillRect/>
          </a:stretch>
        </p:blipFill>
        <p:spPr>
          <a:xfrm>
            <a:off x="1554163" y="1600200"/>
            <a:ext cx="6035675"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440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4035"/>
                </p:tgtEl>
              </p:cMediaNode>
            </p:video>
            <p:seq concurrent="1" nextAc="seek">
              <p:cTn id="8" restart="whenNotActive" fill="hold" evtFilter="cancelBubble" nodeType="interactiveSeq">
                <p:stCondLst>
                  <p:cond evt="onClick" delay="0">
                    <p:tgtEl>
                      <p:spTgt spid="4403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035"/>
                                        </p:tgtEl>
                                      </p:cBhvr>
                                    </p:cmd>
                                  </p:childTnLst>
                                </p:cTn>
                              </p:par>
                            </p:childTnLst>
                          </p:cTn>
                        </p:par>
                      </p:childTnLst>
                    </p:cTn>
                  </p:par>
                </p:childTnLst>
              </p:cTn>
              <p:nextCondLst>
                <p:cond evt="onClick" delay="0">
                  <p:tgtEl>
                    <p:spTgt spid="44035"/>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76200"/>
            <a:ext cx="8229600" cy="1143000"/>
          </a:xfrm>
        </p:spPr>
        <p:txBody>
          <a:bodyPr/>
          <a:lstStyle/>
          <a:p>
            <a:r>
              <a:rPr lang="en-US" smtClean="0">
                <a:ea typeface="ＭＳ Ｐゴシック" charset="-128"/>
                <a:cs typeface="ＭＳ Ｐゴシック" charset="-128"/>
              </a:rPr>
              <a:t>NOAA Aerosol Trajectory Model</a:t>
            </a:r>
          </a:p>
        </p:txBody>
      </p:sp>
      <p:pic>
        <p:nvPicPr>
          <p:cNvPr id="48131" name="Content Placeholder 3" descr="080717_hysplit_trajectories.jpg"/>
          <p:cNvPicPr>
            <a:picLocks noGrp="1" noChangeAspect="1"/>
          </p:cNvPicPr>
          <p:nvPr>
            <p:ph idx="1"/>
          </p:nvPr>
        </p:nvPicPr>
        <p:blipFill>
          <a:blip r:embed="rId2"/>
          <a:srcRect/>
          <a:stretch>
            <a:fillRect/>
          </a:stretch>
        </p:blipFill>
        <p:spPr>
          <a:xfrm>
            <a:off x="2181225" y="1143000"/>
            <a:ext cx="4149725" cy="54864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ea typeface="ＭＳ Ｐゴシック" charset="-128"/>
                <a:cs typeface="ＭＳ Ｐゴシック" charset="-128"/>
              </a:rPr>
              <a:t>GOES Visible Image Loop</a:t>
            </a:r>
            <a:br>
              <a:rPr lang="en-US" smtClean="0">
                <a:ea typeface="ＭＳ Ｐゴシック" charset="-128"/>
                <a:cs typeface="ＭＳ Ｐゴシック" charset="-128"/>
              </a:rPr>
            </a:br>
            <a:r>
              <a:rPr lang="en-US" sz="3600" smtClean="0">
                <a:solidFill>
                  <a:srgbClr val="C0504D"/>
                </a:solidFill>
                <a:ea typeface="ＭＳ Ｐゴシック" charset="-128"/>
                <a:cs typeface="ＭＳ Ｐゴシック" charset="-128"/>
              </a:rPr>
              <a:t>17 July 2008</a:t>
            </a:r>
          </a:p>
        </p:txBody>
      </p:sp>
      <p:pic>
        <p:nvPicPr>
          <p:cNvPr id="45059" name="Picture 3" descr="/workshops/South_Africa_2009/Lectures/Day2/080717_g11_vis_anim.gif">
            <a:hlinkClick r:id="" action="ppaction://media"/>
          </p:cNvPr>
          <p:cNvPicPr/>
          <p:nvPr>
            <p:ph idx="1"/>
            <a:videoFile r:link="rId1"/>
          </p:nvPr>
        </p:nvPicPr>
        <p:blipFill>
          <a:blip r:embed="rId3"/>
          <a:srcRect/>
          <a:stretch>
            <a:fillRect/>
          </a:stretch>
        </p:blipFill>
        <p:spPr>
          <a:xfrm>
            <a:off x="730250" y="1600200"/>
            <a:ext cx="7683500"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0" fill="hold"/>
                                        <p:tgtEl>
                                          <p:spTgt spid="450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5059"/>
                </p:tgtEl>
              </p:cMediaNode>
            </p:video>
            <p:seq concurrent="1" nextAc="seek">
              <p:cTn id="8" restart="whenNotActive" fill="hold" evtFilter="cancelBubble" nodeType="interactiveSeq">
                <p:stCondLst>
                  <p:cond evt="onClick" delay="0">
                    <p:tgtEl>
                      <p:spTgt spid="4505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5059"/>
                                        </p:tgtEl>
                                      </p:cBhvr>
                                    </p:cmd>
                                  </p:childTnLst>
                                </p:cTn>
                              </p:par>
                            </p:childTnLst>
                          </p:cTn>
                        </p:par>
                      </p:childTnLst>
                    </p:cTn>
                  </p:par>
                </p:childTnLst>
              </p:cTn>
              <p:nextCondLst>
                <p:cond evt="onClick" delay="0">
                  <p:tgtEl>
                    <p:spTgt spid="45059"/>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mtClean="0">
                <a:ea typeface="ＭＳ Ｐゴシック" charset="-128"/>
                <a:cs typeface="ＭＳ Ｐゴシック" charset="-128"/>
              </a:rPr>
              <a:t>Clouds</a:t>
            </a:r>
          </a:p>
        </p:txBody>
      </p:sp>
      <p:sp>
        <p:nvSpPr>
          <p:cNvPr id="18435" name="Content Placeholder 2"/>
          <p:cNvSpPr>
            <a:spLocks noGrp="1"/>
          </p:cNvSpPr>
          <p:nvPr>
            <p:ph idx="1"/>
          </p:nvPr>
        </p:nvSpPr>
        <p:spPr/>
        <p:txBody>
          <a:bodyPr/>
          <a:lstStyle/>
          <a:p>
            <a:pPr eaLnBrk="1" hangingPunct="1"/>
            <a:r>
              <a:rPr lang="en-US" dirty="0" smtClean="0">
                <a:solidFill>
                  <a:srgbClr val="C0504D"/>
                </a:solidFill>
                <a:ea typeface="ＭＳ Ｐゴシック" charset="-128"/>
                <a:cs typeface="ＭＳ Ｐゴシック" charset="-128"/>
              </a:rPr>
              <a:t>MOD06 Cloud Product contains</a:t>
            </a:r>
          </a:p>
          <a:p>
            <a:pPr lvl="1" eaLnBrk="1" hangingPunct="1"/>
            <a:r>
              <a:rPr lang="en-US" dirty="0" smtClean="0">
                <a:solidFill>
                  <a:srgbClr val="C0504D"/>
                </a:solidFill>
              </a:rPr>
              <a:t>Cloud Top Properties at 5km</a:t>
            </a:r>
          </a:p>
          <a:p>
            <a:pPr lvl="2" eaLnBrk="1" hangingPunct="1"/>
            <a:r>
              <a:rPr lang="en-US" dirty="0" smtClean="0">
                <a:solidFill>
                  <a:srgbClr val="C0504D"/>
                </a:solidFill>
                <a:ea typeface="ＭＳ Ｐゴシック" charset="-128"/>
              </a:rPr>
              <a:t>Cloud Top Pressure, Cloud Top Temperature, Cloud Fraction, Cloud Emissivity</a:t>
            </a:r>
          </a:p>
          <a:p>
            <a:pPr lvl="1" eaLnBrk="1" hangingPunct="1"/>
            <a:r>
              <a:rPr lang="en-US" dirty="0" smtClean="0">
                <a:solidFill>
                  <a:srgbClr val="C0504D"/>
                </a:solidFill>
              </a:rPr>
              <a:t>Cloud Phase at 5 km</a:t>
            </a:r>
          </a:p>
          <a:p>
            <a:pPr lvl="1" eaLnBrk="1" hangingPunct="1"/>
            <a:r>
              <a:rPr lang="en-US" dirty="0" smtClean="0"/>
              <a:t>Cloud Optical Properties at 1 km (Daytime only)</a:t>
            </a:r>
          </a:p>
          <a:p>
            <a:pPr lvl="2" eaLnBrk="1" hangingPunct="1"/>
            <a:r>
              <a:rPr lang="en-US" dirty="0" smtClean="0">
                <a:ea typeface="ＭＳ Ｐゴシック" charset="-128"/>
              </a:rPr>
              <a:t>Cloud Effective Radius</a:t>
            </a:r>
          </a:p>
          <a:p>
            <a:pPr lvl="2" eaLnBrk="1" hangingPunct="1"/>
            <a:r>
              <a:rPr lang="en-US" dirty="0" smtClean="0">
                <a:ea typeface="ＭＳ Ｐゴシック" charset="-128"/>
              </a:rPr>
              <a:t>Cloud Optical Thickness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ea typeface="ＭＳ Ｐゴシック" charset="-128"/>
                <a:cs typeface="ＭＳ Ｐゴシック" charset="-128"/>
              </a:rPr>
              <a:t>Terra MODIS Band Comparison</a:t>
            </a:r>
            <a:br>
              <a:rPr lang="en-US" smtClean="0">
                <a:ea typeface="ＭＳ Ｐゴシック" charset="-128"/>
                <a:cs typeface="ＭＳ Ｐゴシック" charset="-128"/>
              </a:rPr>
            </a:br>
            <a:r>
              <a:rPr lang="en-US" sz="3600" smtClean="0">
                <a:solidFill>
                  <a:srgbClr val="C0504D"/>
                </a:solidFill>
                <a:ea typeface="ＭＳ Ｐゴシック" charset="-128"/>
                <a:cs typeface="ＭＳ Ｐゴシック" charset="-128"/>
              </a:rPr>
              <a:t>17 July 2008 </a:t>
            </a:r>
          </a:p>
        </p:txBody>
      </p:sp>
      <p:pic>
        <p:nvPicPr>
          <p:cNvPr id="46083" name="Picture 3" descr="/workshops/South_Africa_2009/Lectures/Day2/080717_modis_anim.gif">
            <a:hlinkClick r:id="" action="ppaction://media"/>
          </p:cNvPr>
          <p:cNvPicPr/>
          <p:nvPr>
            <p:ph idx="1"/>
            <a:videoFile r:link="rId1"/>
          </p:nvPr>
        </p:nvPicPr>
        <p:blipFill>
          <a:blip r:embed="rId3"/>
          <a:srcRect/>
          <a:stretch>
            <a:fillRect/>
          </a:stretch>
        </p:blipFill>
        <p:spPr>
          <a:xfrm>
            <a:off x="2205038" y="1600200"/>
            <a:ext cx="4733925"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4608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6083"/>
                </p:tgtEl>
              </p:cMediaNode>
            </p:video>
            <p:seq concurrent="1" nextAc="seek">
              <p:cTn id="8" restart="whenNotActive" fill="hold" evtFilter="cancelBubble" nodeType="interactiveSeq">
                <p:stCondLst>
                  <p:cond evt="onClick" delay="0">
                    <p:tgtEl>
                      <p:spTgt spid="4608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6083"/>
                                        </p:tgtEl>
                                      </p:cBhvr>
                                    </p:cmd>
                                  </p:childTnLst>
                                </p:cTn>
                              </p:par>
                            </p:childTnLst>
                          </p:cTn>
                        </p:par>
                      </p:childTnLst>
                    </p:cTn>
                  </p:par>
                </p:childTnLst>
              </p:cTn>
              <p:nextCondLst>
                <p:cond evt="onClick" delay="0">
                  <p:tgtEl>
                    <p:spTgt spid="46083"/>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ea typeface="ＭＳ Ｐゴシック" charset="-128"/>
                <a:cs typeface="ＭＳ Ｐゴシック" charset="-128"/>
              </a:rPr>
              <a:t>MODIS 1.38 μm Reflectances</a:t>
            </a:r>
            <a:br>
              <a:rPr lang="en-US" smtClean="0">
                <a:ea typeface="ＭＳ Ｐゴシック" charset="-128"/>
                <a:cs typeface="ＭＳ Ｐゴシック" charset="-128"/>
              </a:rPr>
            </a:br>
            <a:r>
              <a:rPr lang="en-US" sz="3600" smtClean="0">
                <a:solidFill>
                  <a:srgbClr val="C0504D"/>
                </a:solidFill>
                <a:ea typeface="ＭＳ Ｐゴシック" charset="-128"/>
                <a:cs typeface="ＭＳ Ｐゴシック" charset="-128"/>
              </a:rPr>
              <a:t>17 July 2008</a:t>
            </a:r>
          </a:p>
        </p:txBody>
      </p:sp>
      <p:pic>
        <p:nvPicPr>
          <p:cNvPr id="47107" name="Picture 3" descr="/workshops/South_Africa_2009/Lectures/Day2/080717_modis_cirrus_anim.gif">
            <a:hlinkClick r:id="" action="ppaction://media"/>
          </p:cNvPr>
          <p:cNvPicPr/>
          <p:nvPr>
            <p:ph idx="1"/>
            <a:videoFile r:link="rId1"/>
          </p:nvPr>
        </p:nvPicPr>
        <p:blipFill>
          <a:blip r:embed="rId3"/>
          <a:srcRect/>
          <a:stretch>
            <a:fillRect/>
          </a:stretch>
        </p:blipFill>
        <p:spPr>
          <a:xfrm>
            <a:off x="2205038" y="1600200"/>
            <a:ext cx="4733925"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4710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7107"/>
                </p:tgtEl>
              </p:cMediaNode>
            </p:video>
            <p:seq concurrent="1" nextAc="seek">
              <p:cTn id="8" restart="whenNotActive" fill="hold" evtFilter="cancelBubble" nodeType="interactiveSeq">
                <p:stCondLst>
                  <p:cond evt="onClick" delay="0">
                    <p:tgtEl>
                      <p:spTgt spid="4710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7107"/>
                                        </p:tgtEl>
                                      </p:cBhvr>
                                    </p:cmd>
                                  </p:childTnLst>
                                </p:cTn>
                              </p:par>
                            </p:childTnLst>
                          </p:cTn>
                        </p:par>
                      </p:childTnLst>
                    </p:cTn>
                  </p:par>
                </p:childTnLst>
              </p:cTn>
              <p:nextCondLst>
                <p:cond evt="onClick" delay="0">
                  <p:tgtEl>
                    <p:spTgt spid="47107"/>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ea typeface="ＭＳ Ｐゴシック" charset="-128"/>
                <a:cs typeface="ＭＳ Ｐゴシック" charset="-128"/>
              </a:rPr>
              <a:t>MODIS 1.38 μm Reflectances</a:t>
            </a:r>
          </a:p>
        </p:txBody>
      </p:sp>
      <p:pic>
        <p:nvPicPr>
          <p:cNvPr id="49155" name="Content Placeholder 3" descr="Volcanic_Ash_SIGMET_20080718_2000.png"/>
          <p:cNvPicPr>
            <a:picLocks noGrp="1" noChangeAspect="1"/>
          </p:cNvPicPr>
          <p:nvPr>
            <p:ph idx="1"/>
          </p:nvPr>
        </p:nvPicPr>
        <p:blipFill>
          <a:blip r:embed="rId2"/>
          <a:srcRect l="-36946" r="-36946"/>
          <a:stretch>
            <a:fillRect/>
          </a:stretch>
        </p:blipFill>
        <p:spPr/>
      </p:pic>
      <p:sp>
        <p:nvSpPr>
          <p:cNvPr id="49156" name="TextBox 3"/>
          <p:cNvSpPr txBox="1">
            <a:spLocks noChangeArrowheads="1"/>
          </p:cNvSpPr>
          <p:nvPr/>
        </p:nvSpPr>
        <p:spPr bwMode="auto">
          <a:xfrm>
            <a:off x="304800" y="5715000"/>
            <a:ext cx="1930400" cy="461963"/>
          </a:xfrm>
          <a:prstGeom prst="rect">
            <a:avLst/>
          </a:prstGeom>
          <a:noFill/>
          <a:ln w="9525">
            <a:noFill/>
            <a:miter lim="800000"/>
            <a:headEnd/>
            <a:tailEnd/>
          </a:ln>
        </p:spPr>
        <p:txBody>
          <a:bodyPr wrap="none">
            <a:prstTxWarp prst="textNoShape">
              <a:avLst/>
            </a:prstTxWarp>
            <a:spAutoFit/>
          </a:bodyPr>
          <a:lstStyle/>
          <a:p>
            <a:r>
              <a:rPr lang="en-US"/>
              <a:t>18 July 2008</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ea typeface="ＭＳ Ｐゴシック" charset="-128"/>
                <a:cs typeface="ＭＳ Ｐゴシック" charset="-128"/>
              </a:rPr>
              <a:t>Pilot Reports</a:t>
            </a:r>
            <a:br>
              <a:rPr lang="en-US" smtClean="0">
                <a:ea typeface="ＭＳ Ｐゴシック" charset="-128"/>
                <a:cs typeface="ＭＳ Ｐゴシック" charset="-128"/>
              </a:rPr>
            </a:br>
            <a:r>
              <a:rPr lang="en-US" sz="3600" smtClean="0">
                <a:solidFill>
                  <a:srgbClr val="C0504D"/>
                </a:solidFill>
                <a:ea typeface="ＭＳ Ｐゴシック" charset="-128"/>
                <a:cs typeface="ＭＳ Ｐゴシック" charset="-128"/>
              </a:rPr>
              <a:t>18-19 July 2008</a:t>
            </a:r>
          </a:p>
        </p:txBody>
      </p:sp>
      <p:sp>
        <p:nvSpPr>
          <p:cNvPr id="50179" name="Content Placeholder 2"/>
          <p:cNvSpPr>
            <a:spLocks noGrp="1"/>
          </p:cNvSpPr>
          <p:nvPr>
            <p:ph idx="1"/>
          </p:nvPr>
        </p:nvSpPr>
        <p:spPr/>
        <p:txBody>
          <a:bodyPr/>
          <a:lstStyle/>
          <a:p>
            <a:pPr>
              <a:buFont typeface="Arial" charset="0"/>
              <a:buNone/>
            </a:pPr>
            <a:r>
              <a:rPr lang="en-US" sz="1400" smtClean="0">
                <a:ea typeface="ＭＳ Ｐゴシック" charset="-128"/>
                <a:cs typeface="ＭＳ Ｐゴシック" charset="-128"/>
              </a:rPr>
              <a:t>Pilot reports (PIREPS) from aircraft encountering the Okmok volcanic plume over the northwestern and </a:t>
            </a:r>
          </a:p>
          <a:p>
            <a:pPr>
              <a:buFont typeface="Arial" charset="0"/>
              <a:buNone/>
            </a:pPr>
            <a:r>
              <a:rPr lang="en-US" sz="1400" smtClean="0">
                <a:ea typeface="ＭＳ Ｐゴシック" charset="-128"/>
                <a:cs typeface="ＭＳ Ｐゴシック" charset="-128"/>
              </a:rPr>
              <a:t>northcentral continental US on 18-19 July 2008:</a:t>
            </a:r>
          </a:p>
          <a:p>
            <a:pPr>
              <a:buFont typeface="Arial" charset="0"/>
              <a:buNone/>
            </a:pPr>
            <a:endParaRPr lang="en-US" sz="1400" smtClean="0">
              <a:ea typeface="ＭＳ Ｐゴシック" charset="-128"/>
              <a:cs typeface="ＭＳ Ｐゴシック" charset="-128"/>
            </a:endParaRPr>
          </a:p>
          <a:p>
            <a:pPr>
              <a:buFont typeface="Arial" charset="0"/>
              <a:buNone/>
            </a:pPr>
            <a:r>
              <a:rPr lang="en-US" sz="1400" smtClean="0">
                <a:ea typeface="ＭＳ Ｐゴシック" charset="-128"/>
                <a:cs typeface="ＭＳ Ｐゴシック" charset="-128"/>
              </a:rPr>
              <a:t>DLN UA /OV DLN 270080/TM 1900/FL320/TP MD80/RM ORANGE CLOUD ASSOCIATED WITH VOLCANIC ACTIVITY. NO SMELL, CLR ABV/BLW FL320/ZLC</a:t>
            </a:r>
          </a:p>
          <a:p>
            <a:pPr>
              <a:buFont typeface="Arial" charset="0"/>
              <a:buNone/>
            </a:pPr>
            <a:r>
              <a:rPr lang="en-US" sz="1400" smtClean="0">
                <a:ea typeface="ＭＳ Ｐゴシック" charset="-128"/>
                <a:cs typeface="ＭＳ Ｐゴシック" charset="-128"/>
              </a:rPr>
              <a:t>RDM UUA /OV DSD280030/TM 1909/FL310/TP B737/RM LGT ASH CLOUD FL320 -ZSE</a:t>
            </a:r>
          </a:p>
          <a:p>
            <a:pPr>
              <a:buFont typeface="Arial" charset="0"/>
              <a:buNone/>
            </a:pPr>
            <a:r>
              <a:rPr lang="en-US" sz="1400" smtClean="0">
                <a:ea typeface="ＭＳ Ｐゴシック" charset="-128"/>
                <a:cs typeface="ＭＳ Ｐゴシック" charset="-128"/>
              </a:rPr>
              <a:t>PDX UUA /OV BTG180060/TM 1912/FL330/TP B738/RM FL330-310 ASH CLOUD CLR AT FL300 -ZSE</a:t>
            </a:r>
          </a:p>
          <a:p>
            <a:pPr>
              <a:buFont typeface="Arial" charset="0"/>
              <a:buNone/>
            </a:pPr>
            <a:r>
              <a:rPr lang="en-US" sz="1400" smtClean="0">
                <a:ea typeface="ＭＳ Ｐゴシック" charset="-128"/>
                <a:cs typeface="ＭＳ Ｐゴシック" charset="-128"/>
              </a:rPr>
              <a:t>SLE UA /OV BTG180060/TM 1921/FL300/TP B733/RM BAND OF SULFER DIOXIDE WEST TO EAST FL300-340 AWC-WEBSWA</a:t>
            </a:r>
          </a:p>
          <a:p>
            <a:pPr>
              <a:buFont typeface="Arial" charset="0"/>
              <a:buNone/>
            </a:pPr>
            <a:r>
              <a:rPr lang="en-US" sz="1400" smtClean="0">
                <a:ea typeface="ＭＳ Ｐゴシック" charset="-128"/>
                <a:cs typeface="ＭＳ Ｐゴシック" charset="-128"/>
              </a:rPr>
              <a:t>PDT UA /OV PDT/TM 1937/FL380/TP NUMEROUS/SK ORANGE HAZE/RM VOG 320-380 SMELLS THROAT IRRATATION -ZSE</a:t>
            </a:r>
          </a:p>
          <a:p>
            <a:pPr>
              <a:buFont typeface="Arial" charset="0"/>
              <a:buNone/>
            </a:pPr>
            <a:r>
              <a:rPr lang="en-US" sz="1400" smtClean="0">
                <a:ea typeface="ＭＳ Ｐゴシック" charset="-128"/>
                <a:cs typeface="ＭＳ Ｐゴシック" charset="-128"/>
              </a:rPr>
              <a:t>PDX UUA /OV KPDX/TM 2018/FL320/TP B739/RM VERY THIN PROB ASH CLOUD VISIBLE E-W OVER PDX AND MT HOOD AT APPROX FL320 AWC-WEBASA</a:t>
            </a:r>
          </a:p>
          <a:p>
            <a:pPr>
              <a:buFont typeface="Arial" charset="0"/>
              <a:buNone/>
            </a:pPr>
            <a:r>
              <a:rPr lang="en-US" sz="1400" smtClean="0">
                <a:ea typeface="ＭＳ Ｐゴシック" charset="-128"/>
                <a:cs typeface="ＭＳ Ｐゴシック" charset="-128"/>
              </a:rPr>
              <a:t>LWS UUA /OV MQG130050/TM 2051/FL350/TP B737/RM VOLCANIC ASH CLOUD 320-380 –ZSE</a:t>
            </a:r>
          </a:p>
          <a:p>
            <a:pPr>
              <a:buFont typeface="Arial" charset="0"/>
              <a:buNone/>
            </a:pPr>
            <a:r>
              <a:rPr lang="en-US" sz="1400" smtClean="0">
                <a:ea typeface="ＭＳ Ｐゴシック" charset="-128"/>
                <a:cs typeface="ＭＳ Ｐゴシック" charset="-128"/>
              </a:rPr>
              <a:t>LWS UUA /OV MQG 135060/TM 2053/FL320/TP SVRL ACFT/RM VOLCANIC ASH CLOUD 320-386 CLIMBING/DESCENDING TO AVOID ZLC</a:t>
            </a:r>
          </a:p>
          <a:p>
            <a:pPr>
              <a:buFont typeface="Arial" charset="0"/>
              <a:buNone/>
            </a:pPr>
            <a:r>
              <a:rPr lang="en-US" sz="1400" smtClean="0">
                <a:ea typeface="ＭＳ Ｐゴシック" charset="-128"/>
                <a:cs typeface="ＭＳ Ｐゴシック" charset="-128"/>
              </a:rPr>
              <a:t>MSO UA /OV MLP143070/TM 2053/FLUNKN/TP B737/RM BAND OF CLOUDS W/ ORANGE TINT FL300-FL350 AWC-WEBSWA</a:t>
            </a:r>
          </a:p>
          <a:p>
            <a:pPr>
              <a:buFont typeface="Arial" charset="0"/>
              <a:buNone/>
            </a:pPr>
            <a:r>
              <a:rPr lang="en-US" sz="1400" smtClean="0">
                <a:ea typeface="ＭＳ Ｐゴシック" charset="-128"/>
                <a:cs typeface="ＭＳ Ｐゴシック" charset="-128"/>
              </a:rPr>
              <a:t>PDT UA /OV PDT200020/TM 2100/FL290/TP B737/WV 275039KT/TB SMOOTH/RM ASH CLOUD APPEARS TO BE DISPERSED IN SEVERAL AREAS.MAIN CLOUD LOCATED FURTHER NORTH RUNS W-E AWC-WEBSWA</a:t>
            </a:r>
          </a:p>
          <a:p>
            <a:pPr>
              <a:buFont typeface="Arial" charset="0"/>
              <a:buNone/>
            </a:pPr>
            <a:r>
              <a:rPr lang="en-US" sz="1400" smtClean="0">
                <a:ea typeface="ＭＳ Ｐゴシック" charset="-128"/>
                <a:cs typeface="ＭＳ Ｐゴシック" charset="-128"/>
              </a:rPr>
              <a:t>MSO UUA /OV MSO 120030/TM 2115/FL320/TP CL60/RM ASH CLOUD FL320-395 ZLC</a:t>
            </a:r>
          </a:p>
          <a:p>
            <a:pPr>
              <a:buFont typeface="Arial" charset="0"/>
              <a:buNone/>
            </a:pPr>
            <a:endParaRPr lang="en-US" sz="1400" smtClean="0">
              <a:ea typeface="ＭＳ Ｐゴシック" charset="-128"/>
              <a:cs typeface="ＭＳ Ｐゴシック" charset="-128"/>
            </a:endParaRPr>
          </a:p>
          <a:p>
            <a:pPr>
              <a:buFont typeface="Arial" charset="0"/>
              <a:buNone/>
            </a:pPr>
            <a:endParaRPr lang="en-US" sz="1400" smtClean="0">
              <a:ea typeface="ＭＳ Ｐゴシック" charset="-128"/>
              <a:cs typeface="ＭＳ Ｐゴシック" charset="-128"/>
            </a:endParaRPr>
          </a:p>
          <a:p>
            <a:pPr>
              <a:buFont typeface="Arial" charset="0"/>
              <a:buNone/>
            </a:pPr>
            <a:endParaRPr lang="en-US" sz="140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ea typeface="ＭＳ Ｐゴシック" charset="-128"/>
                <a:cs typeface="ＭＳ Ｐゴシック" charset="-128"/>
              </a:rPr>
              <a:t>SIGMET eventually extended</a:t>
            </a:r>
            <a:br>
              <a:rPr lang="en-US" smtClean="0">
                <a:ea typeface="ＭＳ Ｐゴシック" charset="-128"/>
                <a:cs typeface="ＭＳ Ｐゴシック" charset="-128"/>
              </a:rPr>
            </a:br>
            <a:r>
              <a:rPr lang="en-US" sz="3600" smtClean="0">
                <a:solidFill>
                  <a:srgbClr val="C0504D"/>
                </a:solidFill>
                <a:ea typeface="ＭＳ Ｐゴシック" charset="-128"/>
                <a:cs typeface="ＭＳ Ｐゴシック" charset="-128"/>
              </a:rPr>
              <a:t>18 July 2008</a:t>
            </a:r>
          </a:p>
        </p:txBody>
      </p:sp>
      <p:pic>
        <p:nvPicPr>
          <p:cNvPr id="51203" name="Picture 3" descr="/workshops/South_Africa_2009/Lectures/Day2/080718_goes_vis_sigmet_anim.gif">
            <a:hlinkClick r:id="" action="ppaction://media"/>
          </p:cNvPr>
          <p:cNvPicPr/>
          <p:nvPr>
            <p:ph idx="1"/>
            <a:videoFile r:link="rId1"/>
          </p:nvPr>
        </p:nvPicPr>
        <p:blipFill>
          <a:blip r:embed="rId3"/>
          <a:srcRect/>
          <a:stretch>
            <a:fillRect/>
          </a:stretch>
        </p:blipFill>
        <p:spPr>
          <a:xfrm>
            <a:off x="2168525" y="1600200"/>
            <a:ext cx="4806950"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5120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1203"/>
                </p:tgtEl>
              </p:cMediaNode>
            </p:video>
            <p:seq concurrent="1" nextAc="seek">
              <p:cTn id="8" restart="whenNotActive" fill="hold" evtFilter="cancelBubble" nodeType="interactiveSeq">
                <p:stCondLst>
                  <p:cond evt="onClick" delay="0">
                    <p:tgtEl>
                      <p:spTgt spid="5120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1203"/>
                                        </p:tgtEl>
                                      </p:cBhvr>
                                    </p:cmd>
                                  </p:childTnLst>
                                </p:cTn>
                              </p:par>
                            </p:childTnLst>
                          </p:cTn>
                        </p:par>
                      </p:childTnLst>
                    </p:cTn>
                  </p:par>
                </p:childTnLst>
              </p:cTn>
              <p:nextCondLst>
                <p:cond evt="onClick" delay="0">
                  <p:tgtEl>
                    <p:spTgt spid="51203"/>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itle 1"/>
          <p:cNvSpPr>
            <a:spLocks noGrp="1"/>
          </p:cNvSpPr>
          <p:nvPr>
            <p:ph type="ctrTitle"/>
          </p:nvPr>
        </p:nvSpPr>
        <p:spPr/>
        <p:txBody>
          <a:bodyPr/>
          <a:lstStyle/>
          <a:p>
            <a:r>
              <a:rPr lang="en-US" smtClean="0">
                <a:ea typeface="ＭＳ Ｐゴシック" charset="-128"/>
                <a:cs typeface="ＭＳ Ｐゴシック" charset="-128"/>
              </a:rPr>
              <a:t>Numerical Weather Prediction</a:t>
            </a:r>
          </a:p>
        </p:txBody>
      </p:sp>
      <p:sp>
        <p:nvSpPr>
          <p:cNvPr id="3" name="Content Placeholder 2"/>
          <p:cNvSpPr>
            <a:spLocks noGrp="1"/>
          </p:cNvSpPr>
          <p:nvPr>
            <p:ph type="subTitle" idx="1"/>
          </p:nvPr>
        </p:nvSpPr>
        <p:spPr/>
        <p:txBody>
          <a:bodyPr/>
          <a:lstStyle/>
          <a:p>
            <a:r>
              <a:rPr lang="en-US" smtClean="0">
                <a:solidFill>
                  <a:srgbClr val="C0504D"/>
                </a:solidFill>
                <a:ea typeface="ＭＳ Ｐゴシック" charset="-128"/>
                <a:cs typeface="ＭＳ Ｐゴシック" charset="-128"/>
              </a:rPr>
              <a:t>Good Grief, what is this doing here?</a:t>
            </a:r>
          </a:p>
          <a:p>
            <a:endParaRPr lang="en-US" smtClean="0">
              <a:solidFill>
                <a:srgbClr val="898989"/>
              </a:solidFill>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20" descr="irpp00"/>
          <p:cNvPicPr>
            <a:picLocks noChangeAspect="1" noChangeArrowheads="1"/>
          </p:cNvPicPr>
          <p:nvPr/>
        </p:nvPicPr>
        <p:blipFill>
          <a:blip r:embed="rId3">
            <a:lum contrast="30000"/>
          </a:blip>
          <a:srcRect/>
          <a:stretch>
            <a:fillRect/>
          </a:stretch>
        </p:blipFill>
        <p:spPr bwMode="auto">
          <a:xfrm>
            <a:off x="4876800" y="3856038"/>
            <a:ext cx="4114800" cy="2773362"/>
          </a:xfrm>
          <a:prstGeom prst="rect">
            <a:avLst/>
          </a:prstGeom>
          <a:noFill/>
          <a:ln w="9525">
            <a:noFill/>
            <a:miter lim="800000"/>
            <a:headEnd/>
            <a:tailEnd/>
          </a:ln>
        </p:spPr>
      </p:pic>
      <p:sp>
        <p:nvSpPr>
          <p:cNvPr id="53251" name="Text Box 2"/>
          <p:cNvSpPr txBox="1">
            <a:spLocks noChangeArrowheads="1"/>
          </p:cNvSpPr>
          <p:nvPr/>
        </p:nvSpPr>
        <p:spPr bwMode="auto">
          <a:xfrm>
            <a:off x="1447800" y="990600"/>
            <a:ext cx="6096000" cy="2041525"/>
          </a:xfrm>
          <a:prstGeom prst="rect">
            <a:avLst/>
          </a:prstGeom>
          <a:noFill/>
          <a:ln w="9525">
            <a:noFill/>
            <a:miter lim="800000"/>
            <a:headEnd/>
            <a:tailEnd/>
          </a:ln>
        </p:spPr>
        <p:txBody>
          <a:bodyPr>
            <a:prstTxWarp prst="textNoShape">
              <a:avLst/>
            </a:prstTxWarp>
            <a:spAutoFit/>
          </a:bodyPr>
          <a:lstStyle/>
          <a:p>
            <a:pPr algn="ctr"/>
            <a:r>
              <a:rPr lang="en-US" sz="3200" b="1">
                <a:solidFill>
                  <a:schemeClr val="accent2"/>
                </a:solidFill>
                <a:ea typeface="Arial" charset="0"/>
                <a:cs typeface="Arial" charset="0"/>
              </a:rPr>
              <a:t>The Direct Broadcast Version of the CIMSS Regional Assimilation System for Global Users</a:t>
            </a:r>
            <a:endParaRPr lang="en-US" sz="3200" b="1">
              <a:solidFill>
                <a:srgbClr val="CC0000"/>
              </a:solidFill>
              <a:ea typeface="MS Mincho" charset="-128"/>
              <a:cs typeface="MS Mincho" charset="-128"/>
            </a:endParaRPr>
          </a:p>
        </p:txBody>
      </p:sp>
      <p:sp>
        <p:nvSpPr>
          <p:cNvPr id="3078" name="Text Box 6"/>
          <p:cNvSpPr txBox="1">
            <a:spLocks noChangeArrowheads="1"/>
          </p:cNvSpPr>
          <p:nvPr/>
        </p:nvSpPr>
        <p:spPr bwMode="auto">
          <a:xfrm>
            <a:off x="5410200" y="4724400"/>
            <a:ext cx="3117850" cy="914400"/>
          </a:xfrm>
          <a:prstGeom prst="rect">
            <a:avLst/>
          </a:prstGeom>
          <a:noFill/>
          <a:ln w="9525">
            <a:noFill/>
            <a:miter lim="800000"/>
            <a:headEnd/>
            <a:tailEnd/>
          </a:ln>
          <a:effectLst/>
        </p:spPr>
        <p:txBody>
          <a:bodyPr wrap="none">
            <a:prstTxWarp prst="textNoShape">
              <a:avLst/>
            </a:prstTxWarp>
            <a:spAutoFit/>
          </a:bodyPr>
          <a:lstStyle/>
          <a:p>
            <a:pPr eaLnBrk="0" hangingPunct="0"/>
            <a:r>
              <a:rPr lang="en-US" sz="5400" b="1" i="1" u="sng">
                <a:solidFill>
                  <a:srgbClr val="0033CC"/>
                </a:solidFill>
                <a:effectLst>
                  <a:outerShdw blurRad="38100" dist="38100" dir="2700000" algn="tl">
                    <a:srgbClr val="DDDDDD"/>
                  </a:outerShdw>
                </a:effectLst>
              </a:rPr>
              <a:t>DBCRAS</a:t>
            </a:r>
          </a:p>
        </p:txBody>
      </p:sp>
      <p:sp>
        <p:nvSpPr>
          <p:cNvPr id="53253" name="Text Box 14"/>
          <p:cNvSpPr txBox="1">
            <a:spLocks noChangeArrowheads="1"/>
          </p:cNvSpPr>
          <p:nvPr/>
        </p:nvSpPr>
        <p:spPr bwMode="auto">
          <a:xfrm>
            <a:off x="76200" y="3124200"/>
            <a:ext cx="4572000" cy="1384300"/>
          </a:xfrm>
          <a:prstGeom prst="rect">
            <a:avLst/>
          </a:prstGeom>
          <a:noFill/>
          <a:ln w="9525">
            <a:noFill/>
            <a:miter lim="800000"/>
            <a:headEnd/>
            <a:tailEnd/>
          </a:ln>
        </p:spPr>
        <p:txBody>
          <a:bodyPr>
            <a:prstTxWarp prst="textNoShape">
              <a:avLst/>
            </a:prstTxWarp>
            <a:spAutoFit/>
          </a:bodyPr>
          <a:lstStyle/>
          <a:p>
            <a:pPr algn="ctr"/>
            <a:r>
              <a:rPr lang="en-GB" sz="2000" b="1"/>
              <a:t>Bob  Aune</a:t>
            </a:r>
            <a:endParaRPr lang="en-US" sz="2000" b="1"/>
          </a:p>
          <a:p>
            <a:pPr algn="ctr"/>
            <a:r>
              <a:rPr lang="en-US" sz="1600"/>
              <a:t>Advanced Satellite Products Branch, Cooperative Research Program </a:t>
            </a:r>
            <a:br>
              <a:rPr lang="en-US" sz="1600"/>
            </a:br>
            <a:r>
              <a:rPr lang="en-US" sz="1600"/>
              <a:t>Center for Satellite Applications and Research </a:t>
            </a:r>
            <a:br>
              <a:rPr lang="en-US" sz="1600"/>
            </a:br>
            <a:r>
              <a:rPr lang="en-US" sz="1600"/>
              <a:t>DOC/NOAA/NESDIS</a:t>
            </a:r>
          </a:p>
        </p:txBody>
      </p:sp>
      <p:sp>
        <p:nvSpPr>
          <p:cNvPr id="53254" name="Text Box 15"/>
          <p:cNvSpPr txBox="1">
            <a:spLocks noChangeArrowheads="1"/>
          </p:cNvSpPr>
          <p:nvPr/>
        </p:nvSpPr>
        <p:spPr bwMode="auto">
          <a:xfrm>
            <a:off x="1295400" y="152400"/>
            <a:ext cx="6629400" cy="641350"/>
          </a:xfrm>
          <a:prstGeom prst="rect">
            <a:avLst/>
          </a:prstGeom>
          <a:noFill/>
          <a:ln w="9525">
            <a:noFill/>
            <a:miter lim="800000"/>
            <a:headEnd/>
            <a:tailEnd/>
          </a:ln>
        </p:spPr>
        <p:txBody>
          <a:bodyPr>
            <a:prstTxWarp prst="textNoShape">
              <a:avLst/>
            </a:prstTxWarp>
            <a:spAutoFit/>
          </a:bodyPr>
          <a:lstStyle/>
          <a:p>
            <a:pPr algn="ctr"/>
            <a:r>
              <a:rPr lang="en-US" sz="1800">
                <a:solidFill>
                  <a:srgbClr val="FF0000"/>
                </a:solidFill>
              </a:rPr>
              <a:t>The Cooperative Institute for Meteorological Satellite Studies</a:t>
            </a:r>
          </a:p>
          <a:p>
            <a:pPr algn="ctr"/>
            <a:r>
              <a:rPr lang="en-US" sz="1800">
                <a:solidFill>
                  <a:srgbClr val="FF0000"/>
                </a:solidFill>
              </a:rPr>
              <a:t> University of Wisconsin, Madison</a:t>
            </a:r>
          </a:p>
        </p:txBody>
      </p:sp>
      <p:pic>
        <p:nvPicPr>
          <p:cNvPr id="53255" name="Picture 16" descr="cimss_logo_2002"/>
          <p:cNvPicPr>
            <a:picLocks noChangeAspect="1" noChangeArrowheads="1"/>
          </p:cNvPicPr>
          <p:nvPr/>
        </p:nvPicPr>
        <p:blipFill>
          <a:blip r:embed="rId4"/>
          <a:srcRect/>
          <a:stretch>
            <a:fillRect/>
          </a:stretch>
        </p:blipFill>
        <p:spPr bwMode="auto">
          <a:xfrm>
            <a:off x="152400" y="152400"/>
            <a:ext cx="1295400" cy="912813"/>
          </a:xfrm>
          <a:prstGeom prst="rect">
            <a:avLst/>
          </a:prstGeom>
          <a:noFill/>
          <a:ln w="9525">
            <a:noFill/>
            <a:miter lim="800000"/>
            <a:headEnd/>
            <a:tailEnd/>
          </a:ln>
        </p:spPr>
      </p:pic>
      <p:pic>
        <p:nvPicPr>
          <p:cNvPr id="53256" name="Picture 18" descr="Aqua Satellite"/>
          <p:cNvPicPr>
            <a:picLocks noChangeAspect="1" noChangeArrowheads="1"/>
          </p:cNvPicPr>
          <p:nvPr/>
        </p:nvPicPr>
        <p:blipFill>
          <a:blip r:embed="rId5"/>
          <a:srcRect t="8308"/>
          <a:stretch>
            <a:fillRect/>
          </a:stretch>
        </p:blipFill>
        <p:spPr bwMode="auto">
          <a:xfrm>
            <a:off x="7543800" y="1295400"/>
            <a:ext cx="1447800" cy="1376363"/>
          </a:xfrm>
          <a:prstGeom prst="rect">
            <a:avLst/>
          </a:prstGeom>
          <a:noFill/>
          <a:ln w="9525">
            <a:noFill/>
            <a:miter lim="800000"/>
            <a:headEnd/>
            <a:tailEnd/>
          </a:ln>
        </p:spPr>
      </p:pic>
      <p:sp>
        <p:nvSpPr>
          <p:cNvPr id="53257" name="Line 7"/>
          <p:cNvSpPr>
            <a:spLocks noChangeShapeType="1"/>
          </p:cNvSpPr>
          <p:nvPr/>
        </p:nvSpPr>
        <p:spPr bwMode="auto">
          <a:xfrm flipV="1">
            <a:off x="4876800" y="2438400"/>
            <a:ext cx="3352800" cy="1447800"/>
          </a:xfrm>
          <a:prstGeom prst="line">
            <a:avLst/>
          </a:prstGeom>
          <a:noFill/>
          <a:ln w="22225">
            <a:solidFill>
              <a:srgbClr val="FF6600"/>
            </a:solidFill>
            <a:round/>
            <a:headEnd/>
            <a:tailEnd/>
          </a:ln>
        </p:spPr>
        <p:txBody>
          <a:bodyPr>
            <a:prstTxWarp prst="textNoShape">
              <a:avLst/>
            </a:prstTxWarp>
          </a:bodyPr>
          <a:lstStyle/>
          <a:p>
            <a:endParaRPr lang="en-US"/>
          </a:p>
        </p:txBody>
      </p:sp>
      <p:sp>
        <p:nvSpPr>
          <p:cNvPr id="53258" name="Line 9"/>
          <p:cNvSpPr>
            <a:spLocks noChangeShapeType="1"/>
          </p:cNvSpPr>
          <p:nvPr/>
        </p:nvSpPr>
        <p:spPr bwMode="auto">
          <a:xfrm flipV="1">
            <a:off x="4876800" y="2438400"/>
            <a:ext cx="3352800" cy="4191000"/>
          </a:xfrm>
          <a:prstGeom prst="line">
            <a:avLst/>
          </a:prstGeom>
          <a:noFill/>
          <a:ln w="22225">
            <a:solidFill>
              <a:srgbClr val="FF6600"/>
            </a:solidFill>
            <a:round/>
            <a:headEnd/>
            <a:tailEnd/>
          </a:ln>
        </p:spPr>
        <p:txBody>
          <a:bodyPr>
            <a:prstTxWarp prst="textNoShape">
              <a:avLst/>
            </a:prstTxWarp>
          </a:bodyPr>
          <a:lstStyle/>
          <a:p>
            <a:endParaRPr lang="en-US"/>
          </a:p>
        </p:txBody>
      </p:sp>
      <p:sp>
        <p:nvSpPr>
          <p:cNvPr id="53259" name="Line 10"/>
          <p:cNvSpPr>
            <a:spLocks noChangeShapeType="1"/>
          </p:cNvSpPr>
          <p:nvPr/>
        </p:nvSpPr>
        <p:spPr bwMode="auto">
          <a:xfrm flipH="1" flipV="1">
            <a:off x="8229600" y="2438400"/>
            <a:ext cx="762000" cy="4191000"/>
          </a:xfrm>
          <a:prstGeom prst="line">
            <a:avLst/>
          </a:prstGeom>
          <a:noFill/>
          <a:ln w="22225">
            <a:solidFill>
              <a:srgbClr val="FF6600"/>
            </a:solidFill>
            <a:round/>
            <a:headEnd/>
            <a:tailEnd/>
          </a:ln>
        </p:spPr>
        <p:txBody>
          <a:bodyPr>
            <a:prstTxWarp prst="textNoShape">
              <a:avLst/>
            </a:prstTxWarp>
          </a:bodyPr>
          <a:lstStyle/>
          <a:p>
            <a:endParaRPr lang="en-US"/>
          </a:p>
        </p:txBody>
      </p:sp>
      <p:sp>
        <p:nvSpPr>
          <p:cNvPr id="53260" name="Line 8"/>
          <p:cNvSpPr>
            <a:spLocks noChangeShapeType="1"/>
          </p:cNvSpPr>
          <p:nvPr/>
        </p:nvSpPr>
        <p:spPr bwMode="auto">
          <a:xfrm flipH="1" flipV="1">
            <a:off x="8229600" y="2438400"/>
            <a:ext cx="762000" cy="1447800"/>
          </a:xfrm>
          <a:prstGeom prst="line">
            <a:avLst/>
          </a:prstGeom>
          <a:noFill/>
          <a:ln w="22225">
            <a:solidFill>
              <a:srgbClr val="FF6600"/>
            </a:solidFill>
            <a:round/>
            <a:headEnd/>
            <a:tailEnd/>
          </a:ln>
        </p:spPr>
        <p:txBody>
          <a:bodyPr>
            <a:prstTxWarp prst="textNoShape">
              <a:avLst/>
            </a:prstTxWarp>
          </a:bodyPr>
          <a:lstStyle/>
          <a:p>
            <a:endParaRPr lang="en-US"/>
          </a:p>
        </p:txBody>
      </p:sp>
      <p:pic>
        <p:nvPicPr>
          <p:cNvPr id="53261" name="Picture 19" descr="ssec_logo_top_right"/>
          <p:cNvPicPr>
            <a:picLocks noChangeAspect="1" noChangeArrowheads="1"/>
          </p:cNvPicPr>
          <p:nvPr/>
        </p:nvPicPr>
        <p:blipFill>
          <a:blip r:embed="rId6"/>
          <a:srcRect/>
          <a:stretch>
            <a:fillRect/>
          </a:stretch>
        </p:blipFill>
        <p:spPr bwMode="auto">
          <a:xfrm>
            <a:off x="7924800" y="152400"/>
            <a:ext cx="1085850" cy="793750"/>
          </a:xfrm>
          <a:prstGeom prst="rect">
            <a:avLst/>
          </a:prstGeom>
          <a:noFill/>
          <a:ln w="9525">
            <a:noFill/>
            <a:miter lim="800000"/>
            <a:headEnd/>
            <a:tailEnd/>
          </a:ln>
        </p:spPr>
      </p:pic>
      <p:pic>
        <p:nvPicPr>
          <p:cNvPr id="53262" name="Picture 21" descr="NOAA1"/>
          <p:cNvPicPr>
            <a:picLocks noChangeAspect="1" noChangeArrowheads="1"/>
          </p:cNvPicPr>
          <p:nvPr/>
        </p:nvPicPr>
        <p:blipFill>
          <a:blip r:embed="rId7"/>
          <a:srcRect/>
          <a:stretch>
            <a:fillRect/>
          </a:stretch>
        </p:blipFill>
        <p:spPr bwMode="auto">
          <a:xfrm>
            <a:off x="152400" y="1447800"/>
            <a:ext cx="1295400" cy="1263650"/>
          </a:xfrm>
          <a:prstGeom prst="rect">
            <a:avLst/>
          </a:prstGeom>
          <a:noFill/>
          <a:ln w="9525">
            <a:noFill/>
            <a:miter lim="800000"/>
            <a:headEnd/>
            <a:tailEnd/>
          </a:ln>
        </p:spPr>
      </p:pic>
      <p:pic>
        <p:nvPicPr>
          <p:cNvPr id="53263" name="Picture 14" descr="Aune,Bob.jpg"/>
          <p:cNvPicPr>
            <a:picLocks noChangeAspect="1"/>
          </p:cNvPicPr>
          <p:nvPr/>
        </p:nvPicPr>
        <p:blipFill>
          <a:blip r:embed="rId8"/>
          <a:srcRect/>
          <a:stretch>
            <a:fillRect/>
          </a:stretch>
        </p:blipFill>
        <p:spPr bwMode="auto">
          <a:xfrm>
            <a:off x="990600" y="4552950"/>
            <a:ext cx="2895600" cy="217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itle 1"/>
          <p:cNvSpPr>
            <a:spLocks noGrp="1"/>
          </p:cNvSpPr>
          <p:nvPr>
            <p:ph type="title"/>
          </p:nvPr>
        </p:nvSpPr>
        <p:spPr>
          <a:xfrm>
            <a:off x="152400" y="274638"/>
            <a:ext cx="8839200" cy="1143000"/>
          </a:xfrm>
        </p:spPr>
        <p:txBody>
          <a:bodyPr/>
          <a:lstStyle/>
          <a:p>
            <a:pPr eaLnBrk="1" hangingPunct="1"/>
            <a:r>
              <a:rPr lang="en-US" smtClean="0">
                <a:solidFill>
                  <a:schemeClr val="accent2"/>
                </a:solidFill>
                <a:ea typeface="ＭＳ Ｐゴシック" charset="-128"/>
                <a:cs typeface="ＭＳ Ｐゴシック" charset="-128"/>
              </a:rPr>
              <a:t>What is Numerical Weather Prediction?</a:t>
            </a:r>
          </a:p>
        </p:txBody>
      </p:sp>
      <p:sp>
        <p:nvSpPr>
          <p:cNvPr id="55299" name="Content Placeholder 2"/>
          <p:cNvSpPr>
            <a:spLocks noGrp="1"/>
          </p:cNvSpPr>
          <p:nvPr>
            <p:ph idx="1"/>
          </p:nvPr>
        </p:nvSpPr>
        <p:spPr>
          <a:xfrm>
            <a:off x="457200" y="1447800"/>
            <a:ext cx="8229600" cy="4525963"/>
          </a:xfrm>
        </p:spPr>
        <p:txBody>
          <a:bodyPr/>
          <a:lstStyle/>
          <a:p>
            <a:pPr eaLnBrk="1" hangingPunct="1"/>
            <a:r>
              <a:rPr lang="en-US" smtClean="0">
                <a:ea typeface="ＭＳ Ｐゴシック" charset="-128"/>
                <a:cs typeface="ＭＳ Ｐゴシック" charset="-128"/>
              </a:rPr>
              <a:t>Describing the Atmosphere mathematically</a:t>
            </a:r>
          </a:p>
          <a:p>
            <a:pPr lvl="1" eaLnBrk="1" hangingPunct="1"/>
            <a:r>
              <a:rPr lang="en-US" smtClean="0"/>
              <a:t>Equations of motion</a:t>
            </a:r>
          </a:p>
          <a:p>
            <a:pPr eaLnBrk="1" hangingPunct="1"/>
            <a:r>
              <a:rPr lang="en-US" smtClean="0">
                <a:ea typeface="ＭＳ Ｐゴシック" charset="-128"/>
                <a:cs typeface="ＭＳ Ｐゴシック" charset="-128"/>
              </a:rPr>
              <a:t>Taking the Derivative with respect to time</a:t>
            </a:r>
          </a:p>
          <a:p>
            <a:pPr lvl="1" eaLnBrk="1" hangingPunct="1"/>
            <a:r>
              <a:rPr lang="en-US" smtClean="0"/>
              <a:t>Delta T is time step</a:t>
            </a:r>
          </a:p>
          <a:p>
            <a:pPr eaLnBrk="1" hangingPunct="1"/>
            <a:r>
              <a:rPr lang="en-US" smtClean="0">
                <a:ea typeface="ＭＳ Ｐゴシック" charset="-128"/>
                <a:cs typeface="ＭＳ Ｐゴシック" charset="-128"/>
              </a:rPr>
              <a:t>Need good representation of the atmosphere in 3 dimensions to start with</a:t>
            </a:r>
          </a:p>
          <a:p>
            <a:pPr lvl="1" eaLnBrk="1" hangingPunct="1"/>
            <a:r>
              <a:rPr lang="en-US" smtClean="0"/>
              <a:t>Assimilation</a:t>
            </a:r>
          </a:p>
          <a:p>
            <a:pPr lvl="2" eaLnBrk="1" hangingPunct="1"/>
            <a:r>
              <a:rPr lang="en-US" smtClean="0">
                <a:ea typeface="ＭＳ Ｐゴシック" charset="-128"/>
              </a:rPr>
              <a:t>Gathering all surface observations (METARS)</a:t>
            </a:r>
          </a:p>
          <a:p>
            <a:pPr lvl="2" eaLnBrk="1" hangingPunct="1"/>
            <a:r>
              <a:rPr lang="en-US" smtClean="0">
                <a:ea typeface="ＭＳ Ｐゴシック" charset="-128"/>
              </a:rPr>
              <a:t>Radiosondes – Balloon launches that provide vertical profiles of the temperature, moisture and winds</a:t>
            </a:r>
          </a:p>
          <a:p>
            <a:pPr lvl="1" eaLnBrk="1" hangingPunct="1"/>
            <a:r>
              <a:rPr lang="en-US" smtClean="0"/>
              <a:t>Satellite observations</a:t>
            </a:r>
          </a:p>
          <a:p>
            <a:pPr lvl="1" eaLnBrk="1" hangingPunct="1"/>
            <a:endParaRPr lang="en-US" smtClean="0"/>
          </a:p>
          <a:p>
            <a:pPr lvl="1" eaLnBrk="1" hangingPunct="1"/>
            <a:endParaRPr 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0"/>
            <a:ext cx="8229600" cy="1143000"/>
          </a:xfrm>
        </p:spPr>
        <p:txBody>
          <a:bodyPr/>
          <a:lstStyle/>
          <a:p>
            <a:pPr eaLnBrk="1" hangingPunct="1"/>
            <a:r>
              <a:rPr lang="en-US" smtClean="0">
                <a:solidFill>
                  <a:srgbClr val="C0504D"/>
                </a:solidFill>
                <a:ea typeface="ＭＳ Ｐゴシック" charset="-128"/>
                <a:cs typeface="ＭＳ Ｐゴシック" charset="-128"/>
              </a:rPr>
              <a:t>Why should I care about DBCRAS?</a:t>
            </a:r>
          </a:p>
        </p:txBody>
      </p:sp>
      <p:sp>
        <p:nvSpPr>
          <p:cNvPr id="57347" name="Content Placeholder 2"/>
          <p:cNvSpPr>
            <a:spLocks noGrp="1"/>
          </p:cNvSpPr>
          <p:nvPr>
            <p:ph idx="1"/>
          </p:nvPr>
        </p:nvSpPr>
        <p:spPr>
          <a:xfrm>
            <a:off x="457200" y="1143000"/>
            <a:ext cx="8229600" cy="4525963"/>
          </a:xfrm>
        </p:spPr>
        <p:txBody>
          <a:bodyPr/>
          <a:lstStyle/>
          <a:p>
            <a:pPr eaLnBrk="1" hangingPunct="1"/>
            <a:r>
              <a:rPr lang="en-US" smtClean="0">
                <a:ea typeface="ＭＳ Ｐゴシック" charset="-128"/>
                <a:cs typeface="ＭＳ Ｐゴシック" charset="-128"/>
              </a:rPr>
              <a:t>Uses MODIS Products to improve the depiction of clouds and moisture  in the initial model conditions</a:t>
            </a:r>
          </a:p>
          <a:p>
            <a:pPr lvl="1" eaLnBrk="1" hangingPunct="1"/>
            <a:r>
              <a:rPr lang="en-US" smtClean="0"/>
              <a:t>MOD07 Total Precipitable Water Vapor</a:t>
            </a:r>
          </a:p>
          <a:p>
            <a:pPr lvl="1" eaLnBrk="1" hangingPunct="1"/>
            <a:r>
              <a:rPr lang="en-US" smtClean="0"/>
              <a:t>MOD06 Cloud Top Pressure, Cloud Emissivity</a:t>
            </a:r>
          </a:p>
          <a:p>
            <a:pPr eaLnBrk="1" hangingPunct="1"/>
            <a:r>
              <a:rPr lang="en-US" smtClean="0">
                <a:ea typeface="ＭＳ Ｐゴシック" charset="-128"/>
                <a:cs typeface="ＭＳ Ｐゴシック" charset="-128"/>
              </a:rPr>
              <a:t>Others only assimilate satellite clear radiances</a:t>
            </a:r>
          </a:p>
          <a:p>
            <a:pPr eaLnBrk="1" hangingPunct="1"/>
            <a:r>
              <a:rPr lang="en-US" smtClean="0">
                <a:ea typeface="ＭＳ Ｐゴシック" charset="-128"/>
                <a:cs typeface="ＭＳ Ｐゴシック" charset="-128"/>
              </a:rPr>
              <a:t>Requires efficient and reliable internet connection</a:t>
            </a:r>
          </a:p>
          <a:p>
            <a:pPr lvl="1" eaLnBrk="1" hangingPunct="1"/>
            <a:r>
              <a:rPr lang="en-US" smtClean="0"/>
              <a:t> ≈ 500MB of ancillary data required per model run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mtClean="0">
                <a:solidFill>
                  <a:srgbClr val="C0504D"/>
                </a:solidFill>
                <a:ea typeface="ＭＳ Ｐゴシック" charset="-128"/>
                <a:cs typeface="ＭＳ Ｐゴシック" charset="-128"/>
              </a:rPr>
              <a:t>Why should I care about DBCRAS?</a:t>
            </a:r>
          </a:p>
        </p:txBody>
      </p:sp>
      <p:sp>
        <p:nvSpPr>
          <p:cNvPr id="58371" name="Content Placeholder 2"/>
          <p:cNvSpPr>
            <a:spLocks noGrp="1"/>
          </p:cNvSpPr>
          <p:nvPr>
            <p:ph idx="1"/>
          </p:nvPr>
        </p:nvSpPr>
        <p:spPr/>
        <p:txBody>
          <a:bodyPr/>
          <a:lstStyle/>
          <a:p>
            <a:pPr eaLnBrk="1" hangingPunct="1"/>
            <a:r>
              <a:rPr lang="en-US" smtClean="0">
                <a:ea typeface="ＭＳ Ｐゴシック" charset="-128"/>
                <a:cs typeface="ＭＳ Ｐゴシック" charset="-128"/>
              </a:rPr>
              <a:t>Products created at 48 km resolution out to 72 hours</a:t>
            </a:r>
          </a:p>
          <a:p>
            <a:pPr eaLnBrk="1" hangingPunct="1"/>
            <a:r>
              <a:rPr lang="en-US" smtClean="0">
                <a:ea typeface="ＭＳ Ｐゴシック" charset="-128"/>
                <a:cs typeface="ＭＳ Ｐゴシック" charset="-128"/>
              </a:rPr>
              <a:t>Automatically creates forecast imagery</a:t>
            </a:r>
          </a:p>
          <a:p>
            <a:pPr eaLnBrk="1" hangingPunct="1"/>
            <a:endParaRPr lang="en-US"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ea typeface="ＭＳ Ｐゴシック" charset="-128"/>
                <a:cs typeface="ＭＳ Ｐゴシック" charset="-128"/>
              </a:rPr>
              <a:t>Cloud Top Property Algorithm</a:t>
            </a:r>
          </a:p>
        </p:txBody>
      </p:sp>
      <p:sp>
        <p:nvSpPr>
          <p:cNvPr id="19459" name="Content Placeholder 2"/>
          <p:cNvSpPr>
            <a:spLocks noGrp="1"/>
          </p:cNvSpPr>
          <p:nvPr>
            <p:ph idx="1"/>
          </p:nvPr>
        </p:nvSpPr>
        <p:spPr/>
        <p:txBody>
          <a:bodyPr/>
          <a:lstStyle/>
          <a:p>
            <a:pPr eaLnBrk="1" hangingPunct="1"/>
            <a:r>
              <a:rPr lang="en-US" smtClean="0">
                <a:ea typeface="ＭＳ Ｐゴシック" charset="-128"/>
                <a:cs typeface="ＭＳ Ｐゴシック" charset="-128"/>
              </a:rPr>
              <a:t>Cloud Top Pressure, Temperature, Emissivity derived using CO</a:t>
            </a:r>
            <a:r>
              <a:rPr lang="en-US" baseline="-25000" smtClean="0">
                <a:ea typeface="ＭＳ Ｐゴシック" charset="-128"/>
                <a:cs typeface="ＭＳ Ｐゴシック" charset="-128"/>
              </a:rPr>
              <a:t>2</a:t>
            </a:r>
            <a:r>
              <a:rPr lang="en-US" smtClean="0">
                <a:ea typeface="ＭＳ Ｐゴシック" charset="-128"/>
                <a:cs typeface="ＭＳ Ｐゴシック" charset="-128"/>
              </a:rPr>
              <a:t> “slicing”</a:t>
            </a:r>
          </a:p>
          <a:p>
            <a:pPr eaLnBrk="1" hangingPunct="1"/>
            <a:r>
              <a:rPr lang="en-US" smtClean="0">
                <a:ea typeface="ＭＳ Ｐゴシック" charset="-128"/>
                <a:cs typeface="ＭＳ Ｐゴシック" charset="-128"/>
              </a:rPr>
              <a:t>MODIS product utilizes 4 spectral channels in the 13 – 14 </a:t>
            </a:r>
            <a:r>
              <a:rPr lang="en-US" smtClean="0">
                <a:ea typeface="ＭＳ Ｐゴシック" charset="-128"/>
                <a:cs typeface="ＭＳ Ｐゴシック" charset="-128"/>
                <a:sym typeface="Symbol" charset="2"/>
              </a:rPr>
              <a:t>m region.</a:t>
            </a:r>
          </a:p>
          <a:p>
            <a:pPr eaLnBrk="1" hangingPunct="1"/>
            <a:r>
              <a:rPr lang="en-US" smtClean="0">
                <a:ea typeface="ＭＳ Ｐゴシック" charset="-128"/>
                <a:cs typeface="ＭＳ Ｐゴシック" charset="-128"/>
                <a:sym typeface="Symbol" charset="2"/>
              </a:rPr>
              <a:t>5x5 1 km pixel retrievals where at least 5 of the 1 km pixels are cloudy as determined by the cloud mask</a:t>
            </a:r>
          </a:p>
          <a:p>
            <a:pPr eaLnBrk="1" hangingPunct="1"/>
            <a:r>
              <a:rPr lang="en-US" smtClean="0">
                <a:ea typeface="ＭＳ Ｐゴシック" charset="-128"/>
                <a:cs typeface="ＭＳ Ｐゴシック" charset="-128"/>
              </a:rPr>
              <a:t>Cloud properties retrieved both day and night</a:t>
            </a:r>
          </a:p>
          <a:p>
            <a:pPr eaLnBrk="1" hangingPunct="1"/>
            <a:endParaRPr lang="en-US"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Line 27"/>
          <p:cNvSpPr>
            <a:spLocks noChangeShapeType="1"/>
          </p:cNvSpPr>
          <p:nvPr/>
        </p:nvSpPr>
        <p:spPr bwMode="auto">
          <a:xfrm>
            <a:off x="5867400" y="6324600"/>
            <a:ext cx="381000" cy="0"/>
          </a:xfrm>
          <a:prstGeom prst="line">
            <a:avLst/>
          </a:prstGeom>
          <a:noFill/>
          <a:ln w="50800">
            <a:solidFill>
              <a:schemeClr val="accent2"/>
            </a:solidFill>
            <a:round/>
            <a:headEnd/>
            <a:tailEnd type="triangle" w="lg" len="med"/>
          </a:ln>
        </p:spPr>
        <p:txBody>
          <a:bodyPr>
            <a:prstTxWarp prst="textNoShape">
              <a:avLst/>
            </a:prstTxWarp>
          </a:bodyPr>
          <a:lstStyle/>
          <a:p>
            <a:endParaRPr lang="en-US"/>
          </a:p>
        </p:txBody>
      </p:sp>
      <p:pic>
        <p:nvPicPr>
          <p:cNvPr id="37891" name="Picture 2" descr="solution"/>
          <p:cNvPicPr>
            <a:picLocks noChangeAspect="1" noChangeArrowheads="1"/>
          </p:cNvPicPr>
          <p:nvPr/>
        </p:nvPicPr>
        <p:blipFill>
          <a:blip r:embed="rId3"/>
          <a:srcRect l="15947" t="38354" r="15947" b="18373"/>
          <a:stretch>
            <a:fillRect/>
          </a:stretch>
        </p:blipFill>
        <p:spPr bwMode="auto">
          <a:xfrm>
            <a:off x="6934200" y="1600200"/>
            <a:ext cx="2133600" cy="941388"/>
          </a:xfrm>
          <a:prstGeom prst="rect">
            <a:avLst/>
          </a:prstGeom>
          <a:noFill/>
          <a:ln w="9525">
            <a:noFill/>
            <a:miter lim="800000"/>
            <a:headEnd/>
            <a:tailEnd/>
          </a:ln>
        </p:spPr>
      </p:pic>
      <p:sp>
        <p:nvSpPr>
          <p:cNvPr id="37892" name="Rectangle 3"/>
          <p:cNvSpPr>
            <a:spLocks noChangeArrowheads="1"/>
          </p:cNvSpPr>
          <p:nvPr/>
        </p:nvSpPr>
        <p:spPr bwMode="auto">
          <a:xfrm>
            <a:off x="152400" y="5257800"/>
            <a:ext cx="2133600" cy="1387475"/>
          </a:xfrm>
          <a:prstGeom prst="rect">
            <a:avLst/>
          </a:prstGeom>
          <a:noFill/>
          <a:ln w="19050">
            <a:solidFill>
              <a:schemeClr val="tx1"/>
            </a:solidFill>
            <a:miter lim="800000"/>
            <a:headEnd/>
            <a:tailEnd/>
          </a:ln>
        </p:spPr>
        <p:txBody>
          <a:bodyPr>
            <a:prstTxWarp prst="textNoShape">
              <a:avLst/>
            </a:prstTxWarp>
            <a:spAutoFit/>
          </a:bodyPr>
          <a:lstStyle/>
          <a:p>
            <a:pPr eaLnBrk="0" hangingPunct="0"/>
            <a:r>
              <a:rPr lang="en-US" sz="1400" b="1">
                <a:solidFill>
                  <a:srgbClr val="FF0000"/>
                </a:solidFill>
              </a:rPr>
              <a:t>Improved Initial Fields:</a:t>
            </a:r>
          </a:p>
          <a:p>
            <a:pPr eaLnBrk="0" hangingPunct="0"/>
            <a:r>
              <a:rPr lang="en-US" sz="1400" b="1">
                <a:solidFill>
                  <a:schemeClr val="accent2"/>
                </a:solidFill>
              </a:rPr>
              <a:t>Water vapor</a:t>
            </a:r>
          </a:p>
          <a:p>
            <a:pPr eaLnBrk="0" hangingPunct="0"/>
            <a:r>
              <a:rPr lang="en-US" sz="1400" b="1">
                <a:solidFill>
                  <a:schemeClr val="accent2"/>
                </a:solidFill>
              </a:rPr>
              <a:t>3D cloud water</a:t>
            </a:r>
          </a:p>
          <a:p>
            <a:pPr eaLnBrk="0" hangingPunct="0"/>
            <a:r>
              <a:rPr lang="en-US" sz="1400" b="1">
                <a:solidFill>
                  <a:schemeClr val="accent2"/>
                </a:solidFill>
              </a:rPr>
              <a:t>Upper-level winds</a:t>
            </a:r>
          </a:p>
          <a:p>
            <a:pPr eaLnBrk="0" hangingPunct="0"/>
            <a:r>
              <a:rPr lang="en-US" sz="1400" b="1">
                <a:solidFill>
                  <a:schemeClr val="accent2"/>
                </a:solidFill>
              </a:rPr>
              <a:t>Temperature fields</a:t>
            </a:r>
          </a:p>
        </p:txBody>
      </p:sp>
      <p:sp>
        <p:nvSpPr>
          <p:cNvPr id="37893" name="Text Box 4"/>
          <p:cNvSpPr txBox="1">
            <a:spLocks noChangeArrowheads="1"/>
          </p:cNvSpPr>
          <p:nvPr/>
        </p:nvSpPr>
        <p:spPr bwMode="auto">
          <a:xfrm>
            <a:off x="609600" y="76200"/>
            <a:ext cx="8001000" cy="457200"/>
          </a:xfrm>
          <a:prstGeom prst="rect">
            <a:avLst/>
          </a:prstGeom>
          <a:noFill/>
          <a:ln w="9525">
            <a:noFill/>
            <a:miter lim="800000"/>
            <a:headEnd/>
            <a:tailEnd/>
          </a:ln>
        </p:spPr>
        <p:txBody>
          <a:bodyPr>
            <a:prstTxWarp prst="textNoShape">
              <a:avLst/>
            </a:prstTxWarp>
            <a:spAutoFit/>
          </a:bodyPr>
          <a:lstStyle/>
          <a:p>
            <a:pPr algn="ctr" eaLnBrk="0" hangingPunct="0"/>
            <a:r>
              <a:rPr lang="en-US" sz="2400" b="1" u="sng">
                <a:solidFill>
                  <a:srgbClr val="FF0000"/>
                </a:solidFill>
              </a:rPr>
              <a:t>Improvements to CRAS Validated by GOES  </a:t>
            </a:r>
          </a:p>
        </p:txBody>
      </p:sp>
      <p:pic>
        <p:nvPicPr>
          <p:cNvPr id="37894" name="Picture 6" descr="irpp00"/>
          <p:cNvPicPr>
            <a:picLocks noChangeAspect="1" noChangeArrowheads="1"/>
          </p:cNvPicPr>
          <p:nvPr/>
        </p:nvPicPr>
        <p:blipFill>
          <a:blip r:embed="rId4"/>
          <a:srcRect r="11539"/>
          <a:stretch>
            <a:fillRect/>
          </a:stretch>
        </p:blipFill>
        <p:spPr bwMode="auto">
          <a:xfrm>
            <a:off x="6248400" y="5113338"/>
            <a:ext cx="2819400" cy="1668462"/>
          </a:xfrm>
          <a:prstGeom prst="rect">
            <a:avLst/>
          </a:prstGeom>
          <a:noFill/>
          <a:ln w="9525">
            <a:noFill/>
            <a:miter lim="800000"/>
            <a:headEnd/>
            <a:tailEnd/>
          </a:ln>
        </p:spPr>
      </p:pic>
      <p:sp>
        <p:nvSpPr>
          <p:cNvPr id="37895" name="Line 7"/>
          <p:cNvSpPr>
            <a:spLocks noChangeShapeType="1"/>
          </p:cNvSpPr>
          <p:nvPr/>
        </p:nvSpPr>
        <p:spPr bwMode="auto">
          <a:xfrm>
            <a:off x="5867400" y="5638800"/>
            <a:ext cx="381000" cy="0"/>
          </a:xfrm>
          <a:prstGeom prst="line">
            <a:avLst/>
          </a:prstGeom>
          <a:noFill/>
          <a:ln w="50800">
            <a:solidFill>
              <a:schemeClr val="accent2"/>
            </a:solidFill>
            <a:round/>
            <a:headEnd/>
            <a:tailEnd type="triangle" w="lg" len="med"/>
          </a:ln>
        </p:spPr>
        <p:txBody>
          <a:bodyPr>
            <a:prstTxWarp prst="textNoShape">
              <a:avLst/>
            </a:prstTxWarp>
          </a:bodyPr>
          <a:lstStyle/>
          <a:p>
            <a:endParaRPr lang="en-US"/>
          </a:p>
        </p:txBody>
      </p:sp>
      <p:sp>
        <p:nvSpPr>
          <p:cNvPr id="37896" name="Rectangle 8"/>
          <p:cNvSpPr>
            <a:spLocks noChangeArrowheads="1"/>
          </p:cNvSpPr>
          <p:nvPr/>
        </p:nvSpPr>
        <p:spPr bwMode="auto">
          <a:xfrm>
            <a:off x="136525" y="2971800"/>
            <a:ext cx="1774825" cy="749300"/>
          </a:xfrm>
          <a:prstGeom prst="rect">
            <a:avLst/>
          </a:prstGeom>
          <a:noFill/>
          <a:ln w="19050">
            <a:solidFill>
              <a:schemeClr val="tx1"/>
            </a:solidFill>
            <a:miter lim="800000"/>
            <a:headEnd/>
            <a:tailEnd/>
          </a:ln>
        </p:spPr>
        <p:txBody>
          <a:bodyPr wrap="none">
            <a:prstTxWarp prst="textNoShape">
              <a:avLst/>
            </a:prstTxWarp>
            <a:spAutoFit/>
          </a:bodyPr>
          <a:lstStyle/>
          <a:p>
            <a:pPr eaLnBrk="0" hangingPunct="0"/>
            <a:r>
              <a:rPr lang="en-US" sz="1400" b="1">
                <a:solidFill>
                  <a:srgbClr val="FF0000"/>
                </a:solidFill>
              </a:rPr>
              <a:t>Improved physics:</a:t>
            </a:r>
          </a:p>
          <a:p>
            <a:pPr eaLnBrk="0" hangingPunct="0"/>
            <a:r>
              <a:rPr lang="en-US" sz="1400" b="1">
                <a:solidFill>
                  <a:schemeClr val="accent2"/>
                </a:solidFill>
              </a:rPr>
              <a:t>   Radiative fluxes</a:t>
            </a:r>
          </a:p>
          <a:p>
            <a:pPr eaLnBrk="0" hangingPunct="0"/>
            <a:r>
              <a:rPr lang="en-US" sz="1400" b="1">
                <a:solidFill>
                  <a:schemeClr val="accent2"/>
                </a:solidFill>
              </a:rPr>
              <a:t>   Moist physics</a:t>
            </a:r>
          </a:p>
        </p:txBody>
      </p:sp>
      <p:sp>
        <p:nvSpPr>
          <p:cNvPr id="37897" name="Rectangle 9"/>
          <p:cNvSpPr>
            <a:spLocks noChangeArrowheads="1"/>
          </p:cNvSpPr>
          <p:nvPr/>
        </p:nvSpPr>
        <p:spPr bwMode="auto">
          <a:xfrm>
            <a:off x="98425" y="850900"/>
            <a:ext cx="3038475" cy="749300"/>
          </a:xfrm>
          <a:prstGeom prst="rect">
            <a:avLst/>
          </a:prstGeom>
          <a:noFill/>
          <a:ln w="19050">
            <a:solidFill>
              <a:schemeClr val="tx1"/>
            </a:solidFill>
            <a:miter lim="800000"/>
            <a:headEnd/>
            <a:tailEnd/>
          </a:ln>
        </p:spPr>
        <p:txBody>
          <a:bodyPr wrap="none">
            <a:prstTxWarp prst="textNoShape">
              <a:avLst/>
            </a:prstTxWarp>
            <a:spAutoFit/>
          </a:bodyPr>
          <a:lstStyle/>
          <a:p>
            <a:pPr eaLnBrk="0" hangingPunct="0"/>
            <a:r>
              <a:rPr lang="en-US" sz="1400" b="1">
                <a:solidFill>
                  <a:srgbClr val="FF0000"/>
                </a:solidFill>
              </a:rPr>
              <a:t>Preservation of information:</a:t>
            </a:r>
          </a:p>
          <a:p>
            <a:pPr eaLnBrk="0" hangingPunct="0"/>
            <a:r>
              <a:rPr lang="en-US" sz="1400" b="1">
                <a:solidFill>
                  <a:schemeClr val="accent2"/>
                </a:solidFill>
              </a:rPr>
              <a:t>   Mass conservation in advection</a:t>
            </a:r>
          </a:p>
          <a:p>
            <a:pPr eaLnBrk="0" hangingPunct="0"/>
            <a:r>
              <a:rPr lang="en-US" sz="1400" b="1">
                <a:solidFill>
                  <a:schemeClr val="accent2"/>
                </a:solidFill>
              </a:rPr>
              <a:t>   Reduced gradient dissipation </a:t>
            </a:r>
          </a:p>
        </p:txBody>
      </p:sp>
      <p:sp>
        <p:nvSpPr>
          <p:cNvPr id="37898" name="Rectangle 10"/>
          <p:cNvSpPr>
            <a:spLocks noChangeArrowheads="1"/>
          </p:cNvSpPr>
          <p:nvPr/>
        </p:nvSpPr>
        <p:spPr bwMode="auto">
          <a:xfrm>
            <a:off x="6400800" y="5105400"/>
            <a:ext cx="2549525" cy="274638"/>
          </a:xfrm>
          <a:prstGeom prst="rect">
            <a:avLst/>
          </a:prstGeom>
          <a:noFill/>
          <a:ln w="9525">
            <a:noFill/>
            <a:miter lim="800000"/>
            <a:headEnd/>
            <a:tailEnd/>
          </a:ln>
        </p:spPr>
        <p:txBody>
          <a:bodyPr wrap="none">
            <a:prstTxWarp prst="textNoShape">
              <a:avLst/>
            </a:prstTxWarp>
            <a:spAutoFit/>
          </a:bodyPr>
          <a:lstStyle/>
          <a:p>
            <a:pPr eaLnBrk="0" hangingPunct="0"/>
            <a:r>
              <a:rPr lang="en-US" sz="1200" b="1"/>
              <a:t>Simulated 11</a:t>
            </a:r>
            <a:r>
              <a:rPr lang="en-US" sz="1200" b="1">
                <a:ea typeface="Arial" charset="0"/>
                <a:cs typeface="Arial" charset="0"/>
              </a:rPr>
              <a:t>µ</a:t>
            </a:r>
            <a:r>
              <a:rPr lang="en-US" sz="1200" b="1"/>
              <a:t> image from CRAS</a:t>
            </a:r>
          </a:p>
        </p:txBody>
      </p:sp>
      <p:sp>
        <p:nvSpPr>
          <p:cNvPr id="37899" name="Rectangle 11"/>
          <p:cNvSpPr>
            <a:spLocks noChangeArrowheads="1"/>
          </p:cNvSpPr>
          <p:nvPr/>
        </p:nvSpPr>
        <p:spPr bwMode="auto">
          <a:xfrm>
            <a:off x="2698750" y="5181600"/>
            <a:ext cx="2708275" cy="274638"/>
          </a:xfrm>
          <a:prstGeom prst="rect">
            <a:avLst/>
          </a:prstGeom>
          <a:noFill/>
          <a:ln w="9525">
            <a:noFill/>
            <a:miter lim="800000"/>
            <a:headEnd/>
            <a:tailEnd/>
          </a:ln>
        </p:spPr>
        <p:txBody>
          <a:bodyPr wrap="none">
            <a:prstTxWarp prst="textNoShape">
              <a:avLst/>
            </a:prstTxWarp>
            <a:spAutoFit/>
          </a:bodyPr>
          <a:lstStyle/>
          <a:p>
            <a:pPr eaLnBrk="0" hangingPunct="0"/>
            <a:r>
              <a:rPr lang="en-US" sz="1200" b="1"/>
              <a:t>GOES Sounder cloud-top pressure</a:t>
            </a:r>
          </a:p>
        </p:txBody>
      </p:sp>
      <p:pic>
        <p:nvPicPr>
          <p:cNvPr id="37900" name="Picture 12" descr="filt_6ord"/>
          <p:cNvPicPr>
            <a:picLocks noChangeAspect="1" noChangeArrowheads="1"/>
          </p:cNvPicPr>
          <p:nvPr/>
        </p:nvPicPr>
        <p:blipFill>
          <a:blip r:embed="rId5"/>
          <a:srcRect l="16000" t="34285" r="16000" b="18286"/>
          <a:stretch>
            <a:fillRect/>
          </a:stretch>
        </p:blipFill>
        <p:spPr bwMode="auto">
          <a:xfrm>
            <a:off x="5105400" y="1143000"/>
            <a:ext cx="2003425" cy="979488"/>
          </a:xfrm>
          <a:prstGeom prst="rect">
            <a:avLst/>
          </a:prstGeom>
          <a:noFill/>
          <a:ln w="9525">
            <a:noFill/>
            <a:miter lim="800000"/>
            <a:headEnd/>
            <a:tailEnd/>
          </a:ln>
        </p:spPr>
      </p:pic>
      <p:pic>
        <p:nvPicPr>
          <p:cNvPr id="37901" name="Picture 13" descr="diff_2nd"/>
          <p:cNvPicPr>
            <a:picLocks noChangeAspect="1" noChangeArrowheads="1"/>
          </p:cNvPicPr>
          <p:nvPr/>
        </p:nvPicPr>
        <p:blipFill>
          <a:blip r:embed="rId6"/>
          <a:srcRect l="15973" t="38171" r="15973" b="18286"/>
          <a:stretch>
            <a:fillRect/>
          </a:stretch>
        </p:blipFill>
        <p:spPr bwMode="auto">
          <a:xfrm>
            <a:off x="3197225" y="762000"/>
            <a:ext cx="2130425" cy="950913"/>
          </a:xfrm>
          <a:prstGeom prst="rect">
            <a:avLst/>
          </a:prstGeom>
          <a:noFill/>
          <a:ln w="9525">
            <a:noFill/>
            <a:miter lim="800000"/>
            <a:headEnd/>
            <a:tailEnd/>
          </a:ln>
        </p:spPr>
      </p:pic>
      <p:sp>
        <p:nvSpPr>
          <p:cNvPr id="37902" name="Text Box 14"/>
          <p:cNvSpPr txBox="1">
            <a:spLocks noChangeArrowheads="1"/>
          </p:cNvSpPr>
          <p:nvPr/>
        </p:nvSpPr>
        <p:spPr bwMode="auto">
          <a:xfrm>
            <a:off x="3124200" y="1676400"/>
            <a:ext cx="1390650" cy="274638"/>
          </a:xfrm>
          <a:prstGeom prst="rect">
            <a:avLst/>
          </a:prstGeom>
          <a:noFill/>
          <a:ln w="9525">
            <a:noFill/>
            <a:miter lim="800000"/>
            <a:headEnd/>
            <a:tailEnd/>
          </a:ln>
        </p:spPr>
        <p:txBody>
          <a:bodyPr wrap="none">
            <a:prstTxWarp prst="textNoShape">
              <a:avLst/>
            </a:prstTxWarp>
            <a:spAutoFit/>
          </a:bodyPr>
          <a:lstStyle/>
          <a:p>
            <a:r>
              <a:rPr lang="en-US" sz="1200"/>
              <a:t>2</a:t>
            </a:r>
            <a:r>
              <a:rPr lang="en-US" sz="1200" baseline="30000"/>
              <a:t>nd</a:t>
            </a:r>
            <a:r>
              <a:rPr lang="en-US" sz="1200"/>
              <a:t> order diffusion</a:t>
            </a:r>
          </a:p>
        </p:txBody>
      </p:sp>
      <p:sp>
        <p:nvSpPr>
          <p:cNvPr id="37903" name="Text Box 15"/>
          <p:cNvSpPr txBox="1">
            <a:spLocks noChangeArrowheads="1"/>
          </p:cNvSpPr>
          <p:nvPr/>
        </p:nvSpPr>
        <p:spPr bwMode="auto">
          <a:xfrm>
            <a:off x="5029200" y="2133600"/>
            <a:ext cx="1082675" cy="274638"/>
          </a:xfrm>
          <a:prstGeom prst="rect">
            <a:avLst/>
          </a:prstGeom>
          <a:noFill/>
          <a:ln w="9525">
            <a:noFill/>
            <a:miter lim="800000"/>
            <a:headEnd/>
            <a:tailEnd/>
          </a:ln>
        </p:spPr>
        <p:txBody>
          <a:bodyPr wrap="none">
            <a:prstTxWarp prst="textNoShape">
              <a:avLst/>
            </a:prstTxWarp>
            <a:spAutoFit/>
          </a:bodyPr>
          <a:lstStyle/>
          <a:p>
            <a:r>
              <a:rPr lang="en-US" sz="1200"/>
              <a:t>6</a:t>
            </a:r>
            <a:r>
              <a:rPr lang="en-US" sz="1200" baseline="30000"/>
              <a:t>th</a:t>
            </a:r>
            <a:r>
              <a:rPr lang="en-US" sz="1200"/>
              <a:t> order filter</a:t>
            </a:r>
          </a:p>
        </p:txBody>
      </p:sp>
      <p:sp>
        <p:nvSpPr>
          <p:cNvPr id="37904" name="Text Box 16"/>
          <p:cNvSpPr txBox="1">
            <a:spLocks noChangeArrowheads="1"/>
          </p:cNvSpPr>
          <p:nvPr/>
        </p:nvSpPr>
        <p:spPr bwMode="auto">
          <a:xfrm>
            <a:off x="6858000" y="2514600"/>
            <a:ext cx="1133475" cy="274638"/>
          </a:xfrm>
          <a:prstGeom prst="rect">
            <a:avLst/>
          </a:prstGeom>
          <a:noFill/>
          <a:ln w="9525">
            <a:noFill/>
            <a:miter lim="800000"/>
            <a:headEnd/>
            <a:tailEnd/>
          </a:ln>
        </p:spPr>
        <p:txBody>
          <a:bodyPr wrap="none">
            <a:prstTxWarp prst="textNoShape">
              <a:avLst/>
            </a:prstTxWarp>
            <a:spAutoFit/>
          </a:bodyPr>
          <a:lstStyle/>
          <a:p>
            <a:r>
              <a:rPr lang="en-US" sz="1200"/>
              <a:t>Exact solution</a:t>
            </a:r>
          </a:p>
        </p:txBody>
      </p:sp>
      <p:sp>
        <p:nvSpPr>
          <p:cNvPr id="37905" name="Text Box 17"/>
          <p:cNvSpPr txBox="1">
            <a:spLocks noChangeArrowheads="1"/>
          </p:cNvSpPr>
          <p:nvPr/>
        </p:nvSpPr>
        <p:spPr bwMode="auto">
          <a:xfrm>
            <a:off x="5486400" y="609600"/>
            <a:ext cx="1360488" cy="304800"/>
          </a:xfrm>
          <a:prstGeom prst="rect">
            <a:avLst/>
          </a:prstGeom>
          <a:noFill/>
          <a:ln w="9525">
            <a:noFill/>
            <a:miter lim="800000"/>
            <a:headEnd/>
            <a:tailEnd/>
          </a:ln>
        </p:spPr>
        <p:txBody>
          <a:bodyPr wrap="none">
            <a:prstTxWarp prst="textNoShape">
              <a:avLst/>
            </a:prstTxWarp>
            <a:spAutoFit/>
          </a:bodyPr>
          <a:lstStyle/>
          <a:p>
            <a:r>
              <a:rPr lang="en-US" sz="1400">
                <a:solidFill>
                  <a:srgbClr val="CC0000"/>
                </a:solidFill>
              </a:rPr>
              <a:t>48 hr forecasts</a:t>
            </a:r>
          </a:p>
        </p:txBody>
      </p:sp>
      <p:sp>
        <p:nvSpPr>
          <p:cNvPr id="37906" name="Line 18"/>
          <p:cNvSpPr>
            <a:spLocks noChangeShapeType="1"/>
          </p:cNvSpPr>
          <p:nvPr/>
        </p:nvSpPr>
        <p:spPr bwMode="auto">
          <a:xfrm>
            <a:off x="8153400" y="1447800"/>
            <a:ext cx="609600" cy="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37907" name="Text Box 19"/>
          <p:cNvSpPr txBox="1">
            <a:spLocks noChangeArrowheads="1"/>
          </p:cNvSpPr>
          <p:nvPr/>
        </p:nvSpPr>
        <p:spPr bwMode="auto">
          <a:xfrm>
            <a:off x="7162800" y="1295400"/>
            <a:ext cx="904875" cy="304800"/>
          </a:xfrm>
          <a:prstGeom prst="rect">
            <a:avLst/>
          </a:prstGeom>
          <a:noFill/>
          <a:ln w="9525">
            <a:noFill/>
            <a:miter lim="800000"/>
            <a:headEnd/>
            <a:tailEnd/>
          </a:ln>
        </p:spPr>
        <p:txBody>
          <a:bodyPr wrap="none">
            <a:prstTxWarp prst="textNoShape">
              <a:avLst/>
            </a:prstTxWarp>
            <a:spAutoFit/>
          </a:bodyPr>
          <a:lstStyle/>
          <a:p>
            <a:r>
              <a:rPr lang="en-US" sz="1400">
                <a:solidFill>
                  <a:srgbClr val="CC0000"/>
                </a:solidFill>
              </a:rPr>
              <a:t>40 m/sec</a:t>
            </a:r>
          </a:p>
        </p:txBody>
      </p:sp>
      <p:pic>
        <p:nvPicPr>
          <p:cNvPr id="37908" name="Picture 20" descr="bnd1133"/>
          <p:cNvPicPr>
            <a:picLocks noChangeAspect="1" noChangeArrowheads="1"/>
          </p:cNvPicPr>
          <p:nvPr/>
        </p:nvPicPr>
        <p:blipFill>
          <a:blip r:embed="rId7"/>
          <a:srcRect l="34883" t="14516"/>
          <a:stretch>
            <a:fillRect/>
          </a:stretch>
        </p:blipFill>
        <p:spPr bwMode="auto">
          <a:xfrm>
            <a:off x="6934200" y="2819400"/>
            <a:ext cx="2133600" cy="2020888"/>
          </a:xfrm>
          <a:prstGeom prst="rect">
            <a:avLst/>
          </a:prstGeom>
          <a:noFill/>
          <a:ln w="9525">
            <a:noFill/>
            <a:miter lim="800000"/>
            <a:headEnd/>
            <a:tailEnd/>
          </a:ln>
        </p:spPr>
      </p:pic>
      <p:sp>
        <p:nvSpPr>
          <p:cNvPr id="37909" name="Line 21"/>
          <p:cNvSpPr>
            <a:spLocks noChangeShapeType="1"/>
          </p:cNvSpPr>
          <p:nvPr/>
        </p:nvSpPr>
        <p:spPr bwMode="auto">
          <a:xfrm>
            <a:off x="1676400" y="1600200"/>
            <a:ext cx="5257800" cy="12192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pic>
        <p:nvPicPr>
          <p:cNvPr id="37910" name="Picture 22" descr="radar13n"/>
          <p:cNvPicPr>
            <a:picLocks noChangeAspect="1" noChangeArrowheads="1"/>
          </p:cNvPicPr>
          <p:nvPr/>
        </p:nvPicPr>
        <p:blipFill>
          <a:blip r:embed="rId8"/>
          <a:srcRect/>
          <a:stretch>
            <a:fillRect/>
          </a:stretch>
        </p:blipFill>
        <p:spPr bwMode="auto">
          <a:xfrm>
            <a:off x="1981200" y="2551113"/>
            <a:ext cx="2514600" cy="1563687"/>
          </a:xfrm>
          <a:prstGeom prst="rect">
            <a:avLst/>
          </a:prstGeom>
          <a:noFill/>
          <a:ln w="9525">
            <a:noFill/>
            <a:miter lim="800000"/>
            <a:headEnd/>
            <a:tailEnd/>
          </a:ln>
        </p:spPr>
      </p:pic>
      <p:pic>
        <p:nvPicPr>
          <p:cNvPr id="37911" name="Picture 23" descr="RAD_CUT"/>
          <p:cNvPicPr>
            <a:picLocks noChangeAspect="1" noChangeArrowheads="1"/>
          </p:cNvPicPr>
          <p:nvPr/>
        </p:nvPicPr>
        <p:blipFill>
          <a:blip r:embed="rId9"/>
          <a:srcRect/>
          <a:stretch>
            <a:fillRect/>
          </a:stretch>
        </p:blipFill>
        <p:spPr bwMode="auto">
          <a:xfrm>
            <a:off x="4267200" y="3124200"/>
            <a:ext cx="2133600" cy="1746250"/>
          </a:xfrm>
          <a:prstGeom prst="rect">
            <a:avLst/>
          </a:prstGeom>
          <a:noFill/>
          <a:ln w="9525">
            <a:noFill/>
            <a:miter lim="800000"/>
            <a:headEnd/>
            <a:tailEnd/>
          </a:ln>
        </p:spPr>
      </p:pic>
      <p:sp>
        <p:nvSpPr>
          <p:cNvPr id="37912" name="Text Box 24"/>
          <p:cNvSpPr txBox="1">
            <a:spLocks noChangeArrowheads="1"/>
          </p:cNvSpPr>
          <p:nvPr/>
        </p:nvSpPr>
        <p:spPr bwMode="auto">
          <a:xfrm>
            <a:off x="1981200" y="4084638"/>
            <a:ext cx="2362200" cy="457200"/>
          </a:xfrm>
          <a:prstGeom prst="rect">
            <a:avLst/>
          </a:prstGeom>
          <a:noFill/>
          <a:ln w="9525">
            <a:noFill/>
            <a:miter lim="800000"/>
            <a:headEnd/>
            <a:tailEnd/>
          </a:ln>
        </p:spPr>
        <p:txBody>
          <a:bodyPr>
            <a:prstTxWarp prst="textNoShape">
              <a:avLst/>
            </a:prstTxWarp>
            <a:spAutoFit/>
          </a:bodyPr>
          <a:lstStyle/>
          <a:p>
            <a:r>
              <a:rPr lang="en-US" sz="1200" b="1"/>
              <a:t>12-hour forecast rain-rate from 20 km CRAS</a:t>
            </a:r>
          </a:p>
        </p:txBody>
      </p:sp>
      <p:sp>
        <p:nvSpPr>
          <p:cNvPr id="37913" name="Text Box 25"/>
          <p:cNvSpPr txBox="1">
            <a:spLocks noChangeArrowheads="1"/>
          </p:cNvSpPr>
          <p:nvPr/>
        </p:nvSpPr>
        <p:spPr bwMode="auto">
          <a:xfrm>
            <a:off x="6934200" y="2819400"/>
            <a:ext cx="1981200" cy="639763"/>
          </a:xfrm>
          <a:prstGeom prst="rect">
            <a:avLst/>
          </a:prstGeom>
          <a:noFill/>
          <a:ln w="9525">
            <a:noFill/>
            <a:miter lim="800000"/>
            <a:headEnd/>
            <a:tailEnd/>
          </a:ln>
        </p:spPr>
        <p:txBody>
          <a:bodyPr>
            <a:prstTxWarp prst="textNoShape">
              <a:avLst/>
            </a:prstTxWarp>
            <a:spAutoFit/>
          </a:bodyPr>
          <a:lstStyle/>
          <a:p>
            <a:pPr algn="ctr"/>
            <a:r>
              <a:rPr lang="en-US" sz="1200" b="1"/>
              <a:t>Simulated 6.7</a:t>
            </a:r>
            <a:r>
              <a:rPr lang="en-US" sz="1200" b="1">
                <a:ea typeface="Arial" charset="0"/>
                <a:cs typeface="Arial" charset="0"/>
              </a:rPr>
              <a:t>µ image from 33-hour CRAS forecast</a:t>
            </a:r>
          </a:p>
        </p:txBody>
      </p:sp>
      <p:sp>
        <p:nvSpPr>
          <p:cNvPr id="37914" name="Text Box 26"/>
          <p:cNvSpPr txBox="1">
            <a:spLocks noChangeArrowheads="1"/>
          </p:cNvSpPr>
          <p:nvPr/>
        </p:nvSpPr>
        <p:spPr bwMode="auto">
          <a:xfrm>
            <a:off x="4805363" y="2895600"/>
            <a:ext cx="938212" cy="274638"/>
          </a:xfrm>
          <a:prstGeom prst="rect">
            <a:avLst/>
          </a:prstGeom>
          <a:noFill/>
          <a:ln w="9525">
            <a:noFill/>
            <a:miter lim="800000"/>
            <a:headEnd/>
            <a:tailEnd/>
          </a:ln>
        </p:spPr>
        <p:txBody>
          <a:bodyPr wrap="none">
            <a:prstTxWarp prst="textNoShape">
              <a:avLst/>
            </a:prstTxWarp>
            <a:spAutoFit/>
          </a:bodyPr>
          <a:lstStyle/>
          <a:p>
            <a:r>
              <a:rPr lang="en-US" sz="1200" b="1"/>
              <a:t>Radar dBz</a:t>
            </a:r>
          </a:p>
        </p:txBody>
      </p:sp>
      <p:pic>
        <p:nvPicPr>
          <p:cNvPr id="37915" name="Picture 5" descr="ctop_sfov"/>
          <p:cNvPicPr>
            <a:picLocks noChangeAspect="1" noChangeArrowheads="1"/>
          </p:cNvPicPr>
          <p:nvPr/>
        </p:nvPicPr>
        <p:blipFill>
          <a:blip r:embed="rId10"/>
          <a:srcRect l="7001" r="17000"/>
          <a:stretch>
            <a:fillRect/>
          </a:stretch>
        </p:blipFill>
        <p:spPr bwMode="auto">
          <a:xfrm>
            <a:off x="2390775" y="5133975"/>
            <a:ext cx="3629025" cy="164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3490" name="Group 2"/>
          <p:cNvGraphicFramePr>
            <a:graphicFrameLocks noGrp="1"/>
          </p:cNvGraphicFramePr>
          <p:nvPr/>
        </p:nvGraphicFramePr>
        <p:xfrm>
          <a:off x="457200" y="1905000"/>
          <a:ext cx="8229600" cy="4495801"/>
        </p:xfrm>
        <a:graphic>
          <a:graphicData uri="http://schemas.openxmlformats.org/drawingml/2006/table">
            <a:tbl>
              <a:tblPr/>
              <a:tblGrid>
                <a:gridCol w="914400"/>
                <a:gridCol w="4343400"/>
                <a:gridCol w="2971800"/>
              </a:tblGrid>
              <a:tr h="409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Arial Unicode MS" charset="0"/>
                          <a:cs typeface="Arial Unicode MS" charset="0"/>
                        </a:rPr>
                        <a:t>1996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charset="0"/>
                          <a:cs typeface="Times New Roman" charset="0"/>
                        </a:rPr>
                        <a:t>Initialize water vapor mixing ratio fields</a:t>
                      </a: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charset="0"/>
                          <a:cs typeface="Times New Roman" charset="0"/>
                        </a:rPr>
                        <a:t>Sounder 3-layer precipitable water</a:t>
                      </a: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Times New Roman" charset="0"/>
                          <a:cs typeface="Times New Roman" charset="0"/>
                        </a:rPr>
                        <a:t>1998</a:t>
                      </a:r>
                      <a:endParaRPr kumimoji="0" lang="en-US" sz="20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charset="0"/>
                          <a:cs typeface="Times New Roman" charset="0"/>
                        </a:rPr>
                        <a:t>Initialize 3D cloud fields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charset="0"/>
                          <a:cs typeface="Times New Roman" charset="0"/>
                        </a:rPr>
                        <a:t>Sounder cloud products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Times New Roman" charset="0"/>
                          <a:cs typeface="Times New Roman" charset="0"/>
                        </a:rPr>
                        <a:t>1998</a:t>
                      </a:r>
                      <a:endParaRPr kumimoji="0" lang="en-US" sz="20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charset="0"/>
                          <a:cs typeface="Times New Roman" charset="0"/>
                        </a:rPr>
                        <a:t>Precipitation parameterization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charset="0"/>
                          <a:cs typeface="Times New Roman" charset="0"/>
                        </a:rPr>
                        <a:t>Sounder cloud products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Times New Roman" charset="0"/>
                          <a:cs typeface="Times New Roman" charset="0"/>
                        </a:rPr>
                        <a:t>1998</a:t>
                      </a:r>
                      <a:endParaRPr kumimoji="0" lang="en-US" sz="20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charset="0"/>
                          <a:cs typeface="Times New Roman" charset="0"/>
                        </a:rPr>
                        <a:t>Shortwave and longwave radiative flux</a:t>
                      </a: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charset="0"/>
                          <a:cs typeface="Times New Roman" charset="0"/>
                        </a:rPr>
                        <a:t>Sounder skin temperature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Times New Roman" charset="0"/>
                          <a:cs typeface="Times New Roman" charset="0"/>
                        </a:rPr>
                        <a:t>1999</a:t>
                      </a:r>
                      <a:endParaRPr kumimoji="0" lang="en-US" sz="20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charset="0"/>
                          <a:cs typeface="Times New Roman" charset="0"/>
                        </a:rPr>
                        <a:t>6</a:t>
                      </a:r>
                      <a:r>
                        <a:rPr kumimoji="0" lang="en-US" sz="1600" b="0" i="0" u="none" strike="noStrike" cap="none" normalizeH="0" baseline="30000">
                          <a:ln>
                            <a:noFill/>
                          </a:ln>
                          <a:solidFill>
                            <a:schemeClr val="tx1"/>
                          </a:solidFill>
                          <a:effectLst/>
                          <a:latin typeface="Arial" charset="0"/>
                          <a:ea typeface="Times New Roman" charset="0"/>
                          <a:cs typeface="Times New Roman" charset="0"/>
                        </a:rPr>
                        <a:t>th</a:t>
                      </a:r>
                      <a:r>
                        <a:rPr kumimoji="0" lang="en-US" sz="1600" b="0" i="0" u="none" strike="noStrike" cap="none" normalizeH="0" baseline="0">
                          <a:ln>
                            <a:noFill/>
                          </a:ln>
                          <a:solidFill>
                            <a:schemeClr val="tx1"/>
                          </a:solidFill>
                          <a:effectLst/>
                          <a:latin typeface="Arial" charset="0"/>
                          <a:ea typeface="Times New Roman" charset="0"/>
                          <a:cs typeface="Times New Roman" charset="0"/>
                        </a:rPr>
                        <a:t> order filter to preserve gradients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charset="0"/>
                          <a:cs typeface="Times New Roman" charset="0"/>
                        </a:rPr>
                        <a:t>Imager water vapor</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Times New Roman" charset="0"/>
                          <a:cs typeface="Times New Roman" charset="0"/>
                        </a:rPr>
                        <a:t>1999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Precipitation drag on vertical motion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charset="0"/>
                          <a:cs typeface="Times New Roman" charset="0"/>
                        </a:rPr>
                        <a:t>Sounder cloud temperatures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Times New Roman" charset="0"/>
                          <a:cs typeface="Times New Roman" charset="0"/>
                        </a:rPr>
                        <a:t>2001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charset="0"/>
                          <a:cs typeface="Times New Roman" charset="0"/>
                        </a:rPr>
                        <a:t>Hydrometeor advection (horizontal)</a:t>
                      </a: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charset="0"/>
                          <a:cs typeface="Times New Roman" charset="0"/>
                        </a:rPr>
                        <a:t>Sounder cloud products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Times New Roman" charset="0"/>
                          <a:cs typeface="Times New Roman" charset="0"/>
                        </a:rPr>
                        <a:t>2002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charset="0"/>
                          <a:cs typeface="Times New Roman" charset="0"/>
                        </a:rPr>
                        <a:t>Hybrid convective parameterization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charset="0"/>
                          <a:cs typeface="Times New Roman" charset="0"/>
                        </a:rPr>
                        <a:t>Sounder cloud products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Times New Roman" charset="0"/>
                          <a:cs typeface="Times New Roman" charset="0"/>
                        </a:rPr>
                        <a:t>2002</a:t>
                      </a:r>
                      <a:endParaRPr kumimoji="0" lang="en-US" sz="20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charset="0"/>
                          <a:cs typeface="Times New Roman" charset="0"/>
                        </a:rPr>
                        <a:t>Turbulent mixing to Improve low clouds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charset="0"/>
                          <a:cs typeface="Times New Roman" charset="0"/>
                        </a:rPr>
                        <a:t>Sounder cloud product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Times New Roman" charset="0"/>
                          <a:cs typeface="Times New Roman" charset="0"/>
                        </a:rPr>
                        <a:t>2004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charset="0"/>
                          <a:cs typeface="Times New Roman" charset="0"/>
                        </a:rPr>
                        <a:t>Sub-surface soil model</a:t>
                      </a: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charset="0"/>
                          <a:cs typeface="Times New Roman" charset="0"/>
                        </a:rPr>
                        <a:t>Sounder skin temperature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Times New Roman" charset="0"/>
                          <a:cs typeface="Times New Roman" charset="0"/>
                        </a:rPr>
                        <a:t>2006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charset="0"/>
                          <a:cs typeface="Times New Roman" charset="0"/>
                        </a:rPr>
                        <a:t>Cloud particle sedimentation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charset="0"/>
                          <a:cs typeface="Times New Roman" charset="0"/>
                        </a:rPr>
                        <a:t>Sounder cloud products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988" name="Text Box 52"/>
          <p:cNvSpPr txBox="1">
            <a:spLocks noChangeArrowheads="1"/>
          </p:cNvSpPr>
          <p:nvPr/>
        </p:nvSpPr>
        <p:spPr bwMode="auto">
          <a:xfrm>
            <a:off x="1447800" y="76200"/>
            <a:ext cx="6553200" cy="1187450"/>
          </a:xfrm>
          <a:prstGeom prst="rect">
            <a:avLst/>
          </a:prstGeom>
          <a:noFill/>
          <a:ln w="9525">
            <a:noFill/>
            <a:miter lim="800000"/>
            <a:headEnd/>
            <a:tailEnd/>
          </a:ln>
        </p:spPr>
        <p:txBody>
          <a:bodyPr>
            <a:prstTxWarp prst="textNoShape">
              <a:avLst/>
            </a:prstTxWarp>
            <a:spAutoFit/>
          </a:bodyPr>
          <a:lstStyle/>
          <a:p>
            <a:pPr algn="ctr" eaLnBrk="0" hangingPunct="0"/>
            <a:r>
              <a:rPr lang="en-US" sz="2400" b="1">
                <a:solidFill>
                  <a:srgbClr val="FF0000"/>
                </a:solidFill>
                <a:ea typeface="Times New Roman" charset="0"/>
                <a:cs typeface="Times New Roman" charset="0"/>
              </a:rPr>
              <a:t>Summary of improvements made to the CRAS forecast model that were validated using observations from GOES.</a:t>
            </a:r>
            <a:endParaRPr lang="en-US" sz="2400" b="1">
              <a:solidFill>
                <a:srgbClr val="FF0000"/>
              </a:solidFill>
            </a:endParaRPr>
          </a:p>
        </p:txBody>
      </p:sp>
      <p:sp>
        <p:nvSpPr>
          <p:cNvPr id="39989" name="Text Box 53"/>
          <p:cNvSpPr txBox="1">
            <a:spLocks noChangeArrowheads="1"/>
          </p:cNvSpPr>
          <p:nvPr/>
        </p:nvSpPr>
        <p:spPr bwMode="auto">
          <a:xfrm>
            <a:off x="457200" y="1508125"/>
            <a:ext cx="8153400" cy="396875"/>
          </a:xfrm>
          <a:prstGeom prst="rect">
            <a:avLst/>
          </a:prstGeom>
          <a:noFill/>
          <a:ln w="9525">
            <a:noFill/>
            <a:miter lim="800000"/>
            <a:headEnd/>
            <a:tailEnd/>
          </a:ln>
        </p:spPr>
        <p:txBody>
          <a:bodyPr>
            <a:prstTxWarp prst="textNoShape">
              <a:avLst/>
            </a:prstTxWarp>
            <a:spAutoFit/>
          </a:bodyPr>
          <a:lstStyle/>
          <a:p>
            <a:pPr eaLnBrk="0" hangingPunct="0"/>
            <a:r>
              <a:rPr lang="en-US" sz="2000" b="1">
                <a:solidFill>
                  <a:srgbClr val="FF0000"/>
                </a:solidFill>
              </a:rPr>
              <a:t>Year     Description of Improvement              GOES Product</a:t>
            </a:r>
          </a:p>
        </p:txBody>
      </p:sp>
      <p:pic>
        <p:nvPicPr>
          <p:cNvPr id="39990" name="Picture 54" descr="cimss_logo_2002"/>
          <p:cNvPicPr>
            <a:picLocks noChangeAspect="1" noChangeArrowheads="1"/>
          </p:cNvPicPr>
          <p:nvPr/>
        </p:nvPicPr>
        <p:blipFill>
          <a:blip r:embed="rId3"/>
          <a:srcRect/>
          <a:stretch>
            <a:fillRect/>
          </a:stretch>
        </p:blipFill>
        <p:spPr bwMode="auto">
          <a:xfrm>
            <a:off x="152400" y="152400"/>
            <a:ext cx="1295400" cy="912813"/>
          </a:xfrm>
          <a:prstGeom prst="rect">
            <a:avLst/>
          </a:prstGeom>
          <a:noFill/>
          <a:ln w="9525">
            <a:noFill/>
            <a:miter lim="800000"/>
            <a:headEnd/>
            <a:tailEnd/>
          </a:ln>
        </p:spPr>
      </p:pic>
      <p:pic>
        <p:nvPicPr>
          <p:cNvPr id="39991" name="Picture 55" descr="noaalogo"/>
          <p:cNvPicPr>
            <a:picLocks noChangeAspect="1" noChangeArrowheads="1"/>
          </p:cNvPicPr>
          <p:nvPr/>
        </p:nvPicPr>
        <p:blipFill>
          <a:blip r:embed="rId4"/>
          <a:srcRect/>
          <a:stretch>
            <a:fillRect/>
          </a:stretch>
        </p:blipFill>
        <p:spPr bwMode="auto">
          <a:xfrm>
            <a:off x="8077200" y="152400"/>
            <a:ext cx="914400" cy="91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52400" y="746125"/>
            <a:ext cx="4343400" cy="6142038"/>
          </a:xfrm>
          <a:prstGeom prst="rect">
            <a:avLst/>
          </a:prstGeom>
          <a:noFill/>
          <a:ln w="25400">
            <a:solidFill>
              <a:schemeClr val="accent2"/>
            </a:solidFill>
            <a:miter lim="800000"/>
            <a:headEnd/>
            <a:tailEnd/>
          </a:ln>
        </p:spPr>
        <p:txBody>
          <a:bodyPr>
            <a:prstTxWarp prst="textNoShape">
              <a:avLst/>
            </a:prstTxWarp>
            <a:spAutoFit/>
          </a:bodyPr>
          <a:lstStyle/>
          <a:p>
            <a:r>
              <a:rPr lang="en-US" sz="1200" u="sng">
                <a:ea typeface="Courier New" charset="0"/>
                <a:cs typeface="Courier New" charset="0"/>
              </a:rPr>
              <a:t>Specifications</a:t>
            </a:r>
          </a:p>
          <a:p>
            <a:endParaRPr lang="en-US" sz="1200" u="sng">
              <a:ea typeface="MS Mincho" pitchFamily="49" charset="-128"/>
              <a:cs typeface="MS Mincho" pitchFamily="49" charset="-128"/>
            </a:endParaRPr>
          </a:p>
          <a:p>
            <a:r>
              <a:rPr lang="en-US" sz="1200">
                <a:ea typeface="MS Mincho" pitchFamily="49" charset="-128"/>
                <a:cs typeface="MS Mincho" pitchFamily="49" charset="-128"/>
              </a:rPr>
              <a:t>Grid:	Limited area, re-locatable, Arakawa C grid</a:t>
            </a:r>
          </a:p>
          <a:p>
            <a:r>
              <a:rPr lang="en-US" sz="1200">
                <a:ea typeface="MS Mincho" pitchFamily="49" charset="-128"/>
                <a:cs typeface="MS Mincho" pitchFamily="49" charset="-128"/>
              </a:rPr>
              <a:t>Map:	Lambert conformal or polar stereographic</a:t>
            </a:r>
            <a:endParaRPr lang="en-US" sz="1200">
              <a:ea typeface="Courier New" charset="0"/>
              <a:cs typeface="Courier New" charset="0"/>
            </a:endParaRPr>
          </a:p>
          <a:p>
            <a:r>
              <a:rPr lang="en-US" sz="1200">
                <a:ea typeface="MS Mincho" pitchFamily="49" charset="-128"/>
                <a:cs typeface="MS Mincho" pitchFamily="49" charset="-128"/>
              </a:rPr>
              <a:t>Resolution:	Horizontal: 127km to 10km</a:t>
            </a:r>
            <a:endParaRPr lang="en-US" sz="1200">
              <a:ea typeface="Courier New" charset="0"/>
              <a:cs typeface="Courier New" charset="0"/>
            </a:endParaRPr>
          </a:p>
          <a:p>
            <a:r>
              <a:rPr lang="en-US" sz="1200">
                <a:ea typeface="MS Mincho" pitchFamily="49" charset="-128"/>
                <a:cs typeface="MS Mincho" pitchFamily="49" charset="-128"/>
              </a:rPr>
              <a:t>	Vertical: ~40 sigma levels, floating top</a:t>
            </a:r>
          </a:p>
          <a:p>
            <a:r>
              <a:rPr lang="en-US" sz="1200">
                <a:ea typeface="MS Mincho" pitchFamily="49" charset="-128"/>
                <a:cs typeface="MS Mincho" pitchFamily="49" charset="-128"/>
              </a:rPr>
              <a:t>Platforms:	Linux, Intel compiler</a:t>
            </a:r>
          </a:p>
          <a:p>
            <a:r>
              <a:rPr lang="en-US" sz="1200">
                <a:ea typeface="MS Mincho" pitchFamily="49" charset="-128"/>
                <a:cs typeface="MS Mincho" pitchFamily="49" charset="-128"/>
              </a:rPr>
              <a:t>Performance:	150 minutes on a single 3.6 GHz Intel Xeon</a:t>
            </a:r>
          </a:p>
          <a:p>
            <a:r>
              <a:rPr lang="en-US" sz="1200">
                <a:ea typeface="MS Mincho" pitchFamily="49" charset="-128"/>
                <a:cs typeface="MS Mincho" pitchFamily="49" charset="-128"/>
              </a:rPr>
              <a:t>	(72hr fcst, 275x150x38 grid, dx=48 km,</a:t>
            </a:r>
          </a:p>
          <a:p>
            <a:r>
              <a:rPr lang="en-US" sz="1200">
                <a:ea typeface="MS Mincho" pitchFamily="49" charset="-128"/>
                <a:cs typeface="MS Mincho" pitchFamily="49" charset="-128"/>
              </a:rPr>
              <a:t>	 dt=200 sec)</a:t>
            </a:r>
          </a:p>
          <a:p>
            <a:endParaRPr lang="en-US" sz="1200">
              <a:ea typeface="MS Mincho" pitchFamily="49" charset="-128"/>
              <a:cs typeface="MS Mincho" pitchFamily="49" charset="-128"/>
            </a:endParaRPr>
          </a:p>
          <a:p>
            <a:r>
              <a:rPr lang="en-US" sz="1200">
                <a:ea typeface="MS Mincho" pitchFamily="49" charset="-128"/>
                <a:cs typeface="MS Mincho" pitchFamily="49" charset="-128"/>
              </a:rPr>
              <a:t>Dynamics:	Semi-implicit time scheme, 3</a:t>
            </a:r>
            <a:r>
              <a:rPr lang="en-US" sz="1200" baseline="30000">
                <a:ea typeface="MS Mincho" pitchFamily="49" charset="-128"/>
                <a:cs typeface="MS Mincho" pitchFamily="49" charset="-128"/>
              </a:rPr>
              <a:t>rd</a:t>
            </a:r>
            <a:r>
              <a:rPr lang="en-US" sz="1200">
                <a:ea typeface="MS Mincho" pitchFamily="49" charset="-128"/>
                <a:cs typeface="MS Mincho" pitchFamily="49" charset="-128"/>
              </a:rPr>
              <a:t> order</a:t>
            </a:r>
          </a:p>
          <a:p>
            <a:r>
              <a:rPr lang="en-US" sz="1200">
                <a:ea typeface="MS Mincho" pitchFamily="49" charset="-128"/>
                <a:cs typeface="MS Mincho" pitchFamily="49" charset="-128"/>
              </a:rPr>
              <a:t>	Advective form - Leslie, et.al.,1985</a:t>
            </a:r>
          </a:p>
          <a:p>
            <a:r>
              <a:rPr lang="en-US" sz="1200">
                <a:ea typeface="MS Mincho" pitchFamily="49" charset="-128"/>
                <a:cs typeface="MS Mincho" pitchFamily="49" charset="-128"/>
              </a:rPr>
              <a:t>	Pseudo-non-hydrostatic, Raymond</a:t>
            </a:r>
          </a:p>
          <a:p>
            <a:r>
              <a:rPr lang="en-US" sz="1200">
                <a:ea typeface="MS Mincho" pitchFamily="49" charset="-128"/>
                <a:cs typeface="MS Mincho" pitchFamily="49" charset="-128"/>
              </a:rPr>
              <a:t>		and Aune, 1998</a:t>
            </a:r>
          </a:p>
          <a:p>
            <a:r>
              <a:rPr lang="en-US" sz="1200">
                <a:ea typeface="MS Mincho" pitchFamily="49" charset="-128"/>
                <a:cs typeface="MS Mincho" pitchFamily="49" charset="-128"/>
              </a:rPr>
              <a:t>	3</a:t>
            </a:r>
            <a:r>
              <a:rPr lang="en-US" sz="1200" baseline="30000">
                <a:ea typeface="MS Mincho" pitchFamily="49" charset="-128"/>
                <a:cs typeface="MS Mincho" pitchFamily="49" charset="-128"/>
              </a:rPr>
              <a:t>rd</a:t>
            </a:r>
            <a:r>
              <a:rPr lang="en-US" sz="1200">
                <a:ea typeface="MS Mincho" pitchFamily="49" charset="-128"/>
                <a:cs typeface="MS Mincho" pitchFamily="49" charset="-128"/>
              </a:rPr>
              <a:t> order Time filter - Raymond, 1991</a:t>
            </a:r>
          </a:p>
          <a:p>
            <a:r>
              <a:rPr lang="en-US" sz="1200">
                <a:ea typeface="MS Mincho" pitchFamily="49" charset="-128"/>
                <a:cs typeface="MS Mincho" pitchFamily="49" charset="-128"/>
              </a:rPr>
              <a:t>	6</a:t>
            </a:r>
            <a:r>
              <a:rPr lang="en-US" sz="1200" baseline="30000">
                <a:ea typeface="MS Mincho" pitchFamily="49" charset="-128"/>
                <a:cs typeface="MS Mincho" pitchFamily="49" charset="-128"/>
              </a:rPr>
              <a:t>th</a:t>
            </a:r>
            <a:r>
              <a:rPr lang="en-US" sz="1200">
                <a:ea typeface="MS Mincho" pitchFamily="49" charset="-128"/>
                <a:cs typeface="MS Mincho" pitchFamily="49" charset="-128"/>
              </a:rPr>
              <a:t> order tangent - Raymond, 1988</a:t>
            </a:r>
          </a:p>
          <a:p>
            <a:r>
              <a:rPr lang="en-US" sz="1200"/>
              <a:t> </a:t>
            </a:r>
            <a:endParaRPr lang="en-US" sz="1200" u="sng"/>
          </a:p>
          <a:p>
            <a:r>
              <a:rPr lang="en-US" sz="1200"/>
              <a:t>Physics:	Radiation – Ackerman and Stephens, 1987</a:t>
            </a:r>
          </a:p>
          <a:p>
            <a:r>
              <a:rPr lang="en-US" sz="1200"/>
              <a:t>	Turbulence – Raymond, 1999</a:t>
            </a:r>
          </a:p>
          <a:p>
            <a:r>
              <a:rPr lang="en-US" sz="1200"/>
              <a:t>	Precip/Clouds – modified Kessler, 1974</a:t>
            </a:r>
          </a:p>
          <a:p>
            <a:r>
              <a:rPr lang="en-US" sz="1200"/>
              <a:t>                                                and Tiedke, 1993</a:t>
            </a:r>
          </a:p>
          <a:p>
            <a:r>
              <a:rPr lang="en-US" sz="1200"/>
              <a:t>	Precip Fall rate – Kreitzberg and Perkey, 1976</a:t>
            </a:r>
          </a:p>
          <a:p>
            <a:r>
              <a:rPr lang="en-US" sz="1200"/>
              <a:t>	Convection – Raymond and Aune, 2002</a:t>
            </a:r>
          </a:p>
          <a:p>
            <a:endParaRPr lang="en-US" sz="1200"/>
          </a:p>
          <a:p>
            <a:r>
              <a:rPr lang="en-US" sz="1200"/>
              <a:t>Initialization:	Vertical normal mode - Bourke </a:t>
            </a:r>
          </a:p>
          <a:p>
            <a:r>
              <a:rPr lang="en-US" sz="1200"/>
              <a:t>		and McGregor, 1983</a:t>
            </a:r>
          </a:p>
          <a:p>
            <a:r>
              <a:rPr lang="en-US" sz="1200"/>
              <a:t>	</a:t>
            </a:r>
          </a:p>
          <a:p>
            <a:r>
              <a:rPr lang="en-US" sz="1200"/>
              <a:t>Analysis:	Recursive filter - Control variables</a:t>
            </a:r>
          </a:p>
          <a:p>
            <a:r>
              <a:rPr lang="en-US" sz="1200"/>
              <a:t>	3D variational - heights and winds, Seaman et 	al.,1977</a:t>
            </a:r>
          </a:p>
          <a:p>
            <a:r>
              <a:rPr lang="en-US" sz="1200"/>
              <a:t>	1D variational - satellite radiances/retrievals</a:t>
            </a:r>
            <a:endParaRPr lang="en-US" sz="1200">
              <a:ea typeface="Courier New" charset="0"/>
              <a:cs typeface="Courier New" charset="0"/>
            </a:endParaRPr>
          </a:p>
        </p:txBody>
      </p:sp>
      <p:sp>
        <p:nvSpPr>
          <p:cNvPr id="41987" name="Text Box 3"/>
          <p:cNvSpPr txBox="1">
            <a:spLocks noChangeArrowheads="1"/>
          </p:cNvSpPr>
          <p:nvPr/>
        </p:nvSpPr>
        <p:spPr bwMode="auto">
          <a:xfrm>
            <a:off x="4648200" y="760413"/>
            <a:ext cx="4343400" cy="3582987"/>
          </a:xfrm>
          <a:prstGeom prst="rect">
            <a:avLst/>
          </a:prstGeom>
          <a:noFill/>
          <a:ln w="22225">
            <a:solidFill>
              <a:schemeClr val="accent2"/>
            </a:solidFill>
            <a:miter lim="800000"/>
            <a:headEnd/>
            <a:tailEnd/>
          </a:ln>
        </p:spPr>
        <p:txBody>
          <a:bodyPr>
            <a:prstTxWarp prst="textNoShape">
              <a:avLst/>
            </a:prstTxWarp>
            <a:spAutoFit/>
          </a:bodyPr>
          <a:lstStyle/>
          <a:p>
            <a:r>
              <a:rPr lang="en-US" sz="1200"/>
              <a:t>Input grids:	Currently using CRAS moisture analysis 	merged with winds and temperatures from the 	NCEP GFS</a:t>
            </a:r>
          </a:p>
          <a:p>
            <a:r>
              <a:rPr lang="en-US" sz="1200">
                <a:ea typeface="MS Mincho" pitchFamily="49" charset="-128"/>
                <a:cs typeface="MS Mincho" pitchFamily="49" charset="-128"/>
              </a:rPr>
              <a:t>Topography:	</a:t>
            </a:r>
            <a:r>
              <a:rPr lang="en-US" sz="1200">
                <a:ea typeface="Arial" charset="0"/>
                <a:cs typeface="Arial" charset="0"/>
              </a:rPr>
              <a:t>USGS 2-minute surface elevation,</a:t>
            </a:r>
          </a:p>
          <a:p>
            <a:r>
              <a:rPr lang="en-US" sz="1200">
                <a:ea typeface="Arial" charset="0"/>
                <a:cs typeface="Arial" charset="0"/>
              </a:rPr>
              <a:t>	land-water flag</a:t>
            </a:r>
          </a:p>
          <a:p>
            <a:endParaRPr lang="en-US" sz="1200">
              <a:ea typeface="MS Mincho" pitchFamily="49" charset="-128"/>
              <a:cs typeface="MS Mincho" pitchFamily="49" charset="-128"/>
            </a:endParaRPr>
          </a:p>
          <a:p>
            <a:r>
              <a:rPr lang="en-US" sz="1200">
                <a:ea typeface="MS Mincho" pitchFamily="49" charset="-128"/>
                <a:cs typeface="MS Mincho" pitchFamily="49" charset="-128"/>
              </a:rPr>
              <a:t>Climatology:	Monthly albedo, deep-soil temperature,</a:t>
            </a:r>
          </a:p>
          <a:p>
            <a:r>
              <a:rPr lang="en-US" sz="1200">
                <a:ea typeface="MS Mincho" pitchFamily="49" charset="-128"/>
                <a:cs typeface="MS Mincho" pitchFamily="49" charset="-128"/>
              </a:rPr>
              <a:t>	sub-soil moisture, sea ice, roughness, 	vegetative roughness, leaf-area index,</a:t>
            </a:r>
          </a:p>
          <a:p>
            <a:r>
              <a:rPr lang="en-US" sz="1200">
                <a:ea typeface="MS Mincho" pitchFamily="49" charset="-128"/>
                <a:cs typeface="MS Mincho" pitchFamily="49" charset="-128"/>
              </a:rPr>
              <a:t>	greenness</a:t>
            </a:r>
          </a:p>
          <a:p>
            <a:endParaRPr lang="en-US" sz="1200">
              <a:ea typeface="MS Mincho" pitchFamily="49" charset="-128"/>
              <a:cs typeface="MS Mincho" pitchFamily="49" charset="-128"/>
            </a:endParaRPr>
          </a:p>
          <a:p>
            <a:r>
              <a:rPr lang="en-US" sz="1200">
                <a:ea typeface="MS Mincho" pitchFamily="49" charset="-128"/>
                <a:cs typeface="MS Mincho" pitchFamily="49" charset="-128"/>
              </a:rPr>
              <a:t>Observations:</a:t>
            </a:r>
          </a:p>
          <a:p>
            <a:r>
              <a:rPr lang="en-US" sz="1200">
                <a:ea typeface="MS Mincho" pitchFamily="49" charset="-128"/>
                <a:cs typeface="MS Mincho" pitchFamily="49" charset="-128"/>
              </a:rPr>
              <a:t>     In situ:	RAOBs, surface data, ACARS</a:t>
            </a:r>
          </a:p>
          <a:p>
            <a:r>
              <a:rPr lang="en-US" sz="1200">
                <a:ea typeface="MS Mincho" pitchFamily="49" charset="-128"/>
                <a:cs typeface="MS Mincho" pitchFamily="49" charset="-128"/>
              </a:rPr>
              <a:t>     GOES:	3-layer precipitable water</a:t>
            </a:r>
            <a:br>
              <a:rPr lang="en-US" sz="1200">
                <a:ea typeface="MS Mincho" pitchFamily="49" charset="-128"/>
                <a:cs typeface="MS Mincho" pitchFamily="49" charset="-128"/>
              </a:rPr>
            </a:br>
            <a:r>
              <a:rPr lang="en-US" sz="1200">
                <a:ea typeface="MS Mincho" pitchFamily="49" charset="-128"/>
                <a:cs typeface="MS Mincho" pitchFamily="49" charset="-128"/>
              </a:rPr>
              <a:t>	Cloud-top pressure and effective cloud amount,</a:t>
            </a:r>
          </a:p>
          <a:p>
            <a:r>
              <a:rPr lang="en-US" sz="1200">
                <a:ea typeface="MS Mincho" pitchFamily="49" charset="-128"/>
                <a:cs typeface="MS Mincho" pitchFamily="49" charset="-128"/>
              </a:rPr>
              <a:t>	4-layer thickness</a:t>
            </a:r>
          </a:p>
          <a:p>
            <a:r>
              <a:rPr lang="en-US" sz="1200">
                <a:ea typeface="MS Mincho" pitchFamily="49" charset="-128"/>
                <a:cs typeface="MS Mincho" pitchFamily="49" charset="-128"/>
              </a:rPr>
              <a:t>	Cloud-track and water vapor winds</a:t>
            </a:r>
          </a:p>
          <a:p>
            <a:r>
              <a:rPr lang="en-US" sz="1200">
                <a:ea typeface="MS Mincho" pitchFamily="49" charset="-128"/>
                <a:cs typeface="MS Mincho" pitchFamily="49" charset="-128"/>
              </a:rPr>
              <a:t>     Other:	Gridded hourly precip, Stage II, from NCEP</a:t>
            </a:r>
            <a:br>
              <a:rPr lang="en-US" sz="1200">
                <a:ea typeface="MS Mincho" pitchFamily="49" charset="-128"/>
                <a:cs typeface="MS Mincho" pitchFamily="49" charset="-128"/>
              </a:rPr>
            </a:br>
            <a:r>
              <a:rPr lang="en-US" sz="1200">
                <a:ea typeface="MS Mincho" pitchFamily="49" charset="-128"/>
                <a:cs typeface="MS Mincho" pitchFamily="49" charset="-128"/>
              </a:rPr>
              <a:t>	SST and sea ice coverage from NESDIS</a:t>
            </a:r>
          </a:p>
        </p:txBody>
      </p:sp>
      <p:sp>
        <p:nvSpPr>
          <p:cNvPr id="41988" name="Text Box 4"/>
          <p:cNvSpPr txBox="1">
            <a:spLocks noChangeArrowheads="1"/>
          </p:cNvSpPr>
          <p:nvPr/>
        </p:nvSpPr>
        <p:spPr bwMode="auto">
          <a:xfrm>
            <a:off x="990600" y="150813"/>
            <a:ext cx="7026275" cy="457200"/>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rPr>
              <a:t>CIMSS Regional Assimilation System  -  Details</a:t>
            </a:r>
          </a:p>
        </p:txBody>
      </p:sp>
      <p:pic>
        <p:nvPicPr>
          <p:cNvPr id="41989" name="Picture 5" descr="cimss_for_engraving_crop"/>
          <p:cNvPicPr>
            <a:picLocks noChangeAspect="1" noChangeArrowheads="1"/>
          </p:cNvPicPr>
          <p:nvPr/>
        </p:nvPicPr>
        <p:blipFill>
          <a:blip r:embed="rId3"/>
          <a:srcRect b="12599"/>
          <a:stretch>
            <a:fillRect/>
          </a:stretch>
        </p:blipFill>
        <p:spPr bwMode="auto">
          <a:xfrm>
            <a:off x="5867400" y="4678363"/>
            <a:ext cx="2133600" cy="1417637"/>
          </a:xfrm>
          <a:prstGeom prst="rect">
            <a:avLst/>
          </a:prstGeom>
          <a:noFill/>
          <a:ln w="9525">
            <a:noFill/>
            <a:miter lim="800000"/>
            <a:headEnd/>
            <a:tailEnd/>
          </a:ln>
        </p:spPr>
      </p:pic>
      <p:sp>
        <p:nvSpPr>
          <p:cNvPr id="41990" name="Text Box 6"/>
          <p:cNvSpPr txBox="1">
            <a:spLocks noChangeArrowheads="1"/>
          </p:cNvSpPr>
          <p:nvPr/>
        </p:nvSpPr>
        <p:spPr bwMode="auto">
          <a:xfrm>
            <a:off x="5943600" y="5805488"/>
            <a:ext cx="2057400" cy="366712"/>
          </a:xfrm>
          <a:prstGeom prst="rect">
            <a:avLst/>
          </a:prstGeom>
          <a:solidFill>
            <a:schemeClr val="tx1"/>
          </a:solidFill>
          <a:ln w="9525">
            <a:noFill/>
            <a:miter lim="800000"/>
            <a:headEnd/>
            <a:tailEnd/>
          </a:ln>
        </p:spPr>
        <p:txBody>
          <a:bodyPr>
            <a:prstTxWarp prst="textNoShape">
              <a:avLst/>
            </a:prstTxWarp>
            <a:spAutoFit/>
          </a:bodyPr>
          <a:lstStyle/>
          <a:p>
            <a:pPr eaLnBrk="0" hangingPunct="0"/>
            <a:r>
              <a:rPr lang="en-US">
                <a:solidFill>
                  <a:schemeClr val="bg1"/>
                </a:solidFill>
              </a:rPr>
              <a:t>        C R A S</a:t>
            </a:r>
          </a:p>
        </p:txBody>
      </p:sp>
      <p:sp>
        <p:nvSpPr>
          <p:cNvPr id="41991" name="Text Box 7"/>
          <p:cNvSpPr txBox="1">
            <a:spLocks noChangeArrowheads="1"/>
          </p:cNvSpPr>
          <p:nvPr/>
        </p:nvSpPr>
        <p:spPr bwMode="auto">
          <a:xfrm>
            <a:off x="5867400" y="6172200"/>
            <a:ext cx="2209800" cy="457200"/>
          </a:xfrm>
          <a:prstGeom prst="rect">
            <a:avLst/>
          </a:prstGeom>
          <a:noFill/>
          <a:ln w="9525">
            <a:noFill/>
            <a:miter lim="800000"/>
            <a:headEnd/>
            <a:tailEnd/>
          </a:ln>
        </p:spPr>
        <p:txBody>
          <a:bodyPr>
            <a:prstTxWarp prst="textNoShape">
              <a:avLst/>
            </a:prstTxWarp>
            <a:spAutoFit/>
          </a:bodyPr>
          <a:lstStyle/>
          <a:p>
            <a:pPr eaLnBrk="0" hangingPunct="0"/>
            <a:r>
              <a:rPr lang="en-US" sz="1200" i="1"/>
              <a:t>CRAS TEMPESTUS HODIE</a:t>
            </a:r>
          </a:p>
          <a:p>
            <a:pPr eaLnBrk="0" hangingPunct="0"/>
            <a:r>
              <a:rPr lang="en-US" sz="1200" i="1"/>
              <a:t>Tomorrow’s Weather Today</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Content Placeholder 1"/>
          <p:cNvSpPr>
            <a:spLocks noGrp="1"/>
          </p:cNvSpPr>
          <p:nvPr>
            <p:ph idx="1"/>
          </p:nvPr>
        </p:nvSpPr>
        <p:spPr/>
        <p:txBody>
          <a:bodyPr/>
          <a:lstStyle/>
          <a:p>
            <a:r>
              <a:rPr lang="en-US" smtClean="0">
                <a:ea typeface="ＭＳ Ｐゴシック" charset="-128"/>
                <a:cs typeface="ＭＳ Ｐゴシック" charset="-128"/>
              </a:rPr>
              <a:t>User:  imcras</a:t>
            </a:r>
          </a:p>
          <a:p>
            <a:r>
              <a:rPr lang="en-US" smtClean="0">
                <a:ea typeface="ＭＳ Ｐゴシック" charset="-128"/>
                <a:cs typeface="ＭＳ Ｐゴシック" charset="-128"/>
              </a:rPr>
              <a:t>PW: XXXXXX</a:t>
            </a:r>
          </a:p>
          <a:p>
            <a:endParaRPr lang="en-US" smtClean="0">
              <a:ea typeface="ＭＳ Ｐゴシック" charset="-128"/>
              <a:cs typeface="ＭＳ Ｐゴシック" charset="-128"/>
            </a:endParaRPr>
          </a:p>
          <a:p>
            <a:r>
              <a:rPr lang="en-US" smtClean="0">
                <a:ea typeface="ＭＳ Ｐゴシック" charset="-128"/>
                <a:cs typeface="ＭＳ Ｐゴシック" charset="-128"/>
              </a:rPr>
              <a:t>DBCRAS 48 km software package is installed at:</a:t>
            </a:r>
          </a:p>
          <a:p>
            <a:pPr lvl="1"/>
            <a:r>
              <a:rPr lang="en-US" b="1" smtClean="0"/>
              <a:t>/home/imcras/dbCRAS</a:t>
            </a:r>
          </a:p>
          <a:p>
            <a:r>
              <a:rPr lang="en-US" smtClean="0">
                <a:ea typeface="ＭＳ Ｐゴシック" charset="-128"/>
                <a:cs typeface="ＭＳ Ｐゴシック" charset="-128"/>
              </a:rPr>
              <a:t>NdbCRAS 16 km software package is installed at:</a:t>
            </a:r>
          </a:p>
          <a:p>
            <a:pPr lvl="1"/>
            <a:r>
              <a:rPr lang="en-US" b="1" smtClean="0"/>
              <a:t>/home/imcras/NdbCRAS</a:t>
            </a:r>
            <a:r>
              <a:rPr lang="en-US" smtClean="0"/>
              <a:t> </a:t>
            </a:r>
            <a:endParaRPr lang="en-US" b="1" smtClean="0"/>
          </a:p>
          <a:p>
            <a:pPr lvl="1"/>
            <a:endParaRPr lang="en-US" smtClean="0"/>
          </a:p>
        </p:txBody>
      </p:sp>
      <p:sp>
        <p:nvSpPr>
          <p:cNvPr id="3" name="Title 2"/>
          <p:cNvSpPr>
            <a:spLocks noGrp="1"/>
          </p:cNvSpPr>
          <p:nvPr>
            <p:ph type="title"/>
          </p:nvPr>
        </p:nvSpPr>
        <p:spPr/>
        <p:txBody>
          <a:bodyPr/>
          <a:lstStyle/>
          <a:p>
            <a:pPr>
              <a:defRPr/>
            </a:pPr>
            <a:r>
              <a:rPr lang="en-US" dirty="0" smtClean="0"/>
              <a:t>ECNU DBCRAS Set up</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sz="2400" dirty="0" smtClean="0"/>
              <a:t>Output grib2 file archive directories:</a:t>
            </a:r>
          </a:p>
          <a:p>
            <a:pPr>
              <a:buFont typeface="Wingdings 3" charset="2"/>
              <a:buNone/>
              <a:defRPr/>
            </a:pPr>
            <a:endParaRPr lang="en-US" sz="2400" dirty="0" smtClean="0"/>
          </a:p>
          <a:p>
            <a:pPr marL="0">
              <a:spcBef>
                <a:spcPts val="0"/>
              </a:spcBef>
              <a:spcAft>
                <a:spcPts val="0"/>
              </a:spcAft>
              <a:buFont typeface="Wingdings 3" charset="2"/>
              <a:buNone/>
              <a:defRPr/>
            </a:pPr>
            <a:r>
              <a:rPr lang="en-US" sz="2400" b="1" dirty="0" smtClean="0">
                <a:latin typeface="Times"/>
                <a:ea typeface="Cambria"/>
                <a:cs typeface="Times New Roman"/>
              </a:rPr>
              <a:t>  /archive/data/</a:t>
            </a:r>
            <a:r>
              <a:rPr lang="en-US" sz="2400" b="1" dirty="0" err="1" smtClean="0">
                <a:latin typeface="Times"/>
                <a:ea typeface="Cambria"/>
                <a:cs typeface="Times New Roman"/>
              </a:rPr>
              <a:t>dbcras</a:t>
            </a:r>
            <a:r>
              <a:rPr lang="en-US" sz="2400" b="1" dirty="0" smtClean="0">
                <a:latin typeface="Times"/>
                <a:ea typeface="Cambria"/>
                <a:cs typeface="Times New Roman"/>
              </a:rPr>
              <a:t>/&lt;</a:t>
            </a:r>
            <a:r>
              <a:rPr lang="en-US" sz="2400" b="1" dirty="0" err="1" smtClean="0">
                <a:latin typeface="Times"/>
                <a:ea typeface="Cambria"/>
                <a:cs typeface="Times New Roman"/>
              </a:rPr>
              <a:t>YYYY_MM_DD_ddd</a:t>
            </a:r>
            <a:r>
              <a:rPr lang="en-US" sz="2400" b="1" dirty="0" smtClean="0">
                <a:latin typeface="Times"/>
                <a:ea typeface="Cambria"/>
                <a:cs typeface="Times New Roman"/>
              </a:rPr>
              <a:t>&gt;/&lt;HH&gt;UTC/</a:t>
            </a:r>
            <a:endParaRPr lang="en-US" sz="2400" dirty="0" smtClean="0">
              <a:latin typeface="Times New Roman"/>
              <a:ea typeface="Cambria"/>
              <a:cs typeface="Times New Roman"/>
            </a:endParaRPr>
          </a:p>
          <a:p>
            <a:pPr marL="0">
              <a:spcBef>
                <a:spcPts val="0"/>
              </a:spcBef>
              <a:spcAft>
                <a:spcPts val="0"/>
              </a:spcAft>
              <a:buFont typeface="Wingdings 3" charset="2"/>
              <a:buNone/>
              <a:defRPr/>
            </a:pPr>
            <a:endParaRPr lang="en-US" sz="2800" dirty="0" smtClean="0">
              <a:latin typeface="Times New Roman"/>
              <a:ea typeface="Cambria"/>
              <a:cs typeface="Times New Roman"/>
            </a:endParaRPr>
          </a:p>
          <a:p>
            <a:pPr marL="0">
              <a:spcBef>
                <a:spcPts val="0"/>
              </a:spcBef>
              <a:spcAft>
                <a:spcPts val="0"/>
              </a:spcAft>
              <a:buFont typeface="Wingdings 3" charset="2"/>
              <a:buNone/>
              <a:defRPr/>
            </a:pPr>
            <a:r>
              <a:rPr lang="en-US" sz="2800" dirty="0" smtClean="0">
                <a:latin typeface="Times"/>
                <a:ea typeface="Cambria"/>
                <a:cs typeface="Times New Roman"/>
              </a:rPr>
              <a:t>YYYY is the year</a:t>
            </a:r>
            <a:endParaRPr lang="en-US" sz="2800" dirty="0" smtClean="0">
              <a:latin typeface="Times New Roman"/>
              <a:ea typeface="Cambria"/>
              <a:cs typeface="Times New Roman"/>
            </a:endParaRPr>
          </a:p>
          <a:p>
            <a:pPr marL="0">
              <a:spcBef>
                <a:spcPts val="0"/>
              </a:spcBef>
              <a:spcAft>
                <a:spcPts val="0"/>
              </a:spcAft>
              <a:buFont typeface="Wingdings 3" charset="2"/>
              <a:buNone/>
              <a:defRPr/>
            </a:pPr>
            <a:r>
              <a:rPr lang="en-US" sz="2800" dirty="0" smtClean="0">
                <a:latin typeface="Times"/>
                <a:ea typeface="Cambria"/>
                <a:cs typeface="Times New Roman"/>
              </a:rPr>
              <a:t>MM is the month</a:t>
            </a:r>
            <a:endParaRPr lang="en-US" sz="2800" dirty="0" smtClean="0">
              <a:latin typeface="Times New Roman"/>
              <a:ea typeface="Cambria"/>
              <a:cs typeface="Times New Roman"/>
            </a:endParaRPr>
          </a:p>
          <a:p>
            <a:pPr marL="0">
              <a:spcBef>
                <a:spcPts val="0"/>
              </a:spcBef>
              <a:spcAft>
                <a:spcPts val="0"/>
              </a:spcAft>
              <a:buFont typeface="Wingdings 3" charset="2"/>
              <a:buNone/>
              <a:defRPr/>
            </a:pPr>
            <a:r>
              <a:rPr lang="en-US" sz="2800" dirty="0" smtClean="0">
                <a:latin typeface="Times"/>
                <a:ea typeface="Cambria"/>
                <a:cs typeface="Times New Roman"/>
              </a:rPr>
              <a:t>DD is the day of the month</a:t>
            </a:r>
            <a:endParaRPr lang="en-US" sz="2800" dirty="0" smtClean="0">
              <a:latin typeface="Times New Roman"/>
              <a:ea typeface="Cambria"/>
              <a:cs typeface="Times New Roman"/>
            </a:endParaRPr>
          </a:p>
          <a:p>
            <a:pPr marL="0">
              <a:spcBef>
                <a:spcPts val="0"/>
              </a:spcBef>
              <a:spcAft>
                <a:spcPts val="0"/>
              </a:spcAft>
              <a:buFont typeface="Wingdings 3" charset="2"/>
              <a:buNone/>
              <a:defRPr/>
            </a:pPr>
            <a:r>
              <a:rPr lang="en-US" sz="2800" dirty="0" err="1" smtClean="0">
                <a:latin typeface="Times"/>
                <a:ea typeface="Cambria"/>
                <a:cs typeface="Times New Roman"/>
              </a:rPr>
              <a:t>ddd</a:t>
            </a:r>
            <a:r>
              <a:rPr lang="en-US" sz="2800" dirty="0" smtClean="0">
                <a:latin typeface="Times"/>
                <a:ea typeface="Cambria"/>
                <a:cs typeface="Times New Roman"/>
              </a:rPr>
              <a:t> is the day of the year</a:t>
            </a:r>
            <a:endParaRPr lang="en-US" sz="2800" dirty="0" smtClean="0">
              <a:latin typeface="Times New Roman"/>
              <a:ea typeface="Cambria"/>
              <a:cs typeface="Times New Roman"/>
            </a:endParaRPr>
          </a:p>
          <a:p>
            <a:pPr marL="0">
              <a:spcBef>
                <a:spcPts val="0"/>
              </a:spcBef>
              <a:spcAft>
                <a:spcPts val="0"/>
              </a:spcAft>
              <a:buFont typeface="Wingdings 3" charset="2"/>
              <a:buNone/>
              <a:defRPr/>
            </a:pPr>
            <a:r>
              <a:rPr lang="en-US" sz="2800" dirty="0" smtClean="0">
                <a:latin typeface="Times"/>
                <a:ea typeface="Cambria"/>
                <a:cs typeface="Times New Roman"/>
              </a:rPr>
              <a:t>HH is the </a:t>
            </a:r>
            <a:r>
              <a:rPr lang="en-US" sz="2800" dirty="0" err="1" smtClean="0">
                <a:latin typeface="Times"/>
                <a:ea typeface="Cambria"/>
                <a:cs typeface="Times New Roman"/>
              </a:rPr>
              <a:t>dbcras</a:t>
            </a:r>
            <a:r>
              <a:rPr lang="en-US" sz="2800" dirty="0" smtClean="0">
                <a:latin typeface="Times"/>
                <a:ea typeface="Cambria"/>
                <a:cs typeface="Times New Roman"/>
              </a:rPr>
              <a:t> run time, either 00 or 12 UTC</a:t>
            </a:r>
          </a:p>
          <a:p>
            <a:pPr marL="0">
              <a:spcBef>
                <a:spcPts val="0"/>
              </a:spcBef>
              <a:spcAft>
                <a:spcPts val="0"/>
              </a:spcAft>
              <a:buFont typeface="Wingdings 3" charset="2"/>
              <a:buNone/>
              <a:defRPr/>
            </a:pPr>
            <a:endParaRPr lang="en-US" sz="2800" dirty="0" smtClean="0">
              <a:latin typeface="Times"/>
              <a:ea typeface="Cambria"/>
              <a:cs typeface="Times New Roman"/>
            </a:endParaRPr>
          </a:p>
          <a:p>
            <a:pPr marL="0">
              <a:spcBef>
                <a:spcPts val="0"/>
              </a:spcBef>
              <a:spcAft>
                <a:spcPts val="0"/>
              </a:spcAft>
              <a:buFont typeface="Wingdings 3" charset="2"/>
              <a:buNone/>
              <a:defRPr/>
            </a:pPr>
            <a:r>
              <a:rPr lang="en-US" sz="2800" dirty="0" smtClean="0">
                <a:latin typeface="Times"/>
                <a:ea typeface="Cambria"/>
                <a:cs typeface="Times New Roman"/>
              </a:rPr>
              <a:t>  Ex:  /archive/data/</a:t>
            </a:r>
            <a:r>
              <a:rPr lang="en-US" sz="2800" dirty="0" err="1" smtClean="0">
                <a:latin typeface="Times"/>
                <a:ea typeface="Cambria"/>
                <a:cs typeface="Times New Roman"/>
              </a:rPr>
              <a:t>dbcras</a:t>
            </a:r>
            <a:r>
              <a:rPr lang="en-US" sz="2800" dirty="0" smtClean="0">
                <a:latin typeface="Times"/>
                <a:ea typeface="Cambria"/>
                <a:cs typeface="Times New Roman"/>
              </a:rPr>
              <a:t>/</a:t>
            </a:r>
            <a:r>
              <a:rPr lang="en-US" sz="2800" dirty="0" smtClean="0">
                <a:latin typeface="Cambria"/>
                <a:ea typeface="Cambria"/>
                <a:cs typeface="Times New Roman"/>
              </a:rPr>
              <a:t> </a:t>
            </a:r>
            <a:r>
              <a:rPr lang="en-US" sz="2800" dirty="0" smtClean="0">
                <a:latin typeface="Times"/>
                <a:ea typeface="Cambria"/>
                <a:cs typeface="Times New Roman"/>
              </a:rPr>
              <a:t>2010_05_11_131/12UTC </a:t>
            </a:r>
            <a:endParaRPr lang="en-US" sz="2800" dirty="0" smtClean="0">
              <a:latin typeface="Times New Roman"/>
              <a:ea typeface="Cambria"/>
              <a:cs typeface="Times New Roman"/>
            </a:endParaRPr>
          </a:p>
          <a:p>
            <a:pPr lvl="1">
              <a:defRPr/>
            </a:pPr>
            <a:endParaRPr lang="en-US" dirty="0"/>
          </a:p>
        </p:txBody>
      </p:sp>
      <p:sp>
        <p:nvSpPr>
          <p:cNvPr id="3" name="Title 2"/>
          <p:cNvSpPr>
            <a:spLocks noGrp="1"/>
          </p:cNvSpPr>
          <p:nvPr>
            <p:ph type="title"/>
          </p:nvPr>
        </p:nvSpPr>
        <p:spPr/>
        <p:txBody>
          <a:bodyPr/>
          <a:lstStyle/>
          <a:p>
            <a:pPr>
              <a:defRPr/>
            </a:pPr>
            <a:r>
              <a:rPr lang="en-US" dirty="0" err="1" smtClean="0"/>
              <a:t>dbCRAS</a:t>
            </a:r>
            <a:r>
              <a:rPr lang="en-US" dirty="0" smtClean="0"/>
              <a:t> Archive</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smtClean="0">
                <a:ea typeface="ＭＳ Ｐゴシック" charset="-128"/>
                <a:cs typeface="ＭＳ Ｐゴシック" charset="-128"/>
              </a:rPr>
              <a:t>DBCRAS IR window</a:t>
            </a:r>
          </a:p>
        </p:txBody>
      </p:sp>
      <p:sp>
        <p:nvSpPr>
          <p:cNvPr id="59396" name="TextBox 4"/>
          <p:cNvSpPr txBox="1">
            <a:spLocks noChangeArrowheads="1"/>
          </p:cNvSpPr>
          <p:nvPr/>
        </p:nvSpPr>
        <p:spPr bwMode="auto">
          <a:xfrm>
            <a:off x="76200" y="6324600"/>
            <a:ext cx="9208771"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C0504D"/>
                </a:solidFill>
              </a:rPr>
              <a:t>DBCRAS 12 hour Pre-forecast 11 </a:t>
            </a:r>
            <a:r>
              <a:rPr lang="en-US" sz="1800" dirty="0" err="1">
                <a:solidFill>
                  <a:srgbClr val="C0504D"/>
                </a:solidFill>
              </a:rPr>
              <a:t>μm</a:t>
            </a:r>
            <a:r>
              <a:rPr lang="en-US" sz="1800" dirty="0">
                <a:solidFill>
                  <a:srgbClr val="C0504D"/>
                </a:solidFill>
              </a:rPr>
              <a:t> Brightness Temperatures   </a:t>
            </a:r>
            <a:r>
              <a:rPr lang="en-US" sz="1800" dirty="0" smtClean="0">
                <a:solidFill>
                  <a:srgbClr val="C0504D"/>
                </a:solidFill>
              </a:rPr>
              <a:t> </a:t>
            </a:r>
            <a:r>
              <a:rPr lang="en-US" sz="1800" dirty="0" smtClean="0">
                <a:solidFill>
                  <a:srgbClr val="C0504D"/>
                </a:solidFill>
              </a:rPr>
              <a:t>00</a:t>
            </a:r>
            <a:r>
              <a:rPr lang="en-US" sz="1800" dirty="0" smtClean="0">
                <a:solidFill>
                  <a:srgbClr val="C0504D"/>
                </a:solidFill>
              </a:rPr>
              <a:t> </a:t>
            </a:r>
            <a:r>
              <a:rPr lang="en-US" sz="1800" dirty="0">
                <a:solidFill>
                  <a:srgbClr val="C0504D"/>
                </a:solidFill>
              </a:rPr>
              <a:t>UTC  </a:t>
            </a:r>
            <a:r>
              <a:rPr lang="en-US" sz="1800" dirty="0" smtClean="0">
                <a:solidFill>
                  <a:srgbClr val="C0504D"/>
                </a:solidFill>
              </a:rPr>
              <a:t> 10 April 2011</a:t>
            </a:r>
            <a:endParaRPr lang="en-US" sz="1800" dirty="0">
              <a:solidFill>
                <a:srgbClr val="C0504D"/>
              </a:solidFill>
            </a:endParaRPr>
          </a:p>
        </p:txBody>
      </p:sp>
      <p:pic>
        <p:nvPicPr>
          <p:cNvPr id="5" name="IRCRAS_spinloop.gif">
            <a:hlinkClick r:id="" action="ppaction://media"/>
          </p:cNvPr>
          <p:cNvPicPr/>
          <p:nvPr>
            <p:ph idx="1"/>
            <a:videoFile r:link="rId1"/>
          </p:nvPr>
        </p:nvPicPr>
        <p:blipFill>
          <a:blip r:embed="rId3"/>
          <a:stretch>
            <a:fillRect/>
          </a:stretch>
        </p:blipFill>
        <p:spPr>
          <a:xfrm>
            <a:off x="1177527" y="1600200"/>
            <a:ext cx="6788945"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smtClean="0">
                <a:ea typeface="ＭＳ Ｐゴシック" charset="-128"/>
                <a:cs typeface="ＭＳ Ｐゴシック" charset="-128"/>
              </a:rPr>
              <a:t>DBCRAS IR Window</a:t>
            </a:r>
          </a:p>
        </p:txBody>
      </p:sp>
      <p:sp>
        <p:nvSpPr>
          <p:cNvPr id="60420" name="TextBox 4"/>
          <p:cNvSpPr txBox="1">
            <a:spLocks noChangeArrowheads="1"/>
          </p:cNvSpPr>
          <p:nvPr/>
        </p:nvSpPr>
        <p:spPr bwMode="auto">
          <a:xfrm>
            <a:off x="76200" y="6324600"/>
            <a:ext cx="8815409"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C0504D"/>
                </a:solidFill>
              </a:rPr>
              <a:t>DBCRAS 72 hour Forecast 11 </a:t>
            </a:r>
            <a:r>
              <a:rPr lang="en-US" sz="1800" dirty="0" err="1">
                <a:solidFill>
                  <a:srgbClr val="C0504D"/>
                </a:solidFill>
              </a:rPr>
              <a:t>μm</a:t>
            </a:r>
            <a:r>
              <a:rPr lang="en-US" sz="1800" dirty="0">
                <a:solidFill>
                  <a:srgbClr val="C0504D"/>
                </a:solidFill>
              </a:rPr>
              <a:t> Brightness Temperatures   </a:t>
            </a:r>
            <a:r>
              <a:rPr lang="en-US" sz="1800" dirty="0" smtClean="0">
                <a:solidFill>
                  <a:srgbClr val="C0504D"/>
                </a:solidFill>
              </a:rPr>
              <a:t> 12 </a:t>
            </a:r>
            <a:r>
              <a:rPr lang="en-US" sz="1800" dirty="0">
                <a:solidFill>
                  <a:srgbClr val="C0504D"/>
                </a:solidFill>
              </a:rPr>
              <a:t>UTC  </a:t>
            </a:r>
            <a:r>
              <a:rPr lang="en-US" sz="1800" dirty="0" smtClean="0">
                <a:solidFill>
                  <a:srgbClr val="C0504D"/>
                </a:solidFill>
              </a:rPr>
              <a:t> 10 April 2011</a:t>
            </a:r>
            <a:endParaRPr lang="en-US" sz="1800" dirty="0">
              <a:solidFill>
                <a:srgbClr val="C0504D"/>
              </a:solidFill>
            </a:endParaRPr>
          </a:p>
        </p:txBody>
      </p:sp>
      <p:pic>
        <p:nvPicPr>
          <p:cNvPr id="6" name="IR_CRASloop.gif">
            <a:hlinkClick r:id="" action="ppaction://media"/>
          </p:cNvPr>
          <p:cNvPicPr/>
          <p:nvPr>
            <p:ph idx="1"/>
            <a:videoFile r:link="rId1"/>
          </p:nvPr>
        </p:nvPicPr>
        <p:blipFill>
          <a:blip r:embed="rId3"/>
          <a:stretch>
            <a:fillRect/>
          </a:stretch>
        </p:blipFill>
        <p:spPr>
          <a:xfrm>
            <a:off x="1177527" y="1600200"/>
            <a:ext cx="6788945"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smtClean="0">
                <a:ea typeface="ＭＳ Ｐゴシック" charset="-128"/>
                <a:cs typeface="ＭＳ Ｐゴシック" charset="-128"/>
              </a:rPr>
              <a:t>DBCRAS Moisture (TPW)</a:t>
            </a:r>
          </a:p>
        </p:txBody>
      </p:sp>
      <p:sp>
        <p:nvSpPr>
          <p:cNvPr id="61444" name="TextBox 4"/>
          <p:cNvSpPr txBox="1">
            <a:spLocks noChangeArrowheads="1"/>
          </p:cNvSpPr>
          <p:nvPr/>
        </p:nvSpPr>
        <p:spPr bwMode="auto">
          <a:xfrm>
            <a:off x="76200" y="6324600"/>
            <a:ext cx="8849222"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C0504D"/>
                </a:solidFill>
              </a:rPr>
              <a:t>DBCRAS 12 hour Pre-forecast Total </a:t>
            </a:r>
            <a:r>
              <a:rPr lang="en-US" sz="1800" dirty="0" err="1">
                <a:solidFill>
                  <a:srgbClr val="C0504D"/>
                </a:solidFill>
              </a:rPr>
              <a:t>Precipitable</a:t>
            </a:r>
            <a:r>
              <a:rPr lang="en-US" sz="1800" dirty="0">
                <a:solidFill>
                  <a:srgbClr val="C0504D"/>
                </a:solidFill>
              </a:rPr>
              <a:t> Water Vapor</a:t>
            </a:r>
            <a:r>
              <a:rPr lang="en-US" sz="1800" dirty="0" smtClean="0">
                <a:solidFill>
                  <a:srgbClr val="C0504D"/>
                </a:solidFill>
              </a:rPr>
              <a:t> 00 UTC   10 April 2011</a:t>
            </a:r>
            <a:endParaRPr lang="en-US" sz="1800" dirty="0">
              <a:solidFill>
                <a:srgbClr val="C0504D"/>
              </a:solidFill>
            </a:endParaRPr>
          </a:p>
        </p:txBody>
      </p:sp>
      <p:pic>
        <p:nvPicPr>
          <p:cNvPr id="6" name="PWATspin_loop.gif">
            <a:hlinkClick r:id="" action="ppaction://media"/>
          </p:cNvPr>
          <p:cNvPicPr/>
          <p:nvPr>
            <p:ph idx="1"/>
            <a:videoFile r:link="rId1"/>
          </p:nvPr>
        </p:nvPicPr>
        <p:blipFill>
          <a:blip r:embed="rId3"/>
          <a:stretch>
            <a:fillRect/>
          </a:stretch>
        </p:blipFill>
        <p:spPr>
          <a:xfrm>
            <a:off x="1177527" y="1600200"/>
            <a:ext cx="6788945"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dirty="0" smtClean="0">
                <a:ea typeface="ＭＳ Ｐゴシック" charset="-128"/>
                <a:cs typeface="ＭＳ Ｐゴシック" charset="-128"/>
              </a:rPr>
              <a:t>DBCRAS</a:t>
            </a:r>
            <a:r>
              <a:rPr lang="en-US" dirty="0" smtClean="0">
                <a:ea typeface="ＭＳ Ｐゴシック" charset="-128"/>
                <a:cs typeface="ＭＳ Ｐゴシック" charset="-128"/>
              </a:rPr>
              <a:t> Moisture (TPW)</a:t>
            </a:r>
            <a:endParaRPr lang="en-US" dirty="0" smtClean="0">
              <a:ea typeface="ＭＳ Ｐゴシック" charset="-128"/>
              <a:cs typeface="ＭＳ Ｐゴシック" charset="-128"/>
            </a:endParaRPr>
          </a:p>
        </p:txBody>
      </p:sp>
      <p:sp>
        <p:nvSpPr>
          <p:cNvPr id="62468" name="TextBox 4"/>
          <p:cNvSpPr txBox="1">
            <a:spLocks noChangeArrowheads="1"/>
          </p:cNvSpPr>
          <p:nvPr/>
        </p:nvSpPr>
        <p:spPr bwMode="auto">
          <a:xfrm>
            <a:off x="457200" y="6324600"/>
            <a:ext cx="8477276"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C0504D"/>
                </a:solidFill>
              </a:rPr>
              <a:t>DBCRAS 72 hour Forecast</a:t>
            </a:r>
            <a:r>
              <a:rPr lang="en-US" sz="1800" dirty="0" smtClean="0">
                <a:solidFill>
                  <a:srgbClr val="C0504D"/>
                </a:solidFill>
              </a:rPr>
              <a:t> Total </a:t>
            </a:r>
            <a:r>
              <a:rPr lang="en-US" sz="1800" dirty="0" err="1" smtClean="0">
                <a:solidFill>
                  <a:srgbClr val="C0504D"/>
                </a:solidFill>
              </a:rPr>
              <a:t>Precipitable</a:t>
            </a:r>
            <a:r>
              <a:rPr lang="en-US" sz="1800" dirty="0" smtClean="0">
                <a:solidFill>
                  <a:srgbClr val="C0504D"/>
                </a:solidFill>
              </a:rPr>
              <a:t> Water Vapor  12 </a:t>
            </a:r>
            <a:r>
              <a:rPr lang="en-US" sz="1800" dirty="0">
                <a:solidFill>
                  <a:srgbClr val="C0504D"/>
                </a:solidFill>
              </a:rPr>
              <a:t>UTC  </a:t>
            </a:r>
            <a:r>
              <a:rPr lang="en-US" sz="1800" dirty="0" smtClean="0">
                <a:solidFill>
                  <a:srgbClr val="C0504D"/>
                </a:solidFill>
              </a:rPr>
              <a:t> 10 April 2011</a:t>
            </a:r>
            <a:endParaRPr lang="en-US" sz="1800" dirty="0">
              <a:solidFill>
                <a:srgbClr val="C0504D"/>
              </a:solidFill>
            </a:endParaRPr>
          </a:p>
        </p:txBody>
      </p:sp>
      <p:pic>
        <p:nvPicPr>
          <p:cNvPr id="8" name="PWAT_loop.gif">
            <a:hlinkClick r:id="" action="ppaction://media"/>
          </p:cNvPr>
          <p:cNvPicPr/>
          <p:nvPr>
            <p:ph idx="1"/>
            <a:videoFile r:link="rId1"/>
          </p:nvPr>
        </p:nvPicPr>
        <p:blipFill>
          <a:blip r:embed="rId3"/>
          <a:stretch>
            <a:fillRect/>
          </a:stretch>
        </p:blipFill>
        <p:spPr>
          <a:xfrm>
            <a:off x="1177527" y="1600200"/>
            <a:ext cx="6788945"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smtClean="0">
                <a:ea typeface="ＭＳ Ｐゴシック" charset="-128"/>
                <a:cs typeface="ＭＳ Ｐゴシック" charset="-128"/>
              </a:rPr>
              <a:t>DBCRAS Sea Level Pressure, Precipitation</a:t>
            </a:r>
          </a:p>
        </p:txBody>
      </p:sp>
      <p:sp>
        <p:nvSpPr>
          <p:cNvPr id="63492" name="TextBox 4"/>
          <p:cNvSpPr txBox="1">
            <a:spLocks noChangeArrowheads="1"/>
          </p:cNvSpPr>
          <p:nvPr/>
        </p:nvSpPr>
        <p:spPr bwMode="auto">
          <a:xfrm>
            <a:off x="990600" y="6324600"/>
            <a:ext cx="7335512"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C0504D"/>
                </a:solidFill>
              </a:rPr>
              <a:t>DBCRAS 72 hour Forecast SLP, Precipitation  </a:t>
            </a:r>
            <a:r>
              <a:rPr lang="en-US" sz="1800" dirty="0" smtClean="0">
                <a:solidFill>
                  <a:srgbClr val="C0504D"/>
                </a:solidFill>
              </a:rPr>
              <a:t> 12 </a:t>
            </a:r>
            <a:r>
              <a:rPr lang="en-US" sz="1800" dirty="0">
                <a:solidFill>
                  <a:srgbClr val="C0504D"/>
                </a:solidFill>
              </a:rPr>
              <a:t>UTC  </a:t>
            </a:r>
            <a:r>
              <a:rPr lang="en-US" sz="1800" dirty="0" smtClean="0">
                <a:solidFill>
                  <a:srgbClr val="C0504D"/>
                </a:solidFill>
              </a:rPr>
              <a:t> 10 April 2011</a:t>
            </a:r>
            <a:endParaRPr lang="en-US" sz="1800" dirty="0">
              <a:solidFill>
                <a:srgbClr val="C0504D"/>
              </a:solidFill>
            </a:endParaRPr>
          </a:p>
        </p:txBody>
      </p:sp>
      <p:pic>
        <p:nvPicPr>
          <p:cNvPr id="6" name="SLPloop.gif">
            <a:hlinkClick r:id="" action="ppaction://media"/>
          </p:cNvPr>
          <p:cNvPicPr/>
          <p:nvPr>
            <p:ph idx="1"/>
            <a:videoFile r:link="rId1"/>
          </p:nvPr>
        </p:nvPicPr>
        <p:blipFill>
          <a:blip r:embed="rId3"/>
          <a:stretch>
            <a:fillRect/>
          </a:stretch>
        </p:blipFill>
        <p:spPr>
          <a:xfrm>
            <a:off x="1177527" y="1600200"/>
            <a:ext cx="6788945"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2" descr="C:\WINNT\Profiles\liamg\Desktop\E351_002.gif"/>
          <p:cNvPicPr>
            <a:picLocks noChangeAspect="1" noChangeArrowheads="1"/>
          </p:cNvPicPr>
          <p:nvPr/>
        </p:nvPicPr>
        <p:blipFill>
          <a:blip r:embed="rId3"/>
          <a:srcRect l="7529" t="12923" r="7529" b="12923"/>
          <a:stretch>
            <a:fillRect/>
          </a:stretch>
        </p:blipFill>
        <p:spPr bwMode="auto">
          <a:xfrm>
            <a:off x="0" y="152400"/>
            <a:ext cx="9144000" cy="6511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r>
              <a:rPr lang="en-US" smtClean="0">
                <a:ea typeface="ＭＳ Ｐゴシック" charset="-128"/>
                <a:cs typeface="ＭＳ Ｐゴシック" charset="-128"/>
              </a:rPr>
              <a:t>Applications</a:t>
            </a:r>
          </a:p>
        </p:txBody>
      </p:sp>
      <p:sp>
        <p:nvSpPr>
          <p:cNvPr id="64515" name="Content Placeholder 2"/>
          <p:cNvSpPr>
            <a:spLocks noGrp="1"/>
          </p:cNvSpPr>
          <p:nvPr>
            <p:ph idx="1"/>
          </p:nvPr>
        </p:nvSpPr>
        <p:spPr>
          <a:xfrm>
            <a:off x="457200" y="1371600"/>
            <a:ext cx="8229600" cy="4525963"/>
          </a:xfrm>
        </p:spPr>
        <p:txBody>
          <a:bodyPr/>
          <a:lstStyle/>
          <a:p>
            <a:pPr eaLnBrk="1" hangingPunct="1"/>
            <a:r>
              <a:rPr lang="en-US" dirty="0" smtClean="0">
                <a:ea typeface="ＭＳ Ｐゴシック" charset="-128"/>
                <a:cs typeface="ＭＳ Ｐゴシック" charset="-128"/>
              </a:rPr>
              <a:t>Weather Forecasting</a:t>
            </a:r>
          </a:p>
          <a:p>
            <a:pPr lvl="1" eaLnBrk="1" hangingPunct="1"/>
            <a:r>
              <a:rPr lang="en-US" dirty="0" smtClean="0"/>
              <a:t>CRAS is used by some US Forecasters in the US</a:t>
            </a:r>
          </a:p>
          <a:p>
            <a:pPr lvl="1" eaLnBrk="1" hangingPunct="1"/>
            <a:r>
              <a:rPr lang="en-US" dirty="0" smtClean="0"/>
              <a:t>DBCRAS was installed at Taiwan Central Weather Bureau in November 2008</a:t>
            </a:r>
          </a:p>
          <a:p>
            <a:pPr eaLnBrk="1" hangingPunct="1"/>
            <a:r>
              <a:rPr lang="en-US" dirty="0" smtClean="0">
                <a:ea typeface="ＭＳ Ｐゴシック" charset="-128"/>
                <a:cs typeface="ＭＳ Ｐゴシック" charset="-128"/>
              </a:rPr>
              <a:t>Aerosol </a:t>
            </a:r>
            <a:r>
              <a:rPr lang="en-US" dirty="0" smtClean="0">
                <a:ea typeface="ＭＳ Ｐゴシック" charset="-128"/>
                <a:cs typeface="ＭＳ Ｐゴシック" charset="-128"/>
              </a:rPr>
              <a:t>transport – Dust storm case study</a:t>
            </a:r>
          </a:p>
          <a:p>
            <a:pPr eaLnBrk="1" hangingPunct="1"/>
            <a:r>
              <a:rPr lang="en-US" dirty="0" smtClean="0">
                <a:ea typeface="ＭＳ Ｐゴシック" charset="-128"/>
                <a:cs typeface="ＭＳ Ｐゴシック" charset="-128"/>
              </a:rPr>
              <a:t>Fire hazard</a:t>
            </a:r>
          </a:p>
          <a:p>
            <a:pPr eaLnBrk="1" hangingPunct="1"/>
            <a:r>
              <a:rPr lang="en-US" dirty="0" smtClean="0">
                <a:ea typeface="ＭＳ Ｐゴシック" charset="-128"/>
                <a:cs typeface="ＭＳ Ｐゴシック" charset="-128"/>
              </a:rPr>
              <a:t>Others</a:t>
            </a:r>
            <a:r>
              <a:rPr lang="en-US" dirty="0" smtClean="0">
                <a:ea typeface="ＭＳ Ｐゴシック" charset="-128"/>
                <a:cs typeface="ＭＳ Ｐゴシック" charset="-128"/>
              </a:rPr>
              <a:t>?</a:t>
            </a:r>
          </a:p>
          <a:p>
            <a:pPr lvl="1" eaLnBrk="1" hangingPunct="1">
              <a:buNone/>
            </a:pPr>
            <a:endParaRPr lang="en-US" dirty="0" smtClean="0"/>
          </a:p>
          <a:p>
            <a:pPr lvl="1" eaLnBrk="1" hangingPunct="1"/>
            <a:endParaRPr lang="en-US"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smtClean="0">
                <a:ea typeface="ＭＳ Ｐゴシック" charset="-128"/>
                <a:cs typeface="ＭＳ Ｐゴシック" charset="-128"/>
              </a:rPr>
              <a:t>References</a:t>
            </a:r>
          </a:p>
        </p:txBody>
      </p:sp>
      <p:sp>
        <p:nvSpPr>
          <p:cNvPr id="65539" name="Content Placeholder 2"/>
          <p:cNvSpPr>
            <a:spLocks noGrp="1"/>
          </p:cNvSpPr>
          <p:nvPr>
            <p:ph idx="1"/>
          </p:nvPr>
        </p:nvSpPr>
        <p:spPr/>
        <p:txBody>
          <a:bodyPr/>
          <a:lstStyle/>
          <a:p>
            <a:pPr eaLnBrk="1" hangingPunct="1"/>
            <a:r>
              <a:rPr lang="en-US" sz="2800" smtClean="0">
                <a:ea typeface="ＭＳ Ｐゴシック" charset="-128"/>
                <a:cs typeface="ＭＳ Ｐゴシック" charset="-128"/>
              </a:rPr>
              <a:t>Bayler, G., R. M. Aune and W. H. Raymond, 2000: NWP cloud initialization using GOES sounder data and improved modeling of nonprecipitating clouds. Mon. Wea. Rev. 128, 3911-3920.</a:t>
            </a:r>
          </a:p>
          <a:p>
            <a:pPr eaLnBrk="1" hangingPunct="1"/>
            <a:r>
              <a:rPr lang="en-US" sz="2800" smtClean="0">
                <a:ea typeface="ＭＳ Ｐゴシック" charset="-128"/>
                <a:cs typeface="ＭＳ Ｐゴシック" charset="-128"/>
              </a:rPr>
              <a:t>Raymond, W. H., and R. M. Aune, 1998: Improved precipitation forecasts  using parameterized feedbacks in a hydrostatic forecast model. Mon. Wea. Rev., 126, 693-710.</a:t>
            </a:r>
          </a:p>
          <a:p>
            <a:pPr eaLnBrk="1" hangingPunct="1"/>
            <a:r>
              <a:rPr lang="en-US" sz="2800" smtClean="0">
                <a:ea typeface="ＭＳ Ｐゴシック" charset="-128"/>
                <a:cs typeface="ＭＳ Ｐゴシック" charset="-128"/>
              </a:rPr>
              <a:t>Raymond, W. H., 1999: Non-local turbulent mixing based on convective adjustment concepts (NTAC). Bound-layer Meteor, 92, 263-291.</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76200"/>
            <a:ext cx="8229600" cy="1143000"/>
          </a:xfrm>
        </p:spPr>
        <p:txBody>
          <a:bodyPr/>
          <a:lstStyle/>
          <a:p>
            <a:pPr eaLnBrk="1" hangingPunct="1"/>
            <a:r>
              <a:rPr lang="en-US" smtClean="0">
                <a:ea typeface="ＭＳ Ｐゴシック" charset="-128"/>
                <a:cs typeface="ＭＳ Ｐゴシック" charset="-128"/>
              </a:rPr>
              <a:t>How accurate is the CRAS model?</a:t>
            </a:r>
          </a:p>
        </p:txBody>
      </p:sp>
      <p:sp>
        <p:nvSpPr>
          <p:cNvPr id="66563" name="Content Placeholder 2"/>
          <p:cNvSpPr>
            <a:spLocks noGrp="1"/>
          </p:cNvSpPr>
          <p:nvPr>
            <p:ph idx="1"/>
          </p:nvPr>
        </p:nvSpPr>
        <p:spPr>
          <a:xfrm>
            <a:off x="457200" y="1189038"/>
            <a:ext cx="8229600" cy="4525962"/>
          </a:xfrm>
        </p:spPr>
        <p:txBody>
          <a:bodyPr/>
          <a:lstStyle/>
          <a:p>
            <a:pPr eaLnBrk="1" hangingPunct="1">
              <a:buFont typeface="Arial" charset="0"/>
              <a:buNone/>
            </a:pPr>
            <a:r>
              <a:rPr lang="en-US" sz="1800" smtClean="0">
                <a:ea typeface="ＭＳ Ｐゴシック" charset="-128"/>
                <a:cs typeface="ＭＳ Ｐゴシック" charset="-128"/>
              </a:rPr>
              <a:t>AREA FORECAST DISCUSSION</a:t>
            </a:r>
          </a:p>
          <a:p>
            <a:pPr eaLnBrk="1" hangingPunct="1">
              <a:buFont typeface="Arial" charset="0"/>
              <a:buNone/>
            </a:pPr>
            <a:r>
              <a:rPr lang="en-US" sz="1800" smtClean="0">
                <a:ea typeface="ＭＳ Ｐゴシック" charset="-128"/>
                <a:cs typeface="ＭＳ Ｐゴシック" charset="-128"/>
              </a:rPr>
              <a:t>NATIONAL WEATHER SERVICE TWIN CITIES/CHANHASSEN MN</a:t>
            </a:r>
          </a:p>
          <a:p>
            <a:pPr eaLnBrk="1" hangingPunct="1">
              <a:buFont typeface="Arial" charset="0"/>
              <a:buNone/>
            </a:pPr>
            <a:r>
              <a:rPr lang="en-US" sz="1800" smtClean="0">
                <a:ea typeface="ＭＳ Ｐゴシック" charset="-128"/>
                <a:cs typeface="ＭＳ Ｐゴシック" charset="-128"/>
              </a:rPr>
              <a:t>224 PM CDT WED OCT 29 2008</a:t>
            </a:r>
          </a:p>
          <a:p>
            <a:pPr eaLnBrk="1" hangingPunct="1"/>
            <a:endParaRPr lang="en-US" sz="1800" smtClean="0">
              <a:ea typeface="ＭＳ Ｐゴシック" charset="-128"/>
              <a:cs typeface="ＭＳ Ｐゴシック" charset="-128"/>
            </a:endParaRPr>
          </a:p>
          <a:p>
            <a:pPr eaLnBrk="1" hangingPunct="1">
              <a:buFont typeface="Arial" charset="0"/>
              <a:buNone/>
            </a:pPr>
            <a:r>
              <a:rPr lang="en-US" sz="1800" smtClean="0">
                <a:ea typeface="ＭＳ Ｐゴシック" charset="-128"/>
                <a:cs typeface="ＭＳ Ｐゴシック" charset="-128"/>
              </a:rPr>
              <a:t>.DISCUSSION...</a:t>
            </a:r>
          </a:p>
          <a:p>
            <a:pPr eaLnBrk="1" hangingPunct="1"/>
            <a:endParaRPr lang="en-US" sz="1800" smtClean="0">
              <a:ea typeface="ＭＳ Ｐゴシック" charset="-128"/>
              <a:cs typeface="ＭＳ Ｐゴシック" charset="-128"/>
            </a:endParaRPr>
          </a:p>
          <a:p>
            <a:pPr eaLnBrk="1" hangingPunct="1">
              <a:buFont typeface="Arial" charset="0"/>
              <a:buNone/>
            </a:pPr>
            <a:r>
              <a:rPr lang="en-US" sz="1800" smtClean="0">
                <a:ea typeface="ＭＳ Ｐゴシック" charset="-128"/>
                <a:cs typeface="ＭＳ Ｐゴシック" charset="-128"/>
              </a:rPr>
              <a:t>NEXT COLD FRONT EXPECTED TO COME THROUGH DRY...WITH LIMITED</a:t>
            </a:r>
          </a:p>
          <a:p>
            <a:pPr eaLnBrk="1" hangingPunct="1">
              <a:buFont typeface="Arial" charset="0"/>
              <a:buNone/>
            </a:pPr>
            <a:r>
              <a:rPr lang="en-US" sz="1800" smtClean="0">
                <a:ea typeface="ＭＳ Ｐゴシック" charset="-128"/>
                <a:cs typeface="ＭＳ Ｐゴシック" charset="-128"/>
              </a:rPr>
              <a:t>MOISTURE...LITTLE CLOUD WILL BE ASSOCIATED...</a:t>
            </a:r>
            <a:r>
              <a:rPr lang="en-US" sz="1800" smtClean="0">
                <a:solidFill>
                  <a:srgbClr val="C0504D"/>
                </a:solidFill>
                <a:ea typeface="ＭＳ Ｐゴシック" charset="-128"/>
                <a:cs typeface="ＭＳ Ｐゴシック" charset="-128"/>
              </a:rPr>
              <a:t>AS INDICATED BY</a:t>
            </a:r>
          </a:p>
          <a:p>
            <a:pPr eaLnBrk="1" hangingPunct="1">
              <a:buFont typeface="Arial" charset="0"/>
              <a:buNone/>
            </a:pPr>
            <a:r>
              <a:rPr lang="en-US" sz="1800" smtClean="0">
                <a:solidFill>
                  <a:srgbClr val="C0504D"/>
                </a:solidFill>
                <a:ea typeface="ＭＳ Ｐゴシック" charset="-128"/>
                <a:cs typeface="ＭＳ Ｐゴシック" charset="-128"/>
              </a:rPr>
              <a:t>MODEL BUFKIT TIME/HGT OVERVIEWS AND CRAS IR SATELLITE FCST</a:t>
            </a:r>
            <a:r>
              <a:rPr lang="en-US" sz="1800" smtClean="0">
                <a:ea typeface="ＭＳ Ｐゴシック" charset="-128"/>
                <a:cs typeface="ＭＳ Ｐゴシック" charset="-128"/>
              </a:rPr>
              <a:t>. SOME</a:t>
            </a:r>
          </a:p>
          <a:p>
            <a:pPr eaLnBrk="1" hangingPunct="1">
              <a:buFont typeface="Arial" charset="0"/>
              <a:buNone/>
            </a:pPr>
            <a:r>
              <a:rPr lang="en-US" sz="1800" smtClean="0">
                <a:ea typeface="ＭＳ Ｐゴシック" charset="-128"/>
                <a:cs typeface="ＭＳ Ｐゴシック" charset="-128"/>
              </a:rPr>
              <a:t>CONCERN HOW FAR SOUTH CURRENT STRONG LOOKING SHORT WAVE MOVING</a:t>
            </a:r>
          </a:p>
          <a:p>
            <a:pPr eaLnBrk="1" hangingPunct="1">
              <a:buFont typeface="Arial" charset="0"/>
              <a:buNone/>
            </a:pPr>
            <a:r>
              <a:rPr lang="en-US" sz="1800" smtClean="0">
                <a:ea typeface="ＭＳ Ｐゴシック" charset="-128"/>
                <a:cs typeface="ＭＳ Ｐゴシック" charset="-128"/>
              </a:rPr>
              <a:t>THROUGH MT/ID/WY REGION. MODELS DIVE THIS FEATURE FAR ENOUGH SOUTH</a:t>
            </a:r>
          </a:p>
          <a:p>
            <a:pPr eaLnBrk="1" hangingPunct="1">
              <a:buFont typeface="Arial" charset="0"/>
              <a:buNone/>
            </a:pPr>
            <a:r>
              <a:rPr lang="en-US" sz="1800" smtClean="0">
                <a:ea typeface="ＭＳ Ｐゴシック" charset="-128"/>
                <a:cs typeface="ＭＳ Ｐゴシック" charset="-128"/>
              </a:rPr>
              <a:t>TO LIMIT THREAT OF SIGNIFICANT CLOUDS OVER THE CWA. FRONT SHOULD</a:t>
            </a:r>
          </a:p>
          <a:p>
            <a:pPr eaLnBrk="1" hangingPunct="1">
              <a:buFont typeface="Arial" charset="0"/>
              <a:buNone/>
            </a:pPr>
            <a:r>
              <a:rPr lang="en-US" sz="1800" smtClean="0">
                <a:ea typeface="ＭＳ Ｐゴシック" charset="-128"/>
                <a:cs typeface="ＭＳ Ｐゴシック" charset="-128"/>
              </a:rPr>
              <a:t>EXIT TO THE SOUTHEAST OF THE AREA BY FRIDAY MORNING. SHOULD SEE</a:t>
            </a:r>
          </a:p>
          <a:p>
            <a:pPr eaLnBrk="1" hangingPunct="1">
              <a:buFont typeface="Arial" charset="0"/>
              <a:buNone/>
            </a:pPr>
            <a:r>
              <a:rPr lang="en-US" sz="1800" smtClean="0">
                <a:ea typeface="ＭＳ Ｐゴシック" charset="-128"/>
                <a:cs typeface="ＭＳ Ｐゴシック" charset="-128"/>
              </a:rPr>
              <a:t>SOME MARGINAL COOLING BEHIND THIS FRONT. AGREE WITH MAV GUIDANCE</a:t>
            </a:r>
          </a:p>
          <a:p>
            <a:pPr eaLnBrk="1" hangingPunct="1">
              <a:buFont typeface="Arial" charset="0"/>
              <a:buNone/>
            </a:pPr>
            <a:r>
              <a:rPr lang="en-US" sz="1800" smtClean="0">
                <a:ea typeface="ＭＳ Ｐゴシック" charset="-128"/>
                <a:cs typeface="ＭＳ Ｐゴシック" charset="-128"/>
              </a:rPr>
              <a:t>NUMBERS FOR THE MOST PART.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Grp="1" noChangeArrowheads="1"/>
          </p:cNvSpPr>
          <p:nvPr>
            <p:ph type="title" sz="quarter"/>
          </p:nvPr>
        </p:nvSpPr>
        <p:spPr>
          <a:xfrm>
            <a:off x="457200" y="0"/>
            <a:ext cx="8229600" cy="1143000"/>
          </a:xfrm>
        </p:spPr>
        <p:txBody>
          <a:bodyPr/>
          <a:lstStyle/>
          <a:p>
            <a:pPr eaLnBrk="1" hangingPunct="1"/>
            <a:r>
              <a:rPr lang="en-US" smtClean="0">
                <a:ea typeface="ＭＳ Ｐゴシック" charset="-128"/>
                <a:cs typeface="ＭＳ Ｐゴシック" charset="-128"/>
              </a:rPr>
              <a:t>How accurate is the CRAS model??</a:t>
            </a:r>
            <a:br>
              <a:rPr lang="en-US" smtClean="0">
                <a:ea typeface="ＭＳ Ｐゴシック" charset="-128"/>
                <a:cs typeface="ＭＳ Ｐゴシック" charset="-128"/>
              </a:rPr>
            </a:br>
            <a:r>
              <a:rPr lang="en-US" sz="2000" b="1" smtClean="0">
                <a:solidFill>
                  <a:schemeClr val="accent2"/>
                </a:solidFill>
                <a:ea typeface="ＭＳ Ｐゴシック" charset="-128"/>
                <a:cs typeface="ＭＳ Ｐゴシック" charset="-128"/>
              </a:rPr>
              <a:t>Comparison from 5 November 2008</a:t>
            </a:r>
            <a:endParaRPr lang="en-US" smtClean="0">
              <a:ea typeface="ＭＳ Ｐゴシック" charset="-128"/>
              <a:cs typeface="ＭＳ Ｐゴシック" charset="-128"/>
            </a:endParaRPr>
          </a:p>
        </p:txBody>
      </p:sp>
      <p:pic>
        <p:nvPicPr>
          <p:cNvPr id="67587" name="Picture 3" descr="12z_6"/>
          <p:cNvPicPr>
            <a:picLocks noGrp="1" noChangeAspect="1" noChangeArrowheads="1"/>
          </p:cNvPicPr>
          <p:nvPr>
            <p:ph sz="quarter" idx="2"/>
          </p:nvPr>
        </p:nvPicPr>
        <p:blipFill>
          <a:blip r:embed="rId3"/>
          <a:srcRect/>
          <a:stretch>
            <a:fillRect/>
          </a:stretch>
        </p:blipFill>
        <p:spPr>
          <a:xfrm>
            <a:off x="5394325" y="1447800"/>
            <a:ext cx="2911475" cy="2490788"/>
          </a:xfrm>
        </p:spPr>
      </p:pic>
      <p:pic>
        <p:nvPicPr>
          <p:cNvPr id="67588" name="Picture 4" descr="12z_6"/>
          <p:cNvPicPr>
            <a:picLocks noGrp="1" noChangeAspect="1" noChangeArrowheads="1"/>
          </p:cNvPicPr>
          <p:nvPr>
            <p:ph sz="quarter" idx="1"/>
          </p:nvPr>
        </p:nvPicPr>
        <p:blipFill>
          <a:blip r:embed="rId4"/>
          <a:srcRect t="2103"/>
          <a:stretch>
            <a:fillRect/>
          </a:stretch>
        </p:blipFill>
        <p:spPr>
          <a:xfrm>
            <a:off x="1371600" y="1473200"/>
            <a:ext cx="2971800" cy="2489200"/>
          </a:xfrm>
        </p:spPr>
      </p:pic>
      <p:pic>
        <p:nvPicPr>
          <p:cNvPr id="67589" name="Picture 5" descr="12z_11Micron_Observed"/>
          <p:cNvPicPr>
            <a:picLocks noGrp="1" noChangeAspect="1" noChangeArrowheads="1"/>
          </p:cNvPicPr>
          <p:nvPr>
            <p:ph sz="quarter" idx="3"/>
          </p:nvPr>
        </p:nvPicPr>
        <p:blipFill>
          <a:blip r:embed="rId5"/>
          <a:srcRect/>
          <a:stretch>
            <a:fillRect/>
          </a:stretch>
        </p:blipFill>
        <p:spPr>
          <a:xfrm>
            <a:off x="1425575" y="4114800"/>
            <a:ext cx="2917825" cy="2481263"/>
          </a:xfrm>
        </p:spPr>
      </p:pic>
      <p:pic>
        <p:nvPicPr>
          <p:cNvPr id="67590" name="Picture 6" descr="12z_11Micron_Assimilated"/>
          <p:cNvPicPr>
            <a:picLocks noGrp="1" noChangeAspect="1" noChangeArrowheads="1"/>
          </p:cNvPicPr>
          <p:nvPr>
            <p:ph sz="quarter" idx="4"/>
          </p:nvPr>
        </p:nvPicPr>
        <p:blipFill>
          <a:blip r:embed="rId6"/>
          <a:srcRect/>
          <a:stretch>
            <a:fillRect/>
          </a:stretch>
        </p:blipFill>
        <p:spPr>
          <a:xfrm>
            <a:off x="5387975" y="4114800"/>
            <a:ext cx="2917825" cy="2481263"/>
          </a:xfrm>
        </p:spPr>
      </p:pic>
      <p:sp>
        <p:nvSpPr>
          <p:cNvPr id="67591" name="Text Box 7"/>
          <p:cNvSpPr txBox="1">
            <a:spLocks noChangeArrowheads="1"/>
          </p:cNvSpPr>
          <p:nvPr/>
        </p:nvSpPr>
        <p:spPr bwMode="auto">
          <a:xfrm>
            <a:off x="1447800" y="6248400"/>
            <a:ext cx="2895600" cy="244475"/>
          </a:xfrm>
          <a:prstGeom prst="rect">
            <a:avLst/>
          </a:prstGeom>
          <a:solidFill>
            <a:schemeClr val="tx2"/>
          </a:solidFill>
          <a:ln w="9525">
            <a:noFill/>
            <a:miter lim="800000"/>
            <a:headEnd/>
            <a:tailEnd/>
          </a:ln>
        </p:spPr>
        <p:txBody>
          <a:bodyPr>
            <a:prstTxWarp prst="textNoShape">
              <a:avLst/>
            </a:prstTxWarp>
            <a:spAutoFit/>
          </a:bodyPr>
          <a:lstStyle/>
          <a:p>
            <a:endParaRPr lang="en-US" sz="500"/>
          </a:p>
          <a:p>
            <a:endParaRPr lang="en-US" sz="500"/>
          </a:p>
        </p:txBody>
      </p:sp>
      <p:sp>
        <p:nvSpPr>
          <p:cNvPr id="67592" name="Rectangle 8"/>
          <p:cNvSpPr>
            <a:spLocks noChangeArrowheads="1"/>
          </p:cNvSpPr>
          <p:nvPr/>
        </p:nvSpPr>
        <p:spPr bwMode="auto">
          <a:xfrm>
            <a:off x="4508500" y="4897438"/>
            <a:ext cx="184150" cy="457200"/>
          </a:xfrm>
          <a:prstGeom prst="rect">
            <a:avLst/>
          </a:prstGeom>
          <a:noFill/>
          <a:ln w="9525">
            <a:noFill/>
            <a:miter lim="800000"/>
            <a:headEnd/>
            <a:tailEnd/>
          </a:ln>
        </p:spPr>
        <p:txBody>
          <a:bodyPr wrap="none">
            <a:prstTxWarp prst="textNoShape">
              <a:avLst/>
            </a:prstTxWarp>
            <a:spAutoFit/>
          </a:bodyPr>
          <a:lstStyle/>
          <a:p>
            <a:endParaRPr lang="en-US" sz="1800"/>
          </a:p>
        </p:txBody>
      </p:sp>
      <p:sp>
        <p:nvSpPr>
          <p:cNvPr id="67593" name="Text Box 9"/>
          <p:cNvSpPr txBox="1">
            <a:spLocks noChangeArrowheads="1"/>
          </p:cNvSpPr>
          <p:nvPr/>
        </p:nvSpPr>
        <p:spPr bwMode="auto">
          <a:xfrm>
            <a:off x="1447800" y="4114800"/>
            <a:ext cx="2895600" cy="244475"/>
          </a:xfrm>
          <a:prstGeom prst="rect">
            <a:avLst/>
          </a:prstGeom>
          <a:solidFill>
            <a:schemeClr val="tx2"/>
          </a:solidFill>
          <a:ln w="9525">
            <a:noFill/>
            <a:miter lim="800000"/>
            <a:headEnd/>
            <a:tailEnd/>
          </a:ln>
        </p:spPr>
        <p:txBody>
          <a:bodyPr>
            <a:prstTxWarp prst="textNoShape">
              <a:avLst/>
            </a:prstTxWarp>
            <a:spAutoFit/>
          </a:bodyPr>
          <a:lstStyle/>
          <a:p>
            <a:endParaRPr lang="en-US" sz="500"/>
          </a:p>
          <a:p>
            <a:endParaRPr lang="en-US" sz="500"/>
          </a:p>
        </p:txBody>
      </p:sp>
      <p:sp>
        <p:nvSpPr>
          <p:cNvPr id="67594" name="Text Box 10"/>
          <p:cNvSpPr txBox="1">
            <a:spLocks noChangeArrowheads="1"/>
          </p:cNvSpPr>
          <p:nvPr/>
        </p:nvSpPr>
        <p:spPr bwMode="auto">
          <a:xfrm>
            <a:off x="1371600" y="3657600"/>
            <a:ext cx="2971800" cy="244475"/>
          </a:xfrm>
          <a:prstGeom prst="rect">
            <a:avLst/>
          </a:prstGeom>
          <a:solidFill>
            <a:schemeClr val="tx2"/>
          </a:solidFill>
          <a:ln w="9525">
            <a:noFill/>
            <a:miter lim="800000"/>
            <a:headEnd/>
            <a:tailEnd/>
          </a:ln>
        </p:spPr>
        <p:txBody>
          <a:bodyPr>
            <a:prstTxWarp prst="textNoShape">
              <a:avLst/>
            </a:prstTxWarp>
            <a:spAutoFit/>
          </a:bodyPr>
          <a:lstStyle/>
          <a:p>
            <a:endParaRPr lang="en-US" sz="500"/>
          </a:p>
          <a:p>
            <a:endParaRPr lang="en-US" sz="500"/>
          </a:p>
        </p:txBody>
      </p:sp>
      <p:sp>
        <p:nvSpPr>
          <p:cNvPr id="67595" name="Text Box 11"/>
          <p:cNvSpPr txBox="1">
            <a:spLocks noChangeArrowheads="1"/>
          </p:cNvSpPr>
          <p:nvPr/>
        </p:nvSpPr>
        <p:spPr bwMode="auto">
          <a:xfrm>
            <a:off x="1371600" y="1447800"/>
            <a:ext cx="2971800" cy="244475"/>
          </a:xfrm>
          <a:prstGeom prst="rect">
            <a:avLst/>
          </a:prstGeom>
          <a:solidFill>
            <a:schemeClr val="tx2"/>
          </a:solidFill>
          <a:ln w="9525">
            <a:noFill/>
            <a:miter lim="800000"/>
            <a:headEnd/>
            <a:tailEnd/>
          </a:ln>
        </p:spPr>
        <p:txBody>
          <a:bodyPr>
            <a:prstTxWarp prst="textNoShape">
              <a:avLst/>
            </a:prstTxWarp>
            <a:spAutoFit/>
          </a:bodyPr>
          <a:lstStyle/>
          <a:p>
            <a:endParaRPr lang="en-US" sz="500"/>
          </a:p>
          <a:p>
            <a:endParaRPr lang="en-US" sz="500"/>
          </a:p>
        </p:txBody>
      </p:sp>
      <p:sp>
        <p:nvSpPr>
          <p:cNvPr id="67596" name="Text Box 12"/>
          <p:cNvSpPr txBox="1">
            <a:spLocks noChangeArrowheads="1"/>
          </p:cNvSpPr>
          <p:nvPr/>
        </p:nvSpPr>
        <p:spPr bwMode="auto">
          <a:xfrm>
            <a:off x="1398588" y="1071563"/>
            <a:ext cx="2665412" cy="457200"/>
          </a:xfrm>
          <a:prstGeom prst="rect">
            <a:avLst/>
          </a:prstGeom>
          <a:noFill/>
          <a:ln w="9525">
            <a:noFill/>
            <a:miter lim="800000"/>
            <a:headEnd/>
            <a:tailEnd/>
          </a:ln>
        </p:spPr>
        <p:txBody>
          <a:bodyPr wrap="none">
            <a:prstTxWarp prst="textNoShape">
              <a:avLst/>
            </a:prstTxWarp>
            <a:spAutoFit/>
          </a:bodyPr>
          <a:lstStyle/>
          <a:p>
            <a:r>
              <a:rPr lang="en-US" sz="1800">
                <a:solidFill>
                  <a:srgbClr val="FF0000"/>
                </a:solidFill>
                <a:latin typeface="Times New Roman" charset="0"/>
              </a:rPr>
              <a:t>GOES Observations</a:t>
            </a:r>
          </a:p>
        </p:txBody>
      </p:sp>
      <p:sp>
        <p:nvSpPr>
          <p:cNvPr id="67597" name="Text Box 13"/>
          <p:cNvSpPr txBox="1">
            <a:spLocks noChangeArrowheads="1"/>
          </p:cNvSpPr>
          <p:nvPr/>
        </p:nvSpPr>
        <p:spPr bwMode="auto">
          <a:xfrm>
            <a:off x="5181600" y="1071563"/>
            <a:ext cx="3105150" cy="457200"/>
          </a:xfrm>
          <a:prstGeom prst="rect">
            <a:avLst/>
          </a:prstGeom>
          <a:noFill/>
          <a:ln w="9525">
            <a:noFill/>
            <a:miter lim="800000"/>
            <a:headEnd/>
            <a:tailEnd/>
          </a:ln>
        </p:spPr>
        <p:txBody>
          <a:bodyPr wrap="none">
            <a:prstTxWarp prst="textNoShape">
              <a:avLst/>
            </a:prstTxWarp>
            <a:spAutoFit/>
          </a:bodyPr>
          <a:lstStyle/>
          <a:p>
            <a:r>
              <a:rPr lang="en-US" sz="1800">
                <a:solidFill>
                  <a:srgbClr val="FF0000"/>
                </a:solidFill>
                <a:latin typeface="Times New Roman" charset="0"/>
              </a:rPr>
              <a:t>CRAS 12 Hour forecast</a:t>
            </a:r>
          </a:p>
        </p:txBody>
      </p:sp>
      <p:sp>
        <p:nvSpPr>
          <p:cNvPr id="67598" name="Text Box 14"/>
          <p:cNvSpPr txBox="1">
            <a:spLocks noChangeArrowheads="1"/>
          </p:cNvSpPr>
          <p:nvPr/>
        </p:nvSpPr>
        <p:spPr bwMode="auto">
          <a:xfrm>
            <a:off x="4343400" y="2127250"/>
            <a:ext cx="1087438" cy="825500"/>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6.7 micron</a:t>
            </a:r>
          </a:p>
          <a:p>
            <a:r>
              <a:rPr lang="en-US" sz="1600">
                <a:latin typeface="Times New Roman" charset="0"/>
              </a:rPr>
              <a:t>(CRAS no </a:t>
            </a:r>
          </a:p>
          <a:p>
            <a:r>
              <a:rPr lang="en-US" sz="1600">
                <a:latin typeface="Times New Roman" charset="0"/>
              </a:rPr>
              <a:t>Clouds)</a:t>
            </a:r>
          </a:p>
        </p:txBody>
      </p:sp>
      <p:sp>
        <p:nvSpPr>
          <p:cNvPr id="67599" name="Rectangle 15"/>
          <p:cNvSpPr>
            <a:spLocks noChangeArrowheads="1"/>
          </p:cNvSpPr>
          <p:nvPr/>
        </p:nvSpPr>
        <p:spPr bwMode="auto">
          <a:xfrm>
            <a:off x="4319588" y="4692650"/>
            <a:ext cx="1014412" cy="336550"/>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11 micron</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dirty="0" smtClean="0">
                <a:ea typeface="ＭＳ Ｐゴシック" charset="-128"/>
                <a:cs typeface="ＭＳ Ｐゴシック" charset="-128"/>
              </a:rPr>
              <a:t>Examining DBCRAS Output</a:t>
            </a:r>
            <a:endParaRPr lang="en-US" dirty="0">
              <a:ea typeface="ＭＳ Ｐゴシック" charset="-128"/>
              <a:cs typeface="ＭＳ Ｐゴシック" charset="-128"/>
            </a:endParaRPr>
          </a:p>
        </p:txBody>
      </p:sp>
      <p:pic>
        <p:nvPicPr>
          <p:cNvPr id="6" name="Picture 5"/>
          <p:cNvPicPr/>
          <p:nvPr/>
        </p:nvPicPr>
        <p:blipFill>
          <a:blip r:embed="rId2" cstate="print">
            <a:extLst>
              <a:ext uri="{28A0092B-C50C-407E-A947-70E740481C1C}">
                <a14:useLocalDpi xmlns:p="http://schemas.openxmlformats.org/presentationml/2006/main" xmlns="" xmlns:wpc="http://schemas.microsoft.com/office/word/2010/wordprocessingCanvas"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mv="urn:schemas-microsoft-com:mac:vml" xmlns:ve="http://schemas.openxmlformats.org/markup-compatibility/2006" xmlns:mo="http://schemas.microsoft.com/office/mac/office/2008/main" xmlns:lc="http://schemas.openxmlformats.org/drawingml/2006/lockedCanvas" val="0"/>
              </a:ext>
            </a:extLst>
          </a:blip>
          <a:stretch>
            <a:fillRect/>
          </a:stretch>
        </p:blipFill>
        <p:spPr>
          <a:xfrm>
            <a:off x="152400" y="1417638"/>
            <a:ext cx="8458200" cy="4830761"/>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Title 1"/>
          <p:cNvSpPr>
            <a:spLocks noGrp="1"/>
          </p:cNvSpPr>
          <p:nvPr>
            <p:ph type="ctrTitle"/>
          </p:nvPr>
        </p:nvSpPr>
        <p:spPr/>
        <p:txBody>
          <a:bodyPr/>
          <a:lstStyle/>
          <a:p>
            <a:pPr eaLnBrk="1" hangingPunct="1"/>
            <a:r>
              <a:rPr lang="en-US" smtClean="0">
                <a:ea typeface="ＭＳ Ｐゴシック" charset="-128"/>
                <a:cs typeface="ＭＳ Ｐゴシック" charset="-128"/>
              </a:rPr>
              <a:t>Air Quality Applications</a:t>
            </a:r>
          </a:p>
        </p:txBody>
      </p:sp>
      <p:sp>
        <p:nvSpPr>
          <p:cNvPr id="70659" name="Subtitle 3"/>
          <p:cNvSpPr>
            <a:spLocks noGrp="1"/>
          </p:cNvSpPr>
          <p:nvPr>
            <p:ph type="subTitle" idx="1"/>
          </p:nvPr>
        </p:nvSpPr>
        <p:spPr/>
        <p:txBody>
          <a:bodyPr/>
          <a:lstStyle/>
          <a:p>
            <a:r>
              <a:rPr lang="en-US" smtClean="0">
                <a:solidFill>
                  <a:srgbClr val="C0504D"/>
                </a:solidFill>
                <a:ea typeface="ＭＳ Ｐゴシック" charset="-128"/>
                <a:cs typeface="ＭＳ Ｐゴシック" charset="-128"/>
              </a:rPr>
              <a:t>Aerosol Detection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Title 6"/>
          <p:cNvSpPr>
            <a:spLocks noGrp="1"/>
          </p:cNvSpPr>
          <p:nvPr>
            <p:ph type="title"/>
          </p:nvPr>
        </p:nvSpPr>
        <p:spPr>
          <a:xfrm>
            <a:off x="457200" y="1123950"/>
            <a:ext cx="3008313" cy="1162050"/>
          </a:xfrm>
        </p:spPr>
        <p:txBody>
          <a:bodyPr/>
          <a:lstStyle/>
          <a:p>
            <a:pPr eaLnBrk="1" hangingPunct="1"/>
            <a:r>
              <a:rPr lang="en-US" sz="3200" smtClean="0">
                <a:ea typeface="ＭＳ Ｐゴシック" charset="-128"/>
                <a:cs typeface="ＭＳ Ｐゴシック" charset="-128"/>
              </a:rPr>
              <a:t>Infusing Satellite Data into Environmental Applications</a:t>
            </a:r>
            <a:r>
              <a:rPr lang="en-US" smtClean="0">
                <a:ea typeface="ＭＳ Ｐゴシック" charset="-128"/>
                <a:cs typeface="ＭＳ Ｐゴシック" charset="-128"/>
              </a:rPr>
              <a:t/>
            </a:r>
            <a:br>
              <a:rPr lang="en-US" smtClean="0">
                <a:ea typeface="ＭＳ Ｐゴシック" charset="-128"/>
                <a:cs typeface="ＭＳ Ｐゴシック" charset="-128"/>
              </a:rPr>
            </a:br>
            <a:endParaRPr lang="en-US" smtClean="0">
              <a:ea typeface="ＭＳ Ｐゴシック" charset="-128"/>
              <a:cs typeface="ＭＳ Ｐゴシック" charset="-128"/>
            </a:endParaRPr>
          </a:p>
        </p:txBody>
      </p:sp>
      <p:pic>
        <p:nvPicPr>
          <p:cNvPr id="84995" name="Content Placeholder 9" descr="Picture 10.png"/>
          <p:cNvPicPr>
            <a:picLocks noGrp="1" noChangeAspect="1"/>
          </p:cNvPicPr>
          <p:nvPr>
            <p:ph idx="1"/>
          </p:nvPr>
        </p:nvPicPr>
        <p:blipFill>
          <a:blip r:embed="rId2"/>
          <a:srcRect l="-13812" r="-13812"/>
          <a:stretch>
            <a:fillRect/>
          </a:stretch>
        </p:blipFill>
        <p:spPr>
          <a:xfrm>
            <a:off x="3575050" y="76200"/>
            <a:ext cx="5721350" cy="6551613"/>
          </a:xfrm>
        </p:spPr>
      </p:pic>
      <p:sp>
        <p:nvSpPr>
          <p:cNvPr id="84996" name="Text Placeholder 8"/>
          <p:cNvSpPr>
            <a:spLocks noGrp="1"/>
          </p:cNvSpPr>
          <p:nvPr>
            <p:ph type="body" sz="half" idx="2"/>
          </p:nvPr>
        </p:nvSpPr>
        <p:spPr>
          <a:xfrm>
            <a:off x="457200" y="2286000"/>
            <a:ext cx="3008313" cy="3840163"/>
          </a:xfrm>
        </p:spPr>
        <p:txBody>
          <a:bodyPr/>
          <a:lstStyle/>
          <a:p>
            <a:pPr eaLnBrk="1" hangingPunct="1"/>
            <a:r>
              <a:rPr lang="en-US" sz="2400" smtClean="0">
                <a:ea typeface="ＭＳ Ｐゴシック" charset="-128"/>
                <a:cs typeface="ＭＳ Ｐゴシック" charset="-128"/>
              </a:rPr>
              <a:t>Used by the US Environmental Protection Agency to Monitor and Forecast Air Quality in the United States</a:t>
            </a:r>
          </a:p>
        </p:txBody>
      </p:sp>
      <p:sp>
        <p:nvSpPr>
          <p:cNvPr id="84997" name="TextBox 11"/>
          <p:cNvSpPr txBox="1">
            <a:spLocks noChangeArrowheads="1"/>
          </p:cNvSpPr>
          <p:nvPr/>
        </p:nvSpPr>
        <p:spPr bwMode="auto">
          <a:xfrm>
            <a:off x="76200" y="6477000"/>
            <a:ext cx="4878388" cy="369888"/>
          </a:xfrm>
          <a:prstGeom prst="rect">
            <a:avLst/>
          </a:prstGeom>
          <a:noFill/>
          <a:ln w="9525">
            <a:noFill/>
            <a:miter lim="800000"/>
            <a:headEnd/>
            <a:tailEnd/>
          </a:ln>
        </p:spPr>
        <p:txBody>
          <a:bodyPr wrap="none">
            <a:prstTxWarp prst="textNoShape">
              <a:avLst/>
            </a:prstTxWarp>
            <a:spAutoFit/>
          </a:bodyPr>
          <a:lstStyle/>
          <a:p>
            <a:r>
              <a:rPr lang="en-US" sz="1800"/>
              <a:t>http://www.star.nesdis.noaa.gov/smcd/spb/aq/</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traj_fx_20110511.gif">
            <a:hlinkClick r:id="" action="ppaction://media"/>
          </p:cNvPr>
          <p:cNvPicPr/>
          <p:nvPr>
            <a:videoFile r:link="rId1"/>
          </p:nvPr>
        </p:nvPicPr>
        <p:blipFill>
          <a:blip r:embed="rId3"/>
          <a:stretch>
            <a:fillRect/>
          </a:stretch>
        </p:blipFill>
        <p:spPr>
          <a:xfrm>
            <a:off x="285750" y="0"/>
            <a:ext cx="85725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375"/>
            <a:ext cx="8229600" cy="1143000"/>
          </a:xfrm>
        </p:spPr>
        <p:txBody>
          <a:bodyPr/>
          <a:lstStyle/>
          <a:p>
            <a:r>
              <a:rPr lang="en-US" dirty="0" smtClean="0"/>
              <a:t>Dust Storm Case Study </a:t>
            </a:r>
            <a:endParaRPr lang="en-US" dirty="0"/>
          </a:p>
        </p:txBody>
      </p:sp>
      <p:pic>
        <p:nvPicPr>
          <p:cNvPr id="4" name="Content Placeholder 3" descr="Picture 6.png"/>
          <p:cNvPicPr>
            <a:picLocks noGrp="1" noChangeAspect="1"/>
          </p:cNvPicPr>
          <p:nvPr>
            <p:ph idx="1"/>
          </p:nvPr>
        </p:nvPicPr>
        <p:blipFill>
          <a:blip r:embed="rId2"/>
          <a:srcRect l="-722" r="2104" b="37027"/>
          <a:stretch>
            <a:fillRect/>
          </a:stretch>
        </p:blipFill>
        <p:spPr>
          <a:xfrm>
            <a:off x="920025" y="1094752"/>
            <a:ext cx="7766775" cy="5575734"/>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smtClean="0">
                <a:ea typeface="ＭＳ Ｐゴシック" charset="-128"/>
                <a:cs typeface="ＭＳ Ｐゴシック" charset="-128"/>
              </a:rPr>
              <a:t>PM Observations, MODIS AOD and GOES AOD retrieval Time Series</a:t>
            </a:r>
          </a:p>
        </p:txBody>
      </p:sp>
      <p:pic>
        <p:nvPicPr>
          <p:cNvPr id="87043" name="Content Placeholder 3" descr="Picture 11.png"/>
          <p:cNvPicPr>
            <a:picLocks noGrp="1" noChangeAspect="1"/>
          </p:cNvPicPr>
          <p:nvPr>
            <p:ph idx="1"/>
          </p:nvPr>
        </p:nvPicPr>
        <p:blipFill>
          <a:blip r:embed="rId2"/>
          <a:srcRect l="-17393" r="-17393"/>
          <a:stretch>
            <a:fillRect/>
          </a:stretch>
        </p:blipFill>
        <p:spPr>
          <a:xfrm>
            <a:off x="152400" y="1600200"/>
            <a:ext cx="9005888" cy="49530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smtClean="0">
                <a:ea typeface="ＭＳ Ｐゴシック" charset="-128"/>
                <a:cs typeface="ＭＳ Ｐゴシック" charset="-128"/>
              </a:rPr>
              <a:t>Cloud Phase</a:t>
            </a:r>
          </a:p>
        </p:txBody>
      </p:sp>
      <p:sp>
        <p:nvSpPr>
          <p:cNvPr id="25603" name="Content Placeholder 2"/>
          <p:cNvSpPr>
            <a:spLocks noGrp="1"/>
          </p:cNvSpPr>
          <p:nvPr>
            <p:ph idx="1"/>
          </p:nvPr>
        </p:nvSpPr>
        <p:spPr/>
        <p:txBody>
          <a:bodyPr/>
          <a:lstStyle/>
          <a:p>
            <a:pPr eaLnBrk="1" hangingPunct="1"/>
            <a:r>
              <a:rPr lang="en-US" smtClean="0">
                <a:ea typeface="ＭＳ Ｐゴシック" charset="-128"/>
                <a:cs typeface="ＭＳ Ｐゴシック" charset="-128"/>
              </a:rPr>
              <a:t>IR Brightness Temperature Difference Product</a:t>
            </a:r>
          </a:p>
          <a:p>
            <a:pPr lvl="1" eaLnBrk="1" hangingPunct="1"/>
            <a:r>
              <a:rPr lang="en-US" smtClean="0"/>
              <a:t>Band 29 (8.6 μm) – Band 31 (11 μm)</a:t>
            </a:r>
          </a:p>
          <a:p>
            <a:pPr lvl="1" eaLnBrk="1" hangingPunct="1"/>
            <a:r>
              <a:rPr lang="en-US" smtClean="0"/>
              <a:t>Takes advantage of difference in water/ice cloud absorption in this spectral region</a:t>
            </a:r>
          </a:p>
          <a:p>
            <a:pPr eaLnBrk="1" hangingPunct="1"/>
            <a:r>
              <a:rPr lang="en-US" smtClean="0">
                <a:ea typeface="ＭＳ Ｐゴシック" charset="-128"/>
                <a:cs typeface="ＭＳ Ｐゴシック" charset="-128"/>
              </a:rPr>
              <a:t>Near Infrared Bands (1.6 and 2.1 μm) </a:t>
            </a:r>
          </a:p>
          <a:p>
            <a:pPr eaLnBrk="1" hangingPunct="1"/>
            <a:r>
              <a:rPr lang="en-US" smtClean="0">
                <a:ea typeface="ＭＳ Ｐゴシック" charset="-128"/>
                <a:cs typeface="ＭＳ Ｐゴシック" charset="-128"/>
              </a:rPr>
              <a:t>Short Wave Infrared Bands (4 μm region)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Title 1"/>
          <p:cNvSpPr>
            <a:spLocks noGrp="1"/>
          </p:cNvSpPr>
          <p:nvPr>
            <p:ph type="title"/>
          </p:nvPr>
        </p:nvSpPr>
        <p:spPr>
          <a:xfrm>
            <a:off x="457200" y="152400"/>
            <a:ext cx="8229600" cy="1143000"/>
          </a:xfrm>
        </p:spPr>
        <p:txBody>
          <a:bodyPr/>
          <a:lstStyle/>
          <a:p>
            <a:pPr eaLnBrk="1" hangingPunct="1"/>
            <a:r>
              <a:rPr lang="en-US" smtClean="0">
                <a:ea typeface="ＭＳ Ｐゴシック" charset="-128"/>
                <a:cs typeface="ＭＳ Ｐゴシック" charset="-128"/>
              </a:rPr>
              <a:t>Correlation Between MODIS AOD and PM Observations</a:t>
            </a:r>
          </a:p>
        </p:txBody>
      </p:sp>
      <p:pic>
        <p:nvPicPr>
          <p:cNvPr id="88067" name="Content Placeholder 3" descr="Picture 12.png"/>
          <p:cNvPicPr>
            <a:picLocks noGrp="1" noChangeAspect="1"/>
          </p:cNvPicPr>
          <p:nvPr>
            <p:ph idx="1"/>
          </p:nvPr>
        </p:nvPicPr>
        <p:blipFill>
          <a:blip r:embed="rId2"/>
          <a:srcRect/>
          <a:stretch>
            <a:fillRect/>
          </a:stretch>
        </p:blipFill>
        <p:spPr>
          <a:xfrm>
            <a:off x="1752600" y="1382713"/>
            <a:ext cx="5900738" cy="5475287"/>
          </a:xfrm>
          <a:ln>
            <a:solidFill>
              <a:schemeClr val="tx1"/>
            </a:solid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Title 1"/>
          <p:cNvSpPr>
            <a:spLocks noGrp="1"/>
          </p:cNvSpPr>
          <p:nvPr>
            <p:ph type="ctrTitle"/>
          </p:nvPr>
        </p:nvSpPr>
        <p:spPr/>
        <p:txBody>
          <a:bodyPr/>
          <a:lstStyle/>
          <a:p>
            <a:r>
              <a:rPr lang="en-US" dirty="0" smtClean="0">
                <a:ea typeface="ＭＳ Ｐゴシック" charset="-128"/>
                <a:cs typeface="ＭＳ Ｐゴシック" charset="-128"/>
              </a:rPr>
              <a:t>Fires</a:t>
            </a:r>
          </a:p>
        </p:txBody>
      </p:sp>
      <p:sp>
        <p:nvSpPr>
          <p:cNvPr id="4" name="Subtitle 3"/>
          <p:cNvSpPr>
            <a:spLocks noGrp="1"/>
          </p:cNvSpPr>
          <p:nvPr>
            <p:ph type="subTitle" idx="1"/>
          </p:nvPr>
        </p:nvSpPr>
        <p:spPr/>
        <p:txBody>
          <a:bodyPr/>
          <a:lstStyle/>
          <a:p>
            <a:endParaRPr lang="en-US" dirty="0">
              <a:solidFill>
                <a:srgbClr val="898989"/>
              </a:solidFill>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MODIS Fire Detection Applications</a:t>
            </a:r>
            <a:endParaRPr lang="en-US" dirty="0"/>
          </a:p>
        </p:txBody>
      </p:sp>
      <p:pic>
        <p:nvPicPr>
          <p:cNvPr id="4" name="Content Placeholder 3" descr="Picture 3.png"/>
          <p:cNvPicPr>
            <a:picLocks noGrp="1" noChangeAspect="1"/>
          </p:cNvPicPr>
          <p:nvPr>
            <p:ph idx="1"/>
          </p:nvPr>
        </p:nvPicPr>
        <p:blipFill>
          <a:blip r:embed="rId2"/>
          <a:srcRect l="-14710" r="-14710"/>
          <a:stretch>
            <a:fillRect/>
          </a:stretch>
        </p:blip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MODIS Fire Detection Applications</a:t>
            </a:r>
            <a:endParaRPr lang="en-US" dirty="0"/>
          </a:p>
        </p:txBody>
      </p:sp>
      <p:pic>
        <p:nvPicPr>
          <p:cNvPr id="4" name="Content Placeholder 3" descr="Picture 2.png"/>
          <p:cNvPicPr>
            <a:picLocks noGrp="1" noChangeAspect="1"/>
          </p:cNvPicPr>
          <p:nvPr>
            <p:ph idx="1"/>
          </p:nvPr>
        </p:nvPicPr>
        <p:blipFill>
          <a:blip r:embed="rId2"/>
          <a:srcRect l="-1747" r="-1747"/>
          <a:stretch>
            <a:fillRect/>
          </a:stretch>
        </p:blip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3149" y="79468"/>
            <a:ext cx="7612063" cy="1417638"/>
          </a:xfrm>
        </p:spPr>
        <p:txBody>
          <a:bodyPr/>
          <a:lstStyle/>
          <a:p>
            <a:r>
              <a:rPr lang="en-US" sz="3200" dirty="0" smtClean="0"/>
              <a:t>Forecasting Fire Potential </a:t>
            </a:r>
            <a:br>
              <a:rPr lang="en-US" sz="3200" dirty="0" smtClean="0"/>
            </a:br>
            <a:r>
              <a:rPr lang="en-US" sz="3200" dirty="0" smtClean="0"/>
              <a:t>over South Africa sing DBCRAS</a:t>
            </a:r>
            <a:br>
              <a:rPr lang="en-US" sz="3200" dirty="0" smtClean="0"/>
            </a:br>
            <a:r>
              <a:rPr lang="en-US" sz="3200" dirty="0" smtClean="0"/>
              <a:t>CSIR </a:t>
            </a:r>
            <a:r>
              <a:rPr lang="en-US" sz="3200" dirty="0" err="1" smtClean="0"/>
              <a:t>Meraka</a:t>
            </a:r>
            <a:r>
              <a:rPr lang="en-US" sz="3200" dirty="0" smtClean="0"/>
              <a:t> Institute</a:t>
            </a:r>
            <a:endParaRPr lang="en-US" sz="3200" dirty="0"/>
          </a:p>
        </p:txBody>
      </p:sp>
      <p:pic>
        <p:nvPicPr>
          <p:cNvPr id="4" name="FDI_loop.gif">
            <a:hlinkClick r:id="" action="ppaction://media"/>
          </p:cNvPr>
          <p:cNvPicPr/>
          <p:nvPr>
            <p:ph idx="1"/>
            <a:videoFile r:link="rId1"/>
          </p:nvPr>
        </p:nvPicPr>
        <p:blipFill>
          <a:blip r:embed="rId3"/>
          <a:stretch>
            <a:fillRect/>
          </a:stretch>
        </p:blipFill>
        <p:spPr>
          <a:xfrm>
            <a:off x="939639" y="1740588"/>
            <a:ext cx="7328482" cy="488565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Applications</a:t>
            </a:r>
            <a:endParaRPr lang="en-US" dirty="0"/>
          </a:p>
        </p:txBody>
      </p:sp>
      <p:pic>
        <p:nvPicPr>
          <p:cNvPr id="6" name="Content Placeholder 5" descr="Picture 3.png"/>
          <p:cNvPicPr>
            <a:picLocks noGrp="1" noChangeAspect="1"/>
          </p:cNvPicPr>
          <p:nvPr>
            <p:ph idx="1"/>
          </p:nvPr>
        </p:nvPicPr>
        <p:blipFill>
          <a:blip r:embed="rId2"/>
          <a:srcRect t="-4580" b="-4580"/>
          <a:stretch>
            <a:fillRect/>
          </a:stretch>
        </p:blipFill>
        <p:spPr/>
      </p:pic>
      <p:sp>
        <p:nvSpPr>
          <p:cNvPr id="7" name="TextBox 6"/>
          <p:cNvSpPr txBox="1"/>
          <p:nvPr/>
        </p:nvSpPr>
        <p:spPr>
          <a:xfrm>
            <a:off x="3048000" y="1232972"/>
            <a:ext cx="2951161" cy="369332"/>
          </a:xfrm>
          <a:prstGeom prst="rect">
            <a:avLst/>
          </a:prstGeom>
          <a:solidFill>
            <a:schemeClr val="bg1"/>
          </a:solidFill>
          <a:ln>
            <a:solidFill>
              <a:schemeClr val="tx1"/>
            </a:solidFill>
          </a:ln>
        </p:spPr>
        <p:txBody>
          <a:bodyPr wrap="none" rtlCol="0">
            <a:spAutoFit/>
          </a:bodyPr>
          <a:lstStyle/>
          <a:p>
            <a:r>
              <a:rPr lang="en-US" dirty="0" smtClean="0"/>
              <a:t>http://</a:t>
            </a:r>
            <a:r>
              <a:rPr lang="en-US" dirty="0" err="1" smtClean="0"/>
              <a:t>www.wamis.co.za</a:t>
            </a:r>
            <a:r>
              <a:rPr lang="en-US" dirty="0" smtClean="0"/>
              <a:t>/</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Title 1"/>
          <p:cNvSpPr>
            <a:spLocks noGrp="1"/>
          </p:cNvSpPr>
          <p:nvPr>
            <p:ph type="ctrTitle"/>
          </p:nvPr>
        </p:nvSpPr>
        <p:spPr/>
        <p:txBody>
          <a:bodyPr/>
          <a:lstStyle/>
          <a:p>
            <a:r>
              <a:rPr lang="en-US" smtClean="0">
                <a:ea typeface="ＭＳ Ｐゴシック" charset="-128"/>
                <a:cs typeface="ＭＳ Ｐゴシック" charset="-128"/>
              </a:rPr>
              <a:t>Other Applications</a:t>
            </a:r>
          </a:p>
        </p:txBody>
      </p:sp>
      <p:sp>
        <p:nvSpPr>
          <p:cNvPr id="4" name="Subtitle 3"/>
          <p:cNvSpPr>
            <a:spLocks noGrp="1"/>
          </p:cNvSpPr>
          <p:nvPr>
            <p:ph type="subTitle" idx="1"/>
          </p:nvPr>
        </p:nvSpPr>
        <p:spPr/>
        <p:txBody>
          <a:bodyPr/>
          <a:lstStyle/>
          <a:p>
            <a:endParaRPr lang="en-US">
              <a:solidFill>
                <a:srgbClr val="898989"/>
              </a:solidFill>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smtClean="0">
                <a:ea typeface="ＭＳ Ｐゴシック" charset="-128"/>
                <a:cs typeface="ＭＳ Ｐゴシック" charset="-128"/>
              </a:rPr>
              <a:t>MODIS LST and buggers</a:t>
            </a:r>
          </a:p>
        </p:txBody>
      </p:sp>
      <p:pic>
        <p:nvPicPr>
          <p:cNvPr id="105475" name="Content Placeholder 3" descr="240px-Triatoma_infestans.jpg"/>
          <p:cNvPicPr>
            <a:picLocks noGrp="1" noChangeAspect="1"/>
          </p:cNvPicPr>
          <p:nvPr>
            <p:ph idx="1"/>
          </p:nvPr>
        </p:nvPicPr>
        <p:blipFill>
          <a:blip r:embed="rId2"/>
          <a:srcRect/>
          <a:stretch>
            <a:fillRect/>
          </a:stretch>
        </p:blipFill>
        <p:spPr>
          <a:xfrm>
            <a:off x="495300" y="2286000"/>
            <a:ext cx="2286000" cy="1524000"/>
          </a:xfrm>
        </p:spPr>
      </p:pic>
      <p:pic>
        <p:nvPicPr>
          <p:cNvPr id="105476" name="Picture 5" descr="Picture 9.png"/>
          <p:cNvPicPr>
            <a:picLocks noChangeAspect="1"/>
          </p:cNvPicPr>
          <p:nvPr/>
        </p:nvPicPr>
        <p:blipFill>
          <a:blip r:embed="rId3"/>
          <a:srcRect/>
          <a:stretch>
            <a:fillRect/>
          </a:stretch>
        </p:blipFill>
        <p:spPr bwMode="auto">
          <a:xfrm>
            <a:off x="2973388" y="1828800"/>
            <a:ext cx="6170612" cy="3048000"/>
          </a:xfrm>
          <a:prstGeom prst="rect">
            <a:avLst/>
          </a:prstGeom>
          <a:noFill/>
          <a:ln w="9525">
            <a:noFill/>
            <a:miter lim="800000"/>
            <a:headEnd/>
            <a:tailEnd/>
          </a:ln>
        </p:spPr>
      </p:pic>
      <p:sp>
        <p:nvSpPr>
          <p:cNvPr id="105477" name="TextBox 6"/>
          <p:cNvSpPr txBox="1">
            <a:spLocks noChangeArrowheads="1"/>
          </p:cNvSpPr>
          <p:nvPr/>
        </p:nvSpPr>
        <p:spPr bwMode="auto">
          <a:xfrm>
            <a:off x="495300" y="5048250"/>
            <a:ext cx="7353300" cy="1200150"/>
          </a:xfrm>
          <a:prstGeom prst="rect">
            <a:avLst/>
          </a:prstGeom>
          <a:noFill/>
          <a:ln w="9525">
            <a:noFill/>
            <a:miter lim="800000"/>
            <a:headEnd/>
            <a:tailEnd/>
          </a:ln>
        </p:spPr>
        <p:txBody>
          <a:bodyPr>
            <a:prstTxWarp prst="textNoShape">
              <a:avLst/>
            </a:prstTxWarp>
            <a:spAutoFit/>
          </a:bodyPr>
          <a:lstStyle/>
          <a:p>
            <a:r>
              <a:rPr lang="en-US" sz="1800"/>
              <a:t>Reference:  X. Porcasi,  , S. S. Catala, H. Hrellac, M. C. Scavuzzo, D. E. Gorla, 2006: Infestation of  Rural Houses by Triatoma Infestans </a:t>
            </a:r>
          </a:p>
          <a:p>
            <a:r>
              <a:rPr lang="en-US" sz="1800"/>
              <a:t>(Hemiptera: Reduviidae) in Southern Area of Gran Chaco in Argentina, J. Med. Entomol. 43(5): 1060-1067.</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smtClean="0">
                <a:ea typeface="ＭＳ Ｐゴシック" charset="-128"/>
                <a:cs typeface="ＭＳ Ｐゴシック" charset="-128"/>
              </a:rPr>
              <a:t>Using MODIS Sun Glint Patterns</a:t>
            </a:r>
          </a:p>
        </p:txBody>
      </p:sp>
      <p:sp>
        <p:nvSpPr>
          <p:cNvPr id="106499" name="Content Placeholder 2"/>
          <p:cNvSpPr>
            <a:spLocks noGrp="1"/>
          </p:cNvSpPr>
          <p:nvPr>
            <p:ph idx="1"/>
          </p:nvPr>
        </p:nvSpPr>
        <p:spPr/>
        <p:txBody>
          <a:bodyPr/>
          <a:lstStyle/>
          <a:p>
            <a:r>
              <a:rPr lang="en-US" smtClean="0">
                <a:ea typeface="ＭＳ Ｐゴシック" charset="-128"/>
                <a:cs typeface="ＭＳ Ｐゴシック" charset="-128"/>
              </a:rPr>
              <a:t>What is sun glint?</a:t>
            </a:r>
          </a:p>
          <a:p>
            <a:r>
              <a:rPr lang="en-US" smtClean="0">
                <a:ea typeface="ＭＳ Ｐゴシック" charset="-128"/>
                <a:cs typeface="ＭＳ Ｐゴシック" charset="-128"/>
              </a:rPr>
              <a:t>Application</a:t>
            </a:r>
          </a:p>
          <a:p>
            <a:pPr lvl="1"/>
            <a:r>
              <a:rPr lang="en-US" smtClean="0"/>
              <a:t>Identifying regions of calm waters</a:t>
            </a:r>
          </a:p>
          <a:p>
            <a:pPr lvl="1"/>
            <a:r>
              <a:rPr lang="en-US" smtClean="0"/>
              <a:t>Relationship of calm waters and sea surface temperatures</a:t>
            </a:r>
          </a:p>
          <a:p>
            <a:endParaRPr lang="en-US"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srcRect/>
          <a:stretch>
            <a:fillRect/>
          </a:stretch>
        </p:blipFill>
        <p:spPr bwMode="auto">
          <a:xfrm>
            <a:off x="561975" y="195263"/>
            <a:ext cx="4619625" cy="3725862"/>
          </a:xfrm>
          <a:prstGeom prst="rect">
            <a:avLst/>
          </a:prstGeom>
          <a:noFill/>
          <a:ln w="9525">
            <a:noFill/>
            <a:miter lim="800000"/>
            <a:headEnd/>
            <a:tailEnd/>
          </a:ln>
        </p:spPr>
      </p:pic>
      <p:pic>
        <p:nvPicPr>
          <p:cNvPr id="107523" name="Picture 3"/>
          <p:cNvPicPr>
            <a:picLocks noChangeAspect="1" noChangeArrowheads="1"/>
          </p:cNvPicPr>
          <p:nvPr/>
        </p:nvPicPr>
        <p:blipFill>
          <a:blip r:embed="rId4"/>
          <a:srcRect/>
          <a:stretch>
            <a:fillRect/>
          </a:stretch>
        </p:blipFill>
        <p:spPr bwMode="auto">
          <a:xfrm>
            <a:off x="4191000" y="3652838"/>
            <a:ext cx="4752975" cy="2986087"/>
          </a:xfrm>
          <a:prstGeom prst="rect">
            <a:avLst/>
          </a:prstGeom>
          <a:noFill/>
          <a:ln w="9525">
            <a:noFill/>
            <a:miter lim="800000"/>
            <a:headEnd/>
            <a:tailEnd/>
          </a:ln>
        </p:spPr>
      </p:pic>
      <p:sp>
        <p:nvSpPr>
          <p:cNvPr id="107524" name="Text Box 4"/>
          <p:cNvSpPr txBox="1">
            <a:spLocks noChangeArrowheads="1"/>
          </p:cNvSpPr>
          <p:nvPr/>
        </p:nvSpPr>
        <p:spPr bwMode="auto">
          <a:xfrm>
            <a:off x="76200" y="3733800"/>
            <a:ext cx="4648200" cy="28352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Sun Glint Ellipse Defined by:  </a:t>
            </a:r>
            <a:r>
              <a:rPr lang="en-US" sz="2000">
                <a:sym typeface="Symbol" charset="2"/>
              </a:rPr>
              <a:t></a:t>
            </a:r>
            <a:r>
              <a:rPr lang="en-US" sz="2000" baseline="-25000">
                <a:sym typeface="Symbol" charset="2"/>
              </a:rPr>
              <a:t>r</a:t>
            </a:r>
            <a:r>
              <a:rPr lang="en-US" sz="2000">
                <a:sym typeface="Symbol" charset="2"/>
              </a:rPr>
              <a:t> &lt; 36 </a:t>
            </a:r>
          </a:p>
          <a:p>
            <a:pPr>
              <a:spcBef>
                <a:spcPct val="50000"/>
              </a:spcBef>
            </a:pPr>
            <a:r>
              <a:rPr lang="en-US" sz="2000"/>
              <a:t>cos </a:t>
            </a:r>
            <a:r>
              <a:rPr lang="en-US" sz="2000">
                <a:sym typeface="Symbol" charset="2"/>
              </a:rPr>
              <a:t></a:t>
            </a:r>
            <a:r>
              <a:rPr lang="en-US" sz="2000" baseline="-25000">
                <a:sym typeface="Symbol" charset="2"/>
              </a:rPr>
              <a:t>r</a:t>
            </a:r>
            <a:r>
              <a:rPr lang="en-US" sz="2000">
                <a:sym typeface="Symbol" charset="2"/>
              </a:rPr>
              <a:t> = sin </a:t>
            </a:r>
            <a:r>
              <a:rPr lang="en-US" sz="2000" baseline="-25000">
                <a:sym typeface="Symbol" charset="2"/>
              </a:rPr>
              <a:t>v</a:t>
            </a:r>
            <a:r>
              <a:rPr lang="en-US" sz="2000">
                <a:sym typeface="Symbol" charset="2"/>
              </a:rPr>
              <a:t> cos </a:t>
            </a:r>
            <a:r>
              <a:rPr lang="en-US" sz="2000" baseline="-25000">
                <a:sym typeface="Symbol" charset="2"/>
              </a:rPr>
              <a:t>s</a:t>
            </a:r>
            <a:r>
              <a:rPr lang="en-US" sz="2000">
                <a:sym typeface="Symbol" charset="2"/>
              </a:rPr>
              <a:t> cos  + sin </a:t>
            </a:r>
            <a:r>
              <a:rPr lang="en-US" sz="2000" baseline="-25000">
                <a:sym typeface="Symbol" charset="2"/>
              </a:rPr>
              <a:t>v</a:t>
            </a:r>
            <a:r>
              <a:rPr lang="en-US" sz="2000">
                <a:sym typeface="Symbol" charset="2"/>
              </a:rPr>
              <a:t> cos </a:t>
            </a:r>
            <a:r>
              <a:rPr lang="en-US" sz="2000" baseline="-25000">
                <a:sym typeface="Symbol" charset="2"/>
              </a:rPr>
              <a:t>s</a:t>
            </a:r>
            <a:r>
              <a:rPr lang="en-US" sz="2000">
                <a:sym typeface="Symbol" charset="2"/>
              </a:rPr>
              <a:t> </a:t>
            </a:r>
          </a:p>
          <a:p>
            <a:pPr>
              <a:spcBef>
                <a:spcPct val="50000"/>
              </a:spcBef>
            </a:pPr>
            <a:r>
              <a:rPr lang="en-US" sz="2000">
                <a:sym typeface="Symbol" charset="2"/>
              </a:rPr>
              <a:t>Where </a:t>
            </a:r>
            <a:r>
              <a:rPr lang="en-US" sz="2000" baseline="-25000">
                <a:sym typeface="Symbol" charset="2"/>
              </a:rPr>
              <a:t>v</a:t>
            </a:r>
            <a:r>
              <a:rPr lang="en-US" sz="2000">
                <a:sym typeface="Symbol" charset="2"/>
              </a:rPr>
              <a:t> = Viewing Zenith Angle</a:t>
            </a:r>
          </a:p>
          <a:p>
            <a:pPr>
              <a:spcBef>
                <a:spcPct val="50000"/>
              </a:spcBef>
            </a:pPr>
            <a:r>
              <a:rPr lang="en-US" sz="2000">
                <a:sym typeface="Symbol" charset="2"/>
              </a:rPr>
              <a:t>              </a:t>
            </a:r>
            <a:r>
              <a:rPr lang="en-US" sz="2000" baseline="-25000">
                <a:sym typeface="Symbol" charset="2"/>
              </a:rPr>
              <a:t>s</a:t>
            </a:r>
            <a:r>
              <a:rPr lang="en-US" sz="2000">
                <a:sym typeface="Symbol" charset="2"/>
              </a:rPr>
              <a:t> = Solar Zenith Angle</a:t>
            </a:r>
          </a:p>
          <a:p>
            <a:pPr>
              <a:spcBef>
                <a:spcPct val="50000"/>
              </a:spcBef>
            </a:pPr>
            <a:r>
              <a:rPr lang="en-US" sz="2000">
                <a:sym typeface="Symbol" charset="2"/>
              </a:rPr>
              <a:t>             = Relative Angle – difference 	between the Solar and Viewing 	azimuth angles.</a:t>
            </a:r>
          </a:p>
        </p:txBody>
      </p:sp>
      <p:sp>
        <p:nvSpPr>
          <p:cNvPr id="107525" name="Text Box 5"/>
          <p:cNvSpPr txBox="1">
            <a:spLocks noChangeArrowheads="1"/>
          </p:cNvSpPr>
          <p:nvPr/>
        </p:nvSpPr>
        <p:spPr bwMode="auto">
          <a:xfrm>
            <a:off x="5562600" y="685800"/>
            <a:ext cx="3352800" cy="1917700"/>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solidFill>
                  <a:schemeClr val="accent2"/>
                </a:solidFill>
              </a:rPr>
              <a:t>Sun Glint</a:t>
            </a:r>
          </a:p>
          <a:p>
            <a:pPr>
              <a:spcBef>
                <a:spcPct val="50000"/>
              </a:spcBef>
            </a:pPr>
            <a:r>
              <a:rPr lang="en-US" sz="1800">
                <a:solidFill>
                  <a:schemeClr val="accent2"/>
                </a:solidFill>
              </a:rPr>
              <a:t>Simple example where your eye is the sensor</a:t>
            </a:r>
          </a:p>
          <a:p>
            <a:pPr>
              <a:spcBef>
                <a:spcPct val="50000"/>
              </a:spcBef>
            </a:pPr>
            <a:endParaRPr lang="en-US" sz="1800">
              <a:solidFill>
                <a:schemeClr val="accent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smtClean="0">
                <a:ea typeface="ＭＳ Ｐゴシック" charset="-128"/>
                <a:cs typeface="ＭＳ Ｐゴシック" charset="-128"/>
              </a:rPr>
              <a:t>MODIS – Snow/Ice and Ice Clouds</a:t>
            </a:r>
          </a:p>
        </p:txBody>
      </p:sp>
      <p:pic>
        <p:nvPicPr>
          <p:cNvPr id="26627" name="Content Placeholder 4" descr="Untitled1.png"/>
          <p:cNvPicPr>
            <a:picLocks noGrp="1" noChangeAspect="1"/>
          </p:cNvPicPr>
          <p:nvPr>
            <p:ph idx="1"/>
          </p:nvPr>
        </p:nvPicPr>
        <p:blipFill>
          <a:blip r:embed="rId2"/>
          <a:srcRect l="59033" t="27402"/>
          <a:stretch>
            <a:fillRect/>
          </a:stretch>
        </p:blipFill>
        <p:spPr>
          <a:xfrm>
            <a:off x="2209800" y="1600200"/>
            <a:ext cx="4759325" cy="5168900"/>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76200"/>
            <a:ext cx="7772400" cy="1143000"/>
          </a:xfrm>
        </p:spPr>
        <p:txBody>
          <a:bodyPr/>
          <a:lstStyle/>
          <a:p>
            <a:r>
              <a:rPr lang="en-US">
                <a:solidFill>
                  <a:schemeClr val="accent2"/>
                </a:solidFill>
                <a:ea typeface="ＭＳ Ｐゴシック" charset="-128"/>
                <a:cs typeface="ＭＳ Ｐゴシック" charset="-128"/>
              </a:rPr>
              <a:t>Aqua MODIS Sun Glint Example</a:t>
            </a:r>
            <a:br>
              <a:rPr lang="en-US">
                <a:solidFill>
                  <a:schemeClr val="accent2"/>
                </a:solidFill>
                <a:ea typeface="ＭＳ Ｐゴシック" charset="-128"/>
                <a:cs typeface="ＭＳ Ｐゴシック" charset="-128"/>
              </a:rPr>
            </a:br>
            <a:r>
              <a:rPr lang="en-US" sz="3600">
                <a:ea typeface="ＭＳ Ｐゴシック" charset="-128"/>
                <a:cs typeface="ＭＳ Ｐゴシック" charset="-128"/>
              </a:rPr>
              <a:t>7 January  2009</a:t>
            </a:r>
          </a:p>
        </p:txBody>
      </p:sp>
      <p:pic>
        <p:nvPicPr>
          <p:cNvPr id="109571" name="Picture 3" descr="Picture 8.png"/>
          <p:cNvPicPr>
            <a:picLocks noChangeAspect="1"/>
          </p:cNvPicPr>
          <p:nvPr/>
        </p:nvPicPr>
        <p:blipFill>
          <a:blip r:embed="rId3"/>
          <a:srcRect/>
          <a:stretch>
            <a:fillRect/>
          </a:stretch>
        </p:blipFill>
        <p:spPr bwMode="auto">
          <a:xfrm>
            <a:off x="0" y="1692275"/>
            <a:ext cx="9144000" cy="463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Title 2"/>
          <p:cNvSpPr>
            <a:spLocks noGrp="1"/>
          </p:cNvSpPr>
          <p:nvPr>
            <p:ph type="title"/>
          </p:nvPr>
        </p:nvSpPr>
        <p:spPr/>
        <p:txBody>
          <a:bodyPr/>
          <a:lstStyle/>
          <a:p>
            <a:r>
              <a:rPr lang="en-US" smtClean="0">
                <a:ea typeface="ＭＳ Ｐゴシック" charset="-128"/>
                <a:cs typeface="ＭＳ Ｐゴシック" charset="-128"/>
              </a:rPr>
              <a:t>Sun Glint Patterns</a:t>
            </a:r>
          </a:p>
        </p:txBody>
      </p:sp>
      <p:pic>
        <p:nvPicPr>
          <p:cNvPr id="111619" name="Content Placeholder 4" descr="Picture 9.png"/>
          <p:cNvPicPr>
            <a:picLocks noGrp="1" noChangeAspect="1"/>
          </p:cNvPicPr>
          <p:nvPr>
            <p:ph idx="1"/>
          </p:nvPr>
        </p:nvPicPr>
        <p:blipFill>
          <a:blip r:embed="rId2"/>
          <a:srcRect l="-5203" r="-5203"/>
          <a:stretch>
            <a:fillRect/>
          </a:stretch>
        </p:blip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506413" y="-146050"/>
            <a:ext cx="9144000" cy="1143000"/>
          </a:xfrm>
        </p:spPr>
        <p:txBody>
          <a:bodyPr/>
          <a:lstStyle/>
          <a:p>
            <a:pPr>
              <a:defRPr/>
            </a:pPr>
            <a:r>
              <a:rPr lang="en-US" sz="4000" dirty="0" smtClean="0"/>
              <a:t>NASA Feature Article</a:t>
            </a:r>
            <a:r>
              <a:rPr lang="en-US" dirty="0" smtClean="0"/>
              <a:t/>
            </a:r>
            <a:br>
              <a:rPr lang="en-US" dirty="0" smtClean="0"/>
            </a:br>
            <a:r>
              <a:rPr lang="en-US" sz="2400" dirty="0" smtClean="0"/>
              <a:t>30 April 2010</a:t>
            </a:r>
            <a:endParaRPr lang="en-US" sz="2400" dirty="0"/>
          </a:p>
        </p:txBody>
      </p:sp>
      <p:sp>
        <p:nvSpPr>
          <p:cNvPr id="12291" name="TextBox 7"/>
          <p:cNvSpPr txBox="1">
            <a:spLocks noChangeArrowheads="1"/>
          </p:cNvSpPr>
          <p:nvPr/>
        </p:nvSpPr>
        <p:spPr bwMode="auto">
          <a:xfrm>
            <a:off x="2895600" y="6486525"/>
            <a:ext cx="5224463" cy="338138"/>
          </a:xfrm>
          <a:prstGeom prst="rect">
            <a:avLst/>
          </a:prstGeom>
          <a:noFill/>
          <a:ln w="9525">
            <a:noFill/>
            <a:miter lim="800000"/>
            <a:headEnd/>
            <a:tailEnd/>
          </a:ln>
        </p:spPr>
        <p:txBody>
          <a:bodyPr wrap="none">
            <a:prstTxWarp prst="textNoShape">
              <a:avLst/>
            </a:prstTxWarp>
            <a:spAutoFit/>
          </a:bodyPr>
          <a:lstStyle/>
          <a:p>
            <a:r>
              <a:rPr lang="en-US" sz="1600">
                <a:solidFill>
                  <a:srgbClr val="FF0000"/>
                </a:solidFill>
              </a:rPr>
              <a:t>http://www.nasa.gov/topics/earth/features/oil-creep.html</a:t>
            </a:r>
          </a:p>
        </p:txBody>
      </p:sp>
      <p:pic>
        <p:nvPicPr>
          <p:cNvPr id="12292" name="Picture 5"/>
          <p:cNvPicPr>
            <a:picLocks noChangeAspect="1"/>
          </p:cNvPicPr>
          <p:nvPr/>
        </p:nvPicPr>
        <p:blipFill>
          <a:blip r:embed="rId2"/>
          <a:srcRect/>
          <a:stretch>
            <a:fillRect/>
          </a:stretch>
        </p:blipFill>
        <p:spPr bwMode="auto">
          <a:xfrm>
            <a:off x="506413" y="996950"/>
            <a:ext cx="1020762" cy="847725"/>
          </a:xfrm>
          <a:prstGeom prst="rect">
            <a:avLst/>
          </a:prstGeom>
          <a:noFill/>
          <a:ln w="9525">
            <a:noFill/>
            <a:miter lim="800000"/>
            <a:headEnd/>
            <a:tailEnd/>
          </a:ln>
        </p:spPr>
      </p:pic>
      <p:pic>
        <p:nvPicPr>
          <p:cNvPr id="12293" name="Picture 6" descr="SSEC_logo.png"/>
          <p:cNvPicPr>
            <a:picLocks noChangeAspect="1"/>
          </p:cNvPicPr>
          <p:nvPr/>
        </p:nvPicPr>
        <p:blipFill>
          <a:blip r:embed="rId3"/>
          <a:srcRect/>
          <a:stretch>
            <a:fillRect/>
          </a:stretch>
        </p:blipFill>
        <p:spPr bwMode="auto">
          <a:xfrm>
            <a:off x="506413" y="5194300"/>
            <a:ext cx="968375" cy="682625"/>
          </a:xfrm>
          <a:prstGeom prst="rect">
            <a:avLst/>
          </a:prstGeom>
          <a:noFill/>
          <a:ln w="9525">
            <a:noFill/>
            <a:miter lim="800000"/>
            <a:headEnd/>
            <a:tailEnd/>
          </a:ln>
        </p:spPr>
      </p:pic>
      <p:pic>
        <p:nvPicPr>
          <p:cNvPr id="12294" name="Picture 10" descr="Picture 10.png"/>
          <p:cNvPicPr>
            <a:picLocks noChangeAspect="1"/>
          </p:cNvPicPr>
          <p:nvPr/>
        </p:nvPicPr>
        <p:blipFill>
          <a:blip r:embed="rId4"/>
          <a:srcRect b="12796"/>
          <a:stretch>
            <a:fillRect/>
          </a:stretch>
        </p:blipFill>
        <p:spPr bwMode="auto">
          <a:xfrm>
            <a:off x="2889250" y="563563"/>
            <a:ext cx="4840288" cy="5922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pPr eaLnBrk="1" hangingPunct="1"/>
            <a:r>
              <a:rPr lang="en-US" smtClean="0">
                <a:ea typeface="ＭＳ Ｐゴシック" charset="-128"/>
                <a:cs typeface="ＭＳ Ｐゴシック" charset="-128"/>
              </a:rPr>
              <a:t>Example From Lake Michigan</a:t>
            </a:r>
            <a:br>
              <a:rPr lang="en-US" smtClean="0">
                <a:ea typeface="ＭＳ Ｐゴシック" charset="-128"/>
                <a:cs typeface="ＭＳ Ｐゴシック" charset="-128"/>
              </a:rPr>
            </a:br>
            <a:r>
              <a:rPr lang="en-US" sz="3600" smtClean="0">
                <a:solidFill>
                  <a:schemeClr val="accent2"/>
                </a:solidFill>
                <a:ea typeface="ＭＳ Ｐゴシック" charset="-128"/>
                <a:cs typeface="ＭＳ Ｐゴシック" charset="-128"/>
              </a:rPr>
              <a:t>4 June 2009</a:t>
            </a:r>
          </a:p>
        </p:txBody>
      </p:sp>
      <p:pic>
        <p:nvPicPr>
          <p:cNvPr id="112643" name="Picture 3" descr="/workshops/South_Africa_2009/Lectures/Day2/090604_modis_vis_anim.gif">
            <a:hlinkClick r:id="" action="ppaction://media"/>
          </p:cNvPr>
          <p:cNvPicPr/>
          <p:nvPr>
            <p:ph idx="1"/>
            <a:videoFile r:link="rId1"/>
          </p:nvPr>
        </p:nvPicPr>
        <p:blipFill>
          <a:blip r:embed="rId3"/>
          <a:srcRect/>
          <a:stretch>
            <a:fillRect/>
          </a:stretch>
        </p:blipFill>
        <p:spPr>
          <a:xfrm>
            <a:off x="2205038" y="1600200"/>
            <a:ext cx="4733925"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1126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12643"/>
                </p:tgtEl>
              </p:cMediaNode>
            </p:video>
            <p:seq concurrent="1" nextAc="seek">
              <p:cTn id="8" restart="whenNotActive" fill="hold" evtFilter="cancelBubble" nodeType="interactiveSeq">
                <p:stCondLst>
                  <p:cond evt="onClick" delay="0">
                    <p:tgtEl>
                      <p:spTgt spid="1126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2643"/>
                                        </p:tgtEl>
                                      </p:cBhvr>
                                    </p:cmd>
                                  </p:childTnLst>
                                </p:cTn>
                              </p:par>
                            </p:childTnLst>
                          </p:cTn>
                        </p:par>
                      </p:childTnLst>
                    </p:cTn>
                  </p:par>
                </p:childTnLst>
              </p:cTn>
              <p:nextCondLst>
                <p:cond evt="onClick" delay="0">
                  <p:tgtEl>
                    <p:spTgt spid="112643"/>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smtClean="0">
                <a:ea typeface="ＭＳ Ｐゴシック" charset="-128"/>
                <a:cs typeface="ＭＳ Ｐゴシック" charset="-128"/>
              </a:rPr>
              <a:t>Numerical Weather Prediction</a:t>
            </a:r>
            <a:br>
              <a:rPr lang="en-US" smtClean="0">
                <a:ea typeface="ＭＳ Ｐゴシック" charset="-128"/>
                <a:cs typeface="ＭＳ Ｐゴシック" charset="-128"/>
              </a:rPr>
            </a:br>
            <a:r>
              <a:rPr lang="en-US" sz="3600" smtClean="0">
                <a:solidFill>
                  <a:srgbClr val="C0504D"/>
                </a:solidFill>
                <a:ea typeface="ＭＳ Ｐゴシック" charset="-128"/>
                <a:cs typeface="ＭＳ Ｐゴシック" charset="-128"/>
              </a:rPr>
              <a:t>Wind analysis 18 UTC 4 June 2009</a:t>
            </a:r>
          </a:p>
        </p:txBody>
      </p:sp>
      <p:pic>
        <p:nvPicPr>
          <p:cNvPr id="113667" name="Content Placeholder 3" descr="NAM12_Surface_Wind_20090604_1800F000.png"/>
          <p:cNvPicPr>
            <a:picLocks noGrp="1" noChangeAspect="1"/>
          </p:cNvPicPr>
          <p:nvPr>
            <p:ph idx="1"/>
          </p:nvPr>
        </p:nvPicPr>
        <p:blipFill>
          <a:blip r:embed="rId2"/>
          <a:srcRect l="-36946" r="-36946"/>
          <a:stretch>
            <a:fillRect/>
          </a:stretch>
        </p:blip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pPr eaLnBrk="1" hangingPunct="1"/>
            <a:r>
              <a:rPr lang="en-US" smtClean="0">
                <a:ea typeface="ＭＳ Ｐゴシック" charset="-128"/>
                <a:cs typeface="ＭＳ Ｐゴシック" charset="-128"/>
              </a:rPr>
              <a:t>MODIS Sea Surface Temperatures</a:t>
            </a:r>
            <a:br>
              <a:rPr lang="en-US" smtClean="0">
                <a:ea typeface="ＭＳ Ｐゴシック" charset="-128"/>
                <a:cs typeface="ＭＳ Ｐゴシック" charset="-128"/>
              </a:rPr>
            </a:br>
            <a:r>
              <a:rPr lang="en-US" sz="3600" smtClean="0">
                <a:solidFill>
                  <a:schemeClr val="accent2"/>
                </a:solidFill>
                <a:ea typeface="ＭＳ Ｐゴシック" charset="-128"/>
                <a:cs typeface="ＭＳ Ｐゴシック" charset="-128"/>
              </a:rPr>
              <a:t>4 June 2009</a:t>
            </a:r>
            <a:endParaRPr lang="en-US" sz="3600" smtClean="0">
              <a:ea typeface="ＭＳ Ｐゴシック" charset="-128"/>
              <a:cs typeface="ＭＳ Ｐゴシック" charset="-128"/>
            </a:endParaRPr>
          </a:p>
        </p:txBody>
      </p:sp>
      <p:pic>
        <p:nvPicPr>
          <p:cNvPr id="114691" name="Picture 3" descr="/workshops/South_Africa_2009/Lectures/Day2/090604_modis_sst_anim.gif">
            <a:hlinkClick r:id="" action="ppaction://media"/>
          </p:cNvPr>
          <p:cNvPicPr/>
          <p:nvPr>
            <p:ph idx="1"/>
            <a:videoFile r:link="rId1"/>
          </p:nvPr>
        </p:nvPicPr>
        <p:blipFill>
          <a:blip r:embed="rId3"/>
          <a:srcRect/>
          <a:stretch>
            <a:fillRect/>
          </a:stretch>
        </p:blipFill>
        <p:spPr>
          <a:xfrm>
            <a:off x="2205038" y="1600200"/>
            <a:ext cx="4733925"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11469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14691"/>
                </p:tgtEl>
              </p:cMediaNode>
            </p:video>
            <p:seq concurrent="1" nextAc="seek">
              <p:cTn id="8" restart="whenNotActive" fill="hold" evtFilter="cancelBubble" nodeType="interactiveSeq">
                <p:stCondLst>
                  <p:cond evt="onClick" delay="0">
                    <p:tgtEl>
                      <p:spTgt spid="11469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4691"/>
                                        </p:tgtEl>
                                      </p:cBhvr>
                                    </p:cmd>
                                  </p:childTnLst>
                                </p:cTn>
                              </p:par>
                            </p:childTnLst>
                          </p:cTn>
                        </p:par>
                      </p:childTnLst>
                    </p:cTn>
                  </p:par>
                </p:childTnLst>
              </p:cTn>
              <p:nextCondLst>
                <p:cond evt="onClick" delay="0">
                  <p:tgtEl>
                    <p:spTgt spid="114691"/>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pPr eaLnBrk="1" hangingPunct="1"/>
            <a:r>
              <a:rPr lang="en-US" smtClean="0">
                <a:ea typeface="ＭＳ Ｐゴシック" charset="-128"/>
                <a:cs typeface="ＭＳ Ｐゴシック" charset="-128"/>
              </a:rPr>
              <a:t>MODIS 4 μm Brightness Temperatures</a:t>
            </a:r>
          </a:p>
        </p:txBody>
      </p:sp>
      <p:pic>
        <p:nvPicPr>
          <p:cNvPr id="115715" name="Picture 3" descr="/workshops/South_Africa_2009/Lectures/Day2/090604_modis_swir_anim.gif">
            <a:hlinkClick r:id="" action="ppaction://media"/>
          </p:cNvPr>
          <p:cNvPicPr/>
          <p:nvPr>
            <p:ph idx="1"/>
            <a:videoFile r:link="rId1"/>
          </p:nvPr>
        </p:nvPicPr>
        <p:blipFill>
          <a:blip r:embed="rId3"/>
          <a:srcRect/>
          <a:stretch>
            <a:fillRect/>
          </a:stretch>
        </p:blipFill>
        <p:spPr>
          <a:xfrm>
            <a:off x="2205038" y="1600200"/>
            <a:ext cx="4733925"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1157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15715"/>
                </p:tgtEl>
              </p:cMediaNode>
            </p:video>
            <p:seq concurrent="1" nextAc="seek">
              <p:cTn id="8" restart="whenNotActive" fill="hold" evtFilter="cancelBubble" nodeType="interactiveSeq">
                <p:stCondLst>
                  <p:cond evt="onClick" delay="0">
                    <p:tgtEl>
                      <p:spTgt spid="1157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5715"/>
                                        </p:tgtEl>
                                      </p:cBhvr>
                                    </p:cmd>
                                  </p:childTnLst>
                                </p:cTn>
                              </p:par>
                            </p:childTnLst>
                          </p:cTn>
                        </p:par>
                      </p:childTnLst>
                    </p:cTn>
                  </p:par>
                </p:childTnLst>
              </p:cTn>
              <p:nextCondLst>
                <p:cond evt="onClick" delay="0">
                  <p:tgtEl>
                    <p:spTgt spid="115715"/>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pPr eaLnBrk="1" hangingPunct="1"/>
            <a:r>
              <a:rPr lang="en-US" smtClean="0">
                <a:ea typeface="ＭＳ Ｐゴシック" charset="-128"/>
                <a:cs typeface="ＭＳ Ｐゴシック" charset="-128"/>
              </a:rPr>
              <a:t>MODIS Sunglint Pattern</a:t>
            </a:r>
            <a:br>
              <a:rPr lang="en-US" smtClean="0">
                <a:ea typeface="ＭＳ Ｐゴシック" charset="-128"/>
                <a:cs typeface="ＭＳ Ｐゴシック" charset="-128"/>
              </a:rPr>
            </a:br>
            <a:r>
              <a:rPr lang="en-US" sz="3600" smtClean="0">
                <a:solidFill>
                  <a:srgbClr val="C0504D"/>
                </a:solidFill>
                <a:ea typeface="ＭＳ Ｐゴシック" charset="-128"/>
                <a:cs typeface="ＭＳ Ｐゴシック" charset="-128"/>
              </a:rPr>
              <a:t>8 June 2009 </a:t>
            </a:r>
          </a:p>
        </p:txBody>
      </p:sp>
      <p:pic>
        <p:nvPicPr>
          <p:cNvPr id="116739" name="Content Placeholder 3" descr="090608_modis_vis_overpass.jpg"/>
          <p:cNvPicPr>
            <a:picLocks noGrp="1" noChangeAspect="1"/>
          </p:cNvPicPr>
          <p:nvPr>
            <p:ph idx="1"/>
          </p:nvPr>
        </p:nvPicPr>
        <p:blipFill>
          <a:blip r:embed="rId2"/>
          <a:srcRect l="-3290" r="-3290"/>
          <a:stretch>
            <a:fillRect/>
          </a:stretch>
        </p:blipFill>
        <p:spPr>
          <a:xfrm>
            <a:off x="533400" y="1798638"/>
            <a:ext cx="8229600" cy="4525962"/>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2128838" y="5618163"/>
            <a:ext cx="165100" cy="692150"/>
          </a:xfrm>
          <a:prstGeom prst="rect">
            <a:avLst/>
          </a:prstGeom>
          <a:noFill/>
          <a:ln w="9525">
            <a:noFill/>
            <a:miter lim="800000"/>
            <a:headEnd/>
            <a:tailEnd/>
          </a:ln>
        </p:spPr>
        <p:txBody>
          <a:bodyPr wrap="none" lIns="82954" tIns="41477" rIns="82954" bIns="41477">
            <a:prstTxWarp prst="textNoShape">
              <a:avLst/>
            </a:prstTxWarp>
            <a:spAutoFit/>
          </a:bodyPr>
          <a:lstStyle/>
          <a:p>
            <a:pPr defTabSz="830263" eaLnBrk="0" hangingPunct="0"/>
            <a:endParaRPr lang="en-US" sz="4000">
              <a:latin typeface="Times" charset="0"/>
            </a:endParaRPr>
          </a:p>
        </p:txBody>
      </p:sp>
      <p:pic>
        <p:nvPicPr>
          <p:cNvPr id="119811" name="Picture 3" descr="wanim"/>
          <p:cNvPicPr>
            <a:picLocks noChangeAspect="1" noChangeArrowheads="1" noCrop="1"/>
          </p:cNvPicPr>
          <p:nvPr/>
        </p:nvPicPr>
        <p:blipFill>
          <a:blip r:embed="rId3"/>
          <a:srcRect/>
          <a:stretch>
            <a:fillRect/>
          </a:stretch>
        </p:blipFill>
        <p:spPr bwMode="auto">
          <a:xfrm>
            <a:off x="3582988" y="915988"/>
            <a:ext cx="5484812" cy="5484812"/>
          </a:xfrm>
          <a:prstGeom prst="rect">
            <a:avLst/>
          </a:prstGeom>
          <a:noFill/>
          <a:ln w="9525">
            <a:noFill/>
            <a:miter lim="800000"/>
            <a:headEnd/>
            <a:tailEnd/>
          </a:ln>
        </p:spPr>
      </p:pic>
      <p:sp>
        <p:nvSpPr>
          <p:cNvPr id="119812" name="Text Box 4"/>
          <p:cNvSpPr txBox="1">
            <a:spLocks noChangeArrowheads="1"/>
          </p:cNvSpPr>
          <p:nvPr/>
        </p:nvSpPr>
        <p:spPr bwMode="auto">
          <a:xfrm>
            <a:off x="349250" y="166688"/>
            <a:ext cx="8458200" cy="731837"/>
          </a:xfrm>
          <a:prstGeom prst="rect">
            <a:avLst/>
          </a:prstGeom>
          <a:noFill/>
          <a:ln w="9525">
            <a:noFill/>
            <a:miter lim="800000"/>
            <a:headEnd/>
            <a:tailEnd/>
          </a:ln>
        </p:spPr>
        <p:txBody>
          <a:bodyPr anchor="ctr">
            <a:prstTxWarp prst="textNoShape">
              <a:avLst/>
            </a:prstTxWarp>
            <a:spAutoFit/>
          </a:bodyPr>
          <a:lstStyle/>
          <a:p>
            <a:pPr algn="ctr" eaLnBrk="0" hangingPunct="0"/>
            <a:r>
              <a:rPr lang="en-US" b="1">
                <a:solidFill>
                  <a:srgbClr val="000000"/>
                </a:solidFill>
              </a:rPr>
              <a:t>MODIS Polar Wind Vectors can be derived automatically</a:t>
            </a:r>
          </a:p>
          <a:p>
            <a:pPr algn="ctr" eaLnBrk="0" hangingPunct="0"/>
            <a:r>
              <a:rPr lang="en-US" sz="1800" b="1">
                <a:solidFill>
                  <a:srgbClr val="000000"/>
                </a:solidFill>
              </a:rPr>
              <a:t>Jeff Key, Chris Velden, Dave Santek</a:t>
            </a:r>
          </a:p>
        </p:txBody>
      </p:sp>
      <p:sp>
        <p:nvSpPr>
          <p:cNvPr id="119813" name="Text Box 5"/>
          <p:cNvSpPr txBox="1">
            <a:spLocks noChangeArrowheads="1"/>
          </p:cNvSpPr>
          <p:nvPr/>
        </p:nvSpPr>
        <p:spPr bwMode="auto">
          <a:xfrm>
            <a:off x="152400" y="1127125"/>
            <a:ext cx="3200400" cy="5121275"/>
          </a:xfrm>
          <a:prstGeom prst="rect">
            <a:avLst/>
          </a:prstGeom>
          <a:noFill/>
          <a:ln w="9525">
            <a:noFill/>
            <a:miter lim="800000"/>
            <a:headEnd/>
            <a:tailEnd/>
          </a:ln>
        </p:spPr>
        <p:txBody>
          <a:bodyPr anchor="ctr">
            <a:prstTxWarp prst="textNoShape">
              <a:avLst/>
            </a:prstTxWarp>
            <a:spAutoFit/>
          </a:bodyPr>
          <a:lstStyle/>
          <a:p>
            <a:pPr eaLnBrk="0" hangingPunct="0">
              <a:spcBef>
                <a:spcPct val="50000"/>
              </a:spcBef>
            </a:pPr>
            <a:r>
              <a:rPr lang="en-US" sz="2000"/>
              <a:t>Wind vectors are generated using automatic feature tracking software developed for GOES.</a:t>
            </a:r>
          </a:p>
          <a:p>
            <a:pPr eaLnBrk="0" hangingPunct="0">
              <a:spcBef>
                <a:spcPct val="50000"/>
              </a:spcBef>
            </a:pPr>
            <a:r>
              <a:rPr lang="en-US" sz="2000"/>
              <a:t>6.7 µm heights are assigned based on forecast atmospheric profile.</a:t>
            </a:r>
          </a:p>
          <a:p>
            <a:pPr eaLnBrk="0" hangingPunct="0">
              <a:spcBef>
                <a:spcPct val="50000"/>
              </a:spcBef>
            </a:pPr>
            <a:r>
              <a:rPr lang="en-US" sz="2000"/>
              <a:t>11.0 µm heights are assigned based on window brightness temperature or CO2 cloud height.</a:t>
            </a:r>
          </a:p>
          <a:p>
            <a:pPr eaLnBrk="0" hangingPunct="0">
              <a:spcBef>
                <a:spcPct val="50000"/>
              </a:spcBef>
            </a:pPr>
            <a:r>
              <a:rPr lang="en-US" sz="2000"/>
              <a:t>Winds are automatically quality controlled.</a:t>
            </a:r>
          </a:p>
        </p:txBody>
      </p:sp>
      <p:sp>
        <p:nvSpPr>
          <p:cNvPr id="119814" name="Text Box 6"/>
          <p:cNvSpPr txBox="1">
            <a:spLocks noChangeArrowheads="1"/>
          </p:cNvSpPr>
          <p:nvPr/>
        </p:nvSpPr>
        <p:spPr bwMode="auto">
          <a:xfrm>
            <a:off x="4114800" y="6477000"/>
            <a:ext cx="4419600" cy="336550"/>
          </a:xfrm>
          <a:prstGeom prst="rect">
            <a:avLst/>
          </a:prstGeom>
          <a:noFill/>
          <a:ln w="9525">
            <a:noFill/>
            <a:miter lim="800000"/>
            <a:headEnd/>
            <a:tailEnd/>
          </a:ln>
        </p:spPr>
        <p:txBody>
          <a:bodyPr anchor="ctr">
            <a:prstTxWarp prst="textNoShape">
              <a:avLst/>
            </a:prstTxWarp>
            <a:spAutoFit/>
          </a:bodyPr>
          <a:lstStyle/>
          <a:p>
            <a:pPr algn="ctr" eaLnBrk="0" hangingPunct="0">
              <a:spcBef>
                <a:spcPct val="50000"/>
              </a:spcBef>
            </a:pPr>
            <a:r>
              <a:rPr lang="en-US" sz="1600"/>
              <a:t>Terra MODIS 6.7 µm (band 27) 2003/03/13</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152400"/>
            <a:ext cx="8229600" cy="533400"/>
          </a:xfrm>
        </p:spPr>
        <p:txBody>
          <a:bodyPr/>
          <a:lstStyle/>
          <a:p>
            <a:r>
              <a:rPr lang="en-US" sz="2800" b="1">
                <a:solidFill>
                  <a:srgbClr val="000000"/>
                </a:solidFill>
                <a:ea typeface="ＭＳ Ｐゴシック" charset="-128"/>
                <a:cs typeface="ＭＳ Ｐゴシック" charset="-128"/>
              </a:rPr>
              <a:t>Positive impact on forecast demonstrated by ECMWF </a:t>
            </a:r>
          </a:p>
        </p:txBody>
      </p:sp>
      <p:grpSp>
        <p:nvGrpSpPr>
          <p:cNvPr id="121859" name="Group 3"/>
          <p:cNvGrpSpPr>
            <a:grpSpLocks/>
          </p:cNvGrpSpPr>
          <p:nvPr/>
        </p:nvGrpSpPr>
        <p:grpSpPr bwMode="auto">
          <a:xfrm>
            <a:off x="1752600" y="685800"/>
            <a:ext cx="5943600" cy="4343400"/>
            <a:chOff x="720" y="1047"/>
            <a:chExt cx="4128" cy="2876"/>
          </a:xfrm>
        </p:grpSpPr>
        <p:pic>
          <p:nvPicPr>
            <p:cNvPr id="121861" name="Picture 4" descr="arctic_scores"/>
            <p:cNvPicPr>
              <a:picLocks noChangeAspect="1" noChangeArrowheads="1"/>
            </p:cNvPicPr>
            <p:nvPr/>
          </p:nvPicPr>
          <p:blipFill>
            <a:blip r:embed="rId3"/>
            <a:srcRect l="50000"/>
            <a:stretch>
              <a:fillRect/>
            </a:stretch>
          </p:blipFill>
          <p:spPr bwMode="auto">
            <a:xfrm>
              <a:off x="720" y="1047"/>
              <a:ext cx="4128" cy="2876"/>
            </a:xfrm>
            <a:prstGeom prst="rect">
              <a:avLst/>
            </a:prstGeom>
            <a:noFill/>
            <a:ln w="9525">
              <a:noFill/>
              <a:miter lim="800000"/>
              <a:headEnd/>
              <a:tailEnd/>
            </a:ln>
          </p:spPr>
        </p:pic>
        <p:sp>
          <p:nvSpPr>
            <p:cNvPr id="121862" name="Line 5"/>
            <p:cNvSpPr>
              <a:spLocks noChangeShapeType="1"/>
            </p:cNvSpPr>
            <p:nvPr/>
          </p:nvSpPr>
          <p:spPr bwMode="auto">
            <a:xfrm flipH="1">
              <a:off x="1296" y="2792"/>
              <a:ext cx="255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121863" name="Line 6"/>
            <p:cNvSpPr>
              <a:spLocks noChangeShapeType="1"/>
            </p:cNvSpPr>
            <p:nvPr/>
          </p:nvSpPr>
          <p:spPr bwMode="auto">
            <a:xfrm flipH="1">
              <a:off x="1296" y="2640"/>
              <a:ext cx="255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121864" name="Line 7"/>
            <p:cNvSpPr>
              <a:spLocks noChangeShapeType="1"/>
            </p:cNvSpPr>
            <p:nvPr/>
          </p:nvSpPr>
          <p:spPr bwMode="auto">
            <a:xfrm>
              <a:off x="3840" y="2640"/>
              <a:ext cx="0" cy="912"/>
            </a:xfrm>
            <a:prstGeom prst="line">
              <a:avLst/>
            </a:prstGeom>
            <a:noFill/>
            <a:ln w="9525">
              <a:solidFill>
                <a:schemeClr val="tx1"/>
              </a:solidFill>
              <a:round/>
              <a:headEnd/>
              <a:tailEnd/>
            </a:ln>
          </p:spPr>
          <p:txBody>
            <a:bodyPr>
              <a:prstTxWarp prst="textNoShape">
                <a:avLst/>
              </a:prstTxWarp>
            </a:bodyPr>
            <a:lstStyle/>
            <a:p>
              <a:endParaRPr lang="en-US"/>
            </a:p>
          </p:txBody>
        </p:sp>
      </p:grpSp>
      <p:sp>
        <p:nvSpPr>
          <p:cNvPr id="121860" name="Rectangle 8"/>
          <p:cNvSpPr>
            <a:spLocks noChangeArrowheads="1"/>
          </p:cNvSpPr>
          <p:nvPr/>
        </p:nvSpPr>
        <p:spPr bwMode="auto">
          <a:xfrm>
            <a:off x="609600" y="4876800"/>
            <a:ext cx="7924800" cy="2000250"/>
          </a:xfrm>
          <a:prstGeom prst="rect">
            <a:avLst/>
          </a:prstGeom>
          <a:noFill/>
          <a:ln w="9525">
            <a:noFill/>
            <a:miter lim="800000"/>
            <a:headEnd/>
            <a:tailEnd/>
          </a:ln>
        </p:spPr>
        <p:txBody>
          <a:bodyPr anchor="ctr">
            <a:prstTxWarp prst="textNoShape">
              <a:avLst/>
            </a:prstTxWarp>
            <a:spAutoFit/>
          </a:bodyPr>
          <a:lstStyle/>
          <a:p>
            <a:pPr marL="457200" indent="-457200" eaLnBrk="0" hangingPunct="0">
              <a:buFont typeface="Arial" charset="0"/>
              <a:buNone/>
            </a:pPr>
            <a:r>
              <a:rPr lang="en-US" sz="2000"/>
              <a:t>NWP Centers using MODIS Polar Winds Operationally:</a:t>
            </a:r>
          </a:p>
          <a:p>
            <a:pPr marL="457200" indent="-457200" eaLnBrk="0" hangingPunct="0">
              <a:buFont typeface="Arial" charset="0"/>
              <a:buNone/>
            </a:pPr>
            <a:endParaRPr lang="en-US" sz="2000"/>
          </a:p>
          <a:p>
            <a:pPr marL="457200" indent="-457200" eaLnBrk="0" hangingPunct="0">
              <a:buFont typeface="Arial" charset="0"/>
              <a:buNone/>
            </a:pPr>
            <a:r>
              <a:rPr lang="en-US" sz="2000"/>
              <a:t>ECMWF, GMAO, JMA, CMC, FNMOC, UKMO, DWD, NCEP/EMC</a:t>
            </a:r>
          </a:p>
          <a:p>
            <a:pPr marL="457200" indent="-457200" eaLnBrk="0" hangingPunct="0">
              <a:buFont typeface="Arial" charset="0"/>
              <a:buNone/>
            </a:pPr>
            <a:r>
              <a:rPr lang="en-US" sz="1600"/>
              <a:t>Key, J. R., D. Santek, C. S. Velden, N. Bormann, J.-N. Thépaut, L. P. Riishojgaard, Y. Zhu, and W. P. Menzel, 2003. Cloud-Drift and Water Vapor Winds in the Polar Regions from MODIS. </a:t>
            </a:r>
            <a:r>
              <a:rPr lang="en-US" sz="1600" i="1"/>
              <a:t>IEEE Transactions on Geoscience and Remote Sensing, 41, 482-492. </a:t>
            </a:r>
            <a:endParaRPr lang="en-GB" sz="16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7650" name="Group 1"/>
          <p:cNvGrpSpPr>
            <a:grpSpLocks/>
          </p:cNvGrpSpPr>
          <p:nvPr/>
        </p:nvGrpSpPr>
        <p:grpSpPr bwMode="auto">
          <a:xfrm>
            <a:off x="1616075" y="677863"/>
            <a:ext cx="5902325" cy="5680075"/>
            <a:chOff x="0" y="0"/>
            <a:chExt cx="5288" cy="5088"/>
          </a:xfrm>
        </p:grpSpPr>
        <p:pic>
          <p:nvPicPr>
            <p:cNvPr id="27653" name="Picture 2"/>
            <p:cNvPicPr>
              <a:picLocks noChangeAspect="1" noChangeArrowheads="1"/>
            </p:cNvPicPr>
            <p:nvPr/>
          </p:nvPicPr>
          <p:blipFill>
            <a:blip r:embed="rId2"/>
            <a:srcRect/>
            <a:stretch>
              <a:fillRect/>
            </a:stretch>
          </p:blipFill>
          <p:spPr bwMode="auto">
            <a:xfrm>
              <a:off x="128" y="128"/>
              <a:ext cx="5032" cy="4812"/>
            </a:xfrm>
            <a:prstGeom prst="rect">
              <a:avLst/>
            </a:prstGeom>
            <a:noFill/>
            <a:ln w="12700">
              <a:noFill/>
              <a:miter lim="800000"/>
              <a:headEnd/>
              <a:tailEnd/>
            </a:ln>
          </p:spPr>
        </p:pic>
        <p:pic>
          <p:nvPicPr>
            <p:cNvPr id="27654" name="Picture 3"/>
            <p:cNvPicPr>
              <a:picLocks noChangeArrowheads="1"/>
            </p:cNvPicPr>
            <p:nvPr/>
          </p:nvPicPr>
          <p:blipFill>
            <a:blip r:embed="rId3"/>
            <a:srcRect/>
            <a:stretch>
              <a:fillRect/>
            </a:stretch>
          </p:blipFill>
          <p:spPr bwMode="auto">
            <a:xfrm>
              <a:off x="0" y="0"/>
              <a:ext cx="5288" cy="5088"/>
            </a:xfrm>
            <a:prstGeom prst="rect">
              <a:avLst/>
            </a:prstGeom>
            <a:noFill/>
            <a:ln w="12700">
              <a:noFill/>
              <a:miter lim="800000"/>
              <a:headEnd/>
              <a:tailEnd/>
            </a:ln>
          </p:spPr>
        </p:pic>
      </p:grpSp>
      <p:sp>
        <p:nvSpPr>
          <p:cNvPr id="27651" name="Rectangle 4"/>
          <p:cNvSpPr>
            <a:spLocks noGrp="1" noChangeArrowheads="1"/>
          </p:cNvSpPr>
          <p:nvPr>
            <p:ph type="title"/>
          </p:nvPr>
        </p:nvSpPr>
        <p:spPr>
          <a:xfrm>
            <a:off x="554038" y="-98425"/>
            <a:ext cx="8035925" cy="768350"/>
          </a:xfrm>
        </p:spPr>
        <p:txBody>
          <a:bodyPr/>
          <a:lstStyle/>
          <a:p>
            <a:pPr eaLnBrk="1" hangingPunct="1"/>
            <a:r>
              <a:rPr lang="en-US" sz="3500" smtClean="0">
                <a:solidFill>
                  <a:srgbClr val="66FFFF"/>
                </a:solidFill>
                <a:latin typeface="Helvetica Neue" charset="0"/>
                <a:ea typeface="ＭＳ Ｐゴシック" charset="-128"/>
                <a:cs typeface="ＭＳ Ｐゴシック" charset="-128"/>
                <a:sym typeface="Helvetica Neue" charset="0"/>
              </a:rPr>
              <a:t>MODIS Products in AWIPS</a:t>
            </a:r>
          </a:p>
        </p:txBody>
      </p:sp>
      <p:sp>
        <p:nvSpPr>
          <p:cNvPr id="160772" name="Rectangle 5"/>
          <p:cNvSpPr>
            <a:spLocks noGrp="1" noChangeArrowheads="1"/>
          </p:cNvSpPr>
          <p:nvPr>
            <p:ph type="body" idx="1"/>
          </p:nvPr>
        </p:nvSpPr>
        <p:spPr>
          <a:xfrm>
            <a:off x="554038" y="6286500"/>
            <a:ext cx="8035925" cy="571500"/>
          </a:xfrm>
        </p:spPr>
        <p:txBody>
          <a:bodyPr>
            <a:normAutofit/>
          </a:bodyPr>
          <a:lstStyle/>
          <a:p>
            <a:pPr marL="0" indent="0" algn="ctr" eaLnBrk="1" hangingPunct="1">
              <a:lnSpc>
                <a:spcPct val="90000"/>
              </a:lnSpc>
              <a:buFont typeface="Arial" charset="0"/>
              <a:buNone/>
            </a:pPr>
            <a:r>
              <a:rPr lang="en-US" smtClean="0">
                <a:solidFill>
                  <a:srgbClr val="C0504D"/>
                </a:solidFill>
                <a:latin typeface="Helvetica Neue" charset="0"/>
                <a:ea typeface="ＭＳ Ｐゴシック" charset="-128"/>
                <a:cs typeface="ＭＳ Ｐゴシック" charset="-128"/>
                <a:sym typeface="Helvetica Neue" charset="0"/>
              </a:rPr>
              <a:t>Visible (0.65 µm): 1-km resolution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8674" name="Group 1"/>
          <p:cNvGrpSpPr>
            <a:grpSpLocks/>
          </p:cNvGrpSpPr>
          <p:nvPr/>
        </p:nvGrpSpPr>
        <p:grpSpPr bwMode="auto">
          <a:xfrm>
            <a:off x="1616075" y="677863"/>
            <a:ext cx="5902325" cy="5680075"/>
            <a:chOff x="0" y="0"/>
            <a:chExt cx="5288" cy="5088"/>
          </a:xfrm>
        </p:grpSpPr>
        <p:pic>
          <p:nvPicPr>
            <p:cNvPr id="28677" name="Picture 2"/>
            <p:cNvPicPr>
              <a:picLocks noChangeAspect="1" noChangeArrowheads="1"/>
            </p:cNvPicPr>
            <p:nvPr/>
          </p:nvPicPr>
          <p:blipFill>
            <a:blip r:embed="rId2"/>
            <a:srcRect/>
            <a:stretch>
              <a:fillRect/>
            </a:stretch>
          </p:blipFill>
          <p:spPr bwMode="auto">
            <a:xfrm>
              <a:off x="128" y="128"/>
              <a:ext cx="5032" cy="4812"/>
            </a:xfrm>
            <a:prstGeom prst="rect">
              <a:avLst/>
            </a:prstGeom>
            <a:noFill/>
            <a:ln w="12700">
              <a:noFill/>
              <a:miter lim="800000"/>
              <a:headEnd/>
              <a:tailEnd/>
            </a:ln>
          </p:spPr>
        </p:pic>
        <p:pic>
          <p:nvPicPr>
            <p:cNvPr id="28678" name="Picture 3"/>
            <p:cNvPicPr>
              <a:picLocks noChangeArrowheads="1"/>
            </p:cNvPicPr>
            <p:nvPr/>
          </p:nvPicPr>
          <p:blipFill>
            <a:blip r:embed="rId3"/>
            <a:srcRect/>
            <a:stretch>
              <a:fillRect/>
            </a:stretch>
          </p:blipFill>
          <p:spPr bwMode="auto">
            <a:xfrm>
              <a:off x="0" y="0"/>
              <a:ext cx="5288" cy="5088"/>
            </a:xfrm>
            <a:prstGeom prst="rect">
              <a:avLst/>
            </a:prstGeom>
            <a:noFill/>
            <a:ln w="12700">
              <a:noFill/>
              <a:miter lim="800000"/>
              <a:headEnd/>
              <a:tailEnd/>
            </a:ln>
          </p:spPr>
        </p:pic>
      </p:grpSp>
      <p:sp>
        <p:nvSpPr>
          <p:cNvPr id="161795" name="Rectangle 4"/>
          <p:cNvSpPr>
            <a:spLocks noGrp="1" noChangeArrowheads="1"/>
          </p:cNvSpPr>
          <p:nvPr>
            <p:ph type="body" idx="1"/>
          </p:nvPr>
        </p:nvSpPr>
        <p:spPr>
          <a:xfrm>
            <a:off x="554038" y="6286500"/>
            <a:ext cx="8035925" cy="571500"/>
          </a:xfrm>
        </p:spPr>
        <p:txBody>
          <a:bodyPr>
            <a:normAutofit/>
          </a:bodyPr>
          <a:lstStyle/>
          <a:p>
            <a:pPr marL="0" indent="0" algn="ctr" eaLnBrk="1" hangingPunct="1">
              <a:lnSpc>
                <a:spcPct val="90000"/>
              </a:lnSpc>
              <a:buFont typeface="Arial" charset="0"/>
              <a:buNone/>
            </a:pPr>
            <a:r>
              <a:rPr lang="en-US" smtClean="0">
                <a:solidFill>
                  <a:srgbClr val="C0504D"/>
                </a:solidFill>
                <a:latin typeface="Helvetica Neue" charset="0"/>
                <a:ea typeface="ＭＳ Ｐゴシック" charset="-128"/>
                <a:cs typeface="ＭＳ Ｐゴシック" charset="-128"/>
                <a:sym typeface="Helvetica Neue" charset="0"/>
              </a:rPr>
              <a:t>Cirrus detection (1.3 µm): 1-km resolution </a:t>
            </a:r>
          </a:p>
        </p:txBody>
      </p:sp>
      <p:sp>
        <p:nvSpPr>
          <p:cNvPr id="28676" name="Rectangle 5"/>
          <p:cNvSpPr>
            <a:spLocks/>
          </p:cNvSpPr>
          <p:nvPr/>
        </p:nvSpPr>
        <p:spPr bwMode="auto">
          <a:xfrm>
            <a:off x="554038" y="-98425"/>
            <a:ext cx="8035925" cy="768350"/>
          </a:xfrm>
          <a:prstGeom prst="rect">
            <a:avLst/>
          </a:prstGeom>
          <a:noFill/>
          <a:ln w="12700">
            <a:noFill/>
            <a:miter lim="800000"/>
            <a:headEnd/>
            <a:tailEnd/>
          </a:ln>
        </p:spPr>
        <p:txBody>
          <a:bodyPr lIns="0" tIns="0" rIns="0" bIns="0" anchor="b">
            <a:prstTxWarp prst="textNoShape">
              <a:avLst/>
            </a:prstTxWarp>
          </a:bodyPr>
          <a:lstStyle/>
          <a:p>
            <a:endParaRPr lang="en-US" sz="3500">
              <a:solidFill>
                <a:srgbClr val="66FFFF"/>
              </a:solidFill>
              <a:latin typeface="Helvetica Neue" charset="0"/>
              <a:sym typeface="Helvetica Neue"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1281</TotalTime>
  <Words>3153</Words>
  <Application>Microsoft Macintosh PowerPoint</Application>
  <PresentationFormat>On-screen Show (4:3)</PresentationFormat>
  <Paragraphs>361</Paragraphs>
  <Slides>79</Slides>
  <Notes>11</Notes>
  <HiddenSlides>3</HiddenSlides>
  <MMClips>16</MMClips>
  <ScaleCrop>false</ScaleCrop>
  <HeadingPairs>
    <vt:vector size="4" baseType="variant">
      <vt:variant>
        <vt:lpstr>Design Template</vt:lpstr>
      </vt:variant>
      <vt:variant>
        <vt:i4>1</vt:i4>
      </vt:variant>
      <vt:variant>
        <vt:lpstr>Slide Titles</vt:lpstr>
      </vt:variant>
      <vt:variant>
        <vt:i4>79</vt:i4>
      </vt:variant>
    </vt:vector>
  </HeadingPairs>
  <TitlesOfParts>
    <vt:vector size="80" baseType="lpstr">
      <vt:lpstr>Office Theme</vt:lpstr>
      <vt:lpstr>Slide 1</vt:lpstr>
      <vt:lpstr>Aviation Applications Continued</vt:lpstr>
      <vt:lpstr>Clouds</vt:lpstr>
      <vt:lpstr>Cloud Top Property Algorithm</vt:lpstr>
      <vt:lpstr>Slide 5</vt:lpstr>
      <vt:lpstr>Cloud Phase</vt:lpstr>
      <vt:lpstr>MODIS – Snow/Ice and Ice Clouds</vt:lpstr>
      <vt:lpstr>MODIS Products in AWIPS</vt:lpstr>
      <vt:lpstr>Slide 9</vt:lpstr>
      <vt:lpstr>Slide 10</vt:lpstr>
      <vt:lpstr>Slide 11</vt:lpstr>
      <vt:lpstr>Slide 12</vt:lpstr>
      <vt:lpstr>Using Satellite Imagery to Help Diagnose Areas of Aircraft Icing Potential</vt:lpstr>
      <vt:lpstr>Icing</vt:lpstr>
      <vt:lpstr>Why is This  Important?</vt:lpstr>
      <vt:lpstr>Slide 16</vt:lpstr>
      <vt:lpstr>Freezing Rain Sounding</vt:lpstr>
      <vt:lpstr>Slide 18</vt:lpstr>
      <vt:lpstr>Slide 19</vt:lpstr>
      <vt:lpstr>Other Cloud Applications Too</vt:lpstr>
      <vt:lpstr>Ash Detection</vt:lpstr>
      <vt:lpstr>Why is this important?</vt:lpstr>
      <vt:lpstr>Slide 23</vt:lpstr>
      <vt:lpstr>Ash Detection Why is this important?</vt:lpstr>
      <vt:lpstr>Okmok Volcano </vt:lpstr>
      <vt:lpstr>Okmok Volcano Eruption  13 July 2008</vt:lpstr>
      <vt:lpstr>Okmok Eruption 12 July 2008</vt:lpstr>
      <vt:lpstr>NOAA Aerosol Trajectory Model</vt:lpstr>
      <vt:lpstr>GOES Visible Image Loop 17 July 2008</vt:lpstr>
      <vt:lpstr>Terra MODIS Band Comparison 17 July 2008 </vt:lpstr>
      <vt:lpstr>MODIS 1.38 μm Reflectances 17 July 2008</vt:lpstr>
      <vt:lpstr>MODIS 1.38 μm Reflectances</vt:lpstr>
      <vt:lpstr>Pilot Reports 18-19 July 2008</vt:lpstr>
      <vt:lpstr>SIGMET eventually extended 18 July 2008</vt:lpstr>
      <vt:lpstr>Numerical Weather Prediction</vt:lpstr>
      <vt:lpstr>Slide 36</vt:lpstr>
      <vt:lpstr>What is Numerical Weather Prediction?</vt:lpstr>
      <vt:lpstr>Why should I care about DBCRAS?</vt:lpstr>
      <vt:lpstr>Why should I care about DBCRAS?</vt:lpstr>
      <vt:lpstr>Slide 40</vt:lpstr>
      <vt:lpstr>Slide 41</vt:lpstr>
      <vt:lpstr>Slide 42</vt:lpstr>
      <vt:lpstr>ECNU DBCRAS Set up</vt:lpstr>
      <vt:lpstr>dbCRAS Archive</vt:lpstr>
      <vt:lpstr>DBCRAS IR window</vt:lpstr>
      <vt:lpstr>DBCRAS IR Window</vt:lpstr>
      <vt:lpstr>DBCRAS Moisture (TPW)</vt:lpstr>
      <vt:lpstr>DBCRAS Moisture (TPW)</vt:lpstr>
      <vt:lpstr>DBCRAS Sea Level Pressure, Precipitation</vt:lpstr>
      <vt:lpstr>Applications</vt:lpstr>
      <vt:lpstr>References</vt:lpstr>
      <vt:lpstr>How accurate is the CRAS model?</vt:lpstr>
      <vt:lpstr>How accurate is the CRAS model?? Comparison from 5 November 2008</vt:lpstr>
      <vt:lpstr>Examining DBCRAS Output</vt:lpstr>
      <vt:lpstr>Air Quality Applications</vt:lpstr>
      <vt:lpstr>Infusing Satellite Data into Environmental Applications </vt:lpstr>
      <vt:lpstr>Slide 57</vt:lpstr>
      <vt:lpstr>Dust Storm Case Study </vt:lpstr>
      <vt:lpstr>PM Observations, MODIS AOD and GOES AOD retrieval Time Series</vt:lpstr>
      <vt:lpstr>Correlation Between MODIS AOD and PM Observations</vt:lpstr>
      <vt:lpstr>Fires</vt:lpstr>
      <vt:lpstr>MODIS Fire Detection Applications</vt:lpstr>
      <vt:lpstr>MODIS Fire Detection Applications</vt:lpstr>
      <vt:lpstr>Forecasting Fire Potential  over South Africa sing DBCRAS CSIR Meraka Institute</vt:lpstr>
      <vt:lpstr>Global Applications</vt:lpstr>
      <vt:lpstr>Other Applications</vt:lpstr>
      <vt:lpstr>MODIS LST and buggers</vt:lpstr>
      <vt:lpstr>Using MODIS Sun Glint Patterns</vt:lpstr>
      <vt:lpstr>Slide 69</vt:lpstr>
      <vt:lpstr>Aqua MODIS Sun Glint Example 7 January  2009</vt:lpstr>
      <vt:lpstr>Sun Glint Patterns</vt:lpstr>
      <vt:lpstr>NASA Feature Article 30 April 2010</vt:lpstr>
      <vt:lpstr>Example From Lake Michigan 4 June 2009</vt:lpstr>
      <vt:lpstr>Numerical Weather Prediction Wind analysis 18 UTC 4 June 2009</vt:lpstr>
      <vt:lpstr>MODIS Sea Surface Temperatures 4 June 2009</vt:lpstr>
      <vt:lpstr>MODIS 4 μm Brightness Temperatures</vt:lpstr>
      <vt:lpstr>MODIS Sunglint Pattern 8 June 2009 </vt:lpstr>
      <vt:lpstr>Slide 78</vt:lpstr>
      <vt:lpstr>Positive impact on forecast demonstrated by ECMWF </vt:lpstr>
    </vt:vector>
  </TitlesOfParts>
  <Company>UW SSEC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Office 2004 Test Drive User</cp:lastModifiedBy>
  <cp:revision>88</cp:revision>
  <dcterms:created xsi:type="dcterms:W3CDTF">2011-06-03T23:03:09Z</dcterms:created>
  <dcterms:modified xsi:type="dcterms:W3CDTF">2011-06-03T23:27:10Z</dcterms:modified>
</cp:coreProperties>
</file>