
<file path=[Content_Types].xml><?xml version="1.0" encoding="utf-8"?>
<Types xmlns="http://schemas.openxmlformats.org/package/2006/content-types">
  <Override PartName="/ppt/slideMasters/slideMaster4.xml" ContentType="application/vnd.openxmlformats-officedocument.presentationml.slideMaster+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6.xml" ContentType="application/vnd.openxmlformats-officedocument.presentationml.slideMaster+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theme/theme4.xml" ContentType="application/vnd.openxmlformats-officedocument.theme+xml"/>
  <Override PartName="/ppt/slideMasters/slideMaster3.xml" ContentType="application/vnd.openxmlformats-officedocument.presentationml.slideMaster+xml"/>
  <Override PartName="/ppt/slides/slide30.xml" ContentType="application/vnd.openxmlformats-officedocument.presentationml.slide+xml"/>
  <Override PartName="/docProps/app.xml" ContentType="application/vnd.openxmlformats-officedocument.extended-properties+xml"/>
  <Override PartName="/ppt/theme/theme6.xml" ContentType="application/vnd.openxmlformats-officedocument.theme+xml"/>
  <Override PartName="/ppt/slides/slide11.xml" ContentType="application/vnd.openxmlformats-officedocument.presentationml.slide+xml"/>
  <Override PartName="/ppt/slides/slide18.xml" ContentType="application/vnd.openxmlformats-officedocument.presentationml.slide+xml"/>
  <Override PartName="/ppt/slideMasters/slideMaster7.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embeddings/Microsoft_Equation2.bin" ContentType="application/vnd.openxmlformats-officedocument.oleObject"/>
  <Override PartName="/ppt/notesSlides/notesSlide4.xml" ContentType="application/vnd.openxmlformats-officedocument.presentationml.notesSlide+xml"/>
  <Default Extension="doc" ContentType="application/msword"/>
  <Override PartName="/ppt/slides/slide13.xml" ContentType="application/vnd.openxmlformats-officedocument.presentationml.slide+xml"/>
  <Override PartName="/ppt/slides/slide14.xml" ContentType="application/vnd.openxmlformats-officedocument.presentationml.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Masters/slideMaster5.xml" ContentType="application/vnd.openxmlformats-officedocument.presentationml.slideMaster+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theme/theme5.xml" ContentType="application/vnd.openxmlformats-officedocument.theme+xml"/>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Default Extension="rels" ContentType="application/vnd.openxmlformats-package.relationships+xml"/>
  <Override PartName="/ppt/slides/slide9.xml" ContentType="application/vnd.openxmlformats-officedocument.presentationml.slide+xml"/>
  <Override PartName="/ppt/embeddings/Microsoft_Equation3.bin" ContentType="application/vnd.openxmlformats-officedocument.oleObject"/>
  <Override PartName="/ppt/theme/theme8.xml" ContentType="application/vnd.openxmlformats-officedocument.theme+xml"/>
  <Override PartName="/ppt/slides/slide24.xml" ContentType="application/vnd.openxmlformats-officedocument.presentationml.slide+xml"/>
  <Override PartName="/ppt/slides/slide32.xml" ContentType="application/vnd.openxmlformats-officedocument.presentationml.slide+xml"/>
  <Override PartName="/ppt/theme/theme7.xml" ContentType="application/vnd.openxmlformats-officedocument.them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s/slide12.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62" r:id="rId2"/>
    <p:sldMasterId id="2147483664" r:id="rId3"/>
    <p:sldMasterId id="2147483666" r:id="rId4"/>
    <p:sldMasterId id="2147483669" r:id="rId5"/>
    <p:sldMasterId id="2147483671" r:id="rId6"/>
    <p:sldMasterId id="2147483673" r:id="rId7"/>
  </p:sldMasterIdLst>
  <p:notesMasterIdLst>
    <p:notesMasterId r:id="rId40"/>
  </p:notesMasterIdLst>
  <p:sldIdLst>
    <p:sldId id="282" r:id="rId8"/>
    <p:sldId id="259" r:id="rId9"/>
    <p:sldId id="260" r:id="rId10"/>
    <p:sldId id="284" r:id="rId11"/>
    <p:sldId id="261" r:id="rId12"/>
    <p:sldId id="283" r:id="rId13"/>
    <p:sldId id="262" r:id="rId14"/>
    <p:sldId id="263" r:id="rId15"/>
    <p:sldId id="274" r:id="rId16"/>
    <p:sldId id="279" r:id="rId17"/>
    <p:sldId id="280" r:id="rId18"/>
    <p:sldId id="278" r:id="rId19"/>
    <p:sldId id="275" r:id="rId20"/>
    <p:sldId id="277" r:id="rId21"/>
    <p:sldId id="264" r:id="rId22"/>
    <p:sldId id="257" r:id="rId23"/>
    <p:sldId id="258" r:id="rId24"/>
    <p:sldId id="265" r:id="rId25"/>
    <p:sldId id="266" r:id="rId26"/>
    <p:sldId id="267" r:id="rId27"/>
    <p:sldId id="268" r:id="rId28"/>
    <p:sldId id="269" r:id="rId29"/>
    <p:sldId id="270" r:id="rId30"/>
    <p:sldId id="271" r:id="rId31"/>
    <p:sldId id="272" r:id="rId32"/>
    <p:sldId id="273" r:id="rId33"/>
    <p:sldId id="281" r:id="rId34"/>
    <p:sldId id="290" r:id="rId35"/>
    <p:sldId id="285" r:id="rId36"/>
    <p:sldId id="287" r:id="rId37"/>
    <p:sldId id="288" r:id="rId38"/>
    <p:sldId id="28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7527" autoAdjust="0"/>
  </p:normalViewPr>
  <p:slideViewPr>
    <p:cSldViewPr snapToGrid="0" snapToObjects="1">
      <p:cViewPr varScale="1">
        <p:scale>
          <a:sx n="95" d="100"/>
          <a:sy n="95" d="100"/>
        </p:scale>
        <p:origin x="-10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28.xml"/><Relationship Id="rId31" Type="http://schemas.openxmlformats.org/officeDocument/2006/relationships/slide" Target="slides/slide24.xml"/><Relationship Id="rId34" Type="http://schemas.openxmlformats.org/officeDocument/2006/relationships/slide" Target="slides/slide27.xml"/><Relationship Id="rId39" Type="http://schemas.openxmlformats.org/officeDocument/2006/relationships/slide" Target="slides/slide32.xml"/><Relationship Id="rId40" Type="http://schemas.openxmlformats.org/officeDocument/2006/relationships/notesMaster" Target="notesMasters/notesMaster1.xml"/><Relationship Id="rId7" Type="http://schemas.openxmlformats.org/officeDocument/2006/relationships/slideMaster" Target="slideMasters/slideMaster7.xml"/><Relationship Id="rId36" Type="http://schemas.openxmlformats.org/officeDocument/2006/relationships/slide" Target="slides/slide29.xml"/><Relationship Id="rId43"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17.xml"/><Relationship Id="rId25" Type="http://schemas.openxmlformats.org/officeDocument/2006/relationships/slide" Target="slides/slide18.xml"/><Relationship Id="rId8" Type="http://schemas.openxmlformats.org/officeDocument/2006/relationships/slide" Target="slides/slide1.xml"/><Relationship Id="rId13" Type="http://schemas.openxmlformats.org/officeDocument/2006/relationships/slide" Target="slides/slide6.xml"/><Relationship Id="rId10" Type="http://schemas.openxmlformats.org/officeDocument/2006/relationships/slide" Target="slides/slide3.xml"/><Relationship Id="rId32" Type="http://schemas.openxmlformats.org/officeDocument/2006/relationships/slide" Target="slides/slide25.xml"/><Relationship Id="rId37" Type="http://schemas.openxmlformats.org/officeDocument/2006/relationships/slide" Target="slides/slide30.xml"/><Relationship Id="rId12" Type="http://schemas.openxmlformats.org/officeDocument/2006/relationships/slide" Target="slides/slide5.xml"/><Relationship Id="rId17" Type="http://schemas.openxmlformats.org/officeDocument/2006/relationships/slide" Target="slides/slide10.xml"/><Relationship Id="rId9" Type="http://schemas.openxmlformats.org/officeDocument/2006/relationships/slide" Target="slides/slide2.xml"/><Relationship Id="rId18" Type="http://schemas.openxmlformats.org/officeDocument/2006/relationships/slide" Target="slides/slide11.xml"/><Relationship Id="rId3" Type="http://schemas.openxmlformats.org/officeDocument/2006/relationships/slideMaster" Target="slideMasters/slideMaster3.xml"/><Relationship Id="rId27" Type="http://schemas.openxmlformats.org/officeDocument/2006/relationships/slide" Target="slides/slide20.xml"/><Relationship Id="rId14" Type="http://schemas.openxmlformats.org/officeDocument/2006/relationships/slide" Target="slides/slide7.xml"/><Relationship Id="rId23" Type="http://schemas.openxmlformats.org/officeDocument/2006/relationships/slide" Target="slides/slide16.xml"/><Relationship Id="rId4" Type="http://schemas.openxmlformats.org/officeDocument/2006/relationships/slideMaster" Target="slideMasters/slideMaster4.xml"/><Relationship Id="rId28" Type="http://schemas.openxmlformats.org/officeDocument/2006/relationships/slide" Target="slides/slide21.xml"/><Relationship Id="rId45" Type="http://schemas.openxmlformats.org/officeDocument/2006/relationships/tableStyles" Target="tableStyles.xml"/><Relationship Id="rId26" Type="http://schemas.openxmlformats.org/officeDocument/2006/relationships/slide" Target="slides/slide19.xml"/><Relationship Id="rId30" Type="http://schemas.openxmlformats.org/officeDocument/2006/relationships/slide" Target="slides/slide23.xml"/><Relationship Id="rId11" Type="http://schemas.openxmlformats.org/officeDocument/2006/relationships/slide" Target="slides/slide4.xml"/><Relationship Id="rId42" Type="http://schemas.openxmlformats.org/officeDocument/2006/relationships/presProps" Target="presProps.xml"/><Relationship Id="rId29" Type="http://schemas.openxmlformats.org/officeDocument/2006/relationships/slide" Target="slides/slide22.xml"/><Relationship Id="rId6" Type="http://schemas.openxmlformats.org/officeDocument/2006/relationships/slideMaster" Target="slideMasters/slideMaster6.xml"/><Relationship Id="rId16" Type="http://schemas.openxmlformats.org/officeDocument/2006/relationships/slide" Target="slides/slide9.xml"/><Relationship Id="rId33" Type="http://schemas.openxmlformats.org/officeDocument/2006/relationships/slide" Target="slides/slide26.xml"/><Relationship Id="rId44" Type="http://schemas.openxmlformats.org/officeDocument/2006/relationships/theme" Target="theme/theme1.xml"/><Relationship Id="rId41" Type="http://schemas.openxmlformats.org/officeDocument/2006/relationships/printerSettings" Target="printerSettings/printerSettings1.bin"/><Relationship Id="rId5" Type="http://schemas.openxmlformats.org/officeDocument/2006/relationships/slideMaster" Target="slideMasters/slideMaster5.xml"/><Relationship Id="rId15" Type="http://schemas.openxmlformats.org/officeDocument/2006/relationships/slide" Target="slides/slide8.xml"/><Relationship Id="rId19" Type="http://schemas.openxmlformats.org/officeDocument/2006/relationships/slide" Target="slides/slide1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ict"/><Relationship Id="rId3" Type="http://schemas.openxmlformats.org/officeDocument/2006/relationships/image" Target="../media/image9.pict"/><Relationship Id="rId1" Type="http://schemas.openxmlformats.org/officeDocument/2006/relationships/image" Target="../media/image7.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9285D-4F9F-AE4D-B931-049695D816BD}" type="datetimeFigureOut">
              <a:rPr lang="en-US" smtClean="0"/>
              <a:pPr/>
              <a:t>6/2/11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221155-8BD0-7541-AABD-E7388B03C4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7A4786A-3676-634C-AF9A-C5C5D386FA7D}" type="slidenum">
              <a:rPr lang="en-US">
                <a:solidFill>
                  <a:prstClr val="black"/>
                </a:solidFill>
                <a:latin typeface="Times New Roman" pitchFamily="-110" charset="0"/>
              </a:rPr>
              <a:pPr/>
              <a:t>1</a:t>
            </a:fld>
            <a:endParaRPr lang="en-US">
              <a:solidFill>
                <a:prstClr val="black"/>
              </a:solidFill>
              <a:latin typeface="Times New Roman" pitchFamily="-110" charset="0"/>
            </a:endParaRPr>
          </a:p>
        </p:txBody>
      </p:sp>
      <p:sp>
        <p:nvSpPr>
          <p:cNvPr id="25603"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25604" name="Rectangle 3"/>
          <p:cNvSpPr>
            <a:spLocks noGrp="1" noChangeArrowheads="1"/>
          </p:cNvSpPr>
          <p:nvPr>
            <p:ph type="body" idx="1"/>
          </p:nvPr>
        </p:nvSpPr>
        <p:spPr>
          <a:xfrm>
            <a:off x="913588" y="4343094"/>
            <a:ext cx="5030824" cy="4114185"/>
          </a:xfrm>
          <a:solidFill>
            <a:srgbClr val="FFFFFF"/>
          </a:solidFill>
          <a:ln>
            <a:solidFill>
              <a:srgbClr val="000000"/>
            </a:solidFill>
          </a:ln>
        </p:spPr>
        <p:txBody>
          <a:bodyPr/>
          <a:lstStyle/>
          <a:p>
            <a:pPr eaLnBrk="1" hangingPunct="1"/>
            <a:r>
              <a:rPr lang="en-US">
                <a:latin typeface="Times New Roman" pitchFamily="-110" charset="0"/>
                <a:ea typeface="ＭＳ Ｐゴシック" pitchFamily="-110" charset="-128"/>
                <a:cs typeface="ＭＳ Ｐゴシック" pitchFamily="-110" charset="-128"/>
              </a:rPr>
              <a:t>Title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784C3AE-DAEE-D749-8B06-DBE935AEB169}" type="slidenum">
              <a:rPr lang="en-US" smtClean="0"/>
              <a:pPr/>
              <a:t>5</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89CF08C-677A-BA4F-AD95-903D41C1FEA3}" type="slidenum">
              <a:rPr lang="en-US" smtClean="0"/>
              <a:pPr/>
              <a:t>6</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We have to build a LookUp Table that gives top of atmosphere radiance for a variety of geometries and aerosol  amounts.  Then we match the observed radiance from MODIS  to the calculated radiance in the LUT to get the AOT.  But to make the calculation we need to input other information about the aerosol optical properties besides the optical thickness.  These assumptions make a big difference in the accuracy of the retireval.  Over land we make arbitrary assumptions about the aerosol types depending on season and geography.</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DFAB03-21F7-9C40-B0AE-E30F8368F7FB}" type="slidenum">
              <a:rPr lang="en-US" smtClean="0"/>
              <a:pPr/>
              <a:t>7</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This is the annimation I use to explain the ocean algorithm.  Here we don’t worry too much about the ocean surface because it is well-characterized at the wavelengths we use in the retrieval.  Because of the constant surface we have more information from  the aerosol and can determine both aerosol optical thickness and also aerosol size with good accuracy.  The algorithm finds a combination of one fine mode and one coarse mode, and the relative amounts of each that best match the measured reflectances at top of atmosphere in 6 wavelengths.  When it makes the match, everybody is happy.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72EDF2E-4831-8642-9215-F527DB64CD70}" type="slidenum">
              <a:rPr lang="en-US" smtClean="0"/>
              <a:pPr/>
              <a:t>8</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Here we show why we retrieve at 10 km resolution even though we use 500 m pixels.  We are in the data discarding business!  In a 10 km box we have 20 x 20 pixels at 500 m (400 total).  In this land scene we eliminate pixels identified as water, snow or cloud and are left with 265 pixels.  Then because we are looking for dark vegetated surfaces, we eliminate the pixels determined to be too bright.  That brings us down to 149 good pixels.  We aren’t done yet! Then we systematically discard the brightest 50% of the pixels to be sure to eliminate residual cloud or bright surfaces, and also the darkest 20% to eliminate cloud shadows.  From the original 400 pixels we are left with 44 pixels.  We average the measured reflectances of these 44 pixels and do the retrieval from them.  All we need in the 10 km box is 12 remaining pixels to do a retrieval.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90128-0051-A34F-8888-9E5D476DD9AF}" type="slidenum">
              <a:rPr lang="en-US"/>
              <a:pPr/>
              <a:t>9</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585D4F79-4FCE-254F-8AF6-D7263D46C27F}" type="datetime1">
              <a:rPr lang="en-US"/>
              <a:pPr>
                <a:defRPr/>
              </a:pPr>
              <a:t>6/2/11</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FEA93A1B-C732-904F-B836-73B9911488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atin typeface="Arial" charset="0"/>
              </a:defRPr>
            </a:lvl1pPr>
          </a:lstStyle>
          <a:p>
            <a:pPr>
              <a:defRPr/>
            </a:pPr>
            <a:endParaRPr lang="en-US"/>
          </a:p>
        </p:txBody>
      </p:sp>
      <p:sp>
        <p:nvSpPr>
          <p:cNvPr id="7" name="Footer Placeholder 6"/>
          <p:cNvSpPr>
            <a:spLocks noGrp="1"/>
          </p:cNvSpPr>
          <p:nvPr>
            <p:ph type="ftr" sz="quarter" idx="11"/>
          </p:nvPr>
        </p:nvSpPr>
        <p:spPr/>
        <p:txBody>
          <a:bodyPr/>
          <a:lstStyle>
            <a:lvl1pPr>
              <a:defRPr>
                <a:latin typeface="Arial" charset="0"/>
              </a:defRPr>
            </a:lvl1pPr>
          </a:lstStyle>
          <a:p>
            <a:pPr>
              <a:defRPr/>
            </a:pPr>
            <a:endParaRPr lang="en-US"/>
          </a:p>
        </p:txBody>
      </p:sp>
      <p:sp>
        <p:nvSpPr>
          <p:cNvPr id="8" name="Slide Number Placeholder 7"/>
          <p:cNvSpPr>
            <a:spLocks noGrp="1"/>
          </p:cNvSpPr>
          <p:nvPr>
            <p:ph type="sldNum" sz="quarter" idx="12"/>
          </p:nvPr>
        </p:nvSpPr>
        <p:spPr/>
        <p:txBody>
          <a:bodyPr/>
          <a:lstStyle>
            <a:lvl1pPr>
              <a:defRPr>
                <a:latin typeface="Arial" charset="0"/>
              </a:defRPr>
            </a:lvl1pPr>
          </a:lstStyle>
          <a:p>
            <a:pPr>
              <a:defRPr/>
            </a:pPr>
            <a:fld id="{4123B105-BC24-8749-988C-875957DCCA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585D4F79-4FCE-254F-8AF6-D7263D46C27F}" type="datetime1">
              <a:rPr lang="en-US"/>
              <a:pPr>
                <a:defRPr/>
              </a:pPr>
              <a:t>6/2/11</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FEA93A1B-C732-904F-B836-73B9911488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4C6A53-9019-9A40-81DF-5EFF984E211C}" type="datetime1">
              <a:rPr lang="en-US"/>
              <a:pPr>
                <a:defRPr/>
              </a:pPr>
              <a:t>6/2/11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1FB7E7-298D-1D4F-849E-DE5556FAB1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6714A0-1BA5-4746-81E3-584AE1E5C992}" type="datetime1">
              <a:rPr lang="en-US"/>
              <a:pPr>
                <a:defRPr/>
              </a:pPr>
              <a:t>6/2/11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475D628-464A-F54B-B4CF-6D5317FD24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585D4F79-4FCE-254F-8AF6-D7263D46C27F}" type="datetime1">
              <a:rPr lang="en-US"/>
              <a:pPr>
                <a:defRPr/>
              </a:pPr>
              <a:t>6/2/11</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FEA93A1B-C732-904F-B836-73B9911488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082FC6-A80A-4841-9842-1D0B738CCC2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34145-E4F3-F14D-B3FC-3B7F548B826D}" type="datetimeFigureOut">
              <a:rPr lang="en-US" smtClean="0">
                <a:solidFill>
                  <a:prstClr val="black">
                    <a:tint val="75000"/>
                  </a:prstClr>
                </a:solidFill>
              </a:rPr>
              <a:pPr/>
              <a:t>6/2/11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F9DC20-435B-DD4A-8CBE-D168517EA8A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3"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3" Type="http://schemas.openxmlformats.org/officeDocument/2006/relationships/image" Target="../media/image1.jpeg"/><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slideLayout" Target="../slideLayouts/slideLayout5.xml"/><Relationship Id="rId3"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3" Type="http://schemas.openxmlformats.org/officeDocument/2006/relationships/image" Target="../media/image1.jpeg"/><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14" name="Right Tri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2356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lstStyle>
          <a:p>
            <a:pPr fontAlgn="base">
              <a:spcBef>
                <a:spcPct val="0"/>
              </a:spcBef>
              <a:spcAft>
                <a:spcPct val="0"/>
              </a:spcAft>
              <a:defRPr/>
            </a:pPr>
            <a:fld id="{4223BB64-ABD6-0643-BED3-CBF0E79B119B}" type="datetime1">
              <a:rPr lang="en-US">
                <a:solidFill>
                  <a:prstClr val="black"/>
                </a:solidFill>
                <a:latin typeface="Arial" charset="0"/>
                <a:ea typeface="ＭＳ Ｐゴシック" charset="-128"/>
                <a:cs typeface="ＭＳ Ｐゴシック" charset="-128"/>
              </a:rPr>
              <a:pPr fontAlgn="base">
                <a:spcBef>
                  <a:spcPct val="0"/>
                </a:spcBef>
                <a:spcAft>
                  <a:spcPct val="0"/>
                </a:spcAft>
                <a:defRPr/>
              </a:pPr>
              <a:t>6/2/11</a:t>
            </a:fld>
            <a:endParaRPr lang="en-US">
              <a:solidFill>
                <a:prstClr val="black"/>
              </a:solidFill>
              <a:latin typeface="Arial" charset="0"/>
              <a:ea typeface="ＭＳ Ｐゴシック" charset="-128"/>
              <a:cs typeface="ＭＳ Ｐゴシック" charset="-128"/>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lstStyle>
          <a:p>
            <a:pPr fontAlgn="base">
              <a:spcBef>
                <a:spcPct val="0"/>
              </a:spcBef>
              <a:spcAft>
                <a:spcPct val="0"/>
              </a:spcAft>
              <a:defRPr/>
            </a:pPr>
            <a:fld id="{B15FA2AC-2033-B646-9AC2-A041DCD8EC6E}" type="slidenum">
              <a:rPr lang="en-US">
                <a:solidFill>
                  <a:prstClr val="black"/>
                </a:solidFill>
                <a:latin typeface="Arial" charset="0"/>
                <a:ea typeface="ＭＳ Ｐゴシック" charset="-128"/>
                <a:cs typeface="ＭＳ Ｐゴシック" charset="-128"/>
              </a:rPr>
              <a:pPr fontAlgn="base">
                <a:spcBef>
                  <a:spcPct val="0"/>
                </a:spcBef>
                <a:spcAft>
                  <a:spcPct val="0"/>
                </a:spcAft>
                <a:defRPr/>
              </a:pPr>
              <a:t>‹#›</a:t>
            </a:fld>
            <a:endParaRPr lang="en-US">
              <a:solidFill>
                <a:prstClr val="black"/>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2pPr>
      <a:lvl3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3pPr>
      <a:lvl4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4pPr>
      <a:lvl5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5pPr>
      <a:lvl6pPr marL="4572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6pPr>
      <a:lvl7pPr marL="9144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7pPr>
      <a:lvl8pPr marL="13716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8pPr>
      <a:lvl9pPr marL="18288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9pPr>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ＭＳ Ｐゴシック" charset="-128"/>
          <a:cs typeface="ＭＳ Ｐゴシック" charset="-128"/>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128"/>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ＭＳ Ｐゴシック" charset="-128"/>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ＭＳ Ｐゴシック" charset="-128"/>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defRPr>
            </a:lvl1pPr>
          </a:lstStyle>
          <a:p>
            <a:pPr fontAlgn="base">
              <a:spcBef>
                <a:spcPct val="0"/>
              </a:spcBef>
              <a:spcAft>
                <a:spcPct val="0"/>
              </a:spcAft>
              <a:defRPr/>
            </a:pPr>
            <a:endParaRPr lang="en-US">
              <a:ea typeface="ＭＳ Ｐゴシック" charset="-128"/>
              <a:cs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defRPr>
            </a:lvl1pPr>
          </a:lstStyle>
          <a:p>
            <a:pPr fontAlgn="base">
              <a:spcBef>
                <a:spcPct val="0"/>
              </a:spcBef>
              <a:spcAft>
                <a:spcPct val="0"/>
              </a:spcAft>
              <a:defRPr/>
            </a:pPr>
            <a:endParaRPr lang="en-US">
              <a:ea typeface="ＭＳ Ｐゴシック" charset="-128"/>
              <a:cs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fontAlgn="base">
              <a:spcBef>
                <a:spcPct val="0"/>
              </a:spcBef>
              <a:spcAft>
                <a:spcPct val="0"/>
              </a:spcAft>
              <a:defRPr/>
            </a:pPr>
            <a:fld id="{4DD5110F-4D44-9742-9B3A-512C0E57DE93}" type="slidenum">
              <a:rPr lang="en-US">
                <a:ea typeface="ＭＳ Ｐゴシック" charset="-128"/>
                <a:cs typeface="ＭＳ Ｐゴシック" charset="-128"/>
              </a:rPr>
              <a:pPr fontAlgn="base">
                <a:spcBef>
                  <a:spcPct val="0"/>
                </a:spcBef>
                <a:spcAft>
                  <a:spcPct val="0"/>
                </a:spcAft>
                <a:defRPr/>
              </a:pPr>
              <a:t>‹#›</a:t>
            </a:fld>
            <a:endParaRPr lang="en-US">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14" name="Right Tri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2356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lstStyle>
          <a:p>
            <a:pPr fontAlgn="base">
              <a:spcBef>
                <a:spcPct val="0"/>
              </a:spcBef>
              <a:spcAft>
                <a:spcPct val="0"/>
              </a:spcAft>
              <a:defRPr/>
            </a:pPr>
            <a:fld id="{4223BB64-ABD6-0643-BED3-CBF0E79B119B}" type="datetime1">
              <a:rPr lang="en-US">
                <a:solidFill>
                  <a:prstClr val="black"/>
                </a:solidFill>
                <a:latin typeface="Arial" charset="0"/>
                <a:ea typeface="ＭＳ Ｐゴシック" charset="-128"/>
                <a:cs typeface="ＭＳ Ｐゴシック" charset="-128"/>
              </a:rPr>
              <a:pPr fontAlgn="base">
                <a:spcBef>
                  <a:spcPct val="0"/>
                </a:spcBef>
                <a:spcAft>
                  <a:spcPct val="0"/>
                </a:spcAft>
                <a:defRPr/>
              </a:pPr>
              <a:t>6/2/11</a:t>
            </a:fld>
            <a:endParaRPr lang="en-US">
              <a:solidFill>
                <a:prstClr val="black"/>
              </a:solidFill>
              <a:latin typeface="Arial" charset="0"/>
              <a:ea typeface="ＭＳ Ｐゴシック" charset="-128"/>
              <a:cs typeface="ＭＳ Ｐゴシック" charset="-128"/>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lstStyle>
          <a:p>
            <a:pPr fontAlgn="base">
              <a:spcBef>
                <a:spcPct val="0"/>
              </a:spcBef>
              <a:spcAft>
                <a:spcPct val="0"/>
              </a:spcAft>
              <a:defRPr/>
            </a:pPr>
            <a:fld id="{B15FA2AC-2033-B646-9AC2-A041DCD8EC6E}" type="slidenum">
              <a:rPr lang="en-US">
                <a:solidFill>
                  <a:prstClr val="black"/>
                </a:solidFill>
                <a:latin typeface="Arial" charset="0"/>
                <a:ea typeface="ＭＳ Ｐゴシック" charset="-128"/>
                <a:cs typeface="ＭＳ Ｐゴシック" charset="-128"/>
              </a:rPr>
              <a:pPr fontAlgn="base">
                <a:spcBef>
                  <a:spcPct val="0"/>
                </a:spcBef>
                <a:spcAft>
                  <a:spcPct val="0"/>
                </a:spcAft>
                <a:defRPr/>
              </a:pPr>
              <a:t>‹#›</a:t>
            </a:fld>
            <a:endParaRPr lang="en-US">
              <a:solidFill>
                <a:prstClr val="black"/>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2pPr>
      <a:lvl3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3pPr>
      <a:lvl4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4pPr>
      <a:lvl5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5pPr>
      <a:lvl6pPr marL="4572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6pPr>
      <a:lvl7pPr marL="9144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7pPr>
      <a:lvl8pPr marL="13716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8pPr>
      <a:lvl9pPr marL="18288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9pPr>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ＭＳ Ｐゴシック" charset="-128"/>
          <a:cs typeface="ＭＳ Ｐゴシック" charset="-128"/>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128"/>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ＭＳ Ｐゴシック" charset="-128"/>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ＭＳ Ｐゴシック" charset="-128"/>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defRPr/>
            </a:pPr>
            <a:fld id="{CD8775E8-B751-7546-922B-735CA97E71A4}" type="datetime1">
              <a:rPr lang="en-US">
                <a:ea typeface="ＭＳ Ｐゴシック" charset="-128"/>
                <a:cs typeface="ＭＳ Ｐゴシック" charset="-128"/>
              </a:rPr>
              <a:pPr fontAlgn="base">
                <a:spcBef>
                  <a:spcPct val="0"/>
                </a:spcBef>
                <a:spcAft>
                  <a:spcPct val="0"/>
                </a:spcAft>
                <a:defRPr/>
              </a:pPr>
              <a:t>6/2/11</a:t>
            </a:fld>
            <a:endParaRPr lang="en-US">
              <a:ea typeface="ＭＳ Ｐゴシック" charset="-128"/>
              <a:cs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fontAlgn="base">
              <a:spcBef>
                <a:spcPct val="0"/>
              </a:spcBef>
              <a:spcAft>
                <a:spcPct val="0"/>
              </a:spcAft>
              <a:defRPr/>
            </a:pPr>
            <a:endParaRPr lang="en-US">
              <a:ea typeface="ＭＳ Ｐゴシック" charset="-128"/>
              <a:cs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defRPr/>
            </a:pPr>
            <a:fld id="{40ED9A8A-6C91-0349-BAA9-F36F77A18D5F}" type="slidenum">
              <a:rPr lang="en-US">
                <a:ea typeface="ＭＳ Ｐゴシック" charset="-128"/>
                <a:cs typeface="ＭＳ Ｐゴシック" charset="-128"/>
              </a:rPr>
              <a:pPr fontAlgn="base">
                <a:spcBef>
                  <a:spcPct val="0"/>
                </a:spcBef>
                <a:spcAft>
                  <a:spcPct val="0"/>
                </a:spcAft>
                <a:defRPr/>
              </a:pPr>
              <a:t>‹#›</a:t>
            </a:fld>
            <a:endParaRPr lang="en-US">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14" name="Right Triangle 13"/>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2356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lstStyle>
          <a:p>
            <a:pPr fontAlgn="base">
              <a:spcBef>
                <a:spcPct val="0"/>
              </a:spcBef>
              <a:spcAft>
                <a:spcPct val="0"/>
              </a:spcAft>
              <a:defRPr/>
            </a:pPr>
            <a:fld id="{4223BB64-ABD6-0643-BED3-CBF0E79B119B}" type="datetime1">
              <a:rPr lang="en-US">
                <a:solidFill>
                  <a:prstClr val="black"/>
                </a:solidFill>
                <a:latin typeface="Arial" charset="0"/>
                <a:ea typeface="ＭＳ Ｐゴシック" charset="-128"/>
                <a:cs typeface="ＭＳ Ｐゴシック" charset="-128"/>
              </a:rPr>
              <a:pPr fontAlgn="base">
                <a:spcBef>
                  <a:spcPct val="0"/>
                </a:spcBef>
                <a:spcAft>
                  <a:spcPct val="0"/>
                </a:spcAft>
                <a:defRPr/>
              </a:pPr>
              <a:t>6/2/11</a:t>
            </a:fld>
            <a:endParaRPr lang="en-US">
              <a:solidFill>
                <a:prstClr val="black"/>
              </a:solidFill>
              <a:latin typeface="Arial" charset="0"/>
              <a:ea typeface="ＭＳ Ｐゴシック" charset="-128"/>
              <a:cs typeface="ＭＳ Ｐゴシック" charset="-128"/>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lstStyle>
          <a:p>
            <a:pPr fontAlgn="base">
              <a:spcBef>
                <a:spcPct val="0"/>
              </a:spcBef>
              <a:spcAft>
                <a:spcPct val="0"/>
              </a:spcAft>
              <a:defRPr/>
            </a:pPr>
            <a:endParaRPr lang="en-US">
              <a:solidFill>
                <a:prstClr val="black"/>
              </a:solidFill>
              <a:latin typeface="Arial" charset="0"/>
              <a:ea typeface="ＭＳ Ｐゴシック" charset="-128"/>
              <a:cs typeface="ＭＳ Ｐゴシック" charset="-128"/>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lstStyle>
          <a:p>
            <a:pPr fontAlgn="base">
              <a:spcBef>
                <a:spcPct val="0"/>
              </a:spcBef>
              <a:spcAft>
                <a:spcPct val="0"/>
              </a:spcAft>
              <a:defRPr/>
            </a:pPr>
            <a:fld id="{B15FA2AC-2033-B646-9AC2-A041DCD8EC6E}" type="slidenum">
              <a:rPr lang="en-US">
                <a:solidFill>
                  <a:prstClr val="black"/>
                </a:solidFill>
                <a:latin typeface="Arial" charset="0"/>
                <a:ea typeface="ＭＳ Ｐゴシック" charset="-128"/>
                <a:cs typeface="ＭＳ Ｐゴシック" charset="-128"/>
              </a:rPr>
              <a:pPr fontAlgn="base">
                <a:spcBef>
                  <a:spcPct val="0"/>
                </a:spcBef>
                <a:spcAft>
                  <a:spcPct val="0"/>
                </a:spcAft>
                <a:defRPr/>
              </a:pPr>
              <a:t>‹#›</a:t>
            </a:fld>
            <a:endParaRPr lang="en-US">
              <a:solidFill>
                <a:prstClr val="black"/>
              </a:solidFill>
              <a:latin typeface="Arial" charset="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2pPr>
      <a:lvl3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3pPr>
      <a:lvl4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4pPr>
      <a:lvl5pPr algn="l" rtl="0" eaLnBrk="0" fontAlgn="base" hangingPunct="0">
        <a:spcBef>
          <a:spcPct val="0"/>
        </a:spcBef>
        <a:spcAft>
          <a:spcPct val="0"/>
        </a:spcAft>
        <a:defRPr sz="4100" b="1">
          <a:solidFill>
            <a:schemeClr val="tx2"/>
          </a:solidFill>
          <a:latin typeface="Lucida Sans Unicode" charset="-52"/>
          <a:ea typeface="ＭＳ Ｐゴシック" charset="-128"/>
          <a:cs typeface="ＭＳ Ｐゴシック" charset="-128"/>
        </a:defRPr>
      </a:lvl5pPr>
      <a:lvl6pPr marL="4572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6pPr>
      <a:lvl7pPr marL="9144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7pPr>
      <a:lvl8pPr marL="13716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8pPr>
      <a:lvl9pPr marL="1828800" algn="l" rtl="0" fontAlgn="base">
        <a:spcBef>
          <a:spcPct val="0"/>
        </a:spcBef>
        <a:spcAft>
          <a:spcPct val="0"/>
        </a:spcAft>
        <a:defRPr sz="4100" b="1">
          <a:solidFill>
            <a:schemeClr val="tx2"/>
          </a:solidFill>
          <a:latin typeface="Lucida Sans Unicode" charset="-52"/>
          <a:ea typeface="ＭＳ Ｐゴシック" charset="-128"/>
          <a:cs typeface="ＭＳ Ｐゴシック" charset="-128"/>
        </a:defRPr>
      </a:lvl9pPr>
    </p:titleStyle>
    <p:bodyStyle>
      <a:lvl1pPr marL="365125" indent="-255588" algn="l" rtl="0" eaLnBrk="0" fontAlgn="base" hangingPunct="0">
        <a:spcBef>
          <a:spcPts val="400"/>
        </a:spcBef>
        <a:spcAft>
          <a:spcPct val="0"/>
        </a:spcAft>
        <a:buClr>
          <a:schemeClr val="accent1"/>
        </a:buClr>
        <a:buSzPct val="68000"/>
        <a:buFont typeface="Wingdings 3" charset="2"/>
        <a:buChar char=""/>
        <a:defRPr sz="2700" kern="1200">
          <a:solidFill>
            <a:schemeClr val="tx1"/>
          </a:solidFill>
          <a:latin typeface="+mn-lt"/>
          <a:ea typeface="ＭＳ Ｐゴシック" charset="-128"/>
          <a:cs typeface="ＭＳ Ｐゴシック" charset="-128"/>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128"/>
          <a:cs typeface="+mn-cs"/>
        </a:defRPr>
      </a:lvl2pPr>
      <a:lvl3pPr marL="858838" indent="-228600" algn="l" rtl="0" eaLnBrk="0" fontAlgn="base" hangingPunct="0">
        <a:spcBef>
          <a:spcPts val="350"/>
        </a:spcBef>
        <a:spcAft>
          <a:spcPct val="0"/>
        </a:spcAft>
        <a:buClr>
          <a:schemeClr val="accent2"/>
        </a:buClr>
        <a:buSzPct val="100000"/>
        <a:buFont typeface="Wingdings 2" charset="2"/>
        <a:buChar char=""/>
        <a:defRPr sz="2100" kern="1200">
          <a:solidFill>
            <a:schemeClr val="tx1"/>
          </a:solidFill>
          <a:latin typeface="+mn-lt"/>
          <a:ea typeface="ＭＳ Ｐゴシック" charset="-128"/>
          <a:cs typeface="+mn-cs"/>
        </a:defRPr>
      </a:lvl3pPr>
      <a:lvl4pPr marL="1143000" indent="-228600" algn="l" rtl="0" eaLnBrk="0" fontAlgn="base" hangingPunct="0">
        <a:spcBef>
          <a:spcPts val="350"/>
        </a:spcBef>
        <a:spcAft>
          <a:spcPct val="0"/>
        </a:spcAft>
        <a:buClr>
          <a:schemeClr val="accent2"/>
        </a:buClr>
        <a:buFont typeface="Wingdings 2" charset="2"/>
        <a:buChar char=""/>
        <a:defRPr sz="1900" kern="1200">
          <a:solidFill>
            <a:schemeClr val="tx1"/>
          </a:solidFill>
          <a:latin typeface="+mn-lt"/>
          <a:ea typeface="ＭＳ Ｐゴシック" charset="-128"/>
          <a:cs typeface="+mn-cs"/>
        </a:defRPr>
      </a:lvl4pPr>
      <a:lvl5pPr marL="1371600" indent="-228600" algn="l" rtl="0" eaLnBrk="0" fontAlgn="base" hangingPunct="0">
        <a:spcBef>
          <a:spcPts val="350"/>
        </a:spcBef>
        <a:spcAft>
          <a:spcPct val="0"/>
        </a:spcAft>
        <a:buClr>
          <a:schemeClr val="accent2"/>
        </a:buClr>
        <a:buFont typeface="Wingdings 2" charset="2"/>
        <a:buChar char=""/>
        <a:defRPr kern="1200">
          <a:solidFill>
            <a:schemeClr val="tx1"/>
          </a:solidFill>
          <a:latin typeface="+mn-lt"/>
          <a:ea typeface="ＭＳ Ｐゴシック"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33CC"/>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ea typeface="ＭＳ Ｐゴシック" charset="-128"/>
              <a:cs typeface="ＭＳ Ｐゴシック"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ea typeface="ＭＳ Ｐゴシック" charset="-128"/>
              <a:cs typeface="ＭＳ Ｐゴシック"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4BC329BD-2FF0-0E45-B437-F0A11C912F6A}" type="slidenum">
              <a:rPr lang="en-US">
                <a:ea typeface="ＭＳ Ｐゴシック" charset="-128"/>
                <a:cs typeface="ＭＳ Ｐゴシック" charset="-128"/>
              </a:rPr>
              <a:pPr fontAlgn="base">
                <a:spcBef>
                  <a:spcPct val="0"/>
                </a:spcBef>
                <a:spcAft>
                  <a:spcPct val="0"/>
                </a:spcAft>
                <a:defRPr/>
              </a:pPr>
              <a:t>‹#›</a:t>
            </a:fld>
            <a:endParaRPr lang="en-US">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34145-E4F3-F14D-B3FC-3B7F548B826D}" type="datetimeFigureOut">
              <a:rPr lang="en-US" smtClean="0">
                <a:solidFill>
                  <a:prstClr val="black">
                    <a:tint val="75000"/>
                  </a:prstClr>
                </a:solidFill>
              </a:rPr>
              <a:pPr/>
              <a:t>6/2/11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9DC20-435B-DD4A-8CBE-D168517EA8AF}"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jpeg"/><Relationship Id="rId5" Type="http://schemas.openxmlformats.org/officeDocument/2006/relationships/image" Target="../media/image4.jpeg"/><Relationship Id="rId7"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image" Target="../media/image23.png"/><Relationship Id="rId1" Type="http://schemas.openxmlformats.org/officeDocument/2006/relationships/video" Target="file://localhost/workshops/China/Day3/Labs/data/May_11_2011_storm/ideai_11_May_2011/traj_fx_20110511.gi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4"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oleObject" Target="../embeddings/Microsoft_Equation1.bin"/><Relationship Id="rId5" Type="http://schemas.openxmlformats.org/officeDocument/2006/relationships/oleObject" Target="../embeddings/Microsoft_Equation3.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4" Type="http://schemas.openxmlformats.org/officeDocument/2006/relationships/oleObject" Target="../embeddings/Microsoft_Word_97_-_2004_Document4.doc"/><Relationship Id="rId1" Type="http://schemas.openxmlformats.org/officeDocument/2006/relationships/vmlDrawing" Target="../drawings/vmlDrawing2.vml"/><Relationship Id="rId2" Type="http://schemas.openxmlformats.org/officeDocument/2006/relationships/slideLayout" Target="../slideLayouts/slideLayout5.xml"/><Relationship Id="rId3"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14400" y="1425575"/>
            <a:ext cx="7010400" cy="708025"/>
          </a:xfrm>
          <a:prstGeom prst="rect">
            <a:avLst/>
          </a:prstGeom>
          <a:noFill/>
          <a:ln w="28575">
            <a:noFill/>
            <a:miter lim="800000"/>
            <a:headEnd/>
            <a:tailEnd/>
          </a:ln>
        </p:spPr>
        <p:txBody>
          <a:bodyPr>
            <a:prstTxWarp prst="textNoShape">
              <a:avLst/>
            </a:prstTxWarp>
            <a:spAutoFit/>
          </a:bodyPr>
          <a:lstStyle/>
          <a:p>
            <a:pPr algn="ctr" eaLnBrk="0" hangingPunct="0">
              <a:spcBef>
                <a:spcPct val="50000"/>
              </a:spcBef>
            </a:pPr>
            <a:r>
              <a:rPr lang="en-US" sz="4000" b="1" dirty="0">
                <a:solidFill>
                  <a:srgbClr val="C0504D"/>
                </a:solidFill>
                <a:latin typeface="Times New Roman"/>
                <a:cs typeface="Times New Roman"/>
              </a:rPr>
              <a:t>MODIS Products</a:t>
            </a:r>
            <a:endParaRPr lang="en-US" sz="4000" dirty="0">
              <a:solidFill>
                <a:prstClr val="black"/>
              </a:solidFill>
              <a:latin typeface="Times New Roman"/>
              <a:cs typeface="Times New Roman"/>
            </a:endParaRPr>
          </a:p>
        </p:txBody>
      </p:sp>
      <p:sp>
        <p:nvSpPr>
          <p:cNvPr id="24579" name="Text Box 3"/>
          <p:cNvSpPr txBox="1">
            <a:spLocks noChangeArrowheads="1"/>
          </p:cNvSpPr>
          <p:nvPr/>
        </p:nvSpPr>
        <p:spPr bwMode="auto">
          <a:xfrm>
            <a:off x="762000" y="2271713"/>
            <a:ext cx="8077200" cy="4216539"/>
          </a:xfrm>
          <a:prstGeom prst="rect">
            <a:avLst/>
          </a:prstGeom>
          <a:noFill/>
          <a:ln w="9525">
            <a:noFill/>
            <a:miter lim="800000"/>
            <a:headEnd/>
            <a:tailEnd/>
          </a:ln>
        </p:spPr>
        <p:txBody>
          <a:bodyPr>
            <a:prstTxWarp prst="textNoShape">
              <a:avLst/>
            </a:prstTxWarp>
            <a:spAutoFit/>
          </a:bodyPr>
          <a:lstStyle/>
          <a:p>
            <a:pPr algn="ctr"/>
            <a:r>
              <a:rPr lang="en-US" sz="2800" b="1" dirty="0">
                <a:solidFill>
                  <a:prstClr val="black"/>
                </a:solidFill>
                <a:latin typeface="Times New Roman"/>
                <a:cs typeface="Times New Roman"/>
              </a:rPr>
              <a:t>2011 IMAPP Training Workshop: Satellite Direct Broadcast for Real-Time Environmental Applications</a:t>
            </a:r>
            <a:endParaRPr lang="en-US" sz="2800" dirty="0">
              <a:solidFill>
                <a:prstClr val="black"/>
              </a:solidFill>
              <a:latin typeface="Times New Roman"/>
              <a:cs typeface="Times New Roman"/>
            </a:endParaRPr>
          </a:p>
          <a:p>
            <a:pPr algn="ctr" eaLnBrk="0" hangingPunct="0"/>
            <a:r>
              <a:rPr lang="en-US" sz="2800" b="1" dirty="0">
                <a:solidFill>
                  <a:prstClr val="black"/>
                </a:solidFill>
                <a:latin typeface="Times New Roman"/>
                <a:cs typeface="Times New Roman"/>
              </a:rPr>
              <a:t>ECNU, China</a:t>
            </a:r>
            <a:endParaRPr lang="en-US" sz="2800" b="1" dirty="0" smtClean="0">
              <a:solidFill>
                <a:prstClr val="black"/>
              </a:solidFill>
              <a:latin typeface="Times New Roman"/>
              <a:cs typeface="Times New Roman"/>
            </a:endParaRPr>
          </a:p>
          <a:p>
            <a:pPr algn="ctr" eaLnBrk="0" hangingPunct="0"/>
            <a:r>
              <a:rPr lang="en-US" sz="2800" b="1" dirty="0">
                <a:solidFill>
                  <a:prstClr val="black"/>
                </a:solidFill>
                <a:latin typeface="Times New Roman"/>
                <a:cs typeface="Times New Roman"/>
              </a:rPr>
              <a:t>3</a:t>
            </a:r>
            <a:r>
              <a:rPr lang="en-US" sz="2800" b="1" dirty="0" smtClean="0">
                <a:solidFill>
                  <a:prstClr val="black"/>
                </a:solidFill>
                <a:latin typeface="Times New Roman"/>
                <a:cs typeface="Times New Roman"/>
              </a:rPr>
              <a:t> </a:t>
            </a:r>
            <a:r>
              <a:rPr lang="en-US" sz="2800" b="1" dirty="0">
                <a:solidFill>
                  <a:prstClr val="black"/>
                </a:solidFill>
                <a:latin typeface="Times New Roman"/>
                <a:cs typeface="Times New Roman"/>
              </a:rPr>
              <a:t>June 2011</a:t>
            </a:r>
          </a:p>
          <a:p>
            <a:pPr algn="ctr" eaLnBrk="0" hangingPunct="0"/>
            <a:r>
              <a:rPr lang="en-US" sz="2800" b="1" dirty="0">
                <a:solidFill>
                  <a:prstClr val="black"/>
                </a:solidFill>
                <a:latin typeface="Times New Roman"/>
                <a:cs typeface="Times New Roman"/>
              </a:rPr>
              <a:t>Part</a:t>
            </a:r>
            <a:r>
              <a:rPr lang="en-US" sz="2800" b="1" dirty="0" smtClean="0">
                <a:solidFill>
                  <a:prstClr val="black"/>
                </a:solidFill>
                <a:latin typeface="Times New Roman"/>
                <a:cs typeface="Times New Roman"/>
              </a:rPr>
              <a:t> 3</a:t>
            </a:r>
            <a:endParaRPr lang="en-US" sz="2800" dirty="0" smtClean="0">
              <a:solidFill>
                <a:prstClr val="black"/>
              </a:solidFill>
              <a:latin typeface="Times New Roman"/>
              <a:cs typeface="Times New Roman"/>
            </a:endParaRPr>
          </a:p>
          <a:p>
            <a:pPr algn="ctr" eaLnBrk="0" hangingPunct="0"/>
            <a:endParaRPr lang="en-US" sz="2800" dirty="0">
              <a:solidFill>
                <a:prstClr val="black"/>
              </a:solidFill>
              <a:latin typeface="Times New Roman"/>
              <a:cs typeface="Times New Roman"/>
            </a:endParaRPr>
          </a:p>
          <a:p>
            <a:pPr algn="ctr" eaLnBrk="0" hangingPunct="0"/>
            <a:r>
              <a:rPr lang="en-US" dirty="0">
                <a:solidFill>
                  <a:prstClr val="black"/>
                </a:solidFill>
                <a:latin typeface="Times New Roman"/>
                <a:cs typeface="Times New Roman"/>
              </a:rPr>
              <a:t>Kathleen </a:t>
            </a:r>
            <a:r>
              <a:rPr lang="en-US" dirty="0" err="1">
                <a:solidFill>
                  <a:prstClr val="black"/>
                </a:solidFill>
                <a:latin typeface="Times New Roman"/>
                <a:cs typeface="Times New Roman"/>
              </a:rPr>
              <a:t>Strabala</a:t>
            </a:r>
            <a:endParaRPr lang="en-US" dirty="0">
              <a:solidFill>
                <a:prstClr val="black"/>
              </a:solidFill>
              <a:latin typeface="Times New Roman"/>
              <a:cs typeface="Times New Roman"/>
            </a:endParaRPr>
          </a:p>
          <a:p>
            <a:pPr algn="ctr" eaLnBrk="0" hangingPunct="0"/>
            <a:r>
              <a:rPr lang="en-US" dirty="0">
                <a:solidFill>
                  <a:prstClr val="black"/>
                </a:solidFill>
                <a:latin typeface="Times New Roman"/>
                <a:cs typeface="Times New Roman"/>
              </a:rPr>
              <a:t>Cooperative Institute for Meteorological Satellite Studies</a:t>
            </a:r>
          </a:p>
          <a:p>
            <a:pPr algn="ctr" eaLnBrk="0" hangingPunct="0"/>
            <a:r>
              <a:rPr lang="en-US" dirty="0">
                <a:solidFill>
                  <a:prstClr val="black"/>
                </a:solidFill>
                <a:latin typeface="Times New Roman"/>
                <a:cs typeface="Times New Roman"/>
              </a:rPr>
              <a:t>Space Science and Engineering Center</a:t>
            </a:r>
          </a:p>
          <a:p>
            <a:pPr algn="ctr" eaLnBrk="0" hangingPunct="0"/>
            <a:r>
              <a:rPr lang="en-US" dirty="0">
                <a:solidFill>
                  <a:prstClr val="black"/>
                </a:solidFill>
                <a:latin typeface="Times New Roman"/>
                <a:cs typeface="Times New Roman"/>
              </a:rPr>
              <a:t>University of Wisconsin-Madison</a:t>
            </a:r>
          </a:p>
        </p:txBody>
      </p:sp>
      <p:pic>
        <p:nvPicPr>
          <p:cNvPr id="24580" name="Picture 4" descr="SSEC_logo_small24"/>
          <p:cNvPicPr>
            <a:picLocks noChangeAspect="1" noChangeArrowheads="1"/>
          </p:cNvPicPr>
          <p:nvPr/>
        </p:nvPicPr>
        <p:blipFill>
          <a:blip r:embed="rId3"/>
          <a:srcRect/>
          <a:stretch>
            <a:fillRect/>
          </a:stretch>
        </p:blipFill>
        <p:spPr bwMode="auto">
          <a:xfrm>
            <a:off x="1219200" y="228600"/>
            <a:ext cx="1241425" cy="914400"/>
          </a:xfrm>
          <a:prstGeom prst="rect">
            <a:avLst/>
          </a:prstGeom>
          <a:noFill/>
          <a:ln w="9525">
            <a:noFill/>
            <a:miter lim="800000"/>
            <a:headEnd/>
            <a:tailEnd/>
          </a:ln>
        </p:spPr>
      </p:pic>
      <p:pic>
        <p:nvPicPr>
          <p:cNvPr id="24581" name="Picture 6" descr="terra"/>
          <p:cNvPicPr>
            <a:picLocks noChangeAspect="1" noChangeArrowheads="1"/>
          </p:cNvPicPr>
          <p:nvPr/>
        </p:nvPicPr>
        <p:blipFill>
          <a:blip r:embed="rId4"/>
          <a:srcRect l="36000" b="42352"/>
          <a:stretch>
            <a:fillRect/>
          </a:stretch>
        </p:blipFill>
        <p:spPr bwMode="auto">
          <a:xfrm>
            <a:off x="533400" y="3505200"/>
            <a:ext cx="2286000" cy="1592263"/>
          </a:xfrm>
          <a:prstGeom prst="rect">
            <a:avLst/>
          </a:prstGeom>
          <a:noFill/>
          <a:ln w="9525">
            <a:solidFill>
              <a:schemeClr val="tx1"/>
            </a:solidFill>
            <a:miter lim="800000"/>
            <a:headEnd/>
            <a:tailEnd/>
          </a:ln>
        </p:spPr>
      </p:pic>
      <p:pic>
        <p:nvPicPr>
          <p:cNvPr id="24582" name="Picture 7" descr="image04"/>
          <p:cNvPicPr>
            <a:picLocks noChangeAspect="1" noChangeArrowheads="1"/>
          </p:cNvPicPr>
          <p:nvPr/>
        </p:nvPicPr>
        <p:blipFill>
          <a:blip r:embed="rId5"/>
          <a:srcRect/>
          <a:stretch>
            <a:fillRect/>
          </a:stretch>
        </p:blipFill>
        <p:spPr bwMode="auto">
          <a:xfrm>
            <a:off x="7010400" y="3429000"/>
            <a:ext cx="1695450" cy="1752600"/>
          </a:xfrm>
          <a:prstGeom prst="rect">
            <a:avLst/>
          </a:prstGeom>
          <a:noFill/>
          <a:ln w="9525">
            <a:solidFill>
              <a:schemeClr val="tx1"/>
            </a:solidFill>
            <a:miter lim="800000"/>
            <a:headEnd/>
            <a:tailEnd/>
          </a:ln>
        </p:spPr>
      </p:pic>
      <p:pic>
        <p:nvPicPr>
          <p:cNvPr id="24584" name="Picture 4"/>
          <p:cNvPicPr>
            <a:picLocks noChangeAspect="1"/>
          </p:cNvPicPr>
          <p:nvPr/>
        </p:nvPicPr>
        <p:blipFill>
          <a:blip r:embed="rId6"/>
          <a:srcRect l="3790" t="2734" r="7581" b="2734"/>
          <a:stretch>
            <a:fillRect/>
          </a:stretch>
        </p:blipFill>
        <p:spPr bwMode="auto">
          <a:xfrm>
            <a:off x="6629400" y="304800"/>
            <a:ext cx="1066800" cy="947738"/>
          </a:xfrm>
          <a:prstGeom prst="rect">
            <a:avLst/>
          </a:prstGeom>
          <a:noFill/>
          <a:ln w="9525">
            <a:noFill/>
            <a:miter lim="800000"/>
            <a:headEnd/>
            <a:tailEnd/>
          </a:ln>
        </p:spPr>
      </p:pic>
      <p:pic>
        <p:nvPicPr>
          <p:cNvPr id="9" name="Picture 8" descr="Picture 8.png"/>
          <p:cNvPicPr>
            <a:picLocks noChangeAspect="1"/>
          </p:cNvPicPr>
          <p:nvPr/>
        </p:nvPicPr>
        <p:blipFill>
          <a:blip r:embed="rId7"/>
          <a:srcRect l="11882" t="6655" r="10880" b="6668"/>
          <a:stretch>
            <a:fillRect/>
          </a:stretch>
        </p:blipFill>
        <p:spPr>
          <a:xfrm>
            <a:off x="4038600" y="228600"/>
            <a:ext cx="990600" cy="990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AQUA_11_May_2011_0340_AerosolOpticalDepth.GIF"/>
          <p:cNvPicPr>
            <a:picLocks noChangeAspect="1"/>
          </p:cNvPicPr>
          <p:nvPr/>
        </p:nvPicPr>
        <p:blipFill>
          <a:blip r:embed="rId2"/>
          <a:stretch>
            <a:fillRect/>
          </a:stretch>
        </p:blipFill>
        <p:spPr>
          <a:xfrm>
            <a:off x="1143000" y="0"/>
            <a:ext cx="6858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QUA_11_May_2011_0340_RGB.JPG"/>
          <p:cNvPicPr>
            <a:picLocks noChangeAspect="1"/>
          </p:cNvPicPr>
          <p:nvPr/>
        </p:nvPicPr>
        <p:blipFill>
          <a:blip r:embed="rId2"/>
          <a:stretch>
            <a:fillRect/>
          </a:stretch>
        </p:blipFill>
        <p:spPr>
          <a:xfrm>
            <a:off x="1143000" y="0"/>
            <a:ext cx="6858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How does the DB product differ from the NASA archived product?</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Not HDFEOS (Straight HDF4)</a:t>
            </a:r>
          </a:p>
          <a:p>
            <a:r>
              <a:rPr lang="en-US" dirty="0" smtClean="0"/>
              <a:t>DB version includes 4 arrays only</a:t>
            </a:r>
          </a:p>
          <a:p>
            <a:r>
              <a:rPr lang="en-US" dirty="0" smtClean="0"/>
              <a:t>No Deep Blue algorithm included</a:t>
            </a:r>
          </a:p>
          <a:p>
            <a:pPr>
              <a:buNone/>
            </a:pPr>
            <a:r>
              <a:rPr lang="en-US" dirty="0" smtClean="0">
                <a:solidFill>
                  <a:srgbClr val="FF0000"/>
                </a:solidFill>
              </a:rPr>
              <a:t>Collection 6 (before the end of the year) will include:</a:t>
            </a:r>
          </a:p>
          <a:p>
            <a:r>
              <a:rPr lang="en-US" dirty="0" smtClean="0"/>
              <a:t>	One product that includes the best retrieval for the pixel</a:t>
            </a:r>
          </a:p>
          <a:p>
            <a:r>
              <a:rPr lang="en-US" dirty="0" smtClean="0"/>
              <a:t>	Ocean/Land or Deep Blue</a:t>
            </a:r>
          </a:p>
          <a:p>
            <a:r>
              <a:rPr lang="en-US" dirty="0" smtClean="0"/>
              <a:t>	1 km retrieval</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3.png"/>
          <p:cNvPicPr>
            <a:picLocks noChangeAspect="1"/>
          </p:cNvPicPr>
          <p:nvPr/>
        </p:nvPicPr>
        <p:blipFill>
          <a:blip r:embed="rId2"/>
          <a:stretch>
            <a:fillRect/>
          </a:stretch>
        </p:blipFill>
        <p:spPr>
          <a:xfrm>
            <a:off x="0" y="18815"/>
            <a:ext cx="9144000" cy="6820370"/>
          </a:xfrm>
          <a:prstGeom prst="rect">
            <a:avLst/>
          </a:prstGeom>
        </p:spPr>
      </p:pic>
      <p:sp>
        <p:nvSpPr>
          <p:cNvPr id="3" name="TextBox 2"/>
          <p:cNvSpPr txBox="1"/>
          <p:nvPr/>
        </p:nvSpPr>
        <p:spPr>
          <a:xfrm>
            <a:off x="1565160" y="6477981"/>
            <a:ext cx="1821457" cy="369332"/>
          </a:xfrm>
          <a:prstGeom prst="rect">
            <a:avLst/>
          </a:prstGeom>
          <a:noFill/>
        </p:spPr>
        <p:txBody>
          <a:bodyPr wrap="none" rtlCol="0">
            <a:spAutoFit/>
          </a:bodyPr>
          <a:lstStyle/>
          <a:p>
            <a:r>
              <a:rPr lang="en-US" dirty="0" smtClean="0"/>
              <a:t>Richard </a:t>
            </a:r>
            <a:r>
              <a:rPr lang="en-US" dirty="0" err="1" smtClean="0"/>
              <a:t>Kleidman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5.png"/>
          <p:cNvPicPr>
            <a:picLocks noChangeAspect="1"/>
          </p:cNvPicPr>
          <p:nvPr/>
        </p:nvPicPr>
        <p:blipFill>
          <a:blip r:embed="rId2"/>
          <a:stretch>
            <a:fillRect/>
          </a:stretch>
        </p:blipFill>
        <p:spPr>
          <a:xfrm>
            <a:off x="0" y="47037"/>
            <a:ext cx="9144000" cy="6763925"/>
          </a:xfrm>
          <a:prstGeom prst="rect">
            <a:avLst/>
          </a:prstGeom>
        </p:spPr>
      </p:pic>
      <p:sp>
        <p:nvSpPr>
          <p:cNvPr id="3" name="TextBox 2"/>
          <p:cNvSpPr txBox="1"/>
          <p:nvPr/>
        </p:nvSpPr>
        <p:spPr>
          <a:xfrm>
            <a:off x="1577989" y="6439497"/>
            <a:ext cx="1821457" cy="369332"/>
          </a:xfrm>
          <a:prstGeom prst="rect">
            <a:avLst/>
          </a:prstGeom>
          <a:noFill/>
        </p:spPr>
        <p:txBody>
          <a:bodyPr wrap="none" rtlCol="0">
            <a:spAutoFit/>
          </a:bodyPr>
          <a:lstStyle/>
          <a:p>
            <a:r>
              <a:rPr lang="en-US" dirty="0" smtClean="0"/>
              <a:t>Richard </a:t>
            </a:r>
            <a:r>
              <a:rPr lang="en-US" dirty="0" err="1" smtClean="0"/>
              <a:t>Kleidman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971800" y="152400"/>
            <a:ext cx="2690761" cy="769441"/>
          </a:xfrm>
          <a:prstGeom prst="rect">
            <a:avLst/>
          </a:prstGeom>
          <a:noFill/>
          <a:ln w="9525">
            <a:noFill/>
            <a:miter lim="800000"/>
            <a:headEnd/>
            <a:tailEnd/>
          </a:ln>
        </p:spPr>
        <p:txBody>
          <a:bodyPr wrap="none">
            <a:prstTxWarp prst="textNoShape">
              <a:avLst/>
            </a:prstTxWarp>
            <a:spAutoFit/>
          </a:bodyPr>
          <a:lstStyle/>
          <a:p>
            <a:r>
              <a:rPr lang="en-US" sz="4400" dirty="0">
                <a:solidFill>
                  <a:srgbClr val="0000FF"/>
                </a:solidFill>
                <a:latin typeface="Times New Roman"/>
                <a:cs typeface="Times New Roman"/>
              </a:rPr>
              <a:t>References</a:t>
            </a:r>
          </a:p>
        </p:txBody>
      </p:sp>
      <p:sp>
        <p:nvSpPr>
          <p:cNvPr id="52227" name="Text Box 3"/>
          <p:cNvSpPr txBox="1">
            <a:spLocks noChangeArrowheads="1"/>
          </p:cNvSpPr>
          <p:nvPr/>
        </p:nvSpPr>
        <p:spPr bwMode="auto">
          <a:xfrm>
            <a:off x="381000" y="1084263"/>
            <a:ext cx="8686800" cy="5909309"/>
          </a:xfrm>
          <a:prstGeom prst="rect">
            <a:avLst/>
          </a:prstGeom>
          <a:noFill/>
          <a:ln w="9525">
            <a:noFill/>
            <a:miter lim="800000"/>
            <a:headEnd/>
            <a:tailEnd/>
          </a:ln>
        </p:spPr>
        <p:txBody>
          <a:bodyPr>
            <a:prstTxWarp prst="textNoShape">
              <a:avLst/>
            </a:prstTxWarp>
            <a:spAutoFit/>
          </a:bodyPr>
          <a:lstStyle/>
          <a:p>
            <a:pPr indent="-457200"/>
            <a:r>
              <a:rPr lang="en-US" sz="2400" dirty="0">
                <a:latin typeface="Times New Roman"/>
                <a:cs typeface="Times New Roman"/>
              </a:rPr>
              <a:t>Levy, R. C., L. A. Remer, and O. </a:t>
            </a:r>
            <a:r>
              <a:rPr lang="en-US" sz="2400" dirty="0" err="1">
                <a:latin typeface="Times New Roman"/>
                <a:cs typeface="Times New Roman"/>
              </a:rPr>
              <a:t>Dubovik</a:t>
            </a:r>
            <a:r>
              <a:rPr lang="en-US" sz="2400" dirty="0">
                <a:latin typeface="Times New Roman"/>
                <a:cs typeface="Times New Roman"/>
              </a:rPr>
              <a:t>, 2007: Global aerosol </a:t>
            </a:r>
          </a:p>
          <a:p>
            <a:pPr indent="-457200"/>
            <a:r>
              <a:rPr lang="en-US" sz="2400" dirty="0">
                <a:latin typeface="Times New Roman"/>
                <a:cs typeface="Times New Roman"/>
              </a:rPr>
              <a:t>   optical properties and application to Moderate Resolution </a:t>
            </a:r>
          </a:p>
          <a:p>
            <a:pPr indent="-457200"/>
            <a:r>
              <a:rPr lang="en-US" sz="2400" dirty="0">
                <a:latin typeface="Times New Roman"/>
                <a:cs typeface="Times New Roman"/>
              </a:rPr>
              <a:t>   Imaging </a:t>
            </a:r>
            <a:r>
              <a:rPr lang="en-US" sz="2400" dirty="0" err="1">
                <a:latin typeface="Times New Roman"/>
                <a:cs typeface="Times New Roman"/>
              </a:rPr>
              <a:t>Spectroradiometer</a:t>
            </a:r>
            <a:r>
              <a:rPr lang="en-US" sz="2400" dirty="0">
                <a:latin typeface="Times New Roman"/>
                <a:cs typeface="Times New Roman"/>
              </a:rPr>
              <a:t> aerosol retrieval over land. </a:t>
            </a:r>
          </a:p>
          <a:p>
            <a:pPr indent="-457200"/>
            <a:r>
              <a:rPr lang="en-US" sz="2400" dirty="0">
                <a:latin typeface="Times New Roman"/>
                <a:cs typeface="Times New Roman"/>
              </a:rPr>
              <a:t>   J. </a:t>
            </a:r>
            <a:r>
              <a:rPr lang="en-US" sz="2400" dirty="0" err="1">
                <a:latin typeface="Times New Roman"/>
                <a:cs typeface="Times New Roman"/>
              </a:rPr>
              <a:t>Geophys</a:t>
            </a:r>
            <a:r>
              <a:rPr lang="en-US" sz="2400" dirty="0">
                <a:latin typeface="Times New Roman"/>
                <a:cs typeface="Times New Roman"/>
              </a:rPr>
              <a:t>. Res., 112, D13210 </a:t>
            </a:r>
          </a:p>
          <a:p>
            <a:pPr indent="-457200"/>
            <a:endParaRPr lang="en-US" sz="2400" dirty="0">
              <a:latin typeface="Times New Roman"/>
              <a:cs typeface="Times New Roman"/>
            </a:endParaRPr>
          </a:p>
          <a:p>
            <a:pPr indent="-457200"/>
            <a:r>
              <a:rPr lang="en-US" sz="2400" dirty="0">
                <a:latin typeface="Times New Roman"/>
                <a:cs typeface="Times New Roman"/>
              </a:rPr>
              <a:t>Levy, R. C., L. Remer, S. </a:t>
            </a:r>
            <a:r>
              <a:rPr lang="en-US" sz="2400" dirty="0" err="1">
                <a:latin typeface="Times New Roman"/>
                <a:cs typeface="Times New Roman"/>
              </a:rPr>
              <a:t>Mattoo</a:t>
            </a:r>
            <a:r>
              <a:rPr lang="en-US" sz="2400" dirty="0">
                <a:latin typeface="Times New Roman"/>
                <a:cs typeface="Times New Roman"/>
              </a:rPr>
              <a:t>, E. </a:t>
            </a:r>
            <a:r>
              <a:rPr lang="en-US" sz="2400" dirty="0" err="1">
                <a:latin typeface="Times New Roman"/>
                <a:cs typeface="Times New Roman"/>
              </a:rPr>
              <a:t>Vermote</a:t>
            </a:r>
            <a:r>
              <a:rPr lang="en-US" sz="2400" dirty="0">
                <a:latin typeface="Times New Roman"/>
                <a:cs typeface="Times New Roman"/>
              </a:rPr>
              <a:t>, and Y. J.</a:t>
            </a:r>
          </a:p>
          <a:p>
            <a:pPr indent="-457200"/>
            <a:r>
              <a:rPr lang="en-US" sz="2400" dirty="0">
                <a:latin typeface="Times New Roman"/>
                <a:cs typeface="Times New Roman"/>
              </a:rPr>
              <a:t>   Kaufman, 2007: Second-generation algorithm for retrieving</a:t>
            </a:r>
          </a:p>
          <a:p>
            <a:pPr indent="-457200"/>
            <a:r>
              <a:rPr lang="en-US" sz="2400" dirty="0">
                <a:latin typeface="Times New Roman"/>
                <a:cs typeface="Times New Roman"/>
              </a:rPr>
              <a:t>   aerosol properties over land from MODIS spectral</a:t>
            </a:r>
          </a:p>
          <a:p>
            <a:pPr indent="-457200"/>
            <a:r>
              <a:rPr lang="en-US" sz="2400" dirty="0">
                <a:latin typeface="Times New Roman"/>
                <a:cs typeface="Times New Roman"/>
              </a:rPr>
              <a:t>   reflectance.  J. </a:t>
            </a:r>
            <a:r>
              <a:rPr lang="en-US" sz="2400" dirty="0" err="1">
                <a:latin typeface="Times New Roman"/>
                <a:cs typeface="Times New Roman"/>
              </a:rPr>
              <a:t>Geophys</a:t>
            </a:r>
            <a:r>
              <a:rPr lang="en-US" sz="2400" dirty="0">
                <a:latin typeface="Times New Roman"/>
                <a:cs typeface="Times New Roman"/>
              </a:rPr>
              <a:t>. Res., 112,  D13211, 22 pages.</a:t>
            </a:r>
          </a:p>
          <a:p>
            <a:pPr indent="-457200"/>
            <a:endParaRPr lang="en-US" sz="2400" dirty="0">
              <a:latin typeface="Times New Roman"/>
              <a:cs typeface="Times New Roman"/>
            </a:endParaRPr>
          </a:p>
          <a:p>
            <a:pPr indent="-457200"/>
            <a:r>
              <a:rPr lang="en-US" sz="2400" dirty="0">
                <a:latin typeface="Times New Roman"/>
                <a:cs typeface="Times New Roman"/>
              </a:rPr>
              <a:t> Remer, L. A., Y. J. Kaufman, D. </a:t>
            </a:r>
            <a:r>
              <a:rPr lang="en-US" sz="2400" dirty="0" err="1">
                <a:latin typeface="Times New Roman"/>
                <a:cs typeface="Times New Roman"/>
              </a:rPr>
              <a:t>Tanre</a:t>
            </a:r>
            <a:r>
              <a:rPr lang="en-US" sz="2400" dirty="0">
                <a:latin typeface="Times New Roman"/>
                <a:cs typeface="Times New Roman"/>
              </a:rPr>
              <a:t>, S. </a:t>
            </a:r>
            <a:r>
              <a:rPr lang="en-US" sz="2400" dirty="0" err="1">
                <a:latin typeface="Times New Roman"/>
                <a:cs typeface="Times New Roman"/>
              </a:rPr>
              <a:t>Mattoo</a:t>
            </a:r>
            <a:r>
              <a:rPr lang="en-US" sz="2400" dirty="0">
                <a:latin typeface="Times New Roman"/>
                <a:cs typeface="Times New Roman"/>
              </a:rPr>
              <a:t>, D. A. Chu,</a:t>
            </a:r>
          </a:p>
          <a:p>
            <a:pPr indent="-457200"/>
            <a:r>
              <a:rPr lang="en-US" sz="2400" dirty="0">
                <a:latin typeface="Times New Roman"/>
                <a:cs typeface="Times New Roman"/>
              </a:rPr>
              <a:t>   J. V. Martins, R-R. Li, C. </a:t>
            </a:r>
            <a:r>
              <a:rPr lang="en-US" sz="2400" dirty="0" err="1">
                <a:latin typeface="Times New Roman"/>
                <a:cs typeface="Times New Roman"/>
              </a:rPr>
              <a:t>Ichoku</a:t>
            </a:r>
            <a:r>
              <a:rPr lang="en-US" sz="2400" dirty="0">
                <a:latin typeface="Times New Roman"/>
                <a:cs typeface="Times New Roman"/>
              </a:rPr>
              <a:t>, R. C. Levy, R. G. </a:t>
            </a:r>
            <a:r>
              <a:rPr lang="en-US" sz="2400" dirty="0" err="1">
                <a:latin typeface="Times New Roman"/>
                <a:cs typeface="Times New Roman"/>
              </a:rPr>
              <a:t>Kleidman</a:t>
            </a:r>
            <a:r>
              <a:rPr lang="en-US" sz="2400" dirty="0">
                <a:latin typeface="Times New Roman"/>
                <a:cs typeface="Times New Roman"/>
              </a:rPr>
              <a:t>,</a:t>
            </a:r>
          </a:p>
          <a:p>
            <a:pPr indent="-457200"/>
            <a:r>
              <a:rPr lang="en-US" sz="2400" dirty="0">
                <a:latin typeface="Times New Roman"/>
                <a:cs typeface="Times New Roman"/>
              </a:rPr>
              <a:t>   T. F. Eck, E. </a:t>
            </a:r>
            <a:r>
              <a:rPr lang="en-US" sz="2400" dirty="0" err="1">
                <a:latin typeface="Times New Roman"/>
                <a:cs typeface="Times New Roman"/>
              </a:rPr>
              <a:t>Vermote</a:t>
            </a:r>
            <a:r>
              <a:rPr lang="en-US" sz="2400" dirty="0">
                <a:latin typeface="Times New Roman"/>
                <a:cs typeface="Times New Roman"/>
              </a:rPr>
              <a:t>, &amp; B. N. </a:t>
            </a:r>
            <a:r>
              <a:rPr lang="en-US" sz="2400" dirty="0" err="1">
                <a:latin typeface="Times New Roman"/>
                <a:cs typeface="Times New Roman"/>
              </a:rPr>
              <a:t>Holben</a:t>
            </a:r>
            <a:r>
              <a:rPr lang="en-US" sz="2400" dirty="0">
                <a:latin typeface="Times New Roman"/>
                <a:cs typeface="Times New Roman"/>
              </a:rPr>
              <a:t>, 2004:  The MODIS</a:t>
            </a:r>
          </a:p>
          <a:p>
            <a:pPr indent="-457200"/>
            <a:r>
              <a:rPr lang="en-US" sz="2400" dirty="0">
                <a:latin typeface="Times New Roman"/>
                <a:cs typeface="Times New Roman"/>
              </a:rPr>
              <a:t>   Aerosol Algorithm, Products and Validation.  Journal of </a:t>
            </a:r>
          </a:p>
          <a:p>
            <a:pPr indent="-457200"/>
            <a:r>
              <a:rPr lang="en-US" sz="2400" dirty="0">
                <a:latin typeface="Times New Roman"/>
                <a:cs typeface="Times New Roman"/>
              </a:rPr>
              <a:t>   Atmospheric Sciences, 64, 4, 947-973.</a:t>
            </a:r>
          </a:p>
          <a:p>
            <a:pPr indent="-457200"/>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defRPr/>
            </a:pPr>
            <a:r>
              <a:rPr lang="en-US" dirty="0" smtClean="0"/>
              <a:t>What is IDEA?</a:t>
            </a:r>
            <a:endParaRPr lang="en-US" dirty="0"/>
          </a:p>
        </p:txBody>
      </p:sp>
      <p:sp>
        <p:nvSpPr>
          <p:cNvPr id="37891" name="Subtitle 3"/>
          <p:cNvSpPr>
            <a:spLocks noGrp="1"/>
          </p:cNvSpPr>
          <p:nvPr>
            <p:ph type="subTitle" idx="1"/>
          </p:nvPr>
        </p:nvSpPr>
        <p:spPr>
          <a:xfrm>
            <a:off x="685800" y="3611563"/>
            <a:ext cx="7772400" cy="1200150"/>
          </a:xfrm>
        </p:spPr>
        <p:txBody>
          <a:bodyPr/>
          <a:lstStyle/>
          <a:p>
            <a:pPr marR="0"/>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228600" y="0"/>
            <a:ext cx="4648200" cy="3011488"/>
          </a:xfrm>
        </p:spPr>
        <p:txBody>
          <a:bodyPr/>
          <a:lstStyle/>
          <a:p>
            <a:pPr algn="l" eaLnBrk="1" hangingPunct="1"/>
            <a:r>
              <a:rPr lang="en-US" sz="2400">
                <a:solidFill>
                  <a:schemeClr val="bg1"/>
                </a:solidFill>
                <a:latin typeface="Arial" charset="0"/>
              </a:rPr>
              <a:t>IDEA: NASA-EPA-NOAA partnership to improve air quality assessment, management, and prediction by infusing (NASA) satellite measurements into (EPA, NOAA) analyses for public benefit.</a:t>
            </a:r>
            <a:r>
              <a:rPr lang="en-US" sz="2400">
                <a:solidFill>
                  <a:schemeClr val="bg1"/>
                </a:solidFill>
                <a:latin typeface="Verdana" charset="0"/>
              </a:rPr>
              <a:t> </a:t>
            </a:r>
          </a:p>
        </p:txBody>
      </p:sp>
      <p:pic>
        <p:nvPicPr>
          <p:cNvPr id="38915" name="Picture 1027" descr="beach_smog2"/>
          <p:cNvPicPr>
            <a:picLocks noGrp="1" noChangeAspect="1" noChangeArrowheads="1"/>
          </p:cNvPicPr>
          <p:nvPr>
            <p:ph sz="quarter" idx="2"/>
          </p:nvPr>
        </p:nvPicPr>
        <p:blipFill>
          <a:blip r:embed="rId2"/>
          <a:srcRect/>
          <a:stretch>
            <a:fillRect/>
          </a:stretch>
        </p:blipFill>
        <p:spPr>
          <a:xfrm>
            <a:off x="4953000" y="228600"/>
            <a:ext cx="3957638" cy="2973388"/>
          </a:xfrm>
          <a:noFill/>
        </p:spPr>
      </p:pic>
      <p:pic>
        <p:nvPicPr>
          <p:cNvPr id="38916" name="Picture 1028" descr="bay_bridge_traffic"/>
          <p:cNvPicPr>
            <a:picLocks noGrp="1" noChangeAspect="1" noChangeArrowheads="1"/>
          </p:cNvPicPr>
          <p:nvPr>
            <p:ph sz="half" idx="1"/>
          </p:nvPr>
        </p:nvPicPr>
        <p:blipFill>
          <a:blip r:embed="rId3"/>
          <a:srcRect/>
          <a:stretch>
            <a:fillRect/>
          </a:stretch>
        </p:blipFill>
        <p:spPr>
          <a:xfrm>
            <a:off x="228600" y="2895600"/>
            <a:ext cx="3957638" cy="2973388"/>
          </a:xfrm>
          <a:noFill/>
        </p:spPr>
      </p:pic>
      <p:pic>
        <p:nvPicPr>
          <p:cNvPr id="38917" name="Picture 1029" descr="idea_logo"/>
          <p:cNvPicPr>
            <a:picLocks noGrp="1" noChangeAspect="1" noChangeArrowheads="1"/>
          </p:cNvPicPr>
          <p:nvPr>
            <p:ph sz="quarter" idx="3"/>
          </p:nvPr>
        </p:nvPicPr>
        <p:blipFill>
          <a:blip r:embed="rId4"/>
          <a:srcRect/>
          <a:stretch>
            <a:fillRect/>
          </a:stretch>
        </p:blipFill>
        <p:spPr>
          <a:xfrm>
            <a:off x="3352800" y="2438400"/>
            <a:ext cx="5183188" cy="2970213"/>
          </a:xfrm>
          <a:noFill/>
        </p:spPr>
      </p:pic>
      <p:sp>
        <p:nvSpPr>
          <p:cNvPr id="40966" name="Text Box 1030"/>
          <p:cNvSpPr txBox="1">
            <a:spLocks noChangeArrowheads="1"/>
          </p:cNvSpPr>
          <p:nvPr/>
        </p:nvSpPr>
        <p:spPr bwMode="auto">
          <a:xfrm>
            <a:off x="4419600" y="6400800"/>
            <a:ext cx="4572000" cy="366713"/>
          </a:xfrm>
          <a:prstGeom prst="rect">
            <a:avLst/>
          </a:prstGeom>
          <a:noFill/>
          <a:ln w="9525">
            <a:noFill/>
            <a:miter lim="800000"/>
            <a:headEnd/>
            <a:tailEnd/>
          </a:ln>
          <a:effectLst/>
        </p:spPr>
        <p:txBody>
          <a:bodyPr>
            <a:prstTxWarp prst="textNoShape">
              <a:avLst/>
            </a:prstTxWarp>
            <a:spAutoFit/>
          </a:bodyPr>
          <a:lstStyle/>
          <a:p>
            <a:pPr defTabSz="914400" fontAlgn="base">
              <a:spcBef>
                <a:spcPct val="5000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40967" name="Text Box 1031"/>
          <p:cNvSpPr txBox="1">
            <a:spLocks noChangeArrowheads="1"/>
          </p:cNvSpPr>
          <p:nvPr/>
        </p:nvSpPr>
        <p:spPr bwMode="auto">
          <a:xfrm>
            <a:off x="3200400" y="5410200"/>
            <a:ext cx="5791200" cy="246063"/>
          </a:xfrm>
          <a:prstGeom prst="rect">
            <a:avLst/>
          </a:prstGeom>
          <a:noFill/>
          <a:ln w="9525">
            <a:noFill/>
            <a:miter lim="800000"/>
            <a:headEnd/>
            <a:tailEnd/>
          </a:ln>
          <a:effectLst/>
        </p:spPr>
        <p:txBody>
          <a:bodyPr>
            <a:prstTxWarp prst="textNoShape">
              <a:avLst/>
            </a:prstTxWarp>
            <a:spAutoFit/>
          </a:bodyPr>
          <a:lstStyle/>
          <a:p>
            <a:pPr algn="r" defTabSz="914400" fontAlgn="base">
              <a:spcBef>
                <a:spcPct val="50000"/>
              </a:spcBef>
              <a:spcAft>
                <a:spcPct val="0"/>
              </a:spcAft>
              <a:defRPr/>
            </a:pPr>
            <a:r>
              <a:rPr lang="en-US" sz="1000">
                <a:solidFill>
                  <a:srgbClr val="FFFFFF"/>
                </a:solidFill>
                <a:latin typeface="Verdana" charset="0"/>
                <a:ea typeface="ＭＳ Ｐゴシック" charset="-128"/>
                <a:cs typeface="ＭＳ Ｐゴシック" charset="-128"/>
              </a:rPr>
              <a:t>IDEA (Infusing satellite data into environmental air quality applications)</a:t>
            </a:r>
          </a:p>
        </p:txBody>
      </p:sp>
      <p:sp>
        <p:nvSpPr>
          <p:cNvPr id="40968" name="Text Box 1032"/>
          <p:cNvSpPr txBox="1">
            <a:spLocks noChangeArrowheads="1"/>
          </p:cNvSpPr>
          <p:nvPr/>
        </p:nvSpPr>
        <p:spPr bwMode="auto">
          <a:xfrm>
            <a:off x="228600" y="5943600"/>
            <a:ext cx="8915400" cy="1190625"/>
          </a:xfrm>
          <a:prstGeom prst="rect">
            <a:avLst/>
          </a:prstGeom>
          <a:noFill/>
          <a:ln w="9525">
            <a:noFill/>
            <a:miter lim="800000"/>
            <a:headEnd/>
            <a:tailEnd/>
          </a:ln>
          <a:effectLst/>
        </p:spPr>
        <p:txBody>
          <a:bodyPr>
            <a:prstTxWarp prst="textNoShape">
              <a:avLst/>
            </a:prstTxWarp>
            <a:spAutoFit/>
          </a:bodyPr>
          <a:lstStyle/>
          <a:p>
            <a:pPr defTabSz="914400" eaLnBrk="0" fontAlgn="base" hangingPunct="0">
              <a:spcBef>
                <a:spcPct val="0"/>
              </a:spcBef>
              <a:spcAft>
                <a:spcPct val="0"/>
              </a:spcAft>
              <a:defRPr/>
            </a:pPr>
            <a:r>
              <a:rPr lang="en-US">
                <a:solidFill>
                  <a:srgbClr val="FFFFFF"/>
                </a:solidFill>
                <a:latin typeface="Arial" charset="0"/>
                <a:ea typeface="ＭＳ Ｐゴシック" charset="-128"/>
                <a:cs typeface="ＭＳ Ｐゴシック" charset="-128"/>
              </a:rPr>
              <a:t>Part of NASA Earth Science Enterprise (ESE) Applications Program strategy to demonstrate practical uses of NASA sponsored observations from remote sensing systems and predictions from scientific research. </a:t>
            </a:r>
          </a:p>
          <a:p>
            <a:pPr defTabSz="914400" eaLnBrk="0" fontAlgn="base" hangingPunct="0">
              <a:spcBef>
                <a:spcPct val="0"/>
              </a:spcBef>
              <a:spcAft>
                <a:spcPct val="0"/>
              </a:spcAft>
              <a:defRPr/>
            </a:pPr>
            <a:endParaRPr lang="en-US">
              <a:solidFill>
                <a:srgbClr val="FFFFFF"/>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defRPr/>
            </a:pPr>
            <a:r>
              <a:rPr lang="en-US" dirty="0" smtClean="0"/>
              <a:t>Simple IDEA-I Tutorial</a:t>
            </a:r>
            <a:endParaRPr lang="en-US" dirty="0"/>
          </a:p>
        </p:txBody>
      </p:sp>
      <p:sp>
        <p:nvSpPr>
          <p:cNvPr id="112643" name="Subtitle 3"/>
          <p:cNvSpPr>
            <a:spLocks noGrp="1"/>
          </p:cNvSpPr>
          <p:nvPr>
            <p:ph type="subTitle" idx="1"/>
          </p:nvPr>
        </p:nvSpPr>
        <p:spPr>
          <a:xfrm>
            <a:off x="685800" y="3611563"/>
            <a:ext cx="7772400" cy="1200150"/>
          </a:xfrm>
        </p:spPr>
        <p:txBody>
          <a:bodyPr/>
          <a:lstStyle/>
          <a:p>
            <a:pPr marR="0"/>
            <a:r>
              <a:rPr lang="en-US" smtClean="0"/>
              <a:t>Brad  Pierce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13666" name="Picture 2" descr="traj_fx_2010073001"/>
          <p:cNvPicPr>
            <a:picLocks noChangeAspect="1" noChangeArrowheads="1"/>
          </p:cNvPicPr>
          <p:nvPr/>
        </p:nvPicPr>
        <p:blipFill>
          <a:blip r:embed="rId2"/>
          <a:srcRect/>
          <a:stretch>
            <a:fillRect/>
          </a:stretch>
        </p:blipFill>
        <p:spPr bwMode="auto">
          <a:xfrm>
            <a:off x="1676400" y="1828800"/>
            <a:ext cx="5484813" cy="4387850"/>
          </a:xfrm>
          <a:prstGeom prst="rect">
            <a:avLst/>
          </a:prstGeom>
          <a:noFill/>
          <a:ln w="9525">
            <a:noFill/>
            <a:miter lim="800000"/>
            <a:headEnd/>
            <a:tailEnd/>
          </a:ln>
        </p:spPr>
      </p:pic>
      <p:sp>
        <p:nvSpPr>
          <p:cNvPr id="6148" name="Text Box 4"/>
          <p:cNvSpPr txBox="1">
            <a:spLocks noChangeArrowheads="1"/>
          </p:cNvSpPr>
          <p:nvPr/>
        </p:nvSpPr>
        <p:spPr bwMode="auto">
          <a:xfrm>
            <a:off x="1508125" y="265113"/>
            <a:ext cx="6492875" cy="1431925"/>
          </a:xfrm>
          <a:prstGeom prst="rect">
            <a:avLst/>
          </a:prstGeom>
          <a:noFill/>
          <a:ln w="9525">
            <a:noFill/>
            <a:miter lim="800000"/>
            <a:headEnd/>
            <a:tailEnd/>
          </a:ln>
          <a:effectLst/>
        </p:spPr>
        <p:txBody>
          <a:bodyPr>
            <a:prstTxWarp prst="textNoShape">
              <a:avLst/>
            </a:prstTxWarp>
            <a:spAutoFit/>
          </a:bodyPr>
          <a:lstStyle/>
          <a:p>
            <a:pPr algn="ctr" defTabSz="914400" eaLnBrk="0" fontAlgn="base" hangingPunct="0">
              <a:spcBef>
                <a:spcPct val="0"/>
              </a:spcBef>
              <a:spcAft>
                <a:spcPct val="0"/>
              </a:spcAft>
              <a:defRPr/>
            </a:pPr>
            <a:r>
              <a:rPr lang="en-US" sz="2400">
                <a:solidFill>
                  <a:srgbClr val="FFFFFF"/>
                </a:solidFill>
                <a:ea typeface="ＭＳ Ｐゴシック" charset="-128"/>
                <a:cs typeface="ＭＳ Ｐゴシック" charset="-128"/>
              </a:rPr>
              <a:t>Trajectory Forecast</a:t>
            </a:r>
          </a:p>
          <a:p>
            <a:pPr defTabSz="914400" eaLnBrk="0" fontAlgn="base" hangingPunct="0">
              <a:spcBef>
                <a:spcPct val="0"/>
              </a:spcBef>
              <a:spcAft>
                <a:spcPct val="0"/>
              </a:spcAft>
              <a:defRPr/>
            </a:pPr>
            <a:endParaRPr lang="en-US" sz="2400">
              <a:solidFill>
                <a:srgbClr val="FFFFFF"/>
              </a:solidFill>
              <a:ea typeface="ＭＳ Ｐゴシック" charset="-128"/>
              <a:cs typeface="ＭＳ Ｐゴシック" charset="-128"/>
            </a:endParaRPr>
          </a:p>
          <a:p>
            <a:pPr defTabSz="914400" eaLnBrk="0" fontAlgn="base" hangingPunct="0">
              <a:spcBef>
                <a:spcPct val="0"/>
              </a:spcBef>
              <a:spcAft>
                <a:spcPct val="0"/>
              </a:spcAft>
              <a:buFontTx/>
              <a:buChar char="•"/>
              <a:defRPr/>
            </a:pPr>
            <a:r>
              <a:rPr lang="en-US" sz="2000">
                <a:solidFill>
                  <a:srgbClr val="FFFFFF"/>
                </a:solidFill>
                <a:ea typeface="ＭＳ Ｐゴシック" charset="-128"/>
                <a:cs typeface="ＭＳ Ｐゴシック" charset="-128"/>
              </a:rPr>
              <a:t>The trajectory forecast animation displays the most important components of an aerosol forecasts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defRPr/>
            </a:pPr>
            <a:r>
              <a:rPr lang="en-US" dirty="0" smtClean="0"/>
              <a:t>MODIS Aerosol Product</a:t>
            </a:r>
            <a:br>
              <a:rPr lang="en-US" dirty="0" smtClean="0"/>
            </a:br>
            <a:r>
              <a:rPr lang="en-US" dirty="0" smtClean="0"/>
              <a:t>(MOD04)  </a:t>
            </a:r>
            <a:endParaRPr lang="en-US" dirty="0"/>
          </a:p>
        </p:txBody>
      </p:sp>
      <p:sp>
        <p:nvSpPr>
          <p:cNvPr id="39939" name="Subtitle 8"/>
          <p:cNvSpPr>
            <a:spLocks noGrp="1"/>
          </p:cNvSpPr>
          <p:nvPr>
            <p:ph type="subTitle" idx="1"/>
          </p:nvPr>
        </p:nvSpPr>
        <p:spPr>
          <a:xfrm>
            <a:off x="685800" y="3611563"/>
            <a:ext cx="7772400" cy="1200150"/>
          </a:xfrm>
        </p:spPr>
        <p:txBody>
          <a:bodyPr/>
          <a:lstStyle/>
          <a:p>
            <a:pPr marR="0"/>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14690" name="Picture 2" descr="traj_fx_2010073001"/>
          <p:cNvPicPr>
            <a:picLocks noChangeAspect="1" noChangeArrowheads="1"/>
          </p:cNvPicPr>
          <p:nvPr/>
        </p:nvPicPr>
        <p:blipFill>
          <a:blip r:embed="rId2"/>
          <a:srcRect/>
          <a:stretch>
            <a:fillRect/>
          </a:stretch>
        </p:blipFill>
        <p:spPr bwMode="auto">
          <a:xfrm>
            <a:off x="1676400" y="1828800"/>
            <a:ext cx="5484813" cy="4387850"/>
          </a:xfrm>
          <a:prstGeom prst="rect">
            <a:avLst/>
          </a:prstGeom>
          <a:noFill/>
          <a:ln w="9525">
            <a:noFill/>
            <a:miter lim="800000"/>
            <a:headEnd/>
            <a:tailEnd/>
          </a:ln>
        </p:spPr>
      </p:pic>
      <p:sp>
        <p:nvSpPr>
          <p:cNvPr id="7171" name="Text Box 3"/>
          <p:cNvSpPr txBox="1">
            <a:spLocks noChangeArrowheads="1"/>
          </p:cNvSpPr>
          <p:nvPr/>
        </p:nvSpPr>
        <p:spPr bwMode="auto">
          <a:xfrm>
            <a:off x="1508125" y="265113"/>
            <a:ext cx="6492875" cy="1431925"/>
          </a:xfrm>
          <a:prstGeom prst="rect">
            <a:avLst/>
          </a:prstGeom>
          <a:noFill/>
          <a:ln w="9525">
            <a:noFill/>
            <a:miter lim="800000"/>
            <a:headEnd/>
            <a:tailEnd/>
          </a:ln>
          <a:effectLst/>
        </p:spPr>
        <p:txBody>
          <a:bodyPr>
            <a:prstTxWarp prst="textNoShape">
              <a:avLst/>
            </a:prstTxWarp>
            <a:spAutoFit/>
          </a:bodyPr>
          <a:lstStyle/>
          <a:p>
            <a:pPr algn="ctr" defTabSz="914400" eaLnBrk="0" fontAlgn="base" hangingPunct="0">
              <a:spcBef>
                <a:spcPct val="0"/>
              </a:spcBef>
              <a:spcAft>
                <a:spcPct val="0"/>
              </a:spcAft>
              <a:defRPr/>
            </a:pPr>
            <a:r>
              <a:rPr lang="en-US" sz="2400">
                <a:solidFill>
                  <a:srgbClr val="FFFFFF"/>
                </a:solidFill>
                <a:ea typeface="ＭＳ Ｐゴシック" charset="-128"/>
                <a:cs typeface="ＭＳ Ｐゴシック" charset="-128"/>
              </a:rPr>
              <a:t>Trajectory Forecast</a:t>
            </a:r>
          </a:p>
          <a:p>
            <a:pPr defTabSz="914400" eaLnBrk="0" fontAlgn="base" hangingPunct="0">
              <a:spcBef>
                <a:spcPct val="0"/>
              </a:spcBef>
              <a:spcAft>
                <a:spcPct val="0"/>
              </a:spcAft>
              <a:defRPr/>
            </a:pPr>
            <a:endParaRPr lang="en-US" sz="2400">
              <a:solidFill>
                <a:srgbClr val="FFFFFF"/>
              </a:solidFill>
              <a:ea typeface="ＭＳ Ｐゴシック" charset="-128"/>
              <a:cs typeface="ＭＳ Ｐゴシック" charset="-128"/>
            </a:endParaRPr>
          </a:p>
          <a:p>
            <a:pPr defTabSz="914400" eaLnBrk="0" fontAlgn="base" hangingPunct="0">
              <a:spcBef>
                <a:spcPct val="0"/>
              </a:spcBef>
              <a:spcAft>
                <a:spcPct val="0"/>
              </a:spcAft>
              <a:buFontTx/>
              <a:buChar char="•"/>
              <a:defRPr/>
            </a:pPr>
            <a:r>
              <a:rPr lang="en-US" sz="2000">
                <a:solidFill>
                  <a:srgbClr val="FFFFFF"/>
                </a:solidFill>
                <a:ea typeface="ＭＳ Ｐゴシック" charset="-128"/>
                <a:cs typeface="ＭＳ Ｐゴシック" charset="-128"/>
              </a:rPr>
              <a:t>The trajectory forecast animation displays the most important components of an aerosol forecasts</a:t>
            </a:r>
          </a:p>
        </p:txBody>
      </p:sp>
      <p:sp>
        <p:nvSpPr>
          <p:cNvPr id="7173" name="Text Box 5"/>
          <p:cNvSpPr txBox="1">
            <a:spLocks noChangeArrowheads="1"/>
          </p:cNvSpPr>
          <p:nvPr/>
        </p:nvSpPr>
        <p:spPr bwMode="auto">
          <a:xfrm>
            <a:off x="746125" y="4189413"/>
            <a:ext cx="2530475" cy="954087"/>
          </a:xfrm>
          <a:prstGeom prst="rect">
            <a:avLst/>
          </a:prstGeom>
          <a:solidFill>
            <a:srgbClr val="003399"/>
          </a:solidFill>
          <a:ln w="38100">
            <a:solidFill>
              <a:schemeClr val="bg1"/>
            </a:solidFill>
            <a:miter lim="800000"/>
            <a:headEnd/>
            <a:tailEnd/>
          </a:ln>
          <a:effectLst/>
        </p:spPr>
        <p:txBody>
          <a:bodyPr>
            <a:prstTxWarp prst="textNoShape">
              <a:avLst/>
            </a:prstTxWarp>
            <a:spAutoFit/>
          </a:bodyPr>
          <a:lstStyle/>
          <a:p>
            <a:pPr defTabSz="914400" eaLnBrk="0" fontAlgn="base" hangingPunct="0">
              <a:spcBef>
                <a:spcPct val="0"/>
              </a:spcBef>
              <a:spcAft>
                <a:spcPct val="0"/>
              </a:spcAft>
              <a:defRPr/>
            </a:pPr>
            <a:r>
              <a:rPr lang="en-US">
                <a:solidFill>
                  <a:srgbClr val="FFFFFF"/>
                </a:solidFill>
                <a:ea typeface="ＭＳ Ｐゴシック" charset="-128"/>
                <a:cs typeface="ＭＳ Ｐゴシック" charset="-128"/>
              </a:rPr>
              <a:t>MODIS </a:t>
            </a:r>
          </a:p>
          <a:p>
            <a:pPr defTabSz="914400" eaLnBrk="0" fontAlgn="base" hangingPunct="0">
              <a:spcBef>
                <a:spcPct val="0"/>
              </a:spcBef>
              <a:spcAft>
                <a:spcPct val="0"/>
              </a:spcAft>
              <a:defRPr/>
            </a:pPr>
            <a:r>
              <a:rPr lang="en-US">
                <a:solidFill>
                  <a:srgbClr val="FFFFFF"/>
                </a:solidFill>
                <a:ea typeface="ＭＳ Ｐゴシック" charset="-128"/>
                <a:cs typeface="ＭＳ Ｐゴシック" charset="-128"/>
              </a:rPr>
              <a:t>Aerosol Optical Depth</a:t>
            </a:r>
          </a:p>
          <a:p>
            <a:pPr defTabSz="914400" eaLnBrk="0" fontAlgn="base" hangingPunct="0">
              <a:spcBef>
                <a:spcPct val="0"/>
              </a:spcBef>
              <a:spcAft>
                <a:spcPct val="0"/>
              </a:spcAft>
              <a:defRPr/>
            </a:pPr>
            <a:r>
              <a:rPr lang="en-US">
                <a:solidFill>
                  <a:srgbClr val="FFFFFF"/>
                </a:solidFill>
                <a:ea typeface="ＭＳ Ｐゴシック" charset="-128"/>
                <a:cs typeface="ＭＳ Ｐゴシック" charset="-128"/>
              </a:rPr>
              <a:t>(AOD)</a:t>
            </a:r>
          </a:p>
        </p:txBody>
      </p:sp>
      <p:sp>
        <p:nvSpPr>
          <p:cNvPr id="7174" name="Line 6"/>
          <p:cNvSpPr>
            <a:spLocks noChangeShapeType="1"/>
          </p:cNvSpPr>
          <p:nvPr/>
        </p:nvSpPr>
        <p:spPr bwMode="auto">
          <a:xfrm flipV="1">
            <a:off x="2133600" y="3352800"/>
            <a:ext cx="838200" cy="838200"/>
          </a:xfrm>
          <a:prstGeom prst="line">
            <a:avLst/>
          </a:prstGeom>
          <a:noFill/>
          <a:ln w="38100">
            <a:solidFill>
              <a:schemeClr val="bg1"/>
            </a:solidFill>
            <a:round/>
            <a:headEnd/>
            <a:tailEnd type="triangle" w="med" len="med"/>
          </a:ln>
          <a:effectLst/>
        </p:spPr>
        <p:txBody>
          <a:bodyPr>
            <a:prstTxWarp prst="textNoShape">
              <a:avLst/>
            </a:prstTxWarp>
          </a:bodyPr>
          <a:lstStyle/>
          <a:p>
            <a:pPr defTabSz="914400" eaLnBrk="0" fontAlgn="base" hangingPunct="0">
              <a:spcBef>
                <a:spcPct val="0"/>
              </a:spcBef>
              <a:spcAft>
                <a:spcPct val="0"/>
              </a:spcAft>
              <a:defRPr/>
            </a:pPr>
            <a:endParaRPr lang="en-US">
              <a:solidFill>
                <a:srgbClr val="000000"/>
              </a:solidFill>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15714" name="Picture 2" descr="traj_fx_2010073001"/>
          <p:cNvPicPr>
            <a:picLocks noChangeAspect="1" noChangeArrowheads="1"/>
          </p:cNvPicPr>
          <p:nvPr/>
        </p:nvPicPr>
        <p:blipFill>
          <a:blip r:embed="rId2"/>
          <a:srcRect/>
          <a:stretch>
            <a:fillRect/>
          </a:stretch>
        </p:blipFill>
        <p:spPr bwMode="auto">
          <a:xfrm>
            <a:off x="1676400" y="1828800"/>
            <a:ext cx="5484813" cy="4387850"/>
          </a:xfrm>
          <a:prstGeom prst="rect">
            <a:avLst/>
          </a:prstGeom>
          <a:noFill/>
          <a:ln w="9525">
            <a:noFill/>
            <a:miter lim="800000"/>
            <a:headEnd/>
            <a:tailEnd/>
          </a:ln>
        </p:spPr>
      </p:pic>
      <p:sp>
        <p:nvSpPr>
          <p:cNvPr id="8195" name="Text Box 3"/>
          <p:cNvSpPr txBox="1">
            <a:spLocks noChangeArrowheads="1"/>
          </p:cNvSpPr>
          <p:nvPr/>
        </p:nvSpPr>
        <p:spPr bwMode="auto">
          <a:xfrm>
            <a:off x="1508125" y="265113"/>
            <a:ext cx="6492875" cy="1431925"/>
          </a:xfrm>
          <a:prstGeom prst="rect">
            <a:avLst/>
          </a:prstGeom>
          <a:noFill/>
          <a:ln w="9525">
            <a:noFill/>
            <a:miter lim="800000"/>
            <a:headEnd/>
            <a:tailEnd/>
          </a:ln>
          <a:effectLst/>
        </p:spPr>
        <p:txBody>
          <a:bodyPr>
            <a:prstTxWarp prst="textNoShape">
              <a:avLst/>
            </a:prstTxWarp>
            <a:spAutoFit/>
          </a:bodyPr>
          <a:lstStyle/>
          <a:p>
            <a:pPr algn="ctr" defTabSz="914400" eaLnBrk="0" fontAlgn="base" hangingPunct="0">
              <a:spcBef>
                <a:spcPct val="0"/>
              </a:spcBef>
              <a:spcAft>
                <a:spcPct val="0"/>
              </a:spcAft>
              <a:defRPr/>
            </a:pPr>
            <a:r>
              <a:rPr lang="en-US" sz="2400">
                <a:solidFill>
                  <a:srgbClr val="FFFFFF"/>
                </a:solidFill>
                <a:ea typeface="ＭＳ Ｐゴシック" charset="-128"/>
                <a:cs typeface="ＭＳ Ｐゴシック" charset="-128"/>
              </a:rPr>
              <a:t>Trajectory Forecast</a:t>
            </a:r>
          </a:p>
          <a:p>
            <a:pPr defTabSz="914400" eaLnBrk="0" fontAlgn="base" hangingPunct="0">
              <a:spcBef>
                <a:spcPct val="0"/>
              </a:spcBef>
              <a:spcAft>
                <a:spcPct val="0"/>
              </a:spcAft>
              <a:defRPr/>
            </a:pPr>
            <a:endParaRPr lang="en-US" sz="2400">
              <a:solidFill>
                <a:srgbClr val="FFFFFF"/>
              </a:solidFill>
              <a:ea typeface="ＭＳ Ｐゴシック" charset="-128"/>
              <a:cs typeface="ＭＳ Ｐゴシック" charset="-128"/>
            </a:endParaRPr>
          </a:p>
          <a:p>
            <a:pPr defTabSz="914400" eaLnBrk="0" fontAlgn="base" hangingPunct="0">
              <a:spcBef>
                <a:spcPct val="0"/>
              </a:spcBef>
              <a:spcAft>
                <a:spcPct val="0"/>
              </a:spcAft>
              <a:buFontTx/>
              <a:buChar char="•"/>
              <a:defRPr/>
            </a:pPr>
            <a:r>
              <a:rPr lang="en-US" sz="2000">
                <a:solidFill>
                  <a:srgbClr val="FFFFFF"/>
                </a:solidFill>
                <a:ea typeface="ＭＳ Ｐゴシック" charset="-128"/>
                <a:cs typeface="ＭＳ Ｐゴシック" charset="-128"/>
              </a:rPr>
              <a:t>The trajectory forecast animation displays the most important components of an aerosol forecasts</a:t>
            </a:r>
          </a:p>
        </p:txBody>
      </p:sp>
      <p:sp>
        <p:nvSpPr>
          <p:cNvPr id="8196" name="Text Box 4"/>
          <p:cNvSpPr txBox="1">
            <a:spLocks noChangeArrowheads="1"/>
          </p:cNvSpPr>
          <p:nvPr/>
        </p:nvSpPr>
        <p:spPr bwMode="auto">
          <a:xfrm>
            <a:off x="1828800" y="4075113"/>
            <a:ext cx="2530475" cy="404812"/>
          </a:xfrm>
          <a:prstGeom prst="rect">
            <a:avLst/>
          </a:prstGeom>
          <a:solidFill>
            <a:srgbClr val="003399"/>
          </a:solidFill>
          <a:ln w="38100">
            <a:solidFill>
              <a:schemeClr val="bg1"/>
            </a:solidFill>
            <a:miter lim="800000"/>
            <a:headEnd/>
            <a:tailEnd/>
          </a:ln>
          <a:effectLst/>
        </p:spPr>
        <p:txBody>
          <a:bodyPr>
            <a:prstTxWarp prst="textNoShape">
              <a:avLst/>
            </a:prstTxWarp>
            <a:spAutoFit/>
          </a:bodyPr>
          <a:lstStyle/>
          <a:p>
            <a:pPr defTabSz="914400" eaLnBrk="0" fontAlgn="base" hangingPunct="0">
              <a:spcBef>
                <a:spcPct val="0"/>
              </a:spcBef>
              <a:spcAft>
                <a:spcPct val="0"/>
              </a:spcAft>
              <a:defRPr/>
            </a:pPr>
            <a:r>
              <a:rPr lang="en-US">
                <a:solidFill>
                  <a:srgbClr val="FFFFFF"/>
                </a:solidFill>
                <a:ea typeface="ＭＳ Ｐゴシック" charset="-128"/>
                <a:cs typeface="ＭＳ Ｐゴシック" charset="-128"/>
              </a:rPr>
              <a:t>High AOD areas</a:t>
            </a:r>
          </a:p>
        </p:txBody>
      </p:sp>
      <p:sp>
        <p:nvSpPr>
          <p:cNvPr id="8197" name="Line 5"/>
          <p:cNvSpPr>
            <a:spLocks noChangeShapeType="1"/>
          </p:cNvSpPr>
          <p:nvPr/>
        </p:nvSpPr>
        <p:spPr bwMode="auto">
          <a:xfrm flipV="1">
            <a:off x="3216275" y="3238500"/>
            <a:ext cx="838200" cy="838200"/>
          </a:xfrm>
          <a:prstGeom prst="line">
            <a:avLst/>
          </a:prstGeom>
          <a:noFill/>
          <a:ln w="38100">
            <a:solidFill>
              <a:schemeClr val="bg1"/>
            </a:solidFill>
            <a:round/>
            <a:headEnd/>
            <a:tailEnd type="triangle" w="med" len="med"/>
          </a:ln>
          <a:effectLst/>
        </p:spPr>
        <p:txBody>
          <a:bodyPr>
            <a:prstTxWarp prst="textNoShape">
              <a:avLst/>
            </a:prstTxWarp>
          </a:bodyPr>
          <a:lstStyle/>
          <a:p>
            <a:pPr defTabSz="914400" eaLnBrk="0" fontAlgn="base" hangingPunct="0">
              <a:spcBef>
                <a:spcPct val="0"/>
              </a:spcBef>
              <a:spcAft>
                <a:spcPct val="0"/>
              </a:spcAft>
              <a:defRPr/>
            </a:pPr>
            <a:endParaRPr lang="en-US">
              <a:solidFill>
                <a:srgbClr val="000000"/>
              </a:solidFill>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16738" name="Picture 2" descr="traj_fx_2010073001"/>
          <p:cNvPicPr>
            <a:picLocks noChangeAspect="1" noChangeArrowheads="1"/>
          </p:cNvPicPr>
          <p:nvPr/>
        </p:nvPicPr>
        <p:blipFill>
          <a:blip r:embed="rId2"/>
          <a:srcRect/>
          <a:stretch>
            <a:fillRect/>
          </a:stretch>
        </p:blipFill>
        <p:spPr bwMode="auto">
          <a:xfrm>
            <a:off x="1676400" y="1828800"/>
            <a:ext cx="5484813" cy="4387850"/>
          </a:xfrm>
          <a:prstGeom prst="rect">
            <a:avLst/>
          </a:prstGeom>
          <a:noFill/>
          <a:ln w="9525">
            <a:noFill/>
            <a:miter lim="800000"/>
            <a:headEnd/>
            <a:tailEnd/>
          </a:ln>
        </p:spPr>
      </p:pic>
      <p:sp>
        <p:nvSpPr>
          <p:cNvPr id="9219" name="Text Box 3"/>
          <p:cNvSpPr txBox="1">
            <a:spLocks noChangeArrowheads="1"/>
          </p:cNvSpPr>
          <p:nvPr/>
        </p:nvSpPr>
        <p:spPr bwMode="auto">
          <a:xfrm>
            <a:off x="1508125" y="265113"/>
            <a:ext cx="6492875" cy="1431925"/>
          </a:xfrm>
          <a:prstGeom prst="rect">
            <a:avLst/>
          </a:prstGeom>
          <a:noFill/>
          <a:ln w="9525">
            <a:noFill/>
            <a:miter lim="800000"/>
            <a:headEnd/>
            <a:tailEnd/>
          </a:ln>
          <a:effectLst/>
        </p:spPr>
        <p:txBody>
          <a:bodyPr>
            <a:prstTxWarp prst="textNoShape">
              <a:avLst/>
            </a:prstTxWarp>
            <a:spAutoFit/>
          </a:bodyPr>
          <a:lstStyle/>
          <a:p>
            <a:pPr algn="ctr" defTabSz="914400" eaLnBrk="0" fontAlgn="base" hangingPunct="0">
              <a:spcBef>
                <a:spcPct val="0"/>
              </a:spcBef>
              <a:spcAft>
                <a:spcPct val="0"/>
              </a:spcAft>
              <a:defRPr/>
            </a:pPr>
            <a:r>
              <a:rPr lang="en-US" sz="2400">
                <a:solidFill>
                  <a:srgbClr val="FFFFFF"/>
                </a:solidFill>
                <a:ea typeface="ＭＳ Ｐゴシック" charset="-128"/>
                <a:cs typeface="ＭＳ Ｐゴシック" charset="-128"/>
              </a:rPr>
              <a:t>Trajectory Forecast</a:t>
            </a:r>
          </a:p>
          <a:p>
            <a:pPr defTabSz="914400" eaLnBrk="0" fontAlgn="base" hangingPunct="0">
              <a:spcBef>
                <a:spcPct val="0"/>
              </a:spcBef>
              <a:spcAft>
                <a:spcPct val="0"/>
              </a:spcAft>
              <a:defRPr/>
            </a:pPr>
            <a:endParaRPr lang="en-US" sz="2400">
              <a:solidFill>
                <a:srgbClr val="FFFFFF"/>
              </a:solidFill>
              <a:ea typeface="ＭＳ Ｐゴシック" charset="-128"/>
              <a:cs typeface="ＭＳ Ｐゴシック" charset="-128"/>
            </a:endParaRPr>
          </a:p>
          <a:p>
            <a:pPr defTabSz="914400" eaLnBrk="0" fontAlgn="base" hangingPunct="0">
              <a:spcBef>
                <a:spcPct val="0"/>
              </a:spcBef>
              <a:spcAft>
                <a:spcPct val="0"/>
              </a:spcAft>
              <a:buFontTx/>
              <a:buChar char="•"/>
              <a:defRPr/>
            </a:pPr>
            <a:r>
              <a:rPr lang="en-US" sz="2000">
                <a:solidFill>
                  <a:srgbClr val="FFFFFF"/>
                </a:solidFill>
                <a:ea typeface="ＭＳ Ｐゴシック" charset="-128"/>
                <a:cs typeface="ＭＳ Ｐゴシック" charset="-128"/>
              </a:rPr>
              <a:t>The trajectory forecast animation displays the most important components of an aerosol forecasts</a:t>
            </a:r>
          </a:p>
        </p:txBody>
      </p:sp>
      <p:sp>
        <p:nvSpPr>
          <p:cNvPr id="9220" name="Text Box 4"/>
          <p:cNvSpPr txBox="1">
            <a:spLocks noChangeArrowheads="1"/>
          </p:cNvSpPr>
          <p:nvPr/>
        </p:nvSpPr>
        <p:spPr bwMode="auto">
          <a:xfrm>
            <a:off x="3108325" y="4341813"/>
            <a:ext cx="2530475" cy="404812"/>
          </a:xfrm>
          <a:prstGeom prst="rect">
            <a:avLst/>
          </a:prstGeom>
          <a:solidFill>
            <a:srgbClr val="003399"/>
          </a:solidFill>
          <a:ln w="38100">
            <a:solidFill>
              <a:schemeClr val="bg1"/>
            </a:solidFill>
            <a:miter lim="800000"/>
            <a:headEnd/>
            <a:tailEnd/>
          </a:ln>
          <a:effectLst/>
        </p:spPr>
        <p:txBody>
          <a:bodyPr>
            <a:prstTxWarp prst="textNoShape">
              <a:avLst/>
            </a:prstTxWarp>
            <a:spAutoFit/>
          </a:bodyPr>
          <a:lstStyle/>
          <a:p>
            <a:pPr defTabSz="914400" eaLnBrk="0" fontAlgn="base" hangingPunct="0">
              <a:spcBef>
                <a:spcPct val="0"/>
              </a:spcBef>
              <a:spcAft>
                <a:spcPct val="0"/>
              </a:spcAft>
              <a:defRPr/>
            </a:pPr>
            <a:r>
              <a:rPr lang="en-US">
                <a:solidFill>
                  <a:srgbClr val="FFFFFF"/>
                </a:solidFill>
                <a:ea typeface="ＭＳ Ｐゴシック" charset="-128"/>
                <a:cs typeface="ＭＳ Ｐゴシック" charset="-128"/>
              </a:rPr>
              <a:t>Air Parcel Trajectories</a:t>
            </a:r>
          </a:p>
        </p:txBody>
      </p:sp>
      <p:sp>
        <p:nvSpPr>
          <p:cNvPr id="9221" name="Line 5"/>
          <p:cNvSpPr>
            <a:spLocks noChangeShapeType="1"/>
          </p:cNvSpPr>
          <p:nvPr/>
        </p:nvSpPr>
        <p:spPr bwMode="auto">
          <a:xfrm flipV="1">
            <a:off x="4495800" y="3505200"/>
            <a:ext cx="838200" cy="838200"/>
          </a:xfrm>
          <a:prstGeom prst="line">
            <a:avLst/>
          </a:prstGeom>
          <a:noFill/>
          <a:ln w="38100">
            <a:solidFill>
              <a:schemeClr val="bg1"/>
            </a:solidFill>
            <a:round/>
            <a:headEnd/>
            <a:tailEnd type="triangle" w="med" len="med"/>
          </a:ln>
          <a:effectLst/>
        </p:spPr>
        <p:txBody>
          <a:bodyPr>
            <a:prstTxWarp prst="textNoShape">
              <a:avLst/>
            </a:prstTxWarp>
          </a:bodyPr>
          <a:lstStyle/>
          <a:p>
            <a:pPr defTabSz="914400" eaLnBrk="0" fontAlgn="base" hangingPunct="0">
              <a:spcBef>
                <a:spcPct val="0"/>
              </a:spcBef>
              <a:spcAft>
                <a:spcPct val="0"/>
              </a:spcAft>
              <a:defRPr/>
            </a:pPr>
            <a:endParaRPr lang="en-US">
              <a:solidFill>
                <a:srgbClr val="000000"/>
              </a:solidFill>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17762" name="Picture 6" descr="traj_fx_2010072901"/>
          <p:cNvPicPr>
            <a:picLocks noChangeAspect="1" noChangeArrowheads="1"/>
          </p:cNvPicPr>
          <p:nvPr/>
        </p:nvPicPr>
        <p:blipFill>
          <a:blip r:embed="rId2"/>
          <a:srcRect/>
          <a:stretch>
            <a:fillRect/>
          </a:stretch>
        </p:blipFill>
        <p:spPr bwMode="auto">
          <a:xfrm>
            <a:off x="3124200" y="1828800"/>
            <a:ext cx="5484813" cy="4387850"/>
          </a:xfrm>
          <a:prstGeom prst="rect">
            <a:avLst/>
          </a:prstGeom>
          <a:noFill/>
          <a:ln w="9525">
            <a:noFill/>
            <a:miter lim="800000"/>
            <a:headEnd/>
            <a:tailEnd/>
          </a:ln>
        </p:spPr>
      </p:pic>
      <p:sp>
        <p:nvSpPr>
          <p:cNvPr id="5127" name="Text Box 7"/>
          <p:cNvSpPr txBox="1">
            <a:spLocks noChangeArrowheads="1"/>
          </p:cNvSpPr>
          <p:nvPr/>
        </p:nvSpPr>
        <p:spPr bwMode="auto">
          <a:xfrm>
            <a:off x="1508125" y="265113"/>
            <a:ext cx="6492875" cy="457200"/>
          </a:xfrm>
          <a:prstGeom prst="rect">
            <a:avLst/>
          </a:prstGeom>
          <a:noFill/>
          <a:ln w="9525">
            <a:noFill/>
            <a:miter lim="800000"/>
            <a:headEnd/>
            <a:tailEnd/>
          </a:ln>
          <a:effectLst/>
        </p:spPr>
        <p:txBody>
          <a:bodyPr>
            <a:prstTxWarp prst="textNoShape">
              <a:avLst/>
            </a:prstTxWarp>
            <a:spAutoFit/>
          </a:bodyPr>
          <a:lstStyle/>
          <a:p>
            <a:pPr algn="ctr" defTabSz="914400" eaLnBrk="0" fontAlgn="base" hangingPunct="0">
              <a:spcBef>
                <a:spcPct val="0"/>
              </a:spcBef>
              <a:spcAft>
                <a:spcPct val="0"/>
              </a:spcAft>
              <a:defRPr/>
            </a:pPr>
            <a:r>
              <a:rPr lang="en-US" sz="2400">
                <a:solidFill>
                  <a:srgbClr val="FFFFFF"/>
                </a:solidFill>
                <a:ea typeface="ＭＳ Ｐゴシック" charset="-128"/>
                <a:cs typeface="ＭＳ Ｐゴシック" charset="-128"/>
              </a:rPr>
              <a:t>Trajectory Forecast - Initialization</a:t>
            </a:r>
          </a:p>
        </p:txBody>
      </p:sp>
      <p:sp>
        <p:nvSpPr>
          <p:cNvPr id="5128" name="Text Box 8"/>
          <p:cNvSpPr txBox="1">
            <a:spLocks noChangeArrowheads="1"/>
          </p:cNvSpPr>
          <p:nvPr/>
        </p:nvSpPr>
        <p:spPr bwMode="auto">
          <a:xfrm>
            <a:off x="365125" y="1712913"/>
            <a:ext cx="2606675" cy="2563812"/>
          </a:xfrm>
          <a:prstGeom prst="rect">
            <a:avLst/>
          </a:prstGeom>
          <a:noFill/>
          <a:ln w="9525">
            <a:noFill/>
            <a:miter lim="800000"/>
            <a:headEnd/>
            <a:tailEnd/>
          </a:ln>
          <a:effectLst/>
        </p:spPr>
        <p:txBody>
          <a:bodyPr>
            <a:prstTxWarp prst="textNoShape">
              <a:avLst/>
            </a:prstTxWarp>
            <a:spAutoFit/>
          </a:bodyPr>
          <a:lstStyle/>
          <a:p>
            <a:pPr defTabSz="914400" eaLnBrk="0" fontAlgn="base" hangingPunct="0">
              <a:spcBef>
                <a:spcPct val="0"/>
              </a:spcBef>
              <a:spcAft>
                <a:spcPct val="0"/>
              </a:spcAft>
              <a:buFontTx/>
              <a:buChar char="•"/>
            </a:pPr>
            <a:r>
              <a:rPr lang="en-US">
                <a:solidFill>
                  <a:srgbClr val="FFFFFF"/>
                </a:solidFill>
                <a:ea typeface="ＭＳ Ｐゴシック" charset="-128"/>
                <a:cs typeface="ＭＳ Ｐゴシック" charset="-128"/>
              </a:rPr>
              <a:t>The trajectory forecast begins when the MODIS overpass occurs</a:t>
            </a:r>
          </a:p>
          <a:p>
            <a:pPr defTabSz="914400" eaLnBrk="0" fontAlgn="base" hangingPunct="0">
              <a:spcBef>
                <a:spcPct val="0"/>
              </a:spcBef>
              <a:spcAft>
                <a:spcPct val="0"/>
              </a:spcAft>
              <a:buFontTx/>
              <a:buChar char="•"/>
            </a:pPr>
            <a:endParaRPr lang="en-US">
              <a:solidFill>
                <a:srgbClr val="FFFFFF"/>
              </a:solidFill>
              <a:ea typeface="ＭＳ Ｐゴシック" charset="-128"/>
              <a:cs typeface="ＭＳ Ｐゴシック" charset="-128"/>
            </a:endParaRPr>
          </a:p>
          <a:p>
            <a:pPr defTabSz="914400" eaLnBrk="0" fontAlgn="base" hangingPunct="0">
              <a:spcBef>
                <a:spcPct val="0"/>
              </a:spcBef>
              <a:spcAft>
                <a:spcPct val="0"/>
              </a:spcAft>
              <a:buFontTx/>
              <a:buChar char="•"/>
            </a:pPr>
            <a:r>
              <a:rPr lang="en-US">
                <a:solidFill>
                  <a:srgbClr val="FFFFFF"/>
                </a:solidFill>
                <a:ea typeface="ＭＳ Ｐゴシック" charset="-128"/>
                <a:cs typeface="ＭＳ Ｐゴシック" charset="-128"/>
              </a:rPr>
              <a:t>High values of AOD (&gt;0.4) are located and used to initialize the trajectories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18786" name="Picture 2" descr="traj_fx_2010072901"/>
          <p:cNvPicPr>
            <a:picLocks noChangeAspect="1" noChangeArrowheads="1"/>
          </p:cNvPicPr>
          <p:nvPr/>
        </p:nvPicPr>
        <p:blipFill>
          <a:blip r:embed="rId2"/>
          <a:srcRect/>
          <a:stretch>
            <a:fillRect/>
          </a:stretch>
        </p:blipFill>
        <p:spPr bwMode="auto">
          <a:xfrm>
            <a:off x="3124200" y="1828800"/>
            <a:ext cx="5484813" cy="4387850"/>
          </a:xfrm>
          <a:prstGeom prst="rect">
            <a:avLst/>
          </a:prstGeom>
          <a:noFill/>
          <a:ln w="9525">
            <a:noFill/>
            <a:miter lim="800000"/>
            <a:headEnd/>
            <a:tailEnd/>
          </a:ln>
        </p:spPr>
      </p:pic>
      <p:sp>
        <p:nvSpPr>
          <p:cNvPr id="11267" name="Text Box 3"/>
          <p:cNvSpPr txBox="1">
            <a:spLocks noChangeArrowheads="1"/>
          </p:cNvSpPr>
          <p:nvPr/>
        </p:nvSpPr>
        <p:spPr bwMode="auto">
          <a:xfrm>
            <a:off x="1508125" y="265113"/>
            <a:ext cx="6492875" cy="457200"/>
          </a:xfrm>
          <a:prstGeom prst="rect">
            <a:avLst/>
          </a:prstGeom>
          <a:noFill/>
          <a:ln w="9525">
            <a:noFill/>
            <a:miter lim="800000"/>
            <a:headEnd/>
            <a:tailEnd/>
          </a:ln>
          <a:effectLst/>
        </p:spPr>
        <p:txBody>
          <a:bodyPr>
            <a:prstTxWarp prst="textNoShape">
              <a:avLst/>
            </a:prstTxWarp>
            <a:spAutoFit/>
          </a:bodyPr>
          <a:lstStyle/>
          <a:p>
            <a:pPr algn="ctr" defTabSz="914400" eaLnBrk="0" fontAlgn="base" hangingPunct="0">
              <a:spcBef>
                <a:spcPct val="0"/>
              </a:spcBef>
              <a:spcAft>
                <a:spcPct val="0"/>
              </a:spcAft>
              <a:defRPr/>
            </a:pPr>
            <a:r>
              <a:rPr lang="en-US" sz="2400">
                <a:solidFill>
                  <a:srgbClr val="FFFFFF"/>
                </a:solidFill>
                <a:ea typeface="ＭＳ Ｐゴシック" charset="-128"/>
                <a:cs typeface="ＭＳ Ｐゴシック" charset="-128"/>
              </a:rPr>
              <a:t>Trajectory Forecast - Initialization</a:t>
            </a:r>
          </a:p>
        </p:txBody>
      </p:sp>
      <p:sp>
        <p:nvSpPr>
          <p:cNvPr id="11268" name="Text Box 4"/>
          <p:cNvSpPr txBox="1">
            <a:spLocks noChangeArrowheads="1"/>
          </p:cNvSpPr>
          <p:nvPr/>
        </p:nvSpPr>
        <p:spPr bwMode="auto">
          <a:xfrm>
            <a:off x="365125" y="1712913"/>
            <a:ext cx="2606675" cy="1739900"/>
          </a:xfrm>
          <a:prstGeom prst="rect">
            <a:avLst/>
          </a:prstGeom>
          <a:noFill/>
          <a:ln w="9525">
            <a:noFill/>
            <a:miter lim="800000"/>
            <a:headEnd/>
            <a:tailEnd/>
          </a:ln>
          <a:effectLst/>
        </p:spPr>
        <p:txBody>
          <a:bodyPr>
            <a:prstTxWarp prst="textNoShape">
              <a:avLst/>
            </a:prstTxWarp>
            <a:spAutoFit/>
          </a:bodyPr>
          <a:lstStyle/>
          <a:p>
            <a:pPr defTabSz="914400" eaLnBrk="0" fontAlgn="base" hangingPunct="0">
              <a:spcBef>
                <a:spcPct val="0"/>
              </a:spcBef>
              <a:spcAft>
                <a:spcPct val="0"/>
              </a:spcAft>
              <a:buFontTx/>
              <a:buChar char="•"/>
              <a:defRPr/>
            </a:pPr>
            <a:r>
              <a:rPr lang="en-US">
                <a:solidFill>
                  <a:srgbClr val="FFFFFF"/>
                </a:solidFill>
                <a:ea typeface="ＭＳ Ｐゴシック" charset="-128"/>
                <a:cs typeface="ＭＳ Ｐゴシック" charset="-128"/>
              </a:rPr>
              <a:t>The high MODIS AOD values are determined by calculating mean AOD values on a 50kmx50km grid, or 5 pixels square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103" name="Text Box 7"/>
          <p:cNvSpPr txBox="1">
            <a:spLocks noChangeArrowheads="1"/>
          </p:cNvSpPr>
          <p:nvPr/>
        </p:nvSpPr>
        <p:spPr bwMode="auto">
          <a:xfrm>
            <a:off x="1508125" y="265113"/>
            <a:ext cx="6492875" cy="457200"/>
          </a:xfrm>
          <a:prstGeom prst="rect">
            <a:avLst/>
          </a:prstGeom>
          <a:noFill/>
          <a:ln w="9525">
            <a:noFill/>
            <a:miter lim="800000"/>
            <a:headEnd/>
            <a:tailEnd/>
          </a:ln>
          <a:effectLst/>
        </p:spPr>
        <p:txBody>
          <a:bodyPr>
            <a:prstTxWarp prst="textNoShape">
              <a:avLst/>
            </a:prstTxWarp>
            <a:spAutoFit/>
          </a:bodyPr>
          <a:lstStyle/>
          <a:p>
            <a:pPr algn="ctr" defTabSz="914400" eaLnBrk="0" fontAlgn="base" hangingPunct="0">
              <a:spcBef>
                <a:spcPct val="0"/>
              </a:spcBef>
              <a:spcAft>
                <a:spcPct val="0"/>
              </a:spcAft>
              <a:defRPr/>
            </a:pPr>
            <a:r>
              <a:rPr lang="en-US" sz="2400">
                <a:solidFill>
                  <a:srgbClr val="FFFFFF"/>
                </a:solidFill>
                <a:ea typeface="ＭＳ Ｐゴシック" charset="-128"/>
                <a:cs typeface="ＭＳ Ｐゴシック" charset="-128"/>
              </a:rPr>
              <a:t>Trajectory Forecast</a:t>
            </a:r>
          </a:p>
        </p:txBody>
      </p:sp>
      <p:sp>
        <p:nvSpPr>
          <p:cNvPr id="4104" name="Text Box 8"/>
          <p:cNvSpPr txBox="1">
            <a:spLocks noChangeArrowheads="1"/>
          </p:cNvSpPr>
          <p:nvPr/>
        </p:nvSpPr>
        <p:spPr bwMode="auto">
          <a:xfrm>
            <a:off x="381000" y="381000"/>
            <a:ext cx="2514600" cy="6408738"/>
          </a:xfrm>
          <a:prstGeom prst="rect">
            <a:avLst/>
          </a:prstGeom>
          <a:noFill/>
          <a:ln w="9525">
            <a:noFill/>
            <a:miter lim="800000"/>
            <a:headEnd/>
            <a:tailEnd/>
          </a:ln>
          <a:effectLst/>
        </p:spPr>
        <p:txBody>
          <a:bodyPr>
            <a:prstTxWarp prst="textNoShape">
              <a:avLst/>
            </a:prstTxWarp>
            <a:spAutoFit/>
          </a:bodyPr>
          <a:lstStyle/>
          <a:p>
            <a:pPr defTabSz="914400" eaLnBrk="0" fontAlgn="base" hangingPunct="0">
              <a:spcBef>
                <a:spcPct val="0"/>
              </a:spcBef>
              <a:spcAft>
                <a:spcPct val="0"/>
              </a:spcAft>
              <a:buFontTx/>
              <a:buChar char="•"/>
              <a:defRPr/>
            </a:pPr>
            <a:r>
              <a:rPr lang="en-US">
                <a:solidFill>
                  <a:srgbClr val="FFFFFF"/>
                </a:solidFill>
                <a:ea typeface="ＭＳ Ｐゴシック" charset="-128"/>
                <a:cs typeface="ＭＳ Ｐゴシック" charset="-128"/>
              </a:rPr>
              <a:t>The trajectories are initialized at the high AOD values at 50mb, 100mb, 150mb, and 200mb above the surface</a:t>
            </a:r>
          </a:p>
          <a:p>
            <a:pPr defTabSz="914400" eaLnBrk="0" fontAlgn="base" hangingPunct="0">
              <a:spcBef>
                <a:spcPct val="0"/>
              </a:spcBef>
              <a:spcAft>
                <a:spcPct val="0"/>
              </a:spcAft>
              <a:buFontTx/>
              <a:buChar char="•"/>
              <a:defRPr/>
            </a:pPr>
            <a:endParaRPr lang="en-US">
              <a:solidFill>
                <a:srgbClr val="FFFFFF"/>
              </a:solidFill>
              <a:ea typeface="ＭＳ Ｐゴシック" charset="-128"/>
              <a:cs typeface="ＭＳ Ｐゴシック" charset="-128"/>
            </a:endParaRPr>
          </a:p>
          <a:p>
            <a:pPr defTabSz="914400" eaLnBrk="0" fontAlgn="base" hangingPunct="0">
              <a:spcBef>
                <a:spcPct val="0"/>
              </a:spcBef>
              <a:spcAft>
                <a:spcPct val="0"/>
              </a:spcAft>
              <a:buFontTx/>
              <a:buChar char="•"/>
              <a:defRPr/>
            </a:pPr>
            <a:r>
              <a:rPr lang="en-US">
                <a:solidFill>
                  <a:srgbClr val="FFFFFF"/>
                </a:solidFill>
                <a:ea typeface="ＭＳ Ｐゴシック" charset="-128"/>
                <a:cs typeface="ＭＳ Ｐゴシック" charset="-128"/>
              </a:rPr>
              <a:t>The air parcel trajectories are run using the 12Z NOAA/NCEP GFS forecast data providing a 48hr forecast via trajectories</a:t>
            </a:r>
          </a:p>
          <a:p>
            <a:pPr defTabSz="914400" eaLnBrk="0" fontAlgn="base" hangingPunct="0">
              <a:spcBef>
                <a:spcPct val="0"/>
              </a:spcBef>
              <a:spcAft>
                <a:spcPct val="0"/>
              </a:spcAft>
              <a:buFontTx/>
              <a:buChar char="•"/>
              <a:defRPr/>
            </a:pPr>
            <a:endParaRPr lang="en-US">
              <a:solidFill>
                <a:srgbClr val="FFFFFF"/>
              </a:solidFill>
              <a:ea typeface="ＭＳ Ｐゴシック" charset="-128"/>
              <a:cs typeface="ＭＳ Ｐゴシック" charset="-128"/>
            </a:endParaRPr>
          </a:p>
          <a:p>
            <a:pPr defTabSz="914400" eaLnBrk="0" fontAlgn="base" hangingPunct="0">
              <a:spcBef>
                <a:spcPct val="0"/>
              </a:spcBef>
              <a:spcAft>
                <a:spcPct val="0"/>
              </a:spcAft>
              <a:buFontTx/>
              <a:buChar char="•"/>
              <a:defRPr/>
            </a:pPr>
            <a:r>
              <a:rPr lang="en-US">
                <a:solidFill>
                  <a:srgbClr val="FFFFFF"/>
                </a:solidFill>
                <a:ea typeface="ＭＳ Ｐゴシック" charset="-128"/>
                <a:cs typeface="ＭＳ Ｐゴシック" charset="-128"/>
              </a:rPr>
              <a:t>The pressure levels of the trajectories are plotted in mb and colored to a magenta-white scale. White indicates that the air parcel no longer affects the surface</a:t>
            </a:r>
          </a:p>
        </p:txBody>
      </p:sp>
      <p:pic>
        <p:nvPicPr>
          <p:cNvPr id="119812" name="Picture 9" descr="traj_fx_2010073001"/>
          <p:cNvPicPr>
            <a:picLocks noChangeAspect="1" noChangeArrowheads="1"/>
          </p:cNvPicPr>
          <p:nvPr/>
        </p:nvPicPr>
        <p:blipFill>
          <a:blip r:embed="rId2"/>
          <a:srcRect/>
          <a:stretch>
            <a:fillRect/>
          </a:stretch>
        </p:blipFill>
        <p:spPr bwMode="auto">
          <a:xfrm>
            <a:off x="3124200" y="1822450"/>
            <a:ext cx="5484813" cy="4387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08125" y="265113"/>
            <a:ext cx="6492875" cy="457200"/>
          </a:xfrm>
          <a:prstGeom prst="rect">
            <a:avLst/>
          </a:prstGeom>
          <a:noFill/>
          <a:ln w="9525">
            <a:noFill/>
            <a:miter lim="800000"/>
            <a:headEnd/>
            <a:tailEnd/>
          </a:ln>
          <a:effectLst/>
        </p:spPr>
        <p:txBody>
          <a:bodyPr>
            <a:prstTxWarp prst="textNoShape">
              <a:avLst/>
            </a:prstTxWarp>
            <a:spAutoFit/>
          </a:bodyPr>
          <a:lstStyle/>
          <a:p>
            <a:pPr algn="ctr" defTabSz="914400" eaLnBrk="0" fontAlgn="base" hangingPunct="0">
              <a:spcBef>
                <a:spcPct val="0"/>
              </a:spcBef>
              <a:spcAft>
                <a:spcPct val="0"/>
              </a:spcAft>
              <a:defRPr/>
            </a:pPr>
            <a:r>
              <a:rPr lang="en-US" sz="2400">
                <a:solidFill>
                  <a:srgbClr val="FFFFFF"/>
                </a:solidFill>
                <a:ea typeface="ＭＳ Ｐゴシック" charset="-128"/>
                <a:cs typeface="ＭＳ Ｐゴシック" charset="-128"/>
              </a:rPr>
              <a:t>Trajectory Forecast</a:t>
            </a:r>
          </a:p>
        </p:txBody>
      </p:sp>
      <p:sp>
        <p:nvSpPr>
          <p:cNvPr id="13315" name="Text Box 3"/>
          <p:cNvSpPr txBox="1">
            <a:spLocks noChangeArrowheads="1"/>
          </p:cNvSpPr>
          <p:nvPr/>
        </p:nvSpPr>
        <p:spPr bwMode="auto">
          <a:xfrm>
            <a:off x="381000" y="1524000"/>
            <a:ext cx="2514600" cy="4211638"/>
          </a:xfrm>
          <a:prstGeom prst="rect">
            <a:avLst/>
          </a:prstGeom>
          <a:noFill/>
          <a:ln w="9525">
            <a:noFill/>
            <a:miter lim="800000"/>
            <a:headEnd/>
            <a:tailEnd/>
          </a:ln>
          <a:effectLst/>
        </p:spPr>
        <p:txBody>
          <a:bodyPr>
            <a:prstTxWarp prst="textNoShape">
              <a:avLst/>
            </a:prstTxWarp>
            <a:spAutoFit/>
          </a:bodyPr>
          <a:lstStyle/>
          <a:p>
            <a:pPr defTabSz="914400" eaLnBrk="0" fontAlgn="base" hangingPunct="0">
              <a:spcBef>
                <a:spcPct val="0"/>
              </a:spcBef>
              <a:spcAft>
                <a:spcPct val="0"/>
              </a:spcAft>
              <a:buFontTx/>
              <a:buChar char="•"/>
              <a:defRPr/>
            </a:pPr>
            <a:r>
              <a:rPr lang="en-US">
                <a:solidFill>
                  <a:srgbClr val="FFFFFF"/>
                </a:solidFill>
                <a:ea typeface="ＭＳ Ｐゴシック" charset="-128"/>
                <a:cs typeface="ＭＳ Ｐゴシック" charset="-128"/>
              </a:rPr>
              <a:t>The most recent 12 hours of the 48 hour forward trajectories are plotted at each frame of the animation.</a:t>
            </a:r>
          </a:p>
          <a:p>
            <a:pPr defTabSz="914400" eaLnBrk="0" fontAlgn="base" hangingPunct="0">
              <a:spcBef>
                <a:spcPct val="0"/>
              </a:spcBef>
              <a:spcAft>
                <a:spcPct val="0"/>
              </a:spcAft>
              <a:buFontTx/>
              <a:buChar char="•"/>
              <a:defRPr/>
            </a:pPr>
            <a:endParaRPr lang="en-US">
              <a:solidFill>
                <a:srgbClr val="FFFFFF"/>
              </a:solidFill>
              <a:ea typeface="ＭＳ Ｐゴシック" charset="-128"/>
              <a:cs typeface="ＭＳ Ｐゴシック" charset="-128"/>
            </a:endParaRPr>
          </a:p>
          <a:p>
            <a:pPr defTabSz="914400" eaLnBrk="0" fontAlgn="base" hangingPunct="0">
              <a:spcBef>
                <a:spcPct val="0"/>
              </a:spcBef>
              <a:spcAft>
                <a:spcPct val="0"/>
              </a:spcAft>
              <a:buFontTx/>
              <a:buChar char="•"/>
              <a:defRPr/>
            </a:pPr>
            <a:r>
              <a:rPr lang="en-US">
                <a:solidFill>
                  <a:srgbClr val="FFFFFF"/>
                </a:solidFill>
                <a:ea typeface="ＭＳ Ｐゴシック" charset="-128"/>
                <a:cs typeface="ＭＳ Ｐゴシック" charset="-128"/>
              </a:rPr>
              <a:t>The most recent day of MODIS data remains on the plot.</a:t>
            </a:r>
          </a:p>
          <a:p>
            <a:pPr defTabSz="914400" eaLnBrk="0" fontAlgn="base" hangingPunct="0">
              <a:spcBef>
                <a:spcPct val="0"/>
              </a:spcBef>
              <a:spcAft>
                <a:spcPct val="0"/>
              </a:spcAft>
              <a:buFontTx/>
              <a:buChar char="•"/>
              <a:defRPr/>
            </a:pPr>
            <a:endParaRPr lang="en-US">
              <a:solidFill>
                <a:srgbClr val="FFFFFF"/>
              </a:solidFill>
              <a:ea typeface="ＭＳ Ｐゴシック" charset="-128"/>
              <a:cs typeface="ＭＳ Ｐゴシック" charset="-128"/>
            </a:endParaRPr>
          </a:p>
          <a:p>
            <a:pPr defTabSz="914400" eaLnBrk="0" fontAlgn="base" hangingPunct="0">
              <a:spcBef>
                <a:spcPct val="0"/>
              </a:spcBef>
              <a:spcAft>
                <a:spcPct val="0"/>
              </a:spcAft>
              <a:buFontTx/>
              <a:buChar char="•"/>
              <a:defRPr/>
            </a:pPr>
            <a:r>
              <a:rPr lang="en-US">
                <a:solidFill>
                  <a:srgbClr val="FFFFFF"/>
                </a:solidFill>
                <a:ea typeface="ＭＳ Ｐゴシック" charset="-128"/>
                <a:cs typeface="ＭＳ Ｐゴシック" charset="-128"/>
              </a:rPr>
              <a:t>The 850mb wind field vectors are plotted to show wind direction and speed. </a:t>
            </a:r>
          </a:p>
        </p:txBody>
      </p:sp>
      <p:pic>
        <p:nvPicPr>
          <p:cNvPr id="120836" name="Picture 4" descr="traj_fx_2010073001"/>
          <p:cNvPicPr>
            <a:picLocks noChangeAspect="1" noChangeArrowheads="1"/>
          </p:cNvPicPr>
          <p:nvPr/>
        </p:nvPicPr>
        <p:blipFill>
          <a:blip r:embed="rId2"/>
          <a:srcRect/>
          <a:stretch>
            <a:fillRect/>
          </a:stretch>
        </p:blipFill>
        <p:spPr bwMode="auto">
          <a:xfrm>
            <a:off x="3124200" y="1822450"/>
            <a:ext cx="5484813" cy="4387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traj_fx_20110511.gif">
            <a:hlinkClick r:id="" action="ppaction://media"/>
          </p:cNvPr>
          <p:cNvPicPr/>
          <p:nvPr>
            <a:videoFile r:link="rId1"/>
          </p:nvPr>
        </p:nvPicPr>
        <p:blipFill>
          <a:blip r:embed="rId3"/>
          <a:stretch>
            <a:fillRect/>
          </a:stretch>
        </p:blipFill>
        <p:spPr>
          <a:xfrm>
            <a:off x="285750" y="0"/>
            <a:ext cx="85725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IDEA-I Notes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latin typeface="Times New Roman"/>
                <a:cs typeface="Times New Roman"/>
              </a:rPr>
              <a:t>References</a:t>
            </a:r>
            <a:endParaRPr lang="en-US" dirty="0">
              <a:solidFill>
                <a:srgbClr val="0000FF"/>
              </a:solidFill>
              <a:latin typeface="Times New Roman"/>
              <a:cs typeface="Times New Roman"/>
            </a:endParaRPr>
          </a:p>
        </p:txBody>
      </p:sp>
      <p:sp>
        <p:nvSpPr>
          <p:cNvPr id="3" name="Content Placeholder 2"/>
          <p:cNvSpPr>
            <a:spLocks noGrp="1"/>
          </p:cNvSpPr>
          <p:nvPr>
            <p:ph idx="1"/>
          </p:nvPr>
        </p:nvSpPr>
        <p:spPr/>
        <p:txBody>
          <a:bodyPr/>
          <a:lstStyle/>
          <a:p>
            <a:r>
              <a:rPr lang="en-US" sz="3600" dirty="0" smtClean="0"/>
              <a:t>Al-</a:t>
            </a:r>
            <a:r>
              <a:rPr lang="en-US" sz="3600" dirty="0" err="1" smtClean="0"/>
              <a:t>Saadi</a:t>
            </a:r>
            <a:r>
              <a:rPr lang="en-US" sz="3600" dirty="0" smtClean="0"/>
              <a:t>, J. A. et al., 2005: Improving National Air Quality Forecasts with Satellite Aerosol Observations, BAMS, DOI:10.1175/BAMS-86-9-1249.</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5"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
        <p:nvSpPr>
          <p:cNvPr id="40966" name="Rectangle 2"/>
          <p:cNvSpPr txBox="1">
            <a:spLocks noChangeArrowheads="1"/>
          </p:cNvSpPr>
          <p:nvPr/>
        </p:nvSpPr>
        <p:spPr bwMode="auto">
          <a:xfrm>
            <a:off x="381000" y="533400"/>
            <a:ext cx="8229600" cy="838200"/>
          </a:xfrm>
          <a:prstGeom prst="rect">
            <a:avLst/>
          </a:prstGeom>
          <a:noFill/>
          <a:ln w="9525">
            <a:noFill/>
            <a:miter lim="800000"/>
            <a:headEnd/>
            <a:tailEnd/>
          </a:ln>
        </p:spPr>
        <p:txBody>
          <a:bodyPr anchor="ctr">
            <a:prstTxWarp prst="textNoShape">
              <a:avLst/>
            </a:prstTxWarp>
          </a:bodyPr>
          <a:lstStyle/>
          <a:p>
            <a:pPr algn="ctr" defTabSz="914400" eaLnBrk="0" fontAlgn="base" hangingPunct="0">
              <a:spcBef>
                <a:spcPct val="0"/>
              </a:spcBef>
              <a:spcAft>
                <a:spcPct val="0"/>
              </a:spcAft>
            </a:pPr>
            <a:r>
              <a:rPr lang="en-US" sz="3200" b="1">
                <a:solidFill>
                  <a:srgbClr val="000000"/>
                </a:solidFill>
                <a:ea typeface="ＭＳ Ｐゴシック" charset="-128"/>
                <a:cs typeface="ＭＳ Ｐゴシック" charset="-128"/>
              </a:rPr>
              <a:t>Scattering and Absorption of Light by Aerosols</a:t>
            </a:r>
            <a:endParaRPr lang="en-US" sz="3200">
              <a:solidFill>
                <a:srgbClr val="000000"/>
              </a:solidFill>
              <a:ea typeface="ＭＳ Ｐゴシック" charset="-128"/>
              <a:cs typeface="ＭＳ Ｐゴシック" charset="-128"/>
            </a:endParaRPr>
          </a:p>
        </p:txBody>
      </p:sp>
      <p:sp>
        <p:nvSpPr>
          <p:cNvPr id="40967" name="Rectangle 3"/>
          <p:cNvSpPr>
            <a:spLocks noChangeArrowheads="1"/>
          </p:cNvSpPr>
          <p:nvPr/>
        </p:nvSpPr>
        <p:spPr bwMode="auto">
          <a:xfrm>
            <a:off x="838200" y="762000"/>
            <a:ext cx="7772400" cy="304800"/>
          </a:xfrm>
          <a:prstGeom prst="rect">
            <a:avLst/>
          </a:prstGeom>
          <a:noFill/>
          <a:ln w="9525">
            <a:noFill/>
            <a:miter lim="800000"/>
            <a:headEnd/>
            <a:tailEnd/>
          </a:ln>
        </p:spPr>
        <p:txBody>
          <a:bodyPr anchor="ctr">
            <a:prstTxWarp prst="textNoShape">
              <a:avLst/>
            </a:prstTxWarp>
          </a:bodyPr>
          <a:lstStyle/>
          <a:p>
            <a:pPr algn="ctr" fontAlgn="base">
              <a:spcBef>
                <a:spcPct val="0"/>
              </a:spcBef>
              <a:spcAft>
                <a:spcPct val="0"/>
              </a:spcAft>
            </a:pPr>
            <a:endParaRPr lang="en-US" sz="3600" b="1" i="1" baseline="-4000">
              <a:solidFill>
                <a:srgbClr val="1F497D"/>
              </a:solidFill>
              <a:latin typeface="Arial" charset="0"/>
              <a:ea typeface="ＭＳ Ｐゴシック" charset="-128"/>
              <a:cs typeface="ＭＳ Ｐゴシック" charset="-128"/>
            </a:endParaRPr>
          </a:p>
        </p:txBody>
      </p:sp>
      <p:sp>
        <p:nvSpPr>
          <p:cNvPr id="40968" name="Oval 4"/>
          <p:cNvSpPr>
            <a:spLocks noChangeArrowheads="1"/>
          </p:cNvSpPr>
          <p:nvPr/>
        </p:nvSpPr>
        <p:spPr bwMode="auto">
          <a:xfrm>
            <a:off x="2057400" y="2743200"/>
            <a:ext cx="76200" cy="76200"/>
          </a:xfrm>
          <a:prstGeom prst="ellipse">
            <a:avLst/>
          </a:prstGeom>
          <a:solidFill>
            <a:srgbClr val="808080"/>
          </a:solidFill>
          <a:ln w="9525">
            <a:solidFill>
              <a:schemeClr val="bg2"/>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69" name="Oval 5"/>
          <p:cNvSpPr>
            <a:spLocks noChangeArrowheads="1"/>
          </p:cNvSpPr>
          <p:nvPr/>
        </p:nvSpPr>
        <p:spPr bwMode="auto">
          <a:xfrm>
            <a:off x="3276600" y="2667000"/>
            <a:ext cx="76200" cy="76200"/>
          </a:xfrm>
          <a:prstGeom prst="ellipse">
            <a:avLst/>
          </a:prstGeom>
          <a:solidFill>
            <a:srgbClr val="808080"/>
          </a:solidFill>
          <a:ln w="9525">
            <a:solidFill>
              <a:schemeClr val="bg2"/>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70" name="Oval 6"/>
          <p:cNvSpPr>
            <a:spLocks noChangeArrowheads="1"/>
          </p:cNvSpPr>
          <p:nvPr/>
        </p:nvSpPr>
        <p:spPr bwMode="auto">
          <a:xfrm>
            <a:off x="2971800" y="2971800"/>
            <a:ext cx="76200" cy="76200"/>
          </a:xfrm>
          <a:prstGeom prst="ellipse">
            <a:avLst/>
          </a:prstGeom>
          <a:solidFill>
            <a:srgbClr val="808080"/>
          </a:solidFill>
          <a:ln w="9525">
            <a:solidFill>
              <a:schemeClr val="bg2"/>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71" name="Oval 7"/>
          <p:cNvSpPr>
            <a:spLocks noChangeArrowheads="1"/>
          </p:cNvSpPr>
          <p:nvPr/>
        </p:nvSpPr>
        <p:spPr bwMode="auto">
          <a:xfrm>
            <a:off x="4038600" y="2743200"/>
            <a:ext cx="76200" cy="76200"/>
          </a:xfrm>
          <a:prstGeom prst="ellipse">
            <a:avLst/>
          </a:prstGeom>
          <a:solidFill>
            <a:srgbClr val="808080"/>
          </a:solidFill>
          <a:ln w="9525">
            <a:solidFill>
              <a:schemeClr val="bg2"/>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72" name="Oval 8"/>
          <p:cNvSpPr>
            <a:spLocks noChangeArrowheads="1"/>
          </p:cNvSpPr>
          <p:nvPr/>
        </p:nvSpPr>
        <p:spPr bwMode="auto">
          <a:xfrm>
            <a:off x="4876800" y="2971800"/>
            <a:ext cx="76200" cy="76200"/>
          </a:xfrm>
          <a:prstGeom prst="ellipse">
            <a:avLst/>
          </a:prstGeom>
          <a:solidFill>
            <a:srgbClr val="808080"/>
          </a:solidFill>
          <a:ln w="9525">
            <a:solidFill>
              <a:schemeClr val="bg2"/>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73" name="Oval 9"/>
          <p:cNvSpPr>
            <a:spLocks noChangeArrowheads="1"/>
          </p:cNvSpPr>
          <p:nvPr/>
        </p:nvSpPr>
        <p:spPr bwMode="auto">
          <a:xfrm>
            <a:off x="5181600" y="2743200"/>
            <a:ext cx="76200" cy="76200"/>
          </a:xfrm>
          <a:prstGeom prst="ellipse">
            <a:avLst/>
          </a:prstGeom>
          <a:solidFill>
            <a:srgbClr val="808080"/>
          </a:solidFill>
          <a:ln w="9525">
            <a:solidFill>
              <a:schemeClr val="bg2"/>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74" name="Oval 10"/>
          <p:cNvSpPr>
            <a:spLocks noChangeArrowheads="1"/>
          </p:cNvSpPr>
          <p:nvPr/>
        </p:nvSpPr>
        <p:spPr bwMode="auto">
          <a:xfrm>
            <a:off x="4038600" y="2971800"/>
            <a:ext cx="76200" cy="76200"/>
          </a:xfrm>
          <a:prstGeom prst="ellipse">
            <a:avLst/>
          </a:prstGeom>
          <a:solidFill>
            <a:srgbClr val="808080"/>
          </a:solidFill>
          <a:ln w="9525">
            <a:solidFill>
              <a:schemeClr val="bg2"/>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75" name="Oval 11"/>
          <p:cNvSpPr>
            <a:spLocks noChangeArrowheads="1"/>
          </p:cNvSpPr>
          <p:nvPr/>
        </p:nvSpPr>
        <p:spPr bwMode="auto">
          <a:xfrm>
            <a:off x="5943600" y="2590800"/>
            <a:ext cx="76200" cy="76200"/>
          </a:xfrm>
          <a:prstGeom prst="ellipse">
            <a:avLst/>
          </a:prstGeom>
          <a:solidFill>
            <a:srgbClr val="808080"/>
          </a:solidFill>
          <a:ln w="9525">
            <a:solidFill>
              <a:schemeClr val="bg2"/>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76" name="Oval 12"/>
          <p:cNvSpPr>
            <a:spLocks noChangeArrowheads="1"/>
          </p:cNvSpPr>
          <p:nvPr/>
        </p:nvSpPr>
        <p:spPr bwMode="auto">
          <a:xfrm>
            <a:off x="4572000" y="2895600"/>
            <a:ext cx="76200" cy="76200"/>
          </a:xfrm>
          <a:prstGeom prst="ellipse">
            <a:avLst/>
          </a:prstGeom>
          <a:solidFill>
            <a:srgbClr val="808080"/>
          </a:solidFill>
          <a:ln w="9525">
            <a:solidFill>
              <a:schemeClr val="bg2"/>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77" name="Oval 13"/>
          <p:cNvSpPr>
            <a:spLocks noChangeArrowheads="1"/>
          </p:cNvSpPr>
          <p:nvPr/>
        </p:nvSpPr>
        <p:spPr bwMode="auto">
          <a:xfrm>
            <a:off x="3962400" y="2514600"/>
            <a:ext cx="76200" cy="76200"/>
          </a:xfrm>
          <a:prstGeom prst="ellipse">
            <a:avLst/>
          </a:prstGeom>
          <a:solidFill>
            <a:srgbClr val="808080"/>
          </a:solidFill>
          <a:ln w="9525">
            <a:solidFill>
              <a:schemeClr val="bg2"/>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78" name="Oval 14"/>
          <p:cNvSpPr>
            <a:spLocks noChangeArrowheads="1"/>
          </p:cNvSpPr>
          <p:nvPr/>
        </p:nvSpPr>
        <p:spPr bwMode="auto">
          <a:xfrm>
            <a:off x="6096000" y="3048000"/>
            <a:ext cx="76200" cy="76200"/>
          </a:xfrm>
          <a:prstGeom prst="ellipse">
            <a:avLst/>
          </a:prstGeom>
          <a:solidFill>
            <a:srgbClr val="808080"/>
          </a:solidFill>
          <a:ln w="9525">
            <a:solidFill>
              <a:schemeClr val="bg2"/>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79" name="AutoShape 15"/>
          <p:cNvSpPr>
            <a:spLocks noChangeArrowheads="1"/>
          </p:cNvSpPr>
          <p:nvPr/>
        </p:nvSpPr>
        <p:spPr bwMode="auto">
          <a:xfrm>
            <a:off x="7162800" y="2743200"/>
            <a:ext cx="1295400" cy="152400"/>
          </a:xfrm>
          <a:prstGeom prst="rightArrow">
            <a:avLst>
              <a:gd name="adj1" fmla="val 50000"/>
              <a:gd name="adj2" fmla="val 212500"/>
            </a:avLst>
          </a:prstGeom>
          <a:solidFill>
            <a:srgbClr val="FFFF00"/>
          </a:solid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80" name="AutoShape 16"/>
          <p:cNvSpPr>
            <a:spLocks noChangeArrowheads="1"/>
          </p:cNvSpPr>
          <p:nvPr/>
        </p:nvSpPr>
        <p:spPr bwMode="auto">
          <a:xfrm>
            <a:off x="381000" y="2590800"/>
            <a:ext cx="1371600" cy="533400"/>
          </a:xfrm>
          <a:prstGeom prst="rightArrow">
            <a:avLst>
              <a:gd name="adj1" fmla="val 50000"/>
              <a:gd name="adj2" fmla="val 64286"/>
            </a:avLst>
          </a:prstGeom>
          <a:solidFill>
            <a:srgbClr val="FFFF00"/>
          </a:solid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81" name="Text Box 17"/>
          <p:cNvSpPr txBox="1">
            <a:spLocks noChangeArrowheads="1"/>
          </p:cNvSpPr>
          <p:nvPr/>
        </p:nvSpPr>
        <p:spPr bwMode="auto">
          <a:xfrm>
            <a:off x="381000" y="3429000"/>
            <a:ext cx="1524000" cy="825500"/>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1600" b="1">
                <a:solidFill>
                  <a:srgbClr val="000000"/>
                </a:solidFill>
                <a:latin typeface="Times New Roman" charset="0"/>
                <a:ea typeface="ＭＳ Ｐゴシック" charset="-128"/>
                <a:cs typeface="ＭＳ Ｐゴシック" charset="-128"/>
              </a:rPr>
              <a:t>I</a:t>
            </a:r>
            <a:r>
              <a:rPr lang="en-US" sz="1600" b="1" baseline="-4000">
                <a:solidFill>
                  <a:srgbClr val="000000"/>
                </a:solidFill>
                <a:latin typeface="Times New Roman" charset="0"/>
                <a:ea typeface="ＭＳ Ｐゴシック" charset="-128"/>
                <a:cs typeface="ＭＳ Ｐゴシック" charset="-128"/>
              </a:rPr>
              <a:t>o</a:t>
            </a:r>
            <a:r>
              <a:rPr lang="en-US" sz="1600" b="1">
                <a:solidFill>
                  <a:srgbClr val="000000"/>
                </a:solidFill>
                <a:latin typeface="Times New Roman" charset="0"/>
                <a:ea typeface="ＭＳ Ｐゴシック" charset="-128"/>
                <a:cs typeface="ＭＳ Ｐゴシック" charset="-128"/>
              </a:rPr>
              <a:t>=Light Source (W/m</a:t>
            </a:r>
            <a:r>
              <a:rPr lang="en-US" sz="1600" b="1" baseline="30000">
                <a:solidFill>
                  <a:srgbClr val="000000"/>
                </a:solidFill>
                <a:latin typeface="Times New Roman" charset="0"/>
                <a:ea typeface="ＭＳ Ｐゴシック" charset="-128"/>
                <a:cs typeface="ＭＳ Ｐゴシック" charset="-128"/>
              </a:rPr>
              <a:t>2</a:t>
            </a:r>
            <a:r>
              <a:rPr lang="en-US" sz="1600" b="1">
                <a:solidFill>
                  <a:srgbClr val="000000"/>
                </a:solidFill>
                <a:latin typeface="Times New Roman" charset="0"/>
                <a:ea typeface="ＭＳ Ｐゴシック" charset="-128"/>
                <a:cs typeface="ＭＳ Ｐゴシック" charset="-128"/>
              </a:rPr>
              <a:t>)</a:t>
            </a:r>
            <a:endParaRPr lang="en-US" sz="1600" b="1" baseline="-4000">
              <a:solidFill>
                <a:srgbClr val="000000"/>
              </a:solidFill>
              <a:latin typeface="Times New Roman" charset="0"/>
              <a:ea typeface="ＭＳ Ｐゴシック" charset="-128"/>
              <a:cs typeface="ＭＳ Ｐゴシック" charset="-128"/>
            </a:endParaRPr>
          </a:p>
          <a:p>
            <a:pPr fontAlgn="base">
              <a:spcBef>
                <a:spcPct val="0"/>
              </a:spcBef>
              <a:spcAft>
                <a:spcPct val="0"/>
              </a:spcAft>
            </a:pPr>
            <a:endParaRPr lang="en-US" sz="1600" b="1">
              <a:solidFill>
                <a:srgbClr val="000000"/>
              </a:solidFill>
              <a:latin typeface="Times New Roman" charset="0"/>
              <a:ea typeface="ＭＳ Ｐゴシック" charset="-128"/>
              <a:cs typeface="ＭＳ Ｐゴシック" charset="-128"/>
            </a:endParaRPr>
          </a:p>
        </p:txBody>
      </p:sp>
      <p:sp>
        <p:nvSpPr>
          <p:cNvPr id="40982" name="Text Box 18"/>
          <p:cNvSpPr txBox="1">
            <a:spLocks noChangeArrowheads="1"/>
          </p:cNvSpPr>
          <p:nvPr/>
        </p:nvSpPr>
        <p:spPr bwMode="auto">
          <a:xfrm>
            <a:off x="6934200" y="3200400"/>
            <a:ext cx="1676400" cy="825500"/>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1600" b="1">
                <a:solidFill>
                  <a:srgbClr val="000000"/>
                </a:solidFill>
                <a:latin typeface="Times New Roman" charset="0"/>
                <a:ea typeface="ＭＳ Ｐゴシック" charset="-128"/>
                <a:cs typeface="ＭＳ Ｐゴシック" charset="-128"/>
              </a:rPr>
              <a:t>I=Light </a:t>
            </a:r>
          </a:p>
          <a:p>
            <a:pPr fontAlgn="base">
              <a:spcBef>
                <a:spcPct val="0"/>
              </a:spcBef>
              <a:spcAft>
                <a:spcPct val="0"/>
              </a:spcAft>
            </a:pPr>
            <a:r>
              <a:rPr lang="en-US" sz="1600" b="1">
                <a:solidFill>
                  <a:srgbClr val="000000"/>
                </a:solidFill>
                <a:latin typeface="Times New Roman" charset="0"/>
                <a:ea typeface="ＭＳ Ｐゴシック" charset="-128"/>
                <a:cs typeface="ＭＳ Ｐゴシック" charset="-128"/>
              </a:rPr>
              <a:t>Detector (W/m</a:t>
            </a:r>
            <a:r>
              <a:rPr lang="en-US" sz="1600" b="1" baseline="30000">
                <a:solidFill>
                  <a:srgbClr val="000000"/>
                </a:solidFill>
                <a:latin typeface="Times New Roman" charset="0"/>
                <a:ea typeface="ＭＳ Ｐゴシック" charset="-128"/>
                <a:cs typeface="ＭＳ Ｐゴシック" charset="-128"/>
              </a:rPr>
              <a:t>2</a:t>
            </a:r>
            <a:r>
              <a:rPr lang="en-US" sz="1600" b="1">
                <a:solidFill>
                  <a:srgbClr val="000000"/>
                </a:solidFill>
                <a:latin typeface="Times New Roman" charset="0"/>
                <a:ea typeface="ＭＳ Ｐゴシック" charset="-128"/>
                <a:cs typeface="ＭＳ Ｐゴシック" charset="-128"/>
              </a:rPr>
              <a:t>)</a:t>
            </a:r>
            <a:endParaRPr lang="en-US" sz="1600" b="1" baseline="-4000">
              <a:solidFill>
                <a:srgbClr val="000000"/>
              </a:solidFill>
              <a:latin typeface="Times New Roman" charset="0"/>
              <a:ea typeface="ＭＳ Ｐゴシック" charset="-128"/>
              <a:cs typeface="ＭＳ Ｐゴシック" charset="-128"/>
            </a:endParaRPr>
          </a:p>
          <a:p>
            <a:pPr fontAlgn="base">
              <a:spcBef>
                <a:spcPct val="0"/>
              </a:spcBef>
              <a:spcAft>
                <a:spcPct val="0"/>
              </a:spcAft>
            </a:pPr>
            <a:endParaRPr lang="en-US" sz="1600" b="1">
              <a:solidFill>
                <a:srgbClr val="000000"/>
              </a:solidFill>
              <a:latin typeface="Times New Roman" charset="0"/>
              <a:ea typeface="ＭＳ Ｐゴシック" charset="-128"/>
              <a:cs typeface="ＭＳ Ｐゴシック" charset="-128"/>
            </a:endParaRPr>
          </a:p>
        </p:txBody>
      </p:sp>
      <p:sp>
        <p:nvSpPr>
          <p:cNvPr id="40983" name="Text Box 19"/>
          <p:cNvSpPr txBox="1">
            <a:spLocks noChangeArrowheads="1"/>
          </p:cNvSpPr>
          <p:nvPr/>
        </p:nvSpPr>
        <p:spPr bwMode="auto">
          <a:xfrm>
            <a:off x="3200400" y="3352800"/>
            <a:ext cx="1514475" cy="33655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1600" b="1">
                <a:solidFill>
                  <a:srgbClr val="000000"/>
                </a:solidFill>
                <a:latin typeface="Times New Roman" charset="0"/>
                <a:ea typeface="ＭＳ Ｐゴシック" charset="-128"/>
                <a:cs typeface="ＭＳ Ｐゴシック" charset="-128"/>
              </a:rPr>
              <a:t>L=Path Length</a:t>
            </a:r>
          </a:p>
        </p:txBody>
      </p:sp>
      <p:graphicFrame>
        <p:nvGraphicFramePr>
          <p:cNvPr id="40962" name="Object 2"/>
          <p:cNvGraphicFramePr>
            <a:graphicFrameLocks noChangeAspect="1"/>
          </p:cNvGraphicFramePr>
          <p:nvPr/>
        </p:nvGraphicFramePr>
        <p:xfrm>
          <a:off x="2768600" y="3733800"/>
          <a:ext cx="3683000" cy="1066800"/>
        </p:xfrm>
        <a:graphic>
          <a:graphicData uri="http://schemas.openxmlformats.org/presentationml/2006/ole">
            <p:oleObj spid="_x0000_s61442" name="Equation" r:id="rId3" imgW="1473597" imgH="432197" progId="Equation.3">
              <p:embed/>
            </p:oleObj>
          </a:graphicData>
        </a:graphic>
      </p:graphicFrame>
      <p:sp>
        <p:nvSpPr>
          <p:cNvPr id="40984" name="Rectangle 21"/>
          <p:cNvSpPr>
            <a:spLocks noChangeArrowheads="1"/>
          </p:cNvSpPr>
          <p:nvPr/>
        </p:nvSpPr>
        <p:spPr bwMode="auto">
          <a:xfrm>
            <a:off x="228600" y="1828800"/>
            <a:ext cx="8534400" cy="29718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sp>
        <p:nvSpPr>
          <p:cNvPr id="40985" name="Rectangle 22"/>
          <p:cNvSpPr>
            <a:spLocks noChangeArrowheads="1"/>
          </p:cNvSpPr>
          <p:nvPr/>
        </p:nvSpPr>
        <p:spPr bwMode="auto">
          <a:xfrm>
            <a:off x="1905000" y="2286000"/>
            <a:ext cx="5029200" cy="1066800"/>
          </a:xfrm>
          <a:prstGeom prst="rect">
            <a:avLst/>
          </a:prstGeom>
          <a:noFill/>
          <a:ln w="9525">
            <a:solidFill>
              <a:schemeClr val="tx1"/>
            </a:solidFill>
            <a:miter lim="800000"/>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charset="0"/>
              <a:ea typeface="ＭＳ Ｐゴシック" charset="-128"/>
              <a:cs typeface="ＭＳ Ｐゴシック" charset="-128"/>
            </a:endParaRPr>
          </a:p>
        </p:txBody>
      </p:sp>
      <p:graphicFrame>
        <p:nvGraphicFramePr>
          <p:cNvPr id="40963" name="Object 3"/>
          <p:cNvGraphicFramePr>
            <a:graphicFrameLocks noChangeAspect="1"/>
          </p:cNvGraphicFramePr>
          <p:nvPr/>
        </p:nvGraphicFramePr>
        <p:xfrm>
          <a:off x="4438650" y="2482850"/>
          <a:ext cx="114300" cy="215900"/>
        </p:xfrm>
        <a:graphic>
          <a:graphicData uri="http://schemas.openxmlformats.org/presentationml/2006/ole">
            <p:oleObj spid="_x0000_s61443" name="Equation" r:id="rId4" imgW="114548" imgH="216016" progId="Equation.3">
              <p:embed/>
            </p:oleObj>
          </a:graphicData>
        </a:graphic>
      </p:graphicFrame>
      <p:graphicFrame>
        <p:nvGraphicFramePr>
          <p:cNvPr id="26" name="Object 4"/>
          <p:cNvGraphicFramePr>
            <a:graphicFrameLocks noChangeAspect="1"/>
          </p:cNvGraphicFramePr>
          <p:nvPr/>
        </p:nvGraphicFramePr>
        <p:xfrm>
          <a:off x="1236663" y="5029200"/>
          <a:ext cx="6210300" cy="685800"/>
        </p:xfrm>
        <a:graphic>
          <a:graphicData uri="http://schemas.openxmlformats.org/presentationml/2006/ole">
            <p:oleObj spid="_x0000_s61444" name="Equation" r:id="rId5" imgW="2616597" imgH="241697" progId="Equation.3">
              <p:embed/>
            </p:oleObj>
          </a:graphicData>
        </a:graphic>
      </p:graphicFrame>
      <p:sp>
        <p:nvSpPr>
          <p:cNvPr id="40986" name="Text Box 25"/>
          <p:cNvSpPr txBox="1">
            <a:spLocks noChangeArrowheads="1"/>
          </p:cNvSpPr>
          <p:nvPr/>
        </p:nvSpPr>
        <p:spPr bwMode="auto">
          <a:xfrm>
            <a:off x="152400" y="5715000"/>
            <a:ext cx="8991600" cy="1006475"/>
          </a:xfrm>
          <a:prstGeom prst="rect">
            <a:avLst/>
          </a:prstGeom>
          <a:noFill/>
          <a:ln w="9525">
            <a:noFill/>
            <a:miter lim="800000"/>
            <a:headEnd/>
            <a:tailEnd/>
          </a:ln>
        </p:spPr>
        <p:txBody>
          <a:bodyPr>
            <a:prstTxWarp prst="textNoShape">
              <a:avLst/>
            </a:prstTxWarp>
            <a:spAutoFit/>
          </a:bodyPr>
          <a:lstStyle/>
          <a:p>
            <a:pPr fontAlgn="base">
              <a:spcBef>
                <a:spcPct val="50000"/>
              </a:spcBef>
              <a:spcAft>
                <a:spcPct val="0"/>
              </a:spcAft>
            </a:pPr>
            <a:r>
              <a:rPr lang="en-US" sz="2000">
                <a:solidFill>
                  <a:srgbClr val="000000"/>
                </a:solidFill>
                <a:latin typeface="ArialMT" charset="0"/>
                <a:ea typeface="ＭＳ Ｐゴシック" charset="-128"/>
                <a:cs typeface="ＭＳ Ｐゴシック" charset="-128"/>
              </a:rPr>
              <a:t>The quantity L is called the density weighted path length. </a:t>
            </a:r>
            <a:r>
              <a:rPr lang="en-US" sz="2000">
                <a:solidFill>
                  <a:srgbClr val="000000"/>
                </a:solidFill>
                <a:latin typeface="Times New Roman" charset="0"/>
                <a:ea typeface="ＭＳ Ｐゴシック" charset="-128"/>
                <a:cs typeface="ＭＳ Ｐゴシック" charset="-128"/>
                <a:sym typeface="Symbol" charset="2"/>
              </a:rPr>
              <a:t></a:t>
            </a:r>
            <a:r>
              <a:rPr lang="en-US" sz="2000" baseline="-25000">
                <a:solidFill>
                  <a:srgbClr val="000000"/>
                </a:solidFill>
                <a:latin typeface="Times New Roman" charset="0"/>
                <a:ea typeface="ＭＳ Ｐゴシック" charset="-128"/>
                <a:cs typeface="ＭＳ Ｐゴシック" charset="-128"/>
                <a:sym typeface="Symbol" charset="2"/>
              </a:rPr>
              <a:t>ext()</a:t>
            </a:r>
            <a:r>
              <a:rPr lang="en-US" sz="2000">
                <a:solidFill>
                  <a:srgbClr val="000000"/>
                </a:solidFill>
                <a:latin typeface="ArialMT" charset="0"/>
                <a:ea typeface="ＭＳ Ｐゴシック" charset="-128"/>
                <a:cs typeface="ＭＳ Ｐゴシック" charset="-128"/>
              </a:rPr>
              <a:t> L is a measure of the cumulative depletion that the beam of radiation has experienced as a result of its passage through the layer and is often called the optical depth </a:t>
            </a:r>
            <a:r>
              <a:rPr lang="en-US" sz="2000">
                <a:solidFill>
                  <a:srgbClr val="000000"/>
                </a:solidFill>
                <a:latin typeface="Times New Roman" charset="0"/>
                <a:ea typeface="ＭＳ Ｐゴシック" charset="-128"/>
                <a:cs typeface="ＭＳ Ｐゴシック" charset="-128"/>
                <a:sym typeface="Symbol" charset="2"/>
              </a:rPr>
              <a:t></a:t>
            </a:r>
            <a:r>
              <a:rPr lang="en-US" sz="2000" baseline="-25000">
                <a:solidFill>
                  <a:srgbClr val="000000"/>
                </a:solidFill>
                <a:latin typeface="Times New Roman" charset="0"/>
                <a:ea typeface="ＭＳ Ｐゴシック" charset="-128"/>
                <a:cs typeface="ＭＳ Ｐゴシック" charset="-128"/>
                <a:sym typeface="Symbol" charset="2"/>
              </a:rPr>
              <a:t></a:t>
            </a:r>
            <a:r>
              <a:rPr lang="en-US" sz="2000">
                <a:solidFill>
                  <a:srgbClr val="000000"/>
                </a:solidFill>
                <a:latin typeface="ArialMT" charset="0"/>
                <a:ea typeface="ＭＳ Ｐゴシック" charset="-128"/>
                <a:cs typeface="ＭＳ Ｐゴシック"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latin typeface="Times New Roman"/>
                <a:cs typeface="Times New Roman"/>
              </a:rPr>
              <a:t>References continued</a:t>
            </a:r>
            <a:endParaRPr lang="en-US" dirty="0">
              <a:solidFill>
                <a:srgbClr val="3366FF"/>
              </a:solidFill>
              <a:latin typeface="Times New Roman"/>
              <a:cs typeface="Times New Roman"/>
            </a:endParaRPr>
          </a:p>
        </p:txBody>
      </p:sp>
      <p:sp>
        <p:nvSpPr>
          <p:cNvPr id="3" name="Content Placeholder 2"/>
          <p:cNvSpPr>
            <a:spLocks noGrp="1"/>
          </p:cNvSpPr>
          <p:nvPr>
            <p:ph idx="1"/>
          </p:nvPr>
        </p:nvSpPr>
        <p:spPr/>
        <p:txBody>
          <a:bodyPr/>
          <a:lstStyle/>
          <a:p>
            <a:r>
              <a:rPr lang="en-US" sz="2800" dirty="0" smtClean="0"/>
              <a:t>R. Bradley Pierce, et. al, “Impacts of background ozone production on Houston and Dallas, Texas, air quality during the Second Texas Air Quality Study field mission”, JOURNAL OF GEOPHYSICAL RESEARCH, VOL. 114, D00F09, doi:10.1029/2008JD011337, 2009</a:t>
            </a:r>
          </a:p>
          <a:p>
            <a:r>
              <a:rPr lang="en-US" sz="2800" dirty="0" smtClean="0"/>
              <a:t>R. Bradley Pierce and T. Duncan A. </a:t>
            </a:r>
            <a:r>
              <a:rPr lang="en-US" sz="2800" dirty="0" err="1" smtClean="0"/>
              <a:t>Fairlie</a:t>
            </a:r>
            <a:r>
              <a:rPr lang="en-US" sz="2800" dirty="0" smtClean="0"/>
              <a:t>, 1993 “Chaotic Advection in the Stratosphere- Implications for the Dispersal of Chemically Perturbed Air From the Polar Vortex”, JOURNAL OF GEOPHYSICAL RESEARCH, VOL. 98, NO. D10, PAGES 18,589-18,595.</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latin typeface="Times New Roman"/>
                <a:cs typeface="Times New Roman"/>
              </a:rPr>
              <a:t>Trajectory Model and .</a:t>
            </a:r>
            <a:r>
              <a:rPr lang="en-US" dirty="0" err="1" smtClean="0">
                <a:solidFill>
                  <a:srgbClr val="3366FF"/>
                </a:solidFill>
                <a:latin typeface="Times New Roman"/>
                <a:cs typeface="Times New Roman"/>
              </a:rPr>
              <a:t>dat</a:t>
            </a:r>
            <a:r>
              <a:rPr lang="en-US" dirty="0" smtClean="0">
                <a:solidFill>
                  <a:srgbClr val="3366FF"/>
                </a:solidFill>
                <a:latin typeface="Times New Roman"/>
                <a:cs typeface="Times New Roman"/>
              </a:rPr>
              <a:t> files</a:t>
            </a:r>
            <a:endParaRPr lang="en-US" dirty="0">
              <a:solidFill>
                <a:srgbClr val="3366FF"/>
              </a:solidFill>
              <a:latin typeface="Times New Roman"/>
              <a:cs typeface="Times New Roman"/>
            </a:endParaRPr>
          </a:p>
        </p:txBody>
      </p:sp>
      <p:sp>
        <p:nvSpPr>
          <p:cNvPr id="3" name="Content Placeholder 2"/>
          <p:cNvSpPr>
            <a:spLocks noGrp="1"/>
          </p:cNvSpPr>
          <p:nvPr>
            <p:ph idx="1"/>
          </p:nvPr>
        </p:nvSpPr>
        <p:spPr/>
        <p:txBody>
          <a:bodyPr/>
          <a:lstStyle/>
          <a:p>
            <a:r>
              <a:rPr lang="en-US" dirty="0" smtClean="0"/>
              <a:t>Trajectory Model is included in the IDEA-I </a:t>
            </a:r>
          </a:p>
          <a:p>
            <a:pPr lvl="1"/>
            <a:r>
              <a:rPr lang="en-US" dirty="0" smtClean="0"/>
              <a:t>GFS_traject_3d_v01.f</a:t>
            </a:r>
          </a:p>
          <a:p>
            <a:pPr lvl="1">
              <a:buNone/>
            </a:pPr>
            <a:r>
              <a:rPr lang="en-US" dirty="0" smtClean="0"/>
              <a:t>Located in the /</a:t>
            </a:r>
            <a:r>
              <a:rPr lang="en-US" dirty="0" err="1" smtClean="0"/>
              <a:t>ideai/IMAPP_IDEA/Traject</a:t>
            </a:r>
            <a:endParaRPr lang="en-US" dirty="0" smtClean="0"/>
          </a:p>
          <a:p>
            <a:r>
              <a:rPr lang="en-US" dirty="0" smtClean="0"/>
              <a:t>Trajectory forecast images are created from the daily trajectory forecast .</a:t>
            </a:r>
            <a:r>
              <a:rPr lang="en-US" dirty="0" err="1" smtClean="0"/>
              <a:t>dat</a:t>
            </a:r>
            <a:r>
              <a:rPr lang="en-US" dirty="0" smtClean="0"/>
              <a:t> files</a:t>
            </a:r>
          </a:p>
          <a:p>
            <a:pPr lvl="1"/>
            <a:r>
              <a:rPr lang="en-US" dirty="0" smtClean="0"/>
              <a:t>Ex: traj_48hr_20110531.dat</a:t>
            </a:r>
          </a:p>
          <a:p>
            <a:r>
              <a:rPr lang="en-US" dirty="0" smtClean="0"/>
              <a:t>Dr. Bradley Pierce gave me information about how to read the .</a:t>
            </a:r>
            <a:r>
              <a:rPr lang="en-US" dirty="0" err="1" smtClean="0"/>
              <a:t>dat</a:t>
            </a:r>
            <a:r>
              <a:rPr lang="en-US" dirty="0" smtClean="0"/>
              <a:t> files using an IDL program.  Ask, and I will give it to you.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latin typeface="Times New Roman"/>
                <a:cs typeface="Times New Roman"/>
              </a:rPr>
              <a:t>Limitations</a:t>
            </a:r>
            <a:endParaRPr lang="en-US" dirty="0">
              <a:solidFill>
                <a:srgbClr val="3366FF"/>
              </a:solidFill>
              <a:latin typeface="Times New Roman"/>
              <a:cs typeface="Times New Roman"/>
            </a:endParaRPr>
          </a:p>
        </p:txBody>
      </p:sp>
      <p:sp>
        <p:nvSpPr>
          <p:cNvPr id="3" name="Content Placeholder 2"/>
          <p:cNvSpPr>
            <a:spLocks noGrp="1"/>
          </p:cNvSpPr>
          <p:nvPr>
            <p:ph idx="1"/>
          </p:nvPr>
        </p:nvSpPr>
        <p:spPr/>
        <p:txBody>
          <a:bodyPr/>
          <a:lstStyle/>
          <a:p>
            <a:r>
              <a:rPr lang="en-US" dirty="0" smtClean="0"/>
              <a:t>Terra only retrievals</a:t>
            </a:r>
          </a:p>
          <a:p>
            <a:r>
              <a:rPr lang="en-US" dirty="0" smtClean="0"/>
              <a:t>Limitations of MOD04</a:t>
            </a:r>
          </a:p>
          <a:p>
            <a:pPr lvl="1"/>
            <a:r>
              <a:rPr lang="en-US" dirty="0" smtClean="0"/>
              <a:t>Clouds</a:t>
            </a:r>
          </a:p>
          <a:p>
            <a:pPr lvl="1"/>
            <a:r>
              <a:rPr lang="en-US" dirty="0" smtClean="0"/>
              <a:t>Bright surfaces</a:t>
            </a:r>
          </a:p>
          <a:p>
            <a:pPr lvl="1"/>
            <a:r>
              <a:rPr lang="en-US" dirty="0" smtClean="0"/>
              <a:t>10 km resolution</a:t>
            </a:r>
          </a:p>
          <a:p>
            <a:pPr lvl="1"/>
            <a:r>
              <a:rPr lang="en-US" dirty="0" smtClean="0"/>
              <a:t>Aerosols too thick</a:t>
            </a:r>
          </a:p>
          <a:p>
            <a:r>
              <a:rPr lang="en-US" dirty="0" smtClean="0"/>
              <a:t>The time it takes to run the trajectory forecast is proportional to how much aerosols are found (~3 hours)</a:t>
            </a:r>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7.png"/>
          <p:cNvPicPr>
            <a:picLocks noChangeAspect="1"/>
          </p:cNvPicPr>
          <p:nvPr/>
        </p:nvPicPr>
        <p:blipFill>
          <a:blip r:embed="rId2"/>
          <a:stretch>
            <a:fillRect/>
          </a:stretch>
        </p:blipFill>
        <p:spPr>
          <a:xfrm>
            <a:off x="133905" y="123581"/>
            <a:ext cx="8876190" cy="666666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76400" y="1066800"/>
            <a:ext cx="6019800" cy="5562600"/>
            <a:chOff x="96" y="624"/>
            <a:chExt cx="3072" cy="2763"/>
          </a:xfrm>
        </p:grpSpPr>
        <p:pic>
          <p:nvPicPr>
            <p:cNvPr id="44036" name="Picture 3"/>
            <p:cNvPicPr>
              <a:picLocks noChangeAspect="1" noChangeArrowheads="1"/>
            </p:cNvPicPr>
            <p:nvPr/>
          </p:nvPicPr>
          <p:blipFill>
            <a:blip r:embed="rId3"/>
            <a:srcRect t="15881" r="6470"/>
            <a:stretch>
              <a:fillRect/>
            </a:stretch>
          </p:blipFill>
          <p:spPr bwMode="auto">
            <a:xfrm>
              <a:off x="96" y="624"/>
              <a:ext cx="3072" cy="2763"/>
            </a:xfrm>
            <a:prstGeom prst="rect">
              <a:avLst/>
            </a:prstGeom>
            <a:solidFill>
              <a:schemeClr val="bg1"/>
            </a:solidFill>
            <a:ln w="9525">
              <a:noFill/>
              <a:miter lim="800000"/>
              <a:headEnd/>
              <a:tailEnd/>
            </a:ln>
          </p:spPr>
        </p:pic>
        <p:grpSp>
          <p:nvGrpSpPr>
            <p:cNvPr id="3" name="Group 4"/>
            <p:cNvGrpSpPr>
              <a:grpSpLocks/>
            </p:cNvGrpSpPr>
            <p:nvPr/>
          </p:nvGrpSpPr>
          <p:grpSpPr bwMode="auto">
            <a:xfrm>
              <a:off x="1056" y="1344"/>
              <a:ext cx="1536" cy="720"/>
              <a:chOff x="1056" y="1344"/>
              <a:chExt cx="1536" cy="720"/>
            </a:xfrm>
          </p:grpSpPr>
          <p:sp>
            <p:nvSpPr>
              <p:cNvPr id="44038" name="Oval 5"/>
              <p:cNvSpPr>
                <a:spLocks noChangeArrowheads="1"/>
              </p:cNvSpPr>
              <p:nvPr/>
            </p:nvSpPr>
            <p:spPr bwMode="auto">
              <a:xfrm>
                <a:off x="1056" y="1344"/>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4039" name="Oval 6"/>
              <p:cNvSpPr>
                <a:spLocks noChangeArrowheads="1"/>
              </p:cNvSpPr>
              <p:nvPr/>
            </p:nvSpPr>
            <p:spPr bwMode="auto">
              <a:xfrm>
                <a:off x="1200" y="1344"/>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4040" name="Oval 7"/>
              <p:cNvSpPr>
                <a:spLocks noChangeArrowheads="1"/>
              </p:cNvSpPr>
              <p:nvPr/>
            </p:nvSpPr>
            <p:spPr bwMode="auto">
              <a:xfrm>
                <a:off x="1536" y="1392"/>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4041" name="Oval 8"/>
              <p:cNvSpPr>
                <a:spLocks noChangeArrowheads="1"/>
              </p:cNvSpPr>
              <p:nvPr/>
            </p:nvSpPr>
            <p:spPr bwMode="auto">
              <a:xfrm>
                <a:off x="1920" y="1536"/>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4042" name="Oval 9"/>
              <p:cNvSpPr>
                <a:spLocks noChangeArrowheads="1"/>
              </p:cNvSpPr>
              <p:nvPr/>
            </p:nvSpPr>
            <p:spPr bwMode="auto">
              <a:xfrm>
                <a:off x="2208" y="1728"/>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4043" name="Oval 10"/>
              <p:cNvSpPr>
                <a:spLocks noChangeArrowheads="1"/>
              </p:cNvSpPr>
              <p:nvPr/>
            </p:nvSpPr>
            <p:spPr bwMode="auto">
              <a:xfrm>
                <a:off x="2496" y="1968"/>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grpSp>
      <p:sp>
        <p:nvSpPr>
          <p:cNvPr id="44035" name="Text Box 11"/>
          <p:cNvSpPr txBox="1">
            <a:spLocks noChangeArrowheads="1"/>
          </p:cNvSpPr>
          <p:nvPr/>
        </p:nvSpPr>
        <p:spPr bwMode="auto">
          <a:xfrm>
            <a:off x="304800" y="152400"/>
            <a:ext cx="8534400" cy="12001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t>Getting A Best Fit for the Observations  Match Theory and Observations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1752600" y="1447800"/>
          <a:ext cx="5562600" cy="4657725"/>
        </p:xfrm>
        <a:graphic>
          <a:graphicData uri="http://schemas.openxmlformats.org/presentationml/2006/ole">
            <p:oleObj spid="_x0000_s131074" name="Document" r:id="rId4" imgW="5943600" imgH="4978400" progId="Word.Document.8">
              <p:embed/>
            </p:oleObj>
          </a:graphicData>
        </a:graphic>
      </p:graphicFrame>
      <p:sp>
        <p:nvSpPr>
          <p:cNvPr id="46083" name="Text Box 5"/>
          <p:cNvSpPr txBox="1">
            <a:spLocks noChangeArrowheads="1"/>
          </p:cNvSpPr>
          <p:nvPr/>
        </p:nvSpPr>
        <p:spPr bwMode="auto">
          <a:xfrm>
            <a:off x="228600" y="152400"/>
            <a:ext cx="3195638" cy="1570038"/>
          </a:xfrm>
          <a:prstGeom prst="rect">
            <a:avLst/>
          </a:prstGeom>
          <a:noFill/>
          <a:ln w="9525">
            <a:noFill/>
            <a:miter lim="800000"/>
            <a:headEnd/>
            <a:tailEnd/>
          </a:ln>
        </p:spPr>
        <p:txBody>
          <a:bodyPr wrap="none">
            <a:prstTxWarp prst="textNoShape">
              <a:avLst/>
            </a:prstTxWarp>
            <a:spAutoFit/>
          </a:bodyPr>
          <a:lstStyle/>
          <a:p>
            <a:r>
              <a:rPr lang="en-US"/>
              <a:t>3 non-dust models</a:t>
            </a:r>
          </a:p>
          <a:p>
            <a:r>
              <a:rPr lang="en-US"/>
              <a:t>  plus dust</a:t>
            </a:r>
          </a:p>
          <a:p>
            <a:r>
              <a:rPr lang="en-US"/>
              <a:t>Set by geography and</a:t>
            </a:r>
          </a:p>
          <a:p>
            <a:r>
              <a:rPr lang="en-US"/>
              <a:t>  season</a:t>
            </a:r>
          </a:p>
        </p:txBody>
      </p:sp>
      <p:sp>
        <p:nvSpPr>
          <p:cNvPr id="46084" name="Text Box 6"/>
          <p:cNvSpPr txBox="1">
            <a:spLocks noChangeArrowheads="1"/>
          </p:cNvSpPr>
          <p:nvPr/>
        </p:nvSpPr>
        <p:spPr bwMode="auto">
          <a:xfrm>
            <a:off x="4114800" y="533400"/>
            <a:ext cx="3643313" cy="584200"/>
          </a:xfrm>
          <a:prstGeom prst="rect">
            <a:avLst/>
          </a:prstGeom>
          <a:noFill/>
          <a:ln w="9525">
            <a:noFill/>
            <a:miter lim="800000"/>
            <a:headEnd/>
            <a:tailEnd/>
          </a:ln>
        </p:spPr>
        <p:txBody>
          <a:bodyPr wrap="none">
            <a:prstTxWarp prst="textNoShape">
              <a:avLst/>
            </a:prstTxWarp>
            <a:spAutoFit/>
          </a:bodyPr>
          <a:lstStyle/>
          <a:p>
            <a:r>
              <a:rPr lang="en-US" sz="2800"/>
              <a:t>Models</a:t>
            </a:r>
            <a:r>
              <a:rPr lang="en-US" sz="3200"/>
              <a:t> </a:t>
            </a:r>
            <a:r>
              <a:rPr lang="en-US"/>
              <a:t>are dynamic f(</a:t>
            </a:r>
            <a:r>
              <a:rPr lang="en-US">
                <a:latin typeface="Symbol" charset="2"/>
              </a:rPr>
              <a:t></a:t>
            </a:r>
            <a:r>
              <a:rPr lang="en-US"/>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Freeform 1026"/>
          <p:cNvSpPr>
            <a:spLocks/>
          </p:cNvSpPr>
          <p:nvPr/>
        </p:nvSpPr>
        <p:spPr bwMode="auto">
          <a:xfrm>
            <a:off x="0" y="1219200"/>
            <a:ext cx="2176463"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48131" name="Freeform 1027"/>
          <p:cNvSpPr>
            <a:spLocks/>
          </p:cNvSpPr>
          <p:nvPr/>
        </p:nvSpPr>
        <p:spPr bwMode="auto">
          <a:xfrm>
            <a:off x="152400" y="1371600"/>
            <a:ext cx="2176463"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48132" name="Freeform 1028"/>
          <p:cNvSpPr>
            <a:spLocks/>
          </p:cNvSpPr>
          <p:nvPr/>
        </p:nvSpPr>
        <p:spPr bwMode="auto">
          <a:xfrm>
            <a:off x="304800" y="1524000"/>
            <a:ext cx="2176463"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solidFill>
            <a:srgbClr val="99FF99"/>
          </a:solidFill>
          <a:ln w="9525">
            <a:solidFill>
              <a:schemeClr val="tx1"/>
            </a:solidFill>
            <a:round/>
            <a:headEnd/>
            <a:tailEnd/>
          </a:ln>
        </p:spPr>
        <p:txBody>
          <a:bodyPr wrap="none" anchor="ctr">
            <a:prstTxWarp prst="textNoShape">
              <a:avLst/>
            </a:prstTxWarp>
          </a:bodyPr>
          <a:lstStyle/>
          <a:p>
            <a:endParaRPr lang="en-US"/>
          </a:p>
        </p:txBody>
      </p:sp>
      <p:sp>
        <p:nvSpPr>
          <p:cNvPr id="48133" name="Freeform 1029"/>
          <p:cNvSpPr>
            <a:spLocks/>
          </p:cNvSpPr>
          <p:nvPr/>
        </p:nvSpPr>
        <p:spPr bwMode="auto">
          <a:xfrm>
            <a:off x="457200" y="1676400"/>
            <a:ext cx="2176463"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48134" name="Freeform 1030" descr="Light vertical"/>
          <p:cNvSpPr>
            <a:spLocks/>
          </p:cNvSpPr>
          <p:nvPr/>
        </p:nvSpPr>
        <p:spPr bwMode="auto">
          <a:xfrm>
            <a:off x="6357938" y="990600"/>
            <a:ext cx="2176462"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pattFill prst="ltVert">
            <a:fgClr>
              <a:srgbClr val="FF0000"/>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48135" name="Freeform 1031" descr="Light vertical"/>
          <p:cNvSpPr>
            <a:spLocks/>
          </p:cNvSpPr>
          <p:nvPr/>
        </p:nvSpPr>
        <p:spPr bwMode="auto">
          <a:xfrm>
            <a:off x="6510338" y="1143000"/>
            <a:ext cx="2176462"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pattFill prst="ltVert">
            <a:fgClr>
              <a:srgbClr val="99FF99"/>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48136" name="Freeform 1032" descr="Light vertical"/>
          <p:cNvSpPr>
            <a:spLocks/>
          </p:cNvSpPr>
          <p:nvPr/>
        </p:nvSpPr>
        <p:spPr bwMode="auto">
          <a:xfrm>
            <a:off x="6662738" y="1295400"/>
            <a:ext cx="2176462"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pattFill prst="ltVert">
            <a:fgClr>
              <a:srgbClr val="99CCFF"/>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48137" name="Freeform 1033" descr="Light vertical"/>
          <p:cNvSpPr>
            <a:spLocks/>
          </p:cNvSpPr>
          <p:nvPr/>
        </p:nvSpPr>
        <p:spPr bwMode="auto">
          <a:xfrm>
            <a:off x="6815138" y="1447800"/>
            <a:ext cx="2176462"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pattFill prst="ltVert">
            <a:fgClr>
              <a:srgbClr val="000066"/>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48138" name="Freeform 1034" descr="Light vertical"/>
          <p:cNvSpPr>
            <a:spLocks/>
          </p:cNvSpPr>
          <p:nvPr/>
        </p:nvSpPr>
        <p:spPr bwMode="auto">
          <a:xfrm>
            <a:off x="6967538" y="1600200"/>
            <a:ext cx="2176462"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pattFill prst="ltVert">
            <a:fgClr>
              <a:srgbClr val="FF9900"/>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48139" name="Text Box 1035"/>
          <p:cNvSpPr txBox="1">
            <a:spLocks noChangeArrowheads="1"/>
          </p:cNvSpPr>
          <p:nvPr/>
        </p:nvSpPr>
        <p:spPr bwMode="auto">
          <a:xfrm>
            <a:off x="228600" y="228600"/>
            <a:ext cx="3749675" cy="579438"/>
          </a:xfrm>
          <a:prstGeom prst="rect">
            <a:avLst/>
          </a:prstGeom>
          <a:noFill/>
          <a:ln w="9525">
            <a:noFill/>
            <a:miter lim="800000"/>
            <a:headEnd/>
            <a:tailEnd/>
          </a:ln>
        </p:spPr>
        <p:txBody>
          <a:bodyPr wrap="none">
            <a:prstTxWarp prst="textNoShape">
              <a:avLst/>
            </a:prstTxWarp>
            <a:spAutoFit/>
          </a:bodyPr>
          <a:lstStyle/>
          <a:p>
            <a:r>
              <a:rPr lang="en-US" sz="3200"/>
              <a:t>The Ocean Algorithm</a:t>
            </a:r>
            <a:endParaRPr lang="en-US"/>
          </a:p>
        </p:txBody>
      </p:sp>
      <p:sp>
        <p:nvSpPr>
          <p:cNvPr id="48140" name="Text Box 1036"/>
          <p:cNvSpPr txBox="1">
            <a:spLocks noChangeArrowheads="1"/>
          </p:cNvSpPr>
          <p:nvPr/>
        </p:nvSpPr>
        <p:spPr bwMode="auto">
          <a:xfrm>
            <a:off x="152400" y="3886200"/>
            <a:ext cx="3494088" cy="822325"/>
          </a:xfrm>
          <a:prstGeom prst="rect">
            <a:avLst/>
          </a:prstGeom>
          <a:noFill/>
          <a:ln w="9525">
            <a:noFill/>
            <a:miter lim="800000"/>
            <a:headEnd/>
            <a:tailEnd/>
          </a:ln>
        </p:spPr>
        <p:txBody>
          <a:bodyPr wrap="none">
            <a:prstTxWarp prst="textNoShape">
              <a:avLst/>
            </a:prstTxWarp>
            <a:spAutoFit/>
          </a:bodyPr>
          <a:lstStyle/>
          <a:p>
            <a:r>
              <a:rPr lang="en-US"/>
              <a:t>Choice  of  4 fine modes</a:t>
            </a:r>
          </a:p>
          <a:p>
            <a:r>
              <a:rPr lang="en-US"/>
              <a:t>	and 5 coarse modes</a:t>
            </a:r>
          </a:p>
        </p:txBody>
      </p:sp>
      <p:sp>
        <p:nvSpPr>
          <p:cNvPr id="48141" name="Text Box 1037"/>
          <p:cNvSpPr txBox="1">
            <a:spLocks noChangeArrowheads="1"/>
          </p:cNvSpPr>
          <p:nvPr/>
        </p:nvSpPr>
        <p:spPr bwMode="auto">
          <a:xfrm>
            <a:off x="6156325" y="3870325"/>
            <a:ext cx="2740025" cy="457200"/>
          </a:xfrm>
          <a:prstGeom prst="rect">
            <a:avLst/>
          </a:prstGeom>
          <a:noFill/>
          <a:ln w="9525">
            <a:noFill/>
            <a:miter lim="800000"/>
            <a:headEnd/>
            <a:tailEnd/>
          </a:ln>
        </p:spPr>
        <p:txBody>
          <a:bodyPr wrap="none">
            <a:prstTxWarp prst="textNoShape">
              <a:avLst/>
            </a:prstTxWarp>
            <a:spAutoFit/>
          </a:bodyPr>
          <a:lstStyle/>
          <a:p>
            <a:r>
              <a:rPr lang="en-US"/>
              <a:t>And 5 coarse  modes</a:t>
            </a:r>
          </a:p>
        </p:txBody>
      </p:sp>
      <p:sp>
        <p:nvSpPr>
          <p:cNvPr id="83982" name="Freeform 1038" descr="Light vertical"/>
          <p:cNvSpPr>
            <a:spLocks/>
          </p:cNvSpPr>
          <p:nvPr/>
        </p:nvSpPr>
        <p:spPr bwMode="auto">
          <a:xfrm>
            <a:off x="4343400" y="1676400"/>
            <a:ext cx="2176463"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pattFill prst="ltVert">
            <a:fgClr>
              <a:srgbClr val="FF0000"/>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83983" name="Freeform 1039" descr="Light vertical"/>
          <p:cNvSpPr>
            <a:spLocks/>
          </p:cNvSpPr>
          <p:nvPr/>
        </p:nvSpPr>
        <p:spPr bwMode="auto">
          <a:xfrm>
            <a:off x="4343400" y="1676400"/>
            <a:ext cx="2176463"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pattFill prst="ltVert">
            <a:fgClr>
              <a:srgbClr val="000066"/>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83984" name="Freeform 1040" descr="Light vertical"/>
          <p:cNvSpPr>
            <a:spLocks/>
          </p:cNvSpPr>
          <p:nvPr/>
        </p:nvSpPr>
        <p:spPr bwMode="auto">
          <a:xfrm>
            <a:off x="4343400" y="1676400"/>
            <a:ext cx="2176463"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pattFill prst="ltVert">
            <a:fgClr>
              <a:srgbClr val="99CCFF"/>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83985" name="Freeform 1041" descr="Light vertical"/>
          <p:cNvSpPr>
            <a:spLocks/>
          </p:cNvSpPr>
          <p:nvPr/>
        </p:nvSpPr>
        <p:spPr bwMode="auto">
          <a:xfrm>
            <a:off x="4343400" y="609600"/>
            <a:ext cx="2176463" cy="25336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pattFill prst="ltVert">
            <a:fgClr>
              <a:srgbClr val="99CCFF"/>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83986" name="Freeform 1042" descr="Light vertical"/>
          <p:cNvSpPr>
            <a:spLocks/>
          </p:cNvSpPr>
          <p:nvPr/>
        </p:nvSpPr>
        <p:spPr bwMode="auto">
          <a:xfrm>
            <a:off x="4343400" y="1219200"/>
            <a:ext cx="2176463" cy="19240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pattFill prst="ltVert">
            <a:fgClr>
              <a:srgbClr val="99CCFF"/>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48147" name="Text Box 1043"/>
          <p:cNvSpPr txBox="1">
            <a:spLocks noChangeArrowheads="1"/>
          </p:cNvSpPr>
          <p:nvPr/>
        </p:nvSpPr>
        <p:spPr bwMode="auto">
          <a:xfrm>
            <a:off x="304800" y="4711700"/>
            <a:ext cx="4233863" cy="822325"/>
          </a:xfrm>
          <a:prstGeom prst="rect">
            <a:avLst/>
          </a:prstGeom>
          <a:noFill/>
          <a:ln w="9525">
            <a:noFill/>
            <a:miter lim="800000"/>
            <a:headEnd/>
            <a:tailEnd/>
          </a:ln>
        </p:spPr>
        <p:txBody>
          <a:bodyPr wrap="none">
            <a:prstTxWarp prst="textNoShape">
              <a:avLst/>
            </a:prstTxWarp>
            <a:spAutoFit/>
          </a:bodyPr>
          <a:lstStyle/>
          <a:p>
            <a:r>
              <a:rPr lang="en-US"/>
              <a:t>In order to minimize</a:t>
            </a:r>
          </a:p>
          <a:p>
            <a:r>
              <a:rPr lang="en-US">
                <a:latin typeface="Symbol" charset="2"/>
              </a:rPr>
              <a:t>(r</a:t>
            </a:r>
            <a:r>
              <a:rPr lang="en-US" baseline="-25000"/>
              <a:t>meas</a:t>
            </a:r>
            <a:r>
              <a:rPr lang="en-US"/>
              <a:t> - </a:t>
            </a:r>
            <a:r>
              <a:rPr lang="en-US">
                <a:latin typeface="Symbol" charset="2"/>
              </a:rPr>
              <a:t>r</a:t>
            </a:r>
            <a:r>
              <a:rPr lang="en-US" baseline="-25000"/>
              <a:t>LUT</a:t>
            </a:r>
            <a:r>
              <a:rPr lang="en-US"/>
              <a:t>) over 6 wavelengths</a:t>
            </a:r>
          </a:p>
        </p:txBody>
      </p:sp>
      <p:sp>
        <p:nvSpPr>
          <p:cNvPr id="83988" name="Freeform 1044"/>
          <p:cNvSpPr>
            <a:spLocks/>
          </p:cNvSpPr>
          <p:nvPr/>
        </p:nvSpPr>
        <p:spPr bwMode="auto">
          <a:xfrm>
            <a:off x="2133600" y="1676400"/>
            <a:ext cx="2176463" cy="1466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83989" name="Freeform 1045"/>
          <p:cNvSpPr>
            <a:spLocks/>
          </p:cNvSpPr>
          <p:nvPr/>
        </p:nvSpPr>
        <p:spPr bwMode="auto">
          <a:xfrm>
            <a:off x="2133600" y="914400"/>
            <a:ext cx="2176463" cy="22288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solidFill>
            <a:schemeClr val="accent2"/>
          </a:solidFill>
          <a:ln w="9525">
            <a:solidFill>
              <a:schemeClr val="tx1"/>
            </a:solidFill>
            <a:round/>
            <a:headEnd/>
            <a:tailEnd/>
          </a:ln>
        </p:spPr>
        <p:txBody>
          <a:bodyPr wrap="none" anchor="ctr">
            <a:prstTxWarp prst="textNoShape">
              <a:avLst/>
            </a:prstTxWarp>
          </a:bodyPr>
          <a:lstStyle/>
          <a:p>
            <a:endParaRPr lang="en-US"/>
          </a:p>
        </p:txBody>
      </p:sp>
      <p:sp>
        <p:nvSpPr>
          <p:cNvPr id="83990" name="Freeform 1046"/>
          <p:cNvSpPr>
            <a:spLocks/>
          </p:cNvSpPr>
          <p:nvPr/>
        </p:nvSpPr>
        <p:spPr bwMode="auto">
          <a:xfrm>
            <a:off x="2133600" y="2362200"/>
            <a:ext cx="2176463" cy="781050"/>
          </a:xfrm>
          <a:custGeom>
            <a:avLst/>
            <a:gdLst>
              <a:gd name="T0" fmla="*/ 0 w 1371"/>
              <a:gd name="T1" fmla="*/ 2147483647 h 924"/>
              <a:gd name="T2" fmla="*/ 2147483647 w 1371"/>
              <a:gd name="T3" fmla="*/ 2147483647 h 924"/>
              <a:gd name="T4" fmla="*/ 2147483647 w 1371"/>
              <a:gd name="T5" fmla="*/ 2147483647 h 924"/>
              <a:gd name="T6" fmla="*/ 2147483647 w 1371"/>
              <a:gd name="T7" fmla="*/ 2147483647 h 924"/>
              <a:gd name="T8" fmla="*/ 2147483647 w 1371"/>
              <a:gd name="T9" fmla="*/ 2147483647 h 924"/>
              <a:gd name="T10" fmla="*/ 2147483647 w 1371"/>
              <a:gd name="T11" fmla="*/ 2147483647 h 924"/>
              <a:gd name="T12" fmla="*/ 2147483647 w 1371"/>
              <a:gd name="T13" fmla="*/ 2147483647 h 924"/>
              <a:gd name="T14" fmla="*/ 2147483647 w 1371"/>
              <a:gd name="T15" fmla="*/ 2147483647 h 924"/>
              <a:gd name="T16" fmla="*/ 2147483647 w 1371"/>
              <a:gd name="T17" fmla="*/ 2147483647 h 924"/>
              <a:gd name="T18" fmla="*/ 2147483647 w 1371"/>
              <a:gd name="T19" fmla="*/ 2147483647 h 924"/>
              <a:gd name="T20" fmla="*/ 2147483647 w 1371"/>
              <a:gd name="T21" fmla="*/ 2147483647 h 924"/>
              <a:gd name="T22" fmla="*/ 2147483647 w 1371"/>
              <a:gd name="T23" fmla="*/ 2147483647 h 924"/>
              <a:gd name="T24" fmla="*/ 2147483647 w 1371"/>
              <a:gd name="T25" fmla="*/ 2147483647 h 924"/>
              <a:gd name="T26" fmla="*/ 2147483647 w 1371"/>
              <a:gd name="T27" fmla="*/ 0 h 924"/>
              <a:gd name="T28" fmla="*/ 2147483647 w 1371"/>
              <a:gd name="T29" fmla="*/ 2147483647 h 924"/>
              <a:gd name="T30" fmla="*/ 2147483647 w 1371"/>
              <a:gd name="T31" fmla="*/ 2147483647 h 924"/>
              <a:gd name="T32" fmla="*/ 2147483647 w 1371"/>
              <a:gd name="T33" fmla="*/ 2147483647 h 924"/>
              <a:gd name="T34" fmla="*/ 2147483647 w 1371"/>
              <a:gd name="T35" fmla="*/ 2147483647 h 924"/>
              <a:gd name="T36" fmla="*/ 2147483647 w 1371"/>
              <a:gd name="T37" fmla="*/ 2147483647 h 924"/>
              <a:gd name="T38" fmla="*/ 2147483647 w 1371"/>
              <a:gd name="T39" fmla="*/ 2147483647 h 924"/>
              <a:gd name="T40" fmla="*/ 2147483647 w 1371"/>
              <a:gd name="T41" fmla="*/ 2147483647 h 924"/>
              <a:gd name="T42" fmla="*/ 2147483647 w 1371"/>
              <a:gd name="T43" fmla="*/ 2147483647 h 924"/>
              <a:gd name="T44" fmla="*/ 2147483647 w 1371"/>
              <a:gd name="T45" fmla="*/ 2147483647 h 924"/>
              <a:gd name="T46" fmla="*/ 2147483647 w 1371"/>
              <a:gd name="T47" fmla="*/ 2147483647 h 924"/>
              <a:gd name="T48" fmla="*/ 0 w 1371"/>
              <a:gd name="T49" fmla="*/ 2147483647 h 9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1"/>
              <a:gd name="T76" fmla="*/ 0 h 924"/>
              <a:gd name="T77" fmla="*/ 1371 w 1371"/>
              <a:gd name="T78" fmla="*/ 924 h 9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1" h="924">
                <a:moveTo>
                  <a:pt x="0" y="907"/>
                </a:moveTo>
                <a:cubicBezTo>
                  <a:pt x="59" y="903"/>
                  <a:pt x="109" y="900"/>
                  <a:pt x="166" y="885"/>
                </a:cubicBezTo>
                <a:cubicBezTo>
                  <a:pt x="181" y="875"/>
                  <a:pt x="196" y="869"/>
                  <a:pt x="214" y="864"/>
                </a:cubicBezTo>
                <a:cubicBezTo>
                  <a:pt x="244" y="833"/>
                  <a:pt x="278" y="821"/>
                  <a:pt x="304" y="784"/>
                </a:cubicBezTo>
                <a:cubicBezTo>
                  <a:pt x="324" y="754"/>
                  <a:pt x="341" y="722"/>
                  <a:pt x="363" y="693"/>
                </a:cubicBezTo>
                <a:cubicBezTo>
                  <a:pt x="371" y="648"/>
                  <a:pt x="402" y="584"/>
                  <a:pt x="422" y="544"/>
                </a:cubicBezTo>
                <a:cubicBezTo>
                  <a:pt x="429" y="529"/>
                  <a:pt x="435" y="515"/>
                  <a:pt x="443" y="501"/>
                </a:cubicBezTo>
                <a:cubicBezTo>
                  <a:pt x="446" y="493"/>
                  <a:pt x="454" y="480"/>
                  <a:pt x="454" y="480"/>
                </a:cubicBezTo>
                <a:cubicBezTo>
                  <a:pt x="459" y="457"/>
                  <a:pt x="469" y="441"/>
                  <a:pt x="480" y="421"/>
                </a:cubicBezTo>
                <a:cubicBezTo>
                  <a:pt x="489" y="402"/>
                  <a:pt x="489" y="385"/>
                  <a:pt x="502" y="368"/>
                </a:cubicBezTo>
                <a:cubicBezTo>
                  <a:pt x="509" y="334"/>
                  <a:pt x="529" y="309"/>
                  <a:pt x="539" y="277"/>
                </a:cubicBezTo>
                <a:cubicBezTo>
                  <a:pt x="548" y="246"/>
                  <a:pt x="552" y="213"/>
                  <a:pt x="571" y="187"/>
                </a:cubicBezTo>
                <a:cubicBezTo>
                  <a:pt x="585" y="141"/>
                  <a:pt x="650" y="57"/>
                  <a:pt x="694" y="37"/>
                </a:cubicBezTo>
                <a:cubicBezTo>
                  <a:pt x="722" y="23"/>
                  <a:pt x="751" y="14"/>
                  <a:pt x="779" y="0"/>
                </a:cubicBezTo>
                <a:cubicBezTo>
                  <a:pt x="834" y="16"/>
                  <a:pt x="876" y="47"/>
                  <a:pt x="923" y="80"/>
                </a:cubicBezTo>
                <a:cubicBezTo>
                  <a:pt x="933" y="115"/>
                  <a:pt x="948" y="146"/>
                  <a:pt x="971" y="176"/>
                </a:cubicBezTo>
                <a:cubicBezTo>
                  <a:pt x="979" y="204"/>
                  <a:pt x="992" y="230"/>
                  <a:pt x="1008" y="256"/>
                </a:cubicBezTo>
                <a:cubicBezTo>
                  <a:pt x="1017" y="289"/>
                  <a:pt x="1028" y="319"/>
                  <a:pt x="1040" y="352"/>
                </a:cubicBezTo>
                <a:cubicBezTo>
                  <a:pt x="1049" y="378"/>
                  <a:pt x="1050" y="408"/>
                  <a:pt x="1067" y="432"/>
                </a:cubicBezTo>
                <a:cubicBezTo>
                  <a:pt x="1078" y="505"/>
                  <a:pt x="1103" y="574"/>
                  <a:pt x="1126" y="645"/>
                </a:cubicBezTo>
                <a:cubicBezTo>
                  <a:pt x="1140" y="692"/>
                  <a:pt x="1148" y="730"/>
                  <a:pt x="1174" y="773"/>
                </a:cubicBezTo>
                <a:cubicBezTo>
                  <a:pt x="1194" y="807"/>
                  <a:pt x="1200" y="855"/>
                  <a:pt x="1243" y="869"/>
                </a:cubicBezTo>
                <a:cubicBezTo>
                  <a:pt x="1279" y="894"/>
                  <a:pt x="1262" y="887"/>
                  <a:pt x="1291" y="896"/>
                </a:cubicBezTo>
                <a:cubicBezTo>
                  <a:pt x="1310" y="924"/>
                  <a:pt x="1339" y="917"/>
                  <a:pt x="1371" y="917"/>
                </a:cubicBezTo>
                <a:lnTo>
                  <a:pt x="0" y="907"/>
                </a:lnTo>
                <a:close/>
              </a:path>
            </a:pathLst>
          </a:custGeom>
          <a:solidFill>
            <a:schemeClr val="accent2"/>
          </a:solidFill>
          <a:ln w="9525">
            <a:solidFill>
              <a:schemeClr val="tx1"/>
            </a:solidFill>
            <a:round/>
            <a:headEnd/>
            <a:tailEnd/>
          </a:ln>
        </p:spPr>
        <p:txBody>
          <a:bodyPr wrap="none" anchor="ctr">
            <a:prstTxWarp prst="textNoShape">
              <a:avLst/>
            </a:prstTxWarp>
          </a:bodyPr>
          <a:lstStyle/>
          <a:p>
            <a:endParaRPr lang="en-US"/>
          </a:p>
        </p:txBody>
      </p:sp>
      <p:grpSp>
        <p:nvGrpSpPr>
          <p:cNvPr id="2" name="Group 1047"/>
          <p:cNvGrpSpPr>
            <a:grpSpLocks/>
          </p:cNvGrpSpPr>
          <p:nvPr/>
        </p:nvGrpSpPr>
        <p:grpSpPr bwMode="auto">
          <a:xfrm>
            <a:off x="4953000" y="3124200"/>
            <a:ext cx="3733800" cy="3733800"/>
            <a:chOff x="96" y="624"/>
            <a:chExt cx="3072" cy="2763"/>
          </a:xfrm>
        </p:grpSpPr>
        <p:pic>
          <p:nvPicPr>
            <p:cNvPr id="48152" name="Picture 1048"/>
            <p:cNvPicPr>
              <a:picLocks noChangeAspect="1" noChangeArrowheads="1"/>
            </p:cNvPicPr>
            <p:nvPr/>
          </p:nvPicPr>
          <p:blipFill>
            <a:blip r:embed="rId3"/>
            <a:srcRect t="15881" r="6470"/>
            <a:stretch>
              <a:fillRect/>
            </a:stretch>
          </p:blipFill>
          <p:spPr bwMode="auto">
            <a:xfrm>
              <a:off x="96" y="624"/>
              <a:ext cx="3072" cy="2763"/>
            </a:xfrm>
            <a:prstGeom prst="rect">
              <a:avLst/>
            </a:prstGeom>
            <a:solidFill>
              <a:schemeClr val="bg1"/>
            </a:solidFill>
            <a:ln w="9525">
              <a:noFill/>
              <a:miter lim="800000"/>
              <a:headEnd/>
              <a:tailEnd/>
            </a:ln>
          </p:spPr>
        </p:pic>
        <p:grpSp>
          <p:nvGrpSpPr>
            <p:cNvPr id="3" name="Group 1049"/>
            <p:cNvGrpSpPr>
              <a:grpSpLocks/>
            </p:cNvGrpSpPr>
            <p:nvPr/>
          </p:nvGrpSpPr>
          <p:grpSpPr bwMode="auto">
            <a:xfrm>
              <a:off x="1056" y="1344"/>
              <a:ext cx="1536" cy="720"/>
              <a:chOff x="1056" y="1344"/>
              <a:chExt cx="1536" cy="720"/>
            </a:xfrm>
          </p:grpSpPr>
          <p:sp>
            <p:nvSpPr>
              <p:cNvPr id="48154" name="Oval 1050"/>
              <p:cNvSpPr>
                <a:spLocks noChangeArrowheads="1"/>
              </p:cNvSpPr>
              <p:nvPr/>
            </p:nvSpPr>
            <p:spPr bwMode="auto">
              <a:xfrm>
                <a:off x="1056" y="1344"/>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8155" name="Oval 1051"/>
              <p:cNvSpPr>
                <a:spLocks noChangeArrowheads="1"/>
              </p:cNvSpPr>
              <p:nvPr/>
            </p:nvSpPr>
            <p:spPr bwMode="auto">
              <a:xfrm>
                <a:off x="1200" y="1344"/>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8156" name="Oval 1052"/>
              <p:cNvSpPr>
                <a:spLocks noChangeArrowheads="1"/>
              </p:cNvSpPr>
              <p:nvPr/>
            </p:nvSpPr>
            <p:spPr bwMode="auto">
              <a:xfrm>
                <a:off x="1536" y="1392"/>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8157" name="Oval 1053"/>
              <p:cNvSpPr>
                <a:spLocks noChangeArrowheads="1"/>
              </p:cNvSpPr>
              <p:nvPr/>
            </p:nvSpPr>
            <p:spPr bwMode="auto">
              <a:xfrm>
                <a:off x="1920" y="1536"/>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8158" name="Oval 1054"/>
              <p:cNvSpPr>
                <a:spLocks noChangeArrowheads="1"/>
              </p:cNvSpPr>
              <p:nvPr/>
            </p:nvSpPr>
            <p:spPr bwMode="auto">
              <a:xfrm>
                <a:off x="2208" y="1728"/>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48159" name="Oval 1055"/>
              <p:cNvSpPr>
                <a:spLocks noChangeArrowheads="1"/>
              </p:cNvSpPr>
              <p:nvPr/>
            </p:nvSpPr>
            <p:spPr bwMode="auto">
              <a:xfrm>
                <a:off x="2496" y="1968"/>
                <a:ext cx="96" cy="9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88"/>
                                        </p:tgtEl>
                                        <p:attrNameLst>
                                          <p:attrName>style.visibility</p:attrName>
                                        </p:attrNameLst>
                                      </p:cBhvr>
                                      <p:to>
                                        <p:strVal val="visible"/>
                                      </p:to>
                                    </p:set>
                                    <p:anim calcmode="lin" valueType="num">
                                      <p:cBhvr additive="base">
                                        <p:cTn id="7" dur="500" fill="hold"/>
                                        <p:tgtEl>
                                          <p:spTgt spid="83988"/>
                                        </p:tgtEl>
                                        <p:attrNameLst>
                                          <p:attrName>ppt_x</p:attrName>
                                        </p:attrNameLst>
                                      </p:cBhvr>
                                      <p:tavLst>
                                        <p:tav tm="0">
                                          <p:val>
                                            <p:strVal val="0-#ppt_w/2"/>
                                          </p:val>
                                        </p:tav>
                                        <p:tav tm="100000">
                                          <p:val>
                                            <p:strVal val="#ppt_x"/>
                                          </p:val>
                                        </p:tav>
                                      </p:tavLst>
                                    </p:anim>
                                    <p:anim calcmode="lin" valueType="num">
                                      <p:cBhvr additive="base">
                                        <p:cTn id="8" dur="500" fill="hold"/>
                                        <p:tgtEl>
                                          <p:spTgt spid="839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3982"/>
                                        </p:tgtEl>
                                        <p:attrNameLst>
                                          <p:attrName>style.visibility</p:attrName>
                                        </p:attrNameLst>
                                      </p:cBhvr>
                                      <p:to>
                                        <p:strVal val="visible"/>
                                      </p:to>
                                    </p:set>
                                    <p:anim calcmode="lin" valueType="num">
                                      <p:cBhvr additive="base">
                                        <p:cTn id="13" dur="500" fill="hold"/>
                                        <p:tgtEl>
                                          <p:spTgt spid="83982"/>
                                        </p:tgtEl>
                                        <p:attrNameLst>
                                          <p:attrName>ppt_x</p:attrName>
                                        </p:attrNameLst>
                                      </p:cBhvr>
                                      <p:tavLst>
                                        <p:tav tm="0">
                                          <p:val>
                                            <p:strVal val="1+#ppt_w/2"/>
                                          </p:val>
                                        </p:tav>
                                        <p:tav tm="100000">
                                          <p:val>
                                            <p:strVal val="#ppt_x"/>
                                          </p:val>
                                        </p:tav>
                                      </p:tavLst>
                                    </p:anim>
                                    <p:anim calcmode="lin" valueType="num">
                                      <p:cBhvr additive="base">
                                        <p:cTn id="14" dur="500" fill="hold"/>
                                        <p:tgtEl>
                                          <p:spTgt spid="8398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3983"/>
                                        </p:tgtEl>
                                        <p:attrNameLst>
                                          <p:attrName>style.visibility</p:attrName>
                                        </p:attrNameLst>
                                      </p:cBhvr>
                                      <p:to>
                                        <p:strVal val="visible"/>
                                      </p:to>
                                    </p:set>
                                    <p:anim calcmode="lin" valueType="num">
                                      <p:cBhvr additive="base">
                                        <p:cTn id="19" dur="500" fill="hold"/>
                                        <p:tgtEl>
                                          <p:spTgt spid="83983"/>
                                        </p:tgtEl>
                                        <p:attrNameLst>
                                          <p:attrName>ppt_x</p:attrName>
                                        </p:attrNameLst>
                                      </p:cBhvr>
                                      <p:tavLst>
                                        <p:tav tm="0">
                                          <p:val>
                                            <p:strVal val="1+#ppt_w/2"/>
                                          </p:val>
                                        </p:tav>
                                        <p:tav tm="100000">
                                          <p:val>
                                            <p:strVal val="#ppt_x"/>
                                          </p:val>
                                        </p:tav>
                                      </p:tavLst>
                                    </p:anim>
                                    <p:anim calcmode="lin" valueType="num">
                                      <p:cBhvr additive="base">
                                        <p:cTn id="20" dur="500" fill="hold"/>
                                        <p:tgtEl>
                                          <p:spTgt spid="8398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3984"/>
                                        </p:tgtEl>
                                        <p:attrNameLst>
                                          <p:attrName>style.visibility</p:attrName>
                                        </p:attrNameLst>
                                      </p:cBhvr>
                                      <p:to>
                                        <p:strVal val="visible"/>
                                      </p:to>
                                    </p:set>
                                    <p:anim calcmode="lin" valueType="num">
                                      <p:cBhvr additive="base">
                                        <p:cTn id="25" dur="500" fill="hold"/>
                                        <p:tgtEl>
                                          <p:spTgt spid="83984"/>
                                        </p:tgtEl>
                                        <p:attrNameLst>
                                          <p:attrName>ppt_x</p:attrName>
                                        </p:attrNameLst>
                                      </p:cBhvr>
                                      <p:tavLst>
                                        <p:tav tm="0">
                                          <p:val>
                                            <p:strVal val="1+#ppt_w/2"/>
                                          </p:val>
                                        </p:tav>
                                        <p:tav tm="100000">
                                          <p:val>
                                            <p:strVal val="#ppt_x"/>
                                          </p:val>
                                        </p:tav>
                                      </p:tavLst>
                                    </p:anim>
                                    <p:anim calcmode="lin" valueType="num">
                                      <p:cBhvr additive="base">
                                        <p:cTn id="26" dur="500" fill="hold"/>
                                        <p:tgtEl>
                                          <p:spTgt spid="8398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3985"/>
                                        </p:tgtEl>
                                        <p:attrNameLst>
                                          <p:attrName>style.visibility</p:attrName>
                                        </p:attrNameLst>
                                      </p:cBhvr>
                                      <p:to>
                                        <p:strVal val="visible"/>
                                      </p:to>
                                    </p:set>
                                    <p:animEffect transition="in" filter="checkerboard(across)">
                                      <p:cBhvr>
                                        <p:cTn id="31" dur="500"/>
                                        <p:tgtEl>
                                          <p:spTgt spid="83985"/>
                                        </p:tgtEl>
                                      </p:cBhvr>
                                    </p:animEffect>
                                  </p:childTnLst>
                                  <p:subTnLst>
                                    <p:set>
                                      <p:cBhvr override="childStyle">
                                        <p:cTn dur="1" fill="hold" display="0" masterRel="nextClick" afterEffect="1"/>
                                        <p:tgtEl>
                                          <p:spTgt spid="83985"/>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3986"/>
                                        </p:tgtEl>
                                        <p:attrNameLst>
                                          <p:attrName>style.visibility</p:attrName>
                                        </p:attrNameLst>
                                      </p:cBhvr>
                                      <p:to>
                                        <p:strVal val="visible"/>
                                      </p:to>
                                    </p:set>
                                    <p:animEffect transition="in" filter="checkerboard(across)">
                                      <p:cBhvr>
                                        <p:cTn id="36" dur="500"/>
                                        <p:tgtEl>
                                          <p:spTgt spid="83986"/>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83989"/>
                                        </p:tgtEl>
                                        <p:attrNameLst>
                                          <p:attrName>style.visibility</p:attrName>
                                        </p:attrNameLst>
                                      </p:cBhvr>
                                      <p:to>
                                        <p:strVal val="visible"/>
                                      </p:to>
                                    </p:set>
                                    <p:animEffect transition="in" filter="checkerboard(across)">
                                      <p:cBhvr>
                                        <p:cTn id="41" dur="500"/>
                                        <p:tgtEl>
                                          <p:spTgt spid="83989"/>
                                        </p:tgtEl>
                                      </p:cBhvr>
                                    </p:animEffect>
                                  </p:childTnLst>
                                  <p:subTnLst>
                                    <p:set>
                                      <p:cBhvr override="childStyle">
                                        <p:cTn dur="1" fill="hold" display="0" masterRel="nextClick" afterEffect="1"/>
                                        <p:tgtEl>
                                          <p:spTgt spid="83989"/>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83990"/>
                                        </p:tgtEl>
                                        <p:attrNameLst>
                                          <p:attrName>style.visibility</p:attrName>
                                        </p:attrNameLst>
                                      </p:cBhvr>
                                      <p:to>
                                        <p:strVal val="visible"/>
                                      </p:to>
                                    </p:set>
                                    <p:animEffect transition="in" filter="checkerboard(across)">
                                      <p:cBhvr>
                                        <p:cTn id="46" dur="500"/>
                                        <p:tgtEl>
                                          <p:spTgt spid="83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2" grpId="0" animBg="1"/>
      <p:bldP spid="83983" grpId="0" animBg="1"/>
      <p:bldP spid="83984" grpId="0" animBg="1"/>
      <p:bldP spid="83985" grpId="0" animBg="1"/>
      <p:bldP spid="83986" grpId="0" animBg="1"/>
      <p:bldP spid="83988" grpId="0" animBg="1"/>
      <p:bldP spid="83989" grpId="0" animBg="1"/>
      <p:bldP spid="8399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76238" y="228600"/>
            <a:ext cx="5953125" cy="1384300"/>
          </a:xfrm>
          <a:prstGeom prst="rect">
            <a:avLst/>
          </a:prstGeom>
          <a:noFill/>
          <a:ln w="9525">
            <a:noFill/>
            <a:miter lim="800000"/>
            <a:headEnd/>
            <a:tailEnd/>
          </a:ln>
        </p:spPr>
        <p:txBody>
          <a:bodyPr wrap="none">
            <a:prstTxWarp prst="textNoShape">
              <a:avLst/>
            </a:prstTxWarp>
            <a:spAutoFit/>
          </a:bodyPr>
          <a:lstStyle/>
          <a:p>
            <a:pPr algn="ctr"/>
            <a:r>
              <a:rPr lang="en-US" sz="2800">
                <a:latin typeface="Comic Sans MS" charset="0"/>
              </a:rPr>
              <a:t>MODIS Over Land Algorithm</a:t>
            </a:r>
          </a:p>
          <a:p>
            <a:pPr algn="ctr"/>
            <a:r>
              <a:rPr lang="en-US" sz="2800">
                <a:latin typeface="Comic Sans MS" charset="0"/>
              </a:rPr>
              <a:t>20 x 20 pixels at 500 m resolution </a:t>
            </a:r>
          </a:p>
          <a:p>
            <a:pPr algn="ctr"/>
            <a:r>
              <a:rPr lang="en-US" sz="2800">
                <a:latin typeface="Comic Sans MS" charset="0"/>
              </a:rPr>
              <a:t>(10 km at nadir)</a:t>
            </a:r>
            <a:endParaRPr lang="en-US" sz="2800"/>
          </a:p>
        </p:txBody>
      </p:sp>
      <p:grpSp>
        <p:nvGrpSpPr>
          <p:cNvPr id="2" name="Group 3"/>
          <p:cNvGrpSpPr>
            <a:grpSpLocks/>
          </p:cNvGrpSpPr>
          <p:nvPr/>
        </p:nvGrpSpPr>
        <p:grpSpPr bwMode="auto">
          <a:xfrm>
            <a:off x="1066800" y="1828800"/>
            <a:ext cx="4267200" cy="4419600"/>
            <a:chOff x="672" y="1152"/>
            <a:chExt cx="2688" cy="2784"/>
          </a:xfrm>
        </p:grpSpPr>
        <p:sp>
          <p:nvSpPr>
            <p:cNvPr id="50185" name="Rectangle 4"/>
            <p:cNvSpPr>
              <a:spLocks noChangeArrowheads="1"/>
            </p:cNvSpPr>
            <p:nvPr/>
          </p:nvSpPr>
          <p:spPr bwMode="auto">
            <a:xfrm>
              <a:off x="672" y="1152"/>
              <a:ext cx="2688" cy="2400"/>
            </a:xfrm>
            <a:prstGeom prst="rect">
              <a:avLst/>
            </a:prstGeom>
            <a:solidFill>
              <a:srgbClr val="FFFF99"/>
            </a:solidFill>
            <a:ln w="9525">
              <a:solidFill>
                <a:schemeClr val="tx1"/>
              </a:solidFill>
              <a:miter lim="800000"/>
              <a:headEnd/>
              <a:tailEnd/>
            </a:ln>
          </p:spPr>
          <p:txBody>
            <a:bodyPr wrap="none" anchor="ctr">
              <a:prstTxWarp prst="textNoShape">
                <a:avLst/>
              </a:prstTxWarp>
            </a:bodyPr>
            <a:lstStyle/>
            <a:p>
              <a:endParaRPr lang="en-US"/>
            </a:p>
          </p:txBody>
        </p:sp>
        <p:sp>
          <p:nvSpPr>
            <p:cNvPr id="50186" name="Rectangle 5"/>
            <p:cNvSpPr>
              <a:spLocks noChangeArrowheads="1"/>
            </p:cNvSpPr>
            <p:nvPr/>
          </p:nvSpPr>
          <p:spPr bwMode="auto">
            <a:xfrm>
              <a:off x="2688" y="2640"/>
              <a:ext cx="672" cy="912"/>
            </a:xfrm>
            <a:prstGeom prst="rect">
              <a:avLst/>
            </a:prstGeom>
            <a:solidFill>
              <a:srgbClr val="669900"/>
            </a:solidFill>
            <a:ln w="9525">
              <a:solidFill>
                <a:schemeClr val="tx1"/>
              </a:solidFill>
              <a:miter lim="800000"/>
              <a:headEnd/>
              <a:tailEnd/>
            </a:ln>
          </p:spPr>
          <p:txBody>
            <a:bodyPr wrap="none" anchor="ctr">
              <a:prstTxWarp prst="textNoShape">
                <a:avLst/>
              </a:prstTxWarp>
            </a:bodyPr>
            <a:lstStyle/>
            <a:p>
              <a:endParaRPr lang="en-US"/>
            </a:p>
          </p:txBody>
        </p:sp>
        <p:sp>
          <p:nvSpPr>
            <p:cNvPr id="50187" name="Rectangle 6"/>
            <p:cNvSpPr>
              <a:spLocks noChangeArrowheads="1"/>
            </p:cNvSpPr>
            <p:nvPr/>
          </p:nvSpPr>
          <p:spPr bwMode="auto">
            <a:xfrm>
              <a:off x="1632" y="1824"/>
              <a:ext cx="1056" cy="1296"/>
            </a:xfrm>
            <a:prstGeom prst="rect">
              <a:avLst/>
            </a:prstGeom>
            <a:solidFill>
              <a:srgbClr val="339966"/>
            </a:solidFill>
            <a:ln w="9525">
              <a:solidFill>
                <a:schemeClr val="tx1"/>
              </a:solidFill>
              <a:miter lim="800000"/>
              <a:headEnd/>
              <a:tailEnd/>
            </a:ln>
          </p:spPr>
          <p:txBody>
            <a:bodyPr wrap="none" anchor="ctr">
              <a:prstTxWarp prst="textNoShape">
                <a:avLst/>
              </a:prstTxWarp>
            </a:bodyPr>
            <a:lstStyle/>
            <a:p>
              <a:endParaRPr lang="en-US"/>
            </a:p>
          </p:txBody>
        </p:sp>
        <p:sp>
          <p:nvSpPr>
            <p:cNvPr id="50188" name="Rectangle 7"/>
            <p:cNvSpPr>
              <a:spLocks noChangeArrowheads="1"/>
            </p:cNvSpPr>
            <p:nvPr/>
          </p:nvSpPr>
          <p:spPr bwMode="auto">
            <a:xfrm>
              <a:off x="3168" y="1152"/>
              <a:ext cx="192" cy="1488"/>
            </a:xfrm>
            <a:prstGeom prst="rect">
              <a:avLst/>
            </a:prstGeom>
            <a:solidFill>
              <a:srgbClr val="339933"/>
            </a:solidFill>
            <a:ln w="9525">
              <a:solidFill>
                <a:schemeClr val="tx1"/>
              </a:solidFill>
              <a:miter lim="800000"/>
              <a:headEnd/>
              <a:tailEnd/>
            </a:ln>
          </p:spPr>
          <p:txBody>
            <a:bodyPr wrap="none" anchor="ctr">
              <a:prstTxWarp prst="textNoShape">
                <a:avLst/>
              </a:prstTxWarp>
            </a:bodyPr>
            <a:lstStyle/>
            <a:p>
              <a:endParaRPr lang="en-US"/>
            </a:p>
          </p:txBody>
        </p:sp>
        <p:sp>
          <p:nvSpPr>
            <p:cNvPr id="50189" name="Rectangle 8"/>
            <p:cNvSpPr>
              <a:spLocks noChangeArrowheads="1"/>
            </p:cNvSpPr>
            <p:nvPr/>
          </p:nvSpPr>
          <p:spPr bwMode="auto">
            <a:xfrm>
              <a:off x="1872" y="1152"/>
              <a:ext cx="1296" cy="1200"/>
            </a:xfrm>
            <a:prstGeom prst="rect">
              <a:avLst/>
            </a:prstGeom>
            <a:solidFill>
              <a:srgbClr val="669900"/>
            </a:solidFill>
            <a:ln w="9525">
              <a:solidFill>
                <a:schemeClr val="tx1"/>
              </a:solidFill>
              <a:miter lim="800000"/>
              <a:headEnd/>
              <a:tailEnd/>
            </a:ln>
          </p:spPr>
          <p:txBody>
            <a:bodyPr wrap="none" anchor="ctr">
              <a:prstTxWarp prst="textNoShape">
                <a:avLst/>
              </a:prstTxWarp>
            </a:bodyPr>
            <a:lstStyle/>
            <a:p>
              <a:endParaRPr lang="en-US"/>
            </a:p>
          </p:txBody>
        </p:sp>
        <p:sp>
          <p:nvSpPr>
            <p:cNvPr id="50190" name="Rectangle 9"/>
            <p:cNvSpPr>
              <a:spLocks noChangeArrowheads="1"/>
            </p:cNvSpPr>
            <p:nvPr/>
          </p:nvSpPr>
          <p:spPr bwMode="auto">
            <a:xfrm>
              <a:off x="2208" y="2016"/>
              <a:ext cx="144" cy="864"/>
            </a:xfrm>
            <a:prstGeom prst="rect">
              <a:avLst/>
            </a:prstGeom>
            <a:solidFill>
              <a:srgbClr val="006600"/>
            </a:solidFill>
            <a:ln w="9525">
              <a:solidFill>
                <a:schemeClr val="tx1"/>
              </a:solidFill>
              <a:miter lim="800000"/>
              <a:headEnd/>
              <a:tailEnd/>
            </a:ln>
          </p:spPr>
          <p:txBody>
            <a:bodyPr wrap="none" anchor="ctr">
              <a:prstTxWarp prst="textNoShape">
                <a:avLst/>
              </a:prstTxWarp>
            </a:bodyPr>
            <a:lstStyle/>
            <a:p>
              <a:endParaRPr lang="en-US"/>
            </a:p>
          </p:txBody>
        </p:sp>
        <p:sp>
          <p:nvSpPr>
            <p:cNvPr id="50191" name="Rectangle 10"/>
            <p:cNvSpPr>
              <a:spLocks noChangeArrowheads="1"/>
            </p:cNvSpPr>
            <p:nvPr/>
          </p:nvSpPr>
          <p:spPr bwMode="auto">
            <a:xfrm>
              <a:off x="2352" y="1248"/>
              <a:ext cx="192" cy="528"/>
            </a:xfrm>
            <a:prstGeom prst="rect">
              <a:avLst/>
            </a:prstGeom>
            <a:solidFill>
              <a:srgbClr val="006600"/>
            </a:solidFill>
            <a:ln w="9525">
              <a:solidFill>
                <a:schemeClr val="tx1"/>
              </a:solidFill>
              <a:miter lim="800000"/>
              <a:headEnd/>
              <a:tailEnd/>
            </a:ln>
          </p:spPr>
          <p:txBody>
            <a:bodyPr wrap="none" anchor="ctr">
              <a:prstTxWarp prst="textNoShape">
                <a:avLst/>
              </a:prstTxWarp>
            </a:bodyPr>
            <a:lstStyle/>
            <a:p>
              <a:endParaRPr lang="en-US"/>
            </a:p>
          </p:txBody>
        </p:sp>
        <p:sp>
          <p:nvSpPr>
            <p:cNvPr id="50192" name="Line 11"/>
            <p:cNvSpPr>
              <a:spLocks noChangeShapeType="1"/>
            </p:cNvSpPr>
            <p:nvPr/>
          </p:nvSpPr>
          <p:spPr bwMode="auto">
            <a:xfrm>
              <a:off x="2419"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193" name="Line 12"/>
            <p:cNvSpPr>
              <a:spLocks noChangeShapeType="1"/>
            </p:cNvSpPr>
            <p:nvPr/>
          </p:nvSpPr>
          <p:spPr bwMode="auto">
            <a:xfrm>
              <a:off x="2554"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194" name="Line 13"/>
            <p:cNvSpPr>
              <a:spLocks noChangeShapeType="1"/>
            </p:cNvSpPr>
            <p:nvPr/>
          </p:nvSpPr>
          <p:spPr bwMode="auto">
            <a:xfrm>
              <a:off x="2688"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195" name="Line 14"/>
            <p:cNvSpPr>
              <a:spLocks noChangeShapeType="1"/>
            </p:cNvSpPr>
            <p:nvPr/>
          </p:nvSpPr>
          <p:spPr bwMode="auto">
            <a:xfrm>
              <a:off x="2822"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196" name="Line 15"/>
            <p:cNvSpPr>
              <a:spLocks noChangeShapeType="1"/>
            </p:cNvSpPr>
            <p:nvPr/>
          </p:nvSpPr>
          <p:spPr bwMode="auto">
            <a:xfrm>
              <a:off x="2957"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197" name="Line 16"/>
            <p:cNvSpPr>
              <a:spLocks noChangeShapeType="1"/>
            </p:cNvSpPr>
            <p:nvPr/>
          </p:nvSpPr>
          <p:spPr bwMode="auto">
            <a:xfrm>
              <a:off x="3091"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198" name="Line 17"/>
            <p:cNvSpPr>
              <a:spLocks noChangeShapeType="1"/>
            </p:cNvSpPr>
            <p:nvPr/>
          </p:nvSpPr>
          <p:spPr bwMode="auto">
            <a:xfrm>
              <a:off x="3226"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199" name="Line 18"/>
            <p:cNvSpPr>
              <a:spLocks noChangeShapeType="1"/>
            </p:cNvSpPr>
            <p:nvPr/>
          </p:nvSpPr>
          <p:spPr bwMode="auto">
            <a:xfrm>
              <a:off x="3360"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00" name="Line 19"/>
            <p:cNvSpPr>
              <a:spLocks noChangeShapeType="1"/>
            </p:cNvSpPr>
            <p:nvPr/>
          </p:nvSpPr>
          <p:spPr bwMode="auto">
            <a:xfrm>
              <a:off x="806"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01" name="Line 20"/>
            <p:cNvSpPr>
              <a:spLocks noChangeShapeType="1"/>
            </p:cNvSpPr>
            <p:nvPr/>
          </p:nvSpPr>
          <p:spPr bwMode="auto">
            <a:xfrm>
              <a:off x="941"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02" name="Line 21"/>
            <p:cNvSpPr>
              <a:spLocks noChangeShapeType="1"/>
            </p:cNvSpPr>
            <p:nvPr/>
          </p:nvSpPr>
          <p:spPr bwMode="auto">
            <a:xfrm>
              <a:off x="1075"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03" name="Line 22"/>
            <p:cNvSpPr>
              <a:spLocks noChangeShapeType="1"/>
            </p:cNvSpPr>
            <p:nvPr/>
          </p:nvSpPr>
          <p:spPr bwMode="auto">
            <a:xfrm>
              <a:off x="1210"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04" name="Line 23"/>
            <p:cNvSpPr>
              <a:spLocks noChangeShapeType="1"/>
            </p:cNvSpPr>
            <p:nvPr/>
          </p:nvSpPr>
          <p:spPr bwMode="auto">
            <a:xfrm>
              <a:off x="1344"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05" name="Line 24"/>
            <p:cNvSpPr>
              <a:spLocks noChangeShapeType="1"/>
            </p:cNvSpPr>
            <p:nvPr/>
          </p:nvSpPr>
          <p:spPr bwMode="auto">
            <a:xfrm>
              <a:off x="1478"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06" name="Line 25"/>
            <p:cNvSpPr>
              <a:spLocks noChangeShapeType="1"/>
            </p:cNvSpPr>
            <p:nvPr/>
          </p:nvSpPr>
          <p:spPr bwMode="auto">
            <a:xfrm>
              <a:off x="1613"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07" name="Line 26"/>
            <p:cNvSpPr>
              <a:spLocks noChangeShapeType="1"/>
            </p:cNvSpPr>
            <p:nvPr/>
          </p:nvSpPr>
          <p:spPr bwMode="auto">
            <a:xfrm>
              <a:off x="1747"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08" name="Line 27"/>
            <p:cNvSpPr>
              <a:spLocks noChangeShapeType="1"/>
            </p:cNvSpPr>
            <p:nvPr/>
          </p:nvSpPr>
          <p:spPr bwMode="auto">
            <a:xfrm>
              <a:off x="1882"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09" name="Line 28"/>
            <p:cNvSpPr>
              <a:spLocks noChangeShapeType="1"/>
            </p:cNvSpPr>
            <p:nvPr/>
          </p:nvSpPr>
          <p:spPr bwMode="auto">
            <a:xfrm>
              <a:off x="2016"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10" name="Line 29"/>
            <p:cNvSpPr>
              <a:spLocks noChangeShapeType="1"/>
            </p:cNvSpPr>
            <p:nvPr/>
          </p:nvSpPr>
          <p:spPr bwMode="auto">
            <a:xfrm>
              <a:off x="2150"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11" name="Line 30"/>
            <p:cNvSpPr>
              <a:spLocks noChangeShapeType="1"/>
            </p:cNvSpPr>
            <p:nvPr/>
          </p:nvSpPr>
          <p:spPr bwMode="auto">
            <a:xfrm>
              <a:off x="2285" y="1152"/>
              <a:ext cx="0" cy="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12" name="Line 31"/>
            <p:cNvSpPr>
              <a:spLocks noChangeShapeType="1"/>
            </p:cNvSpPr>
            <p:nvPr/>
          </p:nvSpPr>
          <p:spPr bwMode="auto">
            <a:xfrm>
              <a:off x="672" y="115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13" name="Line 32"/>
            <p:cNvSpPr>
              <a:spLocks noChangeShapeType="1"/>
            </p:cNvSpPr>
            <p:nvPr/>
          </p:nvSpPr>
          <p:spPr bwMode="auto">
            <a:xfrm>
              <a:off x="672" y="127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14" name="Line 33"/>
            <p:cNvSpPr>
              <a:spLocks noChangeShapeType="1"/>
            </p:cNvSpPr>
            <p:nvPr/>
          </p:nvSpPr>
          <p:spPr bwMode="auto">
            <a:xfrm>
              <a:off x="672" y="139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15" name="Line 34"/>
            <p:cNvSpPr>
              <a:spLocks noChangeShapeType="1"/>
            </p:cNvSpPr>
            <p:nvPr/>
          </p:nvSpPr>
          <p:spPr bwMode="auto">
            <a:xfrm>
              <a:off x="672" y="151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16" name="Line 35"/>
            <p:cNvSpPr>
              <a:spLocks noChangeShapeType="1"/>
            </p:cNvSpPr>
            <p:nvPr/>
          </p:nvSpPr>
          <p:spPr bwMode="auto">
            <a:xfrm>
              <a:off x="672" y="163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17" name="Line 36"/>
            <p:cNvSpPr>
              <a:spLocks noChangeShapeType="1"/>
            </p:cNvSpPr>
            <p:nvPr/>
          </p:nvSpPr>
          <p:spPr bwMode="auto">
            <a:xfrm>
              <a:off x="672" y="175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18" name="Line 37"/>
            <p:cNvSpPr>
              <a:spLocks noChangeShapeType="1"/>
            </p:cNvSpPr>
            <p:nvPr/>
          </p:nvSpPr>
          <p:spPr bwMode="auto">
            <a:xfrm>
              <a:off x="672" y="187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19" name="Line 38"/>
            <p:cNvSpPr>
              <a:spLocks noChangeShapeType="1"/>
            </p:cNvSpPr>
            <p:nvPr/>
          </p:nvSpPr>
          <p:spPr bwMode="auto">
            <a:xfrm>
              <a:off x="672" y="199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20" name="Line 39"/>
            <p:cNvSpPr>
              <a:spLocks noChangeShapeType="1"/>
            </p:cNvSpPr>
            <p:nvPr/>
          </p:nvSpPr>
          <p:spPr bwMode="auto">
            <a:xfrm>
              <a:off x="672" y="211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21" name="Line 40"/>
            <p:cNvSpPr>
              <a:spLocks noChangeShapeType="1"/>
            </p:cNvSpPr>
            <p:nvPr/>
          </p:nvSpPr>
          <p:spPr bwMode="auto">
            <a:xfrm>
              <a:off x="672" y="223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22" name="Line 41"/>
            <p:cNvSpPr>
              <a:spLocks noChangeShapeType="1"/>
            </p:cNvSpPr>
            <p:nvPr/>
          </p:nvSpPr>
          <p:spPr bwMode="auto">
            <a:xfrm>
              <a:off x="672" y="235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23" name="Line 42"/>
            <p:cNvSpPr>
              <a:spLocks noChangeShapeType="1"/>
            </p:cNvSpPr>
            <p:nvPr/>
          </p:nvSpPr>
          <p:spPr bwMode="auto">
            <a:xfrm>
              <a:off x="672" y="247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24" name="Line 43"/>
            <p:cNvSpPr>
              <a:spLocks noChangeShapeType="1"/>
            </p:cNvSpPr>
            <p:nvPr/>
          </p:nvSpPr>
          <p:spPr bwMode="auto">
            <a:xfrm>
              <a:off x="672" y="259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25" name="Line 44"/>
            <p:cNvSpPr>
              <a:spLocks noChangeShapeType="1"/>
            </p:cNvSpPr>
            <p:nvPr/>
          </p:nvSpPr>
          <p:spPr bwMode="auto">
            <a:xfrm>
              <a:off x="672" y="271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26" name="Line 45"/>
            <p:cNvSpPr>
              <a:spLocks noChangeShapeType="1"/>
            </p:cNvSpPr>
            <p:nvPr/>
          </p:nvSpPr>
          <p:spPr bwMode="auto">
            <a:xfrm>
              <a:off x="672" y="283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27" name="Line 46"/>
            <p:cNvSpPr>
              <a:spLocks noChangeShapeType="1"/>
            </p:cNvSpPr>
            <p:nvPr/>
          </p:nvSpPr>
          <p:spPr bwMode="auto">
            <a:xfrm>
              <a:off x="672" y="295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28" name="Line 47"/>
            <p:cNvSpPr>
              <a:spLocks noChangeShapeType="1"/>
            </p:cNvSpPr>
            <p:nvPr/>
          </p:nvSpPr>
          <p:spPr bwMode="auto">
            <a:xfrm>
              <a:off x="672" y="307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29" name="Line 48"/>
            <p:cNvSpPr>
              <a:spLocks noChangeShapeType="1"/>
            </p:cNvSpPr>
            <p:nvPr/>
          </p:nvSpPr>
          <p:spPr bwMode="auto">
            <a:xfrm>
              <a:off x="672" y="319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30" name="Line 49"/>
            <p:cNvSpPr>
              <a:spLocks noChangeShapeType="1"/>
            </p:cNvSpPr>
            <p:nvPr/>
          </p:nvSpPr>
          <p:spPr bwMode="auto">
            <a:xfrm>
              <a:off x="672" y="331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31" name="Line 50"/>
            <p:cNvSpPr>
              <a:spLocks noChangeShapeType="1"/>
            </p:cNvSpPr>
            <p:nvPr/>
          </p:nvSpPr>
          <p:spPr bwMode="auto">
            <a:xfrm>
              <a:off x="672" y="343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32" name="Line 51"/>
            <p:cNvSpPr>
              <a:spLocks noChangeShapeType="1"/>
            </p:cNvSpPr>
            <p:nvPr/>
          </p:nvSpPr>
          <p:spPr bwMode="auto">
            <a:xfrm>
              <a:off x="672" y="3552"/>
              <a:ext cx="268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233" name="Rectangle 52"/>
            <p:cNvSpPr>
              <a:spLocks noChangeArrowheads="1"/>
            </p:cNvSpPr>
            <p:nvPr/>
          </p:nvSpPr>
          <p:spPr bwMode="auto">
            <a:xfrm>
              <a:off x="2352" y="2016"/>
              <a:ext cx="816" cy="864"/>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cloud</a:t>
              </a:r>
            </a:p>
          </p:txBody>
        </p:sp>
        <p:sp>
          <p:nvSpPr>
            <p:cNvPr id="50234" name="Rectangle 53"/>
            <p:cNvSpPr>
              <a:spLocks noChangeArrowheads="1"/>
            </p:cNvSpPr>
            <p:nvPr/>
          </p:nvSpPr>
          <p:spPr bwMode="auto">
            <a:xfrm>
              <a:off x="672" y="1152"/>
              <a:ext cx="960" cy="960"/>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water</a:t>
              </a:r>
              <a:endParaRPr lang="en-US"/>
            </a:p>
          </p:txBody>
        </p:sp>
        <p:sp>
          <p:nvSpPr>
            <p:cNvPr id="50235" name="Rectangle 54"/>
            <p:cNvSpPr>
              <a:spLocks noChangeArrowheads="1"/>
            </p:cNvSpPr>
            <p:nvPr/>
          </p:nvSpPr>
          <p:spPr bwMode="auto">
            <a:xfrm>
              <a:off x="1632" y="1152"/>
              <a:ext cx="480" cy="672"/>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algn="ctr"/>
              <a:r>
                <a:rPr lang="en-US">
                  <a:solidFill>
                    <a:schemeClr val="bg1"/>
                  </a:solidFill>
                </a:rPr>
                <a:t>snow</a:t>
              </a:r>
              <a:endParaRPr lang="en-US"/>
            </a:p>
          </p:txBody>
        </p:sp>
        <p:grpSp>
          <p:nvGrpSpPr>
            <p:cNvPr id="3" name="Group 55"/>
            <p:cNvGrpSpPr>
              <a:grpSpLocks/>
            </p:cNvGrpSpPr>
            <p:nvPr/>
          </p:nvGrpSpPr>
          <p:grpSpPr bwMode="auto">
            <a:xfrm>
              <a:off x="672" y="3648"/>
              <a:ext cx="2688" cy="288"/>
              <a:chOff x="672" y="3648"/>
              <a:chExt cx="2688" cy="288"/>
            </a:xfrm>
          </p:grpSpPr>
          <p:sp>
            <p:nvSpPr>
              <p:cNvPr id="50238" name="Text Box 56"/>
              <p:cNvSpPr txBox="1">
                <a:spLocks noChangeArrowheads="1"/>
              </p:cNvSpPr>
              <p:nvPr/>
            </p:nvSpPr>
            <p:spPr bwMode="auto">
              <a:xfrm>
                <a:off x="1728" y="3648"/>
                <a:ext cx="601" cy="288"/>
              </a:xfrm>
              <a:prstGeom prst="rect">
                <a:avLst/>
              </a:prstGeom>
              <a:noFill/>
              <a:ln w="9525">
                <a:noFill/>
                <a:miter lim="800000"/>
                <a:headEnd/>
                <a:tailEnd/>
              </a:ln>
            </p:spPr>
            <p:txBody>
              <a:bodyPr wrap="none">
                <a:prstTxWarp prst="textNoShape">
                  <a:avLst/>
                </a:prstTxWarp>
                <a:spAutoFit/>
              </a:bodyPr>
              <a:lstStyle/>
              <a:p>
                <a:r>
                  <a:rPr lang="en-US"/>
                  <a:t>10 km</a:t>
                </a:r>
              </a:p>
            </p:txBody>
          </p:sp>
          <p:sp>
            <p:nvSpPr>
              <p:cNvPr id="50239" name="Line 57"/>
              <p:cNvSpPr>
                <a:spLocks noChangeShapeType="1"/>
              </p:cNvSpPr>
              <p:nvPr/>
            </p:nvSpPr>
            <p:spPr bwMode="auto">
              <a:xfrm flipH="1">
                <a:off x="672" y="3792"/>
                <a:ext cx="1056"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50240" name="Line 58"/>
              <p:cNvSpPr>
                <a:spLocks noChangeShapeType="1"/>
              </p:cNvSpPr>
              <p:nvPr/>
            </p:nvSpPr>
            <p:spPr bwMode="auto">
              <a:xfrm>
                <a:off x="2304" y="3792"/>
                <a:ext cx="1056"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sp>
          <p:nvSpPr>
            <p:cNvPr id="50237" name="Rectangle 59"/>
            <p:cNvSpPr>
              <a:spLocks noChangeArrowheads="1"/>
            </p:cNvSpPr>
            <p:nvPr/>
          </p:nvSpPr>
          <p:spPr bwMode="auto">
            <a:xfrm>
              <a:off x="2544" y="1248"/>
              <a:ext cx="672" cy="52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a:t>cloud</a:t>
              </a:r>
            </a:p>
          </p:txBody>
        </p:sp>
      </p:grpSp>
      <p:sp>
        <p:nvSpPr>
          <p:cNvPr id="50180" name="Text Box 60"/>
          <p:cNvSpPr txBox="1">
            <a:spLocks noChangeArrowheads="1"/>
          </p:cNvSpPr>
          <p:nvPr/>
        </p:nvSpPr>
        <p:spPr bwMode="auto">
          <a:xfrm>
            <a:off x="6705600" y="420688"/>
            <a:ext cx="1568450" cy="4094162"/>
          </a:xfrm>
          <a:prstGeom prst="rect">
            <a:avLst/>
          </a:prstGeom>
          <a:noFill/>
          <a:ln w="9525">
            <a:noFill/>
            <a:miter lim="800000"/>
            <a:headEnd/>
            <a:tailEnd/>
          </a:ln>
        </p:spPr>
        <p:txBody>
          <a:bodyPr wrap="none">
            <a:prstTxWarp prst="textNoShape">
              <a:avLst/>
            </a:prstTxWarp>
            <a:spAutoFit/>
          </a:bodyPr>
          <a:lstStyle/>
          <a:p>
            <a:r>
              <a:rPr lang="en-US"/>
              <a:t> </a:t>
            </a:r>
            <a:r>
              <a:rPr lang="en-US" sz="2000"/>
              <a:t>400 total</a:t>
            </a:r>
          </a:p>
          <a:p>
            <a:r>
              <a:rPr lang="en-US" sz="2000"/>
              <a:t>-  56 water</a:t>
            </a:r>
          </a:p>
          <a:p>
            <a:r>
              <a:rPr lang="en-US" sz="2000"/>
              <a:t>________</a:t>
            </a:r>
          </a:p>
          <a:p>
            <a:r>
              <a:rPr lang="en-US" sz="2000"/>
              <a:t> 344</a:t>
            </a:r>
          </a:p>
          <a:p>
            <a:r>
              <a:rPr lang="en-US" sz="2000"/>
              <a:t>-  24 snow</a:t>
            </a:r>
          </a:p>
          <a:p>
            <a:r>
              <a:rPr lang="en-US" sz="2000"/>
              <a:t>________</a:t>
            </a:r>
          </a:p>
          <a:p>
            <a:r>
              <a:rPr lang="en-US" sz="2000"/>
              <a:t> 320</a:t>
            </a:r>
          </a:p>
          <a:p>
            <a:r>
              <a:rPr lang="en-US" sz="2000"/>
              <a:t>-  55 cloud</a:t>
            </a:r>
          </a:p>
          <a:p>
            <a:r>
              <a:rPr lang="en-US" sz="2000"/>
              <a:t>_______</a:t>
            </a:r>
          </a:p>
          <a:p>
            <a:r>
              <a:rPr lang="en-US" sz="2000"/>
              <a:t> 265</a:t>
            </a:r>
          </a:p>
          <a:p>
            <a:r>
              <a:rPr lang="en-US" sz="2000"/>
              <a:t>-116 “bright”</a:t>
            </a:r>
          </a:p>
          <a:p>
            <a:r>
              <a:rPr lang="en-US" sz="2000"/>
              <a:t>________</a:t>
            </a:r>
          </a:p>
          <a:p>
            <a:r>
              <a:rPr lang="en-US" sz="2000"/>
              <a:t> 149  “good”</a:t>
            </a:r>
          </a:p>
        </p:txBody>
      </p:sp>
      <p:sp>
        <p:nvSpPr>
          <p:cNvPr id="50181" name="Text Box 61"/>
          <p:cNvSpPr txBox="1">
            <a:spLocks noChangeArrowheads="1"/>
          </p:cNvSpPr>
          <p:nvPr/>
        </p:nvSpPr>
        <p:spPr bwMode="auto">
          <a:xfrm>
            <a:off x="5791200" y="4832350"/>
            <a:ext cx="3070225" cy="1187450"/>
          </a:xfrm>
          <a:prstGeom prst="rect">
            <a:avLst/>
          </a:prstGeom>
          <a:noFill/>
          <a:ln w="9525">
            <a:noFill/>
            <a:miter lim="800000"/>
            <a:headEnd/>
            <a:tailEnd/>
          </a:ln>
        </p:spPr>
        <p:txBody>
          <a:bodyPr wrap="none">
            <a:prstTxWarp prst="textNoShape">
              <a:avLst/>
            </a:prstTxWarp>
            <a:spAutoFit/>
          </a:bodyPr>
          <a:lstStyle/>
          <a:p>
            <a:r>
              <a:rPr lang="en-US"/>
              <a:t>Discard brightest 50%</a:t>
            </a:r>
          </a:p>
          <a:p>
            <a:r>
              <a:rPr lang="en-US"/>
              <a:t>and darkest 20% of the </a:t>
            </a:r>
          </a:p>
          <a:p>
            <a:r>
              <a:rPr lang="en-US"/>
              <a:t>149 good pixels.</a:t>
            </a:r>
          </a:p>
        </p:txBody>
      </p:sp>
      <p:sp>
        <p:nvSpPr>
          <p:cNvPr id="50182" name="Text Box 62"/>
          <p:cNvSpPr txBox="1">
            <a:spLocks noChangeArrowheads="1"/>
          </p:cNvSpPr>
          <p:nvPr/>
        </p:nvSpPr>
        <p:spPr bwMode="auto">
          <a:xfrm>
            <a:off x="7527925" y="6080125"/>
            <a:ext cx="1293813"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44 pixels</a:t>
            </a:r>
            <a:endParaRPr lang="en-US"/>
          </a:p>
        </p:txBody>
      </p:sp>
      <p:sp>
        <p:nvSpPr>
          <p:cNvPr id="50183" name="Line 63"/>
          <p:cNvSpPr>
            <a:spLocks noChangeShapeType="1"/>
          </p:cNvSpPr>
          <p:nvPr/>
        </p:nvSpPr>
        <p:spPr bwMode="auto">
          <a:xfrm>
            <a:off x="5867400" y="6324600"/>
            <a:ext cx="1600200" cy="0"/>
          </a:xfrm>
          <a:prstGeom prst="line">
            <a:avLst/>
          </a:prstGeom>
          <a:noFill/>
          <a:ln w="76200" cmpd="tri">
            <a:solidFill>
              <a:srgbClr val="FF0000"/>
            </a:solidFill>
            <a:round/>
            <a:headEnd/>
            <a:tailEnd type="triangle" w="med" len="med"/>
          </a:ln>
        </p:spPr>
        <p:txBody>
          <a:bodyPr wrap="none" anchor="ctr">
            <a:prstTxWarp prst="textNoShape">
              <a:avLst/>
            </a:prstTxWarp>
          </a:bodyPr>
          <a:lstStyle/>
          <a:p>
            <a:endParaRPr lang="en-US"/>
          </a:p>
        </p:txBody>
      </p:sp>
      <p:sp>
        <p:nvSpPr>
          <p:cNvPr id="50184" name="Oval 64"/>
          <p:cNvSpPr>
            <a:spLocks noChangeArrowheads="1"/>
          </p:cNvSpPr>
          <p:nvPr/>
        </p:nvSpPr>
        <p:spPr bwMode="auto">
          <a:xfrm>
            <a:off x="7467600" y="5943600"/>
            <a:ext cx="1447800" cy="7620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0"/>
            <a:ext cx="7772400" cy="1143000"/>
          </a:xfrm>
        </p:spPr>
        <p:txBody>
          <a:bodyPr/>
          <a:lstStyle/>
          <a:p>
            <a:r>
              <a:rPr lang="en-US" dirty="0">
                <a:solidFill>
                  <a:srgbClr val="0000FF"/>
                </a:solidFill>
              </a:rPr>
              <a:t>MOD04 Key Output Parameters</a:t>
            </a:r>
            <a:r>
              <a:rPr lang="en-US" dirty="0">
                <a:solidFill>
                  <a:schemeClr val="accent2"/>
                </a:solidFill>
              </a:rPr>
              <a:t/>
            </a:r>
            <a:br>
              <a:rPr lang="en-US" dirty="0">
                <a:solidFill>
                  <a:schemeClr val="accent2"/>
                </a:solidFill>
              </a:rPr>
            </a:br>
            <a:r>
              <a:rPr lang="en-US" sz="3200" dirty="0">
                <a:solidFill>
                  <a:srgbClr val="FF0000"/>
                </a:solidFill>
              </a:rPr>
              <a:t>10x10 pixel (1km) resolution</a:t>
            </a:r>
          </a:p>
        </p:txBody>
      </p:sp>
      <p:sp>
        <p:nvSpPr>
          <p:cNvPr id="116739" name="Rectangle 3"/>
          <p:cNvSpPr>
            <a:spLocks noGrp="1" noChangeArrowheads="1"/>
          </p:cNvSpPr>
          <p:nvPr>
            <p:ph type="body" idx="1"/>
          </p:nvPr>
        </p:nvSpPr>
        <p:spPr>
          <a:xfrm>
            <a:off x="685800" y="1371600"/>
            <a:ext cx="7848600" cy="5334000"/>
          </a:xfrm>
        </p:spPr>
        <p:txBody>
          <a:bodyPr/>
          <a:lstStyle/>
          <a:p>
            <a:pPr>
              <a:lnSpc>
                <a:spcPct val="90000"/>
              </a:lnSpc>
            </a:pPr>
            <a:r>
              <a:rPr lang="en-US" sz="2800" dirty="0" err="1">
                <a:latin typeface="Times New Roman" charset="0"/>
              </a:rPr>
              <a:t>Optical_Depth_Land_And_Ocean</a:t>
            </a:r>
            <a:r>
              <a:rPr lang="en-US" sz="2800" dirty="0">
                <a:latin typeface="Times New Roman" charset="0"/>
              </a:rPr>
              <a:t> – </a:t>
            </a:r>
          </a:p>
          <a:p>
            <a:pPr>
              <a:lnSpc>
                <a:spcPct val="90000"/>
              </a:lnSpc>
              <a:buFontTx/>
              <a:buNone/>
            </a:pPr>
            <a:r>
              <a:rPr lang="en-US" sz="2800" dirty="0">
                <a:latin typeface="Times New Roman" charset="0"/>
              </a:rPr>
              <a:t>	Aerosol Optical Thickness (AOT) at 0.55 microns for both ocean (best) and land (corrected) </a:t>
            </a:r>
          </a:p>
          <a:p>
            <a:pPr>
              <a:lnSpc>
                <a:spcPct val="90000"/>
              </a:lnSpc>
            </a:pPr>
            <a:r>
              <a:rPr lang="en-US" sz="2800" dirty="0" err="1">
                <a:latin typeface="Times New Roman" charset="0"/>
              </a:rPr>
              <a:t>Optical_Depth_Ratio_Small_Land_And_Ocean</a:t>
            </a:r>
            <a:r>
              <a:rPr lang="en-US" sz="2800" dirty="0">
                <a:latin typeface="Times New Roman" charset="0"/>
              </a:rPr>
              <a:t> - Ratio of small mode optical depth to total at 0.55 microns </a:t>
            </a:r>
          </a:p>
          <a:p>
            <a:pPr>
              <a:lnSpc>
                <a:spcPct val="90000"/>
              </a:lnSpc>
            </a:pPr>
            <a:r>
              <a:rPr lang="en-US" sz="2800" dirty="0" err="1">
                <a:latin typeface="Times New Roman" charset="0"/>
              </a:rPr>
              <a:t>Corrected_Optical_Depth_Land</a:t>
            </a:r>
            <a:r>
              <a:rPr lang="en-US" sz="2800" dirty="0">
                <a:latin typeface="Times New Roman" charset="0"/>
              </a:rPr>
              <a:t> (3 bands) - Corrected optical thickness at 0.47, 0.55, and 0.66 microns</a:t>
            </a:r>
          </a:p>
          <a:p>
            <a:pPr>
              <a:lnSpc>
                <a:spcPct val="90000"/>
              </a:lnSpc>
            </a:pPr>
            <a:r>
              <a:rPr lang="en-US" sz="2800" dirty="0" err="1">
                <a:latin typeface="Times New Roman" charset="0"/>
              </a:rPr>
              <a:t>Effective_Optical_Depth_Average_Ocean</a:t>
            </a:r>
            <a:r>
              <a:rPr lang="en-US" sz="2800" dirty="0">
                <a:latin typeface="Times New Roman" charset="0"/>
              </a:rPr>
              <a:t> (7 bands) - AOT at seven bands for average solution at .47, .55, .66, .86, 1.2, 1.6 and 2.1 microns</a:t>
            </a:r>
            <a:r>
              <a:rPr lang="en-US" sz="2800" dirty="0">
                <a:latin typeface="Arial Unicode MS" charset="0"/>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637</TotalTime>
  <Words>1622</Words>
  <Application>Microsoft Macintosh PowerPoint</Application>
  <PresentationFormat>On-screen Show (4:3)</PresentationFormat>
  <Paragraphs>159</Paragraphs>
  <Slides>32</Slides>
  <Notes>6</Notes>
  <HiddenSlides>9</HiddenSlides>
  <MMClips>1</MMClips>
  <ScaleCrop>false</ScaleCrop>
  <HeadingPairs>
    <vt:vector size="6" baseType="variant">
      <vt:variant>
        <vt:lpstr>Design Template</vt:lpstr>
      </vt:variant>
      <vt:variant>
        <vt:i4>7</vt:i4>
      </vt:variant>
      <vt:variant>
        <vt:lpstr>Embedded OLE Servers</vt:lpstr>
      </vt:variant>
      <vt:variant>
        <vt:i4>2</vt:i4>
      </vt:variant>
      <vt:variant>
        <vt:lpstr>Slide Titles</vt:lpstr>
      </vt:variant>
      <vt:variant>
        <vt:i4>32</vt:i4>
      </vt:variant>
    </vt:vector>
  </HeadingPairs>
  <TitlesOfParts>
    <vt:vector size="41" baseType="lpstr">
      <vt:lpstr>Concourse</vt:lpstr>
      <vt:lpstr>Default Design</vt:lpstr>
      <vt:lpstr>1_Concourse</vt:lpstr>
      <vt:lpstr>1_Office Theme</vt:lpstr>
      <vt:lpstr>2_Concourse</vt:lpstr>
      <vt:lpstr>1_Default Design</vt:lpstr>
      <vt:lpstr>2_Office Theme</vt:lpstr>
      <vt:lpstr>Equation</vt:lpstr>
      <vt:lpstr>Document</vt:lpstr>
      <vt:lpstr>Slide 1</vt:lpstr>
      <vt:lpstr>MODIS Aerosol Product (MOD04)  </vt:lpstr>
      <vt:lpstr>Slide 3</vt:lpstr>
      <vt:lpstr>Slide 4</vt:lpstr>
      <vt:lpstr>Slide 5</vt:lpstr>
      <vt:lpstr>Slide 6</vt:lpstr>
      <vt:lpstr>Slide 7</vt:lpstr>
      <vt:lpstr>Slide 8</vt:lpstr>
      <vt:lpstr>MOD04 Key Output Parameters 10x10 pixel (1km) resolution</vt:lpstr>
      <vt:lpstr>Slide 10</vt:lpstr>
      <vt:lpstr>Slide 11</vt:lpstr>
      <vt:lpstr>How does the DB product differ from the NASA archived product?</vt:lpstr>
      <vt:lpstr>Slide 13</vt:lpstr>
      <vt:lpstr>Slide 14</vt:lpstr>
      <vt:lpstr>Slide 15</vt:lpstr>
      <vt:lpstr>What is IDEA?</vt:lpstr>
      <vt:lpstr>IDEA: NASA-EPA-NOAA partnership to improve air quality assessment, management, and prediction by infusing (NASA) satellite measurements into (EPA, NOAA) analyses for public benefit. </vt:lpstr>
      <vt:lpstr>Simple IDEA-I Tutorial</vt:lpstr>
      <vt:lpstr>Slide 19</vt:lpstr>
      <vt:lpstr>Slide 20</vt:lpstr>
      <vt:lpstr>Slide 21</vt:lpstr>
      <vt:lpstr>Slide 22</vt:lpstr>
      <vt:lpstr>Slide 23</vt:lpstr>
      <vt:lpstr>Slide 24</vt:lpstr>
      <vt:lpstr>Slide 25</vt:lpstr>
      <vt:lpstr>Slide 26</vt:lpstr>
      <vt:lpstr>Slide 27</vt:lpstr>
      <vt:lpstr>IDEA-I Notes</vt:lpstr>
      <vt:lpstr>References</vt:lpstr>
      <vt:lpstr>References continued</vt:lpstr>
      <vt:lpstr>Trajectory Model and .dat files</vt:lpstr>
      <vt:lpstr>Limitations</vt:lpstr>
    </vt:vector>
  </TitlesOfParts>
  <Company>UW SSEC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Office 2004 Test Drive User</cp:lastModifiedBy>
  <cp:revision>21</cp:revision>
  <dcterms:created xsi:type="dcterms:W3CDTF">2011-06-02T13:16:08Z</dcterms:created>
  <dcterms:modified xsi:type="dcterms:W3CDTF">2011-06-02T22:22:36Z</dcterms:modified>
</cp:coreProperties>
</file>