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embeddings/Microsoft_Equation8.bin" ContentType="application/vnd.openxmlformats-officedocument.oleObject"/>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embeddings/Microsoft_Equation4.bin" ContentType="application/vnd.openxmlformats-officedocument.oleObject"/>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embeddings/Microsoft_Equation5.bin" ContentType="application/vnd.openxmlformats-officedocument.oleObject"/>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35.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theme/themeOverride2.xml" ContentType="application/vnd.openxmlformats-officedocument.themeOverr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embeddings/Microsoft_Equation3.bin" ContentType="application/vnd.openxmlformats-officedocument.oleObject"/>
  <Override PartName="/ppt/notesSlides/notesSlide24.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Default Extension="xls" ContentType="application/vnd.ms-excel"/>
  <Override PartName="/ppt/notesSlides/notesSlide28.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Masters/slideMaster3.xml" ContentType="application/vnd.openxmlformats-officedocument.presentationml.slideMaster+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Microsoft_Equation2.bin" ContentType="application/vnd.openxmlformats-officedocument.oleObject"/>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embeddings/Microsoft_Equation7.bin" ContentType="application/vnd.openxmlformats-officedocument.oleObject"/>
  <Override PartName="/ppt/notesSlides/notesSlide37.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theme/themeOverride1.xml" ContentType="application/vnd.openxmlformats-officedocument.themeOverride+xml"/>
  <Override PartName="/ppt/slides/slide15.xml" ContentType="application/vnd.openxmlformats-officedocument.presentationml.slide+xml"/>
  <Override PartName="/ppt/embeddings/Microsoft_Equation9.bin" ContentType="application/vnd.openxmlformats-officedocument.oleObject"/>
  <Override PartName="/ppt/embeddings/Microsoft_Equation6.bin" ContentType="application/vnd.openxmlformats-officedocument.oleObject"/>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gif" ContentType="image/gif"/>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 id="2147483665" r:id="rId3"/>
  </p:sldMasterIdLst>
  <p:notesMasterIdLst>
    <p:notesMasterId r:id="rId62"/>
  </p:notesMasterIdLst>
  <p:sldIdLst>
    <p:sldId id="334" r:id="rId4"/>
    <p:sldId id="345" r:id="rId5"/>
    <p:sldId id="346" r:id="rId6"/>
    <p:sldId id="303" r:id="rId7"/>
    <p:sldId id="304" r:id="rId8"/>
    <p:sldId id="305" r:id="rId9"/>
    <p:sldId id="355" r:id="rId10"/>
    <p:sldId id="306" r:id="rId11"/>
    <p:sldId id="307" r:id="rId12"/>
    <p:sldId id="309" r:id="rId13"/>
    <p:sldId id="310" r:id="rId14"/>
    <p:sldId id="311" r:id="rId15"/>
    <p:sldId id="312" r:id="rId16"/>
    <p:sldId id="335" r:id="rId17"/>
    <p:sldId id="332" r:id="rId18"/>
    <p:sldId id="333" r:id="rId19"/>
    <p:sldId id="328" r:id="rId20"/>
    <p:sldId id="330" r:id="rId21"/>
    <p:sldId id="331" r:id="rId22"/>
    <p:sldId id="318" r:id="rId23"/>
    <p:sldId id="319" r:id="rId24"/>
    <p:sldId id="329" r:id="rId25"/>
    <p:sldId id="314" r:id="rId26"/>
    <p:sldId id="327" r:id="rId27"/>
    <p:sldId id="321" r:id="rId28"/>
    <p:sldId id="323" r:id="rId29"/>
    <p:sldId id="324" r:id="rId30"/>
    <p:sldId id="342" r:id="rId31"/>
    <p:sldId id="325" r:id="rId32"/>
    <p:sldId id="343" r:id="rId33"/>
    <p:sldId id="354" r:id="rId34"/>
    <p:sldId id="272" r:id="rId35"/>
    <p:sldId id="273" r:id="rId36"/>
    <p:sldId id="274" r:id="rId37"/>
    <p:sldId id="275" r:id="rId38"/>
    <p:sldId id="276" r:id="rId39"/>
    <p:sldId id="277" r:id="rId40"/>
    <p:sldId id="280" r:id="rId41"/>
    <p:sldId id="258" r:id="rId42"/>
    <p:sldId id="259" r:id="rId43"/>
    <p:sldId id="260" r:id="rId44"/>
    <p:sldId id="261" r:id="rId45"/>
    <p:sldId id="262" r:id="rId46"/>
    <p:sldId id="263" r:id="rId47"/>
    <p:sldId id="264" r:id="rId48"/>
    <p:sldId id="265" r:id="rId49"/>
    <p:sldId id="266" r:id="rId50"/>
    <p:sldId id="267" r:id="rId51"/>
    <p:sldId id="268" r:id="rId52"/>
    <p:sldId id="349" r:id="rId53"/>
    <p:sldId id="351" r:id="rId54"/>
    <p:sldId id="353" r:id="rId55"/>
    <p:sldId id="352" r:id="rId56"/>
    <p:sldId id="271" r:id="rId57"/>
    <p:sldId id="339" r:id="rId58"/>
    <p:sldId id="297" r:id="rId59"/>
    <p:sldId id="298" r:id="rId60"/>
    <p:sldId id="347"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522" autoAdjust="0"/>
    <p:restoredTop sz="94660"/>
  </p:normalViewPr>
  <p:slideViewPr>
    <p:cSldViewPr snapToGrid="0" snapToObjects="1">
      <p:cViewPr varScale="1">
        <p:scale>
          <a:sx n="82" d="100"/>
          <a:sy n="82" d="100"/>
        </p:scale>
        <p:origin x="-1024"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presProps" Target="presProps.xml"/><Relationship Id="rId60" Type="http://schemas.openxmlformats.org/officeDocument/2006/relationships/slide" Target="slides/slide57.xml"/><Relationship Id="rId39" Type="http://schemas.openxmlformats.org/officeDocument/2006/relationships/slide" Target="slides/slide36.xml"/><Relationship Id="rId7" Type="http://schemas.openxmlformats.org/officeDocument/2006/relationships/slide" Target="slides/slide4.xml"/><Relationship Id="rId43" Type="http://schemas.openxmlformats.org/officeDocument/2006/relationships/slide" Target="slides/slide40.xml"/><Relationship Id="rId25" Type="http://schemas.openxmlformats.org/officeDocument/2006/relationships/slide" Target="slides/slide22.xml"/><Relationship Id="rId10" Type="http://schemas.openxmlformats.org/officeDocument/2006/relationships/slide" Target="slides/slide7.xml"/><Relationship Id="rId50" Type="http://schemas.openxmlformats.org/officeDocument/2006/relationships/slide" Target="slides/slide47.xml"/><Relationship Id="rId63" Type="http://schemas.openxmlformats.org/officeDocument/2006/relationships/printerSettings" Target="printerSettings/printerSettings1.bin"/><Relationship Id="rId17" Type="http://schemas.openxmlformats.org/officeDocument/2006/relationships/slide" Target="slides/slide14.xml"/><Relationship Id="rId9" Type="http://schemas.openxmlformats.org/officeDocument/2006/relationships/slide" Target="slides/slide6.xml"/><Relationship Id="rId18" Type="http://schemas.openxmlformats.org/officeDocument/2006/relationships/slide" Target="slides/slide15.xml"/><Relationship Id="rId27" Type="http://schemas.openxmlformats.org/officeDocument/2006/relationships/slide" Target="slides/slide24.xml"/><Relationship Id="rId14" Type="http://schemas.openxmlformats.org/officeDocument/2006/relationships/slide" Target="slides/slide11.xml"/><Relationship Id="rId4" Type="http://schemas.openxmlformats.org/officeDocument/2006/relationships/slide" Target="slides/slide1.xml"/><Relationship Id="rId28" Type="http://schemas.openxmlformats.org/officeDocument/2006/relationships/slide" Target="slides/slide25.xml"/><Relationship Id="rId45" Type="http://schemas.openxmlformats.org/officeDocument/2006/relationships/slide" Target="slides/slide42.xml"/><Relationship Id="rId58" Type="http://schemas.openxmlformats.org/officeDocument/2006/relationships/slide" Target="slides/slide55.xml"/><Relationship Id="rId42" Type="http://schemas.openxmlformats.org/officeDocument/2006/relationships/slide" Target="slides/slide39.xml"/><Relationship Id="rId6" Type="http://schemas.openxmlformats.org/officeDocument/2006/relationships/slide" Target="slides/slide3.xml"/><Relationship Id="rId49" Type="http://schemas.openxmlformats.org/officeDocument/2006/relationships/slide" Target="slides/slide46.xml"/><Relationship Id="rId44" Type="http://schemas.openxmlformats.org/officeDocument/2006/relationships/slide" Target="slides/slide41.xml"/><Relationship Id="rId19" Type="http://schemas.openxmlformats.org/officeDocument/2006/relationships/slide" Target="slides/slide16.xml"/><Relationship Id="rId38" Type="http://schemas.openxmlformats.org/officeDocument/2006/relationships/slide" Target="slides/slide35.xml"/><Relationship Id="rId20" Type="http://schemas.openxmlformats.org/officeDocument/2006/relationships/slide" Target="slides/slide17.xml"/><Relationship Id="rId2" Type="http://schemas.openxmlformats.org/officeDocument/2006/relationships/slideMaster" Target="slideMasters/slideMaster2.xml"/><Relationship Id="rId46" Type="http://schemas.openxmlformats.org/officeDocument/2006/relationships/slide" Target="slides/slide43.xml"/><Relationship Id="rId57" Type="http://schemas.openxmlformats.org/officeDocument/2006/relationships/slide" Target="slides/slide54.xml"/><Relationship Id="rId59" Type="http://schemas.openxmlformats.org/officeDocument/2006/relationships/slide" Target="slides/slide56.xml"/><Relationship Id="rId35" Type="http://schemas.openxmlformats.org/officeDocument/2006/relationships/slide" Target="slides/slide32.xml"/><Relationship Id="rId51" Type="http://schemas.openxmlformats.org/officeDocument/2006/relationships/slide" Target="slides/slide48.xml"/><Relationship Id="rId55" Type="http://schemas.openxmlformats.org/officeDocument/2006/relationships/slide" Target="slides/slide52.xml"/><Relationship Id="rId31" Type="http://schemas.openxmlformats.org/officeDocument/2006/relationships/slide" Target="slides/slide28.xml"/><Relationship Id="rId34" Type="http://schemas.openxmlformats.org/officeDocument/2006/relationships/slide" Target="slides/slide31.xml"/><Relationship Id="rId40" Type="http://schemas.openxmlformats.org/officeDocument/2006/relationships/slide" Target="slides/slide37.xml"/><Relationship Id="rId62" Type="http://schemas.openxmlformats.org/officeDocument/2006/relationships/notesMaster" Target="notesMasters/notesMaster1.xml"/><Relationship Id="rId66" Type="http://schemas.openxmlformats.org/officeDocument/2006/relationships/theme" Target="theme/theme1.xml"/><Relationship Id="rId36" Type="http://schemas.openxmlformats.org/officeDocument/2006/relationships/slide" Target="slides/slide33.xml"/><Relationship Id="rId1" Type="http://schemas.openxmlformats.org/officeDocument/2006/relationships/slideMaster" Target="slideMasters/slideMaster1.xml"/><Relationship Id="rId24" Type="http://schemas.openxmlformats.org/officeDocument/2006/relationships/slide" Target="slides/slide21.xml"/><Relationship Id="rId47" Type="http://schemas.openxmlformats.org/officeDocument/2006/relationships/slide" Target="slides/slide44.xml"/><Relationship Id="rId56" Type="http://schemas.openxmlformats.org/officeDocument/2006/relationships/slide" Target="slides/slide53.xml"/><Relationship Id="rId48" Type="http://schemas.openxmlformats.org/officeDocument/2006/relationships/slide" Target="slides/slide45.xml"/><Relationship Id="rId8" Type="http://schemas.openxmlformats.org/officeDocument/2006/relationships/slide" Target="slides/slide5.xml"/><Relationship Id="rId13" Type="http://schemas.openxmlformats.org/officeDocument/2006/relationships/slide" Target="slides/slide10.xml"/><Relationship Id="rId32" Type="http://schemas.openxmlformats.org/officeDocument/2006/relationships/slide" Target="slides/slide29.xml"/><Relationship Id="rId37" Type="http://schemas.openxmlformats.org/officeDocument/2006/relationships/slide" Target="slides/slide34.xml"/><Relationship Id="rId52" Type="http://schemas.openxmlformats.org/officeDocument/2006/relationships/slide" Target="slides/slide49.xml"/><Relationship Id="rId65" Type="http://schemas.openxmlformats.org/officeDocument/2006/relationships/viewProps" Target="viewProps.xml"/><Relationship Id="rId67" Type="http://schemas.openxmlformats.org/officeDocument/2006/relationships/tableStyles" Target="tableStyles.xml"/><Relationship Id="rId54" Type="http://schemas.openxmlformats.org/officeDocument/2006/relationships/slide" Target="slides/slide51.xml"/><Relationship Id="rId12" Type="http://schemas.openxmlformats.org/officeDocument/2006/relationships/slide" Target="slides/slide9.xml"/><Relationship Id="rId3" Type="http://schemas.openxmlformats.org/officeDocument/2006/relationships/slideMaster" Target="slideMasters/slideMaster3.xml"/><Relationship Id="rId23" Type="http://schemas.openxmlformats.org/officeDocument/2006/relationships/slide" Target="slides/slide20.xml"/><Relationship Id="rId61" Type="http://schemas.openxmlformats.org/officeDocument/2006/relationships/slide" Target="slides/slide58.xml"/><Relationship Id="rId53" Type="http://schemas.openxmlformats.org/officeDocument/2006/relationships/slide" Target="slides/slide50.xml"/><Relationship Id="rId26" Type="http://schemas.openxmlformats.org/officeDocument/2006/relationships/slide" Target="slides/slide23.xml"/><Relationship Id="rId30" Type="http://schemas.openxmlformats.org/officeDocument/2006/relationships/slide" Target="slides/slide27.xml"/><Relationship Id="rId11" Type="http://schemas.openxmlformats.org/officeDocument/2006/relationships/slide" Target="slides/slide8.xml"/><Relationship Id="rId29" Type="http://schemas.openxmlformats.org/officeDocument/2006/relationships/slide" Target="slides/slide26.xml"/><Relationship Id="rId16" Type="http://schemas.openxmlformats.org/officeDocument/2006/relationships/slide" Target="slides/slide13.xml"/><Relationship Id="rId33" Type="http://schemas.openxmlformats.org/officeDocument/2006/relationships/slide" Target="slides/slide30.xml"/><Relationship Id="rId41" Type="http://schemas.openxmlformats.org/officeDocument/2006/relationships/slide" Target="slides/slide38.xml"/><Relationship Id="rId5" Type="http://schemas.openxmlformats.org/officeDocument/2006/relationships/slide" Target="slides/slide2.xml"/><Relationship Id="rId15" Type="http://schemas.openxmlformats.org/officeDocument/2006/relationships/slide" Target="slides/slide12.xml"/><Relationship Id="rId22" Type="http://schemas.openxmlformats.org/officeDocument/2006/relationships/slide" Target="slides/slide19.xml"/><Relationship Id="rId21"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ict"/></Relationships>
</file>

<file path=ppt/drawings/_rels/vmlDrawing6.vml.rels><?xml version="1.0" encoding="UTF-8" standalone="yes"?>
<Relationships xmlns="http://schemas.openxmlformats.org/package/2006/relationships"><Relationship Id="rId6" Type="http://schemas.openxmlformats.org/officeDocument/2006/relationships/image" Target="../media/image57.pict"/><Relationship Id="rId4" Type="http://schemas.openxmlformats.org/officeDocument/2006/relationships/image" Target="../media/image55.pict"/><Relationship Id="rId1" Type="http://schemas.openxmlformats.org/officeDocument/2006/relationships/image" Target="../media/image52.pict"/><Relationship Id="rId2" Type="http://schemas.openxmlformats.org/officeDocument/2006/relationships/image" Target="../media/image53.pict"/><Relationship Id="rId3" Type="http://schemas.openxmlformats.org/officeDocument/2006/relationships/image" Target="../media/image54.pict"/><Relationship Id="rId5" Type="http://schemas.openxmlformats.org/officeDocument/2006/relationships/image" Target="../media/image5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242D31-0277-2044-8D65-6168B6C5991E}" type="datetimeFigureOut">
              <a:rPr lang="en-US" smtClean="0"/>
              <a:pPr/>
              <a:t>6/3/11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B880D-C958-644B-A82B-418C35AF7A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A4786A-3676-634C-AF9A-C5C5D386FA7D}" type="slidenum">
              <a:rPr lang="en-US">
                <a:latin typeface="Times New Roman" pitchFamily="-110" charset="0"/>
              </a:rPr>
              <a:pPr/>
              <a:t>1</a:t>
            </a:fld>
            <a:endParaRPr lang="en-US">
              <a:latin typeface="Times New Roman" pitchFamily="-110" charset="0"/>
            </a:endParaRPr>
          </a:p>
        </p:txBody>
      </p:sp>
      <p:sp>
        <p:nvSpPr>
          <p:cNvPr id="25603" name="Rectangle 2"/>
          <p:cNvSpPr>
            <a:spLocks noGrp="1" noRot="1" noChangeAspect="1" noChangeArrowheads="1" noTextEdit="1"/>
          </p:cNvSpPr>
          <p:nvPr>
            <p:ph type="sldImg"/>
          </p:nvPr>
        </p:nvSpPr>
        <p:spPr>
          <a:xfrm>
            <a:off x="1143000" y="687388"/>
            <a:ext cx="4572000" cy="3429000"/>
          </a:xfrm>
          <a:solidFill>
            <a:srgbClr val="FFFFFF"/>
          </a:solidFill>
          <a:ln/>
        </p:spPr>
      </p:sp>
      <p:sp>
        <p:nvSpPr>
          <p:cNvPr id="25604" name="Rectangle 3"/>
          <p:cNvSpPr>
            <a:spLocks noGrp="1" noChangeArrowheads="1"/>
          </p:cNvSpPr>
          <p:nvPr>
            <p:ph type="body" idx="1"/>
          </p:nvPr>
        </p:nvSpPr>
        <p:spPr>
          <a:xfrm>
            <a:off x="913588" y="4343094"/>
            <a:ext cx="5030824" cy="4114185"/>
          </a:xfrm>
          <a:solidFill>
            <a:srgbClr val="FFFFFF"/>
          </a:solidFill>
          <a:ln>
            <a:solidFill>
              <a:srgbClr val="000000"/>
            </a:solidFill>
          </a:ln>
        </p:spPr>
        <p:txBody>
          <a:bodyPr/>
          <a:lstStyle/>
          <a:p>
            <a:pPr eaLnBrk="1" hangingPunct="1"/>
            <a:r>
              <a:rPr lang="en-US">
                <a:latin typeface="Times New Roman" pitchFamily="-110" charset="0"/>
                <a:ea typeface="ＭＳ Ｐゴシック" pitchFamily="-110" charset="-128"/>
                <a:cs typeface="ＭＳ Ｐゴシック" pitchFamily="-110" charset="-128"/>
              </a:rPr>
              <a:t>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A10F1759-8AE0-8340-AC65-6FE4112A14A3}" type="slidenum">
              <a:rPr lang="en-US">
                <a:solidFill>
                  <a:prstClr val="black"/>
                </a:solidFill>
              </a:rPr>
              <a:pPr/>
              <a:t>13</a:t>
            </a:fld>
            <a:endParaRPr lang="en-US">
              <a:solidFill>
                <a:prstClr val="black"/>
              </a:solidFill>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C15CFA90-E912-8340-9598-E481FE79EFB1}" type="slidenum">
              <a:rPr lang="en-US">
                <a:solidFill>
                  <a:prstClr val="black"/>
                </a:solidFill>
              </a:rPr>
              <a:pPr/>
              <a:t>20</a:t>
            </a:fld>
            <a:endParaRPr lang="en-US">
              <a:solidFill>
                <a:prstClr val="black"/>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6E2CF7B5-9023-F04B-89A8-3C3DF3E16931}" type="slidenum">
              <a:rPr lang="en-US">
                <a:solidFill>
                  <a:prstClr val="black"/>
                </a:solidFill>
              </a:rPr>
              <a:pPr/>
              <a:t>21</a:t>
            </a:fld>
            <a:endParaRPr lang="en-US">
              <a:solidFill>
                <a:prstClr val="black"/>
              </a:solidFill>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84E3DE7D-E17C-7C41-A6AE-174DBF242A23}" type="slidenum">
              <a:rPr lang="en-US">
                <a:solidFill>
                  <a:prstClr val="black"/>
                </a:solidFill>
              </a:rPr>
              <a:pPr/>
              <a:t>23</a:t>
            </a:fld>
            <a:endParaRPr lang="en-US">
              <a:solidFill>
                <a:prstClr val="black"/>
              </a:solidFill>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DC7BC5E6-3D46-D94F-B8CF-8B8D60C48C5C}" type="slidenum">
              <a:rPr lang="en-US">
                <a:solidFill>
                  <a:prstClr val="black"/>
                </a:solidFill>
              </a:rPr>
              <a:pPr/>
              <a:t>25</a:t>
            </a:fld>
            <a:endParaRPr lang="en-US">
              <a:solidFill>
                <a:prstClr val="black"/>
              </a:solidFill>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6030B83A-AEDD-1140-B7C9-1B397F8F3DF2}" type="slidenum">
              <a:rPr lang="en-US">
                <a:solidFill>
                  <a:prstClr val="black"/>
                </a:solidFill>
              </a:rPr>
              <a:pPr/>
              <a:t>26</a:t>
            </a:fld>
            <a:endParaRPr lang="en-US">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70934D8E-DA9A-F140-990B-9020FB3B1959}" type="slidenum">
              <a:rPr lang="en-US">
                <a:solidFill>
                  <a:prstClr val="black"/>
                </a:solidFill>
              </a:rPr>
              <a:pPr/>
              <a:t>27</a:t>
            </a:fld>
            <a:endParaRPr lang="en-US">
              <a:solidFill>
                <a:prstClr val="black"/>
              </a:solidFill>
            </a:endParaRPr>
          </a:p>
        </p:txBody>
      </p:sp>
      <p:sp>
        <p:nvSpPr>
          <p:cNvPr id="188419" name="Rectangle 1026"/>
          <p:cNvSpPr>
            <a:spLocks noGrp="1" noRot="1" noChangeAspect="1" noChangeArrowheads="1" noTextEdit="1"/>
          </p:cNvSpPr>
          <p:nvPr>
            <p:ph type="sldImg"/>
          </p:nvPr>
        </p:nvSpPr>
        <p:spPr>
          <a:ln/>
        </p:spPr>
      </p:sp>
      <p:sp>
        <p:nvSpPr>
          <p:cNvPr id="188420" name="Rectangle 1027"/>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6AFB2295-1160-C241-B43D-7C623C05EB79}" type="slidenum">
              <a:rPr lang="en-US">
                <a:solidFill>
                  <a:prstClr val="black"/>
                </a:solidFill>
              </a:rPr>
              <a:pPr/>
              <a:t>29</a:t>
            </a:fld>
            <a:endParaRPr lang="en-US">
              <a:solidFill>
                <a:prstClr val="black"/>
              </a:solidFill>
            </a:endParaRPr>
          </a:p>
        </p:txBody>
      </p:sp>
      <p:sp>
        <p:nvSpPr>
          <p:cNvPr id="190467" name="Rectangle 1026"/>
          <p:cNvSpPr>
            <a:spLocks noGrp="1" noRot="1" noChangeAspect="1" noChangeArrowheads="1" noTextEdit="1"/>
          </p:cNvSpPr>
          <p:nvPr>
            <p:ph type="sldImg"/>
          </p:nvPr>
        </p:nvSpPr>
        <p:spPr>
          <a:ln/>
        </p:spPr>
      </p:sp>
      <p:sp>
        <p:nvSpPr>
          <p:cNvPr id="190468" name="Rectangle 1027"/>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7D2CCB03-214A-5C44-BB91-9B829688D6C5}" type="slidenum">
              <a:rPr lang="en-US">
                <a:latin typeface="Times New Roman" pitchFamily="-110" charset="0"/>
              </a:rPr>
              <a:pPr/>
              <a:t>32</a:t>
            </a:fld>
            <a:endParaRPr lang="en-US">
              <a:latin typeface="Times New Roman" pitchFamily="-110"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56E34CEC-9B5F-C949-A306-43BC7463C2FF}" type="slidenum">
              <a:rPr lang="en-US">
                <a:latin typeface="Times New Roman" pitchFamily="-110" charset="0"/>
              </a:rPr>
              <a:pPr/>
              <a:t>33</a:t>
            </a:fld>
            <a:endParaRPr lang="en-US">
              <a:latin typeface="Times New Roman" pitchFamily="-110"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41AF341C-7457-2747-8FAA-4FE80BF6BB38}" type="slidenum">
              <a:rPr lang="en-US">
                <a:solidFill>
                  <a:prstClr val="black"/>
                </a:solidFill>
              </a:rPr>
              <a:pPr/>
              <a:t>4</a:t>
            </a:fld>
            <a:endParaRPr lang="en-US">
              <a:solidFill>
                <a:prstClr val="black"/>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01F45E48-371A-3F4D-9945-5039990C09AB}" type="slidenum">
              <a:rPr lang="en-US">
                <a:latin typeface="Times New Roman" pitchFamily="-110" charset="0"/>
              </a:rPr>
              <a:pPr/>
              <a:t>34</a:t>
            </a:fld>
            <a:endParaRPr lang="en-US">
              <a:latin typeface="Times New Roman" pitchFamily="-110"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1DF1AFE5-0E6D-4E4D-ADD5-92B1C5D82451}" type="slidenum">
              <a:rPr lang="en-US">
                <a:latin typeface="Times New Roman" pitchFamily="-110" charset="0"/>
              </a:rPr>
              <a:pPr/>
              <a:t>35</a:t>
            </a:fld>
            <a:endParaRPr lang="en-US">
              <a:latin typeface="Times New Roman" pitchFamily="-110" charset="0"/>
            </a:endParaRPr>
          </a:p>
        </p:txBody>
      </p:sp>
      <p:sp>
        <p:nvSpPr>
          <p:cNvPr id="200707" name="Rectangle 2"/>
          <p:cNvSpPr>
            <a:spLocks noGrp="1" noRot="1" noChangeAspect="1" noChangeArrowheads="1"/>
          </p:cNvSpPr>
          <p:nvPr>
            <p:ph type="sldImg"/>
          </p:nvPr>
        </p:nvSpPr>
        <p:spPr>
          <a:solidFill>
            <a:srgbClr val="FFFFFF"/>
          </a:solidFill>
          <a:ln/>
        </p:spPr>
      </p:sp>
      <p:sp>
        <p:nvSpPr>
          <p:cNvPr id="200708" name="Rectangle 3"/>
          <p:cNvSpPr>
            <a:spLocks noGrp="1" noChangeArrowheads="1"/>
          </p:cNvSpPr>
          <p:nvPr>
            <p:ph type="body" idx="1"/>
          </p:nvPr>
        </p:nvSpPr>
        <p:spPr>
          <a:xfrm>
            <a:off x="915111" y="4343093"/>
            <a:ext cx="5027779" cy="4115721"/>
          </a:xfrm>
          <a:solidFill>
            <a:srgbClr val="FFFFFF"/>
          </a:solidFill>
          <a:ln>
            <a:solidFill>
              <a:srgbClr val="000000"/>
            </a:solid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9A4D6E96-E977-0E46-A7CD-837D78B6FD89}" type="slidenum">
              <a:rPr lang="en-US">
                <a:latin typeface="Times New Roman" pitchFamily="-110" charset="0"/>
              </a:rPr>
              <a:pPr/>
              <a:t>36</a:t>
            </a:fld>
            <a:endParaRPr lang="en-US">
              <a:latin typeface="Times New Roman" pitchFamily="-110"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76C52BC4-5286-A649-9889-2D55FA037C4C}" type="slidenum">
              <a:rPr lang="en-US">
                <a:latin typeface="Times New Roman" pitchFamily="-110" charset="0"/>
              </a:rPr>
              <a:pPr/>
              <a:t>37</a:t>
            </a:fld>
            <a:endParaRPr lang="en-US">
              <a:latin typeface="Times New Roman" pitchFamily="-110"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7F64B6B1-40E0-2F47-B174-2BDA58BEACD6}" type="slidenum">
              <a:rPr lang="en-US">
                <a:latin typeface="Times New Roman" pitchFamily="-110" charset="0"/>
              </a:rPr>
              <a:pPr/>
              <a:t>38</a:t>
            </a:fld>
            <a:endParaRPr lang="en-US">
              <a:latin typeface="Times New Roman" pitchFamily="-110"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92F92F66-4D11-A849-B856-06AB6D346100}" type="slidenum">
              <a:rPr lang="en-US">
                <a:latin typeface="Times New Roman" pitchFamily="-110" charset="0"/>
              </a:rPr>
              <a:pPr/>
              <a:t>39</a:t>
            </a:fld>
            <a:endParaRPr lang="en-US">
              <a:latin typeface="Times New Roman" pitchFamily="-110"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5670DC1A-2503-3C48-B150-68CCDBC32756}" type="slidenum">
              <a:rPr lang="en-US">
                <a:latin typeface="Times New Roman" pitchFamily="-110" charset="0"/>
              </a:rPr>
              <a:pPr/>
              <a:t>40</a:t>
            </a:fld>
            <a:endParaRPr lang="en-US">
              <a:latin typeface="Times New Roman" pitchFamily="-110"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B948AA56-14B7-9C42-846E-FBE7F73F2036}" type="slidenum">
              <a:rPr lang="en-US">
                <a:latin typeface="Times New Roman" pitchFamily="-110" charset="0"/>
              </a:rPr>
              <a:pPr/>
              <a:t>41</a:t>
            </a:fld>
            <a:endParaRPr lang="en-US">
              <a:latin typeface="Times New Roman" pitchFamily="-110"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85EA8192-9FD1-694A-9147-CED03E68B6FB}" type="slidenum">
              <a:rPr lang="en-US">
                <a:latin typeface="Times New Roman" pitchFamily="-110" charset="0"/>
              </a:rPr>
              <a:pPr/>
              <a:t>42</a:t>
            </a:fld>
            <a:endParaRPr lang="en-US">
              <a:latin typeface="Times New Roman" pitchFamily="-110"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1099A6B4-6EE3-5447-8D88-2CEC034B9A42}" type="slidenum">
              <a:rPr lang="en-US">
                <a:latin typeface="Times New Roman" pitchFamily="-110" charset="0"/>
              </a:rPr>
              <a:pPr/>
              <a:t>43</a:t>
            </a:fld>
            <a:endParaRPr lang="en-US">
              <a:latin typeface="Times New Roman" pitchFamily="-110"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1CE8317-F1FF-2347-9D94-6418255AC856}" type="slidenum">
              <a:rPr lang="en-US">
                <a:solidFill>
                  <a:prstClr val="black"/>
                </a:solidFill>
              </a:rPr>
              <a:pPr/>
              <a:t>5</a:t>
            </a:fld>
            <a:endParaRPr lang="en-US">
              <a:solidFill>
                <a:prstClr val="black"/>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5CBD6F63-1079-2E4A-A2CB-8A12D01C9D45}" type="slidenum">
              <a:rPr lang="en-US">
                <a:latin typeface="Times New Roman" pitchFamily="-110" charset="0"/>
              </a:rPr>
              <a:pPr/>
              <a:t>44</a:t>
            </a:fld>
            <a:endParaRPr lang="en-US">
              <a:latin typeface="Times New Roman" pitchFamily="-110"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EC1C2187-E62A-974F-9494-F18BDB206CB0}" type="slidenum">
              <a:rPr lang="en-US">
                <a:latin typeface="Times New Roman" pitchFamily="-110" charset="0"/>
              </a:rPr>
              <a:pPr/>
              <a:t>45</a:t>
            </a:fld>
            <a:endParaRPr lang="en-US">
              <a:latin typeface="Times New Roman" pitchFamily="-110"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92653F7A-E17F-624B-A71F-7074681EEBD8}" type="slidenum">
              <a:rPr lang="en-US">
                <a:latin typeface="Times New Roman" pitchFamily="-110" charset="0"/>
              </a:rPr>
              <a:pPr/>
              <a:t>46</a:t>
            </a:fld>
            <a:endParaRPr lang="en-US">
              <a:latin typeface="Times New Roman" pitchFamily="-110"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E65A3A57-F0B0-4741-9A9F-FED92B6663FE}" type="slidenum">
              <a:rPr lang="en-US">
                <a:latin typeface="Times New Roman" pitchFamily="-110" charset="0"/>
              </a:rPr>
              <a:pPr/>
              <a:t>47</a:t>
            </a:fld>
            <a:endParaRPr lang="en-US">
              <a:latin typeface="Times New Roman" pitchFamily="-110"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06A5697F-D4D0-7044-B13B-A4FED08425C3}" type="slidenum">
              <a:rPr lang="en-US">
                <a:latin typeface="Times New Roman" pitchFamily="-110" charset="0"/>
              </a:rPr>
              <a:pPr/>
              <a:t>48</a:t>
            </a:fld>
            <a:endParaRPr lang="en-US">
              <a:latin typeface="Times New Roman" pitchFamily="-110"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21ED22C8-1384-6942-8864-41A3F09F9DAE}" type="slidenum">
              <a:rPr lang="en-US">
                <a:latin typeface="Times New Roman" pitchFamily="-110" charset="0"/>
              </a:rPr>
              <a:pPr/>
              <a:t>49</a:t>
            </a:fld>
            <a:endParaRPr lang="en-US">
              <a:latin typeface="Times New Roman" pitchFamily="-110"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096553-5985-D747-A8DD-5D2C411BB4C3}" type="slidenum">
              <a:rPr lang="en-US" smtClean="0"/>
              <a:pPr/>
              <a:t>52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086B82A4-539D-7F46-9D4B-27AB4B4D6174}" type="slidenum">
              <a:rPr lang="en-US">
                <a:latin typeface="Times New Roman" pitchFamily="-110" charset="0"/>
              </a:rPr>
              <a:pPr/>
              <a:t>54</a:t>
            </a:fld>
            <a:endParaRPr lang="en-US">
              <a:latin typeface="Times New Roman" pitchFamily="-110"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A43B7BD6-AB42-6247-8469-44DCA3F261DB}" type="slidenum">
              <a:rPr lang="en-US">
                <a:latin typeface="Times New Roman" pitchFamily="-110" charset="0"/>
              </a:rPr>
              <a:pPr/>
              <a:t>56</a:t>
            </a:fld>
            <a:endParaRPr lang="en-US">
              <a:latin typeface="Times New Roman" pitchFamily="-110"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AC88052A-3BF0-C94D-B75E-16C6ED68BBAE}" type="slidenum">
              <a:rPr lang="en-US">
                <a:latin typeface="Times New Roman" pitchFamily="-110" charset="0"/>
              </a:rPr>
              <a:pPr/>
              <a:t>57</a:t>
            </a:fld>
            <a:endParaRPr lang="en-US">
              <a:latin typeface="Times New Roman" pitchFamily="-110"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7DBADCDF-86EE-7F41-9EED-5D2714B8D711}" type="slidenum">
              <a:rPr lang="en-US">
                <a:solidFill>
                  <a:prstClr val="black"/>
                </a:solidFill>
              </a:rPr>
              <a:pPr/>
              <a:t>6</a:t>
            </a:fld>
            <a:endParaRPr lang="en-US">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6C5B4DCA-8C24-D040-9086-1F58134E3496}" type="slidenum">
              <a:rPr lang="en-US">
                <a:solidFill>
                  <a:prstClr val="black"/>
                </a:solidFill>
              </a:rPr>
              <a:pPr/>
              <a:t>8</a:t>
            </a:fld>
            <a:endParaRPr lang="en-US">
              <a:solidFill>
                <a:prstClr val="black"/>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CBA52BE-9E67-C347-8481-D7ADD326720D}" type="slidenum">
              <a:rPr lang="en-US">
                <a:solidFill>
                  <a:prstClr val="black"/>
                </a:solidFill>
              </a:rPr>
              <a:pPr/>
              <a:t>9</a:t>
            </a:fld>
            <a:endParaRPr lang="en-US">
              <a:solidFill>
                <a:prstClr val="black"/>
              </a:solidFill>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641BD28D-7CA6-A847-B2D2-83C5D894FA23}" type="slidenum">
              <a:rPr lang="en-US">
                <a:solidFill>
                  <a:prstClr val="black"/>
                </a:solidFill>
              </a:rPr>
              <a:pPr/>
              <a:t>10</a:t>
            </a:fld>
            <a:endParaRPr lang="en-US">
              <a:solidFill>
                <a:prstClr val="black"/>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B81DA6C3-55AE-2144-8CE6-197039CF5F24}" type="slidenum">
              <a:rPr lang="en-US">
                <a:solidFill>
                  <a:prstClr val="black"/>
                </a:solidFill>
              </a:rPr>
              <a:pPr/>
              <a:t>11</a:t>
            </a:fld>
            <a:endParaRPr lang="en-US">
              <a:solidFill>
                <a:prstClr val="black"/>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9A0FFDD-2204-2345-9936-D39BA6093FCF}" type="slidenum">
              <a:rPr lang="en-US">
                <a:solidFill>
                  <a:prstClr val="black"/>
                </a:solidFill>
              </a:rPr>
              <a:pPr/>
              <a:t>12</a:t>
            </a:fld>
            <a:endParaRPr lang="en-US">
              <a:solidFill>
                <a:prstClr val="black"/>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5111" y="4343093"/>
            <a:ext cx="5027779" cy="4115721"/>
          </a:xfrm>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134145-E4F3-F14D-B3FC-3B7F548B826D}" type="datetimeFigureOut">
              <a:rPr lang="en-US" smtClean="0"/>
              <a:pPr/>
              <a:t>6/3/11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4145-E4F3-F14D-B3FC-3B7F548B826D}" type="datetimeFigureOut">
              <a:rPr lang="en-US" smtClean="0"/>
              <a:pPr/>
              <a:t>6/3/11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4145-E4F3-F14D-B3FC-3B7F548B826D}" type="datetimeFigureOut">
              <a:rPr lang="en-US" smtClean="0"/>
              <a:pPr/>
              <a:t>6/3/11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206C5-D9AD-7C41-B823-AC2418B4476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CA568-9A5A-994A-AE31-68C55DAD33F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F8010B-860E-5F4D-86AD-E02A7F8736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EF15BC-25DE-6B43-8682-9908CB272C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134145-E4F3-F14D-B3FC-3B7F548B826D}" type="datetimeFigureOut">
              <a:rPr lang="en-US" smtClean="0"/>
              <a:pPr/>
              <a:t>6/3/11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134145-E4F3-F14D-B3FC-3B7F548B826D}" type="datetimeFigureOut">
              <a:rPr lang="en-US" smtClean="0"/>
              <a:pPr/>
              <a:t>6/3/11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134145-E4F3-F14D-B3FC-3B7F548B826D}" type="datetimeFigureOut">
              <a:rPr lang="en-US" smtClean="0"/>
              <a:pPr/>
              <a:t>6/3/11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134145-E4F3-F14D-B3FC-3B7F548B826D}" type="datetimeFigureOut">
              <a:rPr lang="en-US" smtClean="0"/>
              <a:pPr/>
              <a:t>6/3/11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134145-E4F3-F14D-B3FC-3B7F548B826D}" type="datetimeFigureOut">
              <a:rPr lang="en-US" smtClean="0"/>
              <a:pPr/>
              <a:t>6/3/11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134145-E4F3-F14D-B3FC-3B7F548B826D}" type="datetimeFigureOut">
              <a:rPr lang="en-US" smtClean="0"/>
              <a:pPr/>
              <a:t>6/3/11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134145-E4F3-F14D-B3FC-3B7F548B826D}" type="datetimeFigureOut">
              <a:rPr lang="en-US" smtClean="0"/>
              <a:pPr/>
              <a:t>6/3/11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134145-E4F3-F14D-B3FC-3B7F548B826D}" type="datetimeFigureOut">
              <a:rPr lang="en-US" smtClean="0"/>
              <a:pPr/>
              <a:t>6/3/11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9DC20-435B-DD4A-8CBE-D168517EA8A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34145-E4F3-F14D-B3FC-3B7F548B826D}" type="datetimeFigureOut">
              <a:rPr lang="en-US" smtClean="0"/>
              <a:pPr/>
              <a:t>6/3/11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9DC20-435B-DD4A-8CBE-D168517EA8A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1F3F8C56-DBDF-D045-B810-980570BD828F}"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BD340F6E-1B00-BF49-B925-DA9EAB58FB81}" type="slidenum">
              <a:rPr lang="en-US"/>
              <a:pPr defTabSz="914400"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jpeg"/><Relationship Id="rId5" Type="http://schemas.openxmlformats.org/officeDocument/2006/relationships/image" Target="../media/image3.jpe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4" Type="http://schemas.openxmlformats.org/officeDocument/2006/relationships/image" Target="../media/image12.png"/><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1.png"/><Relationship Id="rId5" Type="http://schemas.openxmlformats.org/officeDocument/2006/relationships/image" Target="../media/image13.png"/></Relationships>
</file>

<file path=ppt/slides/_rels/slide12.xml.rels><?xml version="1.0" encoding="UTF-8" standalone="yes"?>
<Relationships xmlns="http://schemas.openxmlformats.org/package/2006/relationships"><Relationship Id="rId4" Type="http://schemas.openxmlformats.org/officeDocument/2006/relationships/oleObject" Target="../embeddings/Microsoft_Equation2.bin"/><Relationship Id="rId1" Type="http://schemas.openxmlformats.org/officeDocument/2006/relationships/vmlDrawing" Target="../drawings/vmlDrawing4.vml"/><Relationship Id="rId2" Type="http://schemas.openxmlformats.org/officeDocument/2006/relationships/slideLayout" Target="../slideLayouts/slideLayout12.xml"/><Relationship Id="rId3"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4" Type="http://schemas.openxmlformats.org/officeDocument/2006/relationships/hyperlink" Target="http://modis.gsfc.nasa.gov/data/dataprod/dataproducts.php?MOD_NUMBER=44" TargetMode="External"/><Relationship Id="rId4" Type="http://schemas.openxmlformats.org/officeDocument/2006/relationships/hyperlink" Target="http://modis.gsfc.nasa.gov/data/dataprod/dataproducts.php?MOD_NUMBER=10" TargetMode="External"/><Relationship Id="rId7" Type="http://schemas.openxmlformats.org/officeDocument/2006/relationships/hyperlink" Target="http://modis.gsfc.nasa.gov/data/dataprod/dataproducts.php?MOD_NUMBER=13" TargetMode="External"/><Relationship Id="rId11" Type="http://schemas.openxmlformats.org/officeDocument/2006/relationships/hyperlink" Target="http://modis.gsfc.nasa.gov/data/dataprod/dataproducts.php?MOD_NUMBER=17" TargetMode="External"/><Relationship Id="rId1" Type="http://schemas.openxmlformats.org/officeDocument/2006/relationships/themeOverride" Target="../theme/themeOverride1.xml"/><Relationship Id="rId6" Type="http://schemas.openxmlformats.org/officeDocument/2006/relationships/hyperlink" Target="http://modis.gsfc.nasa.gov/data/dataprod/dataproducts.php?MOD_NUMBER=12" TargetMode="External"/><Relationship Id="rId8" Type="http://schemas.openxmlformats.org/officeDocument/2006/relationships/hyperlink" Target="http://modis.gsfc.nasa.gov/data/dataprod/dataproducts.php?MOD_NUMBER=14" TargetMode="External"/><Relationship Id="rId13" Type="http://schemas.openxmlformats.org/officeDocument/2006/relationships/hyperlink" Target="http://modis.gsfc.nasa.gov/data/dataprod/dataproducts.php?MOD_NUMBER=43" TargetMode="External"/><Relationship Id="rId10" Type="http://schemas.openxmlformats.org/officeDocument/2006/relationships/hyperlink" Target="http://modis.gsfc.nasa.gov/data/dataprod/dataproducts.php?MOD_NUMBER=16" TargetMode="External"/><Relationship Id="rId5" Type="http://schemas.openxmlformats.org/officeDocument/2006/relationships/hyperlink" Target="http://modis.gsfc.nasa.gov/data/dataprod/dataproducts.php?MOD_NUMBER=11" TargetMode="External"/><Relationship Id="rId15" Type="http://schemas.openxmlformats.org/officeDocument/2006/relationships/hyperlink" Target="http://modis.gsfc.nasa.gov/data/dataprod/dataproducts.php?MOD_NUMBER=18" TargetMode="External"/><Relationship Id="rId12" Type="http://schemas.openxmlformats.org/officeDocument/2006/relationships/hyperlink" Target="http://modis.gsfc.nasa.gov/data/dataprod/dataproducts.php?MOD_NUMBER=29" TargetMode="External"/><Relationship Id="rId2" Type="http://schemas.openxmlformats.org/officeDocument/2006/relationships/slideLayout" Target="../slideLayouts/slideLayout15.xml"/><Relationship Id="rId9" Type="http://schemas.openxmlformats.org/officeDocument/2006/relationships/hyperlink" Target="http://modis.gsfc.nasa.gov/data/dataprod/dataproducts.php?MOD_NUMBER=15" TargetMode="External"/><Relationship Id="rId3" Type="http://schemas.openxmlformats.org/officeDocument/2006/relationships/hyperlink" Target="http://modis.gsfc.nasa.gov/data/dataprod/dataproducts.php?MOD_NUMBER=09"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4"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3.gi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notesSlide" Target="../notesSlides/notesSlide15.xml"/><Relationship Id="rId1" Type="http://schemas.openxmlformats.org/officeDocument/2006/relationships/themeOverride" Target="../theme/themeOverrid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6" Type="http://schemas.openxmlformats.org/officeDocument/2006/relationships/image" Target="../media/image30.png"/><Relationship Id="rId4"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27.jpeg"/><Relationship Id="rId5" Type="http://schemas.openxmlformats.org/officeDocument/2006/relationships/image" Target="../media/image2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33.pdf"/><Relationship Id="rId7" Type="http://schemas.openxmlformats.org/officeDocument/2006/relationships/image" Target="../media/image35.png"/><Relationship Id="rId1" Type="http://schemas.openxmlformats.org/officeDocument/2006/relationships/vmlDrawing" Target="../drawings/vmlDrawing5.vml"/><Relationship Id="rId2" Type="http://schemas.openxmlformats.org/officeDocument/2006/relationships/slideLayout" Target="../slideLayouts/slideLayout7.xml"/><Relationship Id="rId9" Type="http://schemas.openxmlformats.org/officeDocument/2006/relationships/oleObject" Target="../embeddings/Microsoft_Equation3.bin"/><Relationship Id="rId3" Type="http://schemas.openxmlformats.org/officeDocument/2006/relationships/notesSlide" Target="../notesSlides/notesSlide19.xml"/><Relationship Id="rId6"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7.pd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4"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6.png"/></Relationships>
</file>

<file path=ppt/slides/_rels/slide45.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8.png"/></Relationships>
</file>

<file path=ppt/slides/_rels/slide46.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Microsoft_Equation8.bin"/><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7" Type="http://schemas.openxmlformats.org/officeDocument/2006/relationships/oleObject" Target="../embeddings/Microsoft_Equation7.bin"/><Relationship Id="rId1" Type="http://schemas.openxmlformats.org/officeDocument/2006/relationships/vmlDrawing" Target="../drawings/vmlDrawing6.vml"/><Relationship Id="rId2" Type="http://schemas.openxmlformats.org/officeDocument/2006/relationships/slideLayout" Target="../slideLayouts/slideLayout2.xml"/><Relationship Id="rId9" Type="http://schemas.openxmlformats.org/officeDocument/2006/relationships/oleObject" Target="../embeddings/Microsoft_Equation9.bin"/><Relationship Id="rId3" Type="http://schemas.openxmlformats.org/officeDocument/2006/relationships/notesSlide" Target="../notesSlides/notesSlide34.xml"/><Relationship Id="rId6" Type="http://schemas.openxmlformats.org/officeDocument/2006/relationships/oleObject" Target="../embeddings/Microsoft_Equation6.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3"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12.xml"/><Relationship Id="rId3"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4" Type="http://schemas.openxmlformats.org/officeDocument/2006/relationships/oleObject" Target="../embeddings/Microsoft_Excel_97_-_2004_Worksheet1.xls"/><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914400" y="1425575"/>
            <a:ext cx="7010400" cy="708025"/>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4000" b="1" dirty="0">
                <a:solidFill>
                  <a:schemeClr val="accent2"/>
                </a:solidFill>
                <a:latin typeface="Times New Roman"/>
                <a:cs typeface="Times New Roman"/>
              </a:rPr>
              <a:t>MODIS Products</a:t>
            </a:r>
            <a:endParaRPr lang="en-US" sz="4000" dirty="0">
              <a:latin typeface="Times New Roman"/>
              <a:cs typeface="Times New Roman"/>
            </a:endParaRPr>
          </a:p>
        </p:txBody>
      </p:sp>
      <p:sp>
        <p:nvSpPr>
          <p:cNvPr id="24579" name="Text Box 3"/>
          <p:cNvSpPr txBox="1">
            <a:spLocks noChangeArrowheads="1"/>
          </p:cNvSpPr>
          <p:nvPr/>
        </p:nvSpPr>
        <p:spPr bwMode="auto">
          <a:xfrm>
            <a:off x="762000" y="2271713"/>
            <a:ext cx="8077200" cy="4216539"/>
          </a:xfrm>
          <a:prstGeom prst="rect">
            <a:avLst/>
          </a:prstGeom>
          <a:noFill/>
          <a:ln w="9525">
            <a:noFill/>
            <a:miter lim="800000"/>
            <a:headEnd/>
            <a:tailEnd/>
          </a:ln>
        </p:spPr>
        <p:txBody>
          <a:bodyPr>
            <a:prstTxWarp prst="textNoShape">
              <a:avLst/>
            </a:prstTxWarp>
            <a:spAutoFit/>
          </a:bodyPr>
          <a:lstStyle/>
          <a:p>
            <a:pPr algn="ctr"/>
            <a:r>
              <a:rPr lang="en-US" sz="2800" b="1" dirty="0">
                <a:latin typeface="Times New Roman"/>
                <a:cs typeface="Times New Roman"/>
              </a:rPr>
              <a:t>2011 IMAPP Training Workshop: Satellite Direct Broadcast for Real-Time Environmental Applications</a:t>
            </a:r>
            <a:endParaRPr lang="en-US" sz="2800" dirty="0">
              <a:latin typeface="Times New Roman"/>
              <a:cs typeface="Times New Roman"/>
            </a:endParaRPr>
          </a:p>
          <a:p>
            <a:pPr algn="ctr" eaLnBrk="0" hangingPunct="0"/>
            <a:r>
              <a:rPr lang="en-US" sz="2800" b="1" dirty="0">
                <a:latin typeface="Times New Roman"/>
                <a:cs typeface="Times New Roman"/>
              </a:rPr>
              <a:t>ECNU, China</a:t>
            </a:r>
          </a:p>
          <a:p>
            <a:pPr algn="ctr" eaLnBrk="0" hangingPunct="0"/>
            <a:r>
              <a:rPr lang="en-US" sz="2800" b="1" dirty="0">
                <a:latin typeface="Times New Roman"/>
                <a:cs typeface="Times New Roman"/>
              </a:rPr>
              <a:t>2 June </a:t>
            </a:r>
            <a:r>
              <a:rPr lang="en-US" sz="2800" b="1" dirty="0" smtClean="0">
                <a:latin typeface="Times New Roman"/>
                <a:cs typeface="Times New Roman"/>
              </a:rPr>
              <a:t>2011</a:t>
            </a:r>
          </a:p>
          <a:p>
            <a:pPr algn="ctr" eaLnBrk="0" hangingPunct="0"/>
            <a:r>
              <a:rPr lang="en-US" sz="2800" b="1" dirty="0" smtClean="0">
                <a:latin typeface="Times New Roman"/>
                <a:cs typeface="Times New Roman"/>
              </a:rPr>
              <a:t>Part 2</a:t>
            </a:r>
            <a:endParaRPr lang="en-US" sz="2800" dirty="0" smtClean="0">
              <a:latin typeface="Times New Roman"/>
              <a:cs typeface="Times New Roman"/>
            </a:endParaRPr>
          </a:p>
          <a:p>
            <a:pPr algn="ctr" eaLnBrk="0" hangingPunct="0"/>
            <a:endParaRPr lang="en-US" sz="2800" dirty="0">
              <a:latin typeface="Times New Roman"/>
              <a:cs typeface="Times New Roman"/>
            </a:endParaRPr>
          </a:p>
          <a:p>
            <a:pPr algn="ctr" eaLnBrk="0" hangingPunct="0"/>
            <a:r>
              <a:rPr lang="en-US" dirty="0">
                <a:latin typeface="Times New Roman"/>
                <a:cs typeface="Times New Roman"/>
              </a:rPr>
              <a:t>Kathleen </a:t>
            </a:r>
            <a:r>
              <a:rPr lang="en-US" dirty="0" err="1">
                <a:latin typeface="Times New Roman"/>
                <a:cs typeface="Times New Roman"/>
              </a:rPr>
              <a:t>Strabala</a:t>
            </a:r>
            <a:endParaRPr lang="en-US" dirty="0">
              <a:latin typeface="Times New Roman"/>
              <a:cs typeface="Times New Roman"/>
            </a:endParaRPr>
          </a:p>
          <a:p>
            <a:pPr algn="ctr" eaLnBrk="0" hangingPunct="0"/>
            <a:r>
              <a:rPr lang="en-US" dirty="0">
                <a:latin typeface="Times New Roman"/>
                <a:cs typeface="Times New Roman"/>
              </a:rPr>
              <a:t>Cooperative Institute for Meteorological Satellite Studies</a:t>
            </a:r>
          </a:p>
          <a:p>
            <a:pPr algn="ctr" eaLnBrk="0" hangingPunct="0"/>
            <a:r>
              <a:rPr lang="en-US" dirty="0">
                <a:latin typeface="Times New Roman"/>
                <a:cs typeface="Times New Roman"/>
              </a:rPr>
              <a:t>Space Science and Engineering Center</a:t>
            </a:r>
          </a:p>
          <a:p>
            <a:pPr algn="ctr" eaLnBrk="0" hangingPunct="0"/>
            <a:r>
              <a:rPr lang="en-US" dirty="0">
                <a:latin typeface="Times New Roman"/>
                <a:cs typeface="Times New Roman"/>
              </a:rPr>
              <a:t>University of Wisconsin-Madison</a:t>
            </a:r>
          </a:p>
        </p:txBody>
      </p:sp>
      <p:pic>
        <p:nvPicPr>
          <p:cNvPr id="24580" name="Picture 4" descr="SSEC_logo_small24"/>
          <p:cNvPicPr>
            <a:picLocks noChangeAspect="1" noChangeArrowheads="1"/>
          </p:cNvPicPr>
          <p:nvPr/>
        </p:nvPicPr>
        <p:blipFill>
          <a:blip r:embed="rId3"/>
          <a:srcRect/>
          <a:stretch>
            <a:fillRect/>
          </a:stretch>
        </p:blipFill>
        <p:spPr bwMode="auto">
          <a:xfrm>
            <a:off x="1219200" y="228600"/>
            <a:ext cx="1241425" cy="914400"/>
          </a:xfrm>
          <a:prstGeom prst="rect">
            <a:avLst/>
          </a:prstGeom>
          <a:noFill/>
          <a:ln w="9525">
            <a:noFill/>
            <a:miter lim="800000"/>
            <a:headEnd/>
            <a:tailEnd/>
          </a:ln>
        </p:spPr>
      </p:pic>
      <p:pic>
        <p:nvPicPr>
          <p:cNvPr id="24581" name="Picture 6" descr="terra"/>
          <p:cNvPicPr>
            <a:picLocks noChangeAspect="1" noChangeArrowheads="1"/>
          </p:cNvPicPr>
          <p:nvPr/>
        </p:nvPicPr>
        <p:blipFill>
          <a:blip r:embed="rId4"/>
          <a:srcRect l="36000" b="42352"/>
          <a:stretch>
            <a:fillRect/>
          </a:stretch>
        </p:blipFill>
        <p:spPr bwMode="auto">
          <a:xfrm>
            <a:off x="533400" y="3505200"/>
            <a:ext cx="2286000" cy="1592263"/>
          </a:xfrm>
          <a:prstGeom prst="rect">
            <a:avLst/>
          </a:prstGeom>
          <a:noFill/>
          <a:ln w="9525">
            <a:solidFill>
              <a:schemeClr val="tx1"/>
            </a:solidFill>
            <a:miter lim="800000"/>
            <a:headEnd/>
            <a:tailEnd/>
          </a:ln>
        </p:spPr>
      </p:pic>
      <p:pic>
        <p:nvPicPr>
          <p:cNvPr id="24582" name="Picture 7" descr="image04"/>
          <p:cNvPicPr>
            <a:picLocks noChangeAspect="1" noChangeArrowheads="1"/>
          </p:cNvPicPr>
          <p:nvPr/>
        </p:nvPicPr>
        <p:blipFill>
          <a:blip r:embed="rId5"/>
          <a:srcRect/>
          <a:stretch>
            <a:fillRect/>
          </a:stretch>
        </p:blipFill>
        <p:spPr bwMode="auto">
          <a:xfrm>
            <a:off x="7010400" y="3429000"/>
            <a:ext cx="1695450" cy="1752600"/>
          </a:xfrm>
          <a:prstGeom prst="rect">
            <a:avLst/>
          </a:prstGeom>
          <a:noFill/>
          <a:ln w="9525">
            <a:solidFill>
              <a:schemeClr val="tx1"/>
            </a:solidFill>
            <a:miter lim="800000"/>
            <a:headEnd/>
            <a:tailEnd/>
          </a:ln>
        </p:spPr>
      </p:pic>
      <p:pic>
        <p:nvPicPr>
          <p:cNvPr id="24584" name="Picture 4"/>
          <p:cNvPicPr>
            <a:picLocks noChangeAspect="1"/>
          </p:cNvPicPr>
          <p:nvPr/>
        </p:nvPicPr>
        <p:blipFill>
          <a:blip r:embed="rId6"/>
          <a:srcRect l="3790" t="2734" r="7581" b="2734"/>
          <a:stretch>
            <a:fillRect/>
          </a:stretch>
        </p:blipFill>
        <p:spPr bwMode="auto">
          <a:xfrm>
            <a:off x="6629400" y="304800"/>
            <a:ext cx="1066800" cy="947738"/>
          </a:xfrm>
          <a:prstGeom prst="rect">
            <a:avLst/>
          </a:prstGeom>
          <a:noFill/>
          <a:ln w="9525">
            <a:noFill/>
            <a:miter lim="800000"/>
            <a:headEnd/>
            <a:tailEnd/>
          </a:ln>
        </p:spPr>
      </p:pic>
      <p:pic>
        <p:nvPicPr>
          <p:cNvPr id="10" name="Picture 9" descr="Picture 8.png"/>
          <p:cNvPicPr>
            <a:picLocks noChangeAspect="1"/>
          </p:cNvPicPr>
          <p:nvPr/>
        </p:nvPicPr>
        <p:blipFill>
          <a:blip r:embed="rId7"/>
          <a:srcRect l="11882" t="6655" r="10880" b="6668"/>
          <a:stretch>
            <a:fillRect/>
          </a:stretch>
        </p:blipFill>
        <p:spPr>
          <a:xfrm>
            <a:off x="4038600" y="228600"/>
            <a:ext cx="990600" cy="990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0" y="-228600"/>
            <a:ext cx="9144000" cy="1143000"/>
          </a:xfrm>
        </p:spPr>
        <p:txBody>
          <a:bodyPr/>
          <a:lstStyle/>
          <a:p>
            <a:pPr eaLnBrk="1" hangingPunct="1"/>
            <a:r>
              <a:rPr lang="en-US" sz="3200">
                <a:solidFill>
                  <a:schemeClr val="accent2"/>
                </a:solidFill>
                <a:ea typeface="ＭＳ Ｐゴシック" pitchFamily="-110" charset="-128"/>
                <a:cs typeface="ＭＳ Ｐゴシック" pitchFamily="-110" charset="-128"/>
              </a:rPr>
              <a:t>Normalized Difference Vegetation Index (NDVI)</a:t>
            </a:r>
          </a:p>
        </p:txBody>
      </p:sp>
      <p:pic>
        <p:nvPicPr>
          <p:cNvPr id="156675" name="Picture 4" descr="NDVI"/>
          <p:cNvPicPr>
            <a:picLocks noChangeAspect="1" noChangeArrowheads="1"/>
          </p:cNvPicPr>
          <p:nvPr/>
        </p:nvPicPr>
        <p:blipFill>
          <a:blip r:embed="rId3"/>
          <a:srcRect t="6425" b="25092"/>
          <a:stretch>
            <a:fillRect/>
          </a:stretch>
        </p:blipFill>
        <p:spPr bwMode="auto">
          <a:xfrm>
            <a:off x="4572000" y="2027238"/>
            <a:ext cx="4178300" cy="3992562"/>
          </a:xfrm>
          <a:prstGeom prst="rect">
            <a:avLst/>
          </a:prstGeom>
          <a:noFill/>
          <a:ln w="9525">
            <a:solidFill>
              <a:schemeClr val="tx1"/>
            </a:solidFill>
            <a:miter lim="800000"/>
            <a:headEnd/>
            <a:tailEnd/>
          </a:ln>
        </p:spPr>
      </p:pic>
      <p:sp>
        <p:nvSpPr>
          <p:cNvPr id="156676" name="Text Box 6"/>
          <p:cNvSpPr txBox="1">
            <a:spLocks noChangeArrowheads="1"/>
          </p:cNvSpPr>
          <p:nvPr/>
        </p:nvSpPr>
        <p:spPr bwMode="auto">
          <a:xfrm>
            <a:off x="2362200" y="609600"/>
            <a:ext cx="3733800" cy="94615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800">
                <a:solidFill>
                  <a:srgbClr val="000000"/>
                </a:solidFill>
                <a:ea typeface="ＭＳ Ｐゴシック" pitchFamily="-110" charset="-128"/>
                <a:cs typeface="ＭＳ Ｐゴシック" pitchFamily="-110" charset="-128"/>
              </a:rPr>
              <a:t>Defined as the ratio </a:t>
            </a:r>
            <a:br>
              <a:rPr lang="en-US" sz="2800">
                <a:solidFill>
                  <a:srgbClr val="000000"/>
                </a:solidFill>
                <a:ea typeface="ＭＳ Ｐゴシック" pitchFamily="-110" charset="-128"/>
                <a:cs typeface="ＭＳ Ｐゴシック" pitchFamily="-110" charset="-128"/>
              </a:rPr>
            </a:br>
            <a:r>
              <a:rPr lang="en-US" sz="2800" b="1">
                <a:solidFill>
                  <a:srgbClr val="000000"/>
                </a:solidFill>
                <a:ea typeface="ＭＳ Ｐゴシック" pitchFamily="-110" charset="-128"/>
                <a:cs typeface="ＭＳ Ｐゴシック" pitchFamily="-110" charset="-128"/>
              </a:rPr>
              <a:t>(r</a:t>
            </a:r>
            <a:r>
              <a:rPr lang="en-US" sz="2800" b="1" baseline="-25000">
                <a:solidFill>
                  <a:srgbClr val="000000"/>
                </a:solidFill>
                <a:ea typeface="ＭＳ Ｐゴシック" pitchFamily="-110" charset="-128"/>
                <a:cs typeface="ＭＳ Ｐゴシック" pitchFamily="-110" charset="-128"/>
              </a:rPr>
              <a:t>.86 </a:t>
            </a:r>
            <a:r>
              <a:rPr lang="en-US" sz="2800" b="1">
                <a:solidFill>
                  <a:srgbClr val="000000"/>
                </a:solidFill>
                <a:ea typeface="ＭＳ Ｐゴシック" pitchFamily="-110" charset="-128"/>
                <a:cs typeface="ＭＳ Ｐゴシック" pitchFamily="-110" charset="-128"/>
              </a:rPr>
              <a:t>- r</a:t>
            </a:r>
            <a:r>
              <a:rPr lang="en-US" sz="2800" b="1" baseline="-25000">
                <a:solidFill>
                  <a:srgbClr val="000000"/>
                </a:solidFill>
                <a:ea typeface="ＭＳ Ｐゴシック" pitchFamily="-110" charset="-128"/>
                <a:cs typeface="ＭＳ Ｐゴシック" pitchFamily="-110" charset="-128"/>
              </a:rPr>
              <a:t>.68</a:t>
            </a:r>
            <a:r>
              <a:rPr lang="en-US" sz="2800" b="1">
                <a:solidFill>
                  <a:srgbClr val="000000"/>
                </a:solidFill>
                <a:ea typeface="ＭＳ Ｐゴシック" pitchFamily="-110" charset="-128"/>
                <a:cs typeface="ＭＳ Ｐゴシック" pitchFamily="-110" charset="-128"/>
              </a:rPr>
              <a:t>)/(r</a:t>
            </a:r>
            <a:r>
              <a:rPr lang="en-US" sz="2800" b="1" baseline="-25000">
                <a:solidFill>
                  <a:srgbClr val="000000"/>
                </a:solidFill>
                <a:ea typeface="ＭＳ Ｐゴシック" pitchFamily="-110" charset="-128"/>
                <a:cs typeface="ＭＳ Ｐゴシック" pitchFamily="-110" charset="-128"/>
              </a:rPr>
              <a:t>.86 </a:t>
            </a:r>
            <a:r>
              <a:rPr lang="en-US" sz="2800" b="1">
                <a:solidFill>
                  <a:srgbClr val="000000"/>
                </a:solidFill>
                <a:ea typeface="ＭＳ Ｐゴシック" pitchFamily="-110" charset="-128"/>
                <a:cs typeface="ＭＳ Ｐゴシック" pitchFamily="-110" charset="-128"/>
              </a:rPr>
              <a:t>+</a:t>
            </a:r>
            <a:r>
              <a:rPr lang="en-US" sz="2800" b="1" baseline="-25000">
                <a:solidFill>
                  <a:srgbClr val="000000"/>
                </a:solidFill>
                <a:ea typeface="ＭＳ Ｐゴシック" pitchFamily="-110" charset="-128"/>
                <a:cs typeface="ＭＳ Ｐゴシック" pitchFamily="-110" charset="-128"/>
              </a:rPr>
              <a:t> </a:t>
            </a:r>
            <a:r>
              <a:rPr lang="en-US" sz="2800" b="1">
                <a:solidFill>
                  <a:srgbClr val="000000"/>
                </a:solidFill>
                <a:ea typeface="ＭＳ Ｐゴシック" pitchFamily="-110" charset="-128"/>
                <a:cs typeface="ＭＳ Ｐゴシック" pitchFamily="-110" charset="-128"/>
              </a:rPr>
              <a:t>r</a:t>
            </a:r>
            <a:r>
              <a:rPr lang="en-US" sz="2800" b="1" baseline="-25000">
                <a:solidFill>
                  <a:srgbClr val="000000"/>
                </a:solidFill>
                <a:ea typeface="ＭＳ Ｐゴシック" pitchFamily="-110" charset="-128"/>
                <a:cs typeface="ＭＳ Ｐゴシック" pitchFamily="-110" charset="-128"/>
              </a:rPr>
              <a:t>.68</a:t>
            </a:r>
            <a:r>
              <a:rPr lang="en-US" sz="2800" b="1">
                <a:solidFill>
                  <a:srgbClr val="000000"/>
                </a:solidFill>
                <a:ea typeface="ＭＳ Ｐゴシック" pitchFamily="-110" charset="-128"/>
                <a:cs typeface="ＭＳ Ｐゴシック" pitchFamily="-110" charset="-128"/>
              </a:rPr>
              <a:t>)</a:t>
            </a:r>
            <a:endParaRPr lang="en-US" sz="2400">
              <a:solidFill>
                <a:srgbClr val="000000"/>
              </a:solidFill>
            </a:endParaRPr>
          </a:p>
        </p:txBody>
      </p:sp>
      <p:graphicFrame>
        <p:nvGraphicFramePr>
          <p:cNvPr id="165952" name="Group 64"/>
          <p:cNvGraphicFramePr>
            <a:graphicFrameLocks noGrp="1"/>
          </p:cNvGraphicFramePr>
          <p:nvPr/>
        </p:nvGraphicFramePr>
        <p:xfrm>
          <a:off x="76200" y="1676400"/>
          <a:ext cx="4343400" cy="2120900"/>
        </p:xfrm>
        <a:graphic>
          <a:graphicData uri="http://schemas.openxmlformats.org/drawingml/2006/table">
            <a:tbl>
              <a:tblPr/>
              <a:tblGrid>
                <a:gridCol w="2133600"/>
                <a:gridCol w="2209800"/>
              </a:tblGrid>
              <a:tr h="4572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charset="0"/>
                        </a:rPr>
                        <a:t>Correlated with: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Plant Biomass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Crop Yield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Plant Nitrogen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Plant Dhlorophyll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Water Stress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Plant Diseases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Insect Damage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65957" name="Group 69"/>
          <p:cNvGraphicFramePr>
            <a:graphicFrameLocks noGrp="1"/>
          </p:cNvGraphicFramePr>
          <p:nvPr/>
        </p:nvGraphicFramePr>
        <p:xfrm>
          <a:off x="76200" y="3886200"/>
          <a:ext cx="4343400" cy="3017520"/>
        </p:xfrm>
        <a:graphic>
          <a:graphicData uri="http://schemas.openxmlformats.org/drawingml/2006/table">
            <a:tbl>
              <a:tblPr/>
              <a:tblGrid>
                <a:gridCol w="2133600"/>
                <a:gridCol w="2209800"/>
              </a:tblGrid>
              <a:tr h="4333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charset="0"/>
                        </a:rPr>
                        <a:t>Applications: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Vegetation Monitoring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Agricultural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Activities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Drought studies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Landcover Change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Public Health Issues (mosquitos)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Climate Change Detection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128"/>
                          <a:cs typeface="ＭＳ Ｐゴシック" charset="-128"/>
                        </a:rPr>
                        <a:t>Net Primary Production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rPr>
                        <a:t>Carbon Balance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722" name="Picture 2" descr="RGB_Transect_NIR"/>
          <p:cNvPicPr>
            <a:picLocks noChangeAspect="1" noChangeArrowheads="1"/>
          </p:cNvPicPr>
          <p:nvPr/>
        </p:nvPicPr>
        <p:blipFill>
          <a:blip r:embed="rId3"/>
          <a:srcRect t="21494" r="13235" b="9634"/>
          <a:stretch>
            <a:fillRect/>
          </a:stretch>
        </p:blipFill>
        <p:spPr bwMode="auto">
          <a:xfrm>
            <a:off x="152400" y="1219200"/>
            <a:ext cx="4495800" cy="2667000"/>
          </a:xfrm>
          <a:prstGeom prst="rect">
            <a:avLst/>
          </a:prstGeom>
          <a:noFill/>
          <a:ln w="9525">
            <a:noFill/>
            <a:miter lim="800000"/>
            <a:headEnd/>
            <a:tailEnd/>
          </a:ln>
        </p:spPr>
      </p:pic>
      <p:sp>
        <p:nvSpPr>
          <p:cNvPr id="158723" name="Rectangle 3"/>
          <p:cNvSpPr>
            <a:spLocks noChangeArrowheads="1"/>
          </p:cNvSpPr>
          <p:nvPr/>
        </p:nvSpPr>
        <p:spPr bwMode="auto">
          <a:xfrm>
            <a:off x="5105400" y="1981200"/>
            <a:ext cx="2827338" cy="11874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110" charset="0"/>
                <a:ea typeface="ＭＳ Ｐゴシック" pitchFamily="-110" charset="-128"/>
                <a:cs typeface="ＭＳ Ｐゴシック" pitchFamily="-110" charset="-128"/>
              </a:rPr>
              <a:t>NIR (.86 micron)</a:t>
            </a:r>
          </a:p>
          <a:p>
            <a:pPr defTabSz="914400" eaLnBrk="0" fontAlgn="base" hangingPunct="0">
              <a:spcBef>
                <a:spcPct val="0"/>
              </a:spcBef>
              <a:spcAft>
                <a:spcPct val="0"/>
              </a:spcAft>
            </a:pPr>
            <a:r>
              <a:rPr lang="en-US" sz="2400">
                <a:solidFill>
                  <a:srgbClr val="00FF00"/>
                </a:solidFill>
                <a:latin typeface="Arial" pitchFamily="-110" charset="0"/>
                <a:ea typeface="ＭＳ Ｐゴシック" pitchFamily="-110" charset="-128"/>
                <a:cs typeface="ＭＳ Ｐゴシック" pitchFamily="-110" charset="-128"/>
              </a:rPr>
              <a:t>Green (.55 micron)</a:t>
            </a:r>
            <a:r>
              <a:rPr lang="en-US" sz="2400">
                <a:solidFill>
                  <a:srgbClr val="000000"/>
                </a:solidFill>
                <a:latin typeface="Arial" pitchFamily="-110" charset="0"/>
                <a:ea typeface="ＭＳ Ｐゴシック" pitchFamily="-110" charset="-128"/>
                <a:cs typeface="ＭＳ Ｐゴシック" pitchFamily="-110" charset="-128"/>
              </a:rPr>
              <a:t> </a:t>
            </a:r>
          </a:p>
          <a:p>
            <a:pPr defTabSz="914400" eaLnBrk="0" fontAlgn="base" hangingPunct="0">
              <a:spcBef>
                <a:spcPct val="0"/>
              </a:spcBef>
              <a:spcAft>
                <a:spcPct val="0"/>
              </a:spcAft>
            </a:pPr>
            <a:r>
              <a:rPr lang="en-US" sz="2400">
                <a:solidFill>
                  <a:srgbClr val="FF0000"/>
                </a:solidFill>
                <a:latin typeface="Arial" pitchFamily="-110" charset="0"/>
                <a:ea typeface="ＭＳ Ｐゴシック" pitchFamily="-110" charset="-128"/>
                <a:cs typeface="ＭＳ Ｐゴシック" pitchFamily="-110" charset="-128"/>
              </a:rPr>
              <a:t>Red (0.68 micron)</a:t>
            </a:r>
          </a:p>
        </p:txBody>
      </p:sp>
      <p:pic>
        <p:nvPicPr>
          <p:cNvPr id="158724" name="Picture 4" descr="RGB_Transect_Image_veg_TrueColor"/>
          <p:cNvPicPr>
            <a:picLocks noChangeAspect="1" noChangeArrowheads="1"/>
          </p:cNvPicPr>
          <p:nvPr/>
        </p:nvPicPr>
        <p:blipFill>
          <a:blip r:embed="rId4"/>
          <a:srcRect l="14285" t="14172" r="14285" b="9517"/>
          <a:stretch>
            <a:fillRect/>
          </a:stretch>
        </p:blipFill>
        <p:spPr bwMode="auto">
          <a:xfrm>
            <a:off x="990600" y="3810000"/>
            <a:ext cx="2819400" cy="2819400"/>
          </a:xfrm>
          <a:prstGeom prst="rect">
            <a:avLst/>
          </a:prstGeom>
          <a:noFill/>
          <a:ln w="9525">
            <a:noFill/>
            <a:miter lim="800000"/>
            <a:headEnd/>
            <a:tailEnd/>
          </a:ln>
        </p:spPr>
      </p:pic>
      <p:pic>
        <p:nvPicPr>
          <p:cNvPr id="158725" name="Picture 5" descr="RGB_Transect_NIR_image"/>
          <p:cNvPicPr>
            <a:picLocks noChangeAspect="1" noChangeArrowheads="1"/>
          </p:cNvPicPr>
          <p:nvPr/>
        </p:nvPicPr>
        <p:blipFill>
          <a:blip r:embed="rId5"/>
          <a:srcRect l="13704" t="25974" r="14346" b="19481"/>
          <a:stretch>
            <a:fillRect/>
          </a:stretch>
        </p:blipFill>
        <p:spPr bwMode="auto">
          <a:xfrm>
            <a:off x="5334000" y="3962400"/>
            <a:ext cx="2590800" cy="2590800"/>
          </a:xfrm>
          <a:prstGeom prst="rect">
            <a:avLst/>
          </a:prstGeom>
          <a:noFill/>
          <a:ln w="9525">
            <a:noFill/>
            <a:miter lim="800000"/>
            <a:headEnd/>
            <a:tailEnd/>
          </a:ln>
        </p:spPr>
      </p:pic>
      <p:sp>
        <p:nvSpPr>
          <p:cNvPr id="158726" name="Rectangle 6"/>
          <p:cNvSpPr>
            <a:spLocks noChangeArrowheads="1"/>
          </p:cNvSpPr>
          <p:nvPr/>
        </p:nvSpPr>
        <p:spPr bwMode="auto">
          <a:xfrm>
            <a:off x="2057400" y="3886200"/>
            <a:ext cx="844550"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110" charset="0"/>
                <a:ea typeface="ＭＳ Ｐゴシック" pitchFamily="-110" charset="-128"/>
                <a:cs typeface="ＭＳ Ｐゴシック" pitchFamily="-110" charset="-128"/>
              </a:rPr>
              <a:t>RGB</a:t>
            </a:r>
          </a:p>
        </p:txBody>
      </p:sp>
      <p:sp>
        <p:nvSpPr>
          <p:cNvPr id="158727" name="Rectangle 7"/>
          <p:cNvSpPr>
            <a:spLocks noChangeArrowheads="1"/>
          </p:cNvSpPr>
          <p:nvPr/>
        </p:nvSpPr>
        <p:spPr bwMode="auto">
          <a:xfrm>
            <a:off x="6781800" y="4038600"/>
            <a:ext cx="709613"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110" charset="0"/>
                <a:ea typeface="ＭＳ Ｐゴシック" pitchFamily="-110" charset="-128"/>
                <a:cs typeface="ＭＳ Ｐゴシック" pitchFamily="-110" charset="-128"/>
              </a:rPr>
              <a:t>NIR</a:t>
            </a:r>
          </a:p>
        </p:txBody>
      </p:sp>
      <p:sp>
        <p:nvSpPr>
          <p:cNvPr id="158728" name="Rectangle 8"/>
          <p:cNvSpPr>
            <a:spLocks noChangeArrowheads="1"/>
          </p:cNvSpPr>
          <p:nvPr/>
        </p:nvSpPr>
        <p:spPr bwMode="auto">
          <a:xfrm>
            <a:off x="3810000" y="1676400"/>
            <a:ext cx="1082675"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110" charset="0"/>
                <a:ea typeface="ＭＳ Ｐゴシック" pitchFamily="-110" charset="-128"/>
                <a:cs typeface="ＭＳ Ｐゴシック" pitchFamily="-110" charset="-128"/>
              </a:rPr>
              <a:t>Ocean</a:t>
            </a:r>
          </a:p>
        </p:txBody>
      </p:sp>
      <p:sp>
        <p:nvSpPr>
          <p:cNvPr id="158729" name="Line 9"/>
          <p:cNvSpPr>
            <a:spLocks noChangeShapeType="1"/>
          </p:cNvSpPr>
          <p:nvPr/>
        </p:nvSpPr>
        <p:spPr bwMode="auto">
          <a:xfrm flipH="1">
            <a:off x="4114800" y="2209800"/>
            <a:ext cx="228600" cy="914400"/>
          </a:xfrm>
          <a:prstGeom prst="line">
            <a:avLst/>
          </a:prstGeom>
          <a:noFill/>
          <a:ln w="9525">
            <a:solidFill>
              <a:schemeClr val="tx1"/>
            </a:solidFill>
            <a:round/>
            <a:headEnd/>
            <a:tailEnd type="triangle" w="med"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58730" name="Rectangle 10"/>
          <p:cNvSpPr>
            <a:spLocks noGrp="1" noChangeArrowheads="1"/>
          </p:cNvSpPr>
          <p:nvPr>
            <p:ph type="title"/>
          </p:nvPr>
        </p:nvSpPr>
        <p:spPr>
          <a:xfrm>
            <a:off x="685800" y="0"/>
            <a:ext cx="8153400" cy="1143000"/>
          </a:xfrm>
          <a:noFill/>
        </p:spPr>
        <p:txBody>
          <a:bodyPr/>
          <a:lstStyle/>
          <a:p>
            <a:pPr algn="l"/>
            <a:r>
              <a:rPr lang="en-US" sz="3600">
                <a:solidFill>
                  <a:schemeClr val="accent2"/>
                </a:solidFill>
                <a:ea typeface="ＭＳ Ｐゴシック" pitchFamily="-110" charset="-128"/>
                <a:cs typeface="ＭＳ Ｐゴシック" pitchFamily="-110" charset="-128"/>
              </a:rPr>
              <a:t>NIR and VIS over Vegetation and Ocean</a:t>
            </a:r>
          </a:p>
        </p:txBody>
      </p:sp>
      <p:sp>
        <p:nvSpPr>
          <p:cNvPr id="158731" name="Rectangle 11"/>
          <p:cNvSpPr>
            <a:spLocks noChangeArrowheads="1"/>
          </p:cNvSpPr>
          <p:nvPr/>
        </p:nvSpPr>
        <p:spPr bwMode="auto">
          <a:xfrm>
            <a:off x="76200" y="990600"/>
            <a:ext cx="1641475"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110" charset="0"/>
                <a:ea typeface="ＭＳ Ｐゴシック" pitchFamily="-110" charset="-128"/>
                <a:cs typeface="ＭＳ Ｐゴシック" pitchFamily="-110" charset="-128"/>
              </a:rPr>
              <a:t>Vegetation</a:t>
            </a:r>
          </a:p>
        </p:txBody>
      </p:sp>
      <p:sp>
        <p:nvSpPr>
          <p:cNvPr id="158732" name="Line 12"/>
          <p:cNvSpPr>
            <a:spLocks noChangeShapeType="1"/>
          </p:cNvSpPr>
          <p:nvPr/>
        </p:nvSpPr>
        <p:spPr bwMode="auto">
          <a:xfrm>
            <a:off x="914400" y="1447800"/>
            <a:ext cx="685800" cy="228600"/>
          </a:xfrm>
          <a:prstGeom prst="line">
            <a:avLst/>
          </a:prstGeom>
          <a:noFill/>
          <a:ln w="9525">
            <a:solidFill>
              <a:schemeClr val="tx1"/>
            </a:solidFill>
            <a:round/>
            <a:headEnd/>
            <a:tailEnd type="triangle" w="med"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58733" name="Line 13"/>
          <p:cNvSpPr>
            <a:spLocks noChangeShapeType="1"/>
          </p:cNvSpPr>
          <p:nvPr/>
        </p:nvSpPr>
        <p:spPr bwMode="auto">
          <a:xfrm>
            <a:off x="914400" y="1447800"/>
            <a:ext cx="1219200" cy="1524000"/>
          </a:xfrm>
          <a:prstGeom prst="line">
            <a:avLst/>
          </a:prstGeom>
          <a:noFill/>
          <a:ln w="9525">
            <a:solidFill>
              <a:schemeClr val="tx1"/>
            </a:solidFill>
            <a:round/>
            <a:headEnd/>
            <a:tailEnd type="triangle" w="med"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1" name="Rectangle 2"/>
          <p:cNvSpPr>
            <a:spLocks noGrp="1" noChangeArrowheads="1"/>
          </p:cNvSpPr>
          <p:nvPr>
            <p:ph type="title"/>
          </p:nvPr>
        </p:nvSpPr>
        <p:spPr>
          <a:xfrm>
            <a:off x="457200" y="0"/>
            <a:ext cx="8382000" cy="1143000"/>
          </a:xfrm>
        </p:spPr>
        <p:txBody>
          <a:bodyPr/>
          <a:lstStyle/>
          <a:p>
            <a:pPr eaLnBrk="1" hangingPunct="1"/>
            <a:r>
              <a:rPr lang="en-US">
                <a:solidFill>
                  <a:schemeClr val="accent2"/>
                </a:solidFill>
                <a:ea typeface="ＭＳ Ｐゴシック" pitchFamily="-110" charset="-128"/>
                <a:cs typeface="ＭＳ Ｐゴシック" pitchFamily="-110" charset="-128"/>
              </a:rPr>
              <a:t>Enhanced Vegetation Index (EVI)</a:t>
            </a:r>
          </a:p>
        </p:txBody>
      </p:sp>
      <p:sp>
        <p:nvSpPr>
          <p:cNvPr id="160772" name="Rectangle 3"/>
          <p:cNvSpPr>
            <a:spLocks noGrp="1" noChangeArrowheads="1"/>
          </p:cNvSpPr>
          <p:nvPr>
            <p:ph type="body" idx="1"/>
          </p:nvPr>
        </p:nvSpPr>
        <p:spPr>
          <a:xfrm>
            <a:off x="152400" y="2438400"/>
            <a:ext cx="8763000" cy="4114800"/>
          </a:xfrm>
        </p:spPr>
        <p:txBody>
          <a:bodyPr/>
          <a:lstStyle/>
          <a:p>
            <a:pPr eaLnBrk="1" hangingPunct="1">
              <a:lnSpc>
                <a:spcPct val="90000"/>
              </a:lnSpc>
              <a:buFontTx/>
              <a:buNone/>
            </a:pPr>
            <a:r>
              <a:rPr lang="en-US" sz="1800">
                <a:ea typeface="ＭＳ Ｐゴシック" pitchFamily="-110" charset="-128"/>
                <a:cs typeface="ＭＳ Ｐゴシック" pitchFamily="-110" charset="-128"/>
              </a:rPr>
              <a:t>		</a:t>
            </a:r>
            <a:r>
              <a:rPr lang="en-US" sz="2000">
                <a:ea typeface="ＭＳ Ｐゴシック" pitchFamily="-110" charset="-128"/>
                <a:cs typeface="ＭＳ Ｐゴシック" pitchFamily="-110" charset="-128"/>
              </a:rPr>
              <a:t>Where L is a canopy background adjustment term  (Set to 1)</a:t>
            </a:r>
          </a:p>
          <a:p>
            <a:pPr eaLnBrk="1" hangingPunct="1">
              <a:lnSpc>
                <a:spcPct val="90000"/>
              </a:lnSpc>
              <a:buFontTx/>
              <a:buNone/>
            </a:pPr>
            <a:r>
              <a:rPr lang="en-US" sz="2000">
                <a:ea typeface="ＭＳ Ｐゴシック" pitchFamily="-110" charset="-128"/>
                <a:cs typeface="ＭＳ Ｐゴシック" pitchFamily="-110" charset="-128"/>
              </a:rPr>
              <a:t>		C</a:t>
            </a:r>
            <a:r>
              <a:rPr lang="en-US" sz="2000" baseline="-25000">
                <a:ea typeface="ＭＳ Ｐゴシック" pitchFamily="-110" charset="-128"/>
                <a:cs typeface="ＭＳ Ｐゴシック" pitchFamily="-110" charset="-128"/>
              </a:rPr>
              <a:t>1</a:t>
            </a:r>
            <a:r>
              <a:rPr lang="en-US" sz="2000">
                <a:ea typeface="ＭＳ Ｐゴシック" pitchFamily="-110" charset="-128"/>
                <a:cs typeface="ＭＳ Ｐゴシック" pitchFamily="-110" charset="-128"/>
              </a:rPr>
              <a:t> and C</a:t>
            </a:r>
            <a:r>
              <a:rPr lang="en-US" sz="2000" baseline="-25000">
                <a:ea typeface="ＭＳ Ｐゴシック" pitchFamily="-110" charset="-128"/>
                <a:cs typeface="ＭＳ Ｐゴシック" pitchFamily="-110" charset="-128"/>
              </a:rPr>
              <a:t>2</a:t>
            </a:r>
            <a:r>
              <a:rPr lang="en-US" sz="2000">
                <a:ea typeface="ＭＳ Ｐゴシック" pitchFamily="-110" charset="-128"/>
                <a:cs typeface="ＭＳ Ｐゴシック" pitchFamily="-110" charset="-128"/>
              </a:rPr>
              <a:t> are called aerosol resistance terms (Set to 6 and 7.5 respectively)	G is the gain factor (Set to 2.5)</a:t>
            </a:r>
          </a:p>
          <a:p>
            <a:pPr eaLnBrk="1" hangingPunct="1">
              <a:lnSpc>
                <a:spcPct val="90000"/>
              </a:lnSpc>
            </a:pPr>
            <a:r>
              <a:rPr lang="en-US">
                <a:solidFill>
                  <a:srgbClr val="FF0000"/>
                </a:solidFill>
                <a:ea typeface="ＭＳ Ｐゴシック" pitchFamily="-110" charset="-128"/>
                <a:cs typeface="ＭＳ Ｐゴシック" pitchFamily="-110" charset="-128"/>
              </a:rPr>
              <a:t>Improved sensitivity in high biomass regions</a:t>
            </a:r>
          </a:p>
          <a:p>
            <a:pPr eaLnBrk="1" hangingPunct="1">
              <a:lnSpc>
                <a:spcPct val="90000"/>
              </a:lnSpc>
              <a:buFontTx/>
              <a:buNone/>
            </a:pPr>
            <a:r>
              <a:rPr lang="en-US">
                <a:ea typeface="ＭＳ Ｐゴシック" pitchFamily="-110" charset="-128"/>
                <a:cs typeface="ＭＳ Ｐゴシック" pitchFamily="-110" charset="-128"/>
              </a:rPr>
              <a:t>	(de-coupling of canopy background signal)</a:t>
            </a:r>
          </a:p>
          <a:p>
            <a:pPr eaLnBrk="1" hangingPunct="1">
              <a:lnSpc>
                <a:spcPct val="90000"/>
              </a:lnSpc>
            </a:pPr>
            <a:r>
              <a:rPr lang="en-US">
                <a:solidFill>
                  <a:srgbClr val="FF0000"/>
                </a:solidFill>
                <a:ea typeface="ＭＳ Ｐゴシック" pitchFamily="-110" charset="-128"/>
                <a:cs typeface="ＭＳ Ｐゴシック" pitchFamily="-110" charset="-128"/>
              </a:rPr>
              <a:t>Improved results in areas of high aerosol concentrations  (uses blue band to correct for aerosols in red band)</a:t>
            </a:r>
          </a:p>
          <a:p>
            <a:pPr lvl="1" eaLnBrk="1" hangingPunct="1">
              <a:lnSpc>
                <a:spcPct val="90000"/>
              </a:lnSpc>
            </a:pPr>
            <a:r>
              <a:rPr lang="en-US" sz="3200"/>
              <a:t>Based on knowledge of wavelength dependency of aerosol effects</a:t>
            </a:r>
          </a:p>
        </p:txBody>
      </p:sp>
      <p:graphicFrame>
        <p:nvGraphicFramePr>
          <p:cNvPr id="160770" name="Object 2"/>
          <p:cNvGraphicFramePr>
            <a:graphicFrameLocks noChangeAspect="1"/>
          </p:cNvGraphicFramePr>
          <p:nvPr/>
        </p:nvGraphicFramePr>
        <p:xfrm>
          <a:off x="1066800" y="1017588"/>
          <a:ext cx="6477000" cy="1327150"/>
        </p:xfrm>
        <a:graphic>
          <a:graphicData uri="http://schemas.openxmlformats.org/presentationml/2006/ole">
            <p:oleObj spid="_x0000_s183298" name="Equation" r:id="rId4" imgW="2108597" imgH="432197" progId="Equation.3">
              <p:embed/>
            </p:oleObj>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685800" y="1524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Comparison of NDVI and EVI</a:t>
            </a:r>
          </a:p>
        </p:txBody>
      </p:sp>
      <p:sp>
        <p:nvSpPr>
          <p:cNvPr id="162819" name="Rectangle 3"/>
          <p:cNvSpPr>
            <a:spLocks noChangeArrowheads="1"/>
          </p:cNvSpPr>
          <p:nvPr/>
        </p:nvSpPr>
        <p:spPr bwMode="auto">
          <a:xfrm>
            <a:off x="76200" y="5616575"/>
            <a:ext cx="9034463" cy="915988"/>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a:solidFill>
                  <a:srgbClr val="000000"/>
                </a:solidFill>
                <a:ea typeface="ＭＳ Ｐゴシック" pitchFamily="-110" charset="-128"/>
                <a:cs typeface="ＭＳ Ｐゴシック" pitchFamily="-110" charset="-128"/>
              </a:rPr>
              <a:t>Both NDVI and EVI maps are colored with identical color table </a:t>
            </a:r>
          </a:p>
          <a:p>
            <a:pPr defTabSz="914400" eaLnBrk="0" fontAlgn="base" hangingPunct="0">
              <a:spcBef>
                <a:spcPct val="0"/>
              </a:spcBef>
              <a:spcAft>
                <a:spcPct val="0"/>
              </a:spcAft>
            </a:pPr>
            <a:r>
              <a:rPr lang="en-US">
                <a:solidFill>
                  <a:srgbClr val="000000"/>
                </a:solidFill>
                <a:ea typeface="ＭＳ Ｐゴシック" pitchFamily="-110" charset="-128"/>
                <a:cs typeface="ＭＳ Ｐゴシック" pitchFamily="-110" charset="-128"/>
              </a:rPr>
              <a:t>(MODIS/Terra scene MOD13, composite of 21 March - 5 April 2000, Calabria, Southern Italy). </a:t>
            </a:r>
          </a:p>
          <a:p>
            <a:pPr defTabSz="914400" eaLnBrk="0" fontAlgn="base" hangingPunct="0">
              <a:spcBef>
                <a:spcPct val="0"/>
              </a:spcBef>
              <a:spcAft>
                <a:spcPct val="0"/>
              </a:spcAft>
            </a:pPr>
            <a:r>
              <a:rPr lang="en-US">
                <a:solidFill>
                  <a:srgbClr val="000000"/>
                </a:solidFill>
                <a:ea typeface="ＭＳ Ｐゴシック" pitchFamily="-110" charset="-128"/>
                <a:cs typeface="ＭＳ Ｐゴシック" pitchFamily="-110" charset="-128"/>
              </a:rPr>
              <a:t>EVI is less prone to atmospheric distortion (from http://mpa.itc.it/rs/modis_ndvi_evi/)</a:t>
            </a:r>
          </a:p>
        </p:txBody>
      </p:sp>
      <p:pic>
        <p:nvPicPr>
          <p:cNvPr id="162820" name="Picture 4" descr="modis_NDVI_EVI_calabria_comparison"/>
          <p:cNvPicPr>
            <a:picLocks noChangeAspect="1" noChangeArrowheads="1"/>
          </p:cNvPicPr>
          <p:nvPr/>
        </p:nvPicPr>
        <p:blipFill>
          <a:blip r:embed="rId3"/>
          <a:srcRect/>
          <a:stretch>
            <a:fillRect/>
          </a:stretch>
        </p:blipFill>
        <p:spPr bwMode="auto">
          <a:xfrm>
            <a:off x="304800" y="1219200"/>
            <a:ext cx="8534400" cy="4010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solidFill>
                  <a:srgbClr val="0000FF"/>
                </a:solidFill>
              </a:rPr>
              <a:t>How does  DB VI version differ from the MOD13 product?</a:t>
            </a:r>
            <a:endParaRPr lang="en-US" dirty="0">
              <a:solidFill>
                <a:srgbClr val="0000FF"/>
              </a:solidFill>
            </a:endParaRPr>
          </a:p>
        </p:txBody>
      </p:sp>
      <p:sp>
        <p:nvSpPr>
          <p:cNvPr id="3" name="Content Placeholder 2"/>
          <p:cNvSpPr>
            <a:spLocks noGrp="1"/>
          </p:cNvSpPr>
          <p:nvPr>
            <p:ph idx="1"/>
          </p:nvPr>
        </p:nvSpPr>
        <p:spPr>
          <a:xfrm>
            <a:off x="685800" y="1905000"/>
            <a:ext cx="7772400" cy="4114800"/>
          </a:xfrm>
        </p:spPr>
        <p:txBody>
          <a:bodyPr/>
          <a:lstStyle/>
          <a:p>
            <a:r>
              <a:rPr lang="en-US" sz="3600" dirty="0" smtClean="0"/>
              <a:t>DB VI product uses the corrected reflectance, but not the MODIS surface reflectance MOD09 product</a:t>
            </a:r>
          </a:p>
          <a:p>
            <a:pPr lvl="1"/>
            <a:r>
              <a:rPr lang="en-US" dirty="0" smtClean="0"/>
              <a:t>Corrected reflectance product removes the effects of the small particle scattering (Rayleigh scattering), but not the Mie scattering (includes aerosols)</a:t>
            </a:r>
          </a:p>
          <a:p>
            <a:pPr lvl="1"/>
            <a:r>
              <a:rPr lang="en-US" dirty="0" smtClean="0"/>
              <a:t>NASA VI product (MOD13) uses the BRDF (Bidirectional Reflectance Distribution Function) product as input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3268"/>
            <a:ext cx="8229600" cy="1143000"/>
          </a:xfrm>
        </p:spPr>
        <p:txBody>
          <a:bodyPr/>
          <a:lstStyle/>
          <a:p>
            <a:r>
              <a:rPr lang="en-US" dirty="0" smtClean="0">
                <a:solidFill>
                  <a:srgbClr val="0000FF"/>
                </a:solidFill>
                <a:latin typeface="Times New Roman"/>
                <a:cs typeface="Times New Roman"/>
              </a:rPr>
              <a:t>Surface Reflectance (MOD09)</a:t>
            </a:r>
            <a:endParaRPr lang="en-US" dirty="0">
              <a:solidFill>
                <a:srgbClr val="0000FF"/>
              </a:solidFill>
              <a:latin typeface="Times New Roman"/>
              <a:cs typeface="Times New Roman"/>
            </a:endParaRPr>
          </a:p>
        </p:txBody>
      </p:sp>
      <p:sp>
        <p:nvSpPr>
          <p:cNvPr id="2" name="Content Placeholder 1"/>
          <p:cNvSpPr>
            <a:spLocks noGrp="1"/>
          </p:cNvSpPr>
          <p:nvPr>
            <p:ph idx="1"/>
          </p:nvPr>
        </p:nvSpPr>
        <p:spPr>
          <a:xfrm>
            <a:off x="457200" y="1426912"/>
            <a:ext cx="8229600" cy="4525962"/>
          </a:xfrm>
        </p:spPr>
        <p:txBody>
          <a:bodyPr>
            <a:noAutofit/>
          </a:bodyPr>
          <a:lstStyle/>
          <a:p>
            <a:pPr>
              <a:buNone/>
            </a:pPr>
            <a:r>
              <a:rPr lang="en-US" sz="3600" dirty="0" smtClean="0">
                <a:latin typeface="Times New Roman"/>
                <a:cs typeface="Times New Roman"/>
              </a:rPr>
              <a:t>The surface reflectance product is defined as the reflectance that would be measured at the land surface if there were no atmosphere.</a:t>
            </a:r>
          </a:p>
          <a:p>
            <a:endParaRPr lang="en-US" sz="2800" dirty="0" smtClean="0"/>
          </a:p>
          <a:p>
            <a:endParaRPr lang="en-US" sz="28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solidFill>
              </a:rPr>
              <a:t>Surface Reflectance</a:t>
            </a:r>
            <a:endParaRPr lang="en-US" dirty="0">
              <a:solidFill>
                <a:schemeClr val="accent6"/>
              </a:solidFill>
            </a:endParaRPr>
          </a:p>
        </p:txBody>
      </p:sp>
      <p:sp>
        <p:nvSpPr>
          <p:cNvPr id="3" name="Content Placeholder 2"/>
          <p:cNvSpPr>
            <a:spLocks noGrp="1"/>
          </p:cNvSpPr>
          <p:nvPr>
            <p:ph idx="1"/>
          </p:nvPr>
        </p:nvSpPr>
        <p:spPr>
          <a:xfrm>
            <a:off x="325258" y="2748997"/>
            <a:ext cx="8818742" cy="4114800"/>
          </a:xfrm>
        </p:spPr>
        <p:txBody>
          <a:bodyPr/>
          <a:lstStyle/>
          <a:p>
            <a:pPr>
              <a:buNone/>
            </a:pPr>
            <a:endParaRPr lang="en-US" dirty="0" smtClean="0"/>
          </a:p>
          <a:p>
            <a:pPr>
              <a:buNone/>
            </a:pPr>
            <a:r>
              <a:rPr lang="en-US" sz="2400" dirty="0" smtClean="0"/>
              <a:t>ρ</a:t>
            </a:r>
            <a:r>
              <a:rPr lang="en-US" sz="2400" baseline="-25000" dirty="0" smtClean="0"/>
              <a:t>TOA</a:t>
            </a:r>
            <a:r>
              <a:rPr lang="en-US" sz="2400" dirty="0" smtClean="0"/>
              <a:t> is the reflectance observed at the top of the atmosphere,</a:t>
            </a:r>
          </a:p>
          <a:p>
            <a:pPr>
              <a:buNone/>
            </a:pPr>
            <a:r>
              <a:rPr lang="en-US" sz="2400" dirty="0" err="1" smtClean="0"/>
              <a:t>T</a:t>
            </a:r>
            <a:r>
              <a:rPr lang="en-US" sz="2400" baseline="-25000" dirty="0" err="1" smtClean="0"/>
              <a:t>g</a:t>
            </a:r>
            <a:r>
              <a:rPr lang="en-US" sz="2400" dirty="0" smtClean="0"/>
              <a:t> refers to gaseous transmission,</a:t>
            </a:r>
          </a:p>
          <a:p>
            <a:pPr>
              <a:buNone/>
            </a:pPr>
            <a:r>
              <a:rPr lang="en-US" sz="2400" dirty="0" smtClean="0"/>
              <a:t>ρ</a:t>
            </a:r>
            <a:r>
              <a:rPr lang="en-US" sz="2400" baseline="-25000" dirty="0" smtClean="0"/>
              <a:t>R</a:t>
            </a:r>
            <a:r>
              <a:rPr lang="en-US" sz="2400" dirty="0" smtClean="0"/>
              <a:t> is the molecular scattering intrinsic reflectance, </a:t>
            </a:r>
          </a:p>
          <a:p>
            <a:pPr>
              <a:buNone/>
            </a:pPr>
            <a:r>
              <a:rPr lang="en-US" sz="2400" dirty="0" smtClean="0"/>
              <a:t>ρ</a:t>
            </a:r>
            <a:r>
              <a:rPr lang="en-US" sz="2400" baseline="-25000" dirty="0" smtClean="0"/>
              <a:t>R+A </a:t>
            </a:r>
            <a:r>
              <a:rPr lang="en-US" sz="2400" dirty="0" smtClean="0"/>
              <a:t>is the intrinsic reflectance of the molecules and aerosols, </a:t>
            </a:r>
          </a:p>
          <a:p>
            <a:pPr>
              <a:buNone/>
            </a:pPr>
            <a:r>
              <a:rPr lang="en-US" sz="2400" dirty="0" smtClean="0"/>
              <a:t>T </a:t>
            </a:r>
            <a:r>
              <a:rPr lang="en-US" sz="2400" baseline="-25000" dirty="0" smtClean="0"/>
              <a:t>R +A </a:t>
            </a:r>
            <a:r>
              <a:rPr lang="en-US" sz="2400" dirty="0" smtClean="0"/>
              <a:t>is the transmission of the molecules and aerosols and </a:t>
            </a:r>
          </a:p>
          <a:p>
            <a:pPr>
              <a:buNone/>
            </a:pPr>
            <a:r>
              <a:rPr lang="en-US" sz="2400" dirty="0" smtClean="0"/>
              <a:t>S</a:t>
            </a:r>
            <a:r>
              <a:rPr lang="en-US" sz="2400" baseline="-25000" dirty="0" smtClean="0"/>
              <a:t>R+A </a:t>
            </a:r>
            <a:r>
              <a:rPr lang="en-US" sz="2400" dirty="0" smtClean="0"/>
              <a:t>is the spherical </a:t>
            </a:r>
            <a:r>
              <a:rPr lang="en-US" sz="2400" dirty="0" err="1" smtClean="0"/>
              <a:t>albedo</a:t>
            </a:r>
            <a:r>
              <a:rPr lang="en-US" sz="2400" dirty="0" smtClean="0"/>
              <a:t>.</a:t>
            </a:r>
          </a:p>
          <a:p>
            <a:endParaRPr lang="en-US" dirty="0"/>
          </a:p>
        </p:txBody>
      </p:sp>
      <p:pic>
        <p:nvPicPr>
          <p:cNvPr id="4" name="Picture 3" descr="Picture 2.png"/>
          <p:cNvPicPr>
            <a:picLocks noChangeAspect="1"/>
          </p:cNvPicPr>
          <p:nvPr/>
        </p:nvPicPr>
        <p:blipFill>
          <a:blip r:embed="rId2"/>
          <a:stretch>
            <a:fillRect/>
          </a:stretch>
        </p:blipFill>
        <p:spPr>
          <a:xfrm>
            <a:off x="1797774" y="1876520"/>
            <a:ext cx="4495238" cy="126984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54386" y="1296521"/>
            <a:ext cx="3237605" cy="3624966"/>
          </a:xfrm>
        </p:spPr>
        <p:txBody>
          <a:bodyPr>
            <a:normAutofit fontScale="90000"/>
          </a:bodyPr>
          <a:lstStyle/>
          <a:p>
            <a:pPr>
              <a:defRPr/>
            </a:pPr>
            <a:r>
              <a:rPr lang="en-US" sz="3200" dirty="0" smtClean="0">
                <a:latin typeface="Times New Roman"/>
                <a:cs typeface="Times New Roman"/>
              </a:rPr>
              <a:t>The effects of atmospheric and surface reflection are not uniform across a scan</a:t>
            </a:r>
            <a:br>
              <a:rPr lang="en-US" sz="3200" dirty="0" smtClean="0">
                <a:latin typeface="Times New Roman"/>
                <a:cs typeface="Times New Roman"/>
              </a:rPr>
            </a:br>
            <a:r>
              <a:rPr lang="en-US" sz="3200" dirty="0" smtClean="0">
                <a:latin typeface="Times New Roman"/>
                <a:cs typeface="Times New Roman"/>
              </a:rPr>
              <a:t/>
            </a:r>
            <a:br>
              <a:rPr lang="en-US" sz="3200" dirty="0" smtClean="0">
                <a:latin typeface="Times New Roman"/>
                <a:cs typeface="Times New Roman"/>
              </a:rPr>
            </a:br>
            <a:r>
              <a:rPr lang="en-US" sz="3200" dirty="0" smtClean="0">
                <a:latin typeface="Times New Roman"/>
                <a:cs typeface="Times New Roman"/>
              </a:rPr>
              <a:t>This will affect your retrievals</a:t>
            </a:r>
            <a:endParaRPr lang="en-US" sz="3200" dirty="0">
              <a:latin typeface="Times New Roman"/>
              <a:cs typeface="Times New Roman"/>
            </a:endParaRPr>
          </a:p>
        </p:txBody>
      </p:sp>
      <p:pic>
        <p:nvPicPr>
          <p:cNvPr id="66562" name="Content Placeholder 3" descr="Picture 2.png"/>
          <p:cNvPicPr>
            <a:picLocks noGrp="1" noChangeAspect="1"/>
          </p:cNvPicPr>
          <p:nvPr>
            <p:ph idx="1"/>
          </p:nvPr>
        </p:nvPicPr>
        <p:blipFill>
          <a:blip r:embed="rId2"/>
          <a:srcRect l="-51479" r="-51479"/>
          <a:stretch>
            <a:fillRect/>
          </a:stretch>
        </p:blipFill>
        <p:spPr>
          <a:xfrm>
            <a:off x="1236663" y="883715"/>
            <a:ext cx="10293350" cy="5661025"/>
          </a:xfrm>
        </p:spPr>
      </p:pic>
      <p:sp>
        <p:nvSpPr>
          <p:cNvPr id="66564" name="TextBox 4"/>
          <p:cNvSpPr txBox="1">
            <a:spLocks noChangeArrowheads="1"/>
          </p:cNvSpPr>
          <p:nvPr/>
        </p:nvSpPr>
        <p:spPr bwMode="auto">
          <a:xfrm>
            <a:off x="554038" y="185738"/>
            <a:ext cx="7542212" cy="646331"/>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srgbClr val="0000FF"/>
                </a:solidFill>
                <a:latin typeface="Times New Roman"/>
                <a:ea typeface="ＭＳ Ｐゴシック" pitchFamily="-110" charset="-128"/>
                <a:cs typeface="Times New Roman"/>
              </a:rPr>
              <a:t>Example from MODIS Today web site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4" name="Content Placeholder 3" descr="Picture 1.png"/>
          <p:cNvPicPr>
            <a:picLocks noGrp="1" noChangeAspect="1"/>
          </p:cNvPicPr>
          <p:nvPr>
            <p:ph idx="1"/>
          </p:nvPr>
        </p:nvPicPr>
        <p:blipFill>
          <a:blip r:embed="rId2"/>
          <a:srcRect l="-68168" r="-68168"/>
          <a:stretch>
            <a:fillRect/>
          </a:stretch>
        </p:blipFill>
        <p:spPr>
          <a:xfrm>
            <a:off x="-3112324" y="306788"/>
            <a:ext cx="11970590" cy="6583362"/>
          </a:xfrm>
        </p:spPr>
      </p:pic>
      <p:sp>
        <p:nvSpPr>
          <p:cNvPr id="5" name="TextBox 4"/>
          <p:cNvSpPr txBox="1"/>
          <p:nvPr/>
        </p:nvSpPr>
        <p:spPr>
          <a:xfrm>
            <a:off x="5037281" y="955972"/>
            <a:ext cx="3649519" cy="2862322"/>
          </a:xfrm>
          <a:prstGeom prst="rect">
            <a:avLst/>
          </a:prstGeom>
          <a:noFill/>
        </p:spPr>
        <p:txBody>
          <a:bodyPr wrap="square" rtlCol="0">
            <a:spAutoFit/>
          </a:bodyPr>
          <a:lstStyle/>
          <a:p>
            <a:r>
              <a:rPr lang="en-US" sz="3600" dirty="0" smtClean="0">
                <a:solidFill>
                  <a:srgbClr val="0000FF"/>
                </a:solidFill>
                <a:latin typeface="Times New Roman"/>
                <a:cs typeface="Times New Roman"/>
              </a:rPr>
              <a:t>Importance of aerosol</a:t>
            </a:r>
          </a:p>
          <a:p>
            <a:r>
              <a:rPr lang="en-US" sz="3600" dirty="0">
                <a:solidFill>
                  <a:srgbClr val="0000FF"/>
                </a:solidFill>
                <a:latin typeface="Times New Roman"/>
                <a:cs typeface="Times New Roman"/>
              </a:rPr>
              <a:t>c</a:t>
            </a:r>
            <a:r>
              <a:rPr lang="en-US" sz="3600" dirty="0" smtClean="0">
                <a:solidFill>
                  <a:srgbClr val="0000FF"/>
                </a:solidFill>
                <a:latin typeface="Times New Roman"/>
                <a:cs typeface="Times New Roman"/>
              </a:rPr>
              <a:t>orrection when </a:t>
            </a:r>
          </a:p>
          <a:p>
            <a:r>
              <a:rPr lang="en-US" sz="3600" dirty="0" smtClean="0">
                <a:solidFill>
                  <a:srgbClr val="0000FF"/>
                </a:solidFill>
                <a:latin typeface="Times New Roman"/>
                <a:cs typeface="Times New Roman"/>
              </a:rPr>
              <a:t>Retrieving NDVI over China</a:t>
            </a:r>
            <a:endParaRPr lang="en-US" sz="3600" dirty="0">
              <a:solidFill>
                <a:srgbClr val="0000FF"/>
              </a:solidFill>
              <a:latin typeface="Times New Roman"/>
              <a:cs typeface="Times New Roman"/>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00FF"/>
                </a:solidFill>
                <a:latin typeface="Times New Roman"/>
                <a:cs typeface="Times New Roman"/>
              </a:rPr>
              <a:t>Reference</a:t>
            </a:r>
            <a:endParaRPr lang="en-US" dirty="0">
              <a:solidFill>
                <a:srgbClr val="0000FF"/>
              </a:solidFill>
              <a:latin typeface="Times New Roman"/>
              <a:cs typeface="Times New Roman"/>
            </a:endParaRPr>
          </a:p>
        </p:txBody>
      </p:sp>
      <p:sp>
        <p:nvSpPr>
          <p:cNvPr id="2" name="Content Placeholder 1"/>
          <p:cNvSpPr>
            <a:spLocks noGrp="1"/>
          </p:cNvSpPr>
          <p:nvPr>
            <p:ph idx="1"/>
          </p:nvPr>
        </p:nvSpPr>
        <p:spPr/>
        <p:txBody>
          <a:bodyPr/>
          <a:lstStyle/>
          <a:p>
            <a:r>
              <a:rPr lang="en-US" dirty="0" smtClean="0"/>
              <a:t>E.F. </a:t>
            </a:r>
            <a:r>
              <a:rPr lang="en-US" dirty="0" err="1" smtClean="0"/>
              <a:t>Vermote</a:t>
            </a:r>
            <a:r>
              <a:rPr lang="en-US" dirty="0" smtClean="0"/>
              <a:t>, </a:t>
            </a:r>
            <a:r>
              <a:rPr lang="en-US" dirty="0" err="1" smtClean="0"/>
              <a:t>Nazmi</a:t>
            </a:r>
            <a:r>
              <a:rPr lang="en-US" dirty="0" smtClean="0"/>
              <a:t> Z. El </a:t>
            </a:r>
            <a:r>
              <a:rPr lang="en-US" dirty="0" err="1" smtClean="0"/>
              <a:t>Saleous</a:t>
            </a:r>
            <a:r>
              <a:rPr lang="en-US" dirty="0" smtClean="0"/>
              <a:t>, Christopher O. Justice, “Atmospheric correction of MODIS data in the visible to middle infrared: first results”. Remote Sensing of the Environment 83. (2002), 97–111.</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 y="990600"/>
            <a:ext cx="8763000" cy="4114800"/>
          </a:xfrm>
        </p:spPr>
        <p:txBody>
          <a:bodyPr/>
          <a:lstStyle/>
          <a:p>
            <a:pPr eaLnBrk="1" hangingPunct="1">
              <a:lnSpc>
                <a:spcPct val="90000"/>
              </a:lnSpc>
              <a:buFontTx/>
              <a:buNone/>
            </a:pPr>
            <a:r>
              <a:rPr lang="en-US" sz="2800" b="1" dirty="0">
                <a:solidFill>
                  <a:srgbClr val="FF3300"/>
                </a:solidFill>
              </a:rPr>
              <a:t>Land</a:t>
            </a:r>
            <a:endParaRPr lang="en-US" sz="2800" dirty="0">
              <a:solidFill>
                <a:srgbClr val="FF3300"/>
              </a:solidFill>
            </a:endParaRPr>
          </a:p>
          <a:p>
            <a:pPr eaLnBrk="1" hangingPunct="1">
              <a:lnSpc>
                <a:spcPct val="90000"/>
              </a:lnSpc>
            </a:pPr>
            <a:r>
              <a:rPr lang="en-US" sz="2400" b="1" i="1" dirty="0">
                <a:hlinkClick r:id="rId3"/>
              </a:rPr>
              <a:t>MOD 09 - Surface Reflectance</a:t>
            </a:r>
            <a:r>
              <a:rPr lang="en-US" sz="2400" b="1" i="1" dirty="0"/>
              <a:t> </a:t>
            </a:r>
          </a:p>
          <a:p>
            <a:pPr eaLnBrk="1" hangingPunct="1">
              <a:lnSpc>
                <a:spcPct val="90000"/>
              </a:lnSpc>
            </a:pPr>
            <a:r>
              <a:rPr lang="en-US" sz="2400" dirty="0">
                <a:solidFill>
                  <a:schemeClr val="bg2"/>
                </a:solidFill>
                <a:hlinkClick r:id="rId4"/>
              </a:rPr>
              <a:t>MOD 10 - Snow Cover</a:t>
            </a:r>
            <a:endParaRPr lang="en-US" sz="2400" dirty="0">
              <a:solidFill>
                <a:schemeClr val="bg2"/>
              </a:solidFill>
            </a:endParaRPr>
          </a:p>
          <a:p>
            <a:pPr eaLnBrk="1" hangingPunct="1">
              <a:lnSpc>
                <a:spcPct val="90000"/>
              </a:lnSpc>
            </a:pPr>
            <a:r>
              <a:rPr lang="en-US" sz="2400" dirty="0">
                <a:solidFill>
                  <a:schemeClr val="bg2"/>
                </a:solidFill>
                <a:hlinkClick r:id="rId5"/>
              </a:rPr>
              <a:t>MOD 11 - Land Surface Temperature &amp; Emissivity</a:t>
            </a:r>
            <a:endParaRPr lang="en-US" sz="2400" dirty="0">
              <a:solidFill>
                <a:schemeClr val="bg2"/>
              </a:solidFill>
            </a:endParaRPr>
          </a:p>
          <a:p>
            <a:pPr eaLnBrk="1" hangingPunct="1">
              <a:lnSpc>
                <a:spcPct val="90000"/>
              </a:lnSpc>
            </a:pPr>
            <a:r>
              <a:rPr lang="en-US" sz="2400" dirty="0">
                <a:solidFill>
                  <a:schemeClr val="bg2"/>
                </a:solidFill>
                <a:hlinkClick r:id="rId6"/>
              </a:rPr>
              <a:t>MOD 12 - Land Cover/Land Cover Change</a:t>
            </a:r>
            <a:endParaRPr lang="en-US" sz="2400" dirty="0">
              <a:solidFill>
                <a:schemeClr val="bg2"/>
              </a:solidFill>
            </a:endParaRPr>
          </a:p>
          <a:p>
            <a:pPr eaLnBrk="1" hangingPunct="1">
              <a:lnSpc>
                <a:spcPct val="90000"/>
              </a:lnSpc>
            </a:pPr>
            <a:r>
              <a:rPr lang="en-US" sz="2400" b="1" i="1" dirty="0">
                <a:hlinkClick r:id="rId7"/>
              </a:rPr>
              <a:t>MOD 13 - Gridded Vegetation Indices (NDVI &amp; EVI)</a:t>
            </a:r>
            <a:endParaRPr lang="en-US" sz="2400" b="1" i="1" dirty="0"/>
          </a:p>
          <a:p>
            <a:pPr eaLnBrk="1" hangingPunct="1">
              <a:lnSpc>
                <a:spcPct val="90000"/>
              </a:lnSpc>
            </a:pPr>
            <a:r>
              <a:rPr lang="en-US" sz="2400" b="1" i="1" dirty="0">
                <a:hlinkClick r:id="rId8"/>
              </a:rPr>
              <a:t>MOD 14 - Thermal Anomalies (Fires) </a:t>
            </a:r>
            <a:endParaRPr lang="en-US" sz="2400" b="1" i="1" dirty="0"/>
          </a:p>
          <a:p>
            <a:pPr eaLnBrk="1" hangingPunct="1">
              <a:lnSpc>
                <a:spcPct val="90000"/>
              </a:lnSpc>
            </a:pPr>
            <a:r>
              <a:rPr lang="en-US" sz="2400" dirty="0">
                <a:hlinkClick r:id="rId9"/>
              </a:rPr>
              <a:t>MOD 15 - Leaf Area Index &amp; FPAR</a:t>
            </a:r>
            <a:endParaRPr lang="en-US" sz="2400" dirty="0"/>
          </a:p>
          <a:p>
            <a:pPr eaLnBrk="1" hangingPunct="1">
              <a:lnSpc>
                <a:spcPct val="90000"/>
              </a:lnSpc>
            </a:pPr>
            <a:r>
              <a:rPr lang="en-US" sz="2400" dirty="0">
                <a:hlinkClick r:id="rId10"/>
              </a:rPr>
              <a:t>MOD 16 - </a:t>
            </a:r>
            <a:r>
              <a:rPr lang="en-US" sz="2400" dirty="0">
                <a:hlinkClick r:id="rId11"/>
              </a:rPr>
              <a:t>Evapotranspiration</a:t>
            </a:r>
            <a:endParaRPr lang="en-US" sz="2400" dirty="0"/>
          </a:p>
          <a:p>
            <a:pPr eaLnBrk="1" hangingPunct="1">
              <a:lnSpc>
                <a:spcPct val="90000"/>
              </a:lnSpc>
            </a:pPr>
            <a:r>
              <a:rPr lang="en-US" sz="2400" dirty="0">
                <a:hlinkClick r:id="rId12"/>
              </a:rPr>
              <a:t>MOD 17 - Net Photosynthesis and Primary Productivity</a:t>
            </a:r>
            <a:endParaRPr lang="en-US" sz="2400" dirty="0"/>
          </a:p>
          <a:p>
            <a:pPr eaLnBrk="1" hangingPunct="1">
              <a:lnSpc>
                <a:spcPct val="90000"/>
              </a:lnSpc>
            </a:pPr>
            <a:r>
              <a:rPr lang="en-US" sz="2400" dirty="0">
                <a:hlinkClick r:id="rId13"/>
              </a:rPr>
              <a:t>MOD 29 - Sea Ice Cover</a:t>
            </a:r>
            <a:endParaRPr lang="en-US" sz="2400" dirty="0"/>
          </a:p>
          <a:p>
            <a:pPr eaLnBrk="1" hangingPunct="1">
              <a:lnSpc>
                <a:spcPct val="90000"/>
              </a:lnSpc>
            </a:pPr>
            <a:r>
              <a:rPr lang="en-US" sz="2400" b="1" i="1" dirty="0">
                <a:hlinkClick r:id="rId14"/>
              </a:rPr>
              <a:t>MOD 43 - Bidirectional Reflectance Distribution Function</a:t>
            </a:r>
            <a:r>
              <a:rPr lang="en-US" sz="2400" b="1" i="1" dirty="0"/>
              <a:t> (BRDF)</a:t>
            </a:r>
          </a:p>
          <a:p>
            <a:pPr eaLnBrk="1" hangingPunct="1">
              <a:lnSpc>
                <a:spcPct val="90000"/>
              </a:lnSpc>
            </a:pPr>
            <a:r>
              <a:rPr lang="en-US" sz="2400" dirty="0">
                <a:hlinkClick r:id="rId15"/>
              </a:rPr>
              <a:t>MOD 44 - Vegetation Cover Conversion</a:t>
            </a:r>
            <a:endParaRPr lang="en-US" sz="2400" dirty="0"/>
          </a:p>
        </p:txBody>
      </p:sp>
      <p:sp>
        <p:nvSpPr>
          <p:cNvPr id="27651" name="Rectangle 3"/>
          <p:cNvSpPr>
            <a:spLocks noGrp="1" noChangeArrowheads="1"/>
          </p:cNvSpPr>
          <p:nvPr>
            <p:ph type="title"/>
          </p:nvPr>
        </p:nvSpPr>
        <p:spPr>
          <a:xfrm>
            <a:off x="685800" y="76200"/>
            <a:ext cx="7772400" cy="1143000"/>
          </a:xfrm>
          <a:noFill/>
        </p:spPr>
        <p:txBody>
          <a:bodyPr/>
          <a:lstStyle/>
          <a:p>
            <a:pPr eaLnBrk="1" hangingPunct="1"/>
            <a:r>
              <a:rPr lang="en-US" dirty="0">
                <a:solidFill>
                  <a:srgbClr val="3333CC"/>
                </a:solidFill>
              </a:rPr>
              <a:t>MODIS </a:t>
            </a:r>
            <a:r>
              <a:rPr lang="en-US" dirty="0" smtClean="0">
                <a:solidFill>
                  <a:srgbClr val="3333CC"/>
                </a:solidFill>
              </a:rPr>
              <a:t>Standard Land </a:t>
            </a:r>
            <a:r>
              <a:rPr lang="en-US" dirty="0">
                <a:solidFill>
                  <a:srgbClr val="3333CC"/>
                </a:solidFill>
              </a:rPr>
              <a:t>Products</a:t>
            </a:r>
            <a:r>
              <a:rPr lang="en-US" dirty="0" smtClean="0">
                <a:solidFill>
                  <a:srgbClr val="3333CC"/>
                </a:solidFill>
              </a:rPr>
              <a:t> </a:t>
            </a:r>
            <a:endParaRPr lang="en-US" dirty="0">
              <a:solidFill>
                <a:srgbClr val="3333CC"/>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5106" name="Picture 3" descr="henderson_refl_patternBRDF"/>
          <p:cNvPicPr>
            <a:picLocks noChangeAspect="1" noChangeArrowheads="1"/>
          </p:cNvPicPr>
          <p:nvPr/>
        </p:nvPicPr>
        <p:blipFill>
          <a:blip r:embed="rId3"/>
          <a:srcRect/>
          <a:stretch>
            <a:fillRect/>
          </a:stretch>
        </p:blipFill>
        <p:spPr bwMode="auto">
          <a:xfrm>
            <a:off x="990600" y="1300163"/>
            <a:ext cx="7467600" cy="5356225"/>
          </a:xfrm>
          <a:prstGeom prst="rect">
            <a:avLst/>
          </a:prstGeom>
          <a:noFill/>
          <a:ln w="9525">
            <a:solidFill>
              <a:schemeClr val="tx1"/>
            </a:solidFill>
            <a:miter lim="800000"/>
            <a:headEnd/>
            <a:tailEnd/>
          </a:ln>
        </p:spPr>
      </p:pic>
      <p:sp>
        <p:nvSpPr>
          <p:cNvPr id="175107" name="Rectangle 4"/>
          <p:cNvSpPr>
            <a:spLocks noGrp="1" noChangeArrowheads="1"/>
          </p:cNvSpPr>
          <p:nvPr>
            <p:ph type="title"/>
          </p:nvPr>
        </p:nvSpPr>
        <p:spPr>
          <a:xfrm>
            <a:off x="685800" y="152400"/>
            <a:ext cx="7772400" cy="1143000"/>
          </a:xfrm>
          <a:noFill/>
        </p:spPr>
        <p:txBody>
          <a:bodyPr/>
          <a:lstStyle/>
          <a:p>
            <a:pPr eaLnBrk="1" hangingPunct="1"/>
            <a:r>
              <a:rPr lang="en-US">
                <a:solidFill>
                  <a:schemeClr val="accent2"/>
                </a:solidFill>
                <a:ea typeface="ＭＳ Ｐゴシック" pitchFamily="-110" charset="-128"/>
                <a:cs typeface="ＭＳ Ｐゴシック" pitchFamily="-110" charset="-128"/>
              </a:rPr>
              <a:t>BRDF (</a:t>
            </a:r>
            <a:r>
              <a:rPr lang="en-US" sz="4000">
                <a:solidFill>
                  <a:schemeClr val="accent2"/>
                </a:solidFill>
                <a:ea typeface="ＭＳ Ｐゴシック" pitchFamily="-110" charset="-128"/>
                <a:cs typeface="ＭＳ Ｐゴシック" pitchFamily="-110" charset="-128"/>
              </a:rPr>
              <a:t>Bi-directional Reflectance Distribution Function)</a:t>
            </a:r>
            <a:endParaRPr lang="en-GB" sz="4000">
              <a:solidFill>
                <a:schemeClr val="accent2"/>
              </a:solidFill>
              <a:ea typeface="ＭＳ Ｐゴシック" pitchFamily="-110" charset="-128"/>
              <a:cs typeface="ＭＳ Ｐゴシック" pitchFamily="-110" charset="-128"/>
            </a:endParaRPr>
          </a:p>
        </p:txBody>
      </p:sp>
      <p:sp>
        <p:nvSpPr>
          <p:cNvPr id="175108" name="Rectangle 5"/>
          <p:cNvSpPr>
            <a:spLocks noChangeArrowheads="1"/>
          </p:cNvSpPr>
          <p:nvPr/>
        </p:nvSpPr>
        <p:spPr bwMode="auto">
          <a:xfrm>
            <a:off x="0" y="6583363"/>
            <a:ext cx="1276350" cy="27463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200" b="1">
                <a:solidFill>
                  <a:srgbClr val="FF0000"/>
                </a:solidFill>
                <a:latin typeface="Gill Sans MT" pitchFamily="-110" charset="-18"/>
                <a:ea typeface="Times New Roman" pitchFamily="-110" charset="0"/>
                <a:cs typeface="Times New Roman" pitchFamily="-110" charset="0"/>
              </a:rPr>
              <a:t>Wolfgang Lück</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85800" y="2286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BRDF Example</a:t>
            </a:r>
            <a:r>
              <a:rPr lang="en-US">
                <a:ea typeface="ＭＳ Ｐゴシック" pitchFamily="-110" charset="-128"/>
                <a:cs typeface="ＭＳ Ｐゴシック" pitchFamily="-110" charset="-128"/>
              </a:rPr>
              <a:t> </a:t>
            </a:r>
          </a:p>
        </p:txBody>
      </p:sp>
      <p:pic>
        <p:nvPicPr>
          <p:cNvPr id="177155" name="Picture 3" descr="brdfdemo"/>
          <p:cNvPicPr>
            <a:picLocks noChangeAspect="1" noChangeArrowheads="1"/>
          </p:cNvPicPr>
          <p:nvPr/>
        </p:nvPicPr>
        <p:blipFill>
          <a:blip r:embed="rId3"/>
          <a:srcRect l="48497" t="51083"/>
          <a:stretch>
            <a:fillRect/>
          </a:stretch>
        </p:blipFill>
        <p:spPr bwMode="auto">
          <a:xfrm>
            <a:off x="381000" y="1827213"/>
            <a:ext cx="3590925" cy="3963987"/>
          </a:xfrm>
          <a:prstGeom prst="rect">
            <a:avLst/>
          </a:prstGeom>
          <a:noFill/>
          <a:ln w="9525">
            <a:solidFill>
              <a:schemeClr val="tx1"/>
            </a:solidFill>
            <a:miter lim="800000"/>
            <a:headEnd/>
            <a:tailEnd/>
          </a:ln>
        </p:spPr>
      </p:pic>
      <p:pic>
        <p:nvPicPr>
          <p:cNvPr id="177156" name="Picture 4" descr="brdfspruce"/>
          <p:cNvPicPr>
            <a:picLocks noChangeAspect="1" noChangeArrowheads="1"/>
          </p:cNvPicPr>
          <p:nvPr/>
        </p:nvPicPr>
        <p:blipFill>
          <a:blip r:embed="rId4"/>
          <a:srcRect/>
          <a:stretch>
            <a:fillRect/>
          </a:stretch>
        </p:blipFill>
        <p:spPr bwMode="auto">
          <a:xfrm>
            <a:off x="4191000" y="1981200"/>
            <a:ext cx="4827588" cy="3479800"/>
          </a:xfrm>
          <a:prstGeom prst="rect">
            <a:avLst/>
          </a:prstGeom>
          <a:noFill/>
          <a:ln w="9525">
            <a:solidFill>
              <a:schemeClr val="tx1"/>
            </a:solidFill>
            <a:miter lim="800000"/>
            <a:headEnd/>
            <a:tailEnd/>
          </a:ln>
        </p:spPr>
      </p:pic>
      <p:sp>
        <p:nvSpPr>
          <p:cNvPr id="177157" name="Text Box 5"/>
          <p:cNvSpPr txBox="1">
            <a:spLocks noChangeArrowheads="1"/>
          </p:cNvSpPr>
          <p:nvPr/>
        </p:nvSpPr>
        <p:spPr bwMode="auto">
          <a:xfrm>
            <a:off x="533400" y="5715000"/>
            <a:ext cx="2514600" cy="457200"/>
          </a:xfrm>
          <a:prstGeom prst="rect">
            <a:avLst/>
          </a:prstGeom>
          <a:noFill/>
          <a:ln w="9525">
            <a:noFill/>
            <a:miter lim="800000"/>
            <a:headEnd/>
            <a:tailEnd/>
          </a:ln>
        </p:spPr>
        <p:txBody>
          <a:bodyPr>
            <a:prstTxWarp prst="textNoShape">
              <a:avLst/>
            </a:prstTxWarp>
            <a:spAutoFit/>
          </a:bodyPr>
          <a:lstStyle/>
          <a:p>
            <a:pPr defTabSz="914400" fontAlgn="base">
              <a:spcBef>
                <a:spcPct val="50000"/>
              </a:spcBef>
              <a:spcAft>
                <a:spcPct val="0"/>
              </a:spcAft>
            </a:pPr>
            <a:endParaRPr lang="en-US" sz="2400">
              <a:solidFill>
                <a:srgbClr val="000000"/>
              </a:solidFill>
            </a:endParaRPr>
          </a:p>
        </p:txBody>
      </p:sp>
      <p:sp>
        <p:nvSpPr>
          <p:cNvPr id="177158" name="Text Box 6"/>
          <p:cNvSpPr txBox="1">
            <a:spLocks noChangeArrowheads="1"/>
          </p:cNvSpPr>
          <p:nvPr/>
        </p:nvSpPr>
        <p:spPr bwMode="auto">
          <a:xfrm>
            <a:off x="4191000" y="5562600"/>
            <a:ext cx="4648200" cy="1225550"/>
          </a:xfrm>
          <a:prstGeom prst="rect">
            <a:avLst/>
          </a:prstGeom>
          <a:noFill/>
          <a:ln w="9525">
            <a:noFill/>
            <a:miter lim="800000"/>
            <a:headEnd/>
            <a:tailEnd/>
          </a:ln>
        </p:spPr>
        <p:txBody>
          <a:bodyPr>
            <a:prstTxWarp prst="textNoShape">
              <a:avLst/>
            </a:prstTxWarp>
            <a:spAutoFit/>
          </a:bodyPr>
          <a:lstStyle/>
          <a:p>
            <a:pPr algn="ctr" defTabSz="914400" fontAlgn="base">
              <a:spcBef>
                <a:spcPct val="5000"/>
              </a:spcBef>
              <a:spcAft>
                <a:spcPct val="0"/>
              </a:spcAft>
            </a:pPr>
            <a:r>
              <a:rPr lang="en-US" sz="2400">
                <a:solidFill>
                  <a:srgbClr val="000000"/>
                </a:solidFill>
              </a:rPr>
              <a:t>Black spruce forest in Canada. </a:t>
            </a:r>
          </a:p>
          <a:p>
            <a:pPr algn="ctr" defTabSz="914400" fontAlgn="base">
              <a:spcBef>
                <a:spcPct val="5000"/>
              </a:spcBef>
              <a:spcAft>
                <a:spcPct val="0"/>
              </a:spcAft>
            </a:pPr>
            <a:r>
              <a:rPr lang="en-US" sz="2400">
                <a:solidFill>
                  <a:srgbClr val="FF0000"/>
                </a:solidFill>
              </a:rPr>
              <a:t>Left</a:t>
            </a:r>
            <a:r>
              <a:rPr lang="en-US" sz="2400">
                <a:solidFill>
                  <a:srgbClr val="000000"/>
                </a:solidFill>
              </a:rPr>
              <a:t>, sun behind camera </a:t>
            </a:r>
          </a:p>
          <a:p>
            <a:pPr algn="ctr" defTabSz="914400" fontAlgn="base">
              <a:spcBef>
                <a:spcPct val="5000"/>
              </a:spcBef>
              <a:spcAft>
                <a:spcPct val="0"/>
              </a:spcAft>
            </a:pPr>
            <a:r>
              <a:rPr lang="en-US" sz="2400">
                <a:solidFill>
                  <a:srgbClr val="FF0000"/>
                </a:solidFill>
              </a:rPr>
              <a:t>Right</a:t>
            </a:r>
            <a:r>
              <a:rPr lang="en-US" sz="2400">
                <a:solidFill>
                  <a:srgbClr val="000000"/>
                </a:solidFill>
              </a:rPr>
              <a:t>, sun opposite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hangingPunct="1">
              <a:defRPr/>
            </a:pPr>
            <a:r>
              <a:rPr lang="en-US" dirty="0" smtClean="0"/>
              <a:t>BRDF modeled </a:t>
            </a:r>
            <a:r>
              <a:rPr lang="en-US" dirty="0" err="1" smtClean="0"/>
              <a:t>refectances</a:t>
            </a:r>
            <a:r>
              <a:rPr lang="en-US" dirty="0" smtClean="0"/>
              <a:t/>
            </a:r>
            <a:br>
              <a:rPr lang="en-US" dirty="0" smtClean="0"/>
            </a:br>
            <a:r>
              <a:rPr lang="en-US" dirty="0" smtClean="0"/>
              <a:t>16 days of UW MODIS DB data</a:t>
            </a:r>
            <a:endParaRPr lang="en-US" dirty="0"/>
          </a:p>
        </p:txBody>
      </p:sp>
      <p:pic>
        <p:nvPicPr>
          <p:cNvPr id="67586" name="Content Placeholder 3" descr="RGB_mosaic_1000m_2010108.tif"/>
          <p:cNvPicPr>
            <a:picLocks noGrp="1" noChangeAspect="1"/>
          </p:cNvPicPr>
          <p:nvPr>
            <p:ph idx="1"/>
          </p:nvPr>
        </p:nvPicPr>
        <p:blipFill>
          <a:blip r:embed="rId2"/>
          <a:srcRect l="-2451" r="-2451"/>
          <a:stretch>
            <a:fillRect/>
          </a:stretch>
        </p:blipFill>
        <p:spPr/>
      </p:pic>
      <p:sp>
        <p:nvSpPr>
          <p:cNvPr id="67588" name="TextBox 4"/>
          <p:cNvSpPr txBox="1">
            <a:spLocks noChangeArrowheads="1"/>
          </p:cNvSpPr>
          <p:nvPr/>
        </p:nvSpPr>
        <p:spPr bwMode="auto">
          <a:xfrm>
            <a:off x="6761163" y="6070600"/>
            <a:ext cx="1531937"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10" charset="0"/>
                <a:ea typeface="ＭＳ Ｐゴシック" pitchFamily="-110" charset="-128"/>
                <a:cs typeface="ＭＳ Ｐゴシック" pitchFamily="-110" charset="-128"/>
              </a:rPr>
              <a:t>18 April 2010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3810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Inputs and Processing Chain for MODIS VI Production</a:t>
            </a:r>
          </a:p>
        </p:txBody>
      </p:sp>
      <p:grpSp>
        <p:nvGrpSpPr>
          <p:cNvPr id="2" name="Group 3"/>
          <p:cNvGrpSpPr>
            <a:grpSpLocks/>
          </p:cNvGrpSpPr>
          <p:nvPr/>
        </p:nvGrpSpPr>
        <p:grpSpPr bwMode="auto">
          <a:xfrm>
            <a:off x="152400" y="1828800"/>
            <a:ext cx="1676400" cy="1066800"/>
            <a:chOff x="0" y="1104"/>
            <a:chExt cx="1056" cy="672"/>
          </a:xfrm>
        </p:grpSpPr>
        <p:sp>
          <p:nvSpPr>
            <p:cNvPr id="166929" name="AutoShape 4"/>
            <p:cNvSpPr>
              <a:spLocks noChangeArrowheads="1"/>
            </p:cNvSpPr>
            <p:nvPr/>
          </p:nvSpPr>
          <p:spPr bwMode="auto">
            <a:xfrm>
              <a:off x="0" y="1104"/>
              <a:ext cx="1056" cy="672"/>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66930" name="Rectangle 5"/>
            <p:cNvSpPr>
              <a:spLocks noChangeArrowheads="1"/>
            </p:cNvSpPr>
            <p:nvPr/>
          </p:nvSpPr>
          <p:spPr bwMode="auto">
            <a:xfrm>
              <a:off x="133" y="1296"/>
              <a:ext cx="799" cy="366"/>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Level1B,</a:t>
              </a:r>
            </a:p>
            <a:p>
              <a:pPr algn="ctr" defTabSz="914400" eaLnBrk="0" fontAlgn="base" hangingPunct="0">
                <a:spcBef>
                  <a:spcPct val="0"/>
                </a:spcBef>
                <a:spcAft>
                  <a:spcPct val="0"/>
                </a:spcAft>
              </a:pPr>
              <a:r>
                <a:rPr lang="en-US" sz="1600" dirty="0" err="1">
                  <a:solidFill>
                    <a:srgbClr val="000000"/>
                  </a:solidFill>
                  <a:latin typeface="Arial" pitchFamily="-110" charset="0"/>
                  <a:ea typeface="ＭＳ Ｐゴシック" pitchFamily="-110" charset="-128"/>
                  <a:cs typeface="ＭＳ Ｐゴシック" pitchFamily="-110" charset="-128"/>
                </a:rPr>
                <a:t>Geolocation</a:t>
              </a:r>
              <a:endParaRPr lang="en-US" sz="2400" dirty="0">
                <a:solidFill>
                  <a:srgbClr val="000000"/>
                </a:solidFill>
                <a:latin typeface="Arial" pitchFamily="-110" charset="0"/>
                <a:ea typeface="ＭＳ Ｐゴシック" pitchFamily="-110" charset="-128"/>
                <a:cs typeface="ＭＳ Ｐゴシック" pitchFamily="-110" charset="-128"/>
              </a:endParaRPr>
            </a:p>
          </p:txBody>
        </p:sp>
      </p:grpSp>
      <p:grpSp>
        <p:nvGrpSpPr>
          <p:cNvPr id="3" name="Group 6"/>
          <p:cNvGrpSpPr>
            <a:grpSpLocks/>
          </p:cNvGrpSpPr>
          <p:nvPr/>
        </p:nvGrpSpPr>
        <p:grpSpPr bwMode="auto">
          <a:xfrm>
            <a:off x="1905000" y="2743200"/>
            <a:ext cx="1676400" cy="1066800"/>
            <a:chOff x="1056" y="1728"/>
            <a:chExt cx="1056" cy="672"/>
          </a:xfrm>
        </p:grpSpPr>
        <p:sp>
          <p:nvSpPr>
            <p:cNvPr id="166927" name="AutoShape 7"/>
            <p:cNvSpPr>
              <a:spLocks noChangeArrowheads="1"/>
            </p:cNvSpPr>
            <p:nvPr/>
          </p:nvSpPr>
          <p:spPr bwMode="auto">
            <a:xfrm>
              <a:off x="1056" y="1728"/>
              <a:ext cx="1056" cy="672"/>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66928" name="Rectangle 8"/>
            <p:cNvSpPr>
              <a:spLocks noChangeArrowheads="1"/>
            </p:cNvSpPr>
            <p:nvPr/>
          </p:nvSpPr>
          <p:spPr bwMode="auto">
            <a:xfrm>
              <a:off x="1291" y="1872"/>
              <a:ext cx="593" cy="366"/>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Cloud</a:t>
              </a:r>
            </a:p>
            <a:p>
              <a:pPr algn="ct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Masking</a:t>
              </a:r>
              <a:endParaRPr lang="en-US" sz="2400" dirty="0">
                <a:solidFill>
                  <a:srgbClr val="000000"/>
                </a:solidFill>
                <a:latin typeface="Arial" pitchFamily="-110" charset="0"/>
                <a:ea typeface="ＭＳ Ｐゴシック" pitchFamily="-110" charset="-128"/>
                <a:cs typeface="ＭＳ Ｐゴシック" pitchFamily="-110" charset="-128"/>
              </a:endParaRPr>
            </a:p>
          </p:txBody>
        </p:sp>
      </p:grpSp>
      <p:grpSp>
        <p:nvGrpSpPr>
          <p:cNvPr id="4" name="Group 23"/>
          <p:cNvGrpSpPr>
            <a:grpSpLocks/>
          </p:cNvGrpSpPr>
          <p:nvPr/>
        </p:nvGrpSpPr>
        <p:grpSpPr bwMode="auto">
          <a:xfrm>
            <a:off x="3733800" y="3657600"/>
            <a:ext cx="1676400" cy="1127125"/>
            <a:chOff x="2256" y="2928"/>
            <a:chExt cx="1056" cy="710"/>
          </a:xfrm>
        </p:grpSpPr>
        <p:sp>
          <p:nvSpPr>
            <p:cNvPr id="166925" name="AutoShape 10"/>
            <p:cNvSpPr>
              <a:spLocks noChangeArrowheads="1"/>
            </p:cNvSpPr>
            <p:nvPr/>
          </p:nvSpPr>
          <p:spPr bwMode="auto">
            <a:xfrm>
              <a:off x="2256" y="2928"/>
              <a:ext cx="1056" cy="672"/>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66926" name="Rectangle 11"/>
            <p:cNvSpPr>
              <a:spLocks noChangeArrowheads="1"/>
            </p:cNvSpPr>
            <p:nvPr/>
          </p:nvSpPr>
          <p:spPr bwMode="auto">
            <a:xfrm>
              <a:off x="2256" y="2959"/>
              <a:ext cx="1037" cy="679"/>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Atmospheric</a:t>
              </a:r>
            </a:p>
            <a:p>
              <a:pPr algn="ct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Correction</a:t>
              </a:r>
            </a:p>
            <a:p>
              <a:pPr algn="ct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(Surface</a:t>
              </a:r>
            </a:p>
            <a:p>
              <a:pPr algn="ctr" defTabSz="914400" eaLnBrk="0" fontAlgn="base" hangingPunct="0">
                <a:spcBef>
                  <a:spcPct val="0"/>
                </a:spcBef>
                <a:spcAft>
                  <a:spcPct val="0"/>
                </a:spcAft>
              </a:pPr>
              <a:r>
                <a:rPr lang="en-US" sz="1600" dirty="0" smtClean="0">
                  <a:solidFill>
                    <a:srgbClr val="000000"/>
                  </a:solidFill>
                  <a:latin typeface="Arial" pitchFamily="-110" charset="0"/>
                  <a:ea typeface="ＭＳ Ｐゴシック" pitchFamily="-110" charset="-128"/>
                  <a:cs typeface="ＭＳ Ｐゴシック" pitchFamily="-110" charset="-128"/>
                </a:rPr>
                <a:t>Reflectance) </a:t>
              </a:r>
              <a:endParaRPr lang="en-US" sz="1600" dirty="0">
                <a:solidFill>
                  <a:srgbClr val="000000"/>
                </a:solidFill>
                <a:latin typeface="Arial" pitchFamily="-110" charset="0"/>
                <a:ea typeface="ＭＳ Ｐゴシック" pitchFamily="-110" charset="-128"/>
                <a:cs typeface="ＭＳ Ｐゴシック" pitchFamily="-110" charset="-128"/>
              </a:endParaRPr>
            </a:p>
          </p:txBody>
        </p:sp>
      </p:grpSp>
      <p:grpSp>
        <p:nvGrpSpPr>
          <p:cNvPr id="6" name="Group 15"/>
          <p:cNvGrpSpPr>
            <a:grpSpLocks/>
          </p:cNvGrpSpPr>
          <p:nvPr/>
        </p:nvGrpSpPr>
        <p:grpSpPr bwMode="auto">
          <a:xfrm>
            <a:off x="7315200" y="5638800"/>
            <a:ext cx="1676400" cy="1066800"/>
            <a:chOff x="4320" y="3648"/>
            <a:chExt cx="1056" cy="672"/>
          </a:xfrm>
        </p:grpSpPr>
        <p:sp>
          <p:nvSpPr>
            <p:cNvPr id="166921" name="AutoShape 16"/>
            <p:cNvSpPr>
              <a:spLocks noChangeArrowheads="1"/>
            </p:cNvSpPr>
            <p:nvPr/>
          </p:nvSpPr>
          <p:spPr bwMode="auto">
            <a:xfrm>
              <a:off x="4320" y="3648"/>
              <a:ext cx="1056" cy="672"/>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66922" name="Rectangle 17"/>
            <p:cNvSpPr>
              <a:spLocks noChangeArrowheads="1"/>
            </p:cNvSpPr>
            <p:nvPr/>
          </p:nvSpPr>
          <p:spPr bwMode="auto">
            <a:xfrm>
              <a:off x="4542" y="3792"/>
              <a:ext cx="621" cy="366"/>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VI</a:t>
              </a:r>
            </a:p>
            <a:p>
              <a:pPr algn="ctr" defTabSz="914400" eaLnBrk="0" fontAlgn="base" hangingPunct="0">
                <a:spcBef>
                  <a:spcPct val="0"/>
                </a:spcBef>
                <a:spcAft>
                  <a:spcPct val="0"/>
                </a:spcAft>
              </a:pPr>
              <a:r>
                <a:rPr lang="en-US" sz="1600" dirty="0">
                  <a:solidFill>
                    <a:srgbClr val="000000"/>
                  </a:solidFill>
                  <a:latin typeface="Arial" pitchFamily="-110" charset="0"/>
                  <a:ea typeface="ＭＳ Ｐゴシック" pitchFamily="-110" charset="-128"/>
                  <a:cs typeface="ＭＳ Ｐゴシック" pitchFamily="-110" charset="-128"/>
                </a:rPr>
                <a:t>Equation</a:t>
              </a:r>
              <a:endParaRPr lang="en-US" sz="2400" dirty="0">
                <a:solidFill>
                  <a:srgbClr val="000000"/>
                </a:solidFill>
                <a:latin typeface="Arial" pitchFamily="-110" charset="0"/>
                <a:ea typeface="ＭＳ Ｐゴシック" pitchFamily="-110" charset="-128"/>
                <a:cs typeface="ＭＳ Ｐゴシック" pitchFamily="-110" charset="-128"/>
              </a:endParaRPr>
            </a:p>
          </p:txBody>
        </p:sp>
      </p:grpSp>
      <p:grpSp>
        <p:nvGrpSpPr>
          <p:cNvPr id="19" name="Group 18"/>
          <p:cNvGrpSpPr/>
          <p:nvPr/>
        </p:nvGrpSpPr>
        <p:grpSpPr>
          <a:xfrm>
            <a:off x="5334000" y="4800600"/>
            <a:ext cx="1728959" cy="1160463"/>
            <a:chOff x="5334000" y="4800600"/>
            <a:chExt cx="1728959" cy="1160463"/>
          </a:xfrm>
        </p:grpSpPr>
        <p:grpSp>
          <p:nvGrpSpPr>
            <p:cNvPr id="5" name="Group 19"/>
            <p:cNvGrpSpPr>
              <a:grpSpLocks/>
            </p:cNvGrpSpPr>
            <p:nvPr/>
          </p:nvGrpSpPr>
          <p:grpSpPr bwMode="auto">
            <a:xfrm>
              <a:off x="5334000" y="4800600"/>
              <a:ext cx="1676400" cy="1160463"/>
              <a:chOff x="2848" y="2869"/>
              <a:chExt cx="1056" cy="731"/>
            </a:xfrm>
          </p:grpSpPr>
          <p:sp>
            <p:nvSpPr>
              <p:cNvPr id="166923" name="AutoShape 13"/>
              <p:cNvSpPr>
                <a:spLocks noChangeArrowheads="1"/>
              </p:cNvSpPr>
              <p:nvPr/>
            </p:nvSpPr>
            <p:spPr bwMode="auto">
              <a:xfrm>
                <a:off x="2848" y="2928"/>
                <a:ext cx="1056" cy="672"/>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66924" name="Rectangle 14"/>
              <p:cNvSpPr>
                <a:spLocks noChangeArrowheads="1"/>
              </p:cNvSpPr>
              <p:nvPr/>
            </p:nvSpPr>
            <p:spPr bwMode="auto">
              <a:xfrm>
                <a:off x="3348" y="2869"/>
                <a:ext cx="116" cy="288"/>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endParaRPr lang="en-US" sz="2400">
                  <a:solidFill>
                    <a:srgbClr val="000000"/>
                  </a:solidFill>
                  <a:latin typeface="Arial" pitchFamily="-110" charset="0"/>
                  <a:ea typeface="ＭＳ Ｐゴシック" pitchFamily="-110" charset="-128"/>
                  <a:cs typeface="ＭＳ Ｐゴシック" pitchFamily="-110" charset="-128"/>
                </a:endParaRPr>
              </a:p>
            </p:txBody>
          </p:sp>
        </p:grpSp>
        <p:sp>
          <p:nvSpPr>
            <p:cNvPr id="166920" name="Text Box 25"/>
            <p:cNvSpPr txBox="1">
              <a:spLocks noChangeArrowheads="1"/>
            </p:cNvSpPr>
            <p:nvPr/>
          </p:nvSpPr>
          <p:spPr bwMode="auto">
            <a:xfrm>
              <a:off x="5334000" y="4929188"/>
              <a:ext cx="1728959" cy="83099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600" dirty="0" smtClean="0">
                  <a:solidFill>
                    <a:srgbClr val="000000"/>
                  </a:solidFill>
                </a:rPr>
                <a:t>16 Day modeled</a:t>
              </a:r>
            </a:p>
            <a:p>
              <a:pPr defTabSz="914400" fontAlgn="base">
                <a:spcBef>
                  <a:spcPct val="0"/>
                </a:spcBef>
                <a:spcAft>
                  <a:spcPct val="0"/>
                </a:spcAft>
              </a:pPr>
              <a:r>
                <a:rPr lang="en-US" sz="1600" dirty="0" err="1" smtClean="0">
                  <a:solidFill>
                    <a:srgbClr val="000000"/>
                  </a:solidFill>
                </a:rPr>
                <a:t>reflectances</a:t>
              </a:r>
              <a:r>
                <a:rPr lang="en-US" sz="1600" dirty="0" smtClean="0">
                  <a:solidFill>
                    <a:srgbClr val="000000"/>
                  </a:solidFill>
                </a:rPr>
                <a:t> over</a:t>
              </a:r>
            </a:p>
            <a:p>
              <a:pPr defTabSz="914400" fontAlgn="base">
                <a:spcBef>
                  <a:spcPct val="0"/>
                </a:spcBef>
                <a:spcAft>
                  <a:spcPct val="0"/>
                </a:spcAft>
              </a:pPr>
              <a:r>
                <a:rPr lang="en-US" sz="1600" dirty="0" smtClean="0">
                  <a:solidFill>
                    <a:srgbClr val="000000"/>
                  </a:solidFill>
                </a:rPr>
                <a:t>a grid cell (BRDF)</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2136"/>
            <a:ext cx="7772400" cy="1143000"/>
          </a:xfrm>
        </p:spPr>
        <p:txBody>
          <a:bodyPr/>
          <a:lstStyle/>
          <a:p>
            <a:r>
              <a:rPr lang="en-US" dirty="0" smtClean="0">
                <a:solidFill>
                  <a:srgbClr val="3333CC"/>
                </a:solidFill>
              </a:rPr>
              <a:t>BRDF References</a:t>
            </a:r>
            <a:endParaRPr lang="en-US" dirty="0">
              <a:solidFill>
                <a:srgbClr val="3333CC"/>
              </a:solidFill>
            </a:endParaRPr>
          </a:p>
        </p:txBody>
      </p:sp>
      <p:sp>
        <p:nvSpPr>
          <p:cNvPr id="3" name="Content Placeholder 2"/>
          <p:cNvSpPr>
            <a:spLocks noGrp="1"/>
          </p:cNvSpPr>
          <p:nvPr>
            <p:ph idx="1"/>
          </p:nvPr>
        </p:nvSpPr>
        <p:spPr>
          <a:xfrm>
            <a:off x="672971" y="1044756"/>
            <a:ext cx="7772400" cy="4114800"/>
          </a:xfrm>
        </p:spPr>
        <p:txBody>
          <a:bodyPr/>
          <a:lstStyle/>
          <a:p>
            <a:r>
              <a:rPr lang="en-US" sz="2800" dirty="0" err="1" smtClean="0"/>
              <a:t>Shuai,Y</a:t>
            </a:r>
            <a:r>
              <a:rPr lang="en-US" sz="2800" dirty="0" smtClean="0"/>
              <a:t>., C. B. </a:t>
            </a:r>
            <a:r>
              <a:rPr lang="en-US" sz="2800" dirty="0" err="1" smtClean="0"/>
              <a:t>Schaaf</a:t>
            </a:r>
            <a:r>
              <a:rPr lang="en-US" sz="2800" dirty="0" smtClean="0"/>
              <a:t>, A. H. </a:t>
            </a:r>
            <a:r>
              <a:rPr lang="en-US" sz="2800" dirty="0" err="1" smtClean="0"/>
              <a:t>Strahler</a:t>
            </a:r>
            <a:r>
              <a:rPr lang="en-US" sz="2800" dirty="0" smtClean="0"/>
              <a:t>, J. Liu, Z. Jiao, Quality assessment of BRDF/</a:t>
            </a:r>
            <a:r>
              <a:rPr lang="en-US" sz="2800" dirty="0" err="1" smtClean="0"/>
              <a:t>albedo</a:t>
            </a:r>
            <a:r>
              <a:rPr lang="en-US" sz="2800" dirty="0" smtClean="0"/>
              <a:t> retrievals in MODIS operational system, </a:t>
            </a:r>
            <a:r>
              <a:rPr lang="en-US" sz="2800" dirty="0" err="1" smtClean="0"/>
              <a:t>Geophys</a:t>
            </a:r>
            <a:r>
              <a:rPr lang="en-US" sz="2800" dirty="0" smtClean="0"/>
              <a:t>. Res. </a:t>
            </a:r>
            <a:r>
              <a:rPr lang="en-US" sz="2800" dirty="0" err="1" smtClean="0"/>
              <a:t>Lett</a:t>
            </a:r>
            <a:r>
              <a:rPr lang="en-US" sz="2800" dirty="0" smtClean="0"/>
              <a:t>., 35, L05407, doi:10.1029/2007GL032568,2008.</a:t>
            </a:r>
          </a:p>
          <a:p>
            <a:r>
              <a:rPr lang="en-US" sz="2800" dirty="0" err="1" smtClean="0"/>
              <a:t>Schaaf</a:t>
            </a:r>
            <a:r>
              <a:rPr lang="en-US" sz="2800" dirty="0" smtClean="0"/>
              <a:t>, C. B., F. </a:t>
            </a:r>
            <a:r>
              <a:rPr lang="en-US" sz="2800" dirty="0" err="1" smtClean="0"/>
              <a:t>Gao</a:t>
            </a:r>
            <a:r>
              <a:rPr lang="en-US" sz="2800" dirty="0" smtClean="0"/>
              <a:t>, A. H. </a:t>
            </a:r>
            <a:r>
              <a:rPr lang="en-US" sz="2800" dirty="0" err="1" smtClean="0"/>
              <a:t>Strahler</a:t>
            </a:r>
            <a:r>
              <a:rPr lang="en-US" sz="2800" dirty="0" smtClean="0"/>
              <a:t>, W. </a:t>
            </a:r>
            <a:r>
              <a:rPr lang="en-US" sz="2800" dirty="0" err="1" smtClean="0"/>
              <a:t>Lucht</a:t>
            </a:r>
            <a:r>
              <a:rPr lang="en-US" sz="2800" dirty="0" smtClean="0"/>
              <a:t>, X. Li, T. Tsang, N. C. </a:t>
            </a:r>
            <a:r>
              <a:rPr lang="en-US" sz="2800" dirty="0" err="1" smtClean="0"/>
              <a:t>Strugnell</a:t>
            </a:r>
            <a:r>
              <a:rPr lang="en-US" sz="2800" dirty="0" smtClean="0"/>
              <a:t>, X. Zhang, Y. Jin, J.-P. Muller, P. Lewis, M. </a:t>
            </a:r>
            <a:r>
              <a:rPr lang="en-US" sz="2800" dirty="0" err="1" smtClean="0"/>
              <a:t>Barnsley</a:t>
            </a:r>
            <a:r>
              <a:rPr lang="en-US" sz="2800" dirty="0" smtClean="0"/>
              <a:t>, P. Hobson, M. Disney, G. Roberts, M. </a:t>
            </a:r>
            <a:r>
              <a:rPr lang="en-US" sz="2800" dirty="0" err="1" smtClean="0"/>
              <a:t>Dunderdale</a:t>
            </a:r>
            <a:r>
              <a:rPr lang="en-US" sz="2800" dirty="0" smtClean="0"/>
              <a:t>, C. Doll, R. </a:t>
            </a:r>
            <a:r>
              <a:rPr lang="en-US" sz="2800" dirty="0" err="1" smtClean="0"/>
              <a:t>d'Entremont</a:t>
            </a:r>
            <a:r>
              <a:rPr lang="en-US" sz="2800" dirty="0" smtClean="0"/>
              <a:t>, B. </a:t>
            </a:r>
            <a:r>
              <a:rPr lang="en-US" sz="2800" dirty="0" err="1" smtClean="0"/>
              <a:t>Hu</a:t>
            </a:r>
            <a:r>
              <a:rPr lang="en-US" sz="2800" dirty="0" smtClean="0"/>
              <a:t>, S. Liang, and J. L. </a:t>
            </a:r>
            <a:r>
              <a:rPr lang="en-US" sz="2800" dirty="0" err="1" smtClean="0"/>
              <a:t>Privette</a:t>
            </a:r>
            <a:r>
              <a:rPr lang="en-US" sz="2800" dirty="0" smtClean="0"/>
              <a:t>, and D. P. </a:t>
            </a:r>
            <a:r>
              <a:rPr lang="en-US" sz="2800" dirty="0" err="1" smtClean="0"/>
              <a:t>Roy,First</a:t>
            </a:r>
            <a:r>
              <a:rPr lang="en-US" sz="2800" dirty="0" smtClean="0"/>
              <a:t> Operational BRDF, </a:t>
            </a:r>
            <a:r>
              <a:rPr lang="en-US" sz="2800" dirty="0" err="1" smtClean="0"/>
              <a:t>Albedo</a:t>
            </a:r>
            <a:r>
              <a:rPr lang="en-US" sz="2800" dirty="0" smtClean="0"/>
              <a:t> and Nadir Reflectance Products from MODIS, Remote Sens. Environ., 83, 135-148, 2002.</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0" name="Rectangle 2"/>
          <p:cNvSpPr>
            <a:spLocks noGrp="1" noChangeArrowheads="1"/>
          </p:cNvSpPr>
          <p:nvPr>
            <p:ph type="ctrTitle"/>
          </p:nvPr>
        </p:nvSpPr>
        <p:spPr>
          <a:xfrm>
            <a:off x="685800" y="1524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Relevance of NDVI: FIRES</a:t>
            </a:r>
          </a:p>
        </p:txBody>
      </p:sp>
      <p:sp>
        <p:nvSpPr>
          <p:cNvPr id="181251" name="Rectangle 3"/>
          <p:cNvSpPr>
            <a:spLocks noChangeArrowheads="1"/>
          </p:cNvSpPr>
          <p:nvPr/>
        </p:nvSpPr>
        <p:spPr bwMode="auto">
          <a:xfrm>
            <a:off x="1219200" y="6248400"/>
            <a:ext cx="7316788"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a:solidFill>
                  <a:srgbClr val="000000"/>
                </a:solidFill>
                <a:latin typeface="Arial" pitchFamily="-110" charset="0"/>
                <a:ea typeface="ＭＳ Ｐゴシック" pitchFamily="-110" charset="-128"/>
                <a:cs typeface="ＭＳ Ｐゴシック" pitchFamily="-110" charset="-128"/>
              </a:rPr>
              <a:t>http://landweb.nascom.nasa.gov/animation/area.html</a:t>
            </a:r>
          </a:p>
        </p:txBody>
      </p:sp>
      <p:pic>
        <p:nvPicPr>
          <p:cNvPr id="181252" name="Picture 4" descr="Africa_Fire_NDVI_2001"/>
          <p:cNvPicPr>
            <a:picLocks noChangeAspect="1" noChangeArrowheads="1" noCrop="1"/>
          </p:cNvPicPr>
          <p:nvPr/>
        </p:nvPicPr>
        <p:blipFill>
          <a:blip r:embed="rId3"/>
          <a:srcRect/>
          <a:stretch>
            <a:fillRect/>
          </a:stretch>
        </p:blipFill>
        <p:spPr bwMode="auto">
          <a:xfrm>
            <a:off x="2044700" y="1066800"/>
            <a:ext cx="50546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3"/>
          <p:cNvSpPr>
            <a:spLocks noGrp="1" noChangeArrowheads="1"/>
          </p:cNvSpPr>
          <p:nvPr>
            <p:ph type="body" idx="1"/>
          </p:nvPr>
        </p:nvSpPr>
        <p:spPr>
          <a:xfrm>
            <a:off x="685800" y="533400"/>
            <a:ext cx="8229600" cy="5715000"/>
          </a:xfrm>
        </p:spPr>
        <p:txBody>
          <a:bodyPr/>
          <a:lstStyle/>
          <a:p>
            <a:pPr eaLnBrk="1" hangingPunct="1"/>
            <a:r>
              <a:rPr lang="en-US" sz="2800" smtClean="0">
                <a:ea typeface="ＭＳ Ｐゴシック" pitchFamily="-110" charset="-128"/>
                <a:cs typeface="ＭＳ Ｐゴシック" pitchFamily="-110" charset="-128"/>
              </a:rPr>
              <a:t>MOD13 Web Page:</a:t>
            </a:r>
          </a:p>
          <a:p>
            <a:pPr lvl="1" eaLnBrk="1" hangingPunct="1"/>
            <a:endParaRPr lang="en-US" sz="2400" smtClean="0"/>
          </a:p>
          <a:p>
            <a:pPr eaLnBrk="1" hangingPunct="1"/>
            <a:r>
              <a:rPr lang="en-US" sz="2800" smtClean="0">
                <a:ea typeface="ＭＳ Ｐゴシック" pitchFamily="-110" charset="-128"/>
                <a:cs typeface="ＭＳ Ｐゴシック" pitchFamily="-110" charset="-128"/>
              </a:rPr>
              <a:t>Citation:</a:t>
            </a:r>
          </a:p>
          <a:p>
            <a:pPr lvl="1" eaLnBrk="1" hangingPunct="1"/>
            <a:r>
              <a:rPr lang="en-US" sz="2200" smtClean="0"/>
              <a:t>Ramachandran, Bhaskar, Justice, Christopher O., Abrams, Michael J., Huete, Alfredo, Didan, Kamel, Leeuwen, Willem, Miura, Tomoaki and Ed Glenn. MODIS Vegetation Indices, Land Remote Sensing and Global Environmental Change, Remote Sensing and Digital Image Processing: 2011. Springer New York, 978-1-4419-6749-7, Physics, 579-602.</a:t>
            </a:r>
          </a:p>
          <a:p>
            <a:pPr lvl="1" eaLnBrk="1" hangingPunct="1"/>
            <a:r>
              <a:rPr lang="en-US" sz="2200" smtClean="0"/>
              <a:t>Huete, A., K. Didam, T. Miura, E.P. Rodiguez, X. Gao and L.G. Ferreira: 2002. Overview of the radiometric and biophysical performance of the MODIS vegetation indices: 2002.  </a:t>
            </a:r>
            <a:r>
              <a:rPr lang="en-US" sz="2200" i="1" smtClean="0"/>
              <a:t>Remote Sensing of the Environment</a:t>
            </a:r>
            <a:r>
              <a:rPr lang="en-US" sz="2200" smtClean="0"/>
              <a:t>, </a:t>
            </a:r>
            <a:r>
              <a:rPr lang="en-US" sz="2200" b="1" smtClean="0"/>
              <a:t>83</a:t>
            </a:r>
            <a:r>
              <a:rPr lang="en-US" sz="2200" smtClean="0"/>
              <a:t>, 195-213.</a:t>
            </a:r>
          </a:p>
          <a:p>
            <a:pPr eaLnBrk="1" hangingPunct="1"/>
            <a:r>
              <a:rPr lang="en-US" sz="2800" smtClean="0">
                <a:ea typeface="ＭＳ Ｐゴシック" pitchFamily="-110" charset="-128"/>
                <a:cs typeface="ＭＳ Ｐゴシック" pitchFamily="-110" charset="-128"/>
              </a:rPr>
              <a:t>Algorithm Theoretical Basis Document (ATBD)</a:t>
            </a:r>
          </a:p>
          <a:p>
            <a:pPr eaLnBrk="1" hangingPunct="1">
              <a:buFontTx/>
              <a:buNone/>
            </a:pPr>
            <a:r>
              <a:rPr lang="en-US" sz="2800" smtClean="0">
                <a:ea typeface="ＭＳ Ｐゴシック" pitchFamily="-110" charset="-128"/>
                <a:cs typeface="ＭＳ Ｐゴシック" pitchFamily="-110" charset="-128"/>
              </a:rPr>
              <a:t>	</a:t>
            </a:r>
            <a:r>
              <a:rPr lang="en-US" sz="2800" smtClean="0">
                <a:solidFill>
                  <a:srgbClr val="FF0000"/>
                </a:solidFill>
                <a:ea typeface="ＭＳ Ｐゴシック" pitchFamily="-110" charset="-128"/>
                <a:cs typeface="ＭＳ Ｐゴシック" pitchFamily="-110" charset="-128"/>
              </a:rPr>
              <a:t>http://modis.gsfc.nasa.gov/data/atbd/atbd_mod13.pdf</a:t>
            </a:r>
          </a:p>
          <a:p>
            <a:pPr eaLnBrk="1" hangingPunct="1"/>
            <a:endParaRPr lang="en-US" sz="2000" smtClean="0">
              <a:ea typeface="ＭＳ Ｐゴシック" pitchFamily="-110" charset="-128"/>
              <a:cs typeface="ＭＳ Ｐゴシック" pitchFamily="-110" charset="-128"/>
            </a:endParaRPr>
          </a:p>
        </p:txBody>
      </p:sp>
      <p:sp>
        <p:nvSpPr>
          <p:cNvPr id="185347" name="Text Box 4"/>
          <p:cNvSpPr txBox="1">
            <a:spLocks noChangeArrowheads="1"/>
          </p:cNvSpPr>
          <p:nvPr/>
        </p:nvSpPr>
        <p:spPr bwMode="auto">
          <a:xfrm>
            <a:off x="2514600" y="-76200"/>
            <a:ext cx="4267200" cy="76200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50000"/>
              </a:spcBef>
              <a:spcAft>
                <a:spcPct val="0"/>
              </a:spcAft>
            </a:pPr>
            <a:r>
              <a:rPr lang="en-US" sz="4400">
                <a:solidFill>
                  <a:srgbClr val="3333CC"/>
                </a:solidFill>
              </a:rPr>
              <a:t>REFERENCES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3"/>
          <p:cNvSpPr>
            <a:spLocks noGrp="1" noChangeArrowheads="1"/>
          </p:cNvSpPr>
          <p:nvPr>
            <p:ph type="body" idx="1"/>
          </p:nvPr>
        </p:nvSpPr>
        <p:spPr>
          <a:xfrm>
            <a:off x="685800" y="1600200"/>
            <a:ext cx="8077200" cy="4953000"/>
          </a:xfrm>
        </p:spPr>
        <p:txBody>
          <a:bodyPr/>
          <a:lstStyle/>
          <a:p>
            <a:pPr eaLnBrk="1" hangingPunct="1">
              <a:lnSpc>
                <a:spcPct val="90000"/>
              </a:lnSpc>
            </a:pPr>
            <a:r>
              <a:rPr lang="en-US">
                <a:ea typeface="ＭＳ Ｐゴシック" pitchFamily="-110" charset="-128"/>
                <a:cs typeface="ＭＳ Ｐゴシック" pitchFamily="-110" charset="-128"/>
              </a:rPr>
              <a:t>Monitoring of seasonal, inter-annual, and long term variations of vegetation structure and biophysical parameters</a:t>
            </a:r>
          </a:p>
          <a:p>
            <a:pPr eaLnBrk="1" hangingPunct="1">
              <a:lnSpc>
                <a:spcPct val="90000"/>
              </a:lnSpc>
            </a:pPr>
            <a:r>
              <a:rPr lang="en-US">
                <a:ea typeface="ＭＳ Ｐゴシック" pitchFamily="-110" charset="-128"/>
                <a:cs typeface="ＭＳ Ｐゴシック" pitchFamily="-110" charset="-128"/>
              </a:rPr>
              <a:t>Climate Studies - Model input</a:t>
            </a:r>
          </a:p>
          <a:p>
            <a:pPr eaLnBrk="1" hangingPunct="1">
              <a:lnSpc>
                <a:spcPct val="90000"/>
              </a:lnSpc>
            </a:pPr>
            <a:r>
              <a:rPr lang="en-US">
                <a:ea typeface="ＭＳ Ｐゴシック" pitchFamily="-110" charset="-128"/>
                <a:cs typeface="ＭＳ Ｐゴシック" pitchFamily="-110" charset="-128"/>
              </a:rPr>
              <a:t>Famine Early Warning - Drought</a:t>
            </a:r>
          </a:p>
          <a:p>
            <a:pPr eaLnBrk="1" hangingPunct="1">
              <a:lnSpc>
                <a:spcPct val="90000"/>
              </a:lnSpc>
            </a:pPr>
            <a:r>
              <a:rPr lang="en-US">
                <a:ea typeface="ＭＳ Ｐゴシック" pitchFamily="-110" charset="-128"/>
                <a:cs typeface="ＭＳ Ｐゴシック" pitchFamily="-110" charset="-128"/>
              </a:rPr>
              <a:t>Epidemiology</a:t>
            </a:r>
          </a:p>
          <a:p>
            <a:pPr eaLnBrk="1" hangingPunct="1">
              <a:lnSpc>
                <a:spcPct val="90000"/>
              </a:lnSpc>
            </a:pPr>
            <a:r>
              <a:rPr lang="en-US">
                <a:ea typeface="ＭＳ Ｐゴシック" pitchFamily="-110" charset="-128"/>
                <a:cs typeface="ＭＳ Ｐゴシック" pitchFamily="-110" charset="-128"/>
              </a:rPr>
              <a:t>Correlated with Net Primary Production</a:t>
            </a:r>
          </a:p>
          <a:p>
            <a:pPr eaLnBrk="1" hangingPunct="1">
              <a:lnSpc>
                <a:spcPct val="90000"/>
              </a:lnSpc>
            </a:pPr>
            <a:r>
              <a:rPr lang="en-US">
                <a:ea typeface="ＭＳ Ｐゴシック" pitchFamily="-110" charset="-128"/>
                <a:cs typeface="ＭＳ Ｐゴシック" pitchFamily="-110" charset="-128"/>
              </a:rPr>
              <a:t>Fire Potential - US National Weather Service Forecasters</a:t>
            </a:r>
          </a:p>
        </p:txBody>
      </p:sp>
      <p:sp>
        <p:nvSpPr>
          <p:cNvPr id="187395" name="Rectangle 5"/>
          <p:cNvSpPr>
            <a:spLocks noGrp="1" noChangeArrowheads="1"/>
          </p:cNvSpPr>
          <p:nvPr>
            <p:ph type="title"/>
          </p:nvPr>
        </p:nvSpPr>
        <p:spPr>
          <a:xfrm>
            <a:off x="2590800" y="228600"/>
            <a:ext cx="3886200" cy="1143000"/>
          </a:xfrm>
          <a:noFill/>
        </p:spPr>
        <p:txBody>
          <a:bodyPr/>
          <a:lstStyle/>
          <a:p>
            <a:pPr algn="l">
              <a:spcBef>
                <a:spcPct val="50000"/>
              </a:spcBef>
            </a:pPr>
            <a:r>
              <a:rPr lang="en-US">
                <a:solidFill>
                  <a:schemeClr val="accent2"/>
                </a:solidFill>
                <a:ea typeface="ＭＳ Ｐゴシック" pitchFamily="-110" charset="-128"/>
                <a:cs typeface="ＭＳ Ｐゴシック" pitchFamily="-110" charset="-128"/>
              </a:rPr>
              <a:t>Applications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1.10301.0437.ndvi.jpg"/>
          <p:cNvPicPr>
            <a:picLocks noGrp="1" noChangeAspect="1"/>
          </p:cNvPicPr>
          <p:nvPr>
            <p:ph idx="1"/>
          </p:nvPr>
        </p:nvPicPr>
        <p:blipFill>
          <a:blip r:embed="rId2"/>
          <a:srcRect l="-56614" r="-56614"/>
          <a:stretch>
            <a:fillRect/>
          </a:stretch>
        </p:blipFill>
        <p:spPr>
          <a:xfrm>
            <a:off x="-2588339" y="139403"/>
            <a:ext cx="12485871" cy="6610167"/>
          </a:xfrm>
        </p:spPr>
      </p:pic>
      <p:sp>
        <p:nvSpPr>
          <p:cNvPr id="5" name="TextBox 4"/>
          <p:cNvSpPr txBox="1"/>
          <p:nvPr/>
        </p:nvSpPr>
        <p:spPr>
          <a:xfrm>
            <a:off x="6876876" y="712519"/>
            <a:ext cx="2013499" cy="1200329"/>
          </a:xfrm>
          <a:prstGeom prst="rect">
            <a:avLst/>
          </a:prstGeom>
          <a:noFill/>
        </p:spPr>
        <p:txBody>
          <a:bodyPr wrap="square" rtlCol="0">
            <a:spAutoFit/>
          </a:bodyPr>
          <a:lstStyle/>
          <a:p>
            <a:r>
              <a:rPr lang="en-US" dirty="0" smtClean="0"/>
              <a:t>MODIS NDVI</a:t>
            </a:r>
          </a:p>
          <a:p>
            <a:r>
              <a:rPr lang="en-US" dirty="0" smtClean="0"/>
              <a:t>Product from  ECNU</a:t>
            </a:r>
          </a:p>
          <a:p>
            <a:r>
              <a:rPr lang="en-US" dirty="0" smtClean="0"/>
              <a:t>28 October 2010</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eaLnBrk="1" hangingPunct="1"/>
            <a:endParaRPr lang="en-US">
              <a:ea typeface="ＭＳ Ｐゴシック" pitchFamily="-110" charset="-128"/>
              <a:cs typeface="ＭＳ Ｐゴシック" pitchFamily="-110" charset="-128"/>
            </a:endParaRPr>
          </a:p>
        </p:txBody>
      </p:sp>
      <p:sp>
        <p:nvSpPr>
          <p:cNvPr id="189443" name="Rectangle 3"/>
          <p:cNvSpPr>
            <a:spLocks noGrp="1" noChangeArrowheads="1"/>
          </p:cNvSpPr>
          <p:nvPr>
            <p:ph type="body" idx="1"/>
          </p:nvPr>
        </p:nvSpPr>
        <p:spPr/>
        <p:txBody>
          <a:bodyPr/>
          <a:lstStyle/>
          <a:p>
            <a:pPr eaLnBrk="1" hangingPunct="1"/>
            <a:endParaRPr lang="en-US">
              <a:ea typeface="ＭＳ Ｐゴシック" pitchFamily="-110" charset="-128"/>
              <a:cs typeface="ＭＳ Ｐゴシック" pitchFamily="-110" charset="-128"/>
            </a:endParaRPr>
          </a:p>
        </p:txBody>
      </p:sp>
      <p:pic>
        <p:nvPicPr>
          <p:cNvPr id="189444" name="Picture 4" descr="MODIS_NDVI_AWIPS"/>
          <p:cNvPicPr>
            <a:picLocks noChangeAspect="1" noChangeArrowheads="1"/>
          </p:cNvPicPr>
          <p:nvPr/>
        </p:nvPicPr>
        <p:blipFill>
          <a:blip r:embed="rId3"/>
          <a:srcRect/>
          <a:stretch>
            <a:fillRect/>
          </a:stretch>
        </p:blipFill>
        <p:spPr bwMode="auto">
          <a:xfrm>
            <a:off x="1371600" y="914400"/>
            <a:ext cx="6400800" cy="5830888"/>
          </a:xfrm>
          <a:prstGeom prst="rect">
            <a:avLst/>
          </a:prstGeom>
          <a:noFill/>
          <a:ln w="9525">
            <a:noFill/>
            <a:miter lim="800000"/>
            <a:headEnd/>
            <a:tailEnd/>
          </a:ln>
        </p:spPr>
      </p:pic>
      <p:sp>
        <p:nvSpPr>
          <p:cNvPr id="189445" name="Rectangle 5"/>
          <p:cNvSpPr>
            <a:spLocks noChangeArrowheads="1"/>
          </p:cNvSpPr>
          <p:nvPr/>
        </p:nvSpPr>
        <p:spPr bwMode="auto">
          <a:xfrm>
            <a:off x="533400" y="-76200"/>
            <a:ext cx="8686800" cy="1143000"/>
          </a:xfrm>
          <a:prstGeom prst="rect">
            <a:avLst/>
          </a:prstGeom>
          <a:noFill/>
          <a:ln w="9525">
            <a:noFill/>
            <a:miter lim="800000"/>
            <a:headEnd/>
            <a:tailEnd/>
          </a:ln>
        </p:spPr>
        <p:txBody>
          <a:bodyPr anchor="ctr">
            <a:prstTxWarp prst="textNoShape">
              <a:avLst/>
            </a:prstTxWarp>
          </a:bodyPr>
          <a:lstStyle/>
          <a:p>
            <a:pPr algn="ctr" defTabSz="914400" eaLnBrk="0" fontAlgn="base" hangingPunct="0">
              <a:spcBef>
                <a:spcPct val="50000"/>
              </a:spcBef>
              <a:spcAft>
                <a:spcPct val="0"/>
              </a:spcAft>
            </a:pPr>
            <a:r>
              <a:rPr lang="en-US" sz="2400">
                <a:solidFill>
                  <a:srgbClr val="3333CC"/>
                </a:solidFill>
              </a:rPr>
              <a:t>Example of MODIS NDVI product viewed by US Operational Forecasters in AWIPS        1 November 2007</a:t>
            </a:r>
            <a:endParaRPr lang="en-US" sz="4400">
              <a:solidFill>
                <a:srgbClr val="3333C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3333CC"/>
                </a:solidFill>
              </a:rPr>
              <a:t>MODIS Vegetation Indices</a:t>
            </a:r>
            <a:endParaRPr lang="en-US" dirty="0">
              <a:solidFill>
                <a:srgbClr val="3333CC"/>
              </a:solidFill>
            </a:endParaRPr>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4" name="Content Placeholder 5" descr="Picture 3.png"/>
          <p:cNvPicPr>
            <a:picLocks noGrp="1" noChangeAspect="1"/>
          </p:cNvPicPr>
          <p:nvPr>
            <p:ph idx="1"/>
          </p:nvPr>
        </p:nvPicPr>
        <p:blipFill>
          <a:blip r:embed="rId2"/>
          <a:srcRect l="-68564" r="-68564"/>
          <a:stretch>
            <a:fillRect/>
          </a:stretch>
        </p:blipFill>
        <p:spPr>
          <a:xfrm>
            <a:off x="-3276600" y="76200"/>
            <a:ext cx="12193588" cy="6705600"/>
          </a:xfrm>
        </p:spPr>
      </p:pic>
      <p:pic>
        <p:nvPicPr>
          <p:cNvPr id="49155" name="Picture 6" descr="hailscars.jpg"/>
          <p:cNvPicPr>
            <a:picLocks noChangeAspect="1"/>
          </p:cNvPicPr>
          <p:nvPr/>
        </p:nvPicPr>
        <p:blipFill>
          <a:blip r:embed="rId3"/>
          <a:srcRect/>
          <a:stretch>
            <a:fillRect/>
          </a:stretch>
        </p:blipFill>
        <p:spPr bwMode="auto">
          <a:xfrm>
            <a:off x="4830763" y="2057400"/>
            <a:ext cx="3646487" cy="3352800"/>
          </a:xfrm>
          <a:prstGeom prst="rect">
            <a:avLst/>
          </a:prstGeom>
          <a:noFill/>
          <a:ln w="9525">
            <a:noFill/>
            <a:miter lim="800000"/>
            <a:headEnd/>
            <a:tailEnd/>
          </a:ln>
        </p:spPr>
      </p:pic>
      <p:sp>
        <p:nvSpPr>
          <p:cNvPr id="49156" name="TextBox 6"/>
          <p:cNvSpPr txBox="1">
            <a:spLocks noChangeArrowheads="1"/>
          </p:cNvSpPr>
          <p:nvPr/>
        </p:nvSpPr>
        <p:spPr bwMode="auto">
          <a:xfrm>
            <a:off x="5602288" y="296863"/>
            <a:ext cx="3133725" cy="1570037"/>
          </a:xfrm>
          <a:prstGeom prst="rect">
            <a:avLst/>
          </a:prstGeom>
          <a:noFill/>
          <a:ln w="9525">
            <a:noFill/>
            <a:miter lim="800000"/>
            <a:headEnd/>
            <a:tailEnd/>
          </a:ln>
        </p:spPr>
        <p:txBody>
          <a:bodyPr wrap="none">
            <a:prstTxWarp prst="textNoShape">
              <a:avLst/>
            </a:prstTxWarp>
            <a:spAutoFit/>
          </a:bodyPr>
          <a:lstStyle/>
          <a:p>
            <a:r>
              <a:rPr lang="en-US" sz="2400">
                <a:ea typeface="Arial" pitchFamily="-110" charset="0"/>
                <a:cs typeface="Arial" pitchFamily="-110" charset="0"/>
              </a:rPr>
              <a:t>MODIS NDVI product</a:t>
            </a:r>
          </a:p>
          <a:p>
            <a:r>
              <a:rPr lang="en-US" sz="2400">
                <a:ea typeface="Arial" pitchFamily="-110" charset="0"/>
                <a:cs typeface="Arial" pitchFamily="-110" charset="0"/>
              </a:rPr>
              <a:t>used to determine</a:t>
            </a:r>
          </a:p>
          <a:p>
            <a:r>
              <a:rPr lang="en-US" sz="2400">
                <a:ea typeface="Arial" pitchFamily="-110" charset="0"/>
                <a:cs typeface="Arial" pitchFamily="-110" charset="0"/>
              </a:rPr>
              <a:t>extent of hail damage </a:t>
            </a:r>
          </a:p>
          <a:p>
            <a:r>
              <a:rPr lang="en-US" sz="2400">
                <a:ea typeface="Arial" pitchFamily="-110" charset="0"/>
                <a:cs typeface="Arial" pitchFamily="-110" charset="0"/>
              </a:rPr>
              <a:t>July 2008</a:t>
            </a:r>
          </a:p>
        </p:txBody>
      </p:sp>
      <p:pic>
        <p:nvPicPr>
          <p:cNvPr id="49157" name="Picture 7" descr="NASA_Logo_Large.tiff"/>
          <p:cNvPicPr>
            <a:picLocks noChangeAspect="1"/>
          </p:cNvPicPr>
          <p:nvPr/>
        </p:nvPicPr>
        <p:blipFill>
          <a:blip r:embed="rId4"/>
          <a:srcRect/>
          <a:stretch>
            <a:fillRect/>
          </a:stretch>
        </p:blipFill>
        <p:spPr bwMode="auto">
          <a:xfrm>
            <a:off x="4948238" y="5588000"/>
            <a:ext cx="1066800" cy="885825"/>
          </a:xfrm>
          <a:prstGeom prst="rect">
            <a:avLst/>
          </a:prstGeom>
          <a:noFill/>
          <a:ln w="9525">
            <a:noFill/>
            <a:miter lim="800000"/>
            <a:headEnd/>
            <a:tailEnd/>
          </a:ln>
        </p:spPr>
      </p:pic>
      <p:pic>
        <p:nvPicPr>
          <p:cNvPr id="49158" name="Picture 8" descr="NOAA_logo.jpg"/>
          <p:cNvPicPr>
            <a:picLocks noChangeAspect="1"/>
          </p:cNvPicPr>
          <p:nvPr/>
        </p:nvPicPr>
        <p:blipFill>
          <a:blip r:embed="rId5"/>
          <a:srcRect/>
          <a:stretch>
            <a:fillRect/>
          </a:stretch>
        </p:blipFill>
        <p:spPr bwMode="auto">
          <a:xfrm>
            <a:off x="7419975" y="5446713"/>
            <a:ext cx="1057275" cy="1063625"/>
          </a:xfrm>
          <a:prstGeom prst="rect">
            <a:avLst/>
          </a:prstGeom>
          <a:noFill/>
          <a:ln w="9525">
            <a:noFill/>
            <a:miter lim="800000"/>
            <a:headEnd/>
            <a:tailEnd/>
          </a:ln>
        </p:spPr>
      </p:pic>
      <p:pic>
        <p:nvPicPr>
          <p:cNvPr id="49159" name="Picture 9" descr="SSEC_logo.png"/>
          <p:cNvPicPr>
            <a:picLocks noChangeAspect="1"/>
          </p:cNvPicPr>
          <p:nvPr/>
        </p:nvPicPr>
        <p:blipFill>
          <a:blip r:embed="rId6"/>
          <a:srcRect/>
          <a:stretch>
            <a:fillRect/>
          </a:stretch>
        </p:blipFill>
        <p:spPr bwMode="auto">
          <a:xfrm>
            <a:off x="6137275" y="5551488"/>
            <a:ext cx="1255713" cy="885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3333CC"/>
                </a:solidFill>
              </a:rPr>
              <a:t>MODIS Fire Product (MOD14)</a:t>
            </a:r>
            <a:endParaRPr lang="en-US" dirty="0">
              <a:solidFill>
                <a:srgbClr val="3333CC"/>
              </a:solidFill>
            </a:endParaRPr>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dirty="0">
                <a:solidFill>
                  <a:srgbClr val="3333CC"/>
                </a:solidFill>
                <a:ea typeface="ＭＳ Ｐゴシック" pitchFamily="-110" charset="-128"/>
                <a:cs typeface="ＭＳ Ｐゴシック" pitchFamily="-110" charset="-128"/>
              </a:rPr>
              <a:t>MODIS Fire Product</a:t>
            </a:r>
            <a:br>
              <a:rPr lang="en-US" dirty="0">
                <a:solidFill>
                  <a:srgbClr val="3333CC"/>
                </a:solidFill>
                <a:ea typeface="ＭＳ Ｐゴシック" pitchFamily="-110" charset="-128"/>
                <a:cs typeface="ＭＳ Ｐゴシック" pitchFamily="-110" charset="-128"/>
              </a:rPr>
            </a:br>
            <a:r>
              <a:rPr lang="en-US" sz="2800" dirty="0">
                <a:solidFill>
                  <a:srgbClr val="3333CC"/>
                </a:solidFill>
                <a:ea typeface="ＭＳ Ｐゴシック" pitchFamily="-110" charset="-128"/>
                <a:cs typeface="ＭＳ Ｐゴシック" pitchFamily="-110" charset="-128"/>
              </a:rPr>
              <a:t>Louis </a:t>
            </a:r>
            <a:r>
              <a:rPr lang="en-US" sz="2800" dirty="0" err="1">
                <a:solidFill>
                  <a:srgbClr val="3333CC"/>
                </a:solidFill>
                <a:ea typeface="ＭＳ Ｐゴシック" pitchFamily="-110" charset="-128"/>
                <a:cs typeface="ＭＳ Ｐゴシック" pitchFamily="-110" charset="-128"/>
              </a:rPr>
              <a:t>Giglio</a:t>
            </a:r>
            <a:r>
              <a:rPr lang="en-US" sz="2800" dirty="0">
                <a:solidFill>
                  <a:srgbClr val="3333CC"/>
                </a:solidFill>
                <a:ea typeface="ＭＳ Ｐゴシック" pitchFamily="-110" charset="-128"/>
                <a:cs typeface="ＭＳ Ｐゴシック" pitchFamily="-110" charset="-128"/>
              </a:rPr>
              <a:t>    Chris Justice </a:t>
            </a:r>
          </a:p>
        </p:txBody>
      </p:sp>
      <p:sp>
        <p:nvSpPr>
          <p:cNvPr id="193539" name="Rectangle 3"/>
          <p:cNvSpPr>
            <a:spLocks noGrp="1" noChangeArrowheads="1"/>
          </p:cNvSpPr>
          <p:nvPr>
            <p:ph type="body" idx="1"/>
          </p:nvPr>
        </p:nvSpPr>
        <p:spPr>
          <a:xfrm>
            <a:off x="609600" y="1752600"/>
            <a:ext cx="7772400" cy="4495800"/>
          </a:xfrm>
        </p:spPr>
        <p:txBody>
          <a:bodyPr/>
          <a:lstStyle/>
          <a:p>
            <a:pPr eaLnBrk="1" hangingPunct="1">
              <a:lnSpc>
                <a:spcPct val="90000"/>
              </a:lnSpc>
            </a:pPr>
            <a:r>
              <a:rPr lang="en-US" dirty="0">
                <a:ea typeface="ＭＳ Ｐゴシック" pitchFamily="-110" charset="-128"/>
                <a:cs typeface="ＭＳ Ｐゴシック" pitchFamily="-110" charset="-128"/>
              </a:rPr>
              <a:t>Based upon the Temperature Sensitivity difference between  4 and 11 microns </a:t>
            </a:r>
          </a:p>
          <a:p>
            <a:pPr eaLnBrk="1" hangingPunct="1">
              <a:lnSpc>
                <a:spcPct val="90000"/>
              </a:lnSpc>
            </a:pPr>
            <a:r>
              <a:rPr lang="en-US" dirty="0">
                <a:ea typeface="ＭＳ Ｐゴシック" pitchFamily="-110" charset="-128"/>
                <a:cs typeface="ＭＳ Ｐゴシック" pitchFamily="-110" charset="-128"/>
              </a:rPr>
              <a:t>Contextual Fire Detection Algorithm</a:t>
            </a:r>
          </a:p>
          <a:p>
            <a:pPr lvl="1" eaLnBrk="1" hangingPunct="1">
              <a:lnSpc>
                <a:spcPct val="90000"/>
              </a:lnSpc>
            </a:pPr>
            <a:r>
              <a:rPr lang="en-US" dirty="0"/>
              <a:t>Infrared static Brightness Temperature thresholds</a:t>
            </a:r>
          </a:p>
          <a:p>
            <a:pPr lvl="1" eaLnBrk="1" hangingPunct="1">
              <a:lnSpc>
                <a:spcPct val="90000"/>
              </a:lnSpc>
            </a:pPr>
            <a:r>
              <a:rPr lang="en-US" dirty="0"/>
              <a:t>Dynamic thresholds compare pixel to surrounding background</a:t>
            </a:r>
            <a:endParaRPr lang="en-US" dirty="0" smtClean="0"/>
          </a:p>
          <a:p>
            <a:pPr eaLnBrk="1" hangingPunct="1">
              <a:lnSpc>
                <a:spcPct val="90000"/>
              </a:lnSpc>
            </a:pPr>
            <a:r>
              <a:rPr lang="en-US" dirty="0" smtClean="0">
                <a:ea typeface="ＭＳ Ｐゴシック" pitchFamily="-110" charset="-128"/>
                <a:cs typeface="ＭＳ Ｐゴシック" pitchFamily="-110" charset="-128"/>
              </a:rPr>
              <a:t>Swath based</a:t>
            </a:r>
            <a:endParaRPr lang="en-US" dirty="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5587" name="Picture 2" descr="Scanline"/>
          <p:cNvPicPr>
            <a:picLocks noChangeAspect="1" noChangeArrowheads="1"/>
          </p:cNvPicPr>
          <p:nvPr/>
        </p:nvPicPr>
        <p:blipFill>
          <a:blip r:embed="rId4"/>
          <a:srcRect/>
          <a:stretch>
            <a:fillRect/>
          </a:stretch>
        </p:blipFill>
        <p:spPr bwMode="auto">
          <a:xfrm>
            <a:off x="4876800" y="457200"/>
            <a:ext cx="3519488" cy="3284538"/>
          </a:xfrm>
          <a:prstGeom prst="rect">
            <a:avLst/>
          </a:prstGeom>
          <a:noFill/>
          <a:ln w="15875">
            <a:solidFill>
              <a:schemeClr val="tx1"/>
            </a:solidFill>
            <a:miter lim="800000"/>
            <a:headEnd/>
            <a:tailEnd/>
          </a:ln>
        </p:spPr>
      </p:pic>
      <p:pic>
        <p:nvPicPr>
          <p:cNvPr id="195588" name="Picture 3"/>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228600" y="3505200"/>
            <a:ext cx="3913188" cy="3143250"/>
          </a:xfrm>
          <a:prstGeom prst="rect">
            <a:avLst/>
          </a:prstGeom>
          <a:noFill/>
          <a:ln w="9525">
            <a:noFill/>
            <a:miter lim="800000"/>
            <a:headEnd/>
            <a:tailEnd/>
          </a:ln>
        </p:spPr>
      </p:pic>
      <p:sp>
        <p:nvSpPr>
          <p:cNvPr id="195589" name="Text Box 4"/>
          <p:cNvSpPr txBox="1">
            <a:spLocks noChangeArrowheads="1"/>
          </p:cNvSpPr>
          <p:nvPr/>
        </p:nvSpPr>
        <p:spPr bwMode="auto">
          <a:xfrm>
            <a:off x="7756525" y="4306888"/>
            <a:ext cx="369888" cy="45720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pitchFamily="-110" charset="0"/>
              </a:rPr>
              <a:t>p</a:t>
            </a:r>
          </a:p>
        </p:txBody>
      </p:sp>
      <p:sp>
        <p:nvSpPr>
          <p:cNvPr id="195590" name="Text Box 5"/>
          <p:cNvSpPr txBox="1">
            <a:spLocks noChangeArrowheads="1"/>
          </p:cNvSpPr>
          <p:nvPr/>
        </p:nvSpPr>
        <p:spPr bwMode="auto">
          <a:xfrm>
            <a:off x="7772400" y="5410200"/>
            <a:ext cx="641350" cy="457200"/>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pitchFamily="-110" charset="0"/>
              </a:rPr>
              <a:t>1-p</a:t>
            </a:r>
          </a:p>
        </p:txBody>
      </p:sp>
      <p:sp>
        <p:nvSpPr>
          <p:cNvPr id="195591" name="Text Box 6"/>
          <p:cNvSpPr txBox="1">
            <a:spLocks noChangeArrowheads="1"/>
          </p:cNvSpPr>
          <p:nvPr/>
        </p:nvSpPr>
        <p:spPr bwMode="auto">
          <a:xfrm>
            <a:off x="6351588" y="3924300"/>
            <a:ext cx="658812" cy="336550"/>
          </a:xfrm>
          <a:prstGeom prst="rect">
            <a:avLst/>
          </a:prstGeom>
          <a:noFill/>
          <a:ln w="9525">
            <a:noFill/>
            <a:miter lim="800000"/>
            <a:headEnd/>
            <a:tailEnd/>
          </a:ln>
        </p:spPr>
        <p:txBody>
          <a:bodyPr wrap="none">
            <a:prstTxWarp prst="textNoShape">
              <a:avLst/>
            </a:prstTxWarp>
            <a:spAutoFit/>
          </a:bodyPr>
          <a:lstStyle/>
          <a:p>
            <a:pPr eaLnBrk="0" hangingPunct="0"/>
            <a:r>
              <a:rPr lang="en-US" sz="1600" b="1">
                <a:latin typeface="Arial" pitchFamily="-110" charset="0"/>
              </a:rPr>
              <a:t>Pixel</a:t>
            </a:r>
            <a:endParaRPr lang="en-US" sz="1800" b="1">
              <a:latin typeface="Arial" pitchFamily="-110" charset="0"/>
            </a:endParaRPr>
          </a:p>
        </p:txBody>
      </p:sp>
      <p:pic>
        <p:nvPicPr>
          <p:cNvPr id="195592" name="Picture 7" descr="4micron_panel"/>
          <p:cNvPicPr>
            <a:picLocks noChangeAspect="1" noChangeArrowheads="1"/>
          </p:cNvPicPr>
          <p:nvPr/>
        </p:nvPicPr>
        <p:blipFill>
          <a:blip r:embed="rId7"/>
          <a:srcRect/>
          <a:stretch>
            <a:fillRect/>
          </a:stretch>
        </p:blipFill>
        <p:spPr bwMode="auto">
          <a:xfrm>
            <a:off x="457200" y="533400"/>
            <a:ext cx="3794125" cy="2778125"/>
          </a:xfrm>
          <a:prstGeom prst="rect">
            <a:avLst/>
          </a:prstGeom>
          <a:noFill/>
          <a:ln w="9525">
            <a:noFill/>
            <a:miter lim="800000"/>
            <a:headEnd/>
            <a:tailEnd/>
          </a:ln>
        </p:spPr>
      </p:pic>
      <p:sp>
        <p:nvSpPr>
          <p:cNvPr id="195593" name="Rectangle 8"/>
          <p:cNvSpPr>
            <a:spLocks noChangeArrowheads="1"/>
          </p:cNvSpPr>
          <p:nvPr/>
        </p:nvSpPr>
        <p:spPr bwMode="auto">
          <a:xfrm>
            <a:off x="4114800" y="533400"/>
            <a:ext cx="76200" cy="2286000"/>
          </a:xfrm>
          <a:prstGeom prst="rect">
            <a:avLst/>
          </a:prstGeom>
          <a:solidFill>
            <a:srgbClr val="FFFFFF"/>
          </a:solidFill>
          <a:ln w="50800">
            <a:solidFill>
              <a:srgbClr val="FFFFFF"/>
            </a:solidFill>
            <a:miter lim="800000"/>
            <a:headEnd/>
            <a:tailEnd type="none" w="lg" len="lg"/>
          </a:ln>
        </p:spPr>
        <p:txBody>
          <a:bodyPr wrap="none" anchor="ctr">
            <a:prstTxWarp prst="textNoShape">
              <a:avLst/>
            </a:prstTxWarp>
          </a:bodyPr>
          <a:lstStyle/>
          <a:p>
            <a:endParaRPr lang="en-US"/>
          </a:p>
        </p:txBody>
      </p:sp>
      <p:grpSp>
        <p:nvGrpSpPr>
          <p:cNvPr id="2" name="Group 9"/>
          <p:cNvGrpSpPr>
            <a:grpSpLocks/>
          </p:cNvGrpSpPr>
          <p:nvPr/>
        </p:nvGrpSpPr>
        <p:grpSpPr bwMode="auto">
          <a:xfrm>
            <a:off x="6096000" y="4267200"/>
            <a:ext cx="1219200" cy="1219200"/>
            <a:chOff x="3552" y="2688"/>
            <a:chExt cx="1248" cy="1200"/>
          </a:xfrm>
        </p:grpSpPr>
        <p:sp>
          <p:nvSpPr>
            <p:cNvPr id="195600" name="Rectangle 10"/>
            <p:cNvSpPr>
              <a:spLocks noChangeArrowheads="1"/>
            </p:cNvSpPr>
            <p:nvPr/>
          </p:nvSpPr>
          <p:spPr bwMode="auto">
            <a:xfrm>
              <a:off x="3552" y="2688"/>
              <a:ext cx="1248" cy="1200"/>
            </a:xfrm>
            <a:prstGeom prst="rect">
              <a:avLst/>
            </a:prstGeom>
            <a:solidFill>
              <a:srgbClr val="FFFFFF"/>
            </a:solidFill>
            <a:ln w="9525">
              <a:solidFill>
                <a:schemeClr val="tx1"/>
              </a:solidFill>
              <a:miter lim="800000"/>
              <a:headEnd/>
              <a:tailEnd/>
            </a:ln>
          </p:spPr>
          <p:txBody>
            <a:bodyPr wrap="none" anchor="ctr">
              <a:prstTxWarp prst="textNoShape">
                <a:avLst/>
              </a:prstTxWarp>
            </a:bodyPr>
            <a:lstStyle/>
            <a:p>
              <a:pPr algn="ctr" eaLnBrk="0" hangingPunct="0"/>
              <a:endParaRPr lang="en-US"/>
            </a:p>
          </p:txBody>
        </p:sp>
        <p:sp>
          <p:nvSpPr>
            <p:cNvPr id="195601" name="AutoShape 11"/>
            <p:cNvSpPr>
              <a:spLocks noChangeArrowheads="1"/>
            </p:cNvSpPr>
            <p:nvPr/>
          </p:nvSpPr>
          <p:spPr bwMode="auto">
            <a:xfrm>
              <a:off x="3984" y="3072"/>
              <a:ext cx="384" cy="336"/>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endParaRPr lang="en-US"/>
            </a:p>
          </p:txBody>
        </p:sp>
        <p:sp>
          <p:nvSpPr>
            <p:cNvPr id="195602" name="AutoShape 12"/>
            <p:cNvSpPr>
              <a:spLocks noChangeArrowheads="1"/>
            </p:cNvSpPr>
            <p:nvPr/>
          </p:nvSpPr>
          <p:spPr bwMode="auto">
            <a:xfrm>
              <a:off x="3696" y="2880"/>
              <a:ext cx="192" cy="240"/>
            </a:xfrm>
            <a:prstGeom prst="irregularSeal2">
              <a:avLst/>
            </a:prstGeom>
            <a:gradFill rotWithShape="0">
              <a:gsLst>
                <a:gs pos="0">
                  <a:srgbClr val="FFF200"/>
                </a:gs>
                <a:gs pos="45000">
                  <a:srgbClr val="FF7A00"/>
                </a:gs>
                <a:gs pos="70000">
                  <a:srgbClr val="FF0300"/>
                </a:gs>
                <a:gs pos="100000">
                  <a:srgbClr val="4D0808"/>
                </a:gs>
              </a:gsLst>
              <a:path path="shape">
                <a:fillToRect l="50000" t="50000" r="50000" b="50000"/>
              </a:path>
            </a:gradFill>
            <a:ln w="9525">
              <a:solidFill>
                <a:schemeClr val="tx1"/>
              </a:solidFill>
              <a:miter lim="800000"/>
              <a:headEnd/>
              <a:tailEnd/>
            </a:ln>
          </p:spPr>
          <p:txBody>
            <a:bodyPr wrap="none" anchor="ctr">
              <a:prstTxWarp prst="textNoShape">
                <a:avLst/>
              </a:prstTxWarp>
            </a:bodyPr>
            <a:lstStyle/>
            <a:p>
              <a:endParaRPr lang="en-US"/>
            </a:p>
          </p:txBody>
        </p:sp>
      </p:grpSp>
      <p:sp>
        <p:nvSpPr>
          <p:cNvPr id="195595" name="Line 13"/>
          <p:cNvSpPr>
            <a:spLocks noChangeShapeType="1"/>
          </p:cNvSpPr>
          <p:nvPr/>
        </p:nvSpPr>
        <p:spPr bwMode="auto">
          <a:xfrm flipH="1">
            <a:off x="6477000" y="4572000"/>
            <a:ext cx="1219200" cy="0"/>
          </a:xfrm>
          <a:prstGeom prst="line">
            <a:avLst/>
          </a:prstGeom>
          <a:noFill/>
          <a:ln w="22225">
            <a:solidFill>
              <a:schemeClr val="tx1"/>
            </a:solidFill>
            <a:round/>
            <a:headEnd/>
            <a:tailEnd type="triangle" w="lg" len="lg"/>
          </a:ln>
        </p:spPr>
        <p:txBody>
          <a:bodyPr>
            <a:prstTxWarp prst="textNoShape">
              <a:avLst/>
            </a:prstTxWarp>
          </a:bodyPr>
          <a:lstStyle/>
          <a:p>
            <a:endParaRPr lang="en-US"/>
          </a:p>
        </p:txBody>
      </p:sp>
      <p:sp>
        <p:nvSpPr>
          <p:cNvPr id="195596" name="Text Box 14"/>
          <p:cNvSpPr txBox="1">
            <a:spLocks noChangeArrowheads="1"/>
          </p:cNvSpPr>
          <p:nvPr/>
        </p:nvSpPr>
        <p:spPr bwMode="auto">
          <a:xfrm>
            <a:off x="333375" y="0"/>
            <a:ext cx="8432800" cy="457200"/>
          </a:xfrm>
          <a:prstGeom prst="rect">
            <a:avLst/>
          </a:prstGeom>
          <a:noFill/>
          <a:ln w="15875">
            <a:noFill/>
            <a:miter lim="800000"/>
            <a:headEnd/>
            <a:tailEnd type="none" w="lg" len="lg"/>
          </a:ln>
        </p:spPr>
        <p:txBody>
          <a:bodyPr wrap="none">
            <a:prstTxWarp prst="textNoShape">
              <a:avLst/>
            </a:prstTxWarp>
            <a:spAutoFit/>
          </a:bodyPr>
          <a:lstStyle/>
          <a:p>
            <a:pPr algn="ctr" eaLnBrk="0" hangingPunct="0"/>
            <a:r>
              <a:rPr lang="en-US" b="1">
                <a:solidFill>
                  <a:schemeClr val="hlink"/>
                </a:solidFill>
                <a:latin typeface="Arial" pitchFamily="-110" charset="0"/>
              </a:rPr>
              <a:t>How are Meteorological Satellites Used to Monitor Fires?</a:t>
            </a:r>
            <a:endParaRPr lang="en-US"/>
          </a:p>
        </p:txBody>
      </p:sp>
      <p:sp>
        <p:nvSpPr>
          <p:cNvPr id="195597" name="Line 15"/>
          <p:cNvSpPr>
            <a:spLocks noChangeShapeType="1"/>
          </p:cNvSpPr>
          <p:nvPr/>
        </p:nvSpPr>
        <p:spPr bwMode="auto">
          <a:xfrm flipH="1">
            <a:off x="6934200" y="4724400"/>
            <a:ext cx="762000" cy="76200"/>
          </a:xfrm>
          <a:prstGeom prst="line">
            <a:avLst/>
          </a:prstGeom>
          <a:noFill/>
          <a:ln w="22225">
            <a:solidFill>
              <a:schemeClr val="tx1"/>
            </a:solidFill>
            <a:round/>
            <a:headEnd/>
            <a:tailEnd type="triangle" w="lg" len="lg"/>
          </a:ln>
        </p:spPr>
        <p:txBody>
          <a:bodyPr>
            <a:prstTxWarp prst="textNoShape">
              <a:avLst/>
            </a:prstTxWarp>
          </a:bodyPr>
          <a:lstStyle/>
          <a:p>
            <a:endParaRPr lang="en-US"/>
          </a:p>
        </p:txBody>
      </p:sp>
      <p:sp>
        <p:nvSpPr>
          <p:cNvPr id="195598" name="Line 16"/>
          <p:cNvSpPr>
            <a:spLocks noChangeShapeType="1"/>
          </p:cNvSpPr>
          <p:nvPr/>
        </p:nvSpPr>
        <p:spPr bwMode="auto">
          <a:xfrm flipH="1" flipV="1">
            <a:off x="7010400" y="5257800"/>
            <a:ext cx="762000" cy="381000"/>
          </a:xfrm>
          <a:prstGeom prst="line">
            <a:avLst/>
          </a:prstGeom>
          <a:noFill/>
          <a:ln w="22225">
            <a:solidFill>
              <a:schemeClr val="tx1"/>
            </a:solidFill>
            <a:round/>
            <a:headEnd/>
            <a:tailEnd type="triangle" w="lg" len="lg"/>
          </a:ln>
        </p:spPr>
        <p:txBody>
          <a:bodyPr>
            <a:prstTxWarp prst="textNoShape">
              <a:avLst/>
            </a:prstTxWarp>
          </a:bodyPr>
          <a:lstStyle/>
          <a:p>
            <a:endParaRPr lang="en-US"/>
          </a:p>
        </p:txBody>
      </p:sp>
      <p:pic>
        <p:nvPicPr>
          <p:cNvPr id="195599" name="Picture 17" descr="4minus11panel"/>
          <p:cNvPicPr>
            <a:picLocks noChangeAspect="1" noChangeArrowheads="1"/>
          </p:cNvPicPr>
          <p:nvPr/>
        </p:nvPicPr>
        <p:blipFill>
          <a:blip r:embed="rId8"/>
          <a:srcRect/>
          <a:stretch>
            <a:fillRect/>
          </a:stretch>
        </p:blipFill>
        <p:spPr bwMode="auto">
          <a:xfrm>
            <a:off x="533400" y="457200"/>
            <a:ext cx="3721100" cy="2863850"/>
          </a:xfrm>
          <a:prstGeom prst="rect">
            <a:avLst/>
          </a:prstGeom>
          <a:noFill/>
          <a:ln w="9525">
            <a:noFill/>
            <a:miter lim="800000"/>
            <a:headEnd/>
            <a:tailEnd/>
          </a:ln>
        </p:spPr>
      </p:pic>
      <p:graphicFrame>
        <p:nvGraphicFramePr>
          <p:cNvPr id="195586" name="Object 2"/>
          <p:cNvGraphicFramePr>
            <a:graphicFrameLocks noChangeAspect="1"/>
          </p:cNvGraphicFramePr>
          <p:nvPr/>
        </p:nvGraphicFramePr>
        <p:xfrm>
          <a:off x="5059363" y="5791200"/>
          <a:ext cx="3189287" cy="968375"/>
        </p:xfrm>
        <a:graphic>
          <a:graphicData uri="http://schemas.openxmlformats.org/presentationml/2006/ole">
            <p:oleObj spid="_x0000_s44034" name="Equation" r:id="rId9" imgW="2260997" imgH="482997" progId="Equation.3">
              <p:embed/>
            </p:oleObj>
          </a:graphicData>
        </a:graphic>
      </p:graphicFrame>
    </p:spTree>
  </p:cSld>
  <p:clrMapOvr>
    <a:masterClrMapping/>
  </p:clrMapOvr>
  <p:transition>
    <p:cover dir="l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85800" y="76200"/>
            <a:ext cx="7772400" cy="1143000"/>
          </a:xfrm>
        </p:spPr>
        <p:txBody>
          <a:bodyPr/>
          <a:lstStyle/>
          <a:p>
            <a:pPr eaLnBrk="1" hangingPunct="1"/>
            <a:r>
              <a:rPr lang="en-US" b="1" dirty="0">
                <a:solidFill>
                  <a:srgbClr val="3333CC"/>
                </a:solidFill>
                <a:latin typeface="Times New Roman"/>
                <a:ea typeface="ＭＳ Ｐゴシック" pitchFamily="-110" charset="-128"/>
                <a:cs typeface="Times New Roman"/>
              </a:rPr>
              <a:t>Temperature Sensitivity</a:t>
            </a:r>
          </a:p>
        </p:txBody>
      </p:sp>
      <p:sp>
        <p:nvSpPr>
          <p:cNvPr id="197635" name="Rectangle 3"/>
          <p:cNvSpPr>
            <a:spLocks noGrp="1" noChangeArrowheads="1"/>
          </p:cNvSpPr>
          <p:nvPr>
            <p:ph type="body" idx="1"/>
          </p:nvPr>
        </p:nvSpPr>
        <p:spPr>
          <a:xfrm>
            <a:off x="152400" y="1143000"/>
            <a:ext cx="8305800" cy="2590800"/>
          </a:xfrm>
        </p:spPr>
        <p:txBody>
          <a:bodyPr>
            <a:normAutofit fontScale="92500" lnSpcReduction="10000"/>
          </a:bodyPr>
          <a:lstStyle/>
          <a:p>
            <a:pPr lvl="4">
              <a:lnSpc>
                <a:spcPct val="112000"/>
              </a:lnSpc>
              <a:spcBef>
                <a:spcPct val="0"/>
              </a:spcBef>
              <a:buFontTx/>
              <a:buNone/>
            </a:pPr>
            <a:r>
              <a:rPr lang="en-US" sz="3200" dirty="0">
                <a:solidFill>
                  <a:srgbClr val="FF0000"/>
                </a:solidFill>
                <a:ea typeface="ＭＳ Ｐゴシック" pitchFamily="-110" charset="-128"/>
              </a:rPr>
              <a:t>      dB/B  =  </a:t>
            </a:r>
            <a:r>
              <a:rPr lang="en-US" sz="3200" dirty="0" err="1">
                <a:solidFill>
                  <a:srgbClr val="FF0000"/>
                </a:solidFill>
                <a:ea typeface="ＭＳ Ｐゴシック" pitchFamily="-110" charset="-128"/>
                <a:sym typeface="Symbol" pitchFamily="-110" charset="2"/>
              </a:rPr>
              <a:t></a:t>
            </a:r>
            <a:r>
              <a:rPr lang="en-US" sz="3200" dirty="0">
                <a:solidFill>
                  <a:srgbClr val="FF0000"/>
                </a:solidFill>
                <a:ea typeface="ＭＳ Ｐゴシック" pitchFamily="-110" charset="-128"/>
              </a:rPr>
              <a:t> </a:t>
            </a:r>
            <a:r>
              <a:rPr lang="en-US" sz="3200" dirty="0" err="1">
                <a:solidFill>
                  <a:srgbClr val="FF0000"/>
                </a:solidFill>
                <a:ea typeface="ＭＳ Ｐゴシック" pitchFamily="-110" charset="-128"/>
              </a:rPr>
              <a:t>dT</a:t>
            </a:r>
            <a:r>
              <a:rPr lang="en-US" sz="3200" dirty="0">
                <a:solidFill>
                  <a:srgbClr val="FF0000"/>
                </a:solidFill>
                <a:ea typeface="ＭＳ Ｐゴシック" pitchFamily="-110" charset="-128"/>
              </a:rPr>
              <a:t>/T</a:t>
            </a:r>
            <a:r>
              <a:rPr lang="en-US" sz="1400" dirty="0">
                <a:solidFill>
                  <a:srgbClr val="FF0000"/>
                </a:solidFill>
                <a:ea typeface="ＭＳ Ｐゴシック" pitchFamily="-110" charset="-128"/>
              </a:rPr>
              <a:t>  </a:t>
            </a:r>
          </a:p>
          <a:p>
            <a:pPr lvl="2">
              <a:lnSpc>
                <a:spcPct val="112000"/>
              </a:lnSpc>
              <a:spcBef>
                <a:spcPct val="0"/>
              </a:spcBef>
              <a:buFontTx/>
              <a:buNone/>
            </a:pPr>
            <a:r>
              <a:rPr lang="en-US" sz="3600" dirty="0">
                <a:solidFill>
                  <a:srgbClr val="FF0000"/>
                </a:solidFill>
                <a:ea typeface="ＭＳ Ｐゴシック" pitchFamily="-110" charset="-128"/>
              </a:rPr>
              <a:t>	 </a:t>
            </a:r>
            <a:r>
              <a:rPr lang="en-US" sz="3200" dirty="0" err="1">
                <a:solidFill>
                  <a:srgbClr val="FF0000"/>
                </a:solidFill>
                <a:ea typeface="ＭＳ Ｐゴシック" pitchFamily="-110" charset="-128"/>
                <a:sym typeface="Symbol" pitchFamily="-110" charset="2"/>
              </a:rPr>
              <a:t></a:t>
            </a:r>
            <a:r>
              <a:rPr lang="en-US" sz="3200" dirty="0">
                <a:solidFill>
                  <a:srgbClr val="FF0000"/>
                </a:solidFill>
                <a:ea typeface="ＭＳ Ｐゴシック" pitchFamily="-110" charset="-128"/>
              </a:rPr>
              <a:t> =  c</a:t>
            </a:r>
            <a:r>
              <a:rPr lang="en-US" sz="3200" baseline="-25000" dirty="0">
                <a:solidFill>
                  <a:srgbClr val="FF0000"/>
                </a:solidFill>
                <a:ea typeface="ＭＳ Ｐゴシック" pitchFamily="-110" charset="-128"/>
              </a:rPr>
              <a:t>2</a:t>
            </a:r>
            <a:r>
              <a:rPr lang="en-US" sz="3200" dirty="0">
                <a:solidFill>
                  <a:srgbClr val="FF0000"/>
                </a:solidFill>
                <a:ea typeface="ＭＳ Ｐゴシック" pitchFamily="-110" charset="-128"/>
              </a:rPr>
              <a:t>/</a:t>
            </a:r>
            <a:r>
              <a:rPr lang="en-US" sz="3200" dirty="0">
                <a:solidFill>
                  <a:srgbClr val="FF0000"/>
                </a:solidFill>
                <a:ea typeface="ＭＳ Ｐゴシック" pitchFamily="-110" charset="-128"/>
                <a:sym typeface="Symbol" pitchFamily="-110" charset="2"/>
              </a:rPr>
              <a:t></a:t>
            </a:r>
            <a:r>
              <a:rPr lang="en-US" sz="3200" dirty="0">
                <a:solidFill>
                  <a:srgbClr val="FF0000"/>
                </a:solidFill>
                <a:ea typeface="ＭＳ Ｐゴシック" pitchFamily="-110" charset="-128"/>
              </a:rPr>
              <a:t>T        B is proportional to T</a:t>
            </a:r>
            <a:r>
              <a:rPr lang="en-US" sz="3200" baseline="30000" dirty="0">
                <a:solidFill>
                  <a:srgbClr val="FF0000"/>
                </a:solidFill>
                <a:ea typeface="ＭＳ Ｐゴシック" pitchFamily="-110" charset="-128"/>
                <a:sym typeface="Symbol" pitchFamily="-110" charset="2"/>
              </a:rPr>
              <a:t></a:t>
            </a:r>
            <a:r>
              <a:rPr lang="en-US" dirty="0">
                <a:ea typeface="ＭＳ Ｐゴシック" pitchFamily="-110" charset="-128"/>
              </a:rPr>
              <a:t>         </a:t>
            </a:r>
            <a:endParaRPr lang="en-US" sz="3600" dirty="0">
              <a:solidFill>
                <a:srgbClr val="FF0000"/>
              </a:solidFill>
              <a:ea typeface="ＭＳ Ｐゴシック" pitchFamily="-110" charset="-128"/>
            </a:endParaRPr>
          </a:p>
          <a:p>
            <a:pPr lvl="4">
              <a:lnSpc>
                <a:spcPct val="112000"/>
              </a:lnSpc>
              <a:spcBef>
                <a:spcPct val="0"/>
              </a:spcBef>
              <a:buFontTx/>
              <a:buNone/>
            </a:pPr>
            <a:endParaRPr lang="en-US" dirty="0">
              <a:solidFill>
                <a:srgbClr val="FF0000"/>
              </a:solidFill>
              <a:ea typeface="ＭＳ Ｐゴシック" pitchFamily="-110" charset="-128"/>
            </a:endParaRPr>
          </a:p>
          <a:p>
            <a:pPr>
              <a:lnSpc>
                <a:spcPct val="112000"/>
              </a:lnSpc>
              <a:spcBef>
                <a:spcPct val="0"/>
              </a:spcBef>
              <a:buFontTx/>
              <a:buNone/>
            </a:pPr>
            <a:r>
              <a:rPr lang="en-US" sz="1800" dirty="0">
                <a:solidFill>
                  <a:schemeClr val="accent2"/>
                </a:solidFill>
                <a:latin typeface="Times New Roman"/>
                <a:ea typeface="ＭＳ Ｐゴシック" pitchFamily="-110" charset="-128"/>
                <a:cs typeface="Times New Roman"/>
              </a:rPr>
              <a:t>Wavelength	                     Typical Scene 		          Temperature 			   	     </a:t>
            </a:r>
            <a:r>
              <a:rPr lang="en-US" sz="1800" dirty="0" smtClean="0">
                <a:solidFill>
                  <a:schemeClr val="accent2"/>
                </a:solidFill>
                <a:latin typeface="Times New Roman"/>
                <a:ea typeface="ＭＳ Ｐゴシック" pitchFamily="-110" charset="-128"/>
                <a:cs typeface="Times New Roman"/>
              </a:rPr>
              <a:t> 					      Temperature </a:t>
            </a:r>
            <a:r>
              <a:rPr lang="en-US" sz="1800" dirty="0">
                <a:solidFill>
                  <a:schemeClr val="accent2"/>
                </a:solidFill>
                <a:latin typeface="Times New Roman"/>
                <a:ea typeface="ＭＳ Ｐゴシック" pitchFamily="-110" charset="-128"/>
                <a:cs typeface="Times New Roman"/>
              </a:rPr>
              <a:t>		            Sensitivity</a:t>
            </a:r>
            <a:endParaRPr lang="en-US" sz="3600" dirty="0">
              <a:solidFill>
                <a:schemeClr val="accent2"/>
              </a:solidFill>
              <a:latin typeface="Times New Roman"/>
              <a:ea typeface="ＭＳ Ｐゴシック" pitchFamily="-110" charset="-128"/>
              <a:cs typeface="Times New Roman"/>
            </a:endParaRPr>
          </a:p>
          <a:p>
            <a:pPr>
              <a:lnSpc>
                <a:spcPct val="90000"/>
              </a:lnSpc>
              <a:spcBef>
                <a:spcPct val="0"/>
              </a:spcBef>
              <a:buFontTx/>
              <a:buNone/>
            </a:pPr>
            <a:r>
              <a:rPr lang="en-US" sz="2400" dirty="0">
                <a:latin typeface="Times New Roman"/>
                <a:ea typeface="ＭＳ Ｐゴシック" pitchFamily="-110" charset="-128"/>
                <a:cs typeface="Times New Roman"/>
              </a:rPr>
              <a:t>(4.0 </a:t>
            </a:r>
            <a:r>
              <a:rPr lang="en-US" sz="2400" dirty="0" err="1">
                <a:latin typeface="Times New Roman"/>
                <a:ea typeface="ＭＳ Ｐゴシック" pitchFamily="-110" charset="-128"/>
                <a:cs typeface="Times New Roman"/>
                <a:sym typeface="Symbol" pitchFamily="-110" charset="2"/>
              </a:rPr>
              <a:t>m</a:t>
            </a:r>
            <a:r>
              <a:rPr lang="en-US" sz="2400" dirty="0">
                <a:latin typeface="Times New Roman"/>
                <a:ea typeface="ＭＳ Ｐゴシック" pitchFamily="-110" charset="-128"/>
                <a:cs typeface="Times New Roman"/>
                <a:sym typeface="Symbol" pitchFamily="-110" charset="2"/>
              </a:rPr>
              <a:t>)</a:t>
            </a:r>
            <a:r>
              <a:rPr lang="en-US" sz="2400" dirty="0">
                <a:latin typeface="Times New Roman"/>
                <a:ea typeface="ＭＳ Ｐゴシック" pitchFamily="-110" charset="-128"/>
                <a:cs typeface="Times New Roman"/>
              </a:rPr>
              <a:t> 		</a:t>
            </a:r>
            <a:r>
              <a:rPr lang="en-US" sz="2400" dirty="0" smtClean="0">
                <a:latin typeface="Times New Roman"/>
                <a:ea typeface="ＭＳ Ｐゴシック" pitchFamily="-110" charset="-128"/>
                <a:cs typeface="Times New Roman"/>
              </a:rPr>
              <a:t>		</a:t>
            </a:r>
            <a:r>
              <a:rPr lang="en-US" sz="2400" dirty="0">
                <a:latin typeface="Times New Roman"/>
                <a:ea typeface="ＭＳ Ｐゴシック" pitchFamily="-110" charset="-128"/>
                <a:cs typeface="Times New Roman"/>
              </a:rPr>
              <a:t>300	</a:t>
            </a:r>
            <a:r>
              <a:rPr lang="en-US" sz="2400" dirty="0" smtClean="0">
                <a:latin typeface="Times New Roman"/>
                <a:ea typeface="ＭＳ Ｐゴシック" pitchFamily="-110" charset="-128"/>
                <a:cs typeface="Times New Roman"/>
              </a:rPr>
              <a:t>				</a:t>
            </a:r>
            <a:r>
              <a:rPr lang="en-US" sz="2400" dirty="0">
                <a:latin typeface="Times New Roman"/>
                <a:ea typeface="ＭＳ Ｐゴシック" pitchFamily="-110" charset="-128"/>
                <a:cs typeface="Times New Roman"/>
              </a:rPr>
              <a:t>11.99</a:t>
            </a:r>
          </a:p>
          <a:p>
            <a:pPr>
              <a:lnSpc>
                <a:spcPct val="90000"/>
              </a:lnSpc>
              <a:spcBef>
                <a:spcPct val="0"/>
              </a:spcBef>
              <a:buFontTx/>
              <a:buNone/>
            </a:pPr>
            <a:r>
              <a:rPr lang="en-US" sz="2400" dirty="0">
                <a:latin typeface="Times New Roman"/>
                <a:ea typeface="ＭＳ Ｐゴシック" pitchFamily="-110" charset="-128"/>
                <a:cs typeface="Times New Roman"/>
              </a:rPr>
              <a:t>(11 </a:t>
            </a:r>
            <a:r>
              <a:rPr lang="en-US" sz="2400" dirty="0" err="1">
                <a:latin typeface="Times New Roman"/>
                <a:ea typeface="ＭＳ Ｐゴシック" pitchFamily="-110" charset="-128"/>
                <a:cs typeface="Times New Roman"/>
                <a:sym typeface="Symbol" pitchFamily="-110" charset="2"/>
              </a:rPr>
              <a:t>m</a:t>
            </a:r>
            <a:r>
              <a:rPr lang="en-US" sz="2400" dirty="0">
                <a:latin typeface="Times New Roman"/>
                <a:ea typeface="ＭＳ Ｐゴシック" pitchFamily="-110" charset="-128"/>
                <a:cs typeface="Times New Roman"/>
                <a:sym typeface="Symbol" pitchFamily="-110" charset="2"/>
              </a:rPr>
              <a:t>)</a:t>
            </a:r>
            <a:r>
              <a:rPr lang="en-US" sz="2400" dirty="0">
                <a:latin typeface="Times New Roman"/>
                <a:ea typeface="ＭＳ Ｐゴシック" pitchFamily="-110" charset="-128"/>
                <a:cs typeface="Times New Roman"/>
              </a:rPr>
              <a:t> 				300	</a:t>
            </a:r>
            <a:r>
              <a:rPr lang="en-US" sz="2400" dirty="0" smtClean="0">
                <a:latin typeface="Times New Roman"/>
                <a:ea typeface="ＭＳ Ｐゴシック" pitchFamily="-110" charset="-128"/>
                <a:cs typeface="Times New Roman"/>
              </a:rPr>
              <a:t>				</a:t>
            </a:r>
            <a:r>
              <a:rPr lang="en-US" sz="2400" dirty="0">
                <a:latin typeface="Times New Roman"/>
                <a:ea typeface="ＭＳ Ｐゴシック" pitchFamily="-110" charset="-128"/>
                <a:cs typeface="Times New Roman"/>
              </a:rPr>
              <a:t> 4.32</a:t>
            </a:r>
          </a:p>
        </p:txBody>
      </p:sp>
      <p:sp>
        <p:nvSpPr>
          <p:cNvPr id="197636" name="Rectangle 4"/>
          <p:cNvSpPr>
            <a:spLocks noChangeArrowheads="1"/>
          </p:cNvSpPr>
          <p:nvPr/>
        </p:nvSpPr>
        <p:spPr bwMode="auto">
          <a:xfrm>
            <a:off x="304800" y="4467225"/>
            <a:ext cx="8686800" cy="1552575"/>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dirty="0"/>
              <a:t>T(4)**12=P*</a:t>
            </a:r>
            <a:r>
              <a:rPr lang="en-US" dirty="0" err="1"/>
              <a:t>T</a:t>
            </a:r>
            <a:r>
              <a:rPr lang="en-US" i="1" baseline="-25000" dirty="0" err="1"/>
              <a:t>fire</a:t>
            </a:r>
            <a:r>
              <a:rPr lang="en-US" dirty="0"/>
              <a:t>**12+(1-P)*T**12  ~  P*400**12+(1-P)*300**12</a:t>
            </a:r>
          </a:p>
          <a:p>
            <a:pPr eaLnBrk="0" hangingPunct="0">
              <a:spcBef>
                <a:spcPct val="50000"/>
              </a:spcBef>
            </a:pPr>
            <a:r>
              <a:rPr lang="en-US" dirty="0"/>
              <a:t>T(11)**4=P*T**4</a:t>
            </a:r>
            <a:r>
              <a:rPr lang="en-US" i="1" baseline="-25000" dirty="0"/>
              <a:t>fire</a:t>
            </a:r>
            <a:r>
              <a:rPr lang="en-US" dirty="0"/>
              <a:t>+(1-P)*T**4   ~  P*400**4+(1-P)*300**4</a:t>
            </a:r>
          </a:p>
          <a:p>
            <a:pPr eaLnBrk="0" hangingPunct="0">
              <a:spcBef>
                <a:spcPct val="50000"/>
              </a:spcBef>
            </a:pPr>
            <a:r>
              <a:rPr lang="en-US" dirty="0"/>
              <a:t>Warm part of pixel has more influence for B(4) than B(11)</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9682" name="Picture 2"/>
          <p:cNvPicPr>
            <a:picLocks noChangeAspect="1" noChangeArrowheads="1"/>
          </p:cNvPicPr>
          <p:nvPr/>
        </p:nvPicPr>
        <mc:AlternateContent>
          <mc:Choice xmlns:ma="http://schemas.microsoft.com/office/mac/drawingml/2008/main" Requires="ma">
            <p:blipFill>
              <a:blip r:embed="rId3"/>
              <a:srcRect l="14250" t="7353" r="24965" b="11765"/>
              <a:stretch>
                <a:fillRect/>
              </a:stretch>
            </p:blipFill>
          </mc:Choice>
          <mc:Fallback>
            <p:blipFill>
              <a:blip r:embed="rId4"/>
              <a:srcRect l="14250" t="7353" r="24965" b="11765"/>
              <a:stretch>
                <a:fillRect/>
              </a:stretch>
            </p:blipFill>
          </mc:Fallback>
        </mc:AlternateContent>
        <p:spPr bwMode="auto">
          <a:xfrm>
            <a:off x="2286000" y="1371600"/>
            <a:ext cx="4267200" cy="4191000"/>
          </a:xfrm>
          <a:prstGeom prst="rect">
            <a:avLst/>
          </a:prstGeom>
          <a:noFill/>
          <a:ln w="9525">
            <a:noFill/>
            <a:miter lim="800000"/>
            <a:headEnd/>
            <a:tailEnd/>
          </a:ln>
        </p:spPr>
      </p:pic>
      <p:sp>
        <p:nvSpPr>
          <p:cNvPr id="199683" name="Rectangle 3"/>
          <p:cNvSpPr>
            <a:spLocks noChangeArrowheads="1"/>
          </p:cNvSpPr>
          <p:nvPr/>
        </p:nvSpPr>
        <p:spPr bwMode="auto">
          <a:xfrm>
            <a:off x="1219200" y="3048000"/>
            <a:ext cx="228600" cy="533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99684" name="Text Box 4"/>
          <p:cNvSpPr txBox="1">
            <a:spLocks noChangeArrowheads="1"/>
          </p:cNvSpPr>
          <p:nvPr/>
        </p:nvSpPr>
        <p:spPr bwMode="auto">
          <a:xfrm>
            <a:off x="1812925" y="1752600"/>
            <a:ext cx="311150" cy="2165350"/>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2</a:t>
            </a:r>
          </a:p>
          <a:p>
            <a:endParaRPr lang="en-US" sz="1400">
              <a:latin typeface="Arial" pitchFamily="-110" charset="0"/>
              <a:ea typeface="ＭＳ Ｐゴシック" pitchFamily="-110" charset="-128"/>
              <a:cs typeface="ＭＳ Ｐゴシック" pitchFamily="-110" charset="-128"/>
            </a:endParaRPr>
          </a:p>
          <a:p>
            <a:endParaRPr lang="en-US" sz="14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endParaRPr lang="en-US" sz="1800">
              <a:latin typeface="Arial" pitchFamily="-110" charset="0"/>
              <a:ea typeface="ＭＳ Ｐゴシック" pitchFamily="-110" charset="-128"/>
              <a:cs typeface="ＭＳ Ｐゴシック" pitchFamily="-110" charset="-128"/>
            </a:endParaRPr>
          </a:p>
          <a:p>
            <a:r>
              <a:rPr lang="en-US" sz="1800">
                <a:latin typeface="Arial" pitchFamily="-110" charset="0"/>
                <a:ea typeface="ＭＳ Ｐゴシック" pitchFamily="-110" charset="-128"/>
                <a:cs typeface="ＭＳ Ｐゴシック" pitchFamily="-110" charset="-128"/>
              </a:rPr>
              <a:t>1</a:t>
            </a:r>
          </a:p>
        </p:txBody>
      </p:sp>
      <p:sp>
        <p:nvSpPr>
          <p:cNvPr id="199685" name="Text Box 5"/>
          <p:cNvSpPr txBox="1">
            <a:spLocks noChangeArrowheads="1"/>
          </p:cNvSpPr>
          <p:nvPr/>
        </p:nvSpPr>
        <p:spPr bwMode="auto">
          <a:xfrm>
            <a:off x="1295400" y="852488"/>
            <a:ext cx="2330450" cy="366712"/>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B (</a:t>
            </a:r>
            <a:r>
              <a:rPr lang="el-GR" sz="1800">
                <a:latin typeface="Arial" pitchFamily="-110" charset="0"/>
                <a:ea typeface="Arial" pitchFamily="-110" charset="0"/>
                <a:cs typeface="Arial" pitchFamily="-110" charset="0"/>
              </a:rPr>
              <a:t>λ</a:t>
            </a:r>
            <a:r>
              <a:rPr lang="en-US" sz="1800">
                <a:latin typeface="Arial" pitchFamily="-110" charset="0"/>
                <a:ea typeface="Arial" pitchFamily="-110" charset="0"/>
                <a:cs typeface="Arial" pitchFamily="-110" charset="0"/>
              </a:rPr>
              <a:t>, T) / </a:t>
            </a:r>
            <a:r>
              <a:rPr lang="en-US" sz="1800">
                <a:latin typeface="Arial" pitchFamily="-110" charset="0"/>
                <a:ea typeface="ＭＳ Ｐゴシック" pitchFamily="-110" charset="-128"/>
                <a:cs typeface="ＭＳ Ｐゴシック" pitchFamily="-110" charset="-128"/>
              </a:rPr>
              <a:t>B (</a:t>
            </a:r>
            <a:r>
              <a:rPr lang="el-GR" sz="1800">
                <a:latin typeface="Arial" pitchFamily="-110" charset="0"/>
                <a:ea typeface="ＭＳ Ｐゴシック" pitchFamily="-110" charset="-128"/>
                <a:cs typeface="ＭＳ Ｐゴシック" pitchFamily="-110" charset="-128"/>
              </a:rPr>
              <a:t>λ</a:t>
            </a:r>
            <a:r>
              <a:rPr lang="en-US" sz="1800">
                <a:latin typeface="Arial" pitchFamily="-110" charset="0"/>
                <a:ea typeface="ＭＳ Ｐゴシック" pitchFamily="-110" charset="-128"/>
                <a:cs typeface="ＭＳ Ｐゴシック" pitchFamily="-110" charset="-128"/>
              </a:rPr>
              <a:t>, 273K) </a:t>
            </a:r>
            <a:endParaRPr lang="el-GR" sz="1800">
              <a:latin typeface="Arial" pitchFamily="-110" charset="0"/>
              <a:ea typeface="ＭＳ Ｐゴシック" pitchFamily="-110" charset="-128"/>
              <a:cs typeface="ＭＳ Ｐゴシック" pitchFamily="-110" charset="-128"/>
            </a:endParaRPr>
          </a:p>
        </p:txBody>
      </p:sp>
      <p:sp>
        <p:nvSpPr>
          <p:cNvPr id="199686" name="Text Box 6"/>
          <p:cNvSpPr txBox="1">
            <a:spLocks noChangeArrowheads="1"/>
          </p:cNvSpPr>
          <p:nvPr/>
        </p:nvSpPr>
        <p:spPr bwMode="auto">
          <a:xfrm>
            <a:off x="2117725" y="5522913"/>
            <a:ext cx="5045075" cy="641350"/>
          </a:xfrm>
          <a:prstGeom prst="rect">
            <a:avLst/>
          </a:prstGeom>
          <a:noFill/>
          <a:ln w="9525">
            <a:noFill/>
            <a:miter lim="800000"/>
            <a:headEnd/>
            <a:tailEnd/>
          </a:ln>
        </p:spPr>
        <p:txBody>
          <a:bodyPr>
            <a:prstTxWarp prst="textNoShape">
              <a:avLst/>
            </a:prstTxWarp>
            <a:spAutoFit/>
          </a:bodyPr>
          <a:lstStyle/>
          <a:p>
            <a:pPr marL="342900" indent="-342900">
              <a:buFontTx/>
              <a:buAutoNum type="arabicPlain" startAt="200"/>
            </a:pPr>
            <a:r>
              <a:rPr lang="en-US" sz="1800">
                <a:latin typeface="Arial" pitchFamily="-110" charset="0"/>
                <a:ea typeface="ＭＳ Ｐゴシック" pitchFamily="-110" charset="-128"/>
                <a:cs typeface="ＭＳ Ｐゴシック" pitchFamily="-110" charset="-128"/>
              </a:rPr>
              <a:t>                           250                           300</a:t>
            </a:r>
          </a:p>
          <a:p>
            <a:pPr marL="342900" indent="-342900"/>
            <a:r>
              <a:rPr lang="en-US" sz="1800">
                <a:latin typeface="Arial" pitchFamily="-110" charset="0"/>
                <a:ea typeface="ＭＳ Ｐゴシック" pitchFamily="-110" charset="-128"/>
                <a:cs typeface="ＭＳ Ｐゴシック" pitchFamily="-110" charset="-128"/>
              </a:rPr>
              <a:t>		        Temperature (K)</a:t>
            </a:r>
          </a:p>
        </p:txBody>
      </p:sp>
      <p:sp>
        <p:nvSpPr>
          <p:cNvPr id="199687" name="Text Box 7"/>
          <p:cNvSpPr txBox="1">
            <a:spLocks noChangeArrowheads="1"/>
          </p:cNvSpPr>
          <p:nvPr/>
        </p:nvSpPr>
        <p:spPr bwMode="auto">
          <a:xfrm>
            <a:off x="6096000" y="990600"/>
            <a:ext cx="633413"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4</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199688" name="Text Box 8"/>
          <p:cNvSpPr txBox="1">
            <a:spLocks noChangeArrowheads="1"/>
          </p:cNvSpPr>
          <p:nvPr/>
        </p:nvSpPr>
        <p:spPr bwMode="auto">
          <a:xfrm>
            <a:off x="6553200" y="1690688"/>
            <a:ext cx="823913" cy="366712"/>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6.7</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199689" name="Text Box 9"/>
          <p:cNvSpPr txBox="1">
            <a:spLocks noChangeArrowheads="1"/>
          </p:cNvSpPr>
          <p:nvPr/>
        </p:nvSpPr>
        <p:spPr bwMode="auto">
          <a:xfrm>
            <a:off x="6477000" y="2438400"/>
            <a:ext cx="760413"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10</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199690" name="Text Box 10"/>
          <p:cNvSpPr txBox="1">
            <a:spLocks noChangeArrowheads="1"/>
          </p:cNvSpPr>
          <p:nvPr/>
        </p:nvSpPr>
        <p:spPr bwMode="auto">
          <a:xfrm>
            <a:off x="6553200" y="2833688"/>
            <a:ext cx="760413" cy="366712"/>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15</a:t>
            </a:r>
            <a:r>
              <a:rPr lang="el-GR" sz="1800">
                <a:latin typeface="Arial" pitchFamily="-110" charset="0"/>
                <a:ea typeface="Arial" pitchFamily="-110" charset="0"/>
                <a:cs typeface="Arial" pitchFamily="-110" charset="0"/>
              </a:rPr>
              <a:t>μ</a:t>
            </a:r>
            <a:r>
              <a:rPr lang="en-US" sz="1800">
                <a:latin typeface="Arial" pitchFamily="-110" charset="0"/>
                <a:ea typeface="Arial" pitchFamily="-110" charset="0"/>
                <a:cs typeface="Arial" pitchFamily="-110" charset="0"/>
              </a:rPr>
              <a:t>m</a:t>
            </a:r>
            <a:endParaRPr lang="el-GR" sz="1800">
              <a:latin typeface="Arial" pitchFamily="-110" charset="0"/>
              <a:ea typeface="Arial" pitchFamily="-110" charset="0"/>
              <a:cs typeface="Arial" pitchFamily="-110" charset="0"/>
            </a:endParaRPr>
          </a:p>
        </p:txBody>
      </p:sp>
      <p:sp>
        <p:nvSpPr>
          <p:cNvPr id="199691" name="Text Box 11"/>
          <p:cNvSpPr txBox="1">
            <a:spLocks noChangeArrowheads="1"/>
          </p:cNvSpPr>
          <p:nvPr/>
        </p:nvSpPr>
        <p:spPr bwMode="auto">
          <a:xfrm>
            <a:off x="6681788" y="3352800"/>
            <a:ext cx="1276350" cy="366713"/>
          </a:xfrm>
          <a:prstGeom prst="rect">
            <a:avLst/>
          </a:prstGeom>
          <a:noFill/>
          <a:ln w="9525">
            <a:noFill/>
            <a:miter lim="800000"/>
            <a:headEnd/>
            <a:tailEnd/>
          </a:ln>
        </p:spPr>
        <p:txBody>
          <a:bodyPr wrap="none">
            <a:prstTxWarp prst="textNoShape">
              <a:avLst/>
            </a:prstTxWarp>
            <a:spAutoFit/>
          </a:bodyPr>
          <a:lstStyle/>
          <a:p>
            <a:r>
              <a:rPr lang="en-US" sz="1800">
                <a:latin typeface="Arial" pitchFamily="-110" charset="0"/>
                <a:ea typeface="ＭＳ Ｐゴシック" pitchFamily="-110" charset="-128"/>
                <a:cs typeface="ＭＳ Ｐゴシック" pitchFamily="-110" charset="-128"/>
              </a:rPr>
              <a:t>microwave</a:t>
            </a:r>
            <a:endParaRPr lang="el-GR" sz="1800">
              <a:latin typeface="Arial" pitchFamily="-110" charset="0"/>
              <a:ea typeface="Arial" pitchFamily="-110" charset="0"/>
              <a:cs typeface="Arial" pitchFamily="-110" charset="0"/>
            </a:endParaRPr>
          </a:p>
        </p:txBody>
      </p:sp>
      <p:sp>
        <p:nvSpPr>
          <p:cNvPr id="199692" name="Text Box 12"/>
          <p:cNvSpPr txBox="1">
            <a:spLocks noChangeArrowheads="1"/>
          </p:cNvSpPr>
          <p:nvPr/>
        </p:nvSpPr>
        <p:spPr bwMode="auto">
          <a:xfrm>
            <a:off x="311234" y="184666"/>
            <a:ext cx="8832766" cy="461665"/>
          </a:xfrm>
          <a:prstGeom prst="rect">
            <a:avLst/>
          </a:prstGeom>
          <a:noFill/>
          <a:ln w="9525">
            <a:noFill/>
            <a:miter lim="800000"/>
            <a:headEnd/>
            <a:tailEnd/>
          </a:ln>
        </p:spPr>
        <p:txBody>
          <a:bodyPr wrap="none">
            <a:prstTxWarp prst="textNoShape">
              <a:avLst/>
            </a:prstTxWarp>
            <a:spAutoFit/>
          </a:bodyPr>
          <a:lstStyle/>
          <a:p>
            <a:pPr eaLnBrk="0" hangingPunct="0"/>
            <a:r>
              <a:rPr lang="en-US" sz="2400" dirty="0">
                <a:solidFill>
                  <a:srgbClr val="3333CC"/>
                </a:solidFill>
                <a:latin typeface="Times New Roman"/>
                <a:ea typeface="ＭＳ Ｐゴシック" pitchFamily="-110" charset="-128"/>
                <a:cs typeface="Times New Roman"/>
              </a:rPr>
              <a:t>Temperature Sensitivity of B(</a:t>
            </a:r>
            <a:r>
              <a:rPr lang="el-GR" sz="2400" dirty="0">
                <a:solidFill>
                  <a:srgbClr val="3333CC"/>
                </a:solidFill>
                <a:latin typeface="Times New Roman"/>
                <a:ea typeface="Arial" pitchFamily="-110" charset="0"/>
                <a:cs typeface="Times New Roman"/>
              </a:rPr>
              <a:t>λ</a:t>
            </a:r>
            <a:r>
              <a:rPr lang="en-US" sz="2400" dirty="0">
                <a:solidFill>
                  <a:srgbClr val="3333CC"/>
                </a:solidFill>
                <a:latin typeface="Times New Roman"/>
                <a:ea typeface="Arial" pitchFamily="-110" charset="0"/>
                <a:cs typeface="Times New Roman"/>
              </a:rPr>
              <a:t>,T) for typical earth scene temperatures</a:t>
            </a:r>
            <a:r>
              <a:rPr lang="en-US" sz="2400" dirty="0">
                <a:solidFill>
                  <a:srgbClr val="3333CC"/>
                </a:solidFill>
                <a:latin typeface="Times New Roman"/>
                <a:ea typeface="ＭＳ Ｐゴシック" pitchFamily="-110" charset="-128"/>
                <a:cs typeface="Times New Roman"/>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sz="4000" dirty="0">
                <a:solidFill>
                  <a:srgbClr val="3333CC"/>
                </a:solidFill>
                <a:ea typeface="ＭＳ Ｐゴシック" pitchFamily="-110" charset="-128"/>
                <a:cs typeface="ＭＳ Ｐゴシック" pitchFamily="-110" charset="-128"/>
              </a:rPr>
              <a:t> B(10 </a:t>
            </a:r>
            <a:r>
              <a:rPr lang="en-US" sz="4000" dirty="0" err="1">
                <a:solidFill>
                  <a:srgbClr val="3333CC"/>
                </a:solidFill>
                <a:ea typeface="ＭＳ Ｐゴシック" pitchFamily="-110" charset="-128"/>
                <a:cs typeface="ＭＳ Ｐゴシック" pitchFamily="-110" charset="-128"/>
              </a:rPr>
              <a:t>um,T</a:t>
            </a:r>
            <a:r>
              <a:rPr lang="en-US" sz="4000" dirty="0">
                <a:solidFill>
                  <a:srgbClr val="3333CC"/>
                </a:solidFill>
                <a:ea typeface="ＭＳ Ｐゴシック" pitchFamily="-110" charset="-128"/>
                <a:cs typeface="ＭＳ Ｐゴシック" pitchFamily="-110" charset="-128"/>
              </a:rPr>
              <a:t>) / B(10 um,273) </a:t>
            </a:r>
            <a:r>
              <a:rPr lang="en-US" sz="4000" dirty="0" err="1">
                <a:solidFill>
                  <a:srgbClr val="3333CC"/>
                </a:solidFill>
                <a:ea typeface="ＭＳ Ｐゴシック" pitchFamily="-110" charset="-128"/>
                <a:cs typeface="ＭＳ Ｐゴシック" pitchFamily="-110" charset="-128"/>
                <a:sym typeface="Symbol" pitchFamily="-110" charset="2"/>
              </a:rPr>
              <a:t></a:t>
            </a:r>
            <a:r>
              <a:rPr lang="en-US" sz="4000" dirty="0">
                <a:solidFill>
                  <a:srgbClr val="3333CC"/>
                </a:solidFill>
                <a:ea typeface="ＭＳ Ｐゴシック" pitchFamily="-110" charset="-128"/>
                <a:cs typeface="ＭＳ Ｐゴシック" pitchFamily="-110" charset="-128"/>
              </a:rPr>
              <a:t> T</a:t>
            </a:r>
            <a:r>
              <a:rPr lang="en-US" sz="4000" baseline="30000" dirty="0">
                <a:solidFill>
                  <a:srgbClr val="3333CC"/>
                </a:solidFill>
                <a:ea typeface="ＭＳ Ｐゴシック" pitchFamily="-110" charset="-128"/>
                <a:cs typeface="ＭＳ Ｐゴシック" pitchFamily="-110" charset="-128"/>
              </a:rPr>
              <a:t>4</a:t>
            </a:r>
          </a:p>
        </p:txBody>
      </p:sp>
      <p:sp>
        <p:nvSpPr>
          <p:cNvPr id="201731" name="Rectangle 3"/>
          <p:cNvSpPr>
            <a:spLocks noGrp="1" noChangeArrowheads="1"/>
          </p:cNvSpPr>
          <p:nvPr>
            <p:ph type="body" idx="1"/>
          </p:nvPr>
        </p:nvSpPr>
        <p:spPr>
          <a:xfrm>
            <a:off x="457200" y="1981200"/>
            <a:ext cx="7772400" cy="4114800"/>
          </a:xfrm>
        </p:spPr>
        <p:txBody>
          <a:bodyPr/>
          <a:lstStyle/>
          <a:p>
            <a:pPr eaLnBrk="1" hangingPunct="1">
              <a:buFontTx/>
              <a:buNone/>
            </a:pPr>
            <a:r>
              <a:rPr lang="en-US" sz="2800">
                <a:ea typeface="ＭＳ Ｐゴシック" pitchFamily="-110" charset="-128"/>
                <a:cs typeface="ＭＳ Ｐゴシック" pitchFamily="-110" charset="-128"/>
              </a:rPr>
              <a:t>B(10 um,273)= 6.1</a:t>
            </a:r>
          </a:p>
          <a:p>
            <a:pPr eaLnBrk="1" hangingPunct="1">
              <a:buFontTx/>
              <a:buNone/>
            </a:pPr>
            <a:r>
              <a:rPr lang="en-US" sz="2800">
                <a:ea typeface="ＭＳ Ｐゴシック" pitchFamily="-110" charset="-128"/>
                <a:cs typeface="ＭＳ Ｐゴシック" pitchFamily="-110" charset="-128"/>
              </a:rPr>
              <a:t>B(10 um,200)= 0.9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0.15</a:t>
            </a:r>
          </a:p>
          <a:p>
            <a:pPr eaLnBrk="1" hangingPunct="1">
              <a:buFontTx/>
              <a:buNone/>
            </a:pPr>
            <a:r>
              <a:rPr lang="en-US" sz="2800">
                <a:ea typeface="ＭＳ Ｐゴシック" pitchFamily="-110" charset="-128"/>
                <a:cs typeface="ＭＳ Ｐゴシック" pitchFamily="-110" charset="-128"/>
              </a:rPr>
              <a:t>B(10 um,220)= 1.7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0.28</a:t>
            </a:r>
          </a:p>
          <a:p>
            <a:pPr eaLnBrk="1" hangingPunct="1">
              <a:buFontTx/>
              <a:buNone/>
            </a:pPr>
            <a:r>
              <a:rPr lang="en-US" sz="2800">
                <a:ea typeface="ＭＳ Ｐゴシック" pitchFamily="-110" charset="-128"/>
                <a:cs typeface="ＭＳ Ｐゴシック" pitchFamily="-110" charset="-128"/>
              </a:rPr>
              <a:t>B(10 um,240)= 3.0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0.49</a:t>
            </a:r>
          </a:p>
          <a:p>
            <a:pPr eaLnBrk="1" hangingPunct="1">
              <a:buFontTx/>
              <a:buNone/>
            </a:pPr>
            <a:r>
              <a:rPr lang="en-US" sz="2800">
                <a:ea typeface="ＭＳ Ｐゴシック" pitchFamily="-110" charset="-128"/>
                <a:cs typeface="ＭＳ Ｐゴシック" pitchFamily="-110" charset="-128"/>
              </a:rPr>
              <a:t>B(10 um,260)= 4.7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0.77</a:t>
            </a:r>
          </a:p>
          <a:p>
            <a:pPr eaLnBrk="1" hangingPunct="1">
              <a:buFontTx/>
              <a:buNone/>
            </a:pPr>
            <a:r>
              <a:rPr lang="en-US" sz="2800">
                <a:ea typeface="ＭＳ Ｐゴシック" pitchFamily="-110" charset="-128"/>
                <a:cs typeface="ＭＳ Ｐゴシック" pitchFamily="-110" charset="-128"/>
              </a:rPr>
              <a:t>B(10 um,280)= 7.0 </a:t>
            </a:r>
            <a:r>
              <a:rPr lang="en-US" sz="2800">
                <a:ea typeface="ＭＳ Ｐゴシック" pitchFamily="-110" charset="-128"/>
                <a:cs typeface="ＭＳ Ｐゴシック" pitchFamily="-110" charset="-128"/>
                <a:sym typeface="Symbol" pitchFamily="-110" charset="2"/>
              </a:rPr>
              <a:t> 1</a:t>
            </a:r>
            <a:r>
              <a:rPr lang="en-US" sz="2800">
                <a:ea typeface="ＭＳ Ｐゴシック" pitchFamily="-110" charset="-128"/>
                <a:cs typeface="ＭＳ Ｐゴシック" pitchFamily="-110" charset="-128"/>
              </a:rPr>
              <a:t>.15</a:t>
            </a:r>
          </a:p>
          <a:p>
            <a:pPr eaLnBrk="1" hangingPunct="1">
              <a:buFontTx/>
              <a:buNone/>
            </a:pPr>
            <a:r>
              <a:rPr lang="en-US" sz="2800">
                <a:ea typeface="ＭＳ Ｐゴシック" pitchFamily="-110" charset="-128"/>
                <a:cs typeface="ＭＳ Ｐゴシック" pitchFamily="-110" charset="-128"/>
              </a:rPr>
              <a:t>B(10 um,300)= 9.9 </a:t>
            </a:r>
            <a:r>
              <a:rPr lang="en-US" sz="2800">
                <a:ea typeface="ＭＳ Ｐゴシック" pitchFamily="-110" charset="-128"/>
                <a:cs typeface="ＭＳ Ｐゴシック" pitchFamily="-110" charset="-128"/>
                <a:sym typeface="Symbol" pitchFamily="-110" charset="2"/>
              </a:rPr>
              <a:t> 1.62</a:t>
            </a:r>
            <a:endParaRPr lang="en-US" sz="2800">
              <a:ea typeface="ＭＳ Ｐゴシック" pitchFamily="-110" charset="-128"/>
              <a:cs typeface="ＭＳ Ｐゴシック" pitchFamily="-110" charset="-128"/>
            </a:endParaRPr>
          </a:p>
          <a:p>
            <a:pPr eaLnBrk="1" hangingPunct="1">
              <a:buFontTx/>
              <a:buNone/>
            </a:pPr>
            <a:endParaRPr lang="en-US" sz="2800">
              <a:ea typeface="ＭＳ Ｐゴシック" pitchFamily="-110" charset="-128"/>
              <a:cs typeface="ＭＳ Ｐゴシック" pitchFamily="-110" charset="-128"/>
            </a:endParaRPr>
          </a:p>
        </p:txBody>
      </p:sp>
      <p:sp>
        <p:nvSpPr>
          <p:cNvPr id="201732" name="Line 4"/>
          <p:cNvSpPr>
            <a:spLocks noChangeShapeType="1"/>
          </p:cNvSpPr>
          <p:nvPr/>
        </p:nvSpPr>
        <p:spPr bwMode="auto">
          <a:xfrm>
            <a:off x="6172200" y="2057400"/>
            <a:ext cx="0" cy="3505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3" name="Line 5"/>
          <p:cNvSpPr>
            <a:spLocks noChangeShapeType="1"/>
          </p:cNvSpPr>
          <p:nvPr/>
        </p:nvSpPr>
        <p:spPr bwMode="auto">
          <a:xfrm>
            <a:off x="6248400" y="5638800"/>
            <a:ext cx="25908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4" name="Line 6"/>
          <p:cNvSpPr>
            <a:spLocks noChangeShapeType="1"/>
          </p:cNvSpPr>
          <p:nvPr/>
        </p:nvSpPr>
        <p:spPr bwMode="auto">
          <a:xfrm flipV="1">
            <a:off x="6248400" y="5257800"/>
            <a:ext cx="533400" cy="3048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5" name="Line 7"/>
          <p:cNvSpPr>
            <a:spLocks noChangeShapeType="1"/>
          </p:cNvSpPr>
          <p:nvPr/>
        </p:nvSpPr>
        <p:spPr bwMode="auto">
          <a:xfrm flipV="1">
            <a:off x="6878638" y="4821238"/>
            <a:ext cx="457200" cy="381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6" name="Line 8"/>
          <p:cNvSpPr>
            <a:spLocks noChangeShapeType="1"/>
          </p:cNvSpPr>
          <p:nvPr/>
        </p:nvSpPr>
        <p:spPr bwMode="auto">
          <a:xfrm flipV="1">
            <a:off x="7412038" y="4211638"/>
            <a:ext cx="533400" cy="533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7" name="Line 9"/>
          <p:cNvSpPr>
            <a:spLocks noChangeShapeType="1"/>
          </p:cNvSpPr>
          <p:nvPr/>
        </p:nvSpPr>
        <p:spPr bwMode="auto">
          <a:xfrm flipV="1">
            <a:off x="8021638" y="3332163"/>
            <a:ext cx="381000" cy="76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8" name="Line 10"/>
          <p:cNvSpPr>
            <a:spLocks noChangeShapeType="1"/>
          </p:cNvSpPr>
          <p:nvPr/>
        </p:nvSpPr>
        <p:spPr bwMode="auto">
          <a:xfrm flipV="1">
            <a:off x="8458200" y="2362200"/>
            <a:ext cx="228600" cy="838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39" name="Line 11"/>
          <p:cNvSpPr>
            <a:spLocks noChangeShapeType="1"/>
          </p:cNvSpPr>
          <p:nvPr/>
        </p:nvSpPr>
        <p:spPr bwMode="auto">
          <a:xfrm>
            <a:off x="6172200" y="3505200"/>
            <a:ext cx="76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1740" name="Text Box 12"/>
          <p:cNvSpPr txBox="1">
            <a:spLocks noChangeArrowheads="1"/>
          </p:cNvSpPr>
          <p:nvPr/>
        </p:nvSpPr>
        <p:spPr bwMode="auto">
          <a:xfrm>
            <a:off x="5894388" y="3240088"/>
            <a:ext cx="354012"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Arial" pitchFamily="-110" charset="0"/>
                <a:ea typeface="ＭＳ Ｐゴシック" pitchFamily="-110" charset="-128"/>
                <a:cs typeface="ＭＳ Ｐゴシック" pitchFamily="-110" charset="-128"/>
              </a:rPr>
              <a:t>1</a:t>
            </a:r>
          </a:p>
        </p:txBody>
      </p:sp>
      <p:sp>
        <p:nvSpPr>
          <p:cNvPr id="201741" name="Text Box 13"/>
          <p:cNvSpPr txBox="1">
            <a:spLocks noChangeArrowheads="1"/>
          </p:cNvSpPr>
          <p:nvPr/>
        </p:nvSpPr>
        <p:spPr bwMode="auto">
          <a:xfrm>
            <a:off x="6021388" y="5715000"/>
            <a:ext cx="2979737"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Arial" pitchFamily="-110" charset="0"/>
                <a:ea typeface="ＭＳ Ｐゴシック" pitchFamily="-110" charset="-128"/>
                <a:cs typeface="ＭＳ Ｐゴシック" pitchFamily="-110" charset="-128"/>
              </a:rPr>
              <a:t>200                     300</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z="4000" dirty="0">
                <a:solidFill>
                  <a:srgbClr val="3333CC"/>
                </a:solidFill>
                <a:ea typeface="ＭＳ Ｐゴシック" pitchFamily="-110" charset="-128"/>
                <a:cs typeface="ＭＳ Ｐゴシック" pitchFamily="-110" charset="-128"/>
              </a:rPr>
              <a:t> B(4 </a:t>
            </a:r>
            <a:r>
              <a:rPr lang="en-US" sz="4000" dirty="0" err="1">
                <a:solidFill>
                  <a:srgbClr val="3333CC"/>
                </a:solidFill>
                <a:ea typeface="ＭＳ Ｐゴシック" pitchFamily="-110" charset="-128"/>
                <a:cs typeface="ＭＳ Ｐゴシック" pitchFamily="-110" charset="-128"/>
              </a:rPr>
              <a:t>um,T</a:t>
            </a:r>
            <a:r>
              <a:rPr lang="en-US" sz="4000" dirty="0">
                <a:solidFill>
                  <a:srgbClr val="3333CC"/>
                </a:solidFill>
                <a:ea typeface="ＭＳ Ｐゴシック" pitchFamily="-110" charset="-128"/>
                <a:cs typeface="ＭＳ Ｐゴシック" pitchFamily="-110" charset="-128"/>
              </a:rPr>
              <a:t>) / B(4 um,273) </a:t>
            </a:r>
            <a:r>
              <a:rPr lang="en-US" sz="4000" dirty="0" err="1">
                <a:solidFill>
                  <a:srgbClr val="3333CC"/>
                </a:solidFill>
                <a:ea typeface="ＭＳ Ｐゴシック" pitchFamily="-110" charset="-128"/>
                <a:cs typeface="ＭＳ Ｐゴシック" pitchFamily="-110" charset="-128"/>
                <a:sym typeface="Symbol" pitchFamily="-110" charset="2"/>
              </a:rPr>
              <a:t></a:t>
            </a:r>
            <a:r>
              <a:rPr lang="en-US" sz="4000" dirty="0">
                <a:solidFill>
                  <a:srgbClr val="3333CC"/>
                </a:solidFill>
                <a:ea typeface="ＭＳ Ｐゴシック" pitchFamily="-110" charset="-128"/>
                <a:cs typeface="ＭＳ Ｐゴシック" pitchFamily="-110" charset="-128"/>
              </a:rPr>
              <a:t> T</a:t>
            </a:r>
            <a:r>
              <a:rPr lang="en-US" sz="4000" baseline="30000" dirty="0">
                <a:solidFill>
                  <a:srgbClr val="3333CC"/>
                </a:solidFill>
                <a:ea typeface="ＭＳ Ｐゴシック" pitchFamily="-110" charset="-128"/>
                <a:cs typeface="ＭＳ Ｐゴシック" pitchFamily="-110" charset="-128"/>
              </a:rPr>
              <a:t>12</a:t>
            </a:r>
          </a:p>
        </p:txBody>
      </p:sp>
      <p:sp>
        <p:nvSpPr>
          <p:cNvPr id="203779" name="Rectangle 3"/>
          <p:cNvSpPr>
            <a:spLocks noGrp="1" noChangeArrowheads="1"/>
          </p:cNvSpPr>
          <p:nvPr>
            <p:ph type="body" idx="1"/>
          </p:nvPr>
        </p:nvSpPr>
        <p:spPr>
          <a:xfrm>
            <a:off x="76200" y="1981200"/>
            <a:ext cx="7772400" cy="4114800"/>
          </a:xfrm>
        </p:spPr>
        <p:txBody>
          <a:bodyPr/>
          <a:lstStyle/>
          <a:p>
            <a:pPr eaLnBrk="1" hangingPunct="1">
              <a:buFontTx/>
              <a:buNone/>
            </a:pPr>
            <a:r>
              <a:rPr lang="en-US" sz="2800">
                <a:ea typeface="ＭＳ Ｐゴシック" pitchFamily="-110" charset="-128"/>
                <a:cs typeface="ＭＳ Ｐゴシック" pitchFamily="-110" charset="-128"/>
              </a:rPr>
              <a:t>B(4 um,273)= 2.2 x 10</a:t>
            </a:r>
            <a:r>
              <a:rPr lang="en-US" sz="2800" baseline="30000">
                <a:ea typeface="ＭＳ Ｐゴシック" pitchFamily="-110" charset="-128"/>
                <a:cs typeface="ＭＳ Ｐゴシック" pitchFamily="-110" charset="-128"/>
              </a:rPr>
              <a:t>-1 </a:t>
            </a:r>
            <a:r>
              <a:rPr lang="en-US" sz="2800">
                <a:ea typeface="ＭＳ Ｐゴシック" pitchFamily="-110" charset="-128"/>
                <a:cs typeface="ＭＳ Ｐゴシック" pitchFamily="-110" charset="-128"/>
              </a:rPr>
              <a:t> </a:t>
            </a:r>
          </a:p>
          <a:p>
            <a:pPr eaLnBrk="1" hangingPunct="1">
              <a:buFontTx/>
              <a:buNone/>
            </a:pPr>
            <a:r>
              <a:rPr lang="en-US" sz="2800">
                <a:ea typeface="ＭＳ Ｐゴシック" pitchFamily="-110" charset="-128"/>
                <a:cs typeface="ＭＳ Ｐゴシック" pitchFamily="-110" charset="-128"/>
              </a:rPr>
              <a:t>B(4 um,200)= 1.8 x 10</a:t>
            </a:r>
            <a:r>
              <a:rPr lang="en-US" sz="2800" baseline="30000">
                <a:ea typeface="ＭＳ Ｐゴシック" pitchFamily="-110" charset="-128"/>
                <a:cs typeface="ＭＳ Ｐゴシック" pitchFamily="-110" charset="-128"/>
              </a:rPr>
              <a:t>-3</a:t>
            </a:r>
            <a:r>
              <a:rPr lang="en-US" sz="2800">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0.0</a:t>
            </a:r>
          </a:p>
          <a:p>
            <a:pPr eaLnBrk="1" hangingPunct="1">
              <a:buFontTx/>
              <a:buNone/>
            </a:pPr>
            <a:r>
              <a:rPr lang="en-US" sz="2800">
                <a:ea typeface="ＭＳ Ｐゴシック" pitchFamily="-110" charset="-128"/>
                <a:cs typeface="ＭＳ Ｐゴシック" pitchFamily="-110" charset="-128"/>
              </a:rPr>
              <a:t>B(4 um,220)= 9.2 x 10</a:t>
            </a:r>
            <a:r>
              <a:rPr lang="en-US" sz="2800" baseline="30000">
                <a:ea typeface="ＭＳ Ｐゴシック" pitchFamily="-110" charset="-128"/>
                <a:cs typeface="ＭＳ Ｐゴシック" pitchFamily="-110" charset="-128"/>
              </a:rPr>
              <a:t>-3</a:t>
            </a:r>
            <a:r>
              <a:rPr lang="en-US" sz="2800">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0.0</a:t>
            </a:r>
          </a:p>
          <a:p>
            <a:pPr eaLnBrk="1" hangingPunct="1">
              <a:buFontTx/>
              <a:buNone/>
            </a:pPr>
            <a:r>
              <a:rPr lang="en-US" sz="2800">
                <a:ea typeface="ＭＳ Ｐゴシック" pitchFamily="-110" charset="-128"/>
                <a:cs typeface="ＭＳ Ｐゴシック" pitchFamily="-110" charset="-128"/>
              </a:rPr>
              <a:t>B(4 um,240)= 3.6 x 10</a:t>
            </a:r>
            <a:r>
              <a:rPr lang="en-US" sz="2800" baseline="30000">
                <a:ea typeface="ＭＳ Ｐゴシック" pitchFamily="-110" charset="-128"/>
                <a:cs typeface="ＭＳ Ｐゴシック" pitchFamily="-110" charset="-128"/>
              </a:rPr>
              <a:t>-2</a:t>
            </a:r>
            <a:r>
              <a:rPr lang="en-US" sz="2800">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0.2</a:t>
            </a:r>
          </a:p>
          <a:p>
            <a:pPr eaLnBrk="1" hangingPunct="1">
              <a:buFontTx/>
              <a:buNone/>
            </a:pPr>
            <a:r>
              <a:rPr lang="en-US" sz="2800">
                <a:ea typeface="ＭＳ Ｐゴシック" pitchFamily="-110" charset="-128"/>
                <a:cs typeface="ＭＳ Ｐゴシック" pitchFamily="-110" charset="-128"/>
              </a:rPr>
              <a:t>B(4 um,260)= 1.1 x 10</a:t>
            </a:r>
            <a:r>
              <a:rPr lang="en-US" sz="2800" baseline="30000">
                <a:ea typeface="ＭＳ Ｐゴシック" pitchFamily="-110" charset="-128"/>
                <a:cs typeface="ＭＳ Ｐゴシック" pitchFamily="-110" charset="-128"/>
              </a:rPr>
              <a:t>-1</a:t>
            </a:r>
            <a:r>
              <a:rPr lang="en-US" sz="2800">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sym typeface="Symbol" pitchFamily="-110" charset="2"/>
              </a:rPr>
              <a:t> </a:t>
            </a:r>
            <a:r>
              <a:rPr lang="en-US" sz="2800">
                <a:ea typeface="ＭＳ Ｐゴシック" pitchFamily="-110" charset="-128"/>
                <a:cs typeface="ＭＳ Ｐゴシック" pitchFamily="-110" charset="-128"/>
              </a:rPr>
              <a:t>0.5</a:t>
            </a:r>
          </a:p>
          <a:p>
            <a:pPr eaLnBrk="1" hangingPunct="1">
              <a:buFontTx/>
              <a:buNone/>
            </a:pPr>
            <a:r>
              <a:rPr lang="en-US" sz="2800">
                <a:ea typeface="ＭＳ Ｐゴシック" pitchFamily="-110" charset="-128"/>
                <a:cs typeface="ＭＳ Ｐゴシック" pitchFamily="-110" charset="-128"/>
              </a:rPr>
              <a:t>B(4 um,280)= 3.0 x 10</a:t>
            </a:r>
            <a:r>
              <a:rPr lang="en-US" sz="2800" baseline="30000">
                <a:ea typeface="ＭＳ Ｐゴシック" pitchFamily="-110" charset="-128"/>
                <a:cs typeface="ＭＳ Ｐゴシック" pitchFamily="-110" charset="-128"/>
              </a:rPr>
              <a:t>-1</a:t>
            </a:r>
            <a:r>
              <a:rPr lang="en-US" sz="2800">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sym typeface="Symbol" pitchFamily="-110" charset="2"/>
              </a:rPr>
              <a:t> 1.4</a:t>
            </a:r>
            <a:endParaRPr lang="en-US" sz="2800">
              <a:ea typeface="ＭＳ Ｐゴシック" pitchFamily="-110" charset="-128"/>
              <a:cs typeface="ＭＳ Ｐゴシック" pitchFamily="-110" charset="-128"/>
            </a:endParaRPr>
          </a:p>
          <a:p>
            <a:pPr eaLnBrk="1" hangingPunct="1">
              <a:buFontTx/>
              <a:buNone/>
            </a:pPr>
            <a:r>
              <a:rPr lang="en-US" sz="2800">
                <a:ea typeface="ＭＳ Ｐゴシック" pitchFamily="-110" charset="-128"/>
                <a:cs typeface="ＭＳ Ｐゴシック" pitchFamily="-110" charset="-128"/>
              </a:rPr>
              <a:t>B(4 um,300)= 7.2 x 10</a:t>
            </a:r>
            <a:r>
              <a:rPr lang="en-US" sz="2800" baseline="30000">
                <a:ea typeface="ＭＳ Ｐゴシック" pitchFamily="-110" charset="-128"/>
                <a:cs typeface="ＭＳ Ｐゴシック" pitchFamily="-110" charset="-128"/>
              </a:rPr>
              <a:t>-1</a:t>
            </a:r>
            <a:r>
              <a:rPr lang="en-US" sz="2800">
                <a:ea typeface="ＭＳ Ｐゴシック" pitchFamily="-110" charset="-128"/>
                <a:cs typeface="ＭＳ Ｐゴシック" pitchFamily="-110" charset="-128"/>
              </a:rPr>
              <a:t> </a:t>
            </a:r>
            <a:r>
              <a:rPr lang="en-US" sz="2800">
                <a:ea typeface="ＭＳ Ｐゴシック" pitchFamily="-110" charset="-128"/>
                <a:cs typeface="ＭＳ Ｐゴシック" pitchFamily="-110" charset="-128"/>
                <a:sym typeface="Symbol" pitchFamily="-110" charset="2"/>
              </a:rPr>
              <a:t> 3.3</a:t>
            </a:r>
            <a:endParaRPr lang="en-US" sz="2800">
              <a:ea typeface="ＭＳ Ｐゴシック" pitchFamily="-110" charset="-128"/>
              <a:cs typeface="ＭＳ Ｐゴシック" pitchFamily="-110" charset="-128"/>
            </a:endParaRPr>
          </a:p>
          <a:p>
            <a:pPr eaLnBrk="1" hangingPunct="1">
              <a:buFontTx/>
              <a:buNone/>
            </a:pPr>
            <a:endParaRPr lang="en-US" sz="2800">
              <a:ea typeface="ＭＳ Ｐゴシック" pitchFamily="-110" charset="-128"/>
              <a:cs typeface="ＭＳ Ｐゴシック" pitchFamily="-110" charset="-128"/>
            </a:endParaRPr>
          </a:p>
        </p:txBody>
      </p:sp>
      <p:sp>
        <p:nvSpPr>
          <p:cNvPr id="203780" name="Line 4"/>
          <p:cNvSpPr>
            <a:spLocks noChangeShapeType="1"/>
          </p:cNvSpPr>
          <p:nvPr/>
        </p:nvSpPr>
        <p:spPr bwMode="auto">
          <a:xfrm>
            <a:off x="6172200" y="2057400"/>
            <a:ext cx="0" cy="3505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1" name="Line 5"/>
          <p:cNvSpPr>
            <a:spLocks noChangeShapeType="1"/>
          </p:cNvSpPr>
          <p:nvPr/>
        </p:nvSpPr>
        <p:spPr bwMode="auto">
          <a:xfrm>
            <a:off x="6248400" y="5638800"/>
            <a:ext cx="25908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2" name="Line 6"/>
          <p:cNvSpPr>
            <a:spLocks noChangeShapeType="1"/>
          </p:cNvSpPr>
          <p:nvPr/>
        </p:nvSpPr>
        <p:spPr bwMode="auto">
          <a:xfrm flipV="1">
            <a:off x="6248400" y="5562600"/>
            <a:ext cx="5334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3" name="Line 7"/>
          <p:cNvSpPr>
            <a:spLocks noChangeShapeType="1"/>
          </p:cNvSpPr>
          <p:nvPr/>
        </p:nvSpPr>
        <p:spPr bwMode="auto">
          <a:xfrm flipV="1">
            <a:off x="6878638" y="5410200"/>
            <a:ext cx="588962" cy="1524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4" name="Line 8"/>
          <p:cNvSpPr>
            <a:spLocks noChangeShapeType="1"/>
          </p:cNvSpPr>
          <p:nvPr/>
        </p:nvSpPr>
        <p:spPr bwMode="auto">
          <a:xfrm flipV="1">
            <a:off x="7543800" y="4876800"/>
            <a:ext cx="457200" cy="457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5" name="Line 9"/>
          <p:cNvSpPr>
            <a:spLocks noChangeShapeType="1"/>
          </p:cNvSpPr>
          <p:nvPr/>
        </p:nvSpPr>
        <p:spPr bwMode="auto">
          <a:xfrm flipV="1">
            <a:off x="8056563" y="2819400"/>
            <a:ext cx="401637" cy="19812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6" name="Line 10"/>
          <p:cNvSpPr>
            <a:spLocks noChangeShapeType="1"/>
          </p:cNvSpPr>
          <p:nvPr/>
        </p:nvSpPr>
        <p:spPr bwMode="auto">
          <a:xfrm flipV="1">
            <a:off x="8458200" y="76200"/>
            <a:ext cx="228600" cy="259080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7" name="Line 11"/>
          <p:cNvSpPr>
            <a:spLocks noChangeShapeType="1"/>
          </p:cNvSpPr>
          <p:nvPr/>
        </p:nvSpPr>
        <p:spPr bwMode="auto">
          <a:xfrm>
            <a:off x="6172200" y="3505200"/>
            <a:ext cx="7620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203788" name="Text Box 12"/>
          <p:cNvSpPr txBox="1">
            <a:spLocks noChangeArrowheads="1"/>
          </p:cNvSpPr>
          <p:nvPr/>
        </p:nvSpPr>
        <p:spPr bwMode="auto">
          <a:xfrm>
            <a:off x="5894388" y="3240088"/>
            <a:ext cx="354012"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Arial" pitchFamily="-110" charset="0"/>
                <a:ea typeface="ＭＳ Ｐゴシック" pitchFamily="-110" charset="-128"/>
                <a:cs typeface="ＭＳ Ｐゴシック" pitchFamily="-110" charset="-128"/>
              </a:rPr>
              <a:t>1</a:t>
            </a:r>
          </a:p>
        </p:txBody>
      </p:sp>
      <p:sp>
        <p:nvSpPr>
          <p:cNvPr id="203789" name="Text Box 13"/>
          <p:cNvSpPr txBox="1">
            <a:spLocks noChangeArrowheads="1"/>
          </p:cNvSpPr>
          <p:nvPr/>
        </p:nvSpPr>
        <p:spPr bwMode="auto">
          <a:xfrm>
            <a:off x="6021388" y="5715000"/>
            <a:ext cx="2979737" cy="457200"/>
          </a:xfrm>
          <a:prstGeom prst="rect">
            <a:avLst/>
          </a:prstGeom>
          <a:noFill/>
          <a:ln w="9525">
            <a:noFill/>
            <a:miter lim="800000"/>
            <a:headEnd/>
            <a:tailEnd/>
          </a:ln>
        </p:spPr>
        <p:txBody>
          <a:bodyPr wrap="none">
            <a:prstTxWarp prst="textNoShape">
              <a:avLst/>
            </a:prstTxWarp>
            <a:spAutoFit/>
          </a:bodyPr>
          <a:lstStyle/>
          <a:p>
            <a:pPr eaLnBrk="0" hangingPunct="0"/>
            <a:r>
              <a:rPr lang="en-US">
                <a:latin typeface="Arial" pitchFamily="-110" charset="0"/>
                <a:ea typeface="ＭＳ Ｐゴシック" pitchFamily="-110" charset="-128"/>
                <a:cs typeface="ＭＳ Ｐゴシック" pitchFamily="-110" charset="-128"/>
              </a:rPr>
              <a:t>200                     300</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81000" y="0"/>
            <a:ext cx="8077200" cy="1143000"/>
          </a:xfrm>
        </p:spPr>
        <p:txBody>
          <a:bodyPr>
            <a:normAutofit fontScale="90000"/>
          </a:bodyPr>
          <a:lstStyle/>
          <a:p>
            <a:pPr eaLnBrk="1" hangingPunct="1"/>
            <a:r>
              <a:rPr lang="en-US">
                <a:solidFill>
                  <a:schemeClr val="accent2"/>
                </a:solidFill>
                <a:ea typeface="ＭＳ Ｐゴシック" pitchFamily="-110" charset="-128"/>
                <a:cs typeface="ＭＳ Ｐゴシック" pitchFamily="-110" charset="-128"/>
              </a:rPr>
              <a:t>MOD14 Key Output Parameters</a:t>
            </a:r>
            <a:br>
              <a:rPr lang="en-US">
                <a:solidFill>
                  <a:schemeClr val="accent2"/>
                </a:solidFill>
                <a:ea typeface="ＭＳ Ｐゴシック" pitchFamily="-110" charset="-128"/>
                <a:cs typeface="ＭＳ Ｐゴシック" pitchFamily="-110" charset="-128"/>
              </a:rPr>
            </a:br>
            <a:r>
              <a:rPr lang="en-US" sz="3200">
                <a:solidFill>
                  <a:srgbClr val="FF0000"/>
                </a:solidFill>
                <a:ea typeface="ＭＳ Ｐゴシック" pitchFamily="-110" charset="-128"/>
                <a:cs typeface="ＭＳ Ｐゴシック" pitchFamily="-110" charset="-128"/>
              </a:rPr>
              <a:t>1km resolution</a:t>
            </a:r>
          </a:p>
        </p:txBody>
      </p:sp>
      <p:sp>
        <p:nvSpPr>
          <p:cNvPr id="209923" name="Rectangle 3"/>
          <p:cNvSpPr>
            <a:spLocks noGrp="1" noChangeArrowheads="1"/>
          </p:cNvSpPr>
          <p:nvPr>
            <p:ph type="body" idx="1"/>
          </p:nvPr>
        </p:nvSpPr>
        <p:spPr>
          <a:xfrm>
            <a:off x="304800" y="1371600"/>
            <a:ext cx="7772400" cy="4800600"/>
          </a:xfrm>
        </p:spPr>
        <p:txBody>
          <a:bodyPr>
            <a:normAutofit fontScale="92500" lnSpcReduction="10000"/>
          </a:bodyPr>
          <a:lstStyle/>
          <a:p>
            <a:pPr eaLnBrk="1" hangingPunct="1">
              <a:lnSpc>
                <a:spcPct val="90000"/>
              </a:lnSpc>
            </a:pPr>
            <a:r>
              <a:rPr lang="en-US" sz="2800">
                <a:solidFill>
                  <a:srgbClr val="FF0000"/>
                </a:solidFill>
                <a:ea typeface="ＭＳ Ｐゴシック" pitchFamily="-110" charset="-128"/>
                <a:cs typeface="ＭＳ Ｐゴシック" pitchFamily="-110" charset="-128"/>
              </a:rPr>
              <a:t>fire_mask</a:t>
            </a:r>
            <a:r>
              <a:rPr lang="en-US" sz="2800">
                <a:ea typeface="ＭＳ Ｐゴシック" pitchFamily="-110" charset="-128"/>
                <a:cs typeface="ＭＳ Ｐゴシック" pitchFamily="-110" charset="-128"/>
              </a:rPr>
              <a:t>     8 bit unsigned integer</a:t>
            </a:r>
          </a:p>
          <a:p>
            <a:pPr lvl="1" eaLnBrk="1" hangingPunct="1">
              <a:lnSpc>
                <a:spcPct val="90000"/>
              </a:lnSpc>
            </a:pPr>
            <a:r>
              <a:rPr lang="en-US" sz="2400"/>
              <a:t>0 missing input data</a:t>
            </a:r>
          </a:p>
          <a:p>
            <a:pPr lvl="1" eaLnBrk="1" hangingPunct="1">
              <a:lnSpc>
                <a:spcPct val="90000"/>
              </a:lnSpc>
            </a:pPr>
            <a:r>
              <a:rPr lang="en-US" sz="2400"/>
              <a:t>3 water</a:t>
            </a:r>
          </a:p>
          <a:p>
            <a:pPr lvl="1" eaLnBrk="1" hangingPunct="1">
              <a:lnSpc>
                <a:spcPct val="90000"/>
              </a:lnSpc>
            </a:pPr>
            <a:r>
              <a:rPr lang="en-US" sz="2400"/>
              <a:t>4 cloud</a:t>
            </a:r>
          </a:p>
          <a:p>
            <a:pPr lvl="1" eaLnBrk="1" hangingPunct="1">
              <a:lnSpc>
                <a:spcPct val="90000"/>
              </a:lnSpc>
            </a:pPr>
            <a:r>
              <a:rPr lang="en-US" sz="2400"/>
              <a:t>5 non-fire</a:t>
            </a:r>
          </a:p>
          <a:p>
            <a:pPr lvl="1" eaLnBrk="1" hangingPunct="1">
              <a:lnSpc>
                <a:spcPct val="90000"/>
              </a:lnSpc>
            </a:pPr>
            <a:r>
              <a:rPr lang="en-US" sz="2400"/>
              <a:t>6 unknown</a:t>
            </a:r>
          </a:p>
          <a:p>
            <a:pPr lvl="1" eaLnBrk="1" hangingPunct="1">
              <a:lnSpc>
                <a:spcPct val="90000"/>
              </a:lnSpc>
            </a:pPr>
            <a:r>
              <a:rPr lang="en-US" sz="2400"/>
              <a:t>7 fire (low confidence)</a:t>
            </a:r>
          </a:p>
          <a:p>
            <a:pPr lvl="1" eaLnBrk="1" hangingPunct="1">
              <a:lnSpc>
                <a:spcPct val="90000"/>
              </a:lnSpc>
            </a:pPr>
            <a:r>
              <a:rPr lang="en-US" sz="2400"/>
              <a:t>8 fire (nominal confidence)</a:t>
            </a:r>
          </a:p>
          <a:p>
            <a:pPr lvl="1" eaLnBrk="1" hangingPunct="1">
              <a:lnSpc>
                <a:spcPct val="90000"/>
              </a:lnSpc>
            </a:pPr>
            <a:r>
              <a:rPr lang="en-US" sz="2400"/>
              <a:t>9 fire (high confidence)</a:t>
            </a:r>
          </a:p>
          <a:p>
            <a:pPr eaLnBrk="1" hangingPunct="1">
              <a:lnSpc>
                <a:spcPct val="90000"/>
              </a:lnSpc>
            </a:pPr>
            <a:r>
              <a:rPr lang="en-US" sz="2800">
                <a:ea typeface="ＭＳ Ｐゴシック" pitchFamily="-110" charset="-128"/>
                <a:cs typeface="ＭＳ Ｐゴシック" pitchFamily="-110" charset="-128"/>
              </a:rPr>
              <a:t>Line and element of fire pixel</a:t>
            </a:r>
          </a:p>
          <a:p>
            <a:pPr eaLnBrk="1" hangingPunct="1">
              <a:lnSpc>
                <a:spcPct val="90000"/>
              </a:lnSpc>
            </a:pPr>
            <a:r>
              <a:rPr lang="en-US" sz="2800">
                <a:ea typeface="ＭＳ Ｐゴシック" pitchFamily="-110" charset="-128"/>
                <a:cs typeface="ＭＳ Ｐゴシック" pitchFamily="-110" charset="-128"/>
              </a:rPr>
              <a:t>Latitude and longitude of fire pixel</a:t>
            </a:r>
          </a:p>
          <a:p>
            <a:pPr eaLnBrk="1" hangingPunct="1">
              <a:lnSpc>
                <a:spcPct val="90000"/>
              </a:lnSpc>
            </a:pPr>
            <a:r>
              <a:rPr lang="en-US" sz="2800">
                <a:ea typeface="ＭＳ Ｐゴシック" pitchFamily="-110" charset="-128"/>
                <a:cs typeface="ＭＳ Ｐゴシック" pitchFamily="-110" charset="-128"/>
              </a:rPr>
              <a:t>Fire pixel confidence (one value for each fire detected per scene)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685800" y="3048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Algorithm Description</a:t>
            </a:r>
          </a:p>
        </p:txBody>
      </p:sp>
      <p:sp>
        <p:nvSpPr>
          <p:cNvPr id="216067" name="Rectangle 3"/>
          <p:cNvSpPr>
            <a:spLocks noGrp="1" noChangeArrowheads="1"/>
          </p:cNvSpPr>
          <p:nvPr>
            <p:ph type="body" idx="1"/>
          </p:nvPr>
        </p:nvSpPr>
        <p:spPr>
          <a:xfrm>
            <a:off x="685800" y="1219200"/>
            <a:ext cx="7772400" cy="5257800"/>
          </a:xfrm>
        </p:spPr>
        <p:txBody>
          <a:bodyPr/>
          <a:lstStyle/>
          <a:p>
            <a:pPr eaLnBrk="1" hangingPunct="1">
              <a:lnSpc>
                <a:spcPct val="90000"/>
              </a:lnSpc>
            </a:pPr>
            <a:r>
              <a:rPr lang="en-US" dirty="0">
                <a:solidFill>
                  <a:srgbClr val="FF0000"/>
                </a:solidFill>
                <a:ea typeface="ＭＳ Ｐゴシック" pitchFamily="-110" charset="-128"/>
                <a:cs typeface="ＭＳ Ｐゴシック" pitchFamily="-110" charset="-128"/>
              </a:rPr>
              <a:t>MODIS bands 21 and 22 (3.99 micron)</a:t>
            </a:r>
          </a:p>
          <a:p>
            <a:pPr lvl="1" eaLnBrk="1" hangingPunct="1">
              <a:lnSpc>
                <a:spcPct val="90000"/>
              </a:lnSpc>
            </a:pPr>
            <a:r>
              <a:rPr lang="en-US" dirty="0"/>
              <a:t>Band 22 saturates at 331 K</a:t>
            </a:r>
          </a:p>
          <a:p>
            <a:pPr lvl="1" eaLnBrk="1" hangingPunct="1">
              <a:lnSpc>
                <a:spcPct val="90000"/>
              </a:lnSpc>
            </a:pPr>
            <a:r>
              <a:rPr lang="en-US" dirty="0"/>
              <a:t>Band 21 “fire channel” saturates at ~ 500 K</a:t>
            </a:r>
          </a:p>
          <a:p>
            <a:pPr lvl="2" eaLnBrk="1" hangingPunct="1">
              <a:lnSpc>
                <a:spcPct val="90000"/>
              </a:lnSpc>
            </a:pPr>
            <a:r>
              <a:rPr lang="en-US" dirty="0">
                <a:ea typeface="ＭＳ Ｐゴシック" pitchFamily="-110" charset="-128"/>
              </a:rPr>
              <a:t>12 bit range broader – less sensitive</a:t>
            </a:r>
          </a:p>
          <a:p>
            <a:pPr lvl="2" eaLnBrk="1" hangingPunct="1">
              <a:lnSpc>
                <a:spcPct val="90000"/>
              </a:lnSpc>
            </a:pPr>
            <a:r>
              <a:rPr lang="en-US" dirty="0">
                <a:ea typeface="ＭＳ Ｐゴシック" pitchFamily="-110" charset="-128"/>
              </a:rPr>
              <a:t>The calibration of B21 uses fixed calibration coefficients and not using the scan-by-scan onboard black body (more noise)</a:t>
            </a:r>
          </a:p>
          <a:p>
            <a:pPr lvl="2" eaLnBrk="1" hangingPunct="1">
              <a:lnSpc>
                <a:spcPct val="90000"/>
              </a:lnSpc>
            </a:pPr>
            <a:r>
              <a:rPr lang="en-US" dirty="0">
                <a:ea typeface="ＭＳ Ｐゴシック" pitchFamily="-110" charset="-128"/>
              </a:rPr>
              <a:t>So use Band 22 unless it is saturated</a:t>
            </a:r>
          </a:p>
          <a:p>
            <a:pPr eaLnBrk="1" hangingPunct="1">
              <a:lnSpc>
                <a:spcPct val="90000"/>
              </a:lnSpc>
            </a:pPr>
            <a:r>
              <a:rPr lang="en-US" dirty="0">
                <a:solidFill>
                  <a:srgbClr val="FF0000"/>
                </a:solidFill>
                <a:ea typeface="ＭＳ Ｐゴシック" pitchFamily="-110" charset="-128"/>
                <a:cs typeface="ＭＳ Ｐゴシック" pitchFamily="-110" charset="-128"/>
              </a:rPr>
              <a:t>MODIS band 31 (11 micron)</a:t>
            </a:r>
          </a:p>
          <a:p>
            <a:pPr lvl="1" eaLnBrk="1" hangingPunct="1">
              <a:lnSpc>
                <a:spcPct val="90000"/>
              </a:lnSpc>
            </a:pPr>
            <a:r>
              <a:rPr lang="en-US" dirty="0"/>
              <a:t>Saturates at ~ 400 K for Terra </a:t>
            </a:r>
          </a:p>
          <a:p>
            <a:pPr lvl="1" eaLnBrk="1" hangingPunct="1">
              <a:lnSpc>
                <a:spcPct val="90000"/>
              </a:lnSpc>
            </a:pPr>
            <a:r>
              <a:rPr lang="en-US" dirty="0"/>
              <a:t>Saturates at ~ 340 K for Aqua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914400" y="228600"/>
            <a:ext cx="8229600" cy="1143000"/>
          </a:xfrm>
          <a:effectLst>
            <a:outerShdw algn="ctr" rotWithShape="0">
              <a:schemeClr val="hlink"/>
            </a:outerShdw>
          </a:effectLst>
        </p:spPr>
        <p:txBody>
          <a:bodyPr lIns="92075" tIns="46038" rIns="92075" bIns="46038"/>
          <a:lstStyle/>
          <a:p>
            <a:pPr eaLnBrk="1" hangingPunct="1">
              <a:defRPr/>
            </a:pPr>
            <a:r>
              <a:rPr lang="en-US">
                <a:solidFill>
                  <a:schemeClr val="accent2"/>
                </a:solidFill>
                <a:ea typeface="+mj-ea"/>
                <a:cs typeface="+mj-cs"/>
              </a:rPr>
              <a:t>Photo-Chemistry</a:t>
            </a:r>
          </a:p>
        </p:txBody>
      </p:sp>
      <p:sp>
        <p:nvSpPr>
          <p:cNvPr id="144388" name="Rectangle 3"/>
          <p:cNvSpPr>
            <a:spLocks noChangeArrowheads="1"/>
          </p:cNvSpPr>
          <p:nvPr/>
        </p:nvSpPr>
        <p:spPr bwMode="auto">
          <a:xfrm>
            <a:off x="533400" y="1311275"/>
            <a:ext cx="7981950" cy="822325"/>
          </a:xfrm>
          <a:prstGeom prst="rect">
            <a:avLst/>
          </a:prstGeom>
          <a:noFill/>
          <a:ln w="9525">
            <a:noFill/>
            <a:miter lim="800000"/>
            <a:headEnd/>
            <a:tailEnd/>
          </a:ln>
        </p:spPr>
        <p:txBody>
          <a:bodyPr lIns="92075" tIns="46038" rIns="92075" bIns="46038">
            <a:prstTxWarp prst="textNoShape">
              <a:avLst/>
            </a:prstTxWarp>
          </a:bodyPr>
          <a:lstStyle/>
          <a:p>
            <a:pPr marL="342900" indent="-342900" defTabSz="914400" eaLnBrk="0" fontAlgn="base" hangingPunct="0">
              <a:spcBef>
                <a:spcPct val="20000"/>
              </a:spcBef>
              <a:spcAft>
                <a:spcPct val="0"/>
              </a:spcAft>
              <a:buSzPct val="80000"/>
              <a:buFont typeface="Wingdings" pitchFamily="-110" charset="2"/>
              <a:buChar char="l"/>
            </a:pPr>
            <a:r>
              <a:rPr kumimoji="1" lang="en-US" sz="2400">
                <a:solidFill>
                  <a:srgbClr val="000000"/>
                </a:solidFill>
              </a:rPr>
              <a:t>Light may be absorbed and participate in (drive) a chemical reaction. Example: Photosynthesis in plants</a:t>
            </a:r>
          </a:p>
        </p:txBody>
      </p:sp>
      <p:graphicFrame>
        <p:nvGraphicFramePr>
          <p:cNvPr id="144386" name="Object 2"/>
          <p:cNvGraphicFramePr>
            <a:graphicFrameLocks/>
          </p:cNvGraphicFramePr>
          <p:nvPr/>
        </p:nvGraphicFramePr>
        <p:xfrm>
          <a:off x="609600" y="2438400"/>
          <a:ext cx="8001000" cy="685800"/>
        </p:xfrm>
        <a:graphic>
          <a:graphicData uri="http://schemas.openxmlformats.org/presentationml/2006/ole">
            <p:oleObj spid="_x0000_s166914" name="Equation" r:id="rId4" imgW="3797300" imgH="279400" progId="Equation.3">
              <p:embed/>
            </p:oleObj>
          </a:graphicData>
        </a:graphic>
      </p:graphicFrame>
      <p:sp>
        <p:nvSpPr>
          <p:cNvPr id="144389" name="Rectangle 5"/>
          <p:cNvSpPr>
            <a:spLocks noChangeArrowheads="1"/>
          </p:cNvSpPr>
          <p:nvPr/>
        </p:nvSpPr>
        <p:spPr bwMode="auto">
          <a:xfrm>
            <a:off x="457200" y="3295650"/>
            <a:ext cx="8512175" cy="2647950"/>
          </a:xfrm>
          <a:prstGeom prst="rect">
            <a:avLst/>
          </a:prstGeom>
          <a:noFill/>
          <a:ln w="9525">
            <a:noFill/>
            <a:miter lim="800000"/>
            <a:headEnd/>
            <a:tailEnd/>
          </a:ln>
        </p:spPr>
        <p:txBody>
          <a:bodyPr lIns="92075" tIns="46038" rIns="92075" bIns="46038">
            <a:prstTxWarp prst="textNoShape">
              <a:avLst/>
            </a:prstTxWarp>
          </a:bodyPr>
          <a:lstStyle/>
          <a:p>
            <a:pPr marL="342900" indent="-342900" defTabSz="914400" eaLnBrk="0" fontAlgn="base" hangingPunct="0">
              <a:spcBef>
                <a:spcPct val="20000"/>
              </a:spcBef>
              <a:spcAft>
                <a:spcPct val="0"/>
              </a:spcAft>
              <a:buSzPct val="80000"/>
              <a:buFont typeface="Wingdings" pitchFamily="-110" charset="2"/>
              <a:buChar char="l"/>
            </a:pPr>
            <a:r>
              <a:rPr kumimoji="1" lang="en-US" sz="2400">
                <a:solidFill>
                  <a:srgbClr val="000000"/>
                </a:solidFill>
              </a:rPr>
              <a:t>Only certain wavelengths are absorbed by some participant(s) in the reaction</a:t>
            </a:r>
          </a:p>
          <a:p>
            <a:pPr marL="342900" indent="-342900" defTabSz="914400" eaLnBrk="0" fontAlgn="base" hangingPunct="0">
              <a:spcBef>
                <a:spcPct val="20000"/>
              </a:spcBef>
              <a:spcAft>
                <a:spcPct val="0"/>
              </a:spcAft>
              <a:buSzPct val="80000"/>
              <a:buFont typeface="Wingdings" pitchFamily="-110" charset="2"/>
              <a:buChar char="l"/>
            </a:pPr>
            <a:r>
              <a:rPr kumimoji="1" lang="en-US" sz="2400">
                <a:solidFill>
                  <a:srgbClr val="000000"/>
                </a:solidFill>
              </a:rPr>
              <a:t>Some structure must be present to allow the reaction to occur –</a:t>
            </a:r>
            <a:r>
              <a:rPr kumimoji="1" lang="en-US" sz="2400">
                <a:solidFill>
                  <a:srgbClr val="FF0000"/>
                </a:solidFill>
              </a:rPr>
              <a:t>Chlorophyll</a:t>
            </a:r>
          </a:p>
          <a:p>
            <a:pPr marL="342900" indent="-342900" defTabSz="914400" eaLnBrk="0" fontAlgn="base" hangingPunct="0">
              <a:spcBef>
                <a:spcPct val="20000"/>
              </a:spcBef>
              <a:spcAft>
                <a:spcPct val="0"/>
              </a:spcAft>
              <a:buSzPct val="80000"/>
              <a:buFont typeface="Wingdings" pitchFamily="-110" charset="2"/>
              <a:buChar char="l"/>
            </a:pPr>
            <a:r>
              <a:rPr kumimoji="1" lang="en-US" sz="2400">
                <a:solidFill>
                  <a:srgbClr val="000000"/>
                </a:solidFill>
              </a:rPr>
              <a:t>Combination of chemical and structural properties of plants</a:t>
            </a:r>
          </a:p>
          <a:p>
            <a:pPr marL="342900" indent="-342900" defTabSz="914400" eaLnBrk="0" fontAlgn="base" hangingPunct="0">
              <a:spcBef>
                <a:spcPct val="20000"/>
              </a:spcBef>
              <a:spcAft>
                <a:spcPct val="0"/>
              </a:spcAft>
              <a:buSzPct val="80000"/>
              <a:buFont typeface="Wingdings" pitchFamily="-110" charset="2"/>
              <a:buChar char="l"/>
            </a:pPr>
            <a:endParaRPr kumimoji="1" lang="en-US" sz="2400">
              <a:solidFill>
                <a:srgbClr val="000000"/>
              </a:solidFill>
            </a:endParaRPr>
          </a:p>
          <a:p>
            <a:pPr marL="342900" indent="-342900" defTabSz="914400" eaLnBrk="0" fontAlgn="base" hangingPunct="0">
              <a:spcBef>
                <a:spcPct val="20000"/>
              </a:spcBef>
              <a:spcAft>
                <a:spcPct val="0"/>
              </a:spcAft>
              <a:buSzPct val="80000"/>
              <a:buFont typeface="Wingdings" pitchFamily="-110" charset="2"/>
              <a:buNone/>
            </a:pPr>
            <a:endParaRPr kumimoji="1" lang="en-US" sz="240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685800" y="1524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Algorithm Description (cont.)</a:t>
            </a:r>
          </a:p>
        </p:txBody>
      </p:sp>
      <p:pic>
        <p:nvPicPr>
          <p:cNvPr id="218115" name="Picture 3" descr="capture2"/>
          <p:cNvPicPr>
            <a:picLocks noChangeAspect="1" noChangeArrowheads="1"/>
          </p:cNvPicPr>
          <p:nvPr/>
        </p:nvPicPr>
        <p:blipFill>
          <a:blip r:embed="rId3"/>
          <a:srcRect/>
          <a:stretch>
            <a:fillRect/>
          </a:stretch>
        </p:blipFill>
        <p:spPr bwMode="auto">
          <a:xfrm>
            <a:off x="1309688" y="1219200"/>
            <a:ext cx="6538912" cy="5053013"/>
          </a:xfrm>
          <a:prstGeom prst="rect">
            <a:avLst/>
          </a:prstGeom>
          <a:noFill/>
          <a:ln w="9525">
            <a:noFill/>
            <a:miter lim="800000"/>
            <a:headEnd/>
            <a:tailEnd/>
          </a:ln>
        </p:spPr>
      </p:pic>
      <p:sp>
        <p:nvSpPr>
          <p:cNvPr id="218116" name="Text Box 4"/>
          <p:cNvSpPr txBox="1">
            <a:spLocks noChangeArrowheads="1"/>
          </p:cNvSpPr>
          <p:nvPr/>
        </p:nvSpPr>
        <p:spPr bwMode="auto">
          <a:xfrm>
            <a:off x="914400" y="6400800"/>
            <a:ext cx="76962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a:t>Aqua MODIS true color image  18 April 2003  12:45 UTC</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685800" y="762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Band 31 Example </a:t>
            </a:r>
          </a:p>
        </p:txBody>
      </p:sp>
      <p:pic>
        <p:nvPicPr>
          <p:cNvPr id="220163" name="Picture 3" descr="fire1"/>
          <p:cNvPicPr>
            <a:picLocks noChangeAspect="1" noChangeArrowheads="1"/>
          </p:cNvPicPr>
          <p:nvPr/>
        </p:nvPicPr>
        <p:blipFill>
          <a:blip r:embed="rId3"/>
          <a:srcRect/>
          <a:stretch>
            <a:fillRect/>
          </a:stretch>
        </p:blipFill>
        <p:spPr bwMode="auto">
          <a:xfrm>
            <a:off x="211138" y="1981200"/>
            <a:ext cx="3662362" cy="4191000"/>
          </a:xfrm>
          <a:prstGeom prst="rect">
            <a:avLst/>
          </a:prstGeom>
          <a:noFill/>
          <a:ln w="9525">
            <a:noFill/>
            <a:miter lim="800000"/>
            <a:headEnd/>
            <a:tailEnd/>
          </a:ln>
        </p:spPr>
      </p:pic>
      <p:pic>
        <p:nvPicPr>
          <p:cNvPr id="220164" name="Picture 4" descr="fire2"/>
          <p:cNvPicPr>
            <a:picLocks noChangeAspect="1" noChangeArrowheads="1"/>
          </p:cNvPicPr>
          <p:nvPr/>
        </p:nvPicPr>
        <p:blipFill>
          <a:blip r:embed="rId4"/>
          <a:srcRect/>
          <a:stretch>
            <a:fillRect/>
          </a:stretch>
        </p:blipFill>
        <p:spPr bwMode="auto">
          <a:xfrm>
            <a:off x="3886200" y="1143000"/>
            <a:ext cx="499745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685800" y="1524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Band 22 Example</a:t>
            </a:r>
          </a:p>
        </p:txBody>
      </p:sp>
      <p:pic>
        <p:nvPicPr>
          <p:cNvPr id="222211" name="Picture 3" descr="fire1"/>
          <p:cNvPicPr>
            <a:picLocks noChangeArrowheads="1"/>
          </p:cNvPicPr>
          <p:nvPr/>
        </p:nvPicPr>
        <p:blipFill>
          <a:blip r:embed="rId3"/>
          <a:srcRect/>
          <a:stretch>
            <a:fillRect/>
          </a:stretch>
        </p:blipFill>
        <p:spPr bwMode="auto">
          <a:xfrm>
            <a:off x="209550" y="1982788"/>
            <a:ext cx="3665538" cy="4186237"/>
          </a:xfrm>
          <a:prstGeom prst="rect">
            <a:avLst/>
          </a:prstGeom>
          <a:noFill/>
          <a:ln w="9525">
            <a:noFill/>
            <a:miter lim="800000"/>
            <a:headEnd/>
            <a:tailEnd/>
          </a:ln>
        </p:spPr>
      </p:pic>
      <p:pic>
        <p:nvPicPr>
          <p:cNvPr id="222212" name="Picture 4" descr="fire2"/>
          <p:cNvPicPr>
            <a:picLocks noChangeArrowheads="1"/>
          </p:cNvPicPr>
          <p:nvPr/>
        </p:nvPicPr>
        <p:blipFill>
          <a:blip r:embed="rId4"/>
          <a:srcRect/>
          <a:stretch>
            <a:fillRect/>
          </a:stretch>
        </p:blipFill>
        <p:spPr bwMode="auto">
          <a:xfrm>
            <a:off x="3884613" y="1141413"/>
            <a:ext cx="5000625" cy="5411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685800" y="762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Band 21 Example</a:t>
            </a:r>
          </a:p>
        </p:txBody>
      </p:sp>
      <p:pic>
        <p:nvPicPr>
          <p:cNvPr id="224259" name="Picture 3" descr="fire1"/>
          <p:cNvPicPr>
            <a:picLocks noChangeArrowheads="1"/>
          </p:cNvPicPr>
          <p:nvPr/>
        </p:nvPicPr>
        <p:blipFill>
          <a:blip r:embed="rId3"/>
          <a:srcRect/>
          <a:stretch>
            <a:fillRect/>
          </a:stretch>
        </p:blipFill>
        <p:spPr bwMode="auto">
          <a:xfrm>
            <a:off x="209550" y="1982788"/>
            <a:ext cx="3665538" cy="4186237"/>
          </a:xfrm>
          <a:prstGeom prst="rect">
            <a:avLst/>
          </a:prstGeom>
          <a:noFill/>
          <a:ln w="9525">
            <a:noFill/>
            <a:miter lim="800000"/>
            <a:headEnd/>
            <a:tailEnd/>
          </a:ln>
        </p:spPr>
      </p:pic>
      <p:pic>
        <p:nvPicPr>
          <p:cNvPr id="224260" name="Picture 4" descr="fire2"/>
          <p:cNvPicPr>
            <a:picLocks noChangeArrowheads="1"/>
          </p:cNvPicPr>
          <p:nvPr/>
        </p:nvPicPr>
        <p:blipFill>
          <a:blip r:embed="rId4"/>
          <a:srcRect/>
          <a:stretch>
            <a:fillRect/>
          </a:stretch>
        </p:blipFill>
        <p:spPr bwMode="auto">
          <a:xfrm>
            <a:off x="3884613" y="1141413"/>
            <a:ext cx="4999037"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6306" name="Picture 3" descr="fire1"/>
          <p:cNvPicPr>
            <a:picLocks noChangeArrowheads="1"/>
          </p:cNvPicPr>
          <p:nvPr/>
        </p:nvPicPr>
        <p:blipFill>
          <a:blip r:embed="rId3"/>
          <a:srcRect/>
          <a:stretch>
            <a:fillRect/>
          </a:stretch>
        </p:blipFill>
        <p:spPr bwMode="auto">
          <a:xfrm>
            <a:off x="209550" y="1981200"/>
            <a:ext cx="3665538" cy="4186238"/>
          </a:xfrm>
          <a:prstGeom prst="rect">
            <a:avLst/>
          </a:prstGeom>
          <a:noFill/>
          <a:ln w="9525">
            <a:noFill/>
            <a:miter lim="800000"/>
            <a:headEnd/>
            <a:tailEnd/>
          </a:ln>
        </p:spPr>
      </p:pic>
      <p:pic>
        <p:nvPicPr>
          <p:cNvPr id="226307" name="Picture 4" descr="fire2"/>
          <p:cNvPicPr>
            <a:picLocks noChangeArrowheads="1"/>
          </p:cNvPicPr>
          <p:nvPr/>
        </p:nvPicPr>
        <p:blipFill>
          <a:blip r:embed="rId4"/>
          <a:srcRect/>
          <a:stretch>
            <a:fillRect/>
          </a:stretch>
        </p:blipFill>
        <p:spPr bwMode="auto">
          <a:xfrm>
            <a:off x="3884613" y="1141413"/>
            <a:ext cx="5000625" cy="5411787"/>
          </a:xfrm>
          <a:prstGeom prst="rect">
            <a:avLst/>
          </a:prstGeom>
          <a:noFill/>
          <a:ln w="9525">
            <a:noFill/>
            <a:miter lim="800000"/>
            <a:headEnd/>
            <a:tailEnd/>
          </a:ln>
        </p:spPr>
      </p:pic>
      <p:sp>
        <p:nvSpPr>
          <p:cNvPr id="226308" name="Rectangle 5"/>
          <p:cNvSpPr>
            <a:spLocks noChangeArrowheads="1"/>
          </p:cNvSpPr>
          <p:nvPr/>
        </p:nvSpPr>
        <p:spPr bwMode="auto">
          <a:xfrm>
            <a:off x="685800" y="76200"/>
            <a:ext cx="7772400" cy="1143000"/>
          </a:xfrm>
          <a:prstGeom prst="rect">
            <a:avLst/>
          </a:prstGeom>
          <a:noFill/>
          <a:ln w="9525">
            <a:noFill/>
            <a:miter lim="800000"/>
            <a:headEnd/>
            <a:tailEnd/>
          </a:ln>
        </p:spPr>
        <p:txBody>
          <a:bodyPr anchor="ctr">
            <a:prstTxWarp prst="textNoShape">
              <a:avLst/>
            </a:prstTxWarp>
          </a:bodyPr>
          <a:lstStyle/>
          <a:p>
            <a:pPr algn="ctr"/>
            <a:r>
              <a:rPr lang="en-US" sz="4400" dirty="0">
                <a:solidFill>
                  <a:srgbClr val="3333CC"/>
                </a:solidFill>
                <a:latin typeface="Times New Roman"/>
                <a:cs typeface="Times New Roman"/>
              </a:rPr>
              <a:t>Band 22 – Band 31 Example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5800" y="762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Band 21 – Band 31 Example</a:t>
            </a:r>
          </a:p>
        </p:txBody>
      </p:sp>
      <p:pic>
        <p:nvPicPr>
          <p:cNvPr id="228355" name="Picture 3" descr="fire1"/>
          <p:cNvPicPr>
            <a:picLocks noChangeArrowheads="1"/>
          </p:cNvPicPr>
          <p:nvPr/>
        </p:nvPicPr>
        <p:blipFill>
          <a:blip r:embed="rId3"/>
          <a:srcRect/>
          <a:stretch>
            <a:fillRect/>
          </a:stretch>
        </p:blipFill>
        <p:spPr bwMode="auto">
          <a:xfrm>
            <a:off x="209550" y="1982788"/>
            <a:ext cx="3665538" cy="4186237"/>
          </a:xfrm>
          <a:prstGeom prst="rect">
            <a:avLst/>
          </a:prstGeom>
          <a:noFill/>
          <a:ln w="9525">
            <a:noFill/>
            <a:miter lim="800000"/>
            <a:headEnd/>
            <a:tailEnd/>
          </a:ln>
        </p:spPr>
      </p:pic>
      <p:pic>
        <p:nvPicPr>
          <p:cNvPr id="228356" name="Picture 4" descr="fire2"/>
          <p:cNvPicPr>
            <a:picLocks noChangeArrowheads="1"/>
          </p:cNvPicPr>
          <p:nvPr/>
        </p:nvPicPr>
        <p:blipFill>
          <a:blip r:embed="rId4"/>
          <a:srcRect/>
          <a:stretch>
            <a:fillRect/>
          </a:stretch>
        </p:blipFill>
        <p:spPr bwMode="auto">
          <a:xfrm>
            <a:off x="3884613" y="1141413"/>
            <a:ext cx="5000625" cy="5411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228600" y="76200"/>
            <a:ext cx="8763000" cy="1143000"/>
          </a:xfrm>
        </p:spPr>
        <p:txBody>
          <a:bodyPr>
            <a:normAutofit fontScale="90000"/>
          </a:bodyPr>
          <a:lstStyle/>
          <a:p>
            <a:pPr eaLnBrk="1" hangingPunct="1"/>
            <a:r>
              <a:rPr lang="en-US" dirty="0">
                <a:solidFill>
                  <a:srgbClr val="3333CC"/>
                </a:solidFill>
                <a:latin typeface="Times New Roman"/>
                <a:ea typeface="ＭＳ Ｐゴシック" pitchFamily="-110" charset="-128"/>
                <a:cs typeface="Times New Roman"/>
              </a:rPr>
              <a:t>Example of Relationship between Planck Radiance of 4 and 11 microns</a:t>
            </a:r>
          </a:p>
        </p:txBody>
      </p:sp>
      <p:pic>
        <p:nvPicPr>
          <p:cNvPr id="230403" name="Picture 3" descr="fire1"/>
          <p:cNvPicPr>
            <a:picLocks noChangeAspect="1" noChangeArrowheads="1"/>
          </p:cNvPicPr>
          <p:nvPr/>
        </p:nvPicPr>
        <p:blipFill>
          <a:blip r:embed="rId3"/>
          <a:srcRect/>
          <a:stretch>
            <a:fillRect/>
          </a:stretch>
        </p:blipFill>
        <p:spPr bwMode="auto">
          <a:xfrm>
            <a:off x="228600" y="1600200"/>
            <a:ext cx="4638675" cy="5057775"/>
          </a:xfrm>
          <a:prstGeom prst="rect">
            <a:avLst/>
          </a:prstGeom>
          <a:noFill/>
          <a:ln w="9525">
            <a:noFill/>
            <a:miter lim="800000"/>
            <a:headEnd/>
            <a:tailEnd/>
          </a:ln>
        </p:spPr>
      </p:pic>
      <p:pic>
        <p:nvPicPr>
          <p:cNvPr id="230404" name="Picture 4" descr="fire2"/>
          <p:cNvPicPr>
            <a:picLocks noChangeAspect="1" noChangeArrowheads="1"/>
          </p:cNvPicPr>
          <p:nvPr/>
        </p:nvPicPr>
        <p:blipFill>
          <a:blip r:embed="rId4"/>
          <a:srcRect/>
          <a:stretch>
            <a:fillRect/>
          </a:stretch>
        </p:blipFill>
        <p:spPr bwMode="auto">
          <a:xfrm>
            <a:off x="4991100" y="1295400"/>
            <a:ext cx="3795713"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r>
              <a:rPr lang="en-US" dirty="0">
                <a:solidFill>
                  <a:srgbClr val="3333CC"/>
                </a:solidFill>
                <a:latin typeface="Times New Roman"/>
                <a:ea typeface="ＭＳ Ｐゴシック" pitchFamily="-110" charset="-128"/>
                <a:cs typeface="Times New Roman"/>
              </a:rPr>
              <a:t>Algorithm Description (cont.)</a:t>
            </a:r>
          </a:p>
        </p:txBody>
      </p:sp>
      <p:sp>
        <p:nvSpPr>
          <p:cNvPr id="232451" name="Rectangle 3"/>
          <p:cNvSpPr>
            <a:spLocks noGrp="1" noChangeArrowheads="1"/>
          </p:cNvSpPr>
          <p:nvPr>
            <p:ph type="body" idx="1"/>
          </p:nvPr>
        </p:nvSpPr>
        <p:spPr>
          <a:xfrm>
            <a:off x="685800" y="1981200"/>
            <a:ext cx="7772400" cy="2895600"/>
          </a:xfrm>
        </p:spPr>
        <p:txBody>
          <a:bodyPr/>
          <a:lstStyle/>
          <a:p>
            <a:pPr eaLnBrk="1" hangingPunct="1"/>
            <a:r>
              <a:rPr lang="en-US">
                <a:solidFill>
                  <a:srgbClr val="FF0000"/>
                </a:solidFill>
                <a:ea typeface="ＭＳ Ｐゴシック" pitchFamily="-110" charset="-128"/>
                <a:cs typeface="ＭＳ Ｐゴシック" pitchFamily="-110" charset="-128"/>
              </a:rPr>
              <a:t>Potential Fire Pixel identified</a:t>
            </a:r>
          </a:p>
          <a:p>
            <a:pPr lvl="1" eaLnBrk="1" hangingPunct="1"/>
            <a:r>
              <a:rPr lang="en-US"/>
              <a:t>BT4 &gt; 310 K (~37 C) </a:t>
            </a:r>
          </a:p>
          <a:p>
            <a:pPr lvl="1" eaLnBrk="1" hangingPunct="1"/>
            <a:r>
              <a:rPr lang="en-US"/>
              <a:t>BT4-11 &gt; 10 K</a:t>
            </a:r>
          </a:p>
          <a:p>
            <a:pPr lvl="1" eaLnBrk="1" hangingPunct="1"/>
            <a:r>
              <a:rPr lang="en-US"/>
              <a:t>.86 micron reflectance &lt; .3</a:t>
            </a:r>
          </a:p>
          <a:p>
            <a:pPr eaLnBrk="1" hangingPunct="1"/>
            <a:r>
              <a:rPr lang="en-US">
                <a:solidFill>
                  <a:srgbClr val="FF0000"/>
                </a:solidFill>
                <a:ea typeface="ＭＳ Ｐゴシック" pitchFamily="-110" charset="-128"/>
                <a:cs typeface="ＭＳ Ｐゴシック" pitchFamily="-110" charset="-128"/>
              </a:rPr>
              <a:t>Otherwise flagged as non-fire pixel</a:t>
            </a:r>
            <a:endParaRPr lang="en-US">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504" name="Rectangle 2"/>
          <p:cNvSpPr>
            <a:spLocks noGrp="1" noChangeArrowheads="1"/>
          </p:cNvSpPr>
          <p:nvPr>
            <p:ph type="title"/>
          </p:nvPr>
        </p:nvSpPr>
        <p:spPr>
          <a:xfrm>
            <a:off x="685800" y="152400"/>
            <a:ext cx="7772400" cy="1143000"/>
          </a:xfrm>
        </p:spPr>
        <p:txBody>
          <a:bodyPr/>
          <a:lstStyle/>
          <a:p>
            <a:pPr eaLnBrk="1" hangingPunct="1"/>
            <a:r>
              <a:rPr lang="en-US" dirty="0">
                <a:solidFill>
                  <a:srgbClr val="3333CC"/>
                </a:solidFill>
                <a:latin typeface="Times New Roman"/>
                <a:ea typeface="ＭＳ Ｐゴシック" pitchFamily="-110" charset="-128"/>
                <a:cs typeface="Times New Roman"/>
              </a:rPr>
              <a:t>Screening Potential Fire Pixels</a:t>
            </a:r>
          </a:p>
        </p:txBody>
      </p:sp>
      <p:sp>
        <p:nvSpPr>
          <p:cNvPr id="234505" name="Rectangle 3"/>
          <p:cNvSpPr>
            <a:spLocks noGrp="1" noChangeArrowheads="1"/>
          </p:cNvSpPr>
          <p:nvPr>
            <p:ph type="body" idx="1"/>
          </p:nvPr>
        </p:nvSpPr>
        <p:spPr>
          <a:xfrm>
            <a:off x="457200" y="1219200"/>
            <a:ext cx="8458200" cy="5181600"/>
          </a:xfrm>
        </p:spPr>
        <p:txBody>
          <a:bodyPr/>
          <a:lstStyle/>
          <a:p>
            <a:pPr marL="609600" indent="-609600" eaLnBrk="1" hangingPunct="1">
              <a:buFontTx/>
              <a:buAutoNum type="arabicParenBoth"/>
            </a:pPr>
            <a:r>
              <a:rPr lang="en-US" sz="2800" dirty="0">
                <a:ea typeface="ＭＳ Ｐゴシック" pitchFamily="-110" charset="-128"/>
                <a:cs typeface="ＭＳ Ｐゴシック" pitchFamily="-110" charset="-128"/>
              </a:rPr>
              <a:t>BT4 &gt; 360 K (~87 C)</a:t>
            </a:r>
          </a:p>
          <a:p>
            <a:pPr marL="609600" indent="-609600" eaLnBrk="1" hangingPunct="1">
              <a:buFontTx/>
              <a:buNone/>
            </a:pPr>
            <a:r>
              <a:rPr lang="en-US" sz="2800" dirty="0">
                <a:solidFill>
                  <a:srgbClr val="FF0000"/>
                </a:solidFill>
                <a:ea typeface="ＭＳ Ｐゴシック" pitchFamily="-110" charset="-128"/>
                <a:cs typeface="ＭＳ Ｐゴシック" pitchFamily="-110" charset="-128"/>
              </a:rPr>
              <a:t>Contextual Tests: Performed on as many as 21 </a:t>
            </a:r>
            <a:r>
              <a:rPr lang="en-US" sz="2800" dirty="0" err="1">
                <a:solidFill>
                  <a:srgbClr val="FF0000"/>
                </a:solidFill>
                <a:ea typeface="ＭＳ Ｐゴシック" pitchFamily="-110" charset="-128"/>
                <a:cs typeface="ＭＳ Ｐゴシック" pitchFamily="-110" charset="-128"/>
              </a:rPr>
              <a:t>x</a:t>
            </a:r>
            <a:r>
              <a:rPr lang="en-US" sz="2800" dirty="0">
                <a:solidFill>
                  <a:srgbClr val="FF0000"/>
                </a:solidFill>
                <a:ea typeface="ＭＳ Ｐゴシック" pitchFamily="-110" charset="-128"/>
                <a:cs typeface="ＭＳ Ｐゴシック" pitchFamily="-110" charset="-128"/>
              </a:rPr>
              <a:t> 21 box surrounding potential fire pixel to separate out from background</a:t>
            </a:r>
          </a:p>
          <a:p>
            <a:pPr marL="609600" indent="-609600" eaLnBrk="1" hangingPunct="1">
              <a:buFontTx/>
              <a:buNone/>
            </a:pPr>
            <a:r>
              <a:rPr lang="en-US" sz="2800" dirty="0">
                <a:ea typeface="ＭＳ Ｐゴシック" pitchFamily="-110" charset="-128"/>
                <a:cs typeface="ＭＳ Ｐゴシック" pitchFamily="-110" charset="-128"/>
              </a:rPr>
              <a:t>(2)</a:t>
            </a:r>
          </a:p>
          <a:p>
            <a:pPr marL="609600" indent="-609600" eaLnBrk="1" hangingPunct="1">
              <a:buFontTx/>
              <a:buNone/>
            </a:pPr>
            <a:r>
              <a:rPr lang="en-US" sz="2800" dirty="0">
                <a:ea typeface="ＭＳ Ｐゴシック" pitchFamily="-110" charset="-128"/>
                <a:cs typeface="ＭＳ Ｐゴシック" pitchFamily="-110" charset="-128"/>
              </a:rPr>
              <a:t>(3) </a:t>
            </a:r>
          </a:p>
          <a:p>
            <a:pPr marL="609600" indent="-609600" eaLnBrk="1" hangingPunct="1">
              <a:buFontTx/>
              <a:buNone/>
            </a:pPr>
            <a:r>
              <a:rPr lang="en-US" sz="2800" dirty="0">
                <a:ea typeface="ＭＳ Ｐゴシック" pitchFamily="-110" charset="-128"/>
                <a:cs typeface="ＭＳ Ｐゴシック" pitchFamily="-110" charset="-128"/>
              </a:rPr>
              <a:t>(4) </a:t>
            </a:r>
          </a:p>
          <a:p>
            <a:pPr marL="609600" indent="-609600" eaLnBrk="1" hangingPunct="1">
              <a:buFontTx/>
              <a:buNone/>
            </a:pPr>
            <a:r>
              <a:rPr lang="en-US" sz="2800" dirty="0">
                <a:ea typeface="ＭＳ Ｐゴシック" pitchFamily="-110" charset="-128"/>
                <a:cs typeface="ＭＳ Ｐゴシック" pitchFamily="-110" charset="-128"/>
              </a:rPr>
              <a:t>(5)</a:t>
            </a:r>
          </a:p>
          <a:p>
            <a:pPr marL="609600" indent="-609600" eaLnBrk="1" hangingPunct="1">
              <a:buFontTx/>
              <a:buNone/>
            </a:pPr>
            <a:r>
              <a:rPr lang="en-US" sz="2800" dirty="0">
                <a:ea typeface="ＭＳ Ｐゴシック" pitchFamily="-110" charset="-128"/>
                <a:cs typeface="ＭＳ Ｐゴシック" pitchFamily="-110" charset="-128"/>
              </a:rPr>
              <a:t>(6) </a:t>
            </a:r>
          </a:p>
          <a:p>
            <a:pPr marL="609600" indent="-609600" eaLnBrk="1" hangingPunct="1">
              <a:buFontTx/>
              <a:buNone/>
            </a:pPr>
            <a:r>
              <a:rPr lang="en-US" sz="2800" dirty="0">
                <a:ea typeface="ＭＳ Ｐゴシック" pitchFamily="-110" charset="-128"/>
                <a:cs typeface="ＭＳ Ｐゴシック" pitchFamily="-110" charset="-128"/>
              </a:rPr>
              <a:t>Where </a:t>
            </a:r>
            <a:r>
              <a:rPr lang="en-US" sz="2800" dirty="0" err="1">
                <a:ea typeface="ＭＳ Ｐゴシック" pitchFamily="-110" charset="-128"/>
                <a:cs typeface="ＭＳ Ｐゴシック" pitchFamily="-110" charset="-128"/>
                <a:sym typeface="Symbol" pitchFamily="-110" charset="2"/>
              </a:rPr>
              <a:t></a:t>
            </a:r>
            <a:r>
              <a:rPr lang="en-US" sz="2800" dirty="0">
                <a:ea typeface="ＭＳ Ｐゴシック" pitchFamily="-110" charset="-128"/>
                <a:cs typeface="ＭＳ Ｐゴシック" pitchFamily="-110" charset="-128"/>
                <a:sym typeface="Symbol" pitchFamily="-110" charset="2"/>
              </a:rPr>
              <a:t> is the Mean Absolute Difference (MAD):</a:t>
            </a:r>
            <a:endParaRPr lang="en-US" sz="2800" dirty="0">
              <a:ea typeface="ＭＳ Ｐゴシック" pitchFamily="-110" charset="-128"/>
              <a:cs typeface="ＭＳ Ｐゴシック" pitchFamily="-110" charset="-128"/>
            </a:endParaRPr>
          </a:p>
        </p:txBody>
      </p:sp>
      <p:graphicFrame>
        <p:nvGraphicFramePr>
          <p:cNvPr id="234498" name="Object 2"/>
          <p:cNvGraphicFramePr>
            <a:graphicFrameLocks noChangeAspect="1"/>
          </p:cNvGraphicFramePr>
          <p:nvPr/>
        </p:nvGraphicFramePr>
        <p:xfrm>
          <a:off x="1143000" y="3009900"/>
          <a:ext cx="5943600" cy="723900"/>
        </p:xfrm>
        <a:graphic>
          <a:graphicData uri="http://schemas.openxmlformats.org/presentationml/2006/ole">
            <p:oleObj spid="_x0000_s31746" name="Equation" r:id="rId4" imgW="1981597" imgH="241697" progId="Equation.3">
              <p:embed/>
            </p:oleObj>
          </a:graphicData>
        </a:graphic>
      </p:graphicFrame>
      <p:graphicFrame>
        <p:nvGraphicFramePr>
          <p:cNvPr id="234499" name="Object 3"/>
          <p:cNvGraphicFramePr>
            <a:graphicFrameLocks noChangeAspect="1"/>
          </p:cNvGraphicFramePr>
          <p:nvPr/>
        </p:nvGraphicFramePr>
        <p:xfrm>
          <a:off x="1143000" y="3505200"/>
          <a:ext cx="4838700" cy="647700"/>
        </p:xfrm>
        <a:graphic>
          <a:graphicData uri="http://schemas.openxmlformats.org/presentationml/2006/ole">
            <p:oleObj spid="_x0000_s31747" name="Equation" r:id="rId5" imgW="1613297" imgH="216297" progId="Equation.3">
              <p:embed/>
            </p:oleObj>
          </a:graphicData>
        </a:graphic>
      </p:graphicFrame>
      <p:graphicFrame>
        <p:nvGraphicFramePr>
          <p:cNvPr id="234500" name="Object 4"/>
          <p:cNvGraphicFramePr>
            <a:graphicFrameLocks noChangeAspect="1"/>
          </p:cNvGraphicFramePr>
          <p:nvPr/>
        </p:nvGraphicFramePr>
        <p:xfrm>
          <a:off x="1143000" y="4038600"/>
          <a:ext cx="3657600" cy="723900"/>
        </p:xfrm>
        <a:graphic>
          <a:graphicData uri="http://schemas.openxmlformats.org/presentationml/2006/ole">
            <p:oleObj spid="_x0000_s31748" name="Equation" r:id="rId6" imgW="1219068" imgH="241592" progId="Equation.3">
              <p:embed/>
            </p:oleObj>
          </a:graphicData>
        </a:graphic>
      </p:graphicFrame>
      <p:graphicFrame>
        <p:nvGraphicFramePr>
          <p:cNvPr id="234501" name="Object 5"/>
          <p:cNvGraphicFramePr>
            <a:graphicFrameLocks noChangeAspect="1"/>
          </p:cNvGraphicFramePr>
          <p:nvPr/>
        </p:nvGraphicFramePr>
        <p:xfrm>
          <a:off x="1066800" y="4572000"/>
          <a:ext cx="4876800" cy="723900"/>
        </p:xfrm>
        <a:graphic>
          <a:graphicData uri="http://schemas.openxmlformats.org/presentationml/2006/ole">
            <p:oleObj spid="_x0000_s31749" name="Equation" r:id="rId7" imgW="1625997" imgH="241697" progId="Equation.3">
              <p:embed/>
            </p:oleObj>
          </a:graphicData>
        </a:graphic>
      </p:graphicFrame>
      <p:graphicFrame>
        <p:nvGraphicFramePr>
          <p:cNvPr id="234502" name="Object 6"/>
          <p:cNvGraphicFramePr>
            <a:graphicFrameLocks noChangeAspect="1"/>
          </p:cNvGraphicFramePr>
          <p:nvPr/>
        </p:nvGraphicFramePr>
        <p:xfrm>
          <a:off x="1104900" y="5143500"/>
          <a:ext cx="1638300" cy="647700"/>
        </p:xfrm>
        <a:graphic>
          <a:graphicData uri="http://schemas.openxmlformats.org/presentationml/2006/ole">
            <p:oleObj spid="_x0000_s31750" name="Equation" r:id="rId8" imgW="546023" imgH="216109" progId="Equation.3">
              <p:embed/>
            </p:oleObj>
          </a:graphicData>
        </a:graphic>
      </p:graphicFrame>
      <p:sp>
        <p:nvSpPr>
          <p:cNvPr id="234506" name="Rectangle 12"/>
          <p:cNvSpPr>
            <a:spLocks noChangeArrowheads="1"/>
          </p:cNvSpPr>
          <p:nvPr/>
        </p:nvSpPr>
        <p:spPr bwMode="auto">
          <a:xfrm>
            <a:off x="2590800" y="6248400"/>
            <a:ext cx="990600" cy="396875"/>
          </a:xfrm>
          <a:prstGeom prst="rect">
            <a:avLst/>
          </a:prstGeom>
          <a:noFill/>
          <a:ln w="9525">
            <a:noFill/>
            <a:miter lim="800000"/>
            <a:headEnd/>
            <a:tailEnd/>
          </a:ln>
        </p:spPr>
        <p:txBody>
          <a:bodyPr>
            <a:prstTxWarp prst="textNoShape">
              <a:avLst/>
            </a:prstTxWarp>
            <a:spAutoFit/>
          </a:bodyPr>
          <a:lstStyle/>
          <a:p>
            <a:r>
              <a:rPr lang="en-US" sz="2000">
                <a:ea typeface="Times New Roman" pitchFamily="-110" charset="0"/>
                <a:cs typeface="Times New Roman" pitchFamily="-110" charset="0"/>
              </a:rPr>
              <a:t>MAD = </a:t>
            </a:r>
            <a:endParaRPr lang="en-US" sz="2000"/>
          </a:p>
        </p:txBody>
      </p:sp>
      <p:graphicFrame>
        <p:nvGraphicFramePr>
          <p:cNvPr id="234503" name="Object 7"/>
          <p:cNvGraphicFramePr>
            <a:graphicFrameLocks noChangeAspect="1"/>
          </p:cNvGraphicFramePr>
          <p:nvPr/>
        </p:nvGraphicFramePr>
        <p:xfrm>
          <a:off x="3581400" y="6121400"/>
          <a:ext cx="1524000" cy="736600"/>
        </p:xfrm>
        <a:graphic>
          <a:graphicData uri="http://schemas.openxmlformats.org/presentationml/2006/ole">
            <p:oleObj spid="_x0000_s31751" name="Equation" r:id="rId9" imgW="863622" imgH="419315" progId="Equation.3">
              <p:embed/>
            </p:oleObj>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381000" y="0"/>
            <a:ext cx="8077200" cy="1447800"/>
          </a:xfrm>
        </p:spPr>
        <p:txBody>
          <a:bodyPr/>
          <a:lstStyle/>
          <a:p>
            <a:pPr eaLnBrk="1" hangingPunct="1"/>
            <a:r>
              <a:rPr lang="en-US" dirty="0">
                <a:solidFill>
                  <a:srgbClr val="3333CC"/>
                </a:solidFill>
                <a:latin typeface="Times New Roman"/>
                <a:ea typeface="ＭＳ Ｐゴシック" pitchFamily="-110" charset="-128"/>
                <a:cs typeface="Times New Roman"/>
              </a:rPr>
              <a:t>Problem Areas</a:t>
            </a:r>
          </a:p>
        </p:txBody>
      </p:sp>
      <p:sp>
        <p:nvSpPr>
          <p:cNvPr id="236547" name="Rectangle 3"/>
          <p:cNvSpPr>
            <a:spLocks noGrp="1" noChangeArrowheads="1"/>
          </p:cNvSpPr>
          <p:nvPr>
            <p:ph type="body" idx="1"/>
          </p:nvPr>
        </p:nvSpPr>
        <p:spPr>
          <a:xfrm>
            <a:off x="457200" y="1447800"/>
            <a:ext cx="8001000" cy="4800600"/>
          </a:xfrm>
        </p:spPr>
        <p:txBody>
          <a:bodyPr>
            <a:normAutofit lnSpcReduction="10000"/>
          </a:bodyPr>
          <a:lstStyle/>
          <a:p>
            <a:pPr eaLnBrk="1" hangingPunct="1">
              <a:lnSpc>
                <a:spcPct val="90000"/>
              </a:lnSpc>
            </a:pPr>
            <a:r>
              <a:rPr lang="en-US" dirty="0">
                <a:solidFill>
                  <a:srgbClr val="FF0000"/>
                </a:solidFill>
                <a:ea typeface="ＭＳ Ｐゴシック" pitchFamily="-110" charset="-128"/>
                <a:cs typeface="ＭＳ Ｐゴシック" pitchFamily="-110" charset="-128"/>
              </a:rPr>
              <a:t>If there are many fires</a:t>
            </a:r>
            <a:r>
              <a:rPr lang="en-US" dirty="0">
                <a:ea typeface="ＭＳ Ｐゴシック" pitchFamily="-110" charset="-128"/>
                <a:cs typeface="ＭＳ Ｐゴシック" pitchFamily="-110" charset="-128"/>
              </a:rPr>
              <a:t> – hard to get representative background temperature in max 21x21 pixel region</a:t>
            </a:r>
          </a:p>
          <a:p>
            <a:pPr eaLnBrk="1" hangingPunct="1">
              <a:lnSpc>
                <a:spcPct val="90000"/>
              </a:lnSpc>
            </a:pPr>
            <a:r>
              <a:rPr lang="en-US" dirty="0" err="1">
                <a:solidFill>
                  <a:srgbClr val="FF0000"/>
                </a:solidFill>
                <a:ea typeface="ＭＳ Ｐゴシック" pitchFamily="-110" charset="-128"/>
                <a:cs typeface="ＭＳ Ｐゴシック" pitchFamily="-110" charset="-128"/>
              </a:rPr>
              <a:t>Sunglint</a:t>
            </a:r>
            <a:r>
              <a:rPr lang="en-US" dirty="0">
                <a:ea typeface="ＭＳ Ｐゴシック" pitchFamily="-110" charset="-128"/>
                <a:cs typeface="ＭＳ Ｐゴシック" pitchFamily="-110" charset="-128"/>
              </a:rPr>
              <a:t> – Affects 4 micron band radiance</a:t>
            </a:r>
          </a:p>
          <a:p>
            <a:pPr eaLnBrk="1" hangingPunct="1">
              <a:lnSpc>
                <a:spcPct val="90000"/>
              </a:lnSpc>
            </a:pPr>
            <a:r>
              <a:rPr lang="en-US" dirty="0">
                <a:solidFill>
                  <a:srgbClr val="FF0000"/>
                </a:solidFill>
                <a:ea typeface="ＭＳ Ｐゴシック" pitchFamily="-110" charset="-128"/>
                <a:cs typeface="ＭＳ Ｐゴシック" pitchFamily="-110" charset="-128"/>
              </a:rPr>
              <a:t>Transition areas</a:t>
            </a:r>
            <a:r>
              <a:rPr lang="en-US" dirty="0">
                <a:ea typeface="ＭＳ Ｐゴシック" pitchFamily="-110" charset="-128"/>
                <a:cs typeface="ＭＳ Ｐゴシック" pitchFamily="-110" charset="-128"/>
              </a:rPr>
              <a:t> – contextual tests pick up boundaries</a:t>
            </a:r>
          </a:p>
          <a:p>
            <a:pPr eaLnBrk="1" hangingPunct="1">
              <a:lnSpc>
                <a:spcPct val="90000"/>
              </a:lnSpc>
            </a:pPr>
            <a:r>
              <a:rPr lang="en-US" dirty="0">
                <a:solidFill>
                  <a:srgbClr val="FF0000"/>
                </a:solidFill>
                <a:ea typeface="ＭＳ Ｐゴシック" pitchFamily="-110" charset="-128"/>
                <a:cs typeface="ＭＳ Ｐゴシック" pitchFamily="-110" charset="-128"/>
              </a:rPr>
              <a:t>Coastal areas</a:t>
            </a:r>
            <a:r>
              <a:rPr lang="en-US" dirty="0">
                <a:ea typeface="ＭＳ Ｐゴシック" pitchFamily="-110" charset="-128"/>
                <a:cs typeface="ＭＳ Ｐゴシック" pitchFamily="-110" charset="-128"/>
              </a:rPr>
              <a:t> – need really good </a:t>
            </a:r>
            <a:r>
              <a:rPr lang="en-US" dirty="0" err="1">
                <a:ea typeface="ＭＳ Ｐゴシック" pitchFamily="-110" charset="-128"/>
                <a:cs typeface="ＭＳ Ｐゴシック" pitchFamily="-110" charset="-128"/>
              </a:rPr>
              <a:t>geolocation</a:t>
            </a:r>
            <a:r>
              <a:rPr lang="en-US" dirty="0">
                <a:ea typeface="ＭＳ Ｐゴシック" pitchFamily="-110" charset="-128"/>
                <a:cs typeface="ＭＳ Ｐゴシック" pitchFamily="-110" charset="-128"/>
              </a:rPr>
              <a:t> so no mixed pixels are included</a:t>
            </a:r>
          </a:p>
          <a:p>
            <a:pPr eaLnBrk="1" hangingPunct="1">
              <a:lnSpc>
                <a:spcPct val="90000"/>
              </a:lnSpc>
            </a:pPr>
            <a:r>
              <a:rPr lang="en-US" dirty="0">
                <a:solidFill>
                  <a:srgbClr val="FF0000"/>
                </a:solidFill>
                <a:ea typeface="ＭＳ Ｐゴシック" pitchFamily="-110" charset="-128"/>
                <a:cs typeface="ＭＳ Ｐゴシック" pitchFamily="-110" charset="-128"/>
              </a:rPr>
              <a:t>Clouds</a:t>
            </a:r>
            <a:r>
              <a:rPr lang="en-US" dirty="0">
                <a:ea typeface="ＭＳ Ｐゴシック" pitchFamily="-110" charset="-128"/>
                <a:cs typeface="ＭＳ Ｐゴシック" pitchFamily="-110" charset="-128"/>
              </a:rPr>
              <a:t> – BT4-11 large over water and thick ice cloud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a:solidFill>
                  <a:schemeClr val="accent2"/>
                </a:solidFill>
                <a:ea typeface="ＭＳ Ｐゴシック" pitchFamily="-110" charset="-128"/>
                <a:cs typeface="ＭＳ Ｐゴシック" pitchFamily="-110" charset="-128"/>
              </a:rPr>
              <a:t>Primary and secondary absorbers in plants</a:t>
            </a:r>
          </a:p>
        </p:txBody>
      </p:sp>
      <p:sp>
        <p:nvSpPr>
          <p:cNvPr id="146435" name="Rectangle 3"/>
          <p:cNvSpPr>
            <a:spLocks noGrp="1" noChangeArrowheads="1"/>
          </p:cNvSpPr>
          <p:nvPr>
            <p:ph type="body" idx="1"/>
          </p:nvPr>
        </p:nvSpPr>
        <p:spPr>
          <a:xfrm>
            <a:off x="1295400" y="2209800"/>
            <a:ext cx="5791200" cy="4525963"/>
          </a:xfrm>
          <a:noFill/>
        </p:spPr>
        <p:txBody>
          <a:bodyPr/>
          <a:lstStyle/>
          <a:p>
            <a:pPr eaLnBrk="1" hangingPunct="1"/>
            <a:r>
              <a:rPr lang="en-US">
                <a:ea typeface="ＭＳ Ｐゴシック" pitchFamily="-110" charset="-128"/>
                <a:cs typeface="ＭＳ Ｐゴシック" pitchFamily="-110" charset="-128"/>
              </a:rPr>
              <a:t>Primary</a:t>
            </a:r>
          </a:p>
          <a:p>
            <a:pPr lvl="1" eaLnBrk="1" hangingPunct="1"/>
            <a:r>
              <a:rPr lang="en-US"/>
              <a:t>Chlorophyll-a</a:t>
            </a:r>
          </a:p>
          <a:p>
            <a:pPr lvl="1" eaLnBrk="1" hangingPunct="1"/>
            <a:r>
              <a:rPr lang="en-US"/>
              <a:t>Chlorophyll-b</a:t>
            </a:r>
          </a:p>
          <a:p>
            <a:pPr eaLnBrk="1" hangingPunct="1"/>
            <a:r>
              <a:rPr lang="en-US">
                <a:ea typeface="ＭＳ Ｐゴシック" pitchFamily="-110" charset="-128"/>
                <a:cs typeface="ＭＳ Ｐゴシック" pitchFamily="-110" charset="-128"/>
              </a:rPr>
              <a:t>Secondary</a:t>
            </a:r>
          </a:p>
          <a:p>
            <a:pPr lvl="1" eaLnBrk="1" hangingPunct="1"/>
            <a:r>
              <a:rPr lang="en-US"/>
              <a:t>Carotenoids</a:t>
            </a:r>
          </a:p>
          <a:p>
            <a:pPr lvl="1" eaLnBrk="1" hangingPunct="1"/>
            <a:r>
              <a:rPr lang="en-US"/>
              <a:t>Phycobilins</a:t>
            </a:r>
          </a:p>
          <a:p>
            <a:pPr lvl="1" eaLnBrk="1" hangingPunct="1"/>
            <a:r>
              <a:rPr lang="en-US"/>
              <a:t>Anthocyanins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QUA_11_May_2011_0340_RGB.JPG"/>
          <p:cNvPicPr>
            <a:picLocks noChangeAspect="1"/>
          </p:cNvPicPr>
          <p:nvPr/>
        </p:nvPicPr>
        <p:blipFill>
          <a:blip r:embed="rId2"/>
          <a:srcRect t="32407" r="36852"/>
          <a:stretch>
            <a:fillRect/>
          </a:stretch>
        </p:blipFill>
        <p:spPr>
          <a:xfrm>
            <a:off x="1257300" y="74673"/>
            <a:ext cx="6337300" cy="6783327"/>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138"/>
            <a:ext cx="8229600" cy="1143000"/>
          </a:xfrm>
        </p:spPr>
        <p:txBody>
          <a:bodyPr>
            <a:normAutofit fontScale="90000"/>
          </a:bodyPr>
          <a:lstStyle/>
          <a:p>
            <a:r>
              <a:rPr lang="en-US" dirty="0" smtClean="0"/>
              <a:t>Aqua MODIS Aerosol/Fire Case Study</a:t>
            </a:r>
            <a:br>
              <a:rPr lang="en-US" dirty="0" smtClean="0"/>
            </a:br>
            <a:r>
              <a:rPr lang="en-US" dirty="0" smtClean="0"/>
              <a:t>11 May 2011 03:40 UTC</a:t>
            </a:r>
            <a:br>
              <a:rPr lang="en-US" dirty="0" smtClean="0"/>
            </a:br>
            <a:endParaRPr lang="en-US" dirty="0"/>
          </a:p>
        </p:txBody>
      </p:sp>
      <p:pic>
        <p:nvPicPr>
          <p:cNvPr id="6" name="Content Placeholder 5" descr="Picture 27.png"/>
          <p:cNvPicPr>
            <a:picLocks noGrp="1" noChangeAspect="1"/>
          </p:cNvPicPr>
          <p:nvPr>
            <p:ph idx="1"/>
          </p:nvPr>
        </p:nvPicPr>
        <p:blipFill>
          <a:blip r:embed="rId2"/>
          <a:srcRect l="-50712" r="-50712"/>
          <a:stretch>
            <a:fillRect/>
          </a:stretch>
        </p:blip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Fire Product</a:t>
            </a:r>
            <a:endParaRPr lang="en-US" dirty="0"/>
          </a:p>
        </p:txBody>
      </p:sp>
      <p:pic>
        <p:nvPicPr>
          <p:cNvPr id="4" name="Content Placeholder 3" descr="Picture 9.png"/>
          <p:cNvPicPr>
            <a:picLocks noGrp="1" noChangeAspect="1"/>
          </p:cNvPicPr>
          <p:nvPr>
            <p:ph idx="1"/>
          </p:nvPr>
        </p:nvPicPr>
        <p:blipFill>
          <a:blip r:embed="rId3"/>
          <a:srcRect l="-66696" r="-66696"/>
          <a:stretch>
            <a:fillRect/>
          </a:stretch>
        </p:blipFill>
        <p:spPr>
          <a:xfrm>
            <a:off x="-506211" y="1139241"/>
            <a:ext cx="10398471" cy="5718759"/>
          </a:xfrm>
        </p:spPr>
      </p:pic>
      <p:pic>
        <p:nvPicPr>
          <p:cNvPr id="5" name="Picture 4" descr="Picture 10.png"/>
          <p:cNvPicPr>
            <a:picLocks noChangeAspect="1"/>
          </p:cNvPicPr>
          <p:nvPr/>
        </p:nvPicPr>
        <p:blipFill>
          <a:blip r:embed="rId4"/>
          <a:stretch>
            <a:fillRect/>
          </a:stretch>
        </p:blipFill>
        <p:spPr>
          <a:xfrm>
            <a:off x="6593661" y="1003501"/>
            <a:ext cx="2211358" cy="6083173"/>
          </a:xfrm>
          <a:prstGeom prst="rect">
            <a:avLst/>
          </a:prstGeom>
        </p:spPr>
      </p:pic>
      <p:sp>
        <p:nvSpPr>
          <p:cNvPr id="6" name="TextBox 5"/>
          <p:cNvSpPr txBox="1"/>
          <p:nvPr/>
        </p:nvSpPr>
        <p:spPr>
          <a:xfrm>
            <a:off x="457200" y="2166853"/>
            <a:ext cx="1399128" cy="923330"/>
          </a:xfrm>
          <a:prstGeom prst="rect">
            <a:avLst/>
          </a:prstGeom>
          <a:noFill/>
        </p:spPr>
        <p:txBody>
          <a:bodyPr wrap="none" rtlCol="0">
            <a:spAutoFit/>
          </a:bodyPr>
          <a:lstStyle/>
          <a:p>
            <a:r>
              <a:rPr lang="en-US" dirty="0" smtClean="0"/>
              <a:t>11 May 2011</a:t>
            </a:r>
          </a:p>
          <a:p>
            <a:r>
              <a:rPr lang="en-US" dirty="0" smtClean="0"/>
              <a:t>03:40 UTC</a:t>
            </a:r>
          </a:p>
          <a:p>
            <a:r>
              <a:rPr lang="en-US" dirty="0" smtClean="0"/>
              <a:t>Aqua MODIS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MODIS Fire Product</a:t>
            </a:r>
            <a:endParaRPr lang="en-US" dirty="0"/>
          </a:p>
        </p:txBody>
      </p:sp>
      <p:pic>
        <p:nvPicPr>
          <p:cNvPr id="4" name="Content Placeholder 3" descr="Picture 8.png"/>
          <p:cNvPicPr>
            <a:picLocks noGrp="1" noChangeAspect="1"/>
          </p:cNvPicPr>
          <p:nvPr>
            <p:ph idx="1"/>
          </p:nvPr>
        </p:nvPicPr>
        <p:blipFill>
          <a:blip r:embed="rId2"/>
          <a:srcRect l="-66696" r="-66696"/>
          <a:stretch>
            <a:fillRect/>
          </a:stretch>
        </p:blipFill>
        <p:spPr>
          <a:xfrm>
            <a:off x="-502920" y="1143000"/>
            <a:ext cx="10396728" cy="5717800"/>
          </a:xfrm>
        </p:spPr>
      </p:pic>
      <p:pic>
        <p:nvPicPr>
          <p:cNvPr id="5" name="Picture 4" descr="Picture 10.png"/>
          <p:cNvPicPr>
            <a:picLocks noChangeAspect="1"/>
          </p:cNvPicPr>
          <p:nvPr/>
        </p:nvPicPr>
        <p:blipFill>
          <a:blip r:embed="rId3"/>
          <a:stretch>
            <a:fillRect/>
          </a:stretch>
        </p:blipFill>
        <p:spPr>
          <a:xfrm>
            <a:off x="6593661" y="1003501"/>
            <a:ext cx="2211358" cy="6083173"/>
          </a:xfrm>
          <a:prstGeom prst="rect">
            <a:avLst/>
          </a:prstGeom>
        </p:spPr>
      </p:pic>
      <p:sp>
        <p:nvSpPr>
          <p:cNvPr id="6" name="TextBox 5"/>
          <p:cNvSpPr txBox="1"/>
          <p:nvPr/>
        </p:nvSpPr>
        <p:spPr>
          <a:xfrm>
            <a:off x="457200" y="2166853"/>
            <a:ext cx="1399128" cy="923330"/>
          </a:xfrm>
          <a:prstGeom prst="rect">
            <a:avLst/>
          </a:prstGeom>
          <a:noFill/>
        </p:spPr>
        <p:txBody>
          <a:bodyPr wrap="none" rtlCol="0">
            <a:spAutoFit/>
          </a:bodyPr>
          <a:lstStyle/>
          <a:p>
            <a:r>
              <a:rPr lang="en-US" dirty="0" smtClean="0"/>
              <a:t>11 May 2011</a:t>
            </a:r>
          </a:p>
          <a:p>
            <a:r>
              <a:rPr lang="en-US" dirty="0" smtClean="0"/>
              <a:t>03:40 UTC</a:t>
            </a:r>
          </a:p>
          <a:p>
            <a:r>
              <a:rPr lang="en-US" dirty="0" smtClean="0"/>
              <a:t>Aqua MODIS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685800" y="1295400"/>
            <a:ext cx="8001000" cy="4419600"/>
          </a:xfrm>
        </p:spPr>
        <p:txBody>
          <a:bodyPr>
            <a:normAutofit fontScale="90000"/>
          </a:bodyPr>
          <a:lstStyle/>
          <a:p>
            <a:pPr algn="l" eaLnBrk="1" hangingPunct="1">
              <a:lnSpc>
                <a:spcPct val="90000"/>
              </a:lnSpc>
            </a:pPr>
            <a:r>
              <a:rPr lang="en-US" sz="2800" dirty="0" smtClean="0">
                <a:ea typeface="ＭＳ Ｐゴシック" pitchFamily="-110" charset="-128"/>
                <a:cs typeface="ＭＳ Ｐゴシック" pitchFamily="-110" charset="-128"/>
              </a:rPr>
              <a:t/>
            </a:r>
            <a:br>
              <a:rPr lang="en-US" sz="2800" dirty="0" smtClean="0">
                <a:ea typeface="ＭＳ Ｐゴシック" pitchFamily="-110" charset="-128"/>
                <a:cs typeface="ＭＳ Ｐゴシック" pitchFamily="-110" charset="-128"/>
              </a:rPr>
            </a:br>
            <a:r>
              <a:rPr lang="en-US" sz="2889" dirty="0" smtClean="0">
                <a:ea typeface="ＭＳ Ｐゴシック" pitchFamily="-110" charset="-128"/>
                <a:cs typeface="ＭＳ Ｐゴシック" pitchFamily="-110" charset="-128"/>
              </a:rPr>
              <a:t/>
            </a:r>
            <a:br>
              <a:rPr lang="en-US" sz="2889" dirty="0" smtClean="0">
                <a:ea typeface="ＭＳ Ｐゴシック" pitchFamily="-110" charset="-128"/>
                <a:cs typeface="ＭＳ Ｐゴシック" pitchFamily="-110" charset="-128"/>
              </a:rPr>
            </a:br>
            <a:r>
              <a:rPr lang="en-US" sz="2889" dirty="0" smtClean="0">
                <a:ea typeface="ＭＳ Ｐゴシック" pitchFamily="-110" charset="-128"/>
                <a:cs typeface="ＭＳ Ｐゴシック" pitchFamily="-110" charset="-128"/>
              </a:rPr>
              <a:t>- </a:t>
            </a:r>
            <a:r>
              <a:rPr lang="en-US" sz="2889" dirty="0" err="1" smtClean="0">
                <a:ea typeface="ＭＳ Ｐゴシック" pitchFamily="-110" charset="-128"/>
                <a:cs typeface="ＭＳ Ｐゴシック" pitchFamily="-110" charset="-128"/>
              </a:rPr>
              <a:t>Giglio</a:t>
            </a:r>
            <a:r>
              <a:rPr lang="en-US" sz="2889" dirty="0" smtClean="0">
                <a:ea typeface="ＭＳ Ｐゴシック" pitchFamily="-110" charset="-128"/>
                <a:cs typeface="ＭＳ Ｐゴシック" pitchFamily="-110" charset="-128"/>
              </a:rPr>
              <a:t>, L., </a:t>
            </a:r>
            <a:r>
              <a:rPr lang="en-US" sz="2889" dirty="0" err="1" smtClean="0">
                <a:ea typeface="ＭＳ Ｐゴシック" pitchFamily="-110" charset="-128"/>
                <a:cs typeface="ＭＳ Ｐゴシック" pitchFamily="-110" charset="-128"/>
              </a:rPr>
              <a:t>Csiszar</a:t>
            </a:r>
            <a:r>
              <a:rPr lang="en-US" sz="2889" dirty="0" smtClean="0">
                <a:ea typeface="ＭＳ Ｐゴシック" pitchFamily="-110" charset="-128"/>
                <a:cs typeface="ＭＳ Ｐゴシック" pitchFamily="-110" charset="-128"/>
              </a:rPr>
              <a:t>, I., Justice, C.O. 2006. Global distribution and seasonality of active fires as observed with the Terra and Aqua MODIS sensors. </a:t>
            </a:r>
            <a:r>
              <a:rPr lang="en-US" sz="2889" i="1" dirty="0" smtClean="0">
                <a:ea typeface="ＭＳ Ｐゴシック" pitchFamily="-110" charset="-128"/>
                <a:cs typeface="ＭＳ Ｐゴシック" pitchFamily="-110" charset="-128"/>
              </a:rPr>
              <a:t>Journal of Geophysical Research - </a:t>
            </a:r>
            <a:r>
              <a:rPr lang="en-US" sz="2889" i="1" dirty="0" err="1" smtClean="0">
                <a:latin typeface="Times New Roman"/>
                <a:ea typeface="ＭＳ Ｐゴシック" pitchFamily="-110" charset="-128"/>
                <a:cs typeface="Times New Roman"/>
              </a:rPr>
              <a:t>Biogeosciences</a:t>
            </a:r>
            <a:r>
              <a:rPr lang="en-US" sz="2889" dirty="0" smtClean="0">
                <a:ea typeface="ＭＳ Ｐゴシック" pitchFamily="-110" charset="-128"/>
                <a:cs typeface="ＭＳ Ｐゴシック" pitchFamily="-110" charset="-128"/>
              </a:rPr>
              <a:t>, </a:t>
            </a:r>
            <a:r>
              <a:rPr lang="en-US" sz="2889" dirty="0" err="1" smtClean="0">
                <a:ea typeface="ＭＳ Ｐゴシック" pitchFamily="-110" charset="-128"/>
                <a:cs typeface="ＭＳ Ｐゴシック" pitchFamily="-110" charset="-128"/>
              </a:rPr>
              <a:t>Vol</a:t>
            </a:r>
            <a:r>
              <a:rPr lang="en-US" sz="2889" dirty="0" smtClean="0">
                <a:ea typeface="ＭＳ Ｐゴシック" pitchFamily="-110" charset="-128"/>
                <a:cs typeface="ＭＳ Ｐゴシック" pitchFamily="-110" charset="-128"/>
              </a:rPr>
              <a:t> 111, G02016, doi:10.1029/2005JG000142.</a:t>
            </a:r>
            <a:br>
              <a:rPr lang="en-US" sz="2889" dirty="0" smtClean="0">
                <a:ea typeface="ＭＳ Ｐゴシック" pitchFamily="-110" charset="-128"/>
                <a:cs typeface="ＭＳ Ｐゴシック" pitchFamily="-110" charset="-128"/>
              </a:rPr>
            </a:br>
            <a:r>
              <a:rPr lang="en-US" sz="2889" dirty="0" smtClean="0">
                <a:ea typeface="ＭＳ Ｐゴシック" pitchFamily="-110" charset="-128"/>
                <a:cs typeface="ＭＳ Ｐゴシック" pitchFamily="-110" charset="-128"/>
              </a:rPr>
              <a:t/>
            </a:r>
            <a:br>
              <a:rPr lang="en-US" sz="2889" dirty="0" smtClean="0">
                <a:ea typeface="ＭＳ Ｐゴシック" pitchFamily="-110" charset="-128"/>
                <a:cs typeface="ＭＳ Ｐゴシック" pitchFamily="-110" charset="-128"/>
              </a:rPr>
            </a:br>
            <a:r>
              <a:rPr lang="en-US" sz="2889" dirty="0" smtClean="0">
                <a:ea typeface="ＭＳ Ｐゴシック" pitchFamily="-110" charset="-128"/>
                <a:cs typeface="ＭＳ Ｐゴシック" pitchFamily="-110" charset="-128"/>
              </a:rPr>
              <a:t>- </a:t>
            </a:r>
            <a:r>
              <a:rPr lang="en-US" sz="2889" dirty="0" err="1" smtClean="0">
                <a:ea typeface="ＭＳ Ｐゴシック" pitchFamily="-110" charset="-128"/>
                <a:cs typeface="ＭＳ Ｐゴシック" pitchFamily="-110" charset="-128"/>
              </a:rPr>
              <a:t>Giglio</a:t>
            </a:r>
            <a:r>
              <a:rPr lang="en-US" sz="2889" dirty="0" smtClean="0">
                <a:ea typeface="ＭＳ Ｐゴシック" pitchFamily="-110" charset="-128"/>
                <a:cs typeface="ＭＳ Ｐゴシック" pitchFamily="-110" charset="-128"/>
              </a:rPr>
              <a:t>, L., </a:t>
            </a:r>
            <a:r>
              <a:rPr lang="en-US" sz="2889" dirty="0" err="1" smtClean="0">
                <a:ea typeface="ＭＳ Ｐゴシック" pitchFamily="-110" charset="-128"/>
                <a:cs typeface="ＭＳ Ｐゴシック" pitchFamily="-110" charset="-128"/>
              </a:rPr>
              <a:t>Descloitres</a:t>
            </a:r>
            <a:r>
              <a:rPr lang="en-US" sz="2889" dirty="0" smtClean="0">
                <a:ea typeface="ＭＳ Ｐゴシック" pitchFamily="-110" charset="-128"/>
                <a:cs typeface="ＭＳ Ｐゴシック" pitchFamily="-110" charset="-128"/>
              </a:rPr>
              <a:t>, J., Justice, C. O., and Kaufman, Y., 2003, An enhanced contextual fire detection algorithm for MODIS. </a:t>
            </a:r>
            <a:r>
              <a:rPr lang="en-US" sz="2889" i="1" dirty="0" smtClean="0">
                <a:ea typeface="ＭＳ Ｐゴシック" pitchFamily="-110" charset="-128"/>
                <a:cs typeface="ＭＳ Ｐゴシック" pitchFamily="-110" charset="-128"/>
              </a:rPr>
              <a:t>Remote Sensing of Environment</a:t>
            </a:r>
            <a:r>
              <a:rPr lang="en-US" sz="2889" dirty="0" smtClean="0">
                <a:ea typeface="ＭＳ Ｐゴシック" pitchFamily="-110" charset="-128"/>
                <a:cs typeface="ＭＳ Ｐゴシック" pitchFamily="-110" charset="-128"/>
              </a:rPr>
              <a:t>, 87:273-282.</a:t>
            </a:r>
            <a:br>
              <a:rPr lang="en-US" sz="2889" dirty="0" smtClean="0">
                <a:ea typeface="ＭＳ Ｐゴシック" pitchFamily="-110" charset="-128"/>
                <a:cs typeface="ＭＳ Ｐゴシック" pitchFamily="-110" charset="-128"/>
              </a:rPr>
            </a:br>
            <a:r>
              <a:rPr lang="en-US" sz="2889" dirty="0" smtClean="0">
                <a:ea typeface="ＭＳ Ｐゴシック" pitchFamily="-110" charset="-128"/>
                <a:cs typeface="ＭＳ Ｐゴシック" pitchFamily="-110" charset="-128"/>
              </a:rPr>
              <a:t/>
            </a:r>
            <a:br>
              <a:rPr lang="en-US" sz="2889" dirty="0" smtClean="0">
                <a:ea typeface="ＭＳ Ｐゴシック" pitchFamily="-110" charset="-128"/>
                <a:cs typeface="ＭＳ Ｐゴシック" pitchFamily="-110" charset="-128"/>
              </a:rPr>
            </a:br>
            <a:r>
              <a:rPr lang="en-US" sz="2889" dirty="0" smtClean="0">
                <a:ea typeface="ＭＳ Ｐゴシック" pitchFamily="-110" charset="-128"/>
                <a:cs typeface="ＭＳ Ｐゴシック" pitchFamily="-110" charset="-128"/>
              </a:rPr>
              <a:t>- Justice, C. O, </a:t>
            </a:r>
            <a:r>
              <a:rPr lang="en-US" sz="2889" dirty="0" err="1" smtClean="0">
                <a:ea typeface="ＭＳ Ｐゴシック" pitchFamily="-110" charset="-128"/>
                <a:cs typeface="ＭＳ Ｐゴシック" pitchFamily="-110" charset="-128"/>
              </a:rPr>
              <a:t>Giglio</a:t>
            </a:r>
            <a:r>
              <a:rPr lang="en-US" sz="2889" dirty="0" smtClean="0">
                <a:ea typeface="ＭＳ Ｐゴシック" pitchFamily="-110" charset="-128"/>
                <a:cs typeface="ＭＳ Ｐゴシック" pitchFamily="-110" charset="-128"/>
              </a:rPr>
              <a:t>, L., </a:t>
            </a:r>
            <a:r>
              <a:rPr lang="en-US" sz="2889" dirty="0" err="1" smtClean="0">
                <a:ea typeface="ＭＳ Ｐゴシック" pitchFamily="-110" charset="-128"/>
                <a:cs typeface="ＭＳ Ｐゴシック" pitchFamily="-110" charset="-128"/>
              </a:rPr>
              <a:t>Korontzi</a:t>
            </a:r>
            <a:r>
              <a:rPr lang="en-US" sz="2889" dirty="0" smtClean="0">
                <a:ea typeface="ＭＳ Ｐゴシック" pitchFamily="-110" charset="-128"/>
                <a:cs typeface="ＭＳ Ｐゴシック" pitchFamily="-110" charset="-128"/>
              </a:rPr>
              <a:t>, S., Owens, J., </a:t>
            </a:r>
            <a:r>
              <a:rPr lang="en-US" sz="2889" dirty="0" err="1" smtClean="0">
                <a:ea typeface="ＭＳ Ｐゴシック" pitchFamily="-110" charset="-128"/>
                <a:cs typeface="ＭＳ Ｐゴシック" pitchFamily="-110" charset="-128"/>
              </a:rPr>
              <a:t>Morisette</a:t>
            </a:r>
            <a:r>
              <a:rPr lang="en-US" sz="2889" dirty="0" smtClean="0">
                <a:ea typeface="ＭＳ Ｐゴシック" pitchFamily="-110" charset="-128"/>
                <a:cs typeface="ＭＳ Ｐゴシック" pitchFamily="-110" charset="-128"/>
              </a:rPr>
              <a:t>, J. T., Roy, D., </a:t>
            </a:r>
            <a:r>
              <a:rPr lang="en-US" sz="2889" dirty="0" err="1" smtClean="0">
                <a:ea typeface="ＭＳ Ｐゴシック" pitchFamily="-110" charset="-128"/>
                <a:cs typeface="ＭＳ Ｐゴシック" pitchFamily="-110" charset="-128"/>
              </a:rPr>
              <a:t>Descloitres</a:t>
            </a:r>
            <a:r>
              <a:rPr lang="en-US" sz="2889" dirty="0" smtClean="0">
                <a:ea typeface="ＭＳ Ｐゴシック" pitchFamily="-110" charset="-128"/>
                <a:cs typeface="ＭＳ Ｐゴシック" pitchFamily="-110" charset="-128"/>
              </a:rPr>
              <a:t>, J., </a:t>
            </a:r>
            <a:r>
              <a:rPr lang="en-US" sz="2889" dirty="0" err="1" smtClean="0">
                <a:ea typeface="ＭＳ Ｐゴシック" pitchFamily="-110" charset="-128"/>
                <a:cs typeface="ＭＳ Ｐゴシック" pitchFamily="-110" charset="-128"/>
              </a:rPr>
              <a:t>Alleaume</a:t>
            </a:r>
            <a:r>
              <a:rPr lang="en-US" sz="2889" dirty="0" smtClean="0">
                <a:ea typeface="ＭＳ Ｐゴシック" pitchFamily="-110" charset="-128"/>
                <a:cs typeface="ＭＳ Ｐゴシック" pitchFamily="-110" charset="-128"/>
              </a:rPr>
              <a:t>, S., </a:t>
            </a:r>
            <a:r>
              <a:rPr lang="en-US" sz="2889" dirty="0" err="1" smtClean="0">
                <a:ea typeface="ＭＳ Ｐゴシック" pitchFamily="-110" charset="-128"/>
                <a:cs typeface="ＭＳ Ｐゴシック" pitchFamily="-110" charset="-128"/>
              </a:rPr>
              <a:t>Petitcolin</a:t>
            </a:r>
            <a:r>
              <a:rPr lang="en-US" sz="2889" dirty="0" smtClean="0">
                <a:ea typeface="ＭＳ Ｐゴシック" pitchFamily="-110" charset="-128"/>
                <a:cs typeface="ＭＳ Ｐゴシック" pitchFamily="-110" charset="-128"/>
              </a:rPr>
              <a:t>, F., and Kaufman, Y., 2002, The MODIS fire products. </a:t>
            </a:r>
            <a:r>
              <a:rPr lang="en-US" sz="2889" i="1" dirty="0" smtClean="0">
                <a:ea typeface="ＭＳ Ｐゴシック" pitchFamily="-110" charset="-128"/>
                <a:cs typeface="ＭＳ Ｐゴシック" pitchFamily="-110" charset="-128"/>
              </a:rPr>
              <a:t>Remote Sensing the of Environment</a:t>
            </a:r>
            <a:r>
              <a:rPr lang="en-US" sz="2889" dirty="0" smtClean="0">
                <a:ea typeface="ＭＳ Ｐゴシック" pitchFamily="-110" charset="-128"/>
                <a:cs typeface="ＭＳ Ｐゴシック" pitchFamily="-110" charset="-128"/>
              </a:rPr>
              <a:t> 83:244-262. </a:t>
            </a:r>
          </a:p>
        </p:txBody>
      </p:sp>
      <p:sp>
        <p:nvSpPr>
          <p:cNvPr id="242691" name="Text Box 3"/>
          <p:cNvSpPr txBox="1">
            <a:spLocks noChangeArrowheads="1"/>
          </p:cNvSpPr>
          <p:nvPr/>
        </p:nvSpPr>
        <p:spPr bwMode="auto">
          <a:xfrm>
            <a:off x="2514600" y="152400"/>
            <a:ext cx="4267200" cy="7620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4400" dirty="0">
                <a:solidFill>
                  <a:srgbClr val="0000FF"/>
                </a:solidFill>
                <a:latin typeface="Times New Roman"/>
                <a:cs typeface="Times New Roman"/>
              </a:rPr>
              <a:t>REFERENCES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solidFill>
                  <a:srgbClr val="0000FF"/>
                </a:solidFill>
                <a:latin typeface="Times New Roman"/>
                <a:cs typeface="Times New Roman"/>
              </a:rPr>
              <a:t>MODIS Ocean Products</a:t>
            </a:r>
            <a:endParaRPr lang="en-US" dirty="0">
              <a:solidFill>
                <a:srgbClr val="0000FF"/>
              </a:solidFill>
              <a:latin typeface="Times New Roman"/>
              <a:cs typeface="Times New Roman"/>
            </a:endParaRPr>
          </a:p>
        </p:txBody>
      </p:sp>
      <p:sp>
        <p:nvSpPr>
          <p:cNvPr id="6" name="Subtitle 5"/>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endParaRPr lang="en-US">
              <a:ea typeface="ＭＳ Ｐゴシック" pitchFamily="-110" charset="-128"/>
              <a:cs typeface="ＭＳ Ｐゴシック" pitchFamily="-110" charset="-128"/>
            </a:endParaRPr>
          </a:p>
        </p:txBody>
      </p:sp>
      <p:sp>
        <p:nvSpPr>
          <p:cNvPr id="277507" name="Rectangle 3"/>
          <p:cNvSpPr>
            <a:spLocks noGrp="1" noChangeArrowheads="1"/>
          </p:cNvSpPr>
          <p:nvPr>
            <p:ph type="body" idx="1"/>
          </p:nvPr>
        </p:nvSpPr>
        <p:spPr/>
        <p:txBody>
          <a:bodyPr/>
          <a:lstStyle/>
          <a:p>
            <a:pPr eaLnBrk="1" hangingPunct="1"/>
            <a:endParaRPr lang="en-US" dirty="0">
              <a:ea typeface="ＭＳ Ｐゴシック" pitchFamily="-110" charset="-128"/>
              <a:cs typeface="ＭＳ Ｐゴシック" pitchFamily="-110" charset="-128"/>
            </a:endParaRPr>
          </a:p>
        </p:txBody>
      </p:sp>
      <p:pic>
        <p:nvPicPr>
          <p:cNvPr id="277508" name="Picture 4" descr="Picture 1"/>
          <p:cNvPicPr>
            <a:picLocks noChangeAspect="1" noChangeArrowheads="1"/>
          </p:cNvPicPr>
          <p:nvPr/>
        </p:nvPicPr>
        <p:blipFill>
          <a:blip r:embed="rId3"/>
          <a:srcRect/>
          <a:stretch>
            <a:fillRect/>
          </a:stretch>
        </p:blipFill>
        <p:spPr bwMode="auto">
          <a:xfrm>
            <a:off x="1447800" y="792980"/>
            <a:ext cx="6181725" cy="5630863"/>
          </a:xfrm>
          <a:prstGeom prst="rect">
            <a:avLst/>
          </a:prstGeom>
          <a:noFill/>
          <a:ln w="9525">
            <a:noFill/>
            <a:miter lim="800000"/>
            <a:headEnd/>
            <a:tailEnd/>
          </a:ln>
        </p:spPr>
      </p:pic>
      <p:sp>
        <p:nvSpPr>
          <p:cNvPr id="277509" name="Rectangle 5"/>
          <p:cNvSpPr>
            <a:spLocks noChangeArrowheads="1"/>
          </p:cNvSpPr>
          <p:nvPr/>
        </p:nvSpPr>
        <p:spPr bwMode="auto">
          <a:xfrm>
            <a:off x="787400" y="152400"/>
            <a:ext cx="7421563" cy="503238"/>
          </a:xfrm>
          <a:prstGeom prst="rect">
            <a:avLst/>
          </a:prstGeom>
          <a:noFill/>
          <a:ln w="9525">
            <a:noFill/>
            <a:miter lim="800000"/>
            <a:headEnd/>
            <a:tailEnd/>
          </a:ln>
        </p:spPr>
        <p:txBody>
          <a:bodyPr wrap="none">
            <a:prstTxWarp prst="textNoShape">
              <a:avLst/>
            </a:prstTxWarp>
            <a:spAutoFit/>
          </a:bodyPr>
          <a:lstStyle/>
          <a:p>
            <a:pPr>
              <a:spcBef>
                <a:spcPct val="20000"/>
              </a:spcBef>
            </a:pPr>
            <a:r>
              <a:rPr lang="en-US" sz="2700" dirty="0">
                <a:solidFill>
                  <a:schemeClr val="accent2"/>
                </a:solidFill>
              </a:rPr>
              <a:t>MODIS Sea Surface Temperature viewed in AWIPS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3"/>
          <p:cNvSpPr>
            <a:spLocks noGrp="1" noChangeArrowheads="1"/>
          </p:cNvSpPr>
          <p:nvPr>
            <p:ph type="body" idx="1"/>
          </p:nvPr>
        </p:nvSpPr>
        <p:spPr>
          <a:xfrm>
            <a:off x="228600" y="762000"/>
            <a:ext cx="8686800" cy="6019800"/>
          </a:xfrm>
        </p:spPr>
        <p:txBody>
          <a:bodyPr>
            <a:normAutofit lnSpcReduction="10000"/>
          </a:bodyPr>
          <a:lstStyle/>
          <a:p>
            <a:pPr eaLnBrk="1" hangingPunct="1">
              <a:lnSpc>
                <a:spcPct val="90000"/>
              </a:lnSpc>
              <a:buFontTx/>
              <a:buNone/>
            </a:pPr>
            <a:endParaRPr lang="en-US" sz="2100" dirty="0" smtClean="0">
              <a:ea typeface="ＭＳ Ｐゴシック" pitchFamily="-110" charset="-128"/>
              <a:cs typeface="ＭＳ Ｐゴシック" pitchFamily="-110" charset="-128"/>
            </a:endParaRPr>
          </a:p>
          <a:p>
            <a:pPr eaLnBrk="1" hangingPunct="1">
              <a:lnSpc>
                <a:spcPct val="90000"/>
              </a:lnSpc>
              <a:buFontTx/>
              <a:buNone/>
            </a:pPr>
            <a:endParaRPr lang="en-US" sz="2100" dirty="0" smtClean="0">
              <a:ea typeface="ＭＳ Ｐゴシック" pitchFamily="-110" charset="-128"/>
              <a:cs typeface="ＭＳ Ｐゴシック" pitchFamily="-110" charset="-128"/>
            </a:endParaRPr>
          </a:p>
          <a:p>
            <a:pPr>
              <a:lnSpc>
                <a:spcPct val="90000"/>
              </a:lnSpc>
              <a:buNone/>
            </a:pPr>
            <a:r>
              <a:rPr lang="en-US" sz="2400" dirty="0" smtClean="0"/>
              <a:t>AREA FORECAST DISCUSSION...UPDATED</a:t>
            </a:r>
          </a:p>
          <a:p>
            <a:pPr>
              <a:lnSpc>
                <a:spcPct val="90000"/>
              </a:lnSpc>
              <a:buNone/>
            </a:pPr>
            <a:r>
              <a:rPr lang="en-US" sz="2400" dirty="0" smtClean="0"/>
              <a:t>NATIONAL WEATHER SERVICE MILWAUKEE/SULLIVAN WI</a:t>
            </a:r>
          </a:p>
          <a:p>
            <a:pPr>
              <a:lnSpc>
                <a:spcPct val="90000"/>
              </a:lnSpc>
              <a:buNone/>
            </a:pPr>
            <a:r>
              <a:rPr lang="en-US" sz="2400" dirty="0" smtClean="0"/>
              <a:t>338 AM CDT TUE MAY 31 2011</a:t>
            </a:r>
          </a:p>
          <a:p>
            <a:pPr>
              <a:lnSpc>
                <a:spcPct val="90000"/>
              </a:lnSpc>
              <a:buNone/>
            </a:pPr>
            <a:endParaRPr lang="en-US" sz="2400" dirty="0" smtClean="0">
              <a:ea typeface="ＭＳ Ｐゴシック" pitchFamily="-110" charset="-128"/>
              <a:cs typeface="ＭＳ Ｐゴシック" pitchFamily="-110" charset="-128"/>
            </a:endParaRPr>
          </a:p>
          <a:p>
            <a:pPr>
              <a:lnSpc>
                <a:spcPct val="90000"/>
              </a:lnSpc>
              <a:buNone/>
            </a:pPr>
            <a:r>
              <a:rPr lang="en-US" sz="2400" dirty="0" smtClean="0"/>
              <a:t>UPDATED TO ADD TODAY/TONIGHT AND AVIATION/MARINE SECTIONS</a:t>
            </a:r>
            <a:endParaRPr lang="en-US" sz="2100" dirty="0" smtClean="0">
              <a:ea typeface="ＭＳ Ｐゴシック" pitchFamily="-110" charset="-128"/>
              <a:cs typeface="ＭＳ Ｐゴシック" pitchFamily="-110" charset="-128"/>
            </a:endParaRPr>
          </a:p>
          <a:p>
            <a:pPr eaLnBrk="1" hangingPunct="1">
              <a:lnSpc>
                <a:spcPct val="90000"/>
              </a:lnSpc>
              <a:buFontTx/>
              <a:buNone/>
            </a:pPr>
            <a:endParaRPr lang="en-US" sz="2100" dirty="0" smtClean="0">
              <a:ea typeface="ＭＳ Ｐゴシック" pitchFamily="-110" charset="-128"/>
              <a:cs typeface="ＭＳ Ｐゴシック" pitchFamily="-110" charset="-128"/>
            </a:endParaRPr>
          </a:p>
          <a:p>
            <a:pPr>
              <a:lnSpc>
                <a:spcPct val="90000"/>
              </a:lnSpc>
              <a:buNone/>
            </a:pPr>
            <a:r>
              <a:rPr lang="en-US" sz="2400" dirty="0" smtClean="0"/>
              <a:t>.MARINE...</a:t>
            </a:r>
            <a:r>
              <a:rPr lang="en-US" sz="2400" dirty="0" smtClean="0">
                <a:solidFill>
                  <a:srgbClr val="FF0000"/>
                </a:solidFill>
              </a:rPr>
              <a:t>CLEAR MODIS IMAGE FROM MONDAY EARLY AFTN SHOWED SHALLOWER NEAR SHORE WATERS HAD WARMED INTO THE LOWER 50S...WHILE MID LAKE TEMPS REMAINED IN THE MID 40S DUE TO OVERTURNING. </a:t>
            </a:r>
            <a:r>
              <a:rPr lang="en-US" sz="2400" dirty="0" smtClean="0"/>
              <a:t> TIGHTENING PRESS GRADIENT THIS MORNING AND SUNSHINE WILL RESULT IN STRONG MIXING EARLY THIS MRNG.  HENCE WL BUMP UP START OF SMALL CRAFT ADVY SEVERAL HOURS...AND RUN INTO THE EVE.  FEW GUSTS NEAR THE SHORE MAY REACH 30-35 KNOTS LATER THIS MRNG/EARLY AFTN. </a:t>
            </a:r>
            <a:endParaRPr lang="en-US" dirty="0">
              <a:ea typeface="ＭＳ Ｐゴシック" pitchFamily="-110" charset="-128"/>
              <a:cs typeface="ＭＳ Ｐゴシック" pitchFamily="-110" charset="-128"/>
            </a:endParaRPr>
          </a:p>
        </p:txBody>
      </p:sp>
      <p:sp>
        <p:nvSpPr>
          <p:cNvPr id="279555" name="Rectangle 5"/>
          <p:cNvSpPr>
            <a:spLocks noChangeArrowheads="1"/>
          </p:cNvSpPr>
          <p:nvPr/>
        </p:nvSpPr>
        <p:spPr bwMode="auto">
          <a:xfrm>
            <a:off x="-38100" y="28428"/>
            <a:ext cx="9021445" cy="1323439"/>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4000" dirty="0" smtClean="0">
                <a:solidFill>
                  <a:srgbClr val="3333CC"/>
                </a:solidFill>
                <a:latin typeface="Times New Roman"/>
                <a:cs typeface="Times New Roman"/>
              </a:rPr>
              <a:t>MODIS </a:t>
            </a:r>
            <a:r>
              <a:rPr lang="en-US" sz="4000" dirty="0">
                <a:solidFill>
                  <a:srgbClr val="3333CC"/>
                </a:solidFill>
                <a:latin typeface="Times New Roman"/>
                <a:cs typeface="Times New Roman"/>
              </a:rPr>
              <a:t>Sea Surface Temperature used by Forecasters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576"/>
            <a:ext cx="8229600" cy="1143000"/>
          </a:xfrm>
        </p:spPr>
        <p:txBody>
          <a:bodyPr/>
          <a:lstStyle/>
          <a:p>
            <a:r>
              <a:rPr lang="en-US" dirty="0" smtClean="0">
                <a:solidFill>
                  <a:schemeClr val="accent1"/>
                </a:solidFill>
                <a:latin typeface="Times New Roman"/>
                <a:cs typeface="Times New Roman"/>
              </a:rPr>
              <a:t>MODIS Sea Surface Temperature</a:t>
            </a:r>
            <a:endParaRPr lang="en-US" dirty="0">
              <a:solidFill>
                <a:schemeClr val="accent1"/>
              </a:solidFill>
              <a:latin typeface="Times New Roman"/>
              <a:cs typeface="Times New Roman"/>
            </a:endParaRPr>
          </a:p>
        </p:txBody>
      </p:sp>
      <p:pic>
        <p:nvPicPr>
          <p:cNvPr id="4" name="Content Placeholder 3" descr="Lake_Michigan_AQUA_30_May_2011_1852_SST.GIF"/>
          <p:cNvPicPr>
            <a:picLocks noGrp="1" noChangeAspect="1"/>
          </p:cNvPicPr>
          <p:nvPr>
            <p:ph idx="1"/>
          </p:nvPr>
        </p:nvPicPr>
        <p:blipFill>
          <a:blip r:embed="rId2"/>
          <a:srcRect l="-40915" r="-40915"/>
          <a:stretch>
            <a:fillRect/>
          </a:stretch>
        </p:blipFill>
        <p:spPr>
          <a:xfrm>
            <a:off x="-335759" y="1164104"/>
            <a:ext cx="9621354" cy="5291374"/>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3" name="Rectangle 2"/>
          <p:cNvSpPr>
            <a:spLocks noGrp="1" noChangeArrowheads="1"/>
          </p:cNvSpPr>
          <p:nvPr>
            <p:ph type="title"/>
          </p:nvPr>
        </p:nvSpPr>
        <p:spPr>
          <a:xfrm>
            <a:off x="685800" y="152400"/>
            <a:ext cx="7772400" cy="1143000"/>
          </a:xfrm>
        </p:spPr>
        <p:txBody>
          <a:bodyPr/>
          <a:lstStyle/>
          <a:p>
            <a:pPr eaLnBrk="1" hangingPunct="1"/>
            <a:r>
              <a:rPr lang="en-US" sz="4000">
                <a:solidFill>
                  <a:schemeClr val="accent2"/>
                </a:solidFill>
                <a:ea typeface="ＭＳ Ｐゴシック" pitchFamily="-110" charset="-128"/>
                <a:cs typeface="ＭＳ Ｐゴシック" pitchFamily="-110" charset="-128"/>
              </a:rPr>
              <a:t>Absorption of Visible Light</a:t>
            </a:r>
            <a:br>
              <a:rPr lang="en-US" sz="4000">
                <a:solidFill>
                  <a:schemeClr val="accent2"/>
                </a:solidFill>
                <a:ea typeface="ＭＳ Ｐゴシック" pitchFamily="-110" charset="-128"/>
                <a:cs typeface="ＭＳ Ｐゴシック" pitchFamily="-110" charset="-128"/>
              </a:rPr>
            </a:br>
            <a:r>
              <a:rPr lang="en-US" sz="4000">
                <a:solidFill>
                  <a:schemeClr val="accent2"/>
                </a:solidFill>
                <a:ea typeface="ＭＳ Ｐゴシック" pitchFamily="-110" charset="-128"/>
                <a:cs typeface="ＭＳ Ｐゴシック" pitchFamily="-110" charset="-128"/>
              </a:rPr>
              <a:t>by Photo-pigments</a:t>
            </a:r>
          </a:p>
        </p:txBody>
      </p:sp>
      <p:grpSp>
        <p:nvGrpSpPr>
          <p:cNvPr id="2" name="Group 3"/>
          <p:cNvGrpSpPr>
            <a:grpSpLocks/>
          </p:cNvGrpSpPr>
          <p:nvPr/>
        </p:nvGrpSpPr>
        <p:grpSpPr bwMode="auto">
          <a:xfrm>
            <a:off x="782638" y="1447800"/>
            <a:ext cx="7577137" cy="5145088"/>
            <a:chOff x="644" y="870"/>
            <a:chExt cx="4773" cy="3241"/>
          </a:xfrm>
        </p:grpSpPr>
        <p:sp>
          <p:nvSpPr>
            <p:cNvPr id="148485" name="Rectangle 4"/>
            <p:cNvSpPr>
              <a:spLocks noChangeArrowheads="1"/>
            </p:cNvSpPr>
            <p:nvPr/>
          </p:nvSpPr>
          <p:spPr bwMode="auto">
            <a:xfrm>
              <a:off x="644" y="870"/>
              <a:ext cx="4625" cy="2999"/>
            </a:xfrm>
            <a:prstGeom prst="rect">
              <a:avLst/>
            </a:prstGeom>
            <a:solidFill>
              <a:srgbClr val="000000"/>
            </a:solidFill>
            <a:ln w="12700">
              <a:noFill/>
              <a:miter lim="800000"/>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graphicFrame>
          <p:nvGraphicFramePr>
            <p:cNvPr id="148482" name="Object 2"/>
            <p:cNvGraphicFramePr>
              <a:graphicFrameLocks noChangeAspect="1"/>
            </p:cNvGraphicFramePr>
            <p:nvPr/>
          </p:nvGraphicFramePr>
          <p:xfrm>
            <a:off x="1859" y="3439"/>
            <a:ext cx="1781" cy="120"/>
          </p:xfrm>
          <a:graphic>
            <a:graphicData uri="http://schemas.openxmlformats.org/presentationml/2006/ole">
              <p:oleObj spid="_x0000_s171010" name="Designer Drawing" r:id="rId4" imgW="7339830" imgH="2838642" progId="">
                <p:embed/>
              </p:oleObj>
            </a:graphicData>
          </a:graphic>
        </p:graphicFrame>
        <p:sp>
          <p:nvSpPr>
            <p:cNvPr id="148486" name="Freeform 6"/>
            <p:cNvSpPr>
              <a:spLocks/>
            </p:cNvSpPr>
            <p:nvPr/>
          </p:nvSpPr>
          <p:spPr bwMode="auto">
            <a:xfrm>
              <a:off x="1959" y="1047"/>
              <a:ext cx="1416" cy="2309"/>
            </a:xfrm>
            <a:custGeom>
              <a:avLst/>
              <a:gdLst>
                <a:gd name="T0" fmla="*/ 54 w 1592"/>
                <a:gd name="T1" fmla="*/ 2297 h 2309"/>
                <a:gd name="T2" fmla="*/ 99 w 1592"/>
                <a:gd name="T3" fmla="*/ 2234 h 2309"/>
                <a:gd name="T4" fmla="*/ 146 w 1592"/>
                <a:gd name="T5" fmla="*/ 2105 h 2309"/>
                <a:gd name="T6" fmla="*/ 200 w 1592"/>
                <a:gd name="T7" fmla="*/ 1896 h 2309"/>
                <a:gd name="T8" fmla="*/ 270 w 1592"/>
                <a:gd name="T9" fmla="*/ 1585 h 2309"/>
                <a:gd name="T10" fmla="*/ 299 w 1592"/>
                <a:gd name="T11" fmla="*/ 1395 h 2309"/>
                <a:gd name="T12" fmla="*/ 318 w 1592"/>
                <a:gd name="T13" fmla="*/ 1195 h 2309"/>
                <a:gd name="T14" fmla="*/ 339 w 1592"/>
                <a:gd name="T15" fmla="*/ 1057 h 2309"/>
                <a:gd name="T16" fmla="*/ 360 w 1592"/>
                <a:gd name="T17" fmla="*/ 976 h 2309"/>
                <a:gd name="T18" fmla="*/ 382 w 1592"/>
                <a:gd name="T19" fmla="*/ 924 h 2309"/>
                <a:gd name="T20" fmla="*/ 401 w 1592"/>
                <a:gd name="T21" fmla="*/ 861 h 2309"/>
                <a:gd name="T22" fmla="*/ 418 w 1592"/>
                <a:gd name="T23" fmla="*/ 736 h 2309"/>
                <a:gd name="T24" fmla="*/ 434 w 1592"/>
                <a:gd name="T25" fmla="*/ 549 h 2309"/>
                <a:gd name="T26" fmla="*/ 459 w 1592"/>
                <a:gd name="T27" fmla="*/ 402 h 2309"/>
                <a:gd name="T28" fmla="*/ 490 w 1592"/>
                <a:gd name="T29" fmla="*/ 259 h 2309"/>
                <a:gd name="T30" fmla="*/ 528 w 1592"/>
                <a:gd name="T31" fmla="*/ 129 h 2309"/>
                <a:gd name="T32" fmla="*/ 573 w 1592"/>
                <a:gd name="T33" fmla="*/ 33 h 2309"/>
                <a:gd name="T34" fmla="*/ 605 w 1592"/>
                <a:gd name="T35" fmla="*/ 19 h 2309"/>
                <a:gd name="T36" fmla="*/ 650 w 1592"/>
                <a:gd name="T37" fmla="*/ 67 h 2309"/>
                <a:gd name="T38" fmla="*/ 725 w 1592"/>
                <a:gd name="T39" fmla="*/ 259 h 2309"/>
                <a:gd name="T40" fmla="*/ 769 w 1592"/>
                <a:gd name="T41" fmla="*/ 354 h 2309"/>
                <a:gd name="T42" fmla="*/ 829 w 1592"/>
                <a:gd name="T43" fmla="*/ 390 h 2309"/>
                <a:gd name="T44" fmla="*/ 962 w 1592"/>
                <a:gd name="T45" fmla="*/ 400 h 2309"/>
                <a:gd name="T46" fmla="*/ 1030 w 1592"/>
                <a:gd name="T47" fmla="*/ 421 h 2309"/>
                <a:gd name="T48" fmla="*/ 1098 w 1592"/>
                <a:gd name="T49" fmla="*/ 450 h 2309"/>
                <a:gd name="T50" fmla="*/ 1174 w 1592"/>
                <a:gd name="T51" fmla="*/ 509 h 2309"/>
                <a:gd name="T52" fmla="*/ 1202 w 1592"/>
                <a:gd name="T53" fmla="*/ 563 h 2309"/>
                <a:gd name="T54" fmla="*/ 1232 w 1592"/>
                <a:gd name="T55" fmla="*/ 707 h 2309"/>
                <a:gd name="T56" fmla="*/ 1250 w 1592"/>
                <a:gd name="T57" fmla="*/ 742 h 2309"/>
                <a:gd name="T58" fmla="*/ 1220 w 1592"/>
                <a:gd name="T59" fmla="*/ 578 h 2309"/>
                <a:gd name="T60" fmla="*/ 1188 w 1592"/>
                <a:gd name="T61" fmla="*/ 503 h 2309"/>
                <a:gd name="T62" fmla="*/ 1111 w 1592"/>
                <a:gd name="T63" fmla="*/ 438 h 2309"/>
                <a:gd name="T64" fmla="*/ 1041 w 1592"/>
                <a:gd name="T65" fmla="*/ 407 h 2309"/>
                <a:gd name="T66" fmla="*/ 972 w 1592"/>
                <a:gd name="T67" fmla="*/ 386 h 2309"/>
                <a:gd name="T68" fmla="*/ 841 w 1592"/>
                <a:gd name="T69" fmla="*/ 375 h 2309"/>
                <a:gd name="T70" fmla="*/ 787 w 1592"/>
                <a:gd name="T71" fmla="*/ 354 h 2309"/>
                <a:gd name="T72" fmla="*/ 741 w 1592"/>
                <a:gd name="T73" fmla="*/ 261 h 2309"/>
                <a:gd name="T74" fmla="*/ 669 w 1592"/>
                <a:gd name="T75" fmla="*/ 73 h 2309"/>
                <a:gd name="T76" fmla="*/ 617 w 1592"/>
                <a:gd name="T77" fmla="*/ 8 h 2309"/>
                <a:gd name="T78" fmla="*/ 571 w 1592"/>
                <a:gd name="T79" fmla="*/ 14 h 2309"/>
                <a:gd name="T80" fmla="*/ 526 w 1592"/>
                <a:gd name="T81" fmla="*/ 100 h 2309"/>
                <a:gd name="T82" fmla="*/ 486 w 1592"/>
                <a:gd name="T83" fmla="*/ 227 h 2309"/>
                <a:gd name="T84" fmla="*/ 455 w 1592"/>
                <a:gd name="T85" fmla="*/ 355 h 2309"/>
                <a:gd name="T86" fmla="*/ 429 w 1592"/>
                <a:gd name="T87" fmla="*/ 490 h 2309"/>
                <a:gd name="T88" fmla="*/ 409 w 1592"/>
                <a:gd name="T89" fmla="*/ 711 h 2309"/>
                <a:gd name="T90" fmla="*/ 393 w 1592"/>
                <a:gd name="T91" fmla="*/ 840 h 2309"/>
                <a:gd name="T92" fmla="*/ 374 w 1592"/>
                <a:gd name="T93" fmla="*/ 903 h 2309"/>
                <a:gd name="T94" fmla="*/ 352 w 1592"/>
                <a:gd name="T95" fmla="*/ 957 h 2309"/>
                <a:gd name="T96" fmla="*/ 332 w 1592"/>
                <a:gd name="T97" fmla="*/ 1034 h 2309"/>
                <a:gd name="T98" fmla="*/ 311 w 1592"/>
                <a:gd name="T99" fmla="*/ 1149 h 2309"/>
                <a:gd name="T100" fmla="*/ 292 w 1592"/>
                <a:gd name="T101" fmla="*/ 1360 h 2309"/>
                <a:gd name="T102" fmla="*/ 266 w 1592"/>
                <a:gd name="T103" fmla="*/ 1544 h 2309"/>
                <a:gd name="T104" fmla="*/ 208 w 1592"/>
                <a:gd name="T105" fmla="*/ 1806 h 2309"/>
                <a:gd name="T106" fmla="*/ 143 w 1592"/>
                <a:gd name="T107" fmla="*/ 2069 h 2309"/>
                <a:gd name="T108" fmla="*/ 101 w 1592"/>
                <a:gd name="T109" fmla="*/ 2200 h 2309"/>
                <a:gd name="T110" fmla="*/ 52 w 1592"/>
                <a:gd name="T111" fmla="*/ 2284 h 2309"/>
                <a:gd name="T112" fmla="*/ 0 w 1592"/>
                <a:gd name="T113" fmla="*/ 2296 h 23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2"/>
                <a:gd name="T172" fmla="*/ 0 h 2309"/>
                <a:gd name="T173" fmla="*/ 1592 w 1592"/>
                <a:gd name="T174" fmla="*/ 2309 h 23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2" h="2309">
                  <a:moveTo>
                    <a:pt x="0" y="2296"/>
                  </a:moveTo>
                  <a:lnTo>
                    <a:pt x="2" y="2297"/>
                  </a:lnTo>
                  <a:lnTo>
                    <a:pt x="6" y="2297"/>
                  </a:lnTo>
                  <a:lnTo>
                    <a:pt x="10" y="2301"/>
                  </a:lnTo>
                  <a:lnTo>
                    <a:pt x="23" y="2309"/>
                  </a:lnTo>
                  <a:lnTo>
                    <a:pt x="50" y="2309"/>
                  </a:lnTo>
                  <a:lnTo>
                    <a:pt x="60" y="2305"/>
                  </a:lnTo>
                  <a:lnTo>
                    <a:pt x="65" y="2301"/>
                  </a:lnTo>
                  <a:lnTo>
                    <a:pt x="69" y="2297"/>
                  </a:lnTo>
                  <a:lnTo>
                    <a:pt x="73" y="2296"/>
                  </a:lnTo>
                  <a:lnTo>
                    <a:pt x="81" y="2292"/>
                  </a:lnTo>
                  <a:lnTo>
                    <a:pt x="90" y="2282"/>
                  </a:lnTo>
                  <a:lnTo>
                    <a:pt x="94" y="2276"/>
                  </a:lnTo>
                  <a:lnTo>
                    <a:pt x="100" y="2273"/>
                  </a:lnTo>
                  <a:lnTo>
                    <a:pt x="104" y="2263"/>
                  </a:lnTo>
                  <a:lnTo>
                    <a:pt x="109" y="2257"/>
                  </a:lnTo>
                  <a:lnTo>
                    <a:pt x="113" y="2249"/>
                  </a:lnTo>
                  <a:lnTo>
                    <a:pt x="125" y="2234"/>
                  </a:lnTo>
                  <a:lnTo>
                    <a:pt x="131" y="2226"/>
                  </a:lnTo>
                  <a:lnTo>
                    <a:pt x="142" y="2207"/>
                  </a:lnTo>
                  <a:lnTo>
                    <a:pt x="146" y="2198"/>
                  </a:lnTo>
                  <a:lnTo>
                    <a:pt x="152" y="2186"/>
                  </a:lnTo>
                  <a:lnTo>
                    <a:pt x="157" y="2176"/>
                  </a:lnTo>
                  <a:lnTo>
                    <a:pt x="163" y="2165"/>
                  </a:lnTo>
                  <a:lnTo>
                    <a:pt x="169" y="2150"/>
                  </a:lnTo>
                  <a:lnTo>
                    <a:pt x="173" y="2136"/>
                  </a:lnTo>
                  <a:lnTo>
                    <a:pt x="184" y="2105"/>
                  </a:lnTo>
                  <a:lnTo>
                    <a:pt x="190" y="2088"/>
                  </a:lnTo>
                  <a:lnTo>
                    <a:pt x="196" y="2073"/>
                  </a:lnTo>
                  <a:lnTo>
                    <a:pt x="202" y="2054"/>
                  </a:lnTo>
                  <a:lnTo>
                    <a:pt x="209" y="2036"/>
                  </a:lnTo>
                  <a:lnTo>
                    <a:pt x="227" y="1979"/>
                  </a:lnTo>
                  <a:lnTo>
                    <a:pt x="234" y="1957"/>
                  </a:lnTo>
                  <a:lnTo>
                    <a:pt x="240" y="1938"/>
                  </a:lnTo>
                  <a:lnTo>
                    <a:pt x="246" y="1917"/>
                  </a:lnTo>
                  <a:lnTo>
                    <a:pt x="253" y="1896"/>
                  </a:lnTo>
                  <a:lnTo>
                    <a:pt x="271" y="1833"/>
                  </a:lnTo>
                  <a:lnTo>
                    <a:pt x="278" y="1810"/>
                  </a:lnTo>
                  <a:lnTo>
                    <a:pt x="301" y="1725"/>
                  </a:lnTo>
                  <a:lnTo>
                    <a:pt x="309" y="1704"/>
                  </a:lnTo>
                  <a:lnTo>
                    <a:pt x="321" y="1662"/>
                  </a:lnTo>
                  <a:lnTo>
                    <a:pt x="325" y="1642"/>
                  </a:lnTo>
                  <a:lnTo>
                    <a:pt x="330" y="1621"/>
                  </a:lnTo>
                  <a:lnTo>
                    <a:pt x="336" y="1602"/>
                  </a:lnTo>
                  <a:lnTo>
                    <a:pt x="342" y="1585"/>
                  </a:lnTo>
                  <a:lnTo>
                    <a:pt x="346" y="1566"/>
                  </a:lnTo>
                  <a:lnTo>
                    <a:pt x="351" y="1548"/>
                  </a:lnTo>
                  <a:lnTo>
                    <a:pt x="363" y="1496"/>
                  </a:lnTo>
                  <a:lnTo>
                    <a:pt x="365" y="1479"/>
                  </a:lnTo>
                  <a:lnTo>
                    <a:pt x="369" y="1462"/>
                  </a:lnTo>
                  <a:lnTo>
                    <a:pt x="371" y="1445"/>
                  </a:lnTo>
                  <a:lnTo>
                    <a:pt x="374" y="1427"/>
                  </a:lnTo>
                  <a:lnTo>
                    <a:pt x="376" y="1408"/>
                  </a:lnTo>
                  <a:lnTo>
                    <a:pt x="378" y="1395"/>
                  </a:lnTo>
                  <a:lnTo>
                    <a:pt x="382" y="1377"/>
                  </a:lnTo>
                  <a:lnTo>
                    <a:pt x="384" y="1360"/>
                  </a:lnTo>
                  <a:lnTo>
                    <a:pt x="386" y="1343"/>
                  </a:lnTo>
                  <a:lnTo>
                    <a:pt x="394" y="1281"/>
                  </a:lnTo>
                  <a:lnTo>
                    <a:pt x="394" y="1266"/>
                  </a:lnTo>
                  <a:lnTo>
                    <a:pt x="397" y="1237"/>
                  </a:lnTo>
                  <a:lnTo>
                    <a:pt x="399" y="1224"/>
                  </a:lnTo>
                  <a:lnTo>
                    <a:pt x="401" y="1208"/>
                  </a:lnTo>
                  <a:lnTo>
                    <a:pt x="403" y="1195"/>
                  </a:lnTo>
                  <a:lnTo>
                    <a:pt x="405" y="1180"/>
                  </a:lnTo>
                  <a:lnTo>
                    <a:pt x="409" y="1153"/>
                  </a:lnTo>
                  <a:lnTo>
                    <a:pt x="411" y="1141"/>
                  </a:lnTo>
                  <a:lnTo>
                    <a:pt x="415" y="1114"/>
                  </a:lnTo>
                  <a:lnTo>
                    <a:pt x="417" y="1103"/>
                  </a:lnTo>
                  <a:lnTo>
                    <a:pt x="421" y="1091"/>
                  </a:lnTo>
                  <a:lnTo>
                    <a:pt x="422" y="1080"/>
                  </a:lnTo>
                  <a:lnTo>
                    <a:pt x="426" y="1068"/>
                  </a:lnTo>
                  <a:lnTo>
                    <a:pt x="428" y="1057"/>
                  </a:lnTo>
                  <a:lnTo>
                    <a:pt x="430" y="1047"/>
                  </a:lnTo>
                  <a:lnTo>
                    <a:pt x="434" y="1037"/>
                  </a:lnTo>
                  <a:lnTo>
                    <a:pt x="436" y="1028"/>
                  </a:lnTo>
                  <a:lnTo>
                    <a:pt x="440" y="1018"/>
                  </a:lnTo>
                  <a:lnTo>
                    <a:pt x="444" y="1003"/>
                  </a:lnTo>
                  <a:lnTo>
                    <a:pt x="447" y="995"/>
                  </a:lnTo>
                  <a:lnTo>
                    <a:pt x="449" y="989"/>
                  </a:lnTo>
                  <a:lnTo>
                    <a:pt x="453" y="984"/>
                  </a:lnTo>
                  <a:lnTo>
                    <a:pt x="455" y="976"/>
                  </a:lnTo>
                  <a:lnTo>
                    <a:pt x="459" y="970"/>
                  </a:lnTo>
                  <a:lnTo>
                    <a:pt x="461" y="964"/>
                  </a:lnTo>
                  <a:lnTo>
                    <a:pt x="465" y="959"/>
                  </a:lnTo>
                  <a:lnTo>
                    <a:pt x="467" y="953"/>
                  </a:lnTo>
                  <a:lnTo>
                    <a:pt x="470" y="947"/>
                  </a:lnTo>
                  <a:lnTo>
                    <a:pt x="472" y="941"/>
                  </a:lnTo>
                  <a:lnTo>
                    <a:pt x="476" y="936"/>
                  </a:lnTo>
                  <a:lnTo>
                    <a:pt x="478" y="930"/>
                  </a:lnTo>
                  <a:lnTo>
                    <a:pt x="482" y="924"/>
                  </a:lnTo>
                  <a:lnTo>
                    <a:pt x="484" y="918"/>
                  </a:lnTo>
                  <a:lnTo>
                    <a:pt x="488" y="911"/>
                  </a:lnTo>
                  <a:lnTo>
                    <a:pt x="490" y="905"/>
                  </a:lnTo>
                  <a:lnTo>
                    <a:pt x="494" y="899"/>
                  </a:lnTo>
                  <a:lnTo>
                    <a:pt x="495" y="891"/>
                  </a:lnTo>
                  <a:lnTo>
                    <a:pt x="499" y="886"/>
                  </a:lnTo>
                  <a:lnTo>
                    <a:pt x="501" y="876"/>
                  </a:lnTo>
                  <a:lnTo>
                    <a:pt x="505" y="868"/>
                  </a:lnTo>
                  <a:lnTo>
                    <a:pt x="507" y="861"/>
                  </a:lnTo>
                  <a:lnTo>
                    <a:pt x="511" y="851"/>
                  </a:lnTo>
                  <a:lnTo>
                    <a:pt x="513" y="843"/>
                  </a:lnTo>
                  <a:lnTo>
                    <a:pt x="517" y="834"/>
                  </a:lnTo>
                  <a:lnTo>
                    <a:pt x="522" y="797"/>
                  </a:lnTo>
                  <a:lnTo>
                    <a:pt x="522" y="786"/>
                  </a:lnTo>
                  <a:lnTo>
                    <a:pt x="524" y="776"/>
                  </a:lnTo>
                  <a:lnTo>
                    <a:pt x="526" y="763"/>
                  </a:lnTo>
                  <a:lnTo>
                    <a:pt x="528" y="749"/>
                  </a:lnTo>
                  <a:lnTo>
                    <a:pt x="528" y="736"/>
                  </a:lnTo>
                  <a:lnTo>
                    <a:pt x="530" y="726"/>
                  </a:lnTo>
                  <a:lnTo>
                    <a:pt x="532" y="711"/>
                  </a:lnTo>
                  <a:lnTo>
                    <a:pt x="532" y="697"/>
                  </a:lnTo>
                  <a:lnTo>
                    <a:pt x="536" y="670"/>
                  </a:lnTo>
                  <a:lnTo>
                    <a:pt x="536" y="657"/>
                  </a:lnTo>
                  <a:lnTo>
                    <a:pt x="542" y="617"/>
                  </a:lnTo>
                  <a:lnTo>
                    <a:pt x="542" y="603"/>
                  </a:lnTo>
                  <a:lnTo>
                    <a:pt x="543" y="590"/>
                  </a:lnTo>
                  <a:lnTo>
                    <a:pt x="549" y="549"/>
                  </a:lnTo>
                  <a:lnTo>
                    <a:pt x="551" y="534"/>
                  </a:lnTo>
                  <a:lnTo>
                    <a:pt x="557" y="494"/>
                  </a:lnTo>
                  <a:lnTo>
                    <a:pt x="561" y="480"/>
                  </a:lnTo>
                  <a:lnTo>
                    <a:pt x="563" y="467"/>
                  </a:lnTo>
                  <a:lnTo>
                    <a:pt x="566" y="453"/>
                  </a:lnTo>
                  <a:lnTo>
                    <a:pt x="568" y="440"/>
                  </a:lnTo>
                  <a:lnTo>
                    <a:pt x="572" y="427"/>
                  </a:lnTo>
                  <a:lnTo>
                    <a:pt x="576" y="415"/>
                  </a:lnTo>
                  <a:lnTo>
                    <a:pt x="580" y="402"/>
                  </a:lnTo>
                  <a:lnTo>
                    <a:pt x="582" y="386"/>
                  </a:lnTo>
                  <a:lnTo>
                    <a:pt x="590" y="359"/>
                  </a:lnTo>
                  <a:lnTo>
                    <a:pt x="593" y="344"/>
                  </a:lnTo>
                  <a:lnTo>
                    <a:pt x="599" y="330"/>
                  </a:lnTo>
                  <a:lnTo>
                    <a:pt x="603" y="317"/>
                  </a:lnTo>
                  <a:lnTo>
                    <a:pt x="607" y="302"/>
                  </a:lnTo>
                  <a:lnTo>
                    <a:pt x="611" y="288"/>
                  </a:lnTo>
                  <a:lnTo>
                    <a:pt x="616" y="273"/>
                  </a:lnTo>
                  <a:lnTo>
                    <a:pt x="620" y="259"/>
                  </a:lnTo>
                  <a:lnTo>
                    <a:pt x="624" y="244"/>
                  </a:lnTo>
                  <a:lnTo>
                    <a:pt x="630" y="231"/>
                  </a:lnTo>
                  <a:lnTo>
                    <a:pt x="634" y="217"/>
                  </a:lnTo>
                  <a:lnTo>
                    <a:pt x="639" y="204"/>
                  </a:lnTo>
                  <a:lnTo>
                    <a:pt x="643" y="190"/>
                  </a:lnTo>
                  <a:lnTo>
                    <a:pt x="655" y="163"/>
                  </a:lnTo>
                  <a:lnTo>
                    <a:pt x="659" y="152"/>
                  </a:lnTo>
                  <a:lnTo>
                    <a:pt x="664" y="138"/>
                  </a:lnTo>
                  <a:lnTo>
                    <a:pt x="668" y="129"/>
                  </a:lnTo>
                  <a:lnTo>
                    <a:pt x="674" y="117"/>
                  </a:lnTo>
                  <a:lnTo>
                    <a:pt x="680" y="108"/>
                  </a:lnTo>
                  <a:lnTo>
                    <a:pt x="684" y="96"/>
                  </a:lnTo>
                  <a:lnTo>
                    <a:pt x="695" y="77"/>
                  </a:lnTo>
                  <a:lnTo>
                    <a:pt x="697" y="67"/>
                  </a:lnTo>
                  <a:lnTo>
                    <a:pt x="709" y="52"/>
                  </a:lnTo>
                  <a:lnTo>
                    <a:pt x="712" y="44"/>
                  </a:lnTo>
                  <a:lnTo>
                    <a:pt x="724" y="35"/>
                  </a:lnTo>
                  <a:lnTo>
                    <a:pt x="724" y="33"/>
                  </a:lnTo>
                  <a:lnTo>
                    <a:pt x="728" y="29"/>
                  </a:lnTo>
                  <a:lnTo>
                    <a:pt x="730" y="25"/>
                  </a:lnTo>
                  <a:lnTo>
                    <a:pt x="734" y="23"/>
                  </a:lnTo>
                  <a:lnTo>
                    <a:pt x="737" y="19"/>
                  </a:lnTo>
                  <a:lnTo>
                    <a:pt x="743" y="17"/>
                  </a:lnTo>
                  <a:lnTo>
                    <a:pt x="747" y="17"/>
                  </a:lnTo>
                  <a:lnTo>
                    <a:pt x="751" y="15"/>
                  </a:lnTo>
                  <a:lnTo>
                    <a:pt x="757" y="15"/>
                  </a:lnTo>
                  <a:lnTo>
                    <a:pt x="764" y="19"/>
                  </a:lnTo>
                  <a:lnTo>
                    <a:pt x="772" y="19"/>
                  </a:lnTo>
                  <a:lnTo>
                    <a:pt x="776" y="23"/>
                  </a:lnTo>
                  <a:lnTo>
                    <a:pt x="780" y="25"/>
                  </a:lnTo>
                  <a:lnTo>
                    <a:pt x="783" y="29"/>
                  </a:lnTo>
                  <a:lnTo>
                    <a:pt x="789" y="33"/>
                  </a:lnTo>
                  <a:lnTo>
                    <a:pt x="793" y="35"/>
                  </a:lnTo>
                  <a:lnTo>
                    <a:pt x="808" y="52"/>
                  </a:lnTo>
                  <a:lnTo>
                    <a:pt x="812" y="58"/>
                  </a:lnTo>
                  <a:lnTo>
                    <a:pt x="822" y="67"/>
                  </a:lnTo>
                  <a:lnTo>
                    <a:pt x="833" y="85"/>
                  </a:lnTo>
                  <a:lnTo>
                    <a:pt x="839" y="90"/>
                  </a:lnTo>
                  <a:lnTo>
                    <a:pt x="847" y="100"/>
                  </a:lnTo>
                  <a:lnTo>
                    <a:pt x="858" y="117"/>
                  </a:lnTo>
                  <a:lnTo>
                    <a:pt x="872" y="146"/>
                  </a:lnTo>
                  <a:lnTo>
                    <a:pt x="874" y="154"/>
                  </a:lnTo>
                  <a:lnTo>
                    <a:pt x="878" y="165"/>
                  </a:lnTo>
                  <a:lnTo>
                    <a:pt x="881" y="173"/>
                  </a:lnTo>
                  <a:lnTo>
                    <a:pt x="916" y="259"/>
                  </a:lnTo>
                  <a:lnTo>
                    <a:pt x="922" y="269"/>
                  </a:lnTo>
                  <a:lnTo>
                    <a:pt x="929" y="288"/>
                  </a:lnTo>
                  <a:lnTo>
                    <a:pt x="933" y="296"/>
                  </a:lnTo>
                  <a:lnTo>
                    <a:pt x="939" y="306"/>
                  </a:lnTo>
                  <a:lnTo>
                    <a:pt x="945" y="313"/>
                  </a:lnTo>
                  <a:lnTo>
                    <a:pt x="951" y="321"/>
                  </a:lnTo>
                  <a:lnTo>
                    <a:pt x="954" y="330"/>
                  </a:lnTo>
                  <a:lnTo>
                    <a:pt x="960" y="338"/>
                  </a:lnTo>
                  <a:lnTo>
                    <a:pt x="972" y="354"/>
                  </a:lnTo>
                  <a:lnTo>
                    <a:pt x="983" y="365"/>
                  </a:lnTo>
                  <a:lnTo>
                    <a:pt x="985" y="365"/>
                  </a:lnTo>
                  <a:lnTo>
                    <a:pt x="997" y="375"/>
                  </a:lnTo>
                  <a:lnTo>
                    <a:pt x="1002" y="377"/>
                  </a:lnTo>
                  <a:lnTo>
                    <a:pt x="1010" y="380"/>
                  </a:lnTo>
                  <a:lnTo>
                    <a:pt x="1018" y="382"/>
                  </a:lnTo>
                  <a:lnTo>
                    <a:pt x="1025" y="384"/>
                  </a:lnTo>
                  <a:lnTo>
                    <a:pt x="1031" y="386"/>
                  </a:lnTo>
                  <a:lnTo>
                    <a:pt x="1048" y="390"/>
                  </a:lnTo>
                  <a:lnTo>
                    <a:pt x="1062" y="390"/>
                  </a:lnTo>
                  <a:lnTo>
                    <a:pt x="1070" y="392"/>
                  </a:lnTo>
                  <a:lnTo>
                    <a:pt x="1160" y="392"/>
                  </a:lnTo>
                  <a:lnTo>
                    <a:pt x="1168" y="394"/>
                  </a:lnTo>
                  <a:lnTo>
                    <a:pt x="1185" y="394"/>
                  </a:lnTo>
                  <a:lnTo>
                    <a:pt x="1191" y="396"/>
                  </a:lnTo>
                  <a:lnTo>
                    <a:pt x="1202" y="398"/>
                  </a:lnTo>
                  <a:lnTo>
                    <a:pt x="1210" y="398"/>
                  </a:lnTo>
                  <a:lnTo>
                    <a:pt x="1217" y="400"/>
                  </a:lnTo>
                  <a:lnTo>
                    <a:pt x="1225" y="402"/>
                  </a:lnTo>
                  <a:lnTo>
                    <a:pt x="1235" y="405"/>
                  </a:lnTo>
                  <a:lnTo>
                    <a:pt x="1250" y="409"/>
                  </a:lnTo>
                  <a:lnTo>
                    <a:pt x="1260" y="411"/>
                  </a:lnTo>
                  <a:lnTo>
                    <a:pt x="1267" y="413"/>
                  </a:lnTo>
                  <a:lnTo>
                    <a:pt x="1277" y="415"/>
                  </a:lnTo>
                  <a:lnTo>
                    <a:pt x="1285" y="417"/>
                  </a:lnTo>
                  <a:lnTo>
                    <a:pt x="1294" y="419"/>
                  </a:lnTo>
                  <a:lnTo>
                    <a:pt x="1302" y="421"/>
                  </a:lnTo>
                  <a:lnTo>
                    <a:pt x="1312" y="423"/>
                  </a:lnTo>
                  <a:lnTo>
                    <a:pt x="1319" y="427"/>
                  </a:lnTo>
                  <a:lnTo>
                    <a:pt x="1338" y="430"/>
                  </a:lnTo>
                  <a:lnTo>
                    <a:pt x="1346" y="434"/>
                  </a:lnTo>
                  <a:lnTo>
                    <a:pt x="1356" y="436"/>
                  </a:lnTo>
                  <a:lnTo>
                    <a:pt x="1363" y="440"/>
                  </a:lnTo>
                  <a:lnTo>
                    <a:pt x="1373" y="442"/>
                  </a:lnTo>
                  <a:lnTo>
                    <a:pt x="1379" y="446"/>
                  </a:lnTo>
                  <a:lnTo>
                    <a:pt x="1388" y="450"/>
                  </a:lnTo>
                  <a:lnTo>
                    <a:pt x="1396" y="453"/>
                  </a:lnTo>
                  <a:lnTo>
                    <a:pt x="1406" y="457"/>
                  </a:lnTo>
                  <a:lnTo>
                    <a:pt x="1436" y="473"/>
                  </a:lnTo>
                  <a:lnTo>
                    <a:pt x="1446" y="476"/>
                  </a:lnTo>
                  <a:lnTo>
                    <a:pt x="1452" y="480"/>
                  </a:lnTo>
                  <a:lnTo>
                    <a:pt x="1467" y="492"/>
                  </a:lnTo>
                  <a:lnTo>
                    <a:pt x="1475" y="496"/>
                  </a:lnTo>
                  <a:lnTo>
                    <a:pt x="1479" y="501"/>
                  </a:lnTo>
                  <a:lnTo>
                    <a:pt x="1484" y="509"/>
                  </a:lnTo>
                  <a:lnTo>
                    <a:pt x="1494" y="515"/>
                  </a:lnTo>
                  <a:lnTo>
                    <a:pt x="1492" y="515"/>
                  </a:lnTo>
                  <a:lnTo>
                    <a:pt x="1492" y="513"/>
                  </a:lnTo>
                  <a:lnTo>
                    <a:pt x="1496" y="519"/>
                  </a:lnTo>
                  <a:lnTo>
                    <a:pt x="1502" y="526"/>
                  </a:lnTo>
                  <a:lnTo>
                    <a:pt x="1509" y="542"/>
                  </a:lnTo>
                  <a:lnTo>
                    <a:pt x="1515" y="549"/>
                  </a:lnTo>
                  <a:lnTo>
                    <a:pt x="1517" y="555"/>
                  </a:lnTo>
                  <a:lnTo>
                    <a:pt x="1519" y="563"/>
                  </a:lnTo>
                  <a:lnTo>
                    <a:pt x="1527" y="582"/>
                  </a:lnTo>
                  <a:lnTo>
                    <a:pt x="1529" y="590"/>
                  </a:lnTo>
                  <a:lnTo>
                    <a:pt x="1532" y="599"/>
                  </a:lnTo>
                  <a:lnTo>
                    <a:pt x="1534" y="609"/>
                  </a:lnTo>
                  <a:lnTo>
                    <a:pt x="1538" y="619"/>
                  </a:lnTo>
                  <a:lnTo>
                    <a:pt x="1542" y="638"/>
                  </a:lnTo>
                  <a:lnTo>
                    <a:pt x="1546" y="647"/>
                  </a:lnTo>
                  <a:lnTo>
                    <a:pt x="1555" y="695"/>
                  </a:lnTo>
                  <a:lnTo>
                    <a:pt x="1557" y="707"/>
                  </a:lnTo>
                  <a:lnTo>
                    <a:pt x="1565" y="745"/>
                  </a:lnTo>
                  <a:lnTo>
                    <a:pt x="1567" y="757"/>
                  </a:lnTo>
                  <a:lnTo>
                    <a:pt x="1571" y="767"/>
                  </a:lnTo>
                  <a:lnTo>
                    <a:pt x="1577" y="795"/>
                  </a:lnTo>
                  <a:lnTo>
                    <a:pt x="1580" y="805"/>
                  </a:lnTo>
                  <a:lnTo>
                    <a:pt x="1592" y="791"/>
                  </a:lnTo>
                  <a:lnTo>
                    <a:pt x="1586" y="763"/>
                  </a:lnTo>
                  <a:lnTo>
                    <a:pt x="1582" y="753"/>
                  </a:lnTo>
                  <a:lnTo>
                    <a:pt x="1580" y="742"/>
                  </a:lnTo>
                  <a:lnTo>
                    <a:pt x="1573" y="703"/>
                  </a:lnTo>
                  <a:lnTo>
                    <a:pt x="1571" y="692"/>
                  </a:lnTo>
                  <a:lnTo>
                    <a:pt x="1561" y="644"/>
                  </a:lnTo>
                  <a:lnTo>
                    <a:pt x="1557" y="634"/>
                  </a:lnTo>
                  <a:lnTo>
                    <a:pt x="1553" y="615"/>
                  </a:lnTo>
                  <a:lnTo>
                    <a:pt x="1550" y="605"/>
                  </a:lnTo>
                  <a:lnTo>
                    <a:pt x="1548" y="596"/>
                  </a:lnTo>
                  <a:lnTo>
                    <a:pt x="1544" y="586"/>
                  </a:lnTo>
                  <a:lnTo>
                    <a:pt x="1542" y="578"/>
                  </a:lnTo>
                  <a:lnTo>
                    <a:pt x="1534" y="559"/>
                  </a:lnTo>
                  <a:lnTo>
                    <a:pt x="1532" y="551"/>
                  </a:lnTo>
                  <a:lnTo>
                    <a:pt x="1527" y="542"/>
                  </a:lnTo>
                  <a:lnTo>
                    <a:pt x="1521" y="534"/>
                  </a:lnTo>
                  <a:lnTo>
                    <a:pt x="1513" y="519"/>
                  </a:lnTo>
                  <a:lnTo>
                    <a:pt x="1507" y="511"/>
                  </a:lnTo>
                  <a:lnTo>
                    <a:pt x="1504" y="505"/>
                  </a:lnTo>
                  <a:lnTo>
                    <a:pt x="1504" y="503"/>
                  </a:lnTo>
                  <a:lnTo>
                    <a:pt x="1502" y="503"/>
                  </a:lnTo>
                  <a:lnTo>
                    <a:pt x="1496" y="498"/>
                  </a:lnTo>
                  <a:lnTo>
                    <a:pt x="1490" y="490"/>
                  </a:lnTo>
                  <a:lnTo>
                    <a:pt x="1482" y="484"/>
                  </a:lnTo>
                  <a:lnTo>
                    <a:pt x="1475" y="480"/>
                  </a:lnTo>
                  <a:lnTo>
                    <a:pt x="1459" y="469"/>
                  </a:lnTo>
                  <a:lnTo>
                    <a:pt x="1454" y="465"/>
                  </a:lnTo>
                  <a:lnTo>
                    <a:pt x="1444" y="457"/>
                  </a:lnTo>
                  <a:lnTo>
                    <a:pt x="1413" y="442"/>
                  </a:lnTo>
                  <a:lnTo>
                    <a:pt x="1404" y="438"/>
                  </a:lnTo>
                  <a:lnTo>
                    <a:pt x="1396" y="434"/>
                  </a:lnTo>
                  <a:lnTo>
                    <a:pt x="1386" y="430"/>
                  </a:lnTo>
                  <a:lnTo>
                    <a:pt x="1377" y="427"/>
                  </a:lnTo>
                  <a:lnTo>
                    <a:pt x="1367" y="425"/>
                  </a:lnTo>
                  <a:lnTo>
                    <a:pt x="1360" y="421"/>
                  </a:lnTo>
                  <a:lnTo>
                    <a:pt x="1350" y="419"/>
                  </a:lnTo>
                  <a:lnTo>
                    <a:pt x="1342" y="415"/>
                  </a:lnTo>
                  <a:lnTo>
                    <a:pt x="1323" y="411"/>
                  </a:lnTo>
                  <a:lnTo>
                    <a:pt x="1315" y="407"/>
                  </a:lnTo>
                  <a:lnTo>
                    <a:pt x="1306" y="405"/>
                  </a:lnTo>
                  <a:lnTo>
                    <a:pt x="1298" y="403"/>
                  </a:lnTo>
                  <a:lnTo>
                    <a:pt x="1288" y="402"/>
                  </a:lnTo>
                  <a:lnTo>
                    <a:pt x="1281" y="400"/>
                  </a:lnTo>
                  <a:lnTo>
                    <a:pt x="1271" y="398"/>
                  </a:lnTo>
                  <a:lnTo>
                    <a:pt x="1264" y="396"/>
                  </a:lnTo>
                  <a:lnTo>
                    <a:pt x="1254" y="394"/>
                  </a:lnTo>
                  <a:lnTo>
                    <a:pt x="1239" y="390"/>
                  </a:lnTo>
                  <a:lnTo>
                    <a:pt x="1229" y="386"/>
                  </a:lnTo>
                  <a:lnTo>
                    <a:pt x="1221" y="384"/>
                  </a:lnTo>
                  <a:lnTo>
                    <a:pt x="1210" y="382"/>
                  </a:lnTo>
                  <a:lnTo>
                    <a:pt x="1202" y="382"/>
                  </a:lnTo>
                  <a:lnTo>
                    <a:pt x="1194" y="380"/>
                  </a:lnTo>
                  <a:lnTo>
                    <a:pt x="1185" y="378"/>
                  </a:lnTo>
                  <a:lnTo>
                    <a:pt x="1168" y="378"/>
                  </a:lnTo>
                  <a:lnTo>
                    <a:pt x="1160" y="377"/>
                  </a:lnTo>
                  <a:lnTo>
                    <a:pt x="1070" y="377"/>
                  </a:lnTo>
                  <a:lnTo>
                    <a:pt x="1062" y="375"/>
                  </a:lnTo>
                  <a:lnTo>
                    <a:pt x="1048" y="375"/>
                  </a:lnTo>
                  <a:lnTo>
                    <a:pt x="1035" y="371"/>
                  </a:lnTo>
                  <a:lnTo>
                    <a:pt x="1029" y="369"/>
                  </a:lnTo>
                  <a:lnTo>
                    <a:pt x="1022" y="367"/>
                  </a:lnTo>
                  <a:lnTo>
                    <a:pt x="1018" y="365"/>
                  </a:lnTo>
                  <a:lnTo>
                    <a:pt x="1010" y="361"/>
                  </a:lnTo>
                  <a:lnTo>
                    <a:pt x="1004" y="359"/>
                  </a:lnTo>
                  <a:lnTo>
                    <a:pt x="993" y="354"/>
                  </a:lnTo>
                  <a:lnTo>
                    <a:pt x="995" y="354"/>
                  </a:lnTo>
                  <a:lnTo>
                    <a:pt x="983" y="342"/>
                  </a:lnTo>
                  <a:lnTo>
                    <a:pt x="972" y="327"/>
                  </a:lnTo>
                  <a:lnTo>
                    <a:pt x="966" y="323"/>
                  </a:lnTo>
                  <a:lnTo>
                    <a:pt x="962" y="313"/>
                  </a:lnTo>
                  <a:lnTo>
                    <a:pt x="956" y="306"/>
                  </a:lnTo>
                  <a:lnTo>
                    <a:pt x="954" y="298"/>
                  </a:lnTo>
                  <a:lnTo>
                    <a:pt x="949" y="288"/>
                  </a:lnTo>
                  <a:lnTo>
                    <a:pt x="945" y="281"/>
                  </a:lnTo>
                  <a:lnTo>
                    <a:pt x="937" y="261"/>
                  </a:lnTo>
                  <a:lnTo>
                    <a:pt x="931" y="252"/>
                  </a:lnTo>
                  <a:lnTo>
                    <a:pt x="897" y="165"/>
                  </a:lnTo>
                  <a:lnTo>
                    <a:pt x="893" y="158"/>
                  </a:lnTo>
                  <a:lnTo>
                    <a:pt x="889" y="150"/>
                  </a:lnTo>
                  <a:lnTo>
                    <a:pt x="887" y="142"/>
                  </a:lnTo>
                  <a:lnTo>
                    <a:pt x="870" y="110"/>
                  </a:lnTo>
                  <a:lnTo>
                    <a:pt x="858" y="92"/>
                  </a:lnTo>
                  <a:lnTo>
                    <a:pt x="851" y="79"/>
                  </a:lnTo>
                  <a:lnTo>
                    <a:pt x="845" y="73"/>
                  </a:lnTo>
                  <a:lnTo>
                    <a:pt x="833" y="56"/>
                  </a:lnTo>
                  <a:lnTo>
                    <a:pt x="824" y="46"/>
                  </a:lnTo>
                  <a:lnTo>
                    <a:pt x="820" y="40"/>
                  </a:lnTo>
                  <a:lnTo>
                    <a:pt x="801" y="23"/>
                  </a:lnTo>
                  <a:lnTo>
                    <a:pt x="797" y="21"/>
                  </a:lnTo>
                  <a:lnTo>
                    <a:pt x="795" y="17"/>
                  </a:lnTo>
                  <a:lnTo>
                    <a:pt x="787" y="14"/>
                  </a:lnTo>
                  <a:lnTo>
                    <a:pt x="783" y="12"/>
                  </a:lnTo>
                  <a:lnTo>
                    <a:pt x="780" y="8"/>
                  </a:lnTo>
                  <a:lnTo>
                    <a:pt x="774" y="4"/>
                  </a:lnTo>
                  <a:lnTo>
                    <a:pt x="768" y="4"/>
                  </a:lnTo>
                  <a:lnTo>
                    <a:pt x="760" y="0"/>
                  </a:lnTo>
                  <a:lnTo>
                    <a:pt x="747" y="0"/>
                  </a:lnTo>
                  <a:lnTo>
                    <a:pt x="743" y="2"/>
                  </a:lnTo>
                  <a:lnTo>
                    <a:pt x="739" y="2"/>
                  </a:lnTo>
                  <a:lnTo>
                    <a:pt x="730" y="8"/>
                  </a:lnTo>
                  <a:lnTo>
                    <a:pt x="726" y="12"/>
                  </a:lnTo>
                  <a:lnTo>
                    <a:pt x="722" y="14"/>
                  </a:lnTo>
                  <a:lnTo>
                    <a:pt x="716" y="17"/>
                  </a:lnTo>
                  <a:lnTo>
                    <a:pt x="712" y="25"/>
                  </a:lnTo>
                  <a:lnTo>
                    <a:pt x="712" y="23"/>
                  </a:lnTo>
                  <a:lnTo>
                    <a:pt x="701" y="37"/>
                  </a:lnTo>
                  <a:lnTo>
                    <a:pt x="697" y="44"/>
                  </a:lnTo>
                  <a:lnTo>
                    <a:pt x="686" y="60"/>
                  </a:lnTo>
                  <a:lnTo>
                    <a:pt x="680" y="69"/>
                  </a:lnTo>
                  <a:lnTo>
                    <a:pt x="668" y="88"/>
                  </a:lnTo>
                  <a:lnTo>
                    <a:pt x="664" y="100"/>
                  </a:lnTo>
                  <a:lnTo>
                    <a:pt x="659" y="110"/>
                  </a:lnTo>
                  <a:lnTo>
                    <a:pt x="653" y="121"/>
                  </a:lnTo>
                  <a:lnTo>
                    <a:pt x="649" y="135"/>
                  </a:lnTo>
                  <a:lnTo>
                    <a:pt x="643" y="148"/>
                  </a:lnTo>
                  <a:lnTo>
                    <a:pt x="639" y="160"/>
                  </a:lnTo>
                  <a:lnTo>
                    <a:pt x="628" y="186"/>
                  </a:lnTo>
                  <a:lnTo>
                    <a:pt x="624" y="200"/>
                  </a:lnTo>
                  <a:lnTo>
                    <a:pt x="618" y="213"/>
                  </a:lnTo>
                  <a:lnTo>
                    <a:pt x="614" y="227"/>
                  </a:lnTo>
                  <a:lnTo>
                    <a:pt x="609" y="240"/>
                  </a:lnTo>
                  <a:lnTo>
                    <a:pt x="605" y="256"/>
                  </a:lnTo>
                  <a:lnTo>
                    <a:pt x="601" y="269"/>
                  </a:lnTo>
                  <a:lnTo>
                    <a:pt x="595" y="284"/>
                  </a:lnTo>
                  <a:lnTo>
                    <a:pt x="591" y="298"/>
                  </a:lnTo>
                  <a:lnTo>
                    <a:pt x="588" y="313"/>
                  </a:lnTo>
                  <a:lnTo>
                    <a:pt x="584" y="327"/>
                  </a:lnTo>
                  <a:lnTo>
                    <a:pt x="578" y="340"/>
                  </a:lnTo>
                  <a:lnTo>
                    <a:pt x="574" y="355"/>
                  </a:lnTo>
                  <a:lnTo>
                    <a:pt x="566" y="382"/>
                  </a:lnTo>
                  <a:lnTo>
                    <a:pt x="565" y="398"/>
                  </a:lnTo>
                  <a:lnTo>
                    <a:pt x="561" y="411"/>
                  </a:lnTo>
                  <a:lnTo>
                    <a:pt x="557" y="423"/>
                  </a:lnTo>
                  <a:lnTo>
                    <a:pt x="553" y="436"/>
                  </a:lnTo>
                  <a:lnTo>
                    <a:pt x="551" y="450"/>
                  </a:lnTo>
                  <a:lnTo>
                    <a:pt x="547" y="463"/>
                  </a:lnTo>
                  <a:lnTo>
                    <a:pt x="545" y="476"/>
                  </a:lnTo>
                  <a:lnTo>
                    <a:pt x="542" y="490"/>
                  </a:lnTo>
                  <a:lnTo>
                    <a:pt x="536" y="530"/>
                  </a:lnTo>
                  <a:lnTo>
                    <a:pt x="534" y="546"/>
                  </a:lnTo>
                  <a:lnTo>
                    <a:pt x="528" y="586"/>
                  </a:lnTo>
                  <a:lnTo>
                    <a:pt x="526" y="603"/>
                  </a:lnTo>
                  <a:lnTo>
                    <a:pt x="526" y="617"/>
                  </a:lnTo>
                  <a:lnTo>
                    <a:pt x="520" y="657"/>
                  </a:lnTo>
                  <a:lnTo>
                    <a:pt x="520" y="670"/>
                  </a:lnTo>
                  <a:lnTo>
                    <a:pt x="517" y="697"/>
                  </a:lnTo>
                  <a:lnTo>
                    <a:pt x="517" y="711"/>
                  </a:lnTo>
                  <a:lnTo>
                    <a:pt x="515" y="722"/>
                  </a:lnTo>
                  <a:lnTo>
                    <a:pt x="513" y="736"/>
                  </a:lnTo>
                  <a:lnTo>
                    <a:pt x="513" y="749"/>
                  </a:lnTo>
                  <a:lnTo>
                    <a:pt x="511" y="759"/>
                  </a:lnTo>
                  <a:lnTo>
                    <a:pt x="509" y="772"/>
                  </a:lnTo>
                  <a:lnTo>
                    <a:pt x="507" y="786"/>
                  </a:lnTo>
                  <a:lnTo>
                    <a:pt x="507" y="797"/>
                  </a:lnTo>
                  <a:lnTo>
                    <a:pt x="501" y="830"/>
                  </a:lnTo>
                  <a:lnTo>
                    <a:pt x="497" y="840"/>
                  </a:lnTo>
                  <a:lnTo>
                    <a:pt x="495" y="847"/>
                  </a:lnTo>
                  <a:lnTo>
                    <a:pt x="492" y="857"/>
                  </a:lnTo>
                  <a:lnTo>
                    <a:pt x="490" y="864"/>
                  </a:lnTo>
                  <a:lnTo>
                    <a:pt x="486" y="872"/>
                  </a:lnTo>
                  <a:lnTo>
                    <a:pt x="484" y="878"/>
                  </a:lnTo>
                  <a:lnTo>
                    <a:pt x="480" y="884"/>
                  </a:lnTo>
                  <a:lnTo>
                    <a:pt x="478" y="891"/>
                  </a:lnTo>
                  <a:lnTo>
                    <a:pt x="474" y="897"/>
                  </a:lnTo>
                  <a:lnTo>
                    <a:pt x="472" y="903"/>
                  </a:lnTo>
                  <a:lnTo>
                    <a:pt x="469" y="911"/>
                  </a:lnTo>
                  <a:lnTo>
                    <a:pt x="467" y="916"/>
                  </a:lnTo>
                  <a:lnTo>
                    <a:pt x="463" y="922"/>
                  </a:lnTo>
                  <a:lnTo>
                    <a:pt x="461" y="928"/>
                  </a:lnTo>
                  <a:lnTo>
                    <a:pt x="457" y="934"/>
                  </a:lnTo>
                  <a:lnTo>
                    <a:pt x="455" y="939"/>
                  </a:lnTo>
                  <a:lnTo>
                    <a:pt x="451" y="945"/>
                  </a:lnTo>
                  <a:lnTo>
                    <a:pt x="449" y="951"/>
                  </a:lnTo>
                  <a:lnTo>
                    <a:pt x="445" y="957"/>
                  </a:lnTo>
                  <a:lnTo>
                    <a:pt x="444" y="962"/>
                  </a:lnTo>
                  <a:lnTo>
                    <a:pt x="440" y="968"/>
                  </a:lnTo>
                  <a:lnTo>
                    <a:pt x="438" y="976"/>
                  </a:lnTo>
                  <a:lnTo>
                    <a:pt x="434" y="982"/>
                  </a:lnTo>
                  <a:lnTo>
                    <a:pt x="432" y="991"/>
                  </a:lnTo>
                  <a:lnTo>
                    <a:pt x="428" y="999"/>
                  </a:lnTo>
                  <a:lnTo>
                    <a:pt x="424" y="1014"/>
                  </a:lnTo>
                  <a:lnTo>
                    <a:pt x="421" y="1024"/>
                  </a:lnTo>
                  <a:lnTo>
                    <a:pt x="419" y="1034"/>
                  </a:lnTo>
                  <a:lnTo>
                    <a:pt x="415" y="1043"/>
                  </a:lnTo>
                  <a:lnTo>
                    <a:pt x="413" y="1053"/>
                  </a:lnTo>
                  <a:lnTo>
                    <a:pt x="411" y="1064"/>
                  </a:lnTo>
                  <a:lnTo>
                    <a:pt x="407" y="1076"/>
                  </a:lnTo>
                  <a:lnTo>
                    <a:pt x="405" y="1087"/>
                  </a:lnTo>
                  <a:lnTo>
                    <a:pt x="401" y="1099"/>
                  </a:lnTo>
                  <a:lnTo>
                    <a:pt x="399" y="1110"/>
                  </a:lnTo>
                  <a:lnTo>
                    <a:pt x="396" y="1137"/>
                  </a:lnTo>
                  <a:lnTo>
                    <a:pt x="394" y="1149"/>
                  </a:lnTo>
                  <a:lnTo>
                    <a:pt x="390" y="1176"/>
                  </a:lnTo>
                  <a:lnTo>
                    <a:pt x="388" y="1191"/>
                  </a:lnTo>
                  <a:lnTo>
                    <a:pt x="386" y="1204"/>
                  </a:lnTo>
                  <a:lnTo>
                    <a:pt x="384" y="1220"/>
                  </a:lnTo>
                  <a:lnTo>
                    <a:pt x="382" y="1233"/>
                  </a:lnTo>
                  <a:lnTo>
                    <a:pt x="378" y="1266"/>
                  </a:lnTo>
                  <a:lnTo>
                    <a:pt x="378" y="1281"/>
                  </a:lnTo>
                  <a:lnTo>
                    <a:pt x="371" y="1343"/>
                  </a:lnTo>
                  <a:lnTo>
                    <a:pt x="369" y="1360"/>
                  </a:lnTo>
                  <a:lnTo>
                    <a:pt x="367" y="1374"/>
                  </a:lnTo>
                  <a:lnTo>
                    <a:pt x="363" y="1391"/>
                  </a:lnTo>
                  <a:lnTo>
                    <a:pt x="361" y="1408"/>
                  </a:lnTo>
                  <a:lnTo>
                    <a:pt x="359" y="1423"/>
                  </a:lnTo>
                  <a:lnTo>
                    <a:pt x="355" y="1441"/>
                  </a:lnTo>
                  <a:lnTo>
                    <a:pt x="353" y="1458"/>
                  </a:lnTo>
                  <a:lnTo>
                    <a:pt x="349" y="1475"/>
                  </a:lnTo>
                  <a:lnTo>
                    <a:pt x="348" y="1493"/>
                  </a:lnTo>
                  <a:lnTo>
                    <a:pt x="336" y="1544"/>
                  </a:lnTo>
                  <a:lnTo>
                    <a:pt x="330" y="1562"/>
                  </a:lnTo>
                  <a:lnTo>
                    <a:pt x="326" y="1581"/>
                  </a:lnTo>
                  <a:lnTo>
                    <a:pt x="321" y="1598"/>
                  </a:lnTo>
                  <a:lnTo>
                    <a:pt x="315" y="1617"/>
                  </a:lnTo>
                  <a:lnTo>
                    <a:pt x="309" y="1639"/>
                  </a:lnTo>
                  <a:lnTo>
                    <a:pt x="305" y="1658"/>
                  </a:lnTo>
                  <a:lnTo>
                    <a:pt x="294" y="1700"/>
                  </a:lnTo>
                  <a:lnTo>
                    <a:pt x="286" y="1721"/>
                  </a:lnTo>
                  <a:lnTo>
                    <a:pt x="263" y="1806"/>
                  </a:lnTo>
                  <a:lnTo>
                    <a:pt x="255" y="1829"/>
                  </a:lnTo>
                  <a:lnTo>
                    <a:pt x="238" y="1892"/>
                  </a:lnTo>
                  <a:lnTo>
                    <a:pt x="230" y="1913"/>
                  </a:lnTo>
                  <a:lnTo>
                    <a:pt x="225" y="1934"/>
                  </a:lnTo>
                  <a:lnTo>
                    <a:pt x="219" y="1954"/>
                  </a:lnTo>
                  <a:lnTo>
                    <a:pt x="211" y="1975"/>
                  </a:lnTo>
                  <a:lnTo>
                    <a:pt x="194" y="2032"/>
                  </a:lnTo>
                  <a:lnTo>
                    <a:pt x="186" y="2050"/>
                  </a:lnTo>
                  <a:lnTo>
                    <a:pt x="181" y="2069"/>
                  </a:lnTo>
                  <a:lnTo>
                    <a:pt x="175" y="2084"/>
                  </a:lnTo>
                  <a:lnTo>
                    <a:pt x="169" y="2102"/>
                  </a:lnTo>
                  <a:lnTo>
                    <a:pt x="157" y="2132"/>
                  </a:lnTo>
                  <a:lnTo>
                    <a:pt x="154" y="2146"/>
                  </a:lnTo>
                  <a:lnTo>
                    <a:pt x="148" y="2157"/>
                  </a:lnTo>
                  <a:lnTo>
                    <a:pt x="142" y="2169"/>
                  </a:lnTo>
                  <a:lnTo>
                    <a:pt x="136" y="2178"/>
                  </a:lnTo>
                  <a:lnTo>
                    <a:pt x="131" y="2190"/>
                  </a:lnTo>
                  <a:lnTo>
                    <a:pt x="127" y="2200"/>
                  </a:lnTo>
                  <a:lnTo>
                    <a:pt x="115" y="2219"/>
                  </a:lnTo>
                  <a:lnTo>
                    <a:pt x="113" y="2226"/>
                  </a:lnTo>
                  <a:lnTo>
                    <a:pt x="102" y="2242"/>
                  </a:lnTo>
                  <a:lnTo>
                    <a:pt x="98" y="2249"/>
                  </a:lnTo>
                  <a:lnTo>
                    <a:pt x="92" y="2255"/>
                  </a:lnTo>
                  <a:lnTo>
                    <a:pt x="88" y="2261"/>
                  </a:lnTo>
                  <a:lnTo>
                    <a:pt x="83" y="2265"/>
                  </a:lnTo>
                  <a:lnTo>
                    <a:pt x="79" y="2271"/>
                  </a:lnTo>
                  <a:lnTo>
                    <a:pt x="65" y="2284"/>
                  </a:lnTo>
                  <a:lnTo>
                    <a:pt x="61" y="2286"/>
                  </a:lnTo>
                  <a:lnTo>
                    <a:pt x="58" y="2290"/>
                  </a:lnTo>
                  <a:lnTo>
                    <a:pt x="52" y="2290"/>
                  </a:lnTo>
                  <a:lnTo>
                    <a:pt x="46" y="2294"/>
                  </a:lnTo>
                  <a:lnTo>
                    <a:pt x="27" y="2294"/>
                  </a:lnTo>
                  <a:lnTo>
                    <a:pt x="17" y="2290"/>
                  </a:lnTo>
                  <a:lnTo>
                    <a:pt x="10" y="2282"/>
                  </a:lnTo>
                  <a:lnTo>
                    <a:pt x="12" y="2284"/>
                  </a:lnTo>
                  <a:lnTo>
                    <a:pt x="0" y="2296"/>
                  </a:lnTo>
                  <a:close/>
                </a:path>
              </a:pathLst>
            </a:custGeom>
            <a:solidFill>
              <a:srgbClr val="000000"/>
            </a:solidFill>
            <a:ln w="28575">
              <a:solidFill>
                <a:schemeClr val="bg1"/>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487" name="Freeform 7"/>
            <p:cNvSpPr>
              <a:spLocks/>
            </p:cNvSpPr>
            <p:nvPr/>
          </p:nvSpPr>
          <p:spPr bwMode="auto">
            <a:xfrm>
              <a:off x="3364" y="1838"/>
              <a:ext cx="452" cy="1038"/>
            </a:xfrm>
            <a:custGeom>
              <a:avLst/>
              <a:gdLst>
                <a:gd name="T0" fmla="*/ 11 w 509"/>
                <a:gd name="T1" fmla="*/ 68 h 1038"/>
                <a:gd name="T2" fmla="*/ 18 w 509"/>
                <a:gd name="T3" fmla="*/ 110 h 1038"/>
                <a:gd name="T4" fmla="*/ 29 w 509"/>
                <a:gd name="T5" fmla="*/ 170 h 1038"/>
                <a:gd name="T6" fmla="*/ 46 w 509"/>
                <a:gd name="T7" fmla="*/ 243 h 1038"/>
                <a:gd name="T8" fmla="*/ 79 w 509"/>
                <a:gd name="T9" fmla="*/ 316 h 1038"/>
                <a:gd name="T10" fmla="*/ 139 w 509"/>
                <a:gd name="T11" fmla="*/ 392 h 1038"/>
                <a:gd name="T12" fmla="*/ 165 w 509"/>
                <a:gd name="T13" fmla="*/ 429 h 1038"/>
                <a:gd name="T14" fmla="*/ 176 w 509"/>
                <a:gd name="T15" fmla="*/ 454 h 1038"/>
                <a:gd name="T16" fmla="*/ 191 w 509"/>
                <a:gd name="T17" fmla="*/ 523 h 1038"/>
                <a:gd name="T18" fmla="*/ 197 w 509"/>
                <a:gd name="T19" fmla="*/ 561 h 1038"/>
                <a:gd name="T20" fmla="*/ 203 w 509"/>
                <a:gd name="T21" fmla="*/ 594 h 1038"/>
                <a:gd name="T22" fmla="*/ 209 w 509"/>
                <a:gd name="T23" fmla="*/ 631 h 1038"/>
                <a:gd name="T24" fmla="*/ 223 w 509"/>
                <a:gd name="T25" fmla="*/ 680 h 1038"/>
                <a:gd name="T26" fmla="*/ 236 w 509"/>
                <a:gd name="T27" fmla="*/ 736 h 1038"/>
                <a:gd name="T28" fmla="*/ 249 w 509"/>
                <a:gd name="T29" fmla="*/ 778 h 1038"/>
                <a:gd name="T30" fmla="*/ 259 w 509"/>
                <a:gd name="T31" fmla="*/ 819 h 1038"/>
                <a:gd name="T32" fmla="*/ 276 w 509"/>
                <a:gd name="T33" fmla="*/ 867 h 1038"/>
                <a:gd name="T34" fmla="*/ 285 w 509"/>
                <a:gd name="T35" fmla="*/ 892 h 1038"/>
                <a:gd name="T36" fmla="*/ 296 w 509"/>
                <a:gd name="T37" fmla="*/ 921 h 1038"/>
                <a:gd name="T38" fmla="*/ 306 w 509"/>
                <a:gd name="T39" fmla="*/ 946 h 1038"/>
                <a:gd name="T40" fmla="*/ 321 w 509"/>
                <a:gd name="T41" fmla="*/ 974 h 1038"/>
                <a:gd name="T42" fmla="*/ 338 w 509"/>
                <a:gd name="T43" fmla="*/ 1007 h 1038"/>
                <a:gd name="T44" fmla="*/ 353 w 509"/>
                <a:gd name="T45" fmla="*/ 1024 h 1038"/>
                <a:gd name="T46" fmla="*/ 362 w 509"/>
                <a:gd name="T47" fmla="*/ 1032 h 1038"/>
                <a:gd name="T48" fmla="*/ 373 w 509"/>
                <a:gd name="T49" fmla="*/ 1038 h 1038"/>
                <a:gd name="T50" fmla="*/ 391 w 509"/>
                <a:gd name="T51" fmla="*/ 1032 h 1038"/>
                <a:gd name="T52" fmla="*/ 401 w 509"/>
                <a:gd name="T53" fmla="*/ 1017 h 1038"/>
                <a:gd name="T54" fmla="*/ 388 w 509"/>
                <a:gd name="T55" fmla="*/ 1013 h 1038"/>
                <a:gd name="T56" fmla="*/ 380 w 509"/>
                <a:gd name="T57" fmla="*/ 1020 h 1038"/>
                <a:gd name="T58" fmla="*/ 373 w 509"/>
                <a:gd name="T59" fmla="*/ 1020 h 1038"/>
                <a:gd name="T60" fmla="*/ 362 w 509"/>
                <a:gd name="T61" fmla="*/ 1011 h 1038"/>
                <a:gd name="T62" fmla="*/ 350 w 509"/>
                <a:gd name="T63" fmla="*/ 997 h 1038"/>
                <a:gd name="T64" fmla="*/ 330 w 509"/>
                <a:gd name="T65" fmla="*/ 967 h 1038"/>
                <a:gd name="T66" fmla="*/ 319 w 509"/>
                <a:gd name="T67" fmla="*/ 942 h 1038"/>
                <a:gd name="T68" fmla="*/ 309 w 509"/>
                <a:gd name="T69" fmla="*/ 919 h 1038"/>
                <a:gd name="T70" fmla="*/ 299 w 509"/>
                <a:gd name="T71" fmla="*/ 892 h 1038"/>
                <a:gd name="T72" fmla="*/ 289 w 509"/>
                <a:gd name="T73" fmla="*/ 865 h 1038"/>
                <a:gd name="T74" fmla="*/ 278 w 509"/>
                <a:gd name="T75" fmla="*/ 830 h 1038"/>
                <a:gd name="T76" fmla="*/ 263 w 509"/>
                <a:gd name="T77" fmla="*/ 782 h 1038"/>
                <a:gd name="T78" fmla="*/ 251 w 509"/>
                <a:gd name="T79" fmla="*/ 740 h 1038"/>
                <a:gd name="T80" fmla="*/ 238 w 509"/>
                <a:gd name="T81" fmla="*/ 692 h 1038"/>
                <a:gd name="T82" fmla="*/ 225 w 509"/>
                <a:gd name="T83" fmla="*/ 632 h 1038"/>
                <a:gd name="T84" fmla="*/ 217 w 509"/>
                <a:gd name="T85" fmla="*/ 598 h 1038"/>
                <a:gd name="T86" fmla="*/ 210 w 509"/>
                <a:gd name="T87" fmla="*/ 563 h 1038"/>
                <a:gd name="T88" fmla="*/ 205 w 509"/>
                <a:gd name="T89" fmla="*/ 525 h 1038"/>
                <a:gd name="T90" fmla="*/ 201 w 509"/>
                <a:gd name="T91" fmla="*/ 494 h 1038"/>
                <a:gd name="T92" fmla="*/ 184 w 509"/>
                <a:gd name="T93" fmla="*/ 437 h 1038"/>
                <a:gd name="T94" fmla="*/ 153 w 509"/>
                <a:gd name="T95" fmla="*/ 385 h 1038"/>
                <a:gd name="T96" fmla="*/ 93 w 509"/>
                <a:gd name="T97" fmla="*/ 310 h 1038"/>
                <a:gd name="T98" fmla="*/ 60 w 509"/>
                <a:gd name="T99" fmla="*/ 241 h 1038"/>
                <a:gd name="T100" fmla="*/ 49 w 509"/>
                <a:gd name="T101" fmla="*/ 204 h 1038"/>
                <a:gd name="T102" fmla="*/ 32 w 509"/>
                <a:gd name="T103" fmla="*/ 116 h 1038"/>
                <a:gd name="T104" fmla="*/ 25 w 509"/>
                <a:gd name="T105" fmla="*/ 72 h 1038"/>
                <a:gd name="T106" fmla="*/ 12 w 509"/>
                <a:gd name="T107" fmla="*/ 10 h 10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09"/>
                <a:gd name="T163" fmla="*/ 0 h 1038"/>
                <a:gd name="T164" fmla="*/ 509 w 509"/>
                <a:gd name="T165" fmla="*/ 1038 h 10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09" h="1038">
                  <a:moveTo>
                    <a:pt x="0" y="14"/>
                  </a:moveTo>
                  <a:lnTo>
                    <a:pt x="2" y="22"/>
                  </a:lnTo>
                  <a:lnTo>
                    <a:pt x="6" y="41"/>
                  </a:lnTo>
                  <a:lnTo>
                    <a:pt x="10" y="49"/>
                  </a:lnTo>
                  <a:lnTo>
                    <a:pt x="14" y="68"/>
                  </a:lnTo>
                  <a:lnTo>
                    <a:pt x="16" y="75"/>
                  </a:lnTo>
                  <a:lnTo>
                    <a:pt x="18" y="85"/>
                  </a:lnTo>
                  <a:lnTo>
                    <a:pt x="20" y="93"/>
                  </a:lnTo>
                  <a:lnTo>
                    <a:pt x="21" y="102"/>
                  </a:lnTo>
                  <a:lnTo>
                    <a:pt x="23" y="110"/>
                  </a:lnTo>
                  <a:lnTo>
                    <a:pt x="25" y="120"/>
                  </a:lnTo>
                  <a:lnTo>
                    <a:pt x="29" y="135"/>
                  </a:lnTo>
                  <a:lnTo>
                    <a:pt x="31" y="145"/>
                  </a:lnTo>
                  <a:lnTo>
                    <a:pt x="35" y="160"/>
                  </a:lnTo>
                  <a:lnTo>
                    <a:pt x="37" y="170"/>
                  </a:lnTo>
                  <a:lnTo>
                    <a:pt x="46" y="208"/>
                  </a:lnTo>
                  <a:lnTo>
                    <a:pt x="50" y="218"/>
                  </a:lnTo>
                  <a:lnTo>
                    <a:pt x="52" y="225"/>
                  </a:lnTo>
                  <a:lnTo>
                    <a:pt x="56" y="233"/>
                  </a:lnTo>
                  <a:lnTo>
                    <a:pt x="58" y="243"/>
                  </a:lnTo>
                  <a:lnTo>
                    <a:pt x="62" y="248"/>
                  </a:lnTo>
                  <a:lnTo>
                    <a:pt x="64" y="254"/>
                  </a:lnTo>
                  <a:lnTo>
                    <a:pt x="75" y="279"/>
                  </a:lnTo>
                  <a:lnTo>
                    <a:pt x="77" y="279"/>
                  </a:lnTo>
                  <a:lnTo>
                    <a:pt x="100" y="316"/>
                  </a:lnTo>
                  <a:lnTo>
                    <a:pt x="106" y="321"/>
                  </a:lnTo>
                  <a:lnTo>
                    <a:pt x="110" y="327"/>
                  </a:lnTo>
                  <a:lnTo>
                    <a:pt x="152" y="369"/>
                  </a:lnTo>
                  <a:lnTo>
                    <a:pt x="158" y="373"/>
                  </a:lnTo>
                  <a:lnTo>
                    <a:pt x="177" y="392"/>
                  </a:lnTo>
                  <a:lnTo>
                    <a:pt x="183" y="396"/>
                  </a:lnTo>
                  <a:lnTo>
                    <a:pt x="190" y="408"/>
                  </a:lnTo>
                  <a:lnTo>
                    <a:pt x="196" y="412"/>
                  </a:lnTo>
                  <a:lnTo>
                    <a:pt x="204" y="423"/>
                  </a:lnTo>
                  <a:lnTo>
                    <a:pt x="210" y="429"/>
                  </a:lnTo>
                  <a:lnTo>
                    <a:pt x="221" y="444"/>
                  </a:lnTo>
                  <a:lnTo>
                    <a:pt x="219" y="444"/>
                  </a:lnTo>
                  <a:lnTo>
                    <a:pt x="219" y="442"/>
                  </a:lnTo>
                  <a:lnTo>
                    <a:pt x="221" y="450"/>
                  </a:lnTo>
                  <a:lnTo>
                    <a:pt x="223" y="454"/>
                  </a:lnTo>
                  <a:lnTo>
                    <a:pt x="238" y="498"/>
                  </a:lnTo>
                  <a:lnTo>
                    <a:pt x="238" y="502"/>
                  </a:lnTo>
                  <a:lnTo>
                    <a:pt x="240" y="511"/>
                  </a:lnTo>
                  <a:lnTo>
                    <a:pt x="242" y="517"/>
                  </a:lnTo>
                  <a:lnTo>
                    <a:pt x="242" y="523"/>
                  </a:lnTo>
                  <a:lnTo>
                    <a:pt x="244" y="529"/>
                  </a:lnTo>
                  <a:lnTo>
                    <a:pt x="246" y="535"/>
                  </a:lnTo>
                  <a:lnTo>
                    <a:pt x="246" y="542"/>
                  </a:lnTo>
                  <a:lnTo>
                    <a:pt x="250" y="554"/>
                  </a:lnTo>
                  <a:lnTo>
                    <a:pt x="250" y="561"/>
                  </a:lnTo>
                  <a:lnTo>
                    <a:pt x="252" y="567"/>
                  </a:lnTo>
                  <a:lnTo>
                    <a:pt x="254" y="573"/>
                  </a:lnTo>
                  <a:lnTo>
                    <a:pt x="254" y="579"/>
                  </a:lnTo>
                  <a:lnTo>
                    <a:pt x="256" y="588"/>
                  </a:lnTo>
                  <a:lnTo>
                    <a:pt x="258" y="594"/>
                  </a:lnTo>
                  <a:lnTo>
                    <a:pt x="260" y="602"/>
                  </a:lnTo>
                  <a:lnTo>
                    <a:pt x="262" y="607"/>
                  </a:lnTo>
                  <a:lnTo>
                    <a:pt x="262" y="613"/>
                  </a:lnTo>
                  <a:lnTo>
                    <a:pt x="263" y="623"/>
                  </a:lnTo>
                  <a:lnTo>
                    <a:pt x="265" y="631"/>
                  </a:lnTo>
                  <a:lnTo>
                    <a:pt x="269" y="636"/>
                  </a:lnTo>
                  <a:lnTo>
                    <a:pt x="271" y="644"/>
                  </a:lnTo>
                  <a:lnTo>
                    <a:pt x="273" y="650"/>
                  </a:lnTo>
                  <a:lnTo>
                    <a:pt x="279" y="673"/>
                  </a:lnTo>
                  <a:lnTo>
                    <a:pt x="283" y="680"/>
                  </a:lnTo>
                  <a:lnTo>
                    <a:pt x="286" y="696"/>
                  </a:lnTo>
                  <a:lnTo>
                    <a:pt x="290" y="704"/>
                  </a:lnTo>
                  <a:lnTo>
                    <a:pt x="294" y="719"/>
                  </a:lnTo>
                  <a:lnTo>
                    <a:pt x="298" y="729"/>
                  </a:lnTo>
                  <a:lnTo>
                    <a:pt x="300" y="736"/>
                  </a:lnTo>
                  <a:lnTo>
                    <a:pt x="304" y="744"/>
                  </a:lnTo>
                  <a:lnTo>
                    <a:pt x="306" y="753"/>
                  </a:lnTo>
                  <a:lnTo>
                    <a:pt x="310" y="761"/>
                  </a:lnTo>
                  <a:lnTo>
                    <a:pt x="311" y="769"/>
                  </a:lnTo>
                  <a:lnTo>
                    <a:pt x="315" y="778"/>
                  </a:lnTo>
                  <a:lnTo>
                    <a:pt x="317" y="786"/>
                  </a:lnTo>
                  <a:lnTo>
                    <a:pt x="321" y="794"/>
                  </a:lnTo>
                  <a:lnTo>
                    <a:pt x="323" y="803"/>
                  </a:lnTo>
                  <a:lnTo>
                    <a:pt x="327" y="811"/>
                  </a:lnTo>
                  <a:lnTo>
                    <a:pt x="329" y="819"/>
                  </a:lnTo>
                  <a:lnTo>
                    <a:pt x="336" y="834"/>
                  </a:lnTo>
                  <a:lnTo>
                    <a:pt x="338" y="842"/>
                  </a:lnTo>
                  <a:lnTo>
                    <a:pt x="342" y="850"/>
                  </a:lnTo>
                  <a:lnTo>
                    <a:pt x="344" y="857"/>
                  </a:lnTo>
                  <a:lnTo>
                    <a:pt x="350" y="867"/>
                  </a:lnTo>
                  <a:lnTo>
                    <a:pt x="352" y="873"/>
                  </a:lnTo>
                  <a:lnTo>
                    <a:pt x="354" y="880"/>
                  </a:lnTo>
                  <a:lnTo>
                    <a:pt x="359" y="886"/>
                  </a:lnTo>
                  <a:lnTo>
                    <a:pt x="361" y="894"/>
                  </a:lnTo>
                  <a:lnTo>
                    <a:pt x="361" y="892"/>
                  </a:lnTo>
                  <a:lnTo>
                    <a:pt x="363" y="899"/>
                  </a:lnTo>
                  <a:lnTo>
                    <a:pt x="369" y="905"/>
                  </a:lnTo>
                  <a:lnTo>
                    <a:pt x="369" y="909"/>
                  </a:lnTo>
                  <a:lnTo>
                    <a:pt x="371" y="915"/>
                  </a:lnTo>
                  <a:lnTo>
                    <a:pt x="375" y="921"/>
                  </a:lnTo>
                  <a:lnTo>
                    <a:pt x="377" y="926"/>
                  </a:lnTo>
                  <a:lnTo>
                    <a:pt x="381" y="930"/>
                  </a:lnTo>
                  <a:lnTo>
                    <a:pt x="384" y="936"/>
                  </a:lnTo>
                  <a:lnTo>
                    <a:pt x="384" y="940"/>
                  </a:lnTo>
                  <a:lnTo>
                    <a:pt x="388" y="946"/>
                  </a:lnTo>
                  <a:lnTo>
                    <a:pt x="392" y="949"/>
                  </a:lnTo>
                  <a:lnTo>
                    <a:pt x="392" y="955"/>
                  </a:lnTo>
                  <a:lnTo>
                    <a:pt x="400" y="963"/>
                  </a:lnTo>
                  <a:lnTo>
                    <a:pt x="404" y="971"/>
                  </a:lnTo>
                  <a:lnTo>
                    <a:pt x="407" y="974"/>
                  </a:lnTo>
                  <a:lnTo>
                    <a:pt x="411" y="982"/>
                  </a:lnTo>
                  <a:lnTo>
                    <a:pt x="415" y="986"/>
                  </a:lnTo>
                  <a:lnTo>
                    <a:pt x="419" y="994"/>
                  </a:lnTo>
                  <a:lnTo>
                    <a:pt x="427" y="1001"/>
                  </a:lnTo>
                  <a:lnTo>
                    <a:pt x="429" y="1007"/>
                  </a:lnTo>
                  <a:lnTo>
                    <a:pt x="432" y="1009"/>
                  </a:lnTo>
                  <a:lnTo>
                    <a:pt x="434" y="1013"/>
                  </a:lnTo>
                  <a:lnTo>
                    <a:pt x="440" y="1015"/>
                  </a:lnTo>
                  <a:lnTo>
                    <a:pt x="442" y="1020"/>
                  </a:lnTo>
                  <a:lnTo>
                    <a:pt x="448" y="1024"/>
                  </a:lnTo>
                  <a:lnTo>
                    <a:pt x="446" y="1022"/>
                  </a:lnTo>
                  <a:lnTo>
                    <a:pt x="450" y="1026"/>
                  </a:lnTo>
                  <a:lnTo>
                    <a:pt x="452" y="1026"/>
                  </a:lnTo>
                  <a:lnTo>
                    <a:pt x="457" y="1032"/>
                  </a:lnTo>
                  <a:lnTo>
                    <a:pt x="459" y="1032"/>
                  </a:lnTo>
                  <a:lnTo>
                    <a:pt x="461" y="1034"/>
                  </a:lnTo>
                  <a:lnTo>
                    <a:pt x="463" y="1034"/>
                  </a:lnTo>
                  <a:lnTo>
                    <a:pt x="465" y="1036"/>
                  </a:lnTo>
                  <a:lnTo>
                    <a:pt x="471" y="1036"/>
                  </a:lnTo>
                  <a:lnTo>
                    <a:pt x="473" y="1038"/>
                  </a:lnTo>
                  <a:lnTo>
                    <a:pt x="484" y="1038"/>
                  </a:lnTo>
                  <a:lnTo>
                    <a:pt x="486" y="1036"/>
                  </a:lnTo>
                  <a:lnTo>
                    <a:pt x="490" y="1036"/>
                  </a:lnTo>
                  <a:lnTo>
                    <a:pt x="492" y="1034"/>
                  </a:lnTo>
                  <a:lnTo>
                    <a:pt x="496" y="1032"/>
                  </a:lnTo>
                  <a:lnTo>
                    <a:pt x="496" y="1030"/>
                  </a:lnTo>
                  <a:lnTo>
                    <a:pt x="496" y="1032"/>
                  </a:lnTo>
                  <a:lnTo>
                    <a:pt x="507" y="1020"/>
                  </a:lnTo>
                  <a:lnTo>
                    <a:pt x="507" y="1019"/>
                  </a:lnTo>
                  <a:lnTo>
                    <a:pt x="509" y="1017"/>
                  </a:lnTo>
                  <a:lnTo>
                    <a:pt x="509" y="1015"/>
                  </a:lnTo>
                  <a:lnTo>
                    <a:pt x="498" y="1007"/>
                  </a:lnTo>
                  <a:lnTo>
                    <a:pt x="498" y="1005"/>
                  </a:lnTo>
                  <a:lnTo>
                    <a:pt x="492" y="1011"/>
                  </a:lnTo>
                  <a:lnTo>
                    <a:pt x="492" y="1013"/>
                  </a:lnTo>
                  <a:lnTo>
                    <a:pt x="488" y="1017"/>
                  </a:lnTo>
                  <a:lnTo>
                    <a:pt x="484" y="1019"/>
                  </a:lnTo>
                  <a:lnTo>
                    <a:pt x="484" y="1020"/>
                  </a:lnTo>
                  <a:lnTo>
                    <a:pt x="484" y="1019"/>
                  </a:lnTo>
                  <a:lnTo>
                    <a:pt x="482" y="1020"/>
                  </a:lnTo>
                  <a:lnTo>
                    <a:pt x="479" y="1020"/>
                  </a:lnTo>
                  <a:lnTo>
                    <a:pt x="477" y="1022"/>
                  </a:lnTo>
                  <a:lnTo>
                    <a:pt x="480" y="1022"/>
                  </a:lnTo>
                  <a:lnTo>
                    <a:pt x="479" y="1020"/>
                  </a:lnTo>
                  <a:lnTo>
                    <a:pt x="473" y="1020"/>
                  </a:lnTo>
                  <a:lnTo>
                    <a:pt x="471" y="1019"/>
                  </a:lnTo>
                  <a:lnTo>
                    <a:pt x="469" y="1019"/>
                  </a:lnTo>
                  <a:lnTo>
                    <a:pt x="467" y="1017"/>
                  </a:lnTo>
                  <a:lnTo>
                    <a:pt x="465" y="1017"/>
                  </a:lnTo>
                  <a:lnTo>
                    <a:pt x="459" y="1011"/>
                  </a:lnTo>
                  <a:lnTo>
                    <a:pt x="457" y="1011"/>
                  </a:lnTo>
                  <a:lnTo>
                    <a:pt x="455" y="1009"/>
                  </a:lnTo>
                  <a:lnTo>
                    <a:pt x="454" y="1009"/>
                  </a:lnTo>
                  <a:lnTo>
                    <a:pt x="446" y="1001"/>
                  </a:lnTo>
                  <a:lnTo>
                    <a:pt x="444" y="997"/>
                  </a:lnTo>
                  <a:lnTo>
                    <a:pt x="440" y="996"/>
                  </a:lnTo>
                  <a:lnTo>
                    <a:pt x="431" y="986"/>
                  </a:lnTo>
                  <a:lnTo>
                    <a:pt x="427" y="978"/>
                  </a:lnTo>
                  <a:lnTo>
                    <a:pt x="423" y="974"/>
                  </a:lnTo>
                  <a:lnTo>
                    <a:pt x="419" y="967"/>
                  </a:lnTo>
                  <a:lnTo>
                    <a:pt x="415" y="963"/>
                  </a:lnTo>
                  <a:lnTo>
                    <a:pt x="411" y="955"/>
                  </a:lnTo>
                  <a:lnTo>
                    <a:pt x="407" y="951"/>
                  </a:lnTo>
                  <a:lnTo>
                    <a:pt x="407" y="947"/>
                  </a:lnTo>
                  <a:lnTo>
                    <a:pt x="404" y="942"/>
                  </a:lnTo>
                  <a:lnTo>
                    <a:pt x="400" y="938"/>
                  </a:lnTo>
                  <a:lnTo>
                    <a:pt x="400" y="932"/>
                  </a:lnTo>
                  <a:lnTo>
                    <a:pt x="396" y="928"/>
                  </a:lnTo>
                  <a:lnTo>
                    <a:pt x="392" y="923"/>
                  </a:lnTo>
                  <a:lnTo>
                    <a:pt x="392" y="919"/>
                  </a:lnTo>
                  <a:lnTo>
                    <a:pt x="390" y="913"/>
                  </a:lnTo>
                  <a:lnTo>
                    <a:pt x="386" y="907"/>
                  </a:lnTo>
                  <a:lnTo>
                    <a:pt x="384" y="901"/>
                  </a:lnTo>
                  <a:lnTo>
                    <a:pt x="381" y="898"/>
                  </a:lnTo>
                  <a:lnTo>
                    <a:pt x="379" y="892"/>
                  </a:lnTo>
                  <a:lnTo>
                    <a:pt x="377" y="888"/>
                  </a:lnTo>
                  <a:lnTo>
                    <a:pt x="377" y="886"/>
                  </a:lnTo>
                  <a:lnTo>
                    <a:pt x="371" y="878"/>
                  </a:lnTo>
                  <a:lnTo>
                    <a:pt x="369" y="873"/>
                  </a:lnTo>
                  <a:lnTo>
                    <a:pt x="367" y="865"/>
                  </a:lnTo>
                  <a:lnTo>
                    <a:pt x="361" y="859"/>
                  </a:lnTo>
                  <a:lnTo>
                    <a:pt x="359" y="853"/>
                  </a:lnTo>
                  <a:lnTo>
                    <a:pt x="358" y="846"/>
                  </a:lnTo>
                  <a:lnTo>
                    <a:pt x="354" y="838"/>
                  </a:lnTo>
                  <a:lnTo>
                    <a:pt x="352" y="830"/>
                  </a:lnTo>
                  <a:lnTo>
                    <a:pt x="344" y="815"/>
                  </a:lnTo>
                  <a:lnTo>
                    <a:pt x="342" y="807"/>
                  </a:lnTo>
                  <a:lnTo>
                    <a:pt x="338" y="800"/>
                  </a:lnTo>
                  <a:lnTo>
                    <a:pt x="336" y="790"/>
                  </a:lnTo>
                  <a:lnTo>
                    <a:pt x="333" y="782"/>
                  </a:lnTo>
                  <a:lnTo>
                    <a:pt x="331" y="775"/>
                  </a:lnTo>
                  <a:lnTo>
                    <a:pt x="327" y="765"/>
                  </a:lnTo>
                  <a:lnTo>
                    <a:pt x="325" y="757"/>
                  </a:lnTo>
                  <a:lnTo>
                    <a:pt x="321" y="750"/>
                  </a:lnTo>
                  <a:lnTo>
                    <a:pt x="319" y="740"/>
                  </a:lnTo>
                  <a:lnTo>
                    <a:pt x="315" y="732"/>
                  </a:lnTo>
                  <a:lnTo>
                    <a:pt x="313" y="725"/>
                  </a:lnTo>
                  <a:lnTo>
                    <a:pt x="310" y="715"/>
                  </a:lnTo>
                  <a:lnTo>
                    <a:pt x="306" y="700"/>
                  </a:lnTo>
                  <a:lnTo>
                    <a:pt x="302" y="692"/>
                  </a:lnTo>
                  <a:lnTo>
                    <a:pt x="298" y="677"/>
                  </a:lnTo>
                  <a:lnTo>
                    <a:pt x="294" y="669"/>
                  </a:lnTo>
                  <a:lnTo>
                    <a:pt x="288" y="646"/>
                  </a:lnTo>
                  <a:lnTo>
                    <a:pt x="286" y="640"/>
                  </a:lnTo>
                  <a:lnTo>
                    <a:pt x="285" y="632"/>
                  </a:lnTo>
                  <a:lnTo>
                    <a:pt x="281" y="623"/>
                  </a:lnTo>
                  <a:lnTo>
                    <a:pt x="279" y="619"/>
                  </a:lnTo>
                  <a:lnTo>
                    <a:pt x="277" y="613"/>
                  </a:lnTo>
                  <a:lnTo>
                    <a:pt x="277" y="604"/>
                  </a:lnTo>
                  <a:lnTo>
                    <a:pt x="275" y="598"/>
                  </a:lnTo>
                  <a:lnTo>
                    <a:pt x="273" y="590"/>
                  </a:lnTo>
                  <a:lnTo>
                    <a:pt x="271" y="584"/>
                  </a:lnTo>
                  <a:lnTo>
                    <a:pt x="269" y="579"/>
                  </a:lnTo>
                  <a:lnTo>
                    <a:pt x="269" y="573"/>
                  </a:lnTo>
                  <a:lnTo>
                    <a:pt x="267" y="563"/>
                  </a:lnTo>
                  <a:lnTo>
                    <a:pt x="265" y="558"/>
                  </a:lnTo>
                  <a:lnTo>
                    <a:pt x="265" y="550"/>
                  </a:lnTo>
                  <a:lnTo>
                    <a:pt x="262" y="538"/>
                  </a:lnTo>
                  <a:lnTo>
                    <a:pt x="262" y="535"/>
                  </a:lnTo>
                  <a:lnTo>
                    <a:pt x="260" y="525"/>
                  </a:lnTo>
                  <a:lnTo>
                    <a:pt x="258" y="519"/>
                  </a:lnTo>
                  <a:lnTo>
                    <a:pt x="258" y="513"/>
                  </a:lnTo>
                  <a:lnTo>
                    <a:pt x="256" y="508"/>
                  </a:lnTo>
                  <a:lnTo>
                    <a:pt x="254" y="502"/>
                  </a:lnTo>
                  <a:lnTo>
                    <a:pt x="254" y="494"/>
                  </a:lnTo>
                  <a:lnTo>
                    <a:pt x="238" y="446"/>
                  </a:lnTo>
                  <a:lnTo>
                    <a:pt x="237" y="442"/>
                  </a:lnTo>
                  <a:lnTo>
                    <a:pt x="235" y="438"/>
                  </a:lnTo>
                  <a:lnTo>
                    <a:pt x="235" y="437"/>
                  </a:lnTo>
                  <a:lnTo>
                    <a:pt x="233" y="437"/>
                  </a:lnTo>
                  <a:lnTo>
                    <a:pt x="221" y="417"/>
                  </a:lnTo>
                  <a:lnTo>
                    <a:pt x="215" y="412"/>
                  </a:lnTo>
                  <a:lnTo>
                    <a:pt x="208" y="400"/>
                  </a:lnTo>
                  <a:lnTo>
                    <a:pt x="202" y="396"/>
                  </a:lnTo>
                  <a:lnTo>
                    <a:pt x="194" y="385"/>
                  </a:lnTo>
                  <a:lnTo>
                    <a:pt x="189" y="381"/>
                  </a:lnTo>
                  <a:lnTo>
                    <a:pt x="169" y="362"/>
                  </a:lnTo>
                  <a:lnTo>
                    <a:pt x="164" y="358"/>
                  </a:lnTo>
                  <a:lnTo>
                    <a:pt x="121" y="316"/>
                  </a:lnTo>
                  <a:lnTo>
                    <a:pt x="118" y="310"/>
                  </a:lnTo>
                  <a:lnTo>
                    <a:pt x="112" y="304"/>
                  </a:lnTo>
                  <a:lnTo>
                    <a:pt x="89" y="271"/>
                  </a:lnTo>
                  <a:lnTo>
                    <a:pt x="91" y="271"/>
                  </a:lnTo>
                  <a:lnTo>
                    <a:pt x="79" y="250"/>
                  </a:lnTo>
                  <a:lnTo>
                    <a:pt x="77" y="241"/>
                  </a:lnTo>
                  <a:lnTo>
                    <a:pt x="73" y="235"/>
                  </a:lnTo>
                  <a:lnTo>
                    <a:pt x="71" y="229"/>
                  </a:lnTo>
                  <a:lnTo>
                    <a:pt x="68" y="221"/>
                  </a:lnTo>
                  <a:lnTo>
                    <a:pt x="66" y="214"/>
                  </a:lnTo>
                  <a:lnTo>
                    <a:pt x="62" y="204"/>
                  </a:lnTo>
                  <a:lnTo>
                    <a:pt x="52" y="166"/>
                  </a:lnTo>
                  <a:lnTo>
                    <a:pt x="50" y="156"/>
                  </a:lnTo>
                  <a:lnTo>
                    <a:pt x="46" y="141"/>
                  </a:lnTo>
                  <a:lnTo>
                    <a:pt x="45" y="131"/>
                  </a:lnTo>
                  <a:lnTo>
                    <a:pt x="41" y="116"/>
                  </a:lnTo>
                  <a:lnTo>
                    <a:pt x="39" y="106"/>
                  </a:lnTo>
                  <a:lnTo>
                    <a:pt x="37" y="98"/>
                  </a:lnTo>
                  <a:lnTo>
                    <a:pt x="35" y="89"/>
                  </a:lnTo>
                  <a:lnTo>
                    <a:pt x="33" y="81"/>
                  </a:lnTo>
                  <a:lnTo>
                    <a:pt x="31" y="72"/>
                  </a:lnTo>
                  <a:lnTo>
                    <a:pt x="29" y="64"/>
                  </a:lnTo>
                  <a:lnTo>
                    <a:pt x="25" y="45"/>
                  </a:lnTo>
                  <a:lnTo>
                    <a:pt x="21" y="37"/>
                  </a:lnTo>
                  <a:lnTo>
                    <a:pt x="18" y="18"/>
                  </a:lnTo>
                  <a:lnTo>
                    <a:pt x="16" y="10"/>
                  </a:lnTo>
                  <a:lnTo>
                    <a:pt x="12" y="0"/>
                  </a:lnTo>
                  <a:lnTo>
                    <a:pt x="0" y="14"/>
                  </a:lnTo>
                  <a:close/>
                </a:path>
              </a:pathLst>
            </a:custGeom>
            <a:solidFill>
              <a:srgbClr val="000000"/>
            </a:solidFill>
            <a:ln w="28575">
              <a:solidFill>
                <a:schemeClr val="bg1"/>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488" name="Text Box 8"/>
            <p:cNvSpPr txBox="1">
              <a:spLocks noChangeArrowheads="1"/>
            </p:cNvSpPr>
            <p:nvPr/>
          </p:nvSpPr>
          <p:spPr bwMode="auto">
            <a:xfrm>
              <a:off x="1019" y="911"/>
              <a:ext cx="774" cy="442"/>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sz="2000" b="1">
                  <a:solidFill>
                    <a:srgbClr val="FFFFFF"/>
                  </a:solidFill>
                  <a:latin typeface="Arial" pitchFamily="-110" charset="0"/>
                </a:rPr>
                <a:t>Sunlight</a:t>
              </a:r>
            </a:p>
            <a:p>
              <a:pPr defTabSz="914400" eaLnBrk="0" fontAlgn="base" hangingPunct="0">
                <a:spcBef>
                  <a:spcPct val="0"/>
                </a:spcBef>
                <a:spcAft>
                  <a:spcPct val="0"/>
                </a:spcAft>
              </a:pPr>
              <a:r>
                <a:rPr lang="en-US" sz="2000" b="1">
                  <a:solidFill>
                    <a:srgbClr val="FFFFFF"/>
                  </a:solidFill>
                  <a:latin typeface="Arial" pitchFamily="-110" charset="0"/>
                </a:rPr>
                <a:t>Intensity</a:t>
              </a:r>
            </a:p>
          </p:txBody>
        </p:sp>
        <p:sp>
          <p:nvSpPr>
            <p:cNvPr id="148489" name="Line 9"/>
            <p:cNvSpPr>
              <a:spLocks noChangeShapeType="1"/>
            </p:cNvSpPr>
            <p:nvPr/>
          </p:nvSpPr>
          <p:spPr bwMode="auto">
            <a:xfrm>
              <a:off x="1767" y="1120"/>
              <a:ext cx="719" cy="159"/>
            </a:xfrm>
            <a:prstGeom prst="line">
              <a:avLst/>
            </a:prstGeom>
            <a:noFill/>
            <a:ln w="38100">
              <a:solidFill>
                <a:schemeClr val="bg1"/>
              </a:solidFill>
              <a:round/>
              <a:headEnd type="none" w="sm" len="sm"/>
              <a:tailEnd type="triangle" w="lg"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grpSp>
          <p:nvGrpSpPr>
            <p:cNvPr id="3" name="Group 10"/>
            <p:cNvGrpSpPr>
              <a:grpSpLocks/>
            </p:cNvGrpSpPr>
            <p:nvPr/>
          </p:nvGrpSpPr>
          <p:grpSpPr bwMode="auto">
            <a:xfrm>
              <a:off x="2751" y="1492"/>
              <a:ext cx="2557" cy="1920"/>
              <a:chOff x="2751" y="1492"/>
              <a:chExt cx="2557" cy="1920"/>
            </a:xfrm>
          </p:grpSpPr>
          <p:sp>
            <p:nvSpPr>
              <p:cNvPr id="148516" name="Freeform 11"/>
              <p:cNvSpPr>
                <a:spLocks/>
              </p:cNvSpPr>
              <p:nvPr/>
            </p:nvSpPr>
            <p:spPr bwMode="auto">
              <a:xfrm>
                <a:off x="2751" y="1660"/>
                <a:ext cx="822" cy="1752"/>
              </a:xfrm>
              <a:custGeom>
                <a:avLst/>
                <a:gdLst>
                  <a:gd name="T0" fmla="*/ 17 w 924"/>
                  <a:gd name="T1" fmla="*/ 1611 h 1752"/>
                  <a:gd name="T2" fmla="*/ 33 w 924"/>
                  <a:gd name="T3" fmla="*/ 1577 h 1752"/>
                  <a:gd name="T4" fmla="*/ 52 w 924"/>
                  <a:gd name="T5" fmla="*/ 1537 h 1752"/>
                  <a:gd name="T6" fmla="*/ 69 w 924"/>
                  <a:gd name="T7" fmla="*/ 1490 h 1752"/>
                  <a:gd name="T8" fmla="*/ 86 w 924"/>
                  <a:gd name="T9" fmla="*/ 1439 h 1752"/>
                  <a:gd name="T10" fmla="*/ 104 w 924"/>
                  <a:gd name="T11" fmla="*/ 1379 h 1752"/>
                  <a:gd name="T12" fmla="*/ 124 w 924"/>
                  <a:gd name="T13" fmla="*/ 1312 h 1752"/>
                  <a:gd name="T14" fmla="*/ 143 w 924"/>
                  <a:gd name="T15" fmla="*/ 1235 h 1752"/>
                  <a:gd name="T16" fmla="*/ 162 w 924"/>
                  <a:gd name="T17" fmla="*/ 1149 h 1752"/>
                  <a:gd name="T18" fmla="*/ 182 w 924"/>
                  <a:gd name="T19" fmla="*/ 1058 h 1752"/>
                  <a:gd name="T20" fmla="*/ 202 w 924"/>
                  <a:gd name="T21" fmla="*/ 966 h 1752"/>
                  <a:gd name="T22" fmla="*/ 222 w 924"/>
                  <a:gd name="T23" fmla="*/ 878 h 1752"/>
                  <a:gd name="T24" fmla="*/ 240 w 924"/>
                  <a:gd name="T25" fmla="*/ 795 h 1752"/>
                  <a:gd name="T26" fmla="*/ 260 w 924"/>
                  <a:gd name="T27" fmla="*/ 714 h 1752"/>
                  <a:gd name="T28" fmla="*/ 279 w 924"/>
                  <a:gd name="T29" fmla="*/ 636 h 1752"/>
                  <a:gd name="T30" fmla="*/ 297 w 924"/>
                  <a:gd name="T31" fmla="*/ 557 h 1752"/>
                  <a:gd name="T32" fmla="*/ 316 w 924"/>
                  <a:gd name="T33" fmla="*/ 482 h 1752"/>
                  <a:gd name="T34" fmla="*/ 334 w 924"/>
                  <a:gd name="T35" fmla="*/ 413 h 1752"/>
                  <a:gd name="T36" fmla="*/ 347 w 924"/>
                  <a:gd name="T37" fmla="*/ 349 h 1752"/>
                  <a:gd name="T38" fmla="*/ 355 w 924"/>
                  <a:gd name="T39" fmla="*/ 298 h 1752"/>
                  <a:gd name="T40" fmla="*/ 362 w 924"/>
                  <a:gd name="T41" fmla="*/ 250 h 1752"/>
                  <a:gd name="T42" fmla="*/ 367 w 924"/>
                  <a:gd name="T43" fmla="*/ 209 h 1752"/>
                  <a:gd name="T44" fmla="*/ 369 w 924"/>
                  <a:gd name="T45" fmla="*/ 148 h 1752"/>
                  <a:gd name="T46" fmla="*/ 374 w 924"/>
                  <a:gd name="T47" fmla="*/ 119 h 1752"/>
                  <a:gd name="T48" fmla="*/ 382 w 924"/>
                  <a:gd name="T49" fmla="*/ 94 h 1752"/>
                  <a:gd name="T50" fmla="*/ 391 w 924"/>
                  <a:gd name="T51" fmla="*/ 67 h 1752"/>
                  <a:gd name="T52" fmla="*/ 401 w 924"/>
                  <a:gd name="T53" fmla="*/ 40 h 1752"/>
                  <a:gd name="T54" fmla="*/ 416 w 924"/>
                  <a:gd name="T55" fmla="*/ 15 h 1752"/>
                  <a:gd name="T56" fmla="*/ 429 w 924"/>
                  <a:gd name="T57" fmla="*/ 2 h 1752"/>
                  <a:gd name="T58" fmla="*/ 446 w 924"/>
                  <a:gd name="T59" fmla="*/ 6 h 1752"/>
                  <a:gd name="T60" fmla="*/ 455 w 924"/>
                  <a:gd name="T61" fmla="*/ 27 h 1752"/>
                  <a:gd name="T62" fmla="*/ 463 w 924"/>
                  <a:gd name="T63" fmla="*/ 71 h 1752"/>
                  <a:gd name="T64" fmla="*/ 470 w 924"/>
                  <a:gd name="T65" fmla="*/ 130 h 1752"/>
                  <a:gd name="T66" fmla="*/ 476 w 924"/>
                  <a:gd name="T67" fmla="*/ 200 h 1752"/>
                  <a:gd name="T68" fmla="*/ 482 w 924"/>
                  <a:gd name="T69" fmla="*/ 273 h 1752"/>
                  <a:gd name="T70" fmla="*/ 486 w 924"/>
                  <a:gd name="T71" fmla="*/ 340 h 1752"/>
                  <a:gd name="T72" fmla="*/ 492 w 924"/>
                  <a:gd name="T73" fmla="*/ 399 h 1752"/>
                  <a:gd name="T74" fmla="*/ 496 w 924"/>
                  <a:gd name="T75" fmla="*/ 442 h 1752"/>
                  <a:gd name="T76" fmla="*/ 500 w 924"/>
                  <a:gd name="T77" fmla="*/ 486 h 1752"/>
                  <a:gd name="T78" fmla="*/ 504 w 924"/>
                  <a:gd name="T79" fmla="*/ 534 h 1752"/>
                  <a:gd name="T80" fmla="*/ 507 w 924"/>
                  <a:gd name="T81" fmla="*/ 576 h 1752"/>
                  <a:gd name="T82" fmla="*/ 513 w 924"/>
                  <a:gd name="T83" fmla="*/ 634 h 1752"/>
                  <a:gd name="T84" fmla="*/ 521 w 924"/>
                  <a:gd name="T85" fmla="*/ 713 h 1752"/>
                  <a:gd name="T86" fmla="*/ 532 w 924"/>
                  <a:gd name="T87" fmla="*/ 820 h 1752"/>
                  <a:gd name="T88" fmla="*/ 544 w 924"/>
                  <a:gd name="T89" fmla="*/ 943 h 1752"/>
                  <a:gd name="T90" fmla="*/ 558 w 924"/>
                  <a:gd name="T91" fmla="*/ 1074 h 1752"/>
                  <a:gd name="T92" fmla="*/ 571 w 924"/>
                  <a:gd name="T93" fmla="*/ 1198 h 1752"/>
                  <a:gd name="T94" fmla="*/ 584 w 924"/>
                  <a:gd name="T95" fmla="*/ 1310 h 1752"/>
                  <a:gd name="T96" fmla="*/ 596 w 924"/>
                  <a:gd name="T97" fmla="*/ 1396 h 1752"/>
                  <a:gd name="T98" fmla="*/ 606 w 924"/>
                  <a:gd name="T99" fmla="*/ 1464 h 1752"/>
                  <a:gd name="T100" fmla="*/ 617 w 924"/>
                  <a:gd name="T101" fmla="*/ 1515 h 1752"/>
                  <a:gd name="T102" fmla="*/ 626 w 924"/>
                  <a:gd name="T103" fmla="*/ 1556 h 1752"/>
                  <a:gd name="T104" fmla="*/ 637 w 924"/>
                  <a:gd name="T105" fmla="*/ 1590 h 1752"/>
                  <a:gd name="T106" fmla="*/ 646 w 924"/>
                  <a:gd name="T107" fmla="*/ 1619 h 1752"/>
                  <a:gd name="T108" fmla="*/ 657 w 924"/>
                  <a:gd name="T109" fmla="*/ 1648 h 1752"/>
                  <a:gd name="T110" fmla="*/ 669 w 924"/>
                  <a:gd name="T111" fmla="*/ 1675 h 1752"/>
                  <a:gd name="T112" fmla="*/ 679 w 924"/>
                  <a:gd name="T113" fmla="*/ 1698 h 1752"/>
                  <a:gd name="T114" fmla="*/ 695 w 924"/>
                  <a:gd name="T115" fmla="*/ 1725 h 1752"/>
                  <a:gd name="T116" fmla="*/ 710 w 924"/>
                  <a:gd name="T117" fmla="*/ 1742 h 1752"/>
                  <a:gd name="T118" fmla="*/ 721 w 924"/>
                  <a:gd name="T119" fmla="*/ 1750 h 17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24"/>
                  <a:gd name="T181" fmla="*/ 0 h 1752"/>
                  <a:gd name="T182" fmla="*/ 924 w 924"/>
                  <a:gd name="T183" fmla="*/ 1752 h 17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24" h="1752">
                    <a:moveTo>
                      <a:pt x="0" y="1638"/>
                    </a:moveTo>
                    <a:lnTo>
                      <a:pt x="4" y="1633"/>
                    </a:lnTo>
                    <a:lnTo>
                      <a:pt x="13" y="1623"/>
                    </a:lnTo>
                    <a:lnTo>
                      <a:pt x="17" y="1617"/>
                    </a:lnTo>
                    <a:lnTo>
                      <a:pt x="21" y="1611"/>
                    </a:lnTo>
                    <a:lnTo>
                      <a:pt x="25" y="1604"/>
                    </a:lnTo>
                    <a:lnTo>
                      <a:pt x="31" y="1598"/>
                    </a:lnTo>
                    <a:lnTo>
                      <a:pt x="35" y="1592"/>
                    </a:lnTo>
                    <a:lnTo>
                      <a:pt x="38" y="1585"/>
                    </a:lnTo>
                    <a:lnTo>
                      <a:pt x="42" y="1577"/>
                    </a:lnTo>
                    <a:lnTo>
                      <a:pt x="48" y="1569"/>
                    </a:lnTo>
                    <a:lnTo>
                      <a:pt x="52" y="1562"/>
                    </a:lnTo>
                    <a:lnTo>
                      <a:pt x="56" y="1554"/>
                    </a:lnTo>
                    <a:lnTo>
                      <a:pt x="60" y="1546"/>
                    </a:lnTo>
                    <a:lnTo>
                      <a:pt x="65" y="1537"/>
                    </a:lnTo>
                    <a:lnTo>
                      <a:pt x="69" y="1529"/>
                    </a:lnTo>
                    <a:lnTo>
                      <a:pt x="73" y="1519"/>
                    </a:lnTo>
                    <a:lnTo>
                      <a:pt x="79" y="1510"/>
                    </a:lnTo>
                    <a:lnTo>
                      <a:pt x="83" y="1500"/>
                    </a:lnTo>
                    <a:lnTo>
                      <a:pt x="86" y="1490"/>
                    </a:lnTo>
                    <a:lnTo>
                      <a:pt x="92" y="1481"/>
                    </a:lnTo>
                    <a:lnTo>
                      <a:pt x="96" y="1471"/>
                    </a:lnTo>
                    <a:lnTo>
                      <a:pt x="100" y="1460"/>
                    </a:lnTo>
                    <a:lnTo>
                      <a:pt x="106" y="1450"/>
                    </a:lnTo>
                    <a:lnTo>
                      <a:pt x="109" y="1439"/>
                    </a:lnTo>
                    <a:lnTo>
                      <a:pt x="115" y="1427"/>
                    </a:lnTo>
                    <a:lnTo>
                      <a:pt x="119" y="1416"/>
                    </a:lnTo>
                    <a:lnTo>
                      <a:pt x="123" y="1404"/>
                    </a:lnTo>
                    <a:lnTo>
                      <a:pt x="129" y="1393"/>
                    </a:lnTo>
                    <a:lnTo>
                      <a:pt x="132" y="1379"/>
                    </a:lnTo>
                    <a:lnTo>
                      <a:pt x="138" y="1368"/>
                    </a:lnTo>
                    <a:lnTo>
                      <a:pt x="142" y="1354"/>
                    </a:lnTo>
                    <a:lnTo>
                      <a:pt x="146" y="1341"/>
                    </a:lnTo>
                    <a:lnTo>
                      <a:pt x="150" y="1325"/>
                    </a:lnTo>
                    <a:lnTo>
                      <a:pt x="156" y="1312"/>
                    </a:lnTo>
                    <a:lnTo>
                      <a:pt x="159" y="1296"/>
                    </a:lnTo>
                    <a:lnTo>
                      <a:pt x="165" y="1283"/>
                    </a:lnTo>
                    <a:lnTo>
                      <a:pt x="169" y="1266"/>
                    </a:lnTo>
                    <a:lnTo>
                      <a:pt x="175" y="1250"/>
                    </a:lnTo>
                    <a:lnTo>
                      <a:pt x="181" y="1235"/>
                    </a:lnTo>
                    <a:lnTo>
                      <a:pt x="184" y="1218"/>
                    </a:lnTo>
                    <a:lnTo>
                      <a:pt x="190" y="1200"/>
                    </a:lnTo>
                    <a:lnTo>
                      <a:pt x="194" y="1183"/>
                    </a:lnTo>
                    <a:lnTo>
                      <a:pt x="200" y="1166"/>
                    </a:lnTo>
                    <a:lnTo>
                      <a:pt x="205" y="1149"/>
                    </a:lnTo>
                    <a:lnTo>
                      <a:pt x="209" y="1129"/>
                    </a:lnTo>
                    <a:lnTo>
                      <a:pt x="215" y="1112"/>
                    </a:lnTo>
                    <a:lnTo>
                      <a:pt x="221" y="1095"/>
                    </a:lnTo>
                    <a:lnTo>
                      <a:pt x="225" y="1076"/>
                    </a:lnTo>
                    <a:lnTo>
                      <a:pt x="230" y="1058"/>
                    </a:lnTo>
                    <a:lnTo>
                      <a:pt x="234" y="1039"/>
                    </a:lnTo>
                    <a:lnTo>
                      <a:pt x="240" y="1022"/>
                    </a:lnTo>
                    <a:lnTo>
                      <a:pt x="246" y="1003"/>
                    </a:lnTo>
                    <a:lnTo>
                      <a:pt x="250" y="983"/>
                    </a:lnTo>
                    <a:lnTo>
                      <a:pt x="255" y="966"/>
                    </a:lnTo>
                    <a:lnTo>
                      <a:pt x="259" y="949"/>
                    </a:lnTo>
                    <a:lnTo>
                      <a:pt x="265" y="930"/>
                    </a:lnTo>
                    <a:lnTo>
                      <a:pt x="271" y="912"/>
                    </a:lnTo>
                    <a:lnTo>
                      <a:pt x="275" y="895"/>
                    </a:lnTo>
                    <a:lnTo>
                      <a:pt x="280" y="878"/>
                    </a:lnTo>
                    <a:lnTo>
                      <a:pt x="284" y="860"/>
                    </a:lnTo>
                    <a:lnTo>
                      <a:pt x="290" y="843"/>
                    </a:lnTo>
                    <a:lnTo>
                      <a:pt x="294" y="828"/>
                    </a:lnTo>
                    <a:lnTo>
                      <a:pt x="300" y="812"/>
                    </a:lnTo>
                    <a:lnTo>
                      <a:pt x="303" y="795"/>
                    </a:lnTo>
                    <a:lnTo>
                      <a:pt x="307" y="780"/>
                    </a:lnTo>
                    <a:lnTo>
                      <a:pt x="313" y="764"/>
                    </a:lnTo>
                    <a:lnTo>
                      <a:pt x="319" y="747"/>
                    </a:lnTo>
                    <a:lnTo>
                      <a:pt x="323" y="732"/>
                    </a:lnTo>
                    <a:lnTo>
                      <a:pt x="328" y="714"/>
                    </a:lnTo>
                    <a:lnTo>
                      <a:pt x="332" y="699"/>
                    </a:lnTo>
                    <a:lnTo>
                      <a:pt x="338" y="684"/>
                    </a:lnTo>
                    <a:lnTo>
                      <a:pt x="342" y="666"/>
                    </a:lnTo>
                    <a:lnTo>
                      <a:pt x="348" y="651"/>
                    </a:lnTo>
                    <a:lnTo>
                      <a:pt x="353" y="636"/>
                    </a:lnTo>
                    <a:lnTo>
                      <a:pt x="357" y="618"/>
                    </a:lnTo>
                    <a:lnTo>
                      <a:pt x="363" y="603"/>
                    </a:lnTo>
                    <a:lnTo>
                      <a:pt x="367" y="588"/>
                    </a:lnTo>
                    <a:lnTo>
                      <a:pt x="373" y="572"/>
                    </a:lnTo>
                    <a:lnTo>
                      <a:pt x="376" y="557"/>
                    </a:lnTo>
                    <a:lnTo>
                      <a:pt x="382" y="542"/>
                    </a:lnTo>
                    <a:lnTo>
                      <a:pt x="386" y="526"/>
                    </a:lnTo>
                    <a:lnTo>
                      <a:pt x="392" y="511"/>
                    </a:lnTo>
                    <a:lnTo>
                      <a:pt x="396" y="495"/>
                    </a:lnTo>
                    <a:lnTo>
                      <a:pt x="399" y="482"/>
                    </a:lnTo>
                    <a:lnTo>
                      <a:pt x="405" y="467"/>
                    </a:lnTo>
                    <a:lnTo>
                      <a:pt x="409" y="453"/>
                    </a:lnTo>
                    <a:lnTo>
                      <a:pt x="413" y="440"/>
                    </a:lnTo>
                    <a:lnTo>
                      <a:pt x="417" y="426"/>
                    </a:lnTo>
                    <a:lnTo>
                      <a:pt x="421" y="413"/>
                    </a:lnTo>
                    <a:lnTo>
                      <a:pt x="424" y="399"/>
                    </a:lnTo>
                    <a:lnTo>
                      <a:pt x="428" y="386"/>
                    </a:lnTo>
                    <a:lnTo>
                      <a:pt x="432" y="374"/>
                    </a:lnTo>
                    <a:lnTo>
                      <a:pt x="434" y="361"/>
                    </a:lnTo>
                    <a:lnTo>
                      <a:pt x="438" y="349"/>
                    </a:lnTo>
                    <a:lnTo>
                      <a:pt x="442" y="340"/>
                    </a:lnTo>
                    <a:lnTo>
                      <a:pt x="444" y="328"/>
                    </a:lnTo>
                    <a:lnTo>
                      <a:pt x="445" y="317"/>
                    </a:lnTo>
                    <a:lnTo>
                      <a:pt x="447" y="307"/>
                    </a:lnTo>
                    <a:lnTo>
                      <a:pt x="449" y="298"/>
                    </a:lnTo>
                    <a:lnTo>
                      <a:pt x="451" y="286"/>
                    </a:lnTo>
                    <a:lnTo>
                      <a:pt x="453" y="276"/>
                    </a:lnTo>
                    <a:lnTo>
                      <a:pt x="455" y="269"/>
                    </a:lnTo>
                    <a:lnTo>
                      <a:pt x="457" y="259"/>
                    </a:lnTo>
                    <a:lnTo>
                      <a:pt x="457" y="250"/>
                    </a:lnTo>
                    <a:lnTo>
                      <a:pt x="459" y="242"/>
                    </a:lnTo>
                    <a:lnTo>
                      <a:pt x="459" y="232"/>
                    </a:lnTo>
                    <a:lnTo>
                      <a:pt x="461" y="225"/>
                    </a:lnTo>
                    <a:lnTo>
                      <a:pt x="461" y="217"/>
                    </a:lnTo>
                    <a:lnTo>
                      <a:pt x="463" y="209"/>
                    </a:lnTo>
                    <a:lnTo>
                      <a:pt x="463" y="188"/>
                    </a:lnTo>
                    <a:lnTo>
                      <a:pt x="465" y="180"/>
                    </a:lnTo>
                    <a:lnTo>
                      <a:pt x="465" y="167"/>
                    </a:lnTo>
                    <a:lnTo>
                      <a:pt x="467" y="161"/>
                    </a:lnTo>
                    <a:lnTo>
                      <a:pt x="467" y="148"/>
                    </a:lnTo>
                    <a:lnTo>
                      <a:pt x="469" y="142"/>
                    </a:lnTo>
                    <a:lnTo>
                      <a:pt x="469" y="136"/>
                    </a:lnTo>
                    <a:lnTo>
                      <a:pt x="470" y="130"/>
                    </a:lnTo>
                    <a:lnTo>
                      <a:pt x="470" y="125"/>
                    </a:lnTo>
                    <a:lnTo>
                      <a:pt x="472" y="119"/>
                    </a:lnTo>
                    <a:lnTo>
                      <a:pt x="474" y="115"/>
                    </a:lnTo>
                    <a:lnTo>
                      <a:pt x="476" y="109"/>
                    </a:lnTo>
                    <a:lnTo>
                      <a:pt x="478" y="104"/>
                    </a:lnTo>
                    <a:lnTo>
                      <a:pt x="480" y="100"/>
                    </a:lnTo>
                    <a:lnTo>
                      <a:pt x="482" y="94"/>
                    </a:lnTo>
                    <a:lnTo>
                      <a:pt x="484" y="88"/>
                    </a:lnTo>
                    <a:lnTo>
                      <a:pt x="486" y="82"/>
                    </a:lnTo>
                    <a:lnTo>
                      <a:pt x="488" y="79"/>
                    </a:lnTo>
                    <a:lnTo>
                      <a:pt x="492" y="73"/>
                    </a:lnTo>
                    <a:lnTo>
                      <a:pt x="494" y="67"/>
                    </a:lnTo>
                    <a:lnTo>
                      <a:pt x="495" y="61"/>
                    </a:lnTo>
                    <a:lnTo>
                      <a:pt x="499" y="56"/>
                    </a:lnTo>
                    <a:lnTo>
                      <a:pt x="501" y="52"/>
                    </a:lnTo>
                    <a:lnTo>
                      <a:pt x="505" y="46"/>
                    </a:lnTo>
                    <a:lnTo>
                      <a:pt x="507" y="40"/>
                    </a:lnTo>
                    <a:lnTo>
                      <a:pt x="511" y="36"/>
                    </a:lnTo>
                    <a:lnTo>
                      <a:pt x="515" y="31"/>
                    </a:lnTo>
                    <a:lnTo>
                      <a:pt x="517" y="27"/>
                    </a:lnTo>
                    <a:lnTo>
                      <a:pt x="524" y="19"/>
                    </a:lnTo>
                    <a:lnTo>
                      <a:pt x="526" y="15"/>
                    </a:lnTo>
                    <a:lnTo>
                      <a:pt x="530" y="11"/>
                    </a:lnTo>
                    <a:lnTo>
                      <a:pt x="534" y="9"/>
                    </a:lnTo>
                    <a:lnTo>
                      <a:pt x="536" y="6"/>
                    </a:lnTo>
                    <a:lnTo>
                      <a:pt x="540" y="4"/>
                    </a:lnTo>
                    <a:lnTo>
                      <a:pt x="542" y="2"/>
                    </a:lnTo>
                    <a:lnTo>
                      <a:pt x="545" y="2"/>
                    </a:lnTo>
                    <a:lnTo>
                      <a:pt x="549" y="0"/>
                    </a:lnTo>
                    <a:lnTo>
                      <a:pt x="555" y="0"/>
                    </a:lnTo>
                    <a:lnTo>
                      <a:pt x="559" y="4"/>
                    </a:lnTo>
                    <a:lnTo>
                      <a:pt x="563" y="6"/>
                    </a:lnTo>
                    <a:lnTo>
                      <a:pt x="565" y="8"/>
                    </a:lnTo>
                    <a:lnTo>
                      <a:pt x="566" y="11"/>
                    </a:lnTo>
                    <a:lnTo>
                      <a:pt x="570" y="17"/>
                    </a:lnTo>
                    <a:lnTo>
                      <a:pt x="572" y="21"/>
                    </a:lnTo>
                    <a:lnTo>
                      <a:pt x="574" y="27"/>
                    </a:lnTo>
                    <a:lnTo>
                      <a:pt x="576" y="34"/>
                    </a:lnTo>
                    <a:lnTo>
                      <a:pt x="578" y="42"/>
                    </a:lnTo>
                    <a:lnTo>
                      <a:pt x="580" y="52"/>
                    </a:lnTo>
                    <a:lnTo>
                      <a:pt x="582" y="61"/>
                    </a:lnTo>
                    <a:lnTo>
                      <a:pt x="584" y="71"/>
                    </a:lnTo>
                    <a:lnTo>
                      <a:pt x="586" y="82"/>
                    </a:lnTo>
                    <a:lnTo>
                      <a:pt x="588" y="94"/>
                    </a:lnTo>
                    <a:lnTo>
                      <a:pt x="590" y="105"/>
                    </a:lnTo>
                    <a:lnTo>
                      <a:pt x="591" y="117"/>
                    </a:lnTo>
                    <a:lnTo>
                      <a:pt x="593" y="130"/>
                    </a:lnTo>
                    <a:lnTo>
                      <a:pt x="593" y="144"/>
                    </a:lnTo>
                    <a:lnTo>
                      <a:pt x="595" y="157"/>
                    </a:lnTo>
                    <a:lnTo>
                      <a:pt x="597" y="171"/>
                    </a:lnTo>
                    <a:lnTo>
                      <a:pt x="599" y="186"/>
                    </a:lnTo>
                    <a:lnTo>
                      <a:pt x="601" y="200"/>
                    </a:lnTo>
                    <a:lnTo>
                      <a:pt x="603" y="215"/>
                    </a:lnTo>
                    <a:lnTo>
                      <a:pt x="603" y="228"/>
                    </a:lnTo>
                    <a:lnTo>
                      <a:pt x="605" y="244"/>
                    </a:lnTo>
                    <a:lnTo>
                      <a:pt x="607" y="257"/>
                    </a:lnTo>
                    <a:lnTo>
                      <a:pt x="609" y="273"/>
                    </a:lnTo>
                    <a:lnTo>
                      <a:pt x="609" y="286"/>
                    </a:lnTo>
                    <a:lnTo>
                      <a:pt x="611" y="300"/>
                    </a:lnTo>
                    <a:lnTo>
                      <a:pt x="613" y="315"/>
                    </a:lnTo>
                    <a:lnTo>
                      <a:pt x="613" y="328"/>
                    </a:lnTo>
                    <a:lnTo>
                      <a:pt x="614" y="340"/>
                    </a:lnTo>
                    <a:lnTo>
                      <a:pt x="616" y="353"/>
                    </a:lnTo>
                    <a:lnTo>
                      <a:pt x="616" y="365"/>
                    </a:lnTo>
                    <a:lnTo>
                      <a:pt x="618" y="376"/>
                    </a:lnTo>
                    <a:lnTo>
                      <a:pt x="620" y="388"/>
                    </a:lnTo>
                    <a:lnTo>
                      <a:pt x="622" y="399"/>
                    </a:lnTo>
                    <a:lnTo>
                      <a:pt x="622" y="409"/>
                    </a:lnTo>
                    <a:lnTo>
                      <a:pt x="624" y="417"/>
                    </a:lnTo>
                    <a:lnTo>
                      <a:pt x="624" y="426"/>
                    </a:lnTo>
                    <a:lnTo>
                      <a:pt x="626" y="434"/>
                    </a:lnTo>
                    <a:lnTo>
                      <a:pt x="626" y="442"/>
                    </a:lnTo>
                    <a:lnTo>
                      <a:pt x="628" y="449"/>
                    </a:lnTo>
                    <a:lnTo>
                      <a:pt x="628" y="463"/>
                    </a:lnTo>
                    <a:lnTo>
                      <a:pt x="630" y="469"/>
                    </a:lnTo>
                    <a:lnTo>
                      <a:pt x="630" y="480"/>
                    </a:lnTo>
                    <a:lnTo>
                      <a:pt x="632" y="486"/>
                    </a:lnTo>
                    <a:lnTo>
                      <a:pt x="632" y="497"/>
                    </a:lnTo>
                    <a:lnTo>
                      <a:pt x="634" y="503"/>
                    </a:lnTo>
                    <a:lnTo>
                      <a:pt x="634" y="515"/>
                    </a:lnTo>
                    <a:lnTo>
                      <a:pt x="636" y="520"/>
                    </a:lnTo>
                    <a:lnTo>
                      <a:pt x="636" y="534"/>
                    </a:lnTo>
                    <a:lnTo>
                      <a:pt x="638" y="542"/>
                    </a:lnTo>
                    <a:lnTo>
                      <a:pt x="638" y="549"/>
                    </a:lnTo>
                    <a:lnTo>
                      <a:pt x="639" y="557"/>
                    </a:lnTo>
                    <a:lnTo>
                      <a:pt x="639" y="567"/>
                    </a:lnTo>
                    <a:lnTo>
                      <a:pt x="641" y="576"/>
                    </a:lnTo>
                    <a:lnTo>
                      <a:pt x="641" y="586"/>
                    </a:lnTo>
                    <a:lnTo>
                      <a:pt x="643" y="595"/>
                    </a:lnTo>
                    <a:lnTo>
                      <a:pt x="645" y="607"/>
                    </a:lnTo>
                    <a:lnTo>
                      <a:pt x="647" y="620"/>
                    </a:lnTo>
                    <a:lnTo>
                      <a:pt x="649" y="634"/>
                    </a:lnTo>
                    <a:lnTo>
                      <a:pt x="649" y="647"/>
                    </a:lnTo>
                    <a:lnTo>
                      <a:pt x="653" y="663"/>
                    </a:lnTo>
                    <a:lnTo>
                      <a:pt x="655" y="678"/>
                    </a:lnTo>
                    <a:lnTo>
                      <a:pt x="657" y="695"/>
                    </a:lnTo>
                    <a:lnTo>
                      <a:pt x="659" y="713"/>
                    </a:lnTo>
                    <a:lnTo>
                      <a:pt x="661" y="734"/>
                    </a:lnTo>
                    <a:lnTo>
                      <a:pt x="664" y="753"/>
                    </a:lnTo>
                    <a:lnTo>
                      <a:pt x="666" y="774"/>
                    </a:lnTo>
                    <a:lnTo>
                      <a:pt x="668" y="797"/>
                    </a:lnTo>
                    <a:lnTo>
                      <a:pt x="672" y="820"/>
                    </a:lnTo>
                    <a:lnTo>
                      <a:pt x="676" y="843"/>
                    </a:lnTo>
                    <a:lnTo>
                      <a:pt x="678" y="868"/>
                    </a:lnTo>
                    <a:lnTo>
                      <a:pt x="682" y="893"/>
                    </a:lnTo>
                    <a:lnTo>
                      <a:pt x="684" y="918"/>
                    </a:lnTo>
                    <a:lnTo>
                      <a:pt x="687" y="943"/>
                    </a:lnTo>
                    <a:lnTo>
                      <a:pt x="691" y="970"/>
                    </a:lnTo>
                    <a:lnTo>
                      <a:pt x="695" y="995"/>
                    </a:lnTo>
                    <a:lnTo>
                      <a:pt x="697" y="1022"/>
                    </a:lnTo>
                    <a:lnTo>
                      <a:pt x="701" y="1047"/>
                    </a:lnTo>
                    <a:lnTo>
                      <a:pt x="705" y="1074"/>
                    </a:lnTo>
                    <a:lnTo>
                      <a:pt x="709" y="1099"/>
                    </a:lnTo>
                    <a:lnTo>
                      <a:pt x="710" y="1125"/>
                    </a:lnTo>
                    <a:lnTo>
                      <a:pt x="714" y="1150"/>
                    </a:lnTo>
                    <a:lnTo>
                      <a:pt x="718" y="1175"/>
                    </a:lnTo>
                    <a:lnTo>
                      <a:pt x="722" y="1198"/>
                    </a:lnTo>
                    <a:lnTo>
                      <a:pt x="724" y="1223"/>
                    </a:lnTo>
                    <a:lnTo>
                      <a:pt x="728" y="1247"/>
                    </a:lnTo>
                    <a:lnTo>
                      <a:pt x="732" y="1268"/>
                    </a:lnTo>
                    <a:lnTo>
                      <a:pt x="735" y="1289"/>
                    </a:lnTo>
                    <a:lnTo>
                      <a:pt x="737" y="1310"/>
                    </a:lnTo>
                    <a:lnTo>
                      <a:pt x="741" y="1329"/>
                    </a:lnTo>
                    <a:lnTo>
                      <a:pt x="743" y="1348"/>
                    </a:lnTo>
                    <a:lnTo>
                      <a:pt x="747" y="1366"/>
                    </a:lnTo>
                    <a:lnTo>
                      <a:pt x="751" y="1383"/>
                    </a:lnTo>
                    <a:lnTo>
                      <a:pt x="753" y="1396"/>
                    </a:lnTo>
                    <a:lnTo>
                      <a:pt x="755" y="1412"/>
                    </a:lnTo>
                    <a:lnTo>
                      <a:pt x="759" y="1425"/>
                    </a:lnTo>
                    <a:lnTo>
                      <a:pt x="760" y="1439"/>
                    </a:lnTo>
                    <a:lnTo>
                      <a:pt x="764" y="1450"/>
                    </a:lnTo>
                    <a:lnTo>
                      <a:pt x="766" y="1464"/>
                    </a:lnTo>
                    <a:lnTo>
                      <a:pt x="768" y="1475"/>
                    </a:lnTo>
                    <a:lnTo>
                      <a:pt x="772" y="1485"/>
                    </a:lnTo>
                    <a:lnTo>
                      <a:pt x="774" y="1496"/>
                    </a:lnTo>
                    <a:lnTo>
                      <a:pt x="776" y="1506"/>
                    </a:lnTo>
                    <a:lnTo>
                      <a:pt x="780" y="1515"/>
                    </a:lnTo>
                    <a:lnTo>
                      <a:pt x="782" y="1523"/>
                    </a:lnTo>
                    <a:lnTo>
                      <a:pt x="783" y="1533"/>
                    </a:lnTo>
                    <a:lnTo>
                      <a:pt x="787" y="1540"/>
                    </a:lnTo>
                    <a:lnTo>
                      <a:pt x="789" y="1548"/>
                    </a:lnTo>
                    <a:lnTo>
                      <a:pt x="791" y="1556"/>
                    </a:lnTo>
                    <a:lnTo>
                      <a:pt x="795" y="1563"/>
                    </a:lnTo>
                    <a:lnTo>
                      <a:pt x="797" y="1571"/>
                    </a:lnTo>
                    <a:lnTo>
                      <a:pt x="799" y="1577"/>
                    </a:lnTo>
                    <a:lnTo>
                      <a:pt x="801" y="1585"/>
                    </a:lnTo>
                    <a:lnTo>
                      <a:pt x="805" y="1590"/>
                    </a:lnTo>
                    <a:lnTo>
                      <a:pt x="807" y="1596"/>
                    </a:lnTo>
                    <a:lnTo>
                      <a:pt x="808" y="1602"/>
                    </a:lnTo>
                    <a:lnTo>
                      <a:pt x="812" y="1608"/>
                    </a:lnTo>
                    <a:lnTo>
                      <a:pt x="814" y="1613"/>
                    </a:lnTo>
                    <a:lnTo>
                      <a:pt x="816" y="1619"/>
                    </a:lnTo>
                    <a:lnTo>
                      <a:pt x="820" y="1625"/>
                    </a:lnTo>
                    <a:lnTo>
                      <a:pt x="822" y="1631"/>
                    </a:lnTo>
                    <a:lnTo>
                      <a:pt x="824" y="1636"/>
                    </a:lnTo>
                    <a:lnTo>
                      <a:pt x="828" y="1642"/>
                    </a:lnTo>
                    <a:lnTo>
                      <a:pt x="830" y="1648"/>
                    </a:lnTo>
                    <a:lnTo>
                      <a:pt x="833" y="1654"/>
                    </a:lnTo>
                    <a:lnTo>
                      <a:pt x="835" y="1660"/>
                    </a:lnTo>
                    <a:lnTo>
                      <a:pt x="839" y="1665"/>
                    </a:lnTo>
                    <a:lnTo>
                      <a:pt x="841" y="1671"/>
                    </a:lnTo>
                    <a:lnTo>
                      <a:pt x="845" y="1675"/>
                    </a:lnTo>
                    <a:lnTo>
                      <a:pt x="847" y="1681"/>
                    </a:lnTo>
                    <a:lnTo>
                      <a:pt x="851" y="1684"/>
                    </a:lnTo>
                    <a:lnTo>
                      <a:pt x="853" y="1690"/>
                    </a:lnTo>
                    <a:lnTo>
                      <a:pt x="855" y="1694"/>
                    </a:lnTo>
                    <a:lnTo>
                      <a:pt x="858" y="1698"/>
                    </a:lnTo>
                    <a:lnTo>
                      <a:pt x="860" y="1704"/>
                    </a:lnTo>
                    <a:lnTo>
                      <a:pt x="864" y="1708"/>
                    </a:lnTo>
                    <a:lnTo>
                      <a:pt x="866" y="1711"/>
                    </a:lnTo>
                    <a:lnTo>
                      <a:pt x="876" y="1721"/>
                    </a:lnTo>
                    <a:lnTo>
                      <a:pt x="878" y="1725"/>
                    </a:lnTo>
                    <a:lnTo>
                      <a:pt x="885" y="1733"/>
                    </a:lnTo>
                    <a:lnTo>
                      <a:pt x="889" y="1734"/>
                    </a:lnTo>
                    <a:lnTo>
                      <a:pt x="891" y="1738"/>
                    </a:lnTo>
                    <a:lnTo>
                      <a:pt x="895" y="1740"/>
                    </a:lnTo>
                    <a:lnTo>
                      <a:pt x="897" y="1742"/>
                    </a:lnTo>
                    <a:lnTo>
                      <a:pt x="901" y="1744"/>
                    </a:lnTo>
                    <a:lnTo>
                      <a:pt x="903" y="1746"/>
                    </a:lnTo>
                    <a:lnTo>
                      <a:pt x="906" y="1746"/>
                    </a:lnTo>
                    <a:lnTo>
                      <a:pt x="908" y="1748"/>
                    </a:lnTo>
                    <a:lnTo>
                      <a:pt x="912" y="1750"/>
                    </a:lnTo>
                    <a:lnTo>
                      <a:pt x="918" y="1750"/>
                    </a:lnTo>
                    <a:lnTo>
                      <a:pt x="920" y="1752"/>
                    </a:lnTo>
                    <a:lnTo>
                      <a:pt x="924" y="1752"/>
                    </a:lnTo>
                  </a:path>
                </a:pathLst>
              </a:custGeom>
              <a:noFill/>
              <a:ln w="38100">
                <a:solidFill>
                  <a:srgbClr val="66FFFF"/>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17" name="Text Box 12"/>
              <p:cNvSpPr txBox="1">
                <a:spLocks noChangeArrowheads="1"/>
              </p:cNvSpPr>
              <p:nvPr/>
            </p:nvSpPr>
            <p:spPr bwMode="auto">
              <a:xfrm>
                <a:off x="4205" y="1492"/>
                <a:ext cx="1103" cy="250"/>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sz="2000" b="1">
                    <a:solidFill>
                      <a:srgbClr val="66FFFF"/>
                    </a:solidFill>
                    <a:latin typeface="Arial" pitchFamily="-110" charset="0"/>
                  </a:rPr>
                  <a:t>Phycocyanin</a:t>
                </a:r>
              </a:p>
            </p:txBody>
          </p:sp>
          <p:sp>
            <p:nvSpPr>
              <p:cNvPr id="148518" name="Line 13"/>
              <p:cNvSpPr>
                <a:spLocks noChangeShapeType="1"/>
              </p:cNvSpPr>
              <p:nvPr/>
            </p:nvSpPr>
            <p:spPr bwMode="auto">
              <a:xfrm flipH="1">
                <a:off x="3254" y="1638"/>
                <a:ext cx="948" cy="169"/>
              </a:xfrm>
              <a:prstGeom prst="line">
                <a:avLst/>
              </a:prstGeom>
              <a:noFill/>
              <a:ln w="38100">
                <a:solidFill>
                  <a:srgbClr val="66FFFF"/>
                </a:solidFill>
                <a:round/>
                <a:headEnd type="none" w="sm" len="sm"/>
                <a:tailEnd type="triangle" w="lg"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grpSp>
        <p:sp>
          <p:nvSpPr>
            <p:cNvPr id="148491" name="Text Box 14"/>
            <p:cNvSpPr txBox="1">
              <a:spLocks noChangeArrowheads="1"/>
            </p:cNvSpPr>
            <p:nvPr/>
          </p:nvSpPr>
          <p:spPr bwMode="auto">
            <a:xfrm>
              <a:off x="1675" y="3662"/>
              <a:ext cx="2467" cy="192"/>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tabLst>
                  <a:tab pos="795338" algn="l"/>
                  <a:tab pos="1539875" algn="l"/>
                  <a:tab pos="2347913" algn="l"/>
                  <a:tab pos="3144838" algn="l"/>
                  <a:tab pos="3822700" algn="l"/>
                </a:tabLst>
              </a:pPr>
              <a:r>
                <a:rPr lang="en-US" sz="1400">
                  <a:solidFill>
                    <a:srgbClr val="FFFFFF"/>
                  </a:solidFill>
                  <a:latin typeface="Arial" pitchFamily="-110" charset="0"/>
                </a:rPr>
                <a:t>      300	400	      500	600     700     800</a:t>
              </a:r>
            </a:p>
          </p:txBody>
        </p:sp>
        <p:sp>
          <p:nvSpPr>
            <p:cNvPr id="148492" name="Text Box 15"/>
            <p:cNvSpPr txBox="1">
              <a:spLocks noChangeArrowheads="1"/>
            </p:cNvSpPr>
            <p:nvPr/>
          </p:nvSpPr>
          <p:spPr bwMode="auto">
            <a:xfrm>
              <a:off x="2267" y="3839"/>
              <a:ext cx="1196" cy="231"/>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a:solidFill>
                    <a:srgbClr val="000000"/>
                  </a:solidFill>
                  <a:latin typeface="Arial" pitchFamily="-110" charset="0"/>
                </a:rPr>
                <a:t>Wavelength [nm]</a:t>
              </a:r>
              <a:endParaRPr lang="en-US">
                <a:solidFill>
                  <a:srgbClr val="FFFFFF"/>
                </a:solidFill>
                <a:latin typeface="Arial" pitchFamily="-110" charset="0"/>
              </a:endParaRPr>
            </a:p>
          </p:txBody>
        </p:sp>
        <p:grpSp>
          <p:nvGrpSpPr>
            <p:cNvPr id="4" name="Group 16"/>
            <p:cNvGrpSpPr>
              <a:grpSpLocks/>
            </p:cNvGrpSpPr>
            <p:nvPr/>
          </p:nvGrpSpPr>
          <p:grpSpPr bwMode="auto">
            <a:xfrm>
              <a:off x="802" y="1869"/>
              <a:ext cx="2044" cy="1437"/>
              <a:chOff x="802" y="1869"/>
              <a:chExt cx="2044" cy="1437"/>
            </a:xfrm>
          </p:grpSpPr>
          <p:sp>
            <p:nvSpPr>
              <p:cNvPr id="148513" name="Freeform 17"/>
              <p:cNvSpPr>
                <a:spLocks/>
              </p:cNvSpPr>
              <p:nvPr/>
            </p:nvSpPr>
            <p:spPr bwMode="auto">
              <a:xfrm>
                <a:off x="2231" y="1869"/>
                <a:ext cx="615" cy="1437"/>
              </a:xfrm>
              <a:custGeom>
                <a:avLst/>
                <a:gdLst>
                  <a:gd name="T0" fmla="*/ 21 w 692"/>
                  <a:gd name="T1" fmla="*/ 1155 h 1437"/>
                  <a:gd name="T2" fmla="*/ 44 w 692"/>
                  <a:gd name="T3" fmla="*/ 1070 h 1437"/>
                  <a:gd name="T4" fmla="*/ 66 w 692"/>
                  <a:gd name="T5" fmla="*/ 989 h 1437"/>
                  <a:gd name="T6" fmla="*/ 84 w 692"/>
                  <a:gd name="T7" fmla="*/ 909 h 1437"/>
                  <a:gd name="T8" fmla="*/ 99 w 692"/>
                  <a:gd name="T9" fmla="*/ 830 h 1437"/>
                  <a:gd name="T10" fmla="*/ 112 w 692"/>
                  <a:gd name="T11" fmla="*/ 751 h 1437"/>
                  <a:gd name="T12" fmla="*/ 122 w 692"/>
                  <a:gd name="T13" fmla="*/ 673 h 1437"/>
                  <a:gd name="T14" fmla="*/ 128 w 692"/>
                  <a:gd name="T15" fmla="*/ 596 h 1437"/>
                  <a:gd name="T16" fmla="*/ 132 w 692"/>
                  <a:gd name="T17" fmla="*/ 521 h 1437"/>
                  <a:gd name="T18" fmla="*/ 139 w 692"/>
                  <a:gd name="T19" fmla="*/ 455 h 1437"/>
                  <a:gd name="T20" fmla="*/ 143 w 692"/>
                  <a:gd name="T21" fmla="*/ 400 h 1437"/>
                  <a:gd name="T22" fmla="*/ 149 w 692"/>
                  <a:gd name="T23" fmla="*/ 358 h 1437"/>
                  <a:gd name="T24" fmla="*/ 153 w 692"/>
                  <a:gd name="T25" fmla="*/ 321 h 1437"/>
                  <a:gd name="T26" fmla="*/ 158 w 692"/>
                  <a:gd name="T27" fmla="*/ 294 h 1437"/>
                  <a:gd name="T28" fmla="*/ 164 w 692"/>
                  <a:gd name="T29" fmla="*/ 273 h 1437"/>
                  <a:gd name="T30" fmla="*/ 172 w 692"/>
                  <a:gd name="T31" fmla="*/ 250 h 1437"/>
                  <a:gd name="T32" fmla="*/ 184 w 692"/>
                  <a:gd name="T33" fmla="*/ 223 h 1437"/>
                  <a:gd name="T34" fmla="*/ 203 w 692"/>
                  <a:gd name="T35" fmla="*/ 198 h 1437"/>
                  <a:gd name="T36" fmla="*/ 216 w 692"/>
                  <a:gd name="T37" fmla="*/ 181 h 1437"/>
                  <a:gd name="T38" fmla="*/ 231 w 692"/>
                  <a:gd name="T39" fmla="*/ 160 h 1437"/>
                  <a:gd name="T40" fmla="*/ 238 w 692"/>
                  <a:gd name="T41" fmla="*/ 137 h 1437"/>
                  <a:gd name="T42" fmla="*/ 244 w 692"/>
                  <a:gd name="T43" fmla="*/ 100 h 1437"/>
                  <a:gd name="T44" fmla="*/ 247 w 692"/>
                  <a:gd name="T45" fmla="*/ 12 h 1437"/>
                  <a:gd name="T46" fmla="*/ 259 w 692"/>
                  <a:gd name="T47" fmla="*/ 0 h 1437"/>
                  <a:gd name="T48" fmla="*/ 266 w 692"/>
                  <a:gd name="T49" fmla="*/ 10 h 1437"/>
                  <a:gd name="T50" fmla="*/ 274 w 692"/>
                  <a:gd name="T51" fmla="*/ 25 h 1437"/>
                  <a:gd name="T52" fmla="*/ 278 w 692"/>
                  <a:gd name="T53" fmla="*/ 41 h 1437"/>
                  <a:gd name="T54" fmla="*/ 284 w 692"/>
                  <a:gd name="T55" fmla="*/ 66 h 1437"/>
                  <a:gd name="T56" fmla="*/ 292 w 692"/>
                  <a:gd name="T57" fmla="*/ 92 h 1437"/>
                  <a:gd name="T58" fmla="*/ 298 w 692"/>
                  <a:gd name="T59" fmla="*/ 115 h 1437"/>
                  <a:gd name="T60" fmla="*/ 307 w 692"/>
                  <a:gd name="T61" fmla="*/ 129 h 1437"/>
                  <a:gd name="T62" fmla="*/ 317 w 692"/>
                  <a:gd name="T63" fmla="*/ 119 h 1437"/>
                  <a:gd name="T64" fmla="*/ 326 w 692"/>
                  <a:gd name="T65" fmla="*/ 98 h 1437"/>
                  <a:gd name="T66" fmla="*/ 334 w 692"/>
                  <a:gd name="T67" fmla="*/ 73 h 1437"/>
                  <a:gd name="T68" fmla="*/ 343 w 692"/>
                  <a:gd name="T69" fmla="*/ 54 h 1437"/>
                  <a:gd name="T70" fmla="*/ 358 w 692"/>
                  <a:gd name="T71" fmla="*/ 50 h 1437"/>
                  <a:gd name="T72" fmla="*/ 367 w 692"/>
                  <a:gd name="T73" fmla="*/ 66 h 1437"/>
                  <a:gd name="T74" fmla="*/ 373 w 692"/>
                  <a:gd name="T75" fmla="*/ 85 h 1437"/>
                  <a:gd name="T76" fmla="*/ 378 w 692"/>
                  <a:gd name="T77" fmla="*/ 123 h 1437"/>
                  <a:gd name="T78" fmla="*/ 377 w 692"/>
                  <a:gd name="T79" fmla="*/ 352 h 1437"/>
                  <a:gd name="T80" fmla="*/ 380 w 692"/>
                  <a:gd name="T81" fmla="*/ 567 h 1437"/>
                  <a:gd name="T82" fmla="*/ 387 w 692"/>
                  <a:gd name="T83" fmla="*/ 648 h 1437"/>
                  <a:gd name="T84" fmla="*/ 396 w 692"/>
                  <a:gd name="T85" fmla="*/ 730 h 1437"/>
                  <a:gd name="T86" fmla="*/ 405 w 692"/>
                  <a:gd name="T87" fmla="*/ 815 h 1437"/>
                  <a:gd name="T88" fmla="*/ 415 w 692"/>
                  <a:gd name="T89" fmla="*/ 893 h 1437"/>
                  <a:gd name="T90" fmla="*/ 422 w 692"/>
                  <a:gd name="T91" fmla="*/ 968 h 1437"/>
                  <a:gd name="T92" fmla="*/ 428 w 692"/>
                  <a:gd name="T93" fmla="*/ 1039 h 1437"/>
                  <a:gd name="T94" fmla="*/ 433 w 692"/>
                  <a:gd name="T95" fmla="*/ 1109 h 1437"/>
                  <a:gd name="T96" fmla="*/ 438 w 692"/>
                  <a:gd name="T97" fmla="*/ 1176 h 1437"/>
                  <a:gd name="T98" fmla="*/ 444 w 692"/>
                  <a:gd name="T99" fmla="*/ 1235 h 1437"/>
                  <a:gd name="T100" fmla="*/ 453 w 692"/>
                  <a:gd name="T101" fmla="*/ 1287 h 1437"/>
                  <a:gd name="T102" fmla="*/ 467 w 692"/>
                  <a:gd name="T103" fmla="*/ 1329 h 1437"/>
                  <a:gd name="T104" fmla="*/ 481 w 692"/>
                  <a:gd name="T105" fmla="*/ 1366 h 1437"/>
                  <a:gd name="T106" fmla="*/ 513 w 692"/>
                  <a:gd name="T107" fmla="*/ 1414 h 1437"/>
                  <a:gd name="T108" fmla="*/ 536 w 692"/>
                  <a:gd name="T109" fmla="*/ 1431 h 14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2"/>
                  <a:gd name="T166" fmla="*/ 0 h 1437"/>
                  <a:gd name="T167" fmla="*/ 692 w 692"/>
                  <a:gd name="T168" fmla="*/ 1437 h 14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2" h="1437">
                    <a:moveTo>
                      <a:pt x="0" y="1226"/>
                    </a:moveTo>
                    <a:lnTo>
                      <a:pt x="6" y="1212"/>
                    </a:lnTo>
                    <a:lnTo>
                      <a:pt x="12" y="1197"/>
                    </a:lnTo>
                    <a:lnTo>
                      <a:pt x="18" y="1184"/>
                    </a:lnTo>
                    <a:lnTo>
                      <a:pt x="21" y="1168"/>
                    </a:lnTo>
                    <a:lnTo>
                      <a:pt x="27" y="1155"/>
                    </a:lnTo>
                    <a:lnTo>
                      <a:pt x="33" y="1141"/>
                    </a:lnTo>
                    <a:lnTo>
                      <a:pt x="37" y="1126"/>
                    </a:lnTo>
                    <a:lnTo>
                      <a:pt x="43" y="1112"/>
                    </a:lnTo>
                    <a:lnTo>
                      <a:pt x="46" y="1099"/>
                    </a:lnTo>
                    <a:lnTo>
                      <a:pt x="52" y="1084"/>
                    </a:lnTo>
                    <a:lnTo>
                      <a:pt x="56" y="1070"/>
                    </a:lnTo>
                    <a:lnTo>
                      <a:pt x="62" y="1057"/>
                    </a:lnTo>
                    <a:lnTo>
                      <a:pt x="66" y="1043"/>
                    </a:lnTo>
                    <a:lnTo>
                      <a:pt x="69" y="1030"/>
                    </a:lnTo>
                    <a:lnTo>
                      <a:pt x="75" y="1016"/>
                    </a:lnTo>
                    <a:lnTo>
                      <a:pt x="79" y="1003"/>
                    </a:lnTo>
                    <a:lnTo>
                      <a:pt x="83" y="989"/>
                    </a:lnTo>
                    <a:lnTo>
                      <a:pt x="87" y="976"/>
                    </a:lnTo>
                    <a:lnTo>
                      <a:pt x="91" y="963"/>
                    </a:lnTo>
                    <a:lnTo>
                      <a:pt x="94" y="949"/>
                    </a:lnTo>
                    <a:lnTo>
                      <a:pt x="98" y="936"/>
                    </a:lnTo>
                    <a:lnTo>
                      <a:pt x="102" y="922"/>
                    </a:lnTo>
                    <a:lnTo>
                      <a:pt x="106" y="909"/>
                    </a:lnTo>
                    <a:lnTo>
                      <a:pt x="110" y="895"/>
                    </a:lnTo>
                    <a:lnTo>
                      <a:pt x="114" y="882"/>
                    </a:lnTo>
                    <a:lnTo>
                      <a:pt x="116" y="868"/>
                    </a:lnTo>
                    <a:lnTo>
                      <a:pt x="119" y="857"/>
                    </a:lnTo>
                    <a:lnTo>
                      <a:pt x="123" y="844"/>
                    </a:lnTo>
                    <a:lnTo>
                      <a:pt x="125" y="830"/>
                    </a:lnTo>
                    <a:lnTo>
                      <a:pt x="129" y="817"/>
                    </a:lnTo>
                    <a:lnTo>
                      <a:pt x="133" y="805"/>
                    </a:lnTo>
                    <a:lnTo>
                      <a:pt x="135" y="792"/>
                    </a:lnTo>
                    <a:lnTo>
                      <a:pt x="137" y="778"/>
                    </a:lnTo>
                    <a:lnTo>
                      <a:pt x="139" y="765"/>
                    </a:lnTo>
                    <a:lnTo>
                      <a:pt x="142" y="751"/>
                    </a:lnTo>
                    <a:lnTo>
                      <a:pt x="144" y="740"/>
                    </a:lnTo>
                    <a:lnTo>
                      <a:pt x="146" y="726"/>
                    </a:lnTo>
                    <a:lnTo>
                      <a:pt x="148" y="713"/>
                    </a:lnTo>
                    <a:lnTo>
                      <a:pt x="150" y="699"/>
                    </a:lnTo>
                    <a:lnTo>
                      <a:pt x="152" y="686"/>
                    </a:lnTo>
                    <a:lnTo>
                      <a:pt x="154" y="673"/>
                    </a:lnTo>
                    <a:lnTo>
                      <a:pt x="156" y="659"/>
                    </a:lnTo>
                    <a:lnTo>
                      <a:pt x="156" y="648"/>
                    </a:lnTo>
                    <a:lnTo>
                      <a:pt x="158" y="634"/>
                    </a:lnTo>
                    <a:lnTo>
                      <a:pt x="160" y="621"/>
                    </a:lnTo>
                    <a:lnTo>
                      <a:pt x="160" y="607"/>
                    </a:lnTo>
                    <a:lnTo>
                      <a:pt x="162" y="596"/>
                    </a:lnTo>
                    <a:lnTo>
                      <a:pt x="164" y="582"/>
                    </a:lnTo>
                    <a:lnTo>
                      <a:pt x="164" y="571"/>
                    </a:lnTo>
                    <a:lnTo>
                      <a:pt x="165" y="557"/>
                    </a:lnTo>
                    <a:lnTo>
                      <a:pt x="165" y="546"/>
                    </a:lnTo>
                    <a:lnTo>
                      <a:pt x="167" y="532"/>
                    </a:lnTo>
                    <a:lnTo>
                      <a:pt x="167" y="521"/>
                    </a:lnTo>
                    <a:lnTo>
                      <a:pt x="169" y="509"/>
                    </a:lnTo>
                    <a:lnTo>
                      <a:pt x="169" y="498"/>
                    </a:lnTo>
                    <a:lnTo>
                      <a:pt x="171" y="486"/>
                    </a:lnTo>
                    <a:lnTo>
                      <a:pt x="171" y="477"/>
                    </a:lnTo>
                    <a:lnTo>
                      <a:pt x="173" y="465"/>
                    </a:lnTo>
                    <a:lnTo>
                      <a:pt x="175" y="455"/>
                    </a:lnTo>
                    <a:lnTo>
                      <a:pt x="175" y="446"/>
                    </a:lnTo>
                    <a:lnTo>
                      <a:pt x="177" y="436"/>
                    </a:lnTo>
                    <a:lnTo>
                      <a:pt x="177" y="427"/>
                    </a:lnTo>
                    <a:lnTo>
                      <a:pt x="179" y="417"/>
                    </a:lnTo>
                    <a:lnTo>
                      <a:pt x="181" y="409"/>
                    </a:lnTo>
                    <a:lnTo>
                      <a:pt x="181" y="400"/>
                    </a:lnTo>
                    <a:lnTo>
                      <a:pt x="183" y="392"/>
                    </a:lnTo>
                    <a:lnTo>
                      <a:pt x="183" y="384"/>
                    </a:lnTo>
                    <a:lnTo>
                      <a:pt x="185" y="377"/>
                    </a:lnTo>
                    <a:lnTo>
                      <a:pt x="185" y="371"/>
                    </a:lnTo>
                    <a:lnTo>
                      <a:pt x="187" y="363"/>
                    </a:lnTo>
                    <a:lnTo>
                      <a:pt x="189" y="358"/>
                    </a:lnTo>
                    <a:lnTo>
                      <a:pt x="189" y="352"/>
                    </a:lnTo>
                    <a:lnTo>
                      <a:pt x="190" y="346"/>
                    </a:lnTo>
                    <a:lnTo>
                      <a:pt x="190" y="334"/>
                    </a:lnTo>
                    <a:lnTo>
                      <a:pt x="192" y="331"/>
                    </a:lnTo>
                    <a:lnTo>
                      <a:pt x="192" y="325"/>
                    </a:lnTo>
                    <a:lnTo>
                      <a:pt x="194" y="321"/>
                    </a:lnTo>
                    <a:lnTo>
                      <a:pt x="194" y="315"/>
                    </a:lnTo>
                    <a:lnTo>
                      <a:pt x="196" y="311"/>
                    </a:lnTo>
                    <a:lnTo>
                      <a:pt x="196" y="308"/>
                    </a:lnTo>
                    <a:lnTo>
                      <a:pt x="198" y="304"/>
                    </a:lnTo>
                    <a:lnTo>
                      <a:pt x="198" y="298"/>
                    </a:lnTo>
                    <a:lnTo>
                      <a:pt x="200" y="294"/>
                    </a:lnTo>
                    <a:lnTo>
                      <a:pt x="200" y="290"/>
                    </a:lnTo>
                    <a:lnTo>
                      <a:pt x="202" y="286"/>
                    </a:lnTo>
                    <a:lnTo>
                      <a:pt x="204" y="283"/>
                    </a:lnTo>
                    <a:lnTo>
                      <a:pt x="204" y="279"/>
                    </a:lnTo>
                    <a:lnTo>
                      <a:pt x="206" y="277"/>
                    </a:lnTo>
                    <a:lnTo>
                      <a:pt x="208" y="273"/>
                    </a:lnTo>
                    <a:lnTo>
                      <a:pt x="208" y="269"/>
                    </a:lnTo>
                    <a:lnTo>
                      <a:pt x="210" y="265"/>
                    </a:lnTo>
                    <a:lnTo>
                      <a:pt x="212" y="261"/>
                    </a:lnTo>
                    <a:lnTo>
                      <a:pt x="213" y="258"/>
                    </a:lnTo>
                    <a:lnTo>
                      <a:pt x="215" y="254"/>
                    </a:lnTo>
                    <a:lnTo>
                      <a:pt x="217" y="250"/>
                    </a:lnTo>
                    <a:lnTo>
                      <a:pt x="219" y="244"/>
                    </a:lnTo>
                    <a:lnTo>
                      <a:pt x="221" y="240"/>
                    </a:lnTo>
                    <a:lnTo>
                      <a:pt x="223" y="236"/>
                    </a:lnTo>
                    <a:lnTo>
                      <a:pt x="225" y="233"/>
                    </a:lnTo>
                    <a:lnTo>
                      <a:pt x="231" y="227"/>
                    </a:lnTo>
                    <a:lnTo>
                      <a:pt x="233" y="223"/>
                    </a:lnTo>
                    <a:lnTo>
                      <a:pt x="235" y="219"/>
                    </a:lnTo>
                    <a:lnTo>
                      <a:pt x="238" y="217"/>
                    </a:lnTo>
                    <a:lnTo>
                      <a:pt x="240" y="213"/>
                    </a:lnTo>
                    <a:lnTo>
                      <a:pt x="250" y="204"/>
                    </a:lnTo>
                    <a:lnTo>
                      <a:pt x="254" y="202"/>
                    </a:lnTo>
                    <a:lnTo>
                      <a:pt x="256" y="198"/>
                    </a:lnTo>
                    <a:lnTo>
                      <a:pt x="260" y="196"/>
                    </a:lnTo>
                    <a:lnTo>
                      <a:pt x="261" y="192"/>
                    </a:lnTo>
                    <a:lnTo>
                      <a:pt x="265" y="190"/>
                    </a:lnTo>
                    <a:lnTo>
                      <a:pt x="267" y="187"/>
                    </a:lnTo>
                    <a:lnTo>
                      <a:pt x="271" y="185"/>
                    </a:lnTo>
                    <a:lnTo>
                      <a:pt x="273" y="181"/>
                    </a:lnTo>
                    <a:lnTo>
                      <a:pt x="277" y="179"/>
                    </a:lnTo>
                    <a:lnTo>
                      <a:pt x="279" y="175"/>
                    </a:lnTo>
                    <a:lnTo>
                      <a:pt x="283" y="173"/>
                    </a:lnTo>
                    <a:lnTo>
                      <a:pt x="285" y="169"/>
                    </a:lnTo>
                    <a:lnTo>
                      <a:pt x="286" y="165"/>
                    </a:lnTo>
                    <a:lnTo>
                      <a:pt x="292" y="160"/>
                    </a:lnTo>
                    <a:lnTo>
                      <a:pt x="294" y="156"/>
                    </a:lnTo>
                    <a:lnTo>
                      <a:pt x="296" y="152"/>
                    </a:lnTo>
                    <a:lnTo>
                      <a:pt x="298" y="148"/>
                    </a:lnTo>
                    <a:lnTo>
                      <a:pt x="300" y="146"/>
                    </a:lnTo>
                    <a:lnTo>
                      <a:pt x="300" y="140"/>
                    </a:lnTo>
                    <a:lnTo>
                      <a:pt x="302" y="137"/>
                    </a:lnTo>
                    <a:lnTo>
                      <a:pt x="304" y="133"/>
                    </a:lnTo>
                    <a:lnTo>
                      <a:pt x="304" y="129"/>
                    </a:lnTo>
                    <a:lnTo>
                      <a:pt x="306" y="125"/>
                    </a:lnTo>
                    <a:lnTo>
                      <a:pt x="306" y="115"/>
                    </a:lnTo>
                    <a:lnTo>
                      <a:pt x="308" y="110"/>
                    </a:lnTo>
                    <a:lnTo>
                      <a:pt x="308" y="100"/>
                    </a:lnTo>
                    <a:lnTo>
                      <a:pt x="309" y="94"/>
                    </a:lnTo>
                    <a:lnTo>
                      <a:pt x="309" y="50"/>
                    </a:lnTo>
                    <a:lnTo>
                      <a:pt x="311" y="46"/>
                    </a:lnTo>
                    <a:lnTo>
                      <a:pt x="311" y="19"/>
                    </a:lnTo>
                    <a:lnTo>
                      <a:pt x="313" y="16"/>
                    </a:lnTo>
                    <a:lnTo>
                      <a:pt x="313" y="12"/>
                    </a:lnTo>
                    <a:lnTo>
                      <a:pt x="315" y="10"/>
                    </a:lnTo>
                    <a:lnTo>
                      <a:pt x="315" y="6"/>
                    </a:lnTo>
                    <a:lnTo>
                      <a:pt x="317" y="4"/>
                    </a:lnTo>
                    <a:lnTo>
                      <a:pt x="317" y="2"/>
                    </a:lnTo>
                    <a:lnTo>
                      <a:pt x="319" y="0"/>
                    </a:lnTo>
                    <a:lnTo>
                      <a:pt x="327" y="0"/>
                    </a:lnTo>
                    <a:lnTo>
                      <a:pt x="329" y="2"/>
                    </a:lnTo>
                    <a:lnTo>
                      <a:pt x="331" y="2"/>
                    </a:lnTo>
                    <a:lnTo>
                      <a:pt x="331" y="4"/>
                    </a:lnTo>
                    <a:lnTo>
                      <a:pt x="334" y="8"/>
                    </a:lnTo>
                    <a:lnTo>
                      <a:pt x="334" y="10"/>
                    </a:lnTo>
                    <a:lnTo>
                      <a:pt x="336" y="10"/>
                    </a:lnTo>
                    <a:lnTo>
                      <a:pt x="336" y="12"/>
                    </a:lnTo>
                    <a:lnTo>
                      <a:pt x="340" y="16"/>
                    </a:lnTo>
                    <a:lnTo>
                      <a:pt x="340" y="18"/>
                    </a:lnTo>
                    <a:lnTo>
                      <a:pt x="342" y="19"/>
                    </a:lnTo>
                    <a:lnTo>
                      <a:pt x="342" y="21"/>
                    </a:lnTo>
                    <a:lnTo>
                      <a:pt x="346" y="25"/>
                    </a:lnTo>
                    <a:lnTo>
                      <a:pt x="346" y="27"/>
                    </a:lnTo>
                    <a:lnTo>
                      <a:pt x="348" y="29"/>
                    </a:lnTo>
                    <a:lnTo>
                      <a:pt x="348" y="31"/>
                    </a:lnTo>
                    <a:lnTo>
                      <a:pt x="350" y="35"/>
                    </a:lnTo>
                    <a:lnTo>
                      <a:pt x="352" y="37"/>
                    </a:lnTo>
                    <a:lnTo>
                      <a:pt x="352" y="41"/>
                    </a:lnTo>
                    <a:lnTo>
                      <a:pt x="354" y="44"/>
                    </a:lnTo>
                    <a:lnTo>
                      <a:pt x="356" y="48"/>
                    </a:lnTo>
                    <a:lnTo>
                      <a:pt x="356" y="52"/>
                    </a:lnTo>
                    <a:lnTo>
                      <a:pt x="357" y="58"/>
                    </a:lnTo>
                    <a:lnTo>
                      <a:pt x="359" y="62"/>
                    </a:lnTo>
                    <a:lnTo>
                      <a:pt x="359" y="66"/>
                    </a:lnTo>
                    <a:lnTo>
                      <a:pt x="361" y="69"/>
                    </a:lnTo>
                    <a:lnTo>
                      <a:pt x="363" y="75"/>
                    </a:lnTo>
                    <a:lnTo>
                      <a:pt x="365" y="79"/>
                    </a:lnTo>
                    <a:lnTo>
                      <a:pt x="365" y="83"/>
                    </a:lnTo>
                    <a:lnTo>
                      <a:pt x="367" y="87"/>
                    </a:lnTo>
                    <a:lnTo>
                      <a:pt x="369" y="92"/>
                    </a:lnTo>
                    <a:lnTo>
                      <a:pt x="369" y="96"/>
                    </a:lnTo>
                    <a:lnTo>
                      <a:pt x="371" y="100"/>
                    </a:lnTo>
                    <a:lnTo>
                      <a:pt x="373" y="104"/>
                    </a:lnTo>
                    <a:lnTo>
                      <a:pt x="375" y="108"/>
                    </a:lnTo>
                    <a:lnTo>
                      <a:pt x="375" y="112"/>
                    </a:lnTo>
                    <a:lnTo>
                      <a:pt x="377" y="115"/>
                    </a:lnTo>
                    <a:lnTo>
                      <a:pt x="379" y="117"/>
                    </a:lnTo>
                    <a:lnTo>
                      <a:pt x="381" y="121"/>
                    </a:lnTo>
                    <a:lnTo>
                      <a:pt x="382" y="123"/>
                    </a:lnTo>
                    <a:lnTo>
                      <a:pt x="382" y="125"/>
                    </a:lnTo>
                    <a:lnTo>
                      <a:pt x="386" y="129"/>
                    </a:lnTo>
                    <a:lnTo>
                      <a:pt x="388" y="129"/>
                    </a:lnTo>
                    <a:lnTo>
                      <a:pt x="390" y="131"/>
                    </a:lnTo>
                    <a:lnTo>
                      <a:pt x="392" y="129"/>
                    </a:lnTo>
                    <a:lnTo>
                      <a:pt x="394" y="129"/>
                    </a:lnTo>
                    <a:lnTo>
                      <a:pt x="400" y="123"/>
                    </a:lnTo>
                    <a:lnTo>
                      <a:pt x="400" y="121"/>
                    </a:lnTo>
                    <a:lnTo>
                      <a:pt x="402" y="119"/>
                    </a:lnTo>
                    <a:lnTo>
                      <a:pt x="404" y="115"/>
                    </a:lnTo>
                    <a:lnTo>
                      <a:pt x="405" y="112"/>
                    </a:lnTo>
                    <a:lnTo>
                      <a:pt x="407" y="108"/>
                    </a:lnTo>
                    <a:lnTo>
                      <a:pt x="409" y="106"/>
                    </a:lnTo>
                    <a:lnTo>
                      <a:pt x="411" y="102"/>
                    </a:lnTo>
                    <a:lnTo>
                      <a:pt x="413" y="98"/>
                    </a:lnTo>
                    <a:lnTo>
                      <a:pt x="415" y="94"/>
                    </a:lnTo>
                    <a:lnTo>
                      <a:pt x="417" y="91"/>
                    </a:lnTo>
                    <a:lnTo>
                      <a:pt x="419" y="85"/>
                    </a:lnTo>
                    <a:lnTo>
                      <a:pt x="421" y="81"/>
                    </a:lnTo>
                    <a:lnTo>
                      <a:pt x="423" y="77"/>
                    </a:lnTo>
                    <a:lnTo>
                      <a:pt x="423" y="73"/>
                    </a:lnTo>
                    <a:lnTo>
                      <a:pt x="425" y="69"/>
                    </a:lnTo>
                    <a:lnTo>
                      <a:pt x="427" y="67"/>
                    </a:lnTo>
                    <a:lnTo>
                      <a:pt x="429" y="64"/>
                    </a:lnTo>
                    <a:lnTo>
                      <a:pt x="430" y="60"/>
                    </a:lnTo>
                    <a:lnTo>
                      <a:pt x="432" y="58"/>
                    </a:lnTo>
                    <a:lnTo>
                      <a:pt x="434" y="54"/>
                    </a:lnTo>
                    <a:lnTo>
                      <a:pt x="436" y="52"/>
                    </a:lnTo>
                    <a:lnTo>
                      <a:pt x="436" y="50"/>
                    </a:lnTo>
                    <a:lnTo>
                      <a:pt x="438" y="48"/>
                    </a:lnTo>
                    <a:lnTo>
                      <a:pt x="450" y="48"/>
                    </a:lnTo>
                    <a:lnTo>
                      <a:pt x="452" y="50"/>
                    </a:lnTo>
                    <a:lnTo>
                      <a:pt x="454" y="50"/>
                    </a:lnTo>
                    <a:lnTo>
                      <a:pt x="455" y="52"/>
                    </a:lnTo>
                    <a:lnTo>
                      <a:pt x="457" y="52"/>
                    </a:lnTo>
                    <a:lnTo>
                      <a:pt x="457" y="54"/>
                    </a:lnTo>
                    <a:lnTo>
                      <a:pt x="463" y="60"/>
                    </a:lnTo>
                    <a:lnTo>
                      <a:pt x="465" y="64"/>
                    </a:lnTo>
                    <a:lnTo>
                      <a:pt x="465" y="66"/>
                    </a:lnTo>
                    <a:lnTo>
                      <a:pt x="467" y="67"/>
                    </a:lnTo>
                    <a:lnTo>
                      <a:pt x="469" y="71"/>
                    </a:lnTo>
                    <a:lnTo>
                      <a:pt x="469" y="73"/>
                    </a:lnTo>
                    <a:lnTo>
                      <a:pt x="471" y="77"/>
                    </a:lnTo>
                    <a:lnTo>
                      <a:pt x="471" y="81"/>
                    </a:lnTo>
                    <a:lnTo>
                      <a:pt x="473" y="85"/>
                    </a:lnTo>
                    <a:lnTo>
                      <a:pt x="473" y="91"/>
                    </a:lnTo>
                    <a:lnTo>
                      <a:pt x="475" y="94"/>
                    </a:lnTo>
                    <a:lnTo>
                      <a:pt x="475" y="100"/>
                    </a:lnTo>
                    <a:lnTo>
                      <a:pt x="477" y="106"/>
                    </a:lnTo>
                    <a:lnTo>
                      <a:pt x="477" y="117"/>
                    </a:lnTo>
                    <a:lnTo>
                      <a:pt x="478" y="123"/>
                    </a:lnTo>
                    <a:lnTo>
                      <a:pt x="478" y="131"/>
                    </a:lnTo>
                    <a:lnTo>
                      <a:pt x="480" y="139"/>
                    </a:lnTo>
                    <a:lnTo>
                      <a:pt x="480" y="260"/>
                    </a:lnTo>
                    <a:lnTo>
                      <a:pt x="478" y="273"/>
                    </a:lnTo>
                    <a:lnTo>
                      <a:pt x="478" y="338"/>
                    </a:lnTo>
                    <a:lnTo>
                      <a:pt x="477" y="352"/>
                    </a:lnTo>
                    <a:lnTo>
                      <a:pt x="477" y="488"/>
                    </a:lnTo>
                    <a:lnTo>
                      <a:pt x="478" y="502"/>
                    </a:lnTo>
                    <a:lnTo>
                      <a:pt x="478" y="515"/>
                    </a:lnTo>
                    <a:lnTo>
                      <a:pt x="480" y="528"/>
                    </a:lnTo>
                    <a:lnTo>
                      <a:pt x="480" y="553"/>
                    </a:lnTo>
                    <a:lnTo>
                      <a:pt x="482" y="567"/>
                    </a:lnTo>
                    <a:lnTo>
                      <a:pt x="484" y="580"/>
                    </a:lnTo>
                    <a:lnTo>
                      <a:pt x="484" y="594"/>
                    </a:lnTo>
                    <a:lnTo>
                      <a:pt x="486" y="607"/>
                    </a:lnTo>
                    <a:lnTo>
                      <a:pt x="488" y="621"/>
                    </a:lnTo>
                    <a:lnTo>
                      <a:pt x="490" y="634"/>
                    </a:lnTo>
                    <a:lnTo>
                      <a:pt x="490" y="648"/>
                    </a:lnTo>
                    <a:lnTo>
                      <a:pt x="492" y="661"/>
                    </a:lnTo>
                    <a:lnTo>
                      <a:pt x="494" y="674"/>
                    </a:lnTo>
                    <a:lnTo>
                      <a:pt x="496" y="690"/>
                    </a:lnTo>
                    <a:lnTo>
                      <a:pt x="498" y="703"/>
                    </a:lnTo>
                    <a:lnTo>
                      <a:pt x="500" y="717"/>
                    </a:lnTo>
                    <a:lnTo>
                      <a:pt x="502" y="730"/>
                    </a:lnTo>
                    <a:lnTo>
                      <a:pt x="503" y="746"/>
                    </a:lnTo>
                    <a:lnTo>
                      <a:pt x="505" y="759"/>
                    </a:lnTo>
                    <a:lnTo>
                      <a:pt x="507" y="772"/>
                    </a:lnTo>
                    <a:lnTo>
                      <a:pt x="509" y="786"/>
                    </a:lnTo>
                    <a:lnTo>
                      <a:pt x="511" y="799"/>
                    </a:lnTo>
                    <a:lnTo>
                      <a:pt x="513" y="815"/>
                    </a:lnTo>
                    <a:lnTo>
                      <a:pt x="515" y="828"/>
                    </a:lnTo>
                    <a:lnTo>
                      <a:pt x="517" y="842"/>
                    </a:lnTo>
                    <a:lnTo>
                      <a:pt x="519" y="855"/>
                    </a:lnTo>
                    <a:lnTo>
                      <a:pt x="521" y="867"/>
                    </a:lnTo>
                    <a:lnTo>
                      <a:pt x="523" y="880"/>
                    </a:lnTo>
                    <a:lnTo>
                      <a:pt x="525" y="893"/>
                    </a:lnTo>
                    <a:lnTo>
                      <a:pt x="526" y="907"/>
                    </a:lnTo>
                    <a:lnTo>
                      <a:pt x="528" y="918"/>
                    </a:lnTo>
                    <a:lnTo>
                      <a:pt x="530" y="932"/>
                    </a:lnTo>
                    <a:lnTo>
                      <a:pt x="532" y="943"/>
                    </a:lnTo>
                    <a:lnTo>
                      <a:pt x="534" y="957"/>
                    </a:lnTo>
                    <a:lnTo>
                      <a:pt x="534" y="968"/>
                    </a:lnTo>
                    <a:lnTo>
                      <a:pt x="536" y="980"/>
                    </a:lnTo>
                    <a:lnTo>
                      <a:pt x="538" y="991"/>
                    </a:lnTo>
                    <a:lnTo>
                      <a:pt x="538" y="1003"/>
                    </a:lnTo>
                    <a:lnTo>
                      <a:pt x="540" y="1016"/>
                    </a:lnTo>
                    <a:lnTo>
                      <a:pt x="542" y="1028"/>
                    </a:lnTo>
                    <a:lnTo>
                      <a:pt x="542" y="1039"/>
                    </a:lnTo>
                    <a:lnTo>
                      <a:pt x="544" y="1051"/>
                    </a:lnTo>
                    <a:lnTo>
                      <a:pt x="544" y="1062"/>
                    </a:lnTo>
                    <a:lnTo>
                      <a:pt x="546" y="1074"/>
                    </a:lnTo>
                    <a:lnTo>
                      <a:pt x="546" y="1086"/>
                    </a:lnTo>
                    <a:lnTo>
                      <a:pt x="548" y="1097"/>
                    </a:lnTo>
                    <a:lnTo>
                      <a:pt x="548" y="1109"/>
                    </a:lnTo>
                    <a:lnTo>
                      <a:pt x="550" y="1120"/>
                    </a:lnTo>
                    <a:lnTo>
                      <a:pt x="551" y="1132"/>
                    </a:lnTo>
                    <a:lnTo>
                      <a:pt x="551" y="1143"/>
                    </a:lnTo>
                    <a:lnTo>
                      <a:pt x="553" y="1153"/>
                    </a:lnTo>
                    <a:lnTo>
                      <a:pt x="553" y="1164"/>
                    </a:lnTo>
                    <a:lnTo>
                      <a:pt x="555" y="1176"/>
                    </a:lnTo>
                    <a:lnTo>
                      <a:pt x="555" y="1185"/>
                    </a:lnTo>
                    <a:lnTo>
                      <a:pt x="557" y="1195"/>
                    </a:lnTo>
                    <a:lnTo>
                      <a:pt x="559" y="1207"/>
                    </a:lnTo>
                    <a:lnTo>
                      <a:pt x="561" y="1216"/>
                    </a:lnTo>
                    <a:lnTo>
                      <a:pt x="561" y="1226"/>
                    </a:lnTo>
                    <a:lnTo>
                      <a:pt x="563" y="1235"/>
                    </a:lnTo>
                    <a:lnTo>
                      <a:pt x="565" y="1243"/>
                    </a:lnTo>
                    <a:lnTo>
                      <a:pt x="567" y="1253"/>
                    </a:lnTo>
                    <a:lnTo>
                      <a:pt x="569" y="1262"/>
                    </a:lnTo>
                    <a:lnTo>
                      <a:pt x="571" y="1270"/>
                    </a:lnTo>
                    <a:lnTo>
                      <a:pt x="573" y="1278"/>
                    </a:lnTo>
                    <a:lnTo>
                      <a:pt x="574" y="1287"/>
                    </a:lnTo>
                    <a:lnTo>
                      <a:pt x="578" y="1295"/>
                    </a:lnTo>
                    <a:lnTo>
                      <a:pt x="580" y="1303"/>
                    </a:lnTo>
                    <a:lnTo>
                      <a:pt x="584" y="1310"/>
                    </a:lnTo>
                    <a:lnTo>
                      <a:pt x="586" y="1316"/>
                    </a:lnTo>
                    <a:lnTo>
                      <a:pt x="588" y="1324"/>
                    </a:lnTo>
                    <a:lnTo>
                      <a:pt x="592" y="1329"/>
                    </a:lnTo>
                    <a:lnTo>
                      <a:pt x="594" y="1337"/>
                    </a:lnTo>
                    <a:lnTo>
                      <a:pt x="598" y="1343"/>
                    </a:lnTo>
                    <a:lnTo>
                      <a:pt x="599" y="1349"/>
                    </a:lnTo>
                    <a:lnTo>
                      <a:pt x="603" y="1354"/>
                    </a:lnTo>
                    <a:lnTo>
                      <a:pt x="607" y="1360"/>
                    </a:lnTo>
                    <a:lnTo>
                      <a:pt x="609" y="1366"/>
                    </a:lnTo>
                    <a:lnTo>
                      <a:pt x="613" y="1372"/>
                    </a:lnTo>
                    <a:lnTo>
                      <a:pt x="617" y="1376"/>
                    </a:lnTo>
                    <a:lnTo>
                      <a:pt x="619" y="1381"/>
                    </a:lnTo>
                    <a:lnTo>
                      <a:pt x="622" y="1385"/>
                    </a:lnTo>
                    <a:lnTo>
                      <a:pt x="626" y="1391"/>
                    </a:lnTo>
                    <a:lnTo>
                      <a:pt x="649" y="1414"/>
                    </a:lnTo>
                    <a:lnTo>
                      <a:pt x="653" y="1416"/>
                    </a:lnTo>
                    <a:lnTo>
                      <a:pt x="661" y="1424"/>
                    </a:lnTo>
                    <a:lnTo>
                      <a:pt x="665" y="1426"/>
                    </a:lnTo>
                    <a:lnTo>
                      <a:pt x="669" y="1427"/>
                    </a:lnTo>
                    <a:lnTo>
                      <a:pt x="674" y="1429"/>
                    </a:lnTo>
                    <a:lnTo>
                      <a:pt x="678" y="1431"/>
                    </a:lnTo>
                    <a:lnTo>
                      <a:pt x="682" y="1433"/>
                    </a:lnTo>
                    <a:lnTo>
                      <a:pt x="688" y="1435"/>
                    </a:lnTo>
                    <a:lnTo>
                      <a:pt x="692" y="1437"/>
                    </a:lnTo>
                  </a:path>
                </a:pathLst>
              </a:custGeom>
              <a:noFill/>
              <a:ln w="38100">
                <a:solidFill>
                  <a:srgbClr val="FF9933"/>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14" name="Text Box 18"/>
              <p:cNvSpPr txBox="1">
                <a:spLocks noChangeArrowheads="1"/>
              </p:cNvSpPr>
              <p:nvPr/>
            </p:nvSpPr>
            <p:spPr bwMode="auto">
              <a:xfrm>
                <a:off x="802" y="2805"/>
                <a:ext cx="978" cy="250"/>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sz="2000" b="1">
                    <a:solidFill>
                      <a:srgbClr val="FF9900"/>
                    </a:solidFill>
                    <a:latin typeface="Arial" pitchFamily="-110" charset="0"/>
                  </a:rPr>
                  <a:t>B-Carotene</a:t>
                </a:r>
              </a:p>
            </p:txBody>
          </p:sp>
          <p:sp>
            <p:nvSpPr>
              <p:cNvPr id="148515" name="Line 19"/>
              <p:cNvSpPr>
                <a:spLocks noChangeShapeType="1"/>
              </p:cNvSpPr>
              <p:nvPr/>
            </p:nvSpPr>
            <p:spPr bwMode="auto">
              <a:xfrm>
                <a:off x="1753" y="2940"/>
                <a:ext cx="459" cy="61"/>
              </a:xfrm>
              <a:prstGeom prst="line">
                <a:avLst/>
              </a:prstGeom>
              <a:noFill/>
              <a:ln w="38100">
                <a:solidFill>
                  <a:srgbClr val="FF9933"/>
                </a:solidFill>
                <a:round/>
                <a:headEnd type="none" w="sm" len="sm"/>
                <a:tailEnd type="triangle" w="lg"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grpSp>
        <p:sp>
          <p:nvSpPr>
            <p:cNvPr id="148494" name="Text Box 20"/>
            <p:cNvSpPr txBox="1">
              <a:spLocks noChangeArrowheads="1"/>
            </p:cNvSpPr>
            <p:nvPr/>
          </p:nvSpPr>
          <p:spPr bwMode="auto">
            <a:xfrm rot="-5400000">
              <a:off x="1268" y="2136"/>
              <a:ext cx="804" cy="231"/>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a:solidFill>
                    <a:srgbClr val="FFFFFF"/>
                  </a:solidFill>
                  <a:latin typeface="Arial" pitchFamily="-110" charset="0"/>
                </a:rPr>
                <a:t>Absorption</a:t>
              </a:r>
            </a:p>
          </p:txBody>
        </p:sp>
        <p:grpSp>
          <p:nvGrpSpPr>
            <p:cNvPr id="5" name="Group 21"/>
            <p:cNvGrpSpPr>
              <a:grpSpLocks/>
            </p:cNvGrpSpPr>
            <p:nvPr/>
          </p:nvGrpSpPr>
          <p:grpSpPr bwMode="auto">
            <a:xfrm>
              <a:off x="2272" y="1999"/>
              <a:ext cx="3046" cy="1392"/>
              <a:chOff x="2272" y="1999"/>
              <a:chExt cx="3046" cy="1392"/>
            </a:xfrm>
          </p:grpSpPr>
          <p:sp>
            <p:nvSpPr>
              <p:cNvPr id="148510" name="Text Box 22"/>
              <p:cNvSpPr txBox="1">
                <a:spLocks noChangeArrowheads="1"/>
              </p:cNvSpPr>
              <p:nvPr/>
            </p:nvSpPr>
            <p:spPr bwMode="auto">
              <a:xfrm>
                <a:off x="4180" y="2844"/>
                <a:ext cx="1138" cy="250"/>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sz="2000" b="1">
                    <a:solidFill>
                      <a:srgbClr val="99FF33"/>
                    </a:solidFill>
                    <a:latin typeface="Arial" pitchFamily="-110" charset="0"/>
                  </a:rPr>
                  <a:t>Chlorophyll a</a:t>
                </a:r>
              </a:p>
            </p:txBody>
          </p:sp>
          <p:sp>
            <p:nvSpPr>
              <p:cNvPr id="148511" name="Line 23"/>
              <p:cNvSpPr>
                <a:spLocks noChangeShapeType="1"/>
              </p:cNvSpPr>
              <p:nvPr/>
            </p:nvSpPr>
            <p:spPr bwMode="auto">
              <a:xfrm flipH="1" flipV="1">
                <a:off x="3507" y="2958"/>
                <a:ext cx="659" cy="5"/>
              </a:xfrm>
              <a:prstGeom prst="line">
                <a:avLst/>
              </a:prstGeom>
              <a:noFill/>
              <a:ln w="38100">
                <a:solidFill>
                  <a:srgbClr val="99FF33"/>
                </a:solidFill>
                <a:round/>
                <a:headEnd type="none" w="sm" len="sm"/>
                <a:tailEnd type="triangle" w="lg"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12" name="Freeform 24"/>
              <p:cNvSpPr>
                <a:spLocks/>
              </p:cNvSpPr>
              <p:nvPr/>
            </p:nvSpPr>
            <p:spPr bwMode="auto">
              <a:xfrm>
                <a:off x="2272" y="1999"/>
                <a:ext cx="1297" cy="1392"/>
              </a:xfrm>
              <a:custGeom>
                <a:avLst/>
                <a:gdLst>
                  <a:gd name="T0" fmla="*/ 24 w 1530"/>
                  <a:gd name="T1" fmla="*/ 809 h 1365"/>
                  <a:gd name="T2" fmla="*/ 47 w 1530"/>
                  <a:gd name="T3" fmla="*/ 692 h 1365"/>
                  <a:gd name="T4" fmla="*/ 68 w 1530"/>
                  <a:gd name="T5" fmla="*/ 599 h 1365"/>
                  <a:gd name="T6" fmla="*/ 86 w 1530"/>
                  <a:gd name="T7" fmla="*/ 529 h 1365"/>
                  <a:gd name="T8" fmla="*/ 106 w 1530"/>
                  <a:gd name="T9" fmla="*/ 493 h 1365"/>
                  <a:gd name="T10" fmla="*/ 121 w 1530"/>
                  <a:gd name="T11" fmla="*/ 491 h 1365"/>
                  <a:gd name="T12" fmla="*/ 127 w 1530"/>
                  <a:gd name="T13" fmla="*/ 384 h 1365"/>
                  <a:gd name="T14" fmla="*/ 132 w 1530"/>
                  <a:gd name="T15" fmla="*/ 78 h 1365"/>
                  <a:gd name="T16" fmla="*/ 138 w 1530"/>
                  <a:gd name="T17" fmla="*/ 25 h 1365"/>
                  <a:gd name="T18" fmla="*/ 153 w 1530"/>
                  <a:gd name="T19" fmla="*/ 2 h 1365"/>
                  <a:gd name="T20" fmla="*/ 163 w 1530"/>
                  <a:gd name="T21" fmla="*/ 23 h 1365"/>
                  <a:gd name="T22" fmla="*/ 168 w 1530"/>
                  <a:gd name="T23" fmla="*/ 86 h 1365"/>
                  <a:gd name="T24" fmla="*/ 174 w 1530"/>
                  <a:gd name="T25" fmla="*/ 373 h 1365"/>
                  <a:gd name="T26" fmla="*/ 180 w 1530"/>
                  <a:gd name="T27" fmla="*/ 545 h 1365"/>
                  <a:gd name="T28" fmla="*/ 185 w 1530"/>
                  <a:gd name="T29" fmla="*/ 684 h 1365"/>
                  <a:gd name="T30" fmla="*/ 192 w 1530"/>
                  <a:gd name="T31" fmla="*/ 829 h 1365"/>
                  <a:gd name="T32" fmla="*/ 198 w 1530"/>
                  <a:gd name="T33" fmla="*/ 961 h 1365"/>
                  <a:gd name="T34" fmla="*/ 203 w 1530"/>
                  <a:gd name="T35" fmla="*/ 1124 h 1365"/>
                  <a:gd name="T36" fmla="*/ 209 w 1530"/>
                  <a:gd name="T37" fmla="*/ 1306 h 1365"/>
                  <a:gd name="T38" fmla="*/ 216 w 1530"/>
                  <a:gd name="T39" fmla="*/ 1362 h 1365"/>
                  <a:gd name="T40" fmla="*/ 234 w 1530"/>
                  <a:gd name="T41" fmla="*/ 1394 h 1365"/>
                  <a:gd name="T42" fmla="*/ 291 w 1530"/>
                  <a:gd name="T43" fmla="*/ 1398 h 1365"/>
                  <a:gd name="T44" fmla="*/ 320 w 1530"/>
                  <a:gd name="T45" fmla="*/ 1406 h 1365"/>
                  <a:gd name="T46" fmla="*/ 393 w 1530"/>
                  <a:gd name="T47" fmla="*/ 1413 h 1365"/>
                  <a:gd name="T48" fmla="*/ 493 w 1530"/>
                  <a:gd name="T49" fmla="*/ 1406 h 1365"/>
                  <a:gd name="T50" fmla="*/ 508 w 1530"/>
                  <a:gd name="T51" fmla="*/ 1396 h 1365"/>
                  <a:gd name="T52" fmla="*/ 523 w 1530"/>
                  <a:gd name="T53" fmla="*/ 1384 h 1365"/>
                  <a:gd name="T54" fmla="*/ 549 w 1530"/>
                  <a:gd name="T55" fmla="*/ 1376 h 1365"/>
                  <a:gd name="T56" fmla="*/ 583 w 1530"/>
                  <a:gd name="T57" fmla="*/ 1368 h 1365"/>
                  <a:gd name="T58" fmla="*/ 632 w 1530"/>
                  <a:gd name="T59" fmla="*/ 1360 h 1365"/>
                  <a:gd name="T60" fmla="*/ 714 w 1530"/>
                  <a:gd name="T61" fmla="*/ 1363 h 1365"/>
                  <a:gd name="T62" fmla="*/ 732 w 1530"/>
                  <a:gd name="T63" fmla="*/ 1372 h 1365"/>
                  <a:gd name="T64" fmla="*/ 754 w 1530"/>
                  <a:gd name="T65" fmla="*/ 1380 h 1365"/>
                  <a:gd name="T66" fmla="*/ 788 w 1530"/>
                  <a:gd name="T67" fmla="*/ 1374 h 1365"/>
                  <a:gd name="T68" fmla="*/ 804 w 1530"/>
                  <a:gd name="T69" fmla="*/ 1350 h 1365"/>
                  <a:gd name="T70" fmla="*/ 822 w 1530"/>
                  <a:gd name="T71" fmla="*/ 1313 h 1365"/>
                  <a:gd name="T72" fmla="*/ 840 w 1530"/>
                  <a:gd name="T73" fmla="*/ 1276 h 1365"/>
                  <a:gd name="T74" fmla="*/ 856 w 1530"/>
                  <a:gd name="T75" fmla="*/ 1240 h 1365"/>
                  <a:gd name="T76" fmla="*/ 871 w 1530"/>
                  <a:gd name="T77" fmla="*/ 1210 h 1365"/>
                  <a:gd name="T78" fmla="*/ 903 w 1530"/>
                  <a:gd name="T79" fmla="*/ 1156 h 1365"/>
                  <a:gd name="T80" fmla="*/ 915 w 1530"/>
                  <a:gd name="T81" fmla="*/ 1106 h 1365"/>
                  <a:gd name="T82" fmla="*/ 921 w 1530"/>
                  <a:gd name="T83" fmla="*/ 1033 h 1365"/>
                  <a:gd name="T84" fmla="*/ 927 w 1530"/>
                  <a:gd name="T85" fmla="*/ 886 h 1365"/>
                  <a:gd name="T86" fmla="*/ 932 w 1530"/>
                  <a:gd name="T87" fmla="*/ 688 h 1365"/>
                  <a:gd name="T88" fmla="*/ 938 w 1530"/>
                  <a:gd name="T89" fmla="*/ 456 h 1365"/>
                  <a:gd name="T90" fmla="*/ 944 w 1530"/>
                  <a:gd name="T91" fmla="*/ 352 h 1365"/>
                  <a:gd name="T92" fmla="*/ 951 w 1530"/>
                  <a:gd name="T93" fmla="*/ 309 h 1365"/>
                  <a:gd name="T94" fmla="*/ 959 w 1530"/>
                  <a:gd name="T95" fmla="*/ 282 h 1365"/>
                  <a:gd name="T96" fmla="*/ 967 w 1530"/>
                  <a:gd name="T97" fmla="*/ 277 h 1365"/>
                  <a:gd name="T98" fmla="*/ 974 w 1530"/>
                  <a:gd name="T99" fmla="*/ 289 h 1365"/>
                  <a:gd name="T100" fmla="*/ 979 w 1530"/>
                  <a:gd name="T101" fmla="*/ 329 h 1365"/>
                  <a:gd name="T102" fmla="*/ 985 w 1530"/>
                  <a:gd name="T103" fmla="*/ 409 h 1365"/>
                  <a:gd name="T104" fmla="*/ 990 w 1530"/>
                  <a:gd name="T105" fmla="*/ 533 h 1365"/>
                  <a:gd name="T106" fmla="*/ 996 w 1530"/>
                  <a:gd name="T107" fmla="*/ 715 h 1365"/>
                  <a:gd name="T108" fmla="*/ 1002 w 1530"/>
                  <a:gd name="T109" fmla="*/ 859 h 1365"/>
                  <a:gd name="T110" fmla="*/ 1007 w 1530"/>
                  <a:gd name="T111" fmla="*/ 955 h 1365"/>
                  <a:gd name="T112" fmla="*/ 1014 w 1530"/>
                  <a:gd name="T113" fmla="*/ 1044 h 1365"/>
                  <a:gd name="T114" fmla="*/ 1022 w 1530"/>
                  <a:gd name="T115" fmla="*/ 1124 h 1365"/>
                  <a:gd name="T116" fmla="*/ 1032 w 1530"/>
                  <a:gd name="T117" fmla="*/ 1198 h 1365"/>
                  <a:gd name="T118" fmla="*/ 1045 w 1530"/>
                  <a:gd name="T119" fmla="*/ 1264 h 1365"/>
                  <a:gd name="T120" fmla="*/ 1060 w 1530"/>
                  <a:gd name="T121" fmla="*/ 1322 h 1365"/>
                  <a:gd name="T122" fmla="*/ 1077 w 1530"/>
                  <a:gd name="T123" fmla="*/ 1372 h 1365"/>
                  <a:gd name="T124" fmla="*/ 1097 w 1530"/>
                  <a:gd name="T125" fmla="*/ 1415 h 13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530"/>
                  <a:gd name="T190" fmla="*/ 0 h 1365"/>
                  <a:gd name="T191" fmla="*/ 1530 w 1530"/>
                  <a:gd name="T192" fmla="*/ 1365 h 13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530" h="1365">
                    <a:moveTo>
                      <a:pt x="0" y="893"/>
                    </a:moveTo>
                    <a:lnTo>
                      <a:pt x="6" y="876"/>
                    </a:lnTo>
                    <a:lnTo>
                      <a:pt x="10" y="858"/>
                    </a:lnTo>
                    <a:lnTo>
                      <a:pt x="13" y="841"/>
                    </a:lnTo>
                    <a:lnTo>
                      <a:pt x="19" y="826"/>
                    </a:lnTo>
                    <a:lnTo>
                      <a:pt x="23" y="808"/>
                    </a:lnTo>
                    <a:lnTo>
                      <a:pt x="29" y="793"/>
                    </a:lnTo>
                    <a:lnTo>
                      <a:pt x="33" y="778"/>
                    </a:lnTo>
                    <a:lnTo>
                      <a:pt x="36" y="762"/>
                    </a:lnTo>
                    <a:lnTo>
                      <a:pt x="40" y="747"/>
                    </a:lnTo>
                    <a:lnTo>
                      <a:pt x="46" y="733"/>
                    </a:lnTo>
                    <a:lnTo>
                      <a:pt x="50" y="718"/>
                    </a:lnTo>
                    <a:lnTo>
                      <a:pt x="54" y="705"/>
                    </a:lnTo>
                    <a:lnTo>
                      <a:pt x="58" y="691"/>
                    </a:lnTo>
                    <a:lnTo>
                      <a:pt x="61" y="678"/>
                    </a:lnTo>
                    <a:lnTo>
                      <a:pt x="65" y="666"/>
                    </a:lnTo>
                    <a:lnTo>
                      <a:pt x="69" y="653"/>
                    </a:lnTo>
                    <a:lnTo>
                      <a:pt x="73" y="641"/>
                    </a:lnTo>
                    <a:lnTo>
                      <a:pt x="77" y="630"/>
                    </a:lnTo>
                    <a:lnTo>
                      <a:pt x="81" y="618"/>
                    </a:lnTo>
                    <a:lnTo>
                      <a:pt x="84" y="607"/>
                    </a:lnTo>
                    <a:lnTo>
                      <a:pt x="86" y="597"/>
                    </a:lnTo>
                    <a:lnTo>
                      <a:pt x="90" y="586"/>
                    </a:lnTo>
                    <a:lnTo>
                      <a:pt x="94" y="576"/>
                    </a:lnTo>
                    <a:lnTo>
                      <a:pt x="98" y="566"/>
                    </a:lnTo>
                    <a:lnTo>
                      <a:pt x="100" y="557"/>
                    </a:lnTo>
                    <a:lnTo>
                      <a:pt x="104" y="547"/>
                    </a:lnTo>
                    <a:lnTo>
                      <a:pt x="108" y="539"/>
                    </a:lnTo>
                    <a:lnTo>
                      <a:pt x="109" y="532"/>
                    </a:lnTo>
                    <a:lnTo>
                      <a:pt x="113" y="522"/>
                    </a:lnTo>
                    <a:lnTo>
                      <a:pt x="115" y="514"/>
                    </a:lnTo>
                    <a:lnTo>
                      <a:pt x="119" y="509"/>
                    </a:lnTo>
                    <a:lnTo>
                      <a:pt x="121" y="501"/>
                    </a:lnTo>
                    <a:lnTo>
                      <a:pt x="123" y="493"/>
                    </a:lnTo>
                    <a:lnTo>
                      <a:pt x="125" y="488"/>
                    </a:lnTo>
                    <a:lnTo>
                      <a:pt x="127" y="484"/>
                    </a:lnTo>
                    <a:lnTo>
                      <a:pt x="138" y="472"/>
                    </a:lnTo>
                    <a:lnTo>
                      <a:pt x="144" y="472"/>
                    </a:lnTo>
                    <a:lnTo>
                      <a:pt x="146" y="474"/>
                    </a:lnTo>
                    <a:lnTo>
                      <a:pt x="148" y="474"/>
                    </a:lnTo>
                    <a:lnTo>
                      <a:pt x="156" y="482"/>
                    </a:lnTo>
                    <a:lnTo>
                      <a:pt x="157" y="482"/>
                    </a:lnTo>
                    <a:lnTo>
                      <a:pt x="157" y="484"/>
                    </a:lnTo>
                    <a:lnTo>
                      <a:pt x="165" y="484"/>
                    </a:lnTo>
                    <a:lnTo>
                      <a:pt x="165" y="482"/>
                    </a:lnTo>
                    <a:lnTo>
                      <a:pt x="167" y="480"/>
                    </a:lnTo>
                    <a:lnTo>
                      <a:pt x="167" y="476"/>
                    </a:lnTo>
                    <a:lnTo>
                      <a:pt x="169" y="472"/>
                    </a:lnTo>
                    <a:lnTo>
                      <a:pt x="169" y="468"/>
                    </a:lnTo>
                    <a:lnTo>
                      <a:pt x="171" y="463"/>
                    </a:lnTo>
                    <a:lnTo>
                      <a:pt x="173" y="457"/>
                    </a:lnTo>
                    <a:lnTo>
                      <a:pt x="173" y="440"/>
                    </a:lnTo>
                    <a:lnTo>
                      <a:pt x="175" y="430"/>
                    </a:lnTo>
                    <a:lnTo>
                      <a:pt x="175" y="420"/>
                    </a:lnTo>
                    <a:lnTo>
                      <a:pt x="177" y="409"/>
                    </a:lnTo>
                    <a:lnTo>
                      <a:pt x="177" y="370"/>
                    </a:lnTo>
                    <a:lnTo>
                      <a:pt x="179" y="357"/>
                    </a:lnTo>
                    <a:lnTo>
                      <a:pt x="179" y="297"/>
                    </a:lnTo>
                    <a:lnTo>
                      <a:pt x="180" y="282"/>
                    </a:lnTo>
                    <a:lnTo>
                      <a:pt x="180" y="175"/>
                    </a:lnTo>
                    <a:lnTo>
                      <a:pt x="182" y="159"/>
                    </a:lnTo>
                    <a:lnTo>
                      <a:pt x="182" y="107"/>
                    </a:lnTo>
                    <a:lnTo>
                      <a:pt x="184" y="96"/>
                    </a:lnTo>
                    <a:lnTo>
                      <a:pt x="184" y="75"/>
                    </a:lnTo>
                    <a:lnTo>
                      <a:pt x="186" y="65"/>
                    </a:lnTo>
                    <a:lnTo>
                      <a:pt x="186" y="57"/>
                    </a:lnTo>
                    <a:lnTo>
                      <a:pt x="188" y="52"/>
                    </a:lnTo>
                    <a:lnTo>
                      <a:pt x="188" y="44"/>
                    </a:lnTo>
                    <a:lnTo>
                      <a:pt x="190" y="38"/>
                    </a:lnTo>
                    <a:lnTo>
                      <a:pt x="190" y="34"/>
                    </a:lnTo>
                    <a:lnTo>
                      <a:pt x="192" y="29"/>
                    </a:lnTo>
                    <a:lnTo>
                      <a:pt x="192" y="25"/>
                    </a:lnTo>
                    <a:lnTo>
                      <a:pt x="194" y="19"/>
                    </a:lnTo>
                    <a:lnTo>
                      <a:pt x="196" y="15"/>
                    </a:lnTo>
                    <a:lnTo>
                      <a:pt x="198" y="13"/>
                    </a:lnTo>
                    <a:lnTo>
                      <a:pt x="198" y="9"/>
                    </a:lnTo>
                    <a:lnTo>
                      <a:pt x="205" y="2"/>
                    </a:lnTo>
                    <a:lnTo>
                      <a:pt x="205" y="0"/>
                    </a:lnTo>
                    <a:lnTo>
                      <a:pt x="213" y="0"/>
                    </a:lnTo>
                    <a:lnTo>
                      <a:pt x="213" y="2"/>
                    </a:lnTo>
                    <a:lnTo>
                      <a:pt x="215" y="2"/>
                    </a:lnTo>
                    <a:lnTo>
                      <a:pt x="217" y="4"/>
                    </a:lnTo>
                    <a:lnTo>
                      <a:pt x="219" y="7"/>
                    </a:lnTo>
                    <a:lnTo>
                      <a:pt x="221" y="9"/>
                    </a:lnTo>
                    <a:lnTo>
                      <a:pt x="221" y="11"/>
                    </a:lnTo>
                    <a:lnTo>
                      <a:pt x="223" y="15"/>
                    </a:lnTo>
                    <a:lnTo>
                      <a:pt x="225" y="19"/>
                    </a:lnTo>
                    <a:lnTo>
                      <a:pt x="227" y="23"/>
                    </a:lnTo>
                    <a:lnTo>
                      <a:pt x="227" y="29"/>
                    </a:lnTo>
                    <a:lnTo>
                      <a:pt x="228" y="32"/>
                    </a:lnTo>
                    <a:lnTo>
                      <a:pt x="228" y="38"/>
                    </a:lnTo>
                    <a:lnTo>
                      <a:pt x="230" y="44"/>
                    </a:lnTo>
                    <a:lnTo>
                      <a:pt x="232" y="52"/>
                    </a:lnTo>
                    <a:lnTo>
                      <a:pt x="232" y="65"/>
                    </a:lnTo>
                    <a:lnTo>
                      <a:pt x="234" y="73"/>
                    </a:lnTo>
                    <a:lnTo>
                      <a:pt x="234" y="82"/>
                    </a:lnTo>
                    <a:lnTo>
                      <a:pt x="236" y="92"/>
                    </a:lnTo>
                    <a:lnTo>
                      <a:pt x="236" y="123"/>
                    </a:lnTo>
                    <a:lnTo>
                      <a:pt x="238" y="134"/>
                    </a:lnTo>
                    <a:lnTo>
                      <a:pt x="238" y="184"/>
                    </a:lnTo>
                    <a:lnTo>
                      <a:pt x="240" y="198"/>
                    </a:lnTo>
                    <a:lnTo>
                      <a:pt x="240" y="269"/>
                    </a:lnTo>
                    <a:lnTo>
                      <a:pt x="242" y="282"/>
                    </a:lnTo>
                    <a:lnTo>
                      <a:pt x="242" y="359"/>
                    </a:lnTo>
                    <a:lnTo>
                      <a:pt x="244" y="374"/>
                    </a:lnTo>
                    <a:lnTo>
                      <a:pt x="244" y="405"/>
                    </a:lnTo>
                    <a:lnTo>
                      <a:pt x="246" y="418"/>
                    </a:lnTo>
                    <a:lnTo>
                      <a:pt x="246" y="449"/>
                    </a:lnTo>
                    <a:lnTo>
                      <a:pt x="248" y="465"/>
                    </a:lnTo>
                    <a:lnTo>
                      <a:pt x="248" y="493"/>
                    </a:lnTo>
                    <a:lnTo>
                      <a:pt x="250" y="509"/>
                    </a:lnTo>
                    <a:lnTo>
                      <a:pt x="250" y="524"/>
                    </a:lnTo>
                    <a:lnTo>
                      <a:pt x="252" y="541"/>
                    </a:lnTo>
                    <a:lnTo>
                      <a:pt x="252" y="557"/>
                    </a:lnTo>
                    <a:lnTo>
                      <a:pt x="253" y="574"/>
                    </a:lnTo>
                    <a:lnTo>
                      <a:pt x="253" y="589"/>
                    </a:lnTo>
                    <a:lnTo>
                      <a:pt x="255" y="607"/>
                    </a:lnTo>
                    <a:lnTo>
                      <a:pt x="255" y="624"/>
                    </a:lnTo>
                    <a:lnTo>
                      <a:pt x="257" y="641"/>
                    </a:lnTo>
                    <a:lnTo>
                      <a:pt x="257" y="658"/>
                    </a:lnTo>
                    <a:lnTo>
                      <a:pt x="259" y="676"/>
                    </a:lnTo>
                    <a:lnTo>
                      <a:pt x="259" y="693"/>
                    </a:lnTo>
                    <a:lnTo>
                      <a:pt x="261" y="710"/>
                    </a:lnTo>
                    <a:lnTo>
                      <a:pt x="261" y="728"/>
                    </a:lnTo>
                    <a:lnTo>
                      <a:pt x="263" y="745"/>
                    </a:lnTo>
                    <a:lnTo>
                      <a:pt x="263" y="762"/>
                    </a:lnTo>
                    <a:lnTo>
                      <a:pt x="265" y="779"/>
                    </a:lnTo>
                    <a:lnTo>
                      <a:pt x="267" y="797"/>
                    </a:lnTo>
                    <a:lnTo>
                      <a:pt x="267" y="812"/>
                    </a:lnTo>
                    <a:lnTo>
                      <a:pt x="269" y="829"/>
                    </a:lnTo>
                    <a:lnTo>
                      <a:pt x="269" y="847"/>
                    </a:lnTo>
                    <a:lnTo>
                      <a:pt x="271" y="862"/>
                    </a:lnTo>
                    <a:lnTo>
                      <a:pt x="271" y="877"/>
                    </a:lnTo>
                    <a:lnTo>
                      <a:pt x="273" y="893"/>
                    </a:lnTo>
                    <a:lnTo>
                      <a:pt x="273" y="908"/>
                    </a:lnTo>
                    <a:lnTo>
                      <a:pt x="275" y="924"/>
                    </a:lnTo>
                    <a:lnTo>
                      <a:pt x="275" y="939"/>
                    </a:lnTo>
                    <a:lnTo>
                      <a:pt x="276" y="952"/>
                    </a:lnTo>
                    <a:lnTo>
                      <a:pt x="276" y="968"/>
                    </a:lnTo>
                    <a:lnTo>
                      <a:pt x="278" y="981"/>
                    </a:lnTo>
                    <a:lnTo>
                      <a:pt x="278" y="1006"/>
                    </a:lnTo>
                    <a:lnTo>
                      <a:pt x="280" y="1020"/>
                    </a:lnTo>
                    <a:lnTo>
                      <a:pt x="280" y="1069"/>
                    </a:lnTo>
                    <a:lnTo>
                      <a:pt x="282" y="1081"/>
                    </a:lnTo>
                    <a:lnTo>
                      <a:pt x="282" y="1141"/>
                    </a:lnTo>
                    <a:lnTo>
                      <a:pt x="284" y="1150"/>
                    </a:lnTo>
                    <a:lnTo>
                      <a:pt x="284" y="1202"/>
                    </a:lnTo>
                    <a:lnTo>
                      <a:pt x="286" y="1214"/>
                    </a:lnTo>
                    <a:lnTo>
                      <a:pt x="286" y="1231"/>
                    </a:lnTo>
                    <a:lnTo>
                      <a:pt x="288" y="1240"/>
                    </a:lnTo>
                    <a:lnTo>
                      <a:pt x="288" y="1248"/>
                    </a:lnTo>
                    <a:lnTo>
                      <a:pt x="290" y="1256"/>
                    </a:lnTo>
                    <a:lnTo>
                      <a:pt x="290" y="1265"/>
                    </a:lnTo>
                    <a:lnTo>
                      <a:pt x="292" y="1271"/>
                    </a:lnTo>
                    <a:lnTo>
                      <a:pt x="292" y="1279"/>
                    </a:lnTo>
                    <a:lnTo>
                      <a:pt x="294" y="1286"/>
                    </a:lnTo>
                    <a:lnTo>
                      <a:pt x="296" y="1292"/>
                    </a:lnTo>
                    <a:lnTo>
                      <a:pt x="298" y="1298"/>
                    </a:lnTo>
                    <a:lnTo>
                      <a:pt x="300" y="1306"/>
                    </a:lnTo>
                    <a:lnTo>
                      <a:pt x="301" y="1310"/>
                    </a:lnTo>
                    <a:lnTo>
                      <a:pt x="303" y="1315"/>
                    </a:lnTo>
                    <a:lnTo>
                      <a:pt x="305" y="1319"/>
                    </a:lnTo>
                    <a:lnTo>
                      <a:pt x="307" y="1323"/>
                    </a:lnTo>
                    <a:lnTo>
                      <a:pt x="309" y="1327"/>
                    </a:lnTo>
                    <a:lnTo>
                      <a:pt x="317" y="1335"/>
                    </a:lnTo>
                    <a:lnTo>
                      <a:pt x="321" y="1336"/>
                    </a:lnTo>
                    <a:lnTo>
                      <a:pt x="323" y="1338"/>
                    </a:lnTo>
                    <a:lnTo>
                      <a:pt x="326" y="1340"/>
                    </a:lnTo>
                    <a:lnTo>
                      <a:pt x="332" y="1340"/>
                    </a:lnTo>
                    <a:lnTo>
                      <a:pt x="336" y="1342"/>
                    </a:lnTo>
                    <a:lnTo>
                      <a:pt x="359" y="1342"/>
                    </a:lnTo>
                    <a:lnTo>
                      <a:pt x="363" y="1340"/>
                    </a:lnTo>
                    <a:lnTo>
                      <a:pt x="394" y="1340"/>
                    </a:lnTo>
                    <a:lnTo>
                      <a:pt x="397" y="1342"/>
                    </a:lnTo>
                    <a:lnTo>
                      <a:pt x="403" y="1342"/>
                    </a:lnTo>
                    <a:lnTo>
                      <a:pt x="405" y="1344"/>
                    </a:lnTo>
                    <a:lnTo>
                      <a:pt x="413" y="1344"/>
                    </a:lnTo>
                    <a:lnTo>
                      <a:pt x="415" y="1346"/>
                    </a:lnTo>
                    <a:lnTo>
                      <a:pt x="420" y="1346"/>
                    </a:lnTo>
                    <a:lnTo>
                      <a:pt x="424" y="1348"/>
                    </a:lnTo>
                    <a:lnTo>
                      <a:pt x="430" y="1348"/>
                    </a:lnTo>
                    <a:lnTo>
                      <a:pt x="432" y="1350"/>
                    </a:lnTo>
                    <a:lnTo>
                      <a:pt x="442" y="1350"/>
                    </a:lnTo>
                    <a:lnTo>
                      <a:pt x="445" y="1352"/>
                    </a:lnTo>
                    <a:lnTo>
                      <a:pt x="455" y="1352"/>
                    </a:lnTo>
                    <a:lnTo>
                      <a:pt x="457" y="1354"/>
                    </a:lnTo>
                    <a:lnTo>
                      <a:pt x="474" y="1354"/>
                    </a:lnTo>
                    <a:lnTo>
                      <a:pt x="478" y="1356"/>
                    </a:lnTo>
                    <a:lnTo>
                      <a:pt x="497" y="1356"/>
                    </a:lnTo>
                    <a:lnTo>
                      <a:pt x="503" y="1358"/>
                    </a:lnTo>
                    <a:lnTo>
                      <a:pt x="541" y="1358"/>
                    </a:lnTo>
                    <a:lnTo>
                      <a:pt x="547" y="1359"/>
                    </a:lnTo>
                    <a:lnTo>
                      <a:pt x="641" y="1359"/>
                    </a:lnTo>
                    <a:lnTo>
                      <a:pt x="645" y="1358"/>
                    </a:lnTo>
                    <a:lnTo>
                      <a:pt x="668" y="1358"/>
                    </a:lnTo>
                    <a:lnTo>
                      <a:pt x="670" y="1356"/>
                    </a:lnTo>
                    <a:lnTo>
                      <a:pt x="678" y="1356"/>
                    </a:lnTo>
                    <a:lnTo>
                      <a:pt x="682" y="1354"/>
                    </a:lnTo>
                    <a:lnTo>
                      <a:pt x="683" y="1354"/>
                    </a:lnTo>
                    <a:lnTo>
                      <a:pt x="685" y="1352"/>
                    </a:lnTo>
                    <a:lnTo>
                      <a:pt x="691" y="1352"/>
                    </a:lnTo>
                    <a:lnTo>
                      <a:pt x="693" y="1350"/>
                    </a:lnTo>
                    <a:lnTo>
                      <a:pt x="695" y="1350"/>
                    </a:lnTo>
                    <a:lnTo>
                      <a:pt x="699" y="1346"/>
                    </a:lnTo>
                    <a:lnTo>
                      <a:pt x="701" y="1346"/>
                    </a:lnTo>
                    <a:lnTo>
                      <a:pt x="703" y="1344"/>
                    </a:lnTo>
                    <a:lnTo>
                      <a:pt x="705" y="1344"/>
                    </a:lnTo>
                    <a:lnTo>
                      <a:pt x="707" y="1342"/>
                    </a:lnTo>
                    <a:lnTo>
                      <a:pt x="708" y="1342"/>
                    </a:lnTo>
                    <a:lnTo>
                      <a:pt x="712" y="1338"/>
                    </a:lnTo>
                    <a:lnTo>
                      <a:pt x="714" y="1338"/>
                    </a:lnTo>
                    <a:lnTo>
                      <a:pt x="716" y="1336"/>
                    </a:lnTo>
                    <a:lnTo>
                      <a:pt x="718" y="1336"/>
                    </a:lnTo>
                    <a:lnTo>
                      <a:pt x="720" y="1335"/>
                    </a:lnTo>
                    <a:lnTo>
                      <a:pt x="724" y="1335"/>
                    </a:lnTo>
                    <a:lnTo>
                      <a:pt x="728" y="1331"/>
                    </a:lnTo>
                    <a:lnTo>
                      <a:pt x="731" y="1331"/>
                    </a:lnTo>
                    <a:lnTo>
                      <a:pt x="735" y="1329"/>
                    </a:lnTo>
                    <a:lnTo>
                      <a:pt x="737" y="1329"/>
                    </a:lnTo>
                    <a:lnTo>
                      <a:pt x="741" y="1327"/>
                    </a:lnTo>
                    <a:lnTo>
                      <a:pt x="751" y="1327"/>
                    </a:lnTo>
                    <a:lnTo>
                      <a:pt x="755" y="1325"/>
                    </a:lnTo>
                    <a:lnTo>
                      <a:pt x="758" y="1325"/>
                    </a:lnTo>
                    <a:lnTo>
                      <a:pt x="764" y="1323"/>
                    </a:lnTo>
                    <a:lnTo>
                      <a:pt x="770" y="1323"/>
                    </a:lnTo>
                    <a:lnTo>
                      <a:pt x="776" y="1321"/>
                    </a:lnTo>
                    <a:lnTo>
                      <a:pt x="781" y="1321"/>
                    </a:lnTo>
                    <a:lnTo>
                      <a:pt x="787" y="1319"/>
                    </a:lnTo>
                    <a:lnTo>
                      <a:pt x="793" y="1319"/>
                    </a:lnTo>
                    <a:lnTo>
                      <a:pt x="799" y="1317"/>
                    </a:lnTo>
                    <a:lnTo>
                      <a:pt x="804" y="1317"/>
                    </a:lnTo>
                    <a:lnTo>
                      <a:pt x="812" y="1315"/>
                    </a:lnTo>
                    <a:lnTo>
                      <a:pt x="826" y="1315"/>
                    </a:lnTo>
                    <a:lnTo>
                      <a:pt x="831" y="1313"/>
                    </a:lnTo>
                    <a:lnTo>
                      <a:pt x="839" y="1313"/>
                    </a:lnTo>
                    <a:lnTo>
                      <a:pt x="845" y="1311"/>
                    </a:lnTo>
                    <a:lnTo>
                      <a:pt x="858" y="1311"/>
                    </a:lnTo>
                    <a:lnTo>
                      <a:pt x="866" y="1310"/>
                    </a:lnTo>
                    <a:lnTo>
                      <a:pt x="872" y="1310"/>
                    </a:lnTo>
                    <a:lnTo>
                      <a:pt x="879" y="1308"/>
                    </a:lnTo>
                    <a:lnTo>
                      <a:pt x="899" y="1308"/>
                    </a:lnTo>
                    <a:lnTo>
                      <a:pt x="904" y="1306"/>
                    </a:lnTo>
                    <a:lnTo>
                      <a:pt x="970" y="1306"/>
                    </a:lnTo>
                    <a:lnTo>
                      <a:pt x="973" y="1308"/>
                    </a:lnTo>
                    <a:lnTo>
                      <a:pt x="981" y="1308"/>
                    </a:lnTo>
                    <a:lnTo>
                      <a:pt x="985" y="1310"/>
                    </a:lnTo>
                    <a:lnTo>
                      <a:pt x="989" y="1310"/>
                    </a:lnTo>
                    <a:lnTo>
                      <a:pt x="993" y="1311"/>
                    </a:lnTo>
                    <a:lnTo>
                      <a:pt x="996" y="1311"/>
                    </a:lnTo>
                    <a:lnTo>
                      <a:pt x="998" y="1313"/>
                    </a:lnTo>
                    <a:lnTo>
                      <a:pt x="1002" y="1313"/>
                    </a:lnTo>
                    <a:lnTo>
                      <a:pt x="1006" y="1315"/>
                    </a:lnTo>
                    <a:lnTo>
                      <a:pt x="1008" y="1315"/>
                    </a:lnTo>
                    <a:lnTo>
                      <a:pt x="1012" y="1317"/>
                    </a:lnTo>
                    <a:lnTo>
                      <a:pt x="1014" y="1317"/>
                    </a:lnTo>
                    <a:lnTo>
                      <a:pt x="1018" y="1319"/>
                    </a:lnTo>
                    <a:lnTo>
                      <a:pt x="1023" y="1319"/>
                    </a:lnTo>
                    <a:lnTo>
                      <a:pt x="1025" y="1321"/>
                    </a:lnTo>
                    <a:lnTo>
                      <a:pt x="1029" y="1321"/>
                    </a:lnTo>
                    <a:lnTo>
                      <a:pt x="1031" y="1323"/>
                    </a:lnTo>
                    <a:lnTo>
                      <a:pt x="1037" y="1323"/>
                    </a:lnTo>
                    <a:lnTo>
                      <a:pt x="1039" y="1325"/>
                    </a:lnTo>
                    <a:lnTo>
                      <a:pt x="1046" y="1325"/>
                    </a:lnTo>
                    <a:lnTo>
                      <a:pt x="1050" y="1327"/>
                    </a:lnTo>
                    <a:lnTo>
                      <a:pt x="1060" y="1327"/>
                    </a:lnTo>
                    <a:lnTo>
                      <a:pt x="1062" y="1329"/>
                    </a:lnTo>
                    <a:lnTo>
                      <a:pt x="1067" y="1329"/>
                    </a:lnTo>
                    <a:lnTo>
                      <a:pt x="1069" y="1331"/>
                    </a:lnTo>
                    <a:lnTo>
                      <a:pt x="1085" y="1331"/>
                    </a:lnTo>
                    <a:lnTo>
                      <a:pt x="1087" y="1329"/>
                    </a:lnTo>
                    <a:lnTo>
                      <a:pt x="1089" y="1329"/>
                    </a:lnTo>
                    <a:lnTo>
                      <a:pt x="1096" y="1321"/>
                    </a:lnTo>
                    <a:lnTo>
                      <a:pt x="1098" y="1321"/>
                    </a:lnTo>
                    <a:lnTo>
                      <a:pt x="1102" y="1319"/>
                    </a:lnTo>
                    <a:lnTo>
                      <a:pt x="1104" y="1315"/>
                    </a:lnTo>
                    <a:lnTo>
                      <a:pt x="1108" y="1311"/>
                    </a:lnTo>
                    <a:lnTo>
                      <a:pt x="1110" y="1308"/>
                    </a:lnTo>
                    <a:lnTo>
                      <a:pt x="1114" y="1306"/>
                    </a:lnTo>
                    <a:lnTo>
                      <a:pt x="1115" y="1302"/>
                    </a:lnTo>
                    <a:lnTo>
                      <a:pt x="1119" y="1298"/>
                    </a:lnTo>
                    <a:lnTo>
                      <a:pt x="1121" y="1294"/>
                    </a:lnTo>
                    <a:lnTo>
                      <a:pt x="1127" y="1288"/>
                    </a:lnTo>
                    <a:lnTo>
                      <a:pt x="1129" y="1285"/>
                    </a:lnTo>
                    <a:lnTo>
                      <a:pt x="1133" y="1279"/>
                    </a:lnTo>
                    <a:lnTo>
                      <a:pt x="1135" y="1275"/>
                    </a:lnTo>
                    <a:lnTo>
                      <a:pt x="1139" y="1271"/>
                    </a:lnTo>
                    <a:lnTo>
                      <a:pt x="1140" y="1267"/>
                    </a:lnTo>
                    <a:lnTo>
                      <a:pt x="1144" y="1263"/>
                    </a:lnTo>
                    <a:lnTo>
                      <a:pt x="1148" y="1258"/>
                    </a:lnTo>
                    <a:lnTo>
                      <a:pt x="1150" y="1254"/>
                    </a:lnTo>
                    <a:lnTo>
                      <a:pt x="1154" y="1250"/>
                    </a:lnTo>
                    <a:lnTo>
                      <a:pt x="1156" y="1244"/>
                    </a:lnTo>
                    <a:lnTo>
                      <a:pt x="1160" y="1240"/>
                    </a:lnTo>
                    <a:lnTo>
                      <a:pt x="1162" y="1237"/>
                    </a:lnTo>
                    <a:lnTo>
                      <a:pt x="1165" y="1231"/>
                    </a:lnTo>
                    <a:lnTo>
                      <a:pt x="1169" y="1227"/>
                    </a:lnTo>
                    <a:lnTo>
                      <a:pt x="1171" y="1221"/>
                    </a:lnTo>
                    <a:lnTo>
                      <a:pt x="1175" y="1217"/>
                    </a:lnTo>
                    <a:lnTo>
                      <a:pt x="1177" y="1214"/>
                    </a:lnTo>
                    <a:lnTo>
                      <a:pt x="1181" y="1208"/>
                    </a:lnTo>
                    <a:lnTo>
                      <a:pt x="1183" y="1204"/>
                    </a:lnTo>
                    <a:lnTo>
                      <a:pt x="1186" y="1200"/>
                    </a:lnTo>
                    <a:lnTo>
                      <a:pt x="1188" y="1196"/>
                    </a:lnTo>
                    <a:lnTo>
                      <a:pt x="1192" y="1192"/>
                    </a:lnTo>
                    <a:lnTo>
                      <a:pt x="1194" y="1187"/>
                    </a:lnTo>
                    <a:lnTo>
                      <a:pt x="1196" y="1183"/>
                    </a:lnTo>
                    <a:lnTo>
                      <a:pt x="1200" y="1181"/>
                    </a:lnTo>
                    <a:lnTo>
                      <a:pt x="1202" y="1177"/>
                    </a:lnTo>
                    <a:lnTo>
                      <a:pt x="1206" y="1173"/>
                    </a:lnTo>
                    <a:lnTo>
                      <a:pt x="1208" y="1169"/>
                    </a:lnTo>
                    <a:lnTo>
                      <a:pt x="1211" y="1167"/>
                    </a:lnTo>
                    <a:lnTo>
                      <a:pt x="1213" y="1164"/>
                    </a:lnTo>
                    <a:lnTo>
                      <a:pt x="1234" y="1142"/>
                    </a:lnTo>
                    <a:lnTo>
                      <a:pt x="1236" y="1139"/>
                    </a:lnTo>
                    <a:lnTo>
                      <a:pt x="1242" y="1133"/>
                    </a:lnTo>
                    <a:lnTo>
                      <a:pt x="1244" y="1129"/>
                    </a:lnTo>
                    <a:lnTo>
                      <a:pt x="1248" y="1125"/>
                    </a:lnTo>
                    <a:lnTo>
                      <a:pt x="1250" y="1119"/>
                    </a:lnTo>
                    <a:lnTo>
                      <a:pt x="1252" y="1116"/>
                    </a:lnTo>
                    <a:lnTo>
                      <a:pt x="1256" y="1112"/>
                    </a:lnTo>
                    <a:lnTo>
                      <a:pt x="1258" y="1106"/>
                    </a:lnTo>
                    <a:lnTo>
                      <a:pt x="1259" y="1102"/>
                    </a:lnTo>
                    <a:lnTo>
                      <a:pt x="1261" y="1096"/>
                    </a:lnTo>
                    <a:lnTo>
                      <a:pt x="1265" y="1091"/>
                    </a:lnTo>
                    <a:lnTo>
                      <a:pt x="1267" y="1085"/>
                    </a:lnTo>
                    <a:lnTo>
                      <a:pt x="1269" y="1079"/>
                    </a:lnTo>
                    <a:lnTo>
                      <a:pt x="1271" y="1071"/>
                    </a:lnTo>
                    <a:lnTo>
                      <a:pt x="1273" y="1064"/>
                    </a:lnTo>
                    <a:lnTo>
                      <a:pt x="1275" y="1058"/>
                    </a:lnTo>
                    <a:lnTo>
                      <a:pt x="1275" y="1048"/>
                    </a:lnTo>
                    <a:lnTo>
                      <a:pt x="1277" y="1041"/>
                    </a:lnTo>
                    <a:lnTo>
                      <a:pt x="1279" y="1031"/>
                    </a:lnTo>
                    <a:lnTo>
                      <a:pt x="1281" y="1023"/>
                    </a:lnTo>
                    <a:lnTo>
                      <a:pt x="1281" y="1014"/>
                    </a:lnTo>
                    <a:lnTo>
                      <a:pt x="1282" y="1002"/>
                    </a:lnTo>
                    <a:lnTo>
                      <a:pt x="1282" y="993"/>
                    </a:lnTo>
                    <a:lnTo>
                      <a:pt x="1284" y="983"/>
                    </a:lnTo>
                    <a:lnTo>
                      <a:pt x="1284" y="972"/>
                    </a:lnTo>
                    <a:lnTo>
                      <a:pt x="1286" y="960"/>
                    </a:lnTo>
                    <a:lnTo>
                      <a:pt x="1286" y="937"/>
                    </a:lnTo>
                    <a:lnTo>
                      <a:pt x="1288" y="925"/>
                    </a:lnTo>
                    <a:lnTo>
                      <a:pt x="1288" y="902"/>
                    </a:lnTo>
                    <a:lnTo>
                      <a:pt x="1290" y="889"/>
                    </a:lnTo>
                    <a:lnTo>
                      <a:pt x="1290" y="852"/>
                    </a:lnTo>
                    <a:lnTo>
                      <a:pt x="1292" y="841"/>
                    </a:lnTo>
                    <a:lnTo>
                      <a:pt x="1292" y="803"/>
                    </a:lnTo>
                    <a:lnTo>
                      <a:pt x="1294" y="791"/>
                    </a:lnTo>
                    <a:lnTo>
                      <a:pt x="1294" y="741"/>
                    </a:lnTo>
                    <a:lnTo>
                      <a:pt x="1296" y="730"/>
                    </a:lnTo>
                    <a:lnTo>
                      <a:pt x="1296" y="707"/>
                    </a:lnTo>
                    <a:lnTo>
                      <a:pt x="1298" y="697"/>
                    </a:lnTo>
                    <a:lnTo>
                      <a:pt x="1298" y="662"/>
                    </a:lnTo>
                    <a:lnTo>
                      <a:pt x="1300" y="651"/>
                    </a:lnTo>
                    <a:lnTo>
                      <a:pt x="1300" y="614"/>
                    </a:lnTo>
                    <a:lnTo>
                      <a:pt x="1302" y="603"/>
                    </a:lnTo>
                    <a:lnTo>
                      <a:pt x="1302" y="541"/>
                    </a:lnTo>
                    <a:lnTo>
                      <a:pt x="1304" y="530"/>
                    </a:lnTo>
                    <a:lnTo>
                      <a:pt x="1304" y="482"/>
                    </a:lnTo>
                    <a:lnTo>
                      <a:pt x="1306" y="470"/>
                    </a:lnTo>
                    <a:lnTo>
                      <a:pt x="1306" y="438"/>
                    </a:lnTo>
                    <a:lnTo>
                      <a:pt x="1307" y="428"/>
                    </a:lnTo>
                    <a:lnTo>
                      <a:pt x="1307" y="399"/>
                    </a:lnTo>
                    <a:lnTo>
                      <a:pt x="1309" y="390"/>
                    </a:lnTo>
                    <a:lnTo>
                      <a:pt x="1309" y="372"/>
                    </a:lnTo>
                    <a:lnTo>
                      <a:pt x="1311" y="365"/>
                    </a:lnTo>
                    <a:lnTo>
                      <a:pt x="1311" y="357"/>
                    </a:lnTo>
                    <a:lnTo>
                      <a:pt x="1313" y="351"/>
                    </a:lnTo>
                    <a:lnTo>
                      <a:pt x="1313" y="338"/>
                    </a:lnTo>
                    <a:lnTo>
                      <a:pt x="1315" y="332"/>
                    </a:lnTo>
                    <a:lnTo>
                      <a:pt x="1315" y="326"/>
                    </a:lnTo>
                    <a:lnTo>
                      <a:pt x="1317" y="320"/>
                    </a:lnTo>
                    <a:lnTo>
                      <a:pt x="1317" y="315"/>
                    </a:lnTo>
                    <a:lnTo>
                      <a:pt x="1319" y="311"/>
                    </a:lnTo>
                    <a:lnTo>
                      <a:pt x="1321" y="305"/>
                    </a:lnTo>
                    <a:lnTo>
                      <a:pt x="1321" y="301"/>
                    </a:lnTo>
                    <a:lnTo>
                      <a:pt x="1323" y="297"/>
                    </a:lnTo>
                    <a:lnTo>
                      <a:pt x="1323" y="294"/>
                    </a:lnTo>
                    <a:lnTo>
                      <a:pt x="1325" y="290"/>
                    </a:lnTo>
                    <a:lnTo>
                      <a:pt x="1327" y="286"/>
                    </a:lnTo>
                    <a:lnTo>
                      <a:pt x="1327" y="284"/>
                    </a:lnTo>
                    <a:lnTo>
                      <a:pt x="1329" y="280"/>
                    </a:lnTo>
                    <a:lnTo>
                      <a:pt x="1330" y="278"/>
                    </a:lnTo>
                    <a:lnTo>
                      <a:pt x="1330" y="276"/>
                    </a:lnTo>
                    <a:lnTo>
                      <a:pt x="1334" y="272"/>
                    </a:lnTo>
                    <a:lnTo>
                      <a:pt x="1334" y="271"/>
                    </a:lnTo>
                    <a:lnTo>
                      <a:pt x="1336" y="269"/>
                    </a:lnTo>
                    <a:lnTo>
                      <a:pt x="1338" y="269"/>
                    </a:lnTo>
                    <a:lnTo>
                      <a:pt x="1338" y="267"/>
                    </a:lnTo>
                    <a:lnTo>
                      <a:pt x="1342" y="267"/>
                    </a:lnTo>
                    <a:lnTo>
                      <a:pt x="1342" y="265"/>
                    </a:lnTo>
                    <a:lnTo>
                      <a:pt x="1346" y="265"/>
                    </a:lnTo>
                    <a:lnTo>
                      <a:pt x="1346" y="267"/>
                    </a:lnTo>
                    <a:lnTo>
                      <a:pt x="1348" y="267"/>
                    </a:lnTo>
                    <a:lnTo>
                      <a:pt x="1350" y="269"/>
                    </a:lnTo>
                    <a:lnTo>
                      <a:pt x="1350" y="271"/>
                    </a:lnTo>
                    <a:lnTo>
                      <a:pt x="1352" y="271"/>
                    </a:lnTo>
                    <a:lnTo>
                      <a:pt x="1352" y="272"/>
                    </a:lnTo>
                    <a:lnTo>
                      <a:pt x="1354" y="274"/>
                    </a:lnTo>
                    <a:lnTo>
                      <a:pt x="1354" y="276"/>
                    </a:lnTo>
                    <a:lnTo>
                      <a:pt x="1355" y="278"/>
                    </a:lnTo>
                    <a:lnTo>
                      <a:pt x="1355" y="284"/>
                    </a:lnTo>
                    <a:lnTo>
                      <a:pt x="1357" y="286"/>
                    </a:lnTo>
                    <a:lnTo>
                      <a:pt x="1357" y="290"/>
                    </a:lnTo>
                    <a:lnTo>
                      <a:pt x="1359" y="292"/>
                    </a:lnTo>
                    <a:lnTo>
                      <a:pt x="1359" y="299"/>
                    </a:lnTo>
                    <a:lnTo>
                      <a:pt x="1361" y="303"/>
                    </a:lnTo>
                    <a:lnTo>
                      <a:pt x="1361" y="311"/>
                    </a:lnTo>
                    <a:lnTo>
                      <a:pt x="1363" y="317"/>
                    </a:lnTo>
                    <a:lnTo>
                      <a:pt x="1363" y="326"/>
                    </a:lnTo>
                    <a:lnTo>
                      <a:pt x="1365" y="330"/>
                    </a:lnTo>
                    <a:lnTo>
                      <a:pt x="1365" y="344"/>
                    </a:lnTo>
                    <a:lnTo>
                      <a:pt x="1367" y="349"/>
                    </a:lnTo>
                    <a:lnTo>
                      <a:pt x="1367" y="363"/>
                    </a:lnTo>
                    <a:lnTo>
                      <a:pt x="1369" y="368"/>
                    </a:lnTo>
                    <a:lnTo>
                      <a:pt x="1369" y="384"/>
                    </a:lnTo>
                    <a:lnTo>
                      <a:pt x="1371" y="393"/>
                    </a:lnTo>
                    <a:lnTo>
                      <a:pt x="1371" y="401"/>
                    </a:lnTo>
                    <a:lnTo>
                      <a:pt x="1373" y="411"/>
                    </a:lnTo>
                    <a:lnTo>
                      <a:pt x="1373" y="428"/>
                    </a:lnTo>
                    <a:lnTo>
                      <a:pt x="1375" y="440"/>
                    </a:lnTo>
                    <a:lnTo>
                      <a:pt x="1375" y="463"/>
                    </a:lnTo>
                    <a:lnTo>
                      <a:pt x="1377" y="474"/>
                    </a:lnTo>
                    <a:lnTo>
                      <a:pt x="1377" y="499"/>
                    </a:lnTo>
                    <a:lnTo>
                      <a:pt x="1378" y="513"/>
                    </a:lnTo>
                    <a:lnTo>
                      <a:pt x="1378" y="539"/>
                    </a:lnTo>
                    <a:lnTo>
                      <a:pt x="1380" y="555"/>
                    </a:lnTo>
                    <a:lnTo>
                      <a:pt x="1380" y="597"/>
                    </a:lnTo>
                    <a:lnTo>
                      <a:pt x="1382" y="612"/>
                    </a:lnTo>
                    <a:lnTo>
                      <a:pt x="1382" y="643"/>
                    </a:lnTo>
                    <a:lnTo>
                      <a:pt x="1384" y="658"/>
                    </a:lnTo>
                    <a:lnTo>
                      <a:pt x="1384" y="672"/>
                    </a:lnTo>
                    <a:lnTo>
                      <a:pt x="1386" y="687"/>
                    </a:lnTo>
                    <a:lnTo>
                      <a:pt x="1386" y="718"/>
                    </a:lnTo>
                    <a:lnTo>
                      <a:pt x="1388" y="731"/>
                    </a:lnTo>
                    <a:lnTo>
                      <a:pt x="1388" y="747"/>
                    </a:lnTo>
                    <a:lnTo>
                      <a:pt x="1390" y="760"/>
                    </a:lnTo>
                    <a:lnTo>
                      <a:pt x="1390" y="787"/>
                    </a:lnTo>
                    <a:lnTo>
                      <a:pt x="1392" y="801"/>
                    </a:lnTo>
                    <a:lnTo>
                      <a:pt x="1392" y="814"/>
                    </a:lnTo>
                    <a:lnTo>
                      <a:pt x="1394" y="826"/>
                    </a:lnTo>
                    <a:lnTo>
                      <a:pt x="1396" y="839"/>
                    </a:lnTo>
                    <a:lnTo>
                      <a:pt x="1396" y="851"/>
                    </a:lnTo>
                    <a:lnTo>
                      <a:pt x="1398" y="862"/>
                    </a:lnTo>
                    <a:lnTo>
                      <a:pt x="1398" y="874"/>
                    </a:lnTo>
                    <a:lnTo>
                      <a:pt x="1400" y="885"/>
                    </a:lnTo>
                    <a:lnTo>
                      <a:pt x="1400" y="895"/>
                    </a:lnTo>
                    <a:lnTo>
                      <a:pt x="1402" y="906"/>
                    </a:lnTo>
                    <a:lnTo>
                      <a:pt x="1402" y="918"/>
                    </a:lnTo>
                    <a:lnTo>
                      <a:pt x="1403" y="929"/>
                    </a:lnTo>
                    <a:lnTo>
                      <a:pt x="1403" y="941"/>
                    </a:lnTo>
                    <a:lnTo>
                      <a:pt x="1405" y="950"/>
                    </a:lnTo>
                    <a:lnTo>
                      <a:pt x="1407" y="962"/>
                    </a:lnTo>
                    <a:lnTo>
                      <a:pt x="1407" y="972"/>
                    </a:lnTo>
                    <a:lnTo>
                      <a:pt x="1409" y="983"/>
                    </a:lnTo>
                    <a:lnTo>
                      <a:pt x="1411" y="993"/>
                    </a:lnTo>
                    <a:lnTo>
                      <a:pt x="1411" y="1004"/>
                    </a:lnTo>
                    <a:lnTo>
                      <a:pt x="1413" y="1014"/>
                    </a:lnTo>
                    <a:lnTo>
                      <a:pt x="1413" y="1023"/>
                    </a:lnTo>
                    <a:lnTo>
                      <a:pt x="1415" y="1033"/>
                    </a:lnTo>
                    <a:lnTo>
                      <a:pt x="1417" y="1043"/>
                    </a:lnTo>
                    <a:lnTo>
                      <a:pt x="1419" y="1052"/>
                    </a:lnTo>
                    <a:lnTo>
                      <a:pt x="1419" y="1062"/>
                    </a:lnTo>
                    <a:lnTo>
                      <a:pt x="1421" y="1071"/>
                    </a:lnTo>
                    <a:lnTo>
                      <a:pt x="1423" y="1081"/>
                    </a:lnTo>
                    <a:lnTo>
                      <a:pt x="1425" y="1091"/>
                    </a:lnTo>
                    <a:lnTo>
                      <a:pt x="1426" y="1100"/>
                    </a:lnTo>
                    <a:lnTo>
                      <a:pt x="1428" y="1110"/>
                    </a:lnTo>
                    <a:lnTo>
                      <a:pt x="1428" y="1117"/>
                    </a:lnTo>
                    <a:lnTo>
                      <a:pt x="1430" y="1127"/>
                    </a:lnTo>
                    <a:lnTo>
                      <a:pt x="1432" y="1135"/>
                    </a:lnTo>
                    <a:lnTo>
                      <a:pt x="1434" y="1144"/>
                    </a:lnTo>
                    <a:lnTo>
                      <a:pt x="1436" y="1152"/>
                    </a:lnTo>
                    <a:lnTo>
                      <a:pt x="1440" y="1162"/>
                    </a:lnTo>
                    <a:lnTo>
                      <a:pt x="1442" y="1169"/>
                    </a:lnTo>
                    <a:lnTo>
                      <a:pt x="1444" y="1177"/>
                    </a:lnTo>
                    <a:lnTo>
                      <a:pt x="1446" y="1187"/>
                    </a:lnTo>
                    <a:lnTo>
                      <a:pt x="1450" y="1194"/>
                    </a:lnTo>
                    <a:lnTo>
                      <a:pt x="1451" y="1202"/>
                    </a:lnTo>
                    <a:lnTo>
                      <a:pt x="1453" y="1210"/>
                    </a:lnTo>
                    <a:lnTo>
                      <a:pt x="1455" y="1215"/>
                    </a:lnTo>
                    <a:lnTo>
                      <a:pt x="1459" y="1223"/>
                    </a:lnTo>
                    <a:lnTo>
                      <a:pt x="1461" y="1231"/>
                    </a:lnTo>
                    <a:lnTo>
                      <a:pt x="1463" y="1238"/>
                    </a:lnTo>
                    <a:lnTo>
                      <a:pt x="1465" y="1244"/>
                    </a:lnTo>
                    <a:lnTo>
                      <a:pt x="1469" y="1252"/>
                    </a:lnTo>
                    <a:lnTo>
                      <a:pt x="1471" y="1260"/>
                    </a:lnTo>
                    <a:lnTo>
                      <a:pt x="1474" y="1265"/>
                    </a:lnTo>
                    <a:lnTo>
                      <a:pt x="1476" y="1271"/>
                    </a:lnTo>
                    <a:lnTo>
                      <a:pt x="1480" y="1279"/>
                    </a:lnTo>
                    <a:lnTo>
                      <a:pt x="1482" y="1285"/>
                    </a:lnTo>
                    <a:lnTo>
                      <a:pt x="1484" y="1290"/>
                    </a:lnTo>
                    <a:lnTo>
                      <a:pt x="1488" y="1296"/>
                    </a:lnTo>
                    <a:lnTo>
                      <a:pt x="1492" y="1304"/>
                    </a:lnTo>
                    <a:lnTo>
                      <a:pt x="1494" y="1310"/>
                    </a:lnTo>
                    <a:lnTo>
                      <a:pt x="1498" y="1315"/>
                    </a:lnTo>
                    <a:lnTo>
                      <a:pt x="1499" y="1319"/>
                    </a:lnTo>
                    <a:lnTo>
                      <a:pt x="1503" y="1325"/>
                    </a:lnTo>
                    <a:lnTo>
                      <a:pt x="1507" y="1331"/>
                    </a:lnTo>
                    <a:lnTo>
                      <a:pt x="1509" y="1336"/>
                    </a:lnTo>
                    <a:lnTo>
                      <a:pt x="1513" y="1342"/>
                    </a:lnTo>
                    <a:lnTo>
                      <a:pt x="1517" y="1346"/>
                    </a:lnTo>
                    <a:lnTo>
                      <a:pt x="1521" y="1352"/>
                    </a:lnTo>
                    <a:lnTo>
                      <a:pt x="1522" y="1356"/>
                    </a:lnTo>
                    <a:lnTo>
                      <a:pt x="1526" y="1361"/>
                    </a:lnTo>
                    <a:lnTo>
                      <a:pt x="1530" y="1365"/>
                    </a:lnTo>
                  </a:path>
                </a:pathLst>
              </a:custGeom>
              <a:noFill/>
              <a:ln w="38100">
                <a:solidFill>
                  <a:srgbClr val="99FF33"/>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grpSp>
        <p:grpSp>
          <p:nvGrpSpPr>
            <p:cNvPr id="6" name="Group 25"/>
            <p:cNvGrpSpPr>
              <a:grpSpLocks/>
            </p:cNvGrpSpPr>
            <p:nvPr/>
          </p:nvGrpSpPr>
          <p:grpSpPr bwMode="auto">
            <a:xfrm>
              <a:off x="1050" y="1329"/>
              <a:ext cx="2453" cy="2062"/>
              <a:chOff x="1050" y="1329"/>
              <a:chExt cx="2453" cy="2062"/>
            </a:xfrm>
          </p:grpSpPr>
          <p:sp>
            <p:nvSpPr>
              <p:cNvPr id="148507" name="Text Box 26"/>
              <p:cNvSpPr txBox="1">
                <a:spLocks noChangeArrowheads="1"/>
              </p:cNvSpPr>
              <p:nvPr/>
            </p:nvSpPr>
            <p:spPr bwMode="auto">
              <a:xfrm>
                <a:off x="1050" y="1329"/>
                <a:ext cx="1191" cy="250"/>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sz="2000" b="1">
                    <a:solidFill>
                      <a:srgbClr val="00CC00"/>
                    </a:solidFill>
                    <a:latin typeface="Arial" pitchFamily="-110" charset="0"/>
                  </a:rPr>
                  <a:t>Chlorophyll b </a:t>
                </a:r>
              </a:p>
            </p:txBody>
          </p:sp>
          <p:sp>
            <p:nvSpPr>
              <p:cNvPr id="148508" name="Line 27"/>
              <p:cNvSpPr>
                <a:spLocks noChangeShapeType="1"/>
              </p:cNvSpPr>
              <p:nvPr/>
            </p:nvSpPr>
            <p:spPr bwMode="auto">
              <a:xfrm>
                <a:off x="2139" y="1547"/>
                <a:ext cx="389" cy="212"/>
              </a:xfrm>
              <a:prstGeom prst="line">
                <a:avLst/>
              </a:prstGeom>
              <a:noFill/>
              <a:ln w="38100">
                <a:solidFill>
                  <a:srgbClr val="00CC00"/>
                </a:solidFill>
                <a:round/>
                <a:headEnd type="none" w="sm" len="sm"/>
                <a:tailEnd type="triangle" w="lg" len="me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9" name="Freeform 28"/>
              <p:cNvSpPr>
                <a:spLocks/>
              </p:cNvSpPr>
              <p:nvPr/>
            </p:nvSpPr>
            <p:spPr bwMode="auto">
              <a:xfrm>
                <a:off x="2358" y="1471"/>
                <a:ext cx="1145" cy="1920"/>
              </a:xfrm>
              <a:custGeom>
                <a:avLst/>
                <a:gdLst>
                  <a:gd name="T0" fmla="*/ 26 w 1342"/>
                  <a:gd name="T1" fmla="*/ 1742 h 1811"/>
                  <a:gd name="T2" fmla="*/ 50 w 1342"/>
                  <a:gd name="T3" fmla="*/ 1585 h 1811"/>
                  <a:gd name="T4" fmla="*/ 73 w 1342"/>
                  <a:gd name="T5" fmla="*/ 1459 h 1811"/>
                  <a:gd name="T6" fmla="*/ 92 w 1342"/>
                  <a:gd name="T7" fmla="*/ 1362 h 1811"/>
                  <a:gd name="T8" fmla="*/ 107 w 1342"/>
                  <a:gd name="T9" fmla="*/ 1296 h 1811"/>
                  <a:gd name="T10" fmla="*/ 120 w 1342"/>
                  <a:gd name="T11" fmla="*/ 1287 h 1811"/>
                  <a:gd name="T12" fmla="*/ 126 w 1342"/>
                  <a:gd name="T13" fmla="*/ 1315 h 1811"/>
                  <a:gd name="T14" fmla="*/ 131 w 1342"/>
                  <a:gd name="T15" fmla="*/ 1343 h 1811"/>
                  <a:gd name="T16" fmla="*/ 137 w 1342"/>
                  <a:gd name="T17" fmla="*/ 1334 h 1811"/>
                  <a:gd name="T18" fmla="*/ 142 w 1342"/>
                  <a:gd name="T19" fmla="*/ 1302 h 1811"/>
                  <a:gd name="T20" fmla="*/ 147 w 1342"/>
                  <a:gd name="T21" fmla="*/ 1246 h 1811"/>
                  <a:gd name="T22" fmla="*/ 151 w 1342"/>
                  <a:gd name="T23" fmla="*/ 1079 h 1811"/>
                  <a:gd name="T24" fmla="*/ 148 w 1342"/>
                  <a:gd name="T25" fmla="*/ 575 h 1811"/>
                  <a:gd name="T26" fmla="*/ 147 w 1342"/>
                  <a:gd name="T27" fmla="*/ 33 h 1811"/>
                  <a:gd name="T28" fmla="*/ 153 w 1342"/>
                  <a:gd name="T29" fmla="*/ 8 h 1811"/>
                  <a:gd name="T30" fmla="*/ 166 w 1342"/>
                  <a:gd name="T31" fmla="*/ 2 h 1811"/>
                  <a:gd name="T32" fmla="*/ 181 w 1342"/>
                  <a:gd name="T33" fmla="*/ 31 h 1811"/>
                  <a:gd name="T34" fmla="*/ 190 w 1342"/>
                  <a:gd name="T35" fmla="*/ 91 h 1811"/>
                  <a:gd name="T36" fmla="*/ 199 w 1342"/>
                  <a:gd name="T37" fmla="*/ 197 h 1811"/>
                  <a:gd name="T38" fmla="*/ 205 w 1342"/>
                  <a:gd name="T39" fmla="*/ 363 h 1811"/>
                  <a:gd name="T40" fmla="*/ 208 w 1342"/>
                  <a:gd name="T41" fmla="*/ 596 h 1811"/>
                  <a:gd name="T42" fmla="*/ 214 w 1342"/>
                  <a:gd name="T43" fmla="*/ 827 h 1811"/>
                  <a:gd name="T44" fmla="*/ 220 w 1342"/>
                  <a:gd name="T45" fmla="*/ 1010 h 1811"/>
                  <a:gd name="T46" fmla="*/ 225 w 1342"/>
                  <a:gd name="T47" fmla="*/ 1132 h 1811"/>
                  <a:gd name="T48" fmla="*/ 230 w 1342"/>
                  <a:gd name="T49" fmla="*/ 1233 h 1811"/>
                  <a:gd name="T50" fmla="*/ 236 w 1342"/>
                  <a:gd name="T51" fmla="*/ 1325 h 1811"/>
                  <a:gd name="T52" fmla="*/ 241 w 1342"/>
                  <a:gd name="T53" fmla="*/ 1416 h 1811"/>
                  <a:gd name="T54" fmla="*/ 247 w 1342"/>
                  <a:gd name="T55" fmla="*/ 1567 h 1811"/>
                  <a:gd name="T56" fmla="*/ 253 w 1342"/>
                  <a:gd name="T57" fmla="*/ 1728 h 1811"/>
                  <a:gd name="T58" fmla="*/ 260 w 1342"/>
                  <a:gd name="T59" fmla="*/ 1805 h 1811"/>
                  <a:gd name="T60" fmla="*/ 273 w 1342"/>
                  <a:gd name="T61" fmla="*/ 1864 h 1811"/>
                  <a:gd name="T62" fmla="*/ 302 w 1342"/>
                  <a:gd name="T63" fmla="*/ 1918 h 1811"/>
                  <a:gd name="T64" fmla="*/ 326 w 1342"/>
                  <a:gd name="T65" fmla="*/ 1939 h 1811"/>
                  <a:gd name="T66" fmla="*/ 355 w 1342"/>
                  <a:gd name="T67" fmla="*/ 1956 h 1811"/>
                  <a:gd name="T68" fmla="*/ 393 w 1342"/>
                  <a:gd name="T69" fmla="*/ 1977 h 1811"/>
                  <a:gd name="T70" fmla="*/ 440 w 1342"/>
                  <a:gd name="T71" fmla="*/ 1997 h 1811"/>
                  <a:gd name="T72" fmla="*/ 495 w 1342"/>
                  <a:gd name="T73" fmla="*/ 2016 h 1811"/>
                  <a:gd name="T74" fmla="*/ 548 w 1342"/>
                  <a:gd name="T75" fmla="*/ 2029 h 1811"/>
                  <a:gd name="T76" fmla="*/ 604 w 1342"/>
                  <a:gd name="T77" fmla="*/ 2033 h 1811"/>
                  <a:gd name="T78" fmla="*/ 650 w 1342"/>
                  <a:gd name="T79" fmla="*/ 2028 h 1811"/>
                  <a:gd name="T80" fmla="*/ 672 w 1342"/>
                  <a:gd name="T81" fmla="*/ 2012 h 1811"/>
                  <a:gd name="T82" fmla="*/ 711 w 1342"/>
                  <a:gd name="T83" fmla="*/ 1960 h 1811"/>
                  <a:gd name="T84" fmla="*/ 729 w 1342"/>
                  <a:gd name="T85" fmla="*/ 1908 h 1811"/>
                  <a:gd name="T86" fmla="*/ 747 w 1342"/>
                  <a:gd name="T87" fmla="*/ 1844 h 1811"/>
                  <a:gd name="T88" fmla="*/ 764 w 1342"/>
                  <a:gd name="T89" fmla="*/ 1773 h 1811"/>
                  <a:gd name="T90" fmla="*/ 779 w 1342"/>
                  <a:gd name="T91" fmla="*/ 1702 h 1811"/>
                  <a:gd name="T92" fmla="*/ 788 w 1342"/>
                  <a:gd name="T93" fmla="*/ 1637 h 1811"/>
                  <a:gd name="T94" fmla="*/ 796 w 1342"/>
                  <a:gd name="T95" fmla="*/ 1566 h 1811"/>
                  <a:gd name="T96" fmla="*/ 799 w 1342"/>
                  <a:gd name="T97" fmla="*/ 1459 h 1811"/>
                  <a:gd name="T98" fmla="*/ 805 w 1342"/>
                  <a:gd name="T99" fmla="*/ 1402 h 1811"/>
                  <a:gd name="T100" fmla="*/ 812 w 1342"/>
                  <a:gd name="T101" fmla="*/ 1369 h 1811"/>
                  <a:gd name="T102" fmla="*/ 825 w 1342"/>
                  <a:gd name="T103" fmla="*/ 1347 h 1811"/>
                  <a:gd name="T104" fmla="*/ 847 w 1342"/>
                  <a:gd name="T105" fmla="*/ 1362 h 1811"/>
                  <a:gd name="T106" fmla="*/ 852 w 1342"/>
                  <a:gd name="T107" fmla="*/ 1399 h 1811"/>
                  <a:gd name="T108" fmla="*/ 858 w 1342"/>
                  <a:gd name="T109" fmla="*/ 1615 h 1811"/>
                  <a:gd name="T110" fmla="*/ 865 w 1342"/>
                  <a:gd name="T111" fmla="*/ 1693 h 1811"/>
                  <a:gd name="T112" fmla="*/ 876 w 1342"/>
                  <a:gd name="T113" fmla="*/ 1763 h 1811"/>
                  <a:gd name="T114" fmla="*/ 892 w 1342"/>
                  <a:gd name="T115" fmla="*/ 1835 h 1811"/>
                  <a:gd name="T116" fmla="*/ 905 w 1342"/>
                  <a:gd name="T117" fmla="*/ 1902 h 1811"/>
                  <a:gd name="T118" fmla="*/ 920 w 1342"/>
                  <a:gd name="T119" fmla="*/ 1954 h 1811"/>
                  <a:gd name="T120" fmla="*/ 934 w 1342"/>
                  <a:gd name="T121" fmla="*/ 1991 h 1811"/>
                  <a:gd name="T122" fmla="*/ 956 w 1342"/>
                  <a:gd name="T123" fmla="*/ 2028 h 1811"/>
                  <a:gd name="T124" fmla="*/ 977 w 1342"/>
                  <a:gd name="T125" fmla="*/ 2028 h 181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2"/>
                  <a:gd name="T190" fmla="*/ 0 h 1811"/>
                  <a:gd name="T191" fmla="*/ 1342 w 1342"/>
                  <a:gd name="T192" fmla="*/ 1811 h 181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2" h="1811">
                    <a:moveTo>
                      <a:pt x="0" y="1690"/>
                    </a:moveTo>
                    <a:lnTo>
                      <a:pt x="6" y="1665"/>
                    </a:lnTo>
                    <a:lnTo>
                      <a:pt x="12" y="1642"/>
                    </a:lnTo>
                    <a:lnTo>
                      <a:pt x="18" y="1617"/>
                    </a:lnTo>
                    <a:lnTo>
                      <a:pt x="23" y="1594"/>
                    </a:lnTo>
                    <a:lnTo>
                      <a:pt x="29" y="1571"/>
                    </a:lnTo>
                    <a:lnTo>
                      <a:pt x="35" y="1550"/>
                    </a:lnTo>
                    <a:lnTo>
                      <a:pt x="41" y="1529"/>
                    </a:lnTo>
                    <a:lnTo>
                      <a:pt x="44" y="1508"/>
                    </a:lnTo>
                    <a:lnTo>
                      <a:pt x="50" y="1487"/>
                    </a:lnTo>
                    <a:lnTo>
                      <a:pt x="56" y="1467"/>
                    </a:lnTo>
                    <a:lnTo>
                      <a:pt x="60" y="1448"/>
                    </a:lnTo>
                    <a:lnTo>
                      <a:pt x="66" y="1429"/>
                    </a:lnTo>
                    <a:lnTo>
                      <a:pt x="69" y="1410"/>
                    </a:lnTo>
                    <a:lnTo>
                      <a:pt x="75" y="1393"/>
                    </a:lnTo>
                    <a:lnTo>
                      <a:pt x="79" y="1375"/>
                    </a:lnTo>
                    <a:lnTo>
                      <a:pt x="83" y="1360"/>
                    </a:lnTo>
                    <a:lnTo>
                      <a:pt x="89" y="1343"/>
                    </a:lnTo>
                    <a:lnTo>
                      <a:pt x="92" y="1327"/>
                    </a:lnTo>
                    <a:lnTo>
                      <a:pt x="96" y="1312"/>
                    </a:lnTo>
                    <a:lnTo>
                      <a:pt x="100" y="1298"/>
                    </a:lnTo>
                    <a:lnTo>
                      <a:pt x="104" y="1283"/>
                    </a:lnTo>
                    <a:lnTo>
                      <a:pt x="108" y="1270"/>
                    </a:lnTo>
                    <a:lnTo>
                      <a:pt x="112" y="1258"/>
                    </a:lnTo>
                    <a:lnTo>
                      <a:pt x="115" y="1245"/>
                    </a:lnTo>
                    <a:lnTo>
                      <a:pt x="119" y="1233"/>
                    </a:lnTo>
                    <a:lnTo>
                      <a:pt x="123" y="1222"/>
                    </a:lnTo>
                    <a:lnTo>
                      <a:pt x="127" y="1212"/>
                    </a:lnTo>
                    <a:lnTo>
                      <a:pt x="131" y="1201"/>
                    </a:lnTo>
                    <a:lnTo>
                      <a:pt x="133" y="1191"/>
                    </a:lnTo>
                    <a:lnTo>
                      <a:pt x="137" y="1183"/>
                    </a:lnTo>
                    <a:lnTo>
                      <a:pt x="139" y="1174"/>
                    </a:lnTo>
                    <a:lnTo>
                      <a:pt x="142" y="1166"/>
                    </a:lnTo>
                    <a:lnTo>
                      <a:pt x="144" y="1158"/>
                    </a:lnTo>
                    <a:lnTo>
                      <a:pt x="146" y="1153"/>
                    </a:lnTo>
                    <a:lnTo>
                      <a:pt x="150" y="1147"/>
                    </a:lnTo>
                    <a:lnTo>
                      <a:pt x="152" y="1145"/>
                    </a:lnTo>
                    <a:lnTo>
                      <a:pt x="154" y="1141"/>
                    </a:lnTo>
                    <a:lnTo>
                      <a:pt x="156" y="1141"/>
                    </a:lnTo>
                    <a:lnTo>
                      <a:pt x="158" y="1139"/>
                    </a:lnTo>
                    <a:lnTo>
                      <a:pt x="160" y="1139"/>
                    </a:lnTo>
                    <a:lnTo>
                      <a:pt x="165" y="1145"/>
                    </a:lnTo>
                    <a:lnTo>
                      <a:pt x="165" y="1147"/>
                    </a:lnTo>
                    <a:lnTo>
                      <a:pt x="167" y="1151"/>
                    </a:lnTo>
                    <a:lnTo>
                      <a:pt x="169" y="1154"/>
                    </a:lnTo>
                    <a:lnTo>
                      <a:pt x="169" y="1158"/>
                    </a:lnTo>
                    <a:lnTo>
                      <a:pt x="171" y="1162"/>
                    </a:lnTo>
                    <a:lnTo>
                      <a:pt x="171" y="1166"/>
                    </a:lnTo>
                    <a:lnTo>
                      <a:pt x="173" y="1170"/>
                    </a:lnTo>
                    <a:lnTo>
                      <a:pt x="173" y="1176"/>
                    </a:lnTo>
                    <a:lnTo>
                      <a:pt x="175" y="1179"/>
                    </a:lnTo>
                    <a:lnTo>
                      <a:pt x="175" y="1183"/>
                    </a:lnTo>
                    <a:lnTo>
                      <a:pt x="177" y="1187"/>
                    </a:lnTo>
                    <a:lnTo>
                      <a:pt x="177" y="1191"/>
                    </a:lnTo>
                    <a:lnTo>
                      <a:pt x="179" y="1193"/>
                    </a:lnTo>
                    <a:lnTo>
                      <a:pt x="179" y="1195"/>
                    </a:lnTo>
                    <a:lnTo>
                      <a:pt x="181" y="1197"/>
                    </a:lnTo>
                    <a:lnTo>
                      <a:pt x="181" y="1199"/>
                    </a:lnTo>
                    <a:lnTo>
                      <a:pt x="183" y="1201"/>
                    </a:lnTo>
                    <a:lnTo>
                      <a:pt x="183" y="1199"/>
                    </a:lnTo>
                    <a:lnTo>
                      <a:pt x="187" y="1195"/>
                    </a:lnTo>
                    <a:lnTo>
                      <a:pt x="187" y="1191"/>
                    </a:lnTo>
                    <a:lnTo>
                      <a:pt x="188" y="1187"/>
                    </a:lnTo>
                    <a:lnTo>
                      <a:pt x="188" y="1183"/>
                    </a:lnTo>
                    <a:lnTo>
                      <a:pt x="190" y="1179"/>
                    </a:lnTo>
                    <a:lnTo>
                      <a:pt x="190" y="1176"/>
                    </a:lnTo>
                    <a:lnTo>
                      <a:pt x="192" y="1172"/>
                    </a:lnTo>
                    <a:lnTo>
                      <a:pt x="192" y="1166"/>
                    </a:lnTo>
                    <a:lnTo>
                      <a:pt x="194" y="1162"/>
                    </a:lnTo>
                    <a:lnTo>
                      <a:pt x="194" y="1158"/>
                    </a:lnTo>
                    <a:lnTo>
                      <a:pt x="196" y="1153"/>
                    </a:lnTo>
                    <a:lnTo>
                      <a:pt x="196" y="1147"/>
                    </a:lnTo>
                    <a:lnTo>
                      <a:pt x="198" y="1141"/>
                    </a:lnTo>
                    <a:lnTo>
                      <a:pt x="198" y="1129"/>
                    </a:lnTo>
                    <a:lnTo>
                      <a:pt x="200" y="1124"/>
                    </a:lnTo>
                    <a:lnTo>
                      <a:pt x="200" y="1116"/>
                    </a:lnTo>
                    <a:lnTo>
                      <a:pt x="202" y="1108"/>
                    </a:lnTo>
                    <a:lnTo>
                      <a:pt x="202" y="1093"/>
                    </a:lnTo>
                    <a:lnTo>
                      <a:pt x="204" y="1085"/>
                    </a:lnTo>
                    <a:lnTo>
                      <a:pt x="204" y="1068"/>
                    </a:lnTo>
                    <a:lnTo>
                      <a:pt x="206" y="1056"/>
                    </a:lnTo>
                    <a:lnTo>
                      <a:pt x="206" y="1026"/>
                    </a:lnTo>
                    <a:lnTo>
                      <a:pt x="208" y="1014"/>
                    </a:lnTo>
                    <a:lnTo>
                      <a:pt x="208" y="960"/>
                    </a:lnTo>
                    <a:lnTo>
                      <a:pt x="210" y="947"/>
                    </a:lnTo>
                    <a:lnTo>
                      <a:pt x="210" y="813"/>
                    </a:lnTo>
                    <a:lnTo>
                      <a:pt x="208" y="790"/>
                    </a:lnTo>
                    <a:lnTo>
                      <a:pt x="208" y="667"/>
                    </a:lnTo>
                    <a:lnTo>
                      <a:pt x="206" y="640"/>
                    </a:lnTo>
                    <a:lnTo>
                      <a:pt x="206" y="536"/>
                    </a:lnTo>
                    <a:lnTo>
                      <a:pt x="204" y="511"/>
                    </a:lnTo>
                    <a:lnTo>
                      <a:pt x="204" y="436"/>
                    </a:lnTo>
                    <a:lnTo>
                      <a:pt x="202" y="411"/>
                    </a:lnTo>
                    <a:lnTo>
                      <a:pt x="202" y="235"/>
                    </a:lnTo>
                    <a:lnTo>
                      <a:pt x="200" y="219"/>
                    </a:lnTo>
                    <a:lnTo>
                      <a:pt x="200" y="58"/>
                    </a:lnTo>
                    <a:lnTo>
                      <a:pt x="202" y="52"/>
                    </a:lnTo>
                    <a:lnTo>
                      <a:pt x="202" y="29"/>
                    </a:lnTo>
                    <a:lnTo>
                      <a:pt x="204" y="25"/>
                    </a:lnTo>
                    <a:lnTo>
                      <a:pt x="204" y="19"/>
                    </a:lnTo>
                    <a:lnTo>
                      <a:pt x="206" y="17"/>
                    </a:lnTo>
                    <a:lnTo>
                      <a:pt x="206" y="12"/>
                    </a:lnTo>
                    <a:lnTo>
                      <a:pt x="208" y="10"/>
                    </a:lnTo>
                    <a:lnTo>
                      <a:pt x="210" y="10"/>
                    </a:lnTo>
                    <a:lnTo>
                      <a:pt x="210" y="8"/>
                    </a:lnTo>
                    <a:lnTo>
                      <a:pt x="211" y="6"/>
                    </a:lnTo>
                    <a:lnTo>
                      <a:pt x="211" y="4"/>
                    </a:lnTo>
                    <a:lnTo>
                      <a:pt x="213" y="2"/>
                    </a:lnTo>
                    <a:lnTo>
                      <a:pt x="215" y="2"/>
                    </a:lnTo>
                    <a:lnTo>
                      <a:pt x="217" y="0"/>
                    </a:lnTo>
                    <a:lnTo>
                      <a:pt x="227" y="0"/>
                    </a:lnTo>
                    <a:lnTo>
                      <a:pt x="229" y="2"/>
                    </a:lnTo>
                    <a:lnTo>
                      <a:pt x="231" y="2"/>
                    </a:lnTo>
                    <a:lnTo>
                      <a:pt x="236" y="8"/>
                    </a:lnTo>
                    <a:lnTo>
                      <a:pt x="238" y="12"/>
                    </a:lnTo>
                    <a:lnTo>
                      <a:pt x="242" y="16"/>
                    </a:lnTo>
                    <a:lnTo>
                      <a:pt x="244" y="19"/>
                    </a:lnTo>
                    <a:lnTo>
                      <a:pt x="246" y="23"/>
                    </a:lnTo>
                    <a:lnTo>
                      <a:pt x="248" y="27"/>
                    </a:lnTo>
                    <a:lnTo>
                      <a:pt x="250" y="33"/>
                    </a:lnTo>
                    <a:lnTo>
                      <a:pt x="252" y="41"/>
                    </a:lnTo>
                    <a:lnTo>
                      <a:pt x="254" y="46"/>
                    </a:lnTo>
                    <a:lnTo>
                      <a:pt x="256" y="54"/>
                    </a:lnTo>
                    <a:lnTo>
                      <a:pt x="258" y="62"/>
                    </a:lnTo>
                    <a:lnTo>
                      <a:pt x="259" y="71"/>
                    </a:lnTo>
                    <a:lnTo>
                      <a:pt x="261" y="81"/>
                    </a:lnTo>
                    <a:lnTo>
                      <a:pt x="263" y="92"/>
                    </a:lnTo>
                    <a:lnTo>
                      <a:pt x="265" y="102"/>
                    </a:lnTo>
                    <a:lnTo>
                      <a:pt x="267" y="115"/>
                    </a:lnTo>
                    <a:lnTo>
                      <a:pt x="269" y="129"/>
                    </a:lnTo>
                    <a:lnTo>
                      <a:pt x="269" y="142"/>
                    </a:lnTo>
                    <a:lnTo>
                      <a:pt x="271" y="158"/>
                    </a:lnTo>
                    <a:lnTo>
                      <a:pt x="273" y="175"/>
                    </a:lnTo>
                    <a:lnTo>
                      <a:pt x="273" y="192"/>
                    </a:lnTo>
                    <a:lnTo>
                      <a:pt x="275" y="211"/>
                    </a:lnTo>
                    <a:lnTo>
                      <a:pt x="275" y="233"/>
                    </a:lnTo>
                    <a:lnTo>
                      <a:pt x="277" y="254"/>
                    </a:lnTo>
                    <a:lnTo>
                      <a:pt x="277" y="277"/>
                    </a:lnTo>
                    <a:lnTo>
                      <a:pt x="279" y="300"/>
                    </a:lnTo>
                    <a:lnTo>
                      <a:pt x="281" y="323"/>
                    </a:lnTo>
                    <a:lnTo>
                      <a:pt x="281" y="373"/>
                    </a:lnTo>
                    <a:lnTo>
                      <a:pt x="282" y="398"/>
                    </a:lnTo>
                    <a:lnTo>
                      <a:pt x="282" y="425"/>
                    </a:lnTo>
                    <a:lnTo>
                      <a:pt x="284" y="450"/>
                    </a:lnTo>
                    <a:lnTo>
                      <a:pt x="284" y="476"/>
                    </a:lnTo>
                    <a:lnTo>
                      <a:pt x="286" y="503"/>
                    </a:lnTo>
                    <a:lnTo>
                      <a:pt x="286" y="530"/>
                    </a:lnTo>
                    <a:lnTo>
                      <a:pt x="288" y="557"/>
                    </a:lnTo>
                    <a:lnTo>
                      <a:pt x="288" y="611"/>
                    </a:lnTo>
                    <a:lnTo>
                      <a:pt x="290" y="636"/>
                    </a:lnTo>
                    <a:lnTo>
                      <a:pt x="290" y="663"/>
                    </a:lnTo>
                    <a:lnTo>
                      <a:pt x="292" y="688"/>
                    </a:lnTo>
                    <a:lnTo>
                      <a:pt x="292" y="713"/>
                    </a:lnTo>
                    <a:lnTo>
                      <a:pt x="294" y="736"/>
                    </a:lnTo>
                    <a:lnTo>
                      <a:pt x="294" y="782"/>
                    </a:lnTo>
                    <a:lnTo>
                      <a:pt x="296" y="805"/>
                    </a:lnTo>
                    <a:lnTo>
                      <a:pt x="296" y="824"/>
                    </a:lnTo>
                    <a:lnTo>
                      <a:pt x="298" y="845"/>
                    </a:lnTo>
                    <a:lnTo>
                      <a:pt x="300" y="864"/>
                    </a:lnTo>
                    <a:lnTo>
                      <a:pt x="300" y="882"/>
                    </a:lnTo>
                    <a:lnTo>
                      <a:pt x="302" y="899"/>
                    </a:lnTo>
                    <a:lnTo>
                      <a:pt x="302" y="914"/>
                    </a:lnTo>
                    <a:lnTo>
                      <a:pt x="304" y="932"/>
                    </a:lnTo>
                    <a:lnTo>
                      <a:pt x="304" y="947"/>
                    </a:lnTo>
                    <a:lnTo>
                      <a:pt x="306" y="962"/>
                    </a:lnTo>
                    <a:lnTo>
                      <a:pt x="307" y="978"/>
                    </a:lnTo>
                    <a:lnTo>
                      <a:pt x="307" y="993"/>
                    </a:lnTo>
                    <a:lnTo>
                      <a:pt x="309" y="1007"/>
                    </a:lnTo>
                    <a:lnTo>
                      <a:pt x="309" y="1020"/>
                    </a:lnTo>
                    <a:lnTo>
                      <a:pt x="311" y="1033"/>
                    </a:lnTo>
                    <a:lnTo>
                      <a:pt x="313" y="1047"/>
                    </a:lnTo>
                    <a:lnTo>
                      <a:pt x="313" y="1060"/>
                    </a:lnTo>
                    <a:lnTo>
                      <a:pt x="315" y="1074"/>
                    </a:lnTo>
                    <a:lnTo>
                      <a:pt x="315" y="1085"/>
                    </a:lnTo>
                    <a:lnTo>
                      <a:pt x="317" y="1097"/>
                    </a:lnTo>
                    <a:lnTo>
                      <a:pt x="319" y="1110"/>
                    </a:lnTo>
                    <a:lnTo>
                      <a:pt x="319" y="1122"/>
                    </a:lnTo>
                    <a:lnTo>
                      <a:pt x="321" y="1133"/>
                    </a:lnTo>
                    <a:lnTo>
                      <a:pt x="321" y="1145"/>
                    </a:lnTo>
                    <a:lnTo>
                      <a:pt x="323" y="1156"/>
                    </a:lnTo>
                    <a:lnTo>
                      <a:pt x="325" y="1168"/>
                    </a:lnTo>
                    <a:lnTo>
                      <a:pt x="325" y="1179"/>
                    </a:lnTo>
                    <a:lnTo>
                      <a:pt x="327" y="1191"/>
                    </a:lnTo>
                    <a:lnTo>
                      <a:pt x="327" y="1202"/>
                    </a:lnTo>
                    <a:lnTo>
                      <a:pt x="329" y="1214"/>
                    </a:lnTo>
                    <a:lnTo>
                      <a:pt x="330" y="1225"/>
                    </a:lnTo>
                    <a:lnTo>
                      <a:pt x="330" y="1237"/>
                    </a:lnTo>
                    <a:lnTo>
                      <a:pt x="332" y="1249"/>
                    </a:lnTo>
                    <a:lnTo>
                      <a:pt x="332" y="1260"/>
                    </a:lnTo>
                    <a:lnTo>
                      <a:pt x="334" y="1272"/>
                    </a:lnTo>
                    <a:lnTo>
                      <a:pt x="336" y="1285"/>
                    </a:lnTo>
                    <a:lnTo>
                      <a:pt x="336" y="1308"/>
                    </a:lnTo>
                    <a:lnTo>
                      <a:pt x="338" y="1322"/>
                    </a:lnTo>
                    <a:lnTo>
                      <a:pt x="338" y="1333"/>
                    </a:lnTo>
                    <a:lnTo>
                      <a:pt x="340" y="1345"/>
                    </a:lnTo>
                    <a:lnTo>
                      <a:pt x="340" y="1394"/>
                    </a:lnTo>
                    <a:lnTo>
                      <a:pt x="342" y="1408"/>
                    </a:lnTo>
                    <a:lnTo>
                      <a:pt x="342" y="1456"/>
                    </a:lnTo>
                    <a:lnTo>
                      <a:pt x="344" y="1467"/>
                    </a:lnTo>
                    <a:lnTo>
                      <a:pt x="344" y="1504"/>
                    </a:lnTo>
                    <a:lnTo>
                      <a:pt x="346" y="1514"/>
                    </a:lnTo>
                    <a:lnTo>
                      <a:pt x="346" y="1525"/>
                    </a:lnTo>
                    <a:lnTo>
                      <a:pt x="348" y="1537"/>
                    </a:lnTo>
                    <a:lnTo>
                      <a:pt x="348" y="1546"/>
                    </a:lnTo>
                    <a:lnTo>
                      <a:pt x="350" y="1558"/>
                    </a:lnTo>
                    <a:lnTo>
                      <a:pt x="350" y="1567"/>
                    </a:lnTo>
                    <a:lnTo>
                      <a:pt x="352" y="1577"/>
                    </a:lnTo>
                    <a:lnTo>
                      <a:pt x="354" y="1587"/>
                    </a:lnTo>
                    <a:lnTo>
                      <a:pt x="355" y="1596"/>
                    </a:lnTo>
                    <a:lnTo>
                      <a:pt x="357" y="1606"/>
                    </a:lnTo>
                    <a:lnTo>
                      <a:pt x="359" y="1613"/>
                    </a:lnTo>
                    <a:lnTo>
                      <a:pt x="361" y="1621"/>
                    </a:lnTo>
                    <a:lnTo>
                      <a:pt x="363" y="1631"/>
                    </a:lnTo>
                    <a:lnTo>
                      <a:pt x="367" y="1638"/>
                    </a:lnTo>
                    <a:lnTo>
                      <a:pt x="369" y="1644"/>
                    </a:lnTo>
                    <a:lnTo>
                      <a:pt x="373" y="1652"/>
                    </a:lnTo>
                    <a:lnTo>
                      <a:pt x="375" y="1658"/>
                    </a:lnTo>
                    <a:lnTo>
                      <a:pt x="378" y="1663"/>
                    </a:lnTo>
                    <a:lnTo>
                      <a:pt x="380" y="1669"/>
                    </a:lnTo>
                    <a:lnTo>
                      <a:pt x="384" y="1675"/>
                    </a:lnTo>
                    <a:lnTo>
                      <a:pt x="388" y="1679"/>
                    </a:lnTo>
                    <a:lnTo>
                      <a:pt x="392" y="1684"/>
                    </a:lnTo>
                    <a:lnTo>
                      <a:pt x="411" y="1704"/>
                    </a:lnTo>
                    <a:lnTo>
                      <a:pt x="415" y="1706"/>
                    </a:lnTo>
                    <a:lnTo>
                      <a:pt x="419" y="1709"/>
                    </a:lnTo>
                    <a:lnTo>
                      <a:pt x="425" y="1713"/>
                    </a:lnTo>
                    <a:lnTo>
                      <a:pt x="428" y="1715"/>
                    </a:lnTo>
                    <a:lnTo>
                      <a:pt x="432" y="1717"/>
                    </a:lnTo>
                    <a:lnTo>
                      <a:pt x="438" y="1721"/>
                    </a:lnTo>
                    <a:lnTo>
                      <a:pt x="444" y="1723"/>
                    </a:lnTo>
                    <a:lnTo>
                      <a:pt x="448" y="1725"/>
                    </a:lnTo>
                    <a:lnTo>
                      <a:pt x="453" y="1727"/>
                    </a:lnTo>
                    <a:lnTo>
                      <a:pt x="459" y="1729"/>
                    </a:lnTo>
                    <a:lnTo>
                      <a:pt x="465" y="1732"/>
                    </a:lnTo>
                    <a:lnTo>
                      <a:pt x="471" y="1734"/>
                    </a:lnTo>
                    <a:lnTo>
                      <a:pt x="476" y="1736"/>
                    </a:lnTo>
                    <a:lnTo>
                      <a:pt x="482" y="1738"/>
                    </a:lnTo>
                    <a:lnTo>
                      <a:pt x="488" y="1740"/>
                    </a:lnTo>
                    <a:lnTo>
                      <a:pt x="496" y="1744"/>
                    </a:lnTo>
                    <a:lnTo>
                      <a:pt x="501" y="1746"/>
                    </a:lnTo>
                    <a:lnTo>
                      <a:pt x="509" y="1748"/>
                    </a:lnTo>
                    <a:lnTo>
                      <a:pt x="517" y="1752"/>
                    </a:lnTo>
                    <a:lnTo>
                      <a:pt x="522" y="1754"/>
                    </a:lnTo>
                    <a:lnTo>
                      <a:pt x="530" y="1756"/>
                    </a:lnTo>
                    <a:lnTo>
                      <a:pt x="540" y="1759"/>
                    </a:lnTo>
                    <a:lnTo>
                      <a:pt x="547" y="1761"/>
                    </a:lnTo>
                    <a:lnTo>
                      <a:pt x="557" y="1765"/>
                    </a:lnTo>
                    <a:lnTo>
                      <a:pt x="567" y="1767"/>
                    </a:lnTo>
                    <a:lnTo>
                      <a:pt x="576" y="1769"/>
                    </a:lnTo>
                    <a:lnTo>
                      <a:pt x="586" y="1773"/>
                    </a:lnTo>
                    <a:lnTo>
                      <a:pt x="595" y="1775"/>
                    </a:lnTo>
                    <a:lnTo>
                      <a:pt x="605" y="1777"/>
                    </a:lnTo>
                    <a:lnTo>
                      <a:pt x="617" y="1781"/>
                    </a:lnTo>
                    <a:lnTo>
                      <a:pt x="626" y="1782"/>
                    </a:lnTo>
                    <a:lnTo>
                      <a:pt x="638" y="1784"/>
                    </a:lnTo>
                    <a:lnTo>
                      <a:pt x="647" y="1788"/>
                    </a:lnTo>
                    <a:lnTo>
                      <a:pt x="659" y="1790"/>
                    </a:lnTo>
                    <a:lnTo>
                      <a:pt x="668" y="1792"/>
                    </a:lnTo>
                    <a:lnTo>
                      <a:pt x="680" y="1794"/>
                    </a:lnTo>
                    <a:lnTo>
                      <a:pt x="691" y="1796"/>
                    </a:lnTo>
                    <a:lnTo>
                      <a:pt x="701" y="1798"/>
                    </a:lnTo>
                    <a:lnTo>
                      <a:pt x="713" y="1800"/>
                    </a:lnTo>
                    <a:lnTo>
                      <a:pt x="722" y="1802"/>
                    </a:lnTo>
                    <a:lnTo>
                      <a:pt x="734" y="1804"/>
                    </a:lnTo>
                    <a:lnTo>
                      <a:pt x="743" y="1804"/>
                    </a:lnTo>
                    <a:lnTo>
                      <a:pt x="753" y="1805"/>
                    </a:lnTo>
                    <a:lnTo>
                      <a:pt x="762" y="1807"/>
                    </a:lnTo>
                    <a:lnTo>
                      <a:pt x="772" y="1807"/>
                    </a:lnTo>
                    <a:lnTo>
                      <a:pt x="782" y="1809"/>
                    </a:lnTo>
                    <a:lnTo>
                      <a:pt x="809" y="1809"/>
                    </a:lnTo>
                    <a:lnTo>
                      <a:pt x="816" y="1811"/>
                    </a:lnTo>
                    <a:lnTo>
                      <a:pt x="824" y="1811"/>
                    </a:lnTo>
                    <a:lnTo>
                      <a:pt x="830" y="1809"/>
                    </a:lnTo>
                    <a:lnTo>
                      <a:pt x="857" y="1809"/>
                    </a:lnTo>
                    <a:lnTo>
                      <a:pt x="862" y="1807"/>
                    </a:lnTo>
                    <a:lnTo>
                      <a:pt x="874" y="1807"/>
                    </a:lnTo>
                    <a:lnTo>
                      <a:pt x="878" y="1805"/>
                    </a:lnTo>
                    <a:lnTo>
                      <a:pt x="883" y="1805"/>
                    </a:lnTo>
                    <a:lnTo>
                      <a:pt x="889" y="1804"/>
                    </a:lnTo>
                    <a:lnTo>
                      <a:pt x="893" y="1804"/>
                    </a:lnTo>
                    <a:lnTo>
                      <a:pt x="899" y="1802"/>
                    </a:lnTo>
                    <a:lnTo>
                      <a:pt x="903" y="1800"/>
                    </a:lnTo>
                    <a:lnTo>
                      <a:pt x="906" y="1798"/>
                    </a:lnTo>
                    <a:lnTo>
                      <a:pt x="912" y="1798"/>
                    </a:lnTo>
                    <a:lnTo>
                      <a:pt x="916" y="1796"/>
                    </a:lnTo>
                    <a:lnTo>
                      <a:pt x="920" y="1792"/>
                    </a:lnTo>
                    <a:lnTo>
                      <a:pt x="924" y="1790"/>
                    </a:lnTo>
                    <a:lnTo>
                      <a:pt x="928" y="1788"/>
                    </a:lnTo>
                    <a:lnTo>
                      <a:pt x="931" y="1786"/>
                    </a:lnTo>
                    <a:lnTo>
                      <a:pt x="935" y="1782"/>
                    </a:lnTo>
                    <a:lnTo>
                      <a:pt x="939" y="1781"/>
                    </a:lnTo>
                    <a:lnTo>
                      <a:pt x="966" y="1754"/>
                    </a:lnTo>
                    <a:lnTo>
                      <a:pt x="970" y="1748"/>
                    </a:lnTo>
                    <a:lnTo>
                      <a:pt x="976" y="1744"/>
                    </a:lnTo>
                    <a:lnTo>
                      <a:pt x="979" y="1738"/>
                    </a:lnTo>
                    <a:lnTo>
                      <a:pt x="983" y="1732"/>
                    </a:lnTo>
                    <a:lnTo>
                      <a:pt x="987" y="1727"/>
                    </a:lnTo>
                    <a:lnTo>
                      <a:pt x="991" y="1719"/>
                    </a:lnTo>
                    <a:lnTo>
                      <a:pt x="995" y="1713"/>
                    </a:lnTo>
                    <a:lnTo>
                      <a:pt x="999" y="1706"/>
                    </a:lnTo>
                    <a:lnTo>
                      <a:pt x="1002" y="1698"/>
                    </a:lnTo>
                    <a:lnTo>
                      <a:pt x="1006" y="1690"/>
                    </a:lnTo>
                    <a:lnTo>
                      <a:pt x="1010" y="1683"/>
                    </a:lnTo>
                    <a:lnTo>
                      <a:pt x="1012" y="1675"/>
                    </a:lnTo>
                    <a:lnTo>
                      <a:pt x="1016" y="1667"/>
                    </a:lnTo>
                    <a:lnTo>
                      <a:pt x="1020" y="1658"/>
                    </a:lnTo>
                    <a:lnTo>
                      <a:pt x="1024" y="1650"/>
                    </a:lnTo>
                    <a:lnTo>
                      <a:pt x="1027" y="1640"/>
                    </a:lnTo>
                    <a:lnTo>
                      <a:pt x="1031" y="1633"/>
                    </a:lnTo>
                    <a:lnTo>
                      <a:pt x="1033" y="1623"/>
                    </a:lnTo>
                    <a:lnTo>
                      <a:pt x="1037" y="1613"/>
                    </a:lnTo>
                    <a:lnTo>
                      <a:pt x="1041" y="1604"/>
                    </a:lnTo>
                    <a:lnTo>
                      <a:pt x="1045" y="1596"/>
                    </a:lnTo>
                    <a:lnTo>
                      <a:pt x="1047" y="1587"/>
                    </a:lnTo>
                    <a:lnTo>
                      <a:pt x="1050" y="1577"/>
                    </a:lnTo>
                    <a:lnTo>
                      <a:pt x="1052" y="1567"/>
                    </a:lnTo>
                    <a:lnTo>
                      <a:pt x="1056" y="1558"/>
                    </a:lnTo>
                    <a:lnTo>
                      <a:pt x="1058" y="1550"/>
                    </a:lnTo>
                    <a:lnTo>
                      <a:pt x="1062" y="1540"/>
                    </a:lnTo>
                    <a:lnTo>
                      <a:pt x="1064" y="1531"/>
                    </a:lnTo>
                    <a:lnTo>
                      <a:pt x="1066" y="1523"/>
                    </a:lnTo>
                    <a:lnTo>
                      <a:pt x="1070" y="1514"/>
                    </a:lnTo>
                    <a:lnTo>
                      <a:pt x="1072" y="1504"/>
                    </a:lnTo>
                    <a:lnTo>
                      <a:pt x="1073" y="1496"/>
                    </a:lnTo>
                    <a:lnTo>
                      <a:pt x="1075" y="1489"/>
                    </a:lnTo>
                    <a:lnTo>
                      <a:pt x="1079" y="1481"/>
                    </a:lnTo>
                    <a:lnTo>
                      <a:pt x="1081" y="1471"/>
                    </a:lnTo>
                    <a:lnTo>
                      <a:pt x="1083" y="1464"/>
                    </a:lnTo>
                    <a:lnTo>
                      <a:pt x="1083" y="1456"/>
                    </a:lnTo>
                    <a:lnTo>
                      <a:pt x="1085" y="1446"/>
                    </a:lnTo>
                    <a:lnTo>
                      <a:pt x="1087" y="1439"/>
                    </a:lnTo>
                    <a:lnTo>
                      <a:pt x="1089" y="1429"/>
                    </a:lnTo>
                    <a:lnTo>
                      <a:pt x="1089" y="1419"/>
                    </a:lnTo>
                    <a:lnTo>
                      <a:pt x="1091" y="1412"/>
                    </a:lnTo>
                    <a:lnTo>
                      <a:pt x="1091" y="1402"/>
                    </a:lnTo>
                    <a:lnTo>
                      <a:pt x="1093" y="1393"/>
                    </a:lnTo>
                    <a:lnTo>
                      <a:pt x="1093" y="1385"/>
                    </a:lnTo>
                    <a:lnTo>
                      <a:pt x="1095" y="1375"/>
                    </a:lnTo>
                    <a:lnTo>
                      <a:pt x="1095" y="1358"/>
                    </a:lnTo>
                    <a:lnTo>
                      <a:pt x="1097" y="1348"/>
                    </a:lnTo>
                    <a:lnTo>
                      <a:pt x="1097" y="1331"/>
                    </a:lnTo>
                    <a:lnTo>
                      <a:pt x="1098" y="1323"/>
                    </a:lnTo>
                    <a:lnTo>
                      <a:pt x="1098" y="1298"/>
                    </a:lnTo>
                    <a:lnTo>
                      <a:pt x="1100" y="1291"/>
                    </a:lnTo>
                    <a:lnTo>
                      <a:pt x="1100" y="1277"/>
                    </a:lnTo>
                    <a:lnTo>
                      <a:pt x="1102" y="1270"/>
                    </a:lnTo>
                    <a:lnTo>
                      <a:pt x="1102" y="1264"/>
                    </a:lnTo>
                    <a:lnTo>
                      <a:pt x="1104" y="1258"/>
                    </a:lnTo>
                    <a:lnTo>
                      <a:pt x="1104" y="1252"/>
                    </a:lnTo>
                    <a:lnTo>
                      <a:pt x="1106" y="1247"/>
                    </a:lnTo>
                    <a:lnTo>
                      <a:pt x="1106" y="1241"/>
                    </a:lnTo>
                    <a:lnTo>
                      <a:pt x="1108" y="1237"/>
                    </a:lnTo>
                    <a:lnTo>
                      <a:pt x="1110" y="1233"/>
                    </a:lnTo>
                    <a:lnTo>
                      <a:pt x="1110" y="1227"/>
                    </a:lnTo>
                    <a:lnTo>
                      <a:pt x="1112" y="1225"/>
                    </a:lnTo>
                    <a:lnTo>
                      <a:pt x="1114" y="1222"/>
                    </a:lnTo>
                    <a:lnTo>
                      <a:pt x="1116" y="1218"/>
                    </a:lnTo>
                    <a:lnTo>
                      <a:pt x="1118" y="1216"/>
                    </a:lnTo>
                    <a:lnTo>
                      <a:pt x="1120" y="1212"/>
                    </a:lnTo>
                    <a:lnTo>
                      <a:pt x="1123" y="1208"/>
                    </a:lnTo>
                    <a:lnTo>
                      <a:pt x="1125" y="1204"/>
                    </a:lnTo>
                    <a:lnTo>
                      <a:pt x="1127" y="1202"/>
                    </a:lnTo>
                    <a:lnTo>
                      <a:pt x="1129" y="1202"/>
                    </a:lnTo>
                    <a:lnTo>
                      <a:pt x="1133" y="1199"/>
                    </a:lnTo>
                    <a:lnTo>
                      <a:pt x="1135" y="1199"/>
                    </a:lnTo>
                    <a:lnTo>
                      <a:pt x="1137" y="1197"/>
                    </a:lnTo>
                    <a:lnTo>
                      <a:pt x="1148" y="1197"/>
                    </a:lnTo>
                    <a:lnTo>
                      <a:pt x="1150" y="1199"/>
                    </a:lnTo>
                    <a:lnTo>
                      <a:pt x="1152" y="1199"/>
                    </a:lnTo>
                    <a:lnTo>
                      <a:pt x="1162" y="1208"/>
                    </a:lnTo>
                    <a:lnTo>
                      <a:pt x="1164" y="1212"/>
                    </a:lnTo>
                    <a:lnTo>
                      <a:pt x="1164" y="1214"/>
                    </a:lnTo>
                    <a:lnTo>
                      <a:pt x="1166" y="1218"/>
                    </a:lnTo>
                    <a:lnTo>
                      <a:pt x="1168" y="1222"/>
                    </a:lnTo>
                    <a:lnTo>
                      <a:pt x="1169" y="1225"/>
                    </a:lnTo>
                    <a:lnTo>
                      <a:pt x="1169" y="1229"/>
                    </a:lnTo>
                    <a:lnTo>
                      <a:pt x="1171" y="1233"/>
                    </a:lnTo>
                    <a:lnTo>
                      <a:pt x="1171" y="1245"/>
                    </a:lnTo>
                    <a:lnTo>
                      <a:pt x="1173" y="1250"/>
                    </a:lnTo>
                    <a:lnTo>
                      <a:pt x="1173" y="1277"/>
                    </a:lnTo>
                    <a:lnTo>
                      <a:pt x="1175" y="1285"/>
                    </a:lnTo>
                    <a:lnTo>
                      <a:pt x="1175" y="1400"/>
                    </a:lnTo>
                    <a:lnTo>
                      <a:pt x="1177" y="1410"/>
                    </a:lnTo>
                    <a:lnTo>
                      <a:pt x="1177" y="1427"/>
                    </a:lnTo>
                    <a:lnTo>
                      <a:pt x="1179" y="1437"/>
                    </a:lnTo>
                    <a:lnTo>
                      <a:pt x="1179" y="1454"/>
                    </a:lnTo>
                    <a:lnTo>
                      <a:pt x="1181" y="1464"/>
                    </a:lnTo>
                    <a:lnTo>
                      <a:pt x="1183" y="1471"/>
                    </a:lnTo>
                    <a:lnTo>
                      <a:pt x="1185" y="1481"/>
                    </a:lnTo>
                    <a:lnTo>
                      <a:pt x="1185" y="1489"/>
                    </a:lnTo>
                    <a:lnTo>
                      <a:pt x="1187" y="1496"/>
                    </a:lnTo>
                    <a:lnTo>
                      <a:pt x="1189" y="1506"/>
                    </a:lnTo>
                    <a:lnTo>
                      <a:pt x="1191" y="1514"/>
                    </a:lnTo>
                    <a:lnTo>
                      <a:pt x="1193" y="1523"/>
                    </a:lnTo>
                    <a:lnTo>
                      <a:pt x="1194" y="1531"/>
                    </a:lnTo>
                    <a:lnTo>
                      <a:pt x="1198" y="1540"/>
                    </a:lnTo>
                    <a:lnTo>
                      <a:pt x="1200" y="1550"/>
                    </a:lnTo>
                    <a:lnTo>
                      <a:pt x="1202" y="1560"/>
                    </a:lnTo>
                    <a:lnTo>
                      <a:pt x="1204" y="1569"/>
                    </a:lnTo>
                    <a:lnTo>
                      <a:pt x="1208" y="1577"/>
                    </a:lnTo>
                    <a:lnTo>
                      <a:pt x="1210" y="1587"/>
                    </a:lnTo>
                    <a:lnTo>
                      <a:pt x="1214" y="1596"/>
                    </a:lnTo>
                    <a:lnTo>
                      <a:pt x="1216" y="1606"/>
                    </a:lnTo>
                    <a:lnTo>
                      <a:pt x="1219" y="1615"/>
                    </a:lnTo>
                    <a:lnTo>
                      <a:pt x="1221" y="1623"/>
                    </a:lnTo>
                    <a:lnTo>
                      <a:pt x="1225" y="1633"/>
                    </a:lnTo>
                    <a:lnTo>
                      <a:pt x="1227" y="1642"/>
                    </a:lnTo>
                    <a:lnTo>
                      <a:pt x="1231" y="1650"/>
                    </a:lnTo>
                    <a:lnTo>
                      <a:pt x="1233" y="1660"/>
                    </a:lnTo>
                    <a:lnTo>
                      <a:pt x="1237" y="1667"/>
                    </a:lnTo>
                    <a:lnTo>
                      <a:pt x="1239" y="1675"/>
                    </a:lnTo>
                    <a:lnTo>
                      <a:pt x="1242" y="1684"/>
                    </a:lnTo>
                    <a:lnTo>
                      <a:pt x="1244" y="1692"/>
                    </a:lnTo>
                    <a:lnTo>
                      <a:pt x="1248" y="1700"/>
                    </a:lnTo>
                    <a:lnTo>
                      <a:pt x="1250" y="1706"/>
                    </a:lnTo>
                    <a:lnTo>
                      <a:pt x="1254" y="1713"/>
                    </a:lnTo>
                    <a:lnTo>
                      <a:pt x="1256" y="1719"/>
                    </a:lnTo>
                    <a:lnTo>
                      <a:pt x="1258" y="1727"/>
                    </a:lnTo>
                    <a:lnTo>
                      <a:pt x="1262" y="1732"/>
                    </a:lnTo>
                    <a:lnTo>
                      <a:pt x="1264" y="1738"/>
                    </a:lnTo>
                    <a:lnTo>
                      <a:pt x="1267" y="1744"/>
                    </a:lnTo>
                    <a:lnTo>
                      <a:pt x="1269" y="1750"/>
                    </a:lnTo>
                    <a:lnTo>
                      <a:pt x="1273" y="1754"/>
                    </a:lnTo>
                    <a:lnTo>
                      <a:pt x="1275" y="1757"/>
                    </a:lnTo>
                    <a:lnTo>
                      <a:pt x="1277" y="1763"/>
                    </a:lnTo>
                    <a:lnTo>
                      <a:pt x="1279" y="1767"/>
                    </a:lnTo>
                    <a:lnTo>
                      <a:pt x="1283" y="1771"/>
                    </a:lnTo>
                    <a:lnTo>
                      <a:pt x="1285" y="1775"/>
                    </a:lnTo>
                    <a:lnTo>
                      <a:pt x="1287" y="1779"/>
                    </a:lnTo>
                    <a:lnTo>
                      <a:pt x="1292" y="1784"/>
                    </a:lnTo>
                    <a:lnTo>
                      <a:pt x="1294" y="1788"/>
                    </a:lnTo>
                    <a:lnTo>
                      <a:pt x="1308" y="1802"/>
                    </a:lnTo>
                    <a:lnTo>
                      <a:pt x="1310" y="1802"/>
                    </a:lnTo>
                    <a:lnTo>
                      <a:pt x="1313" y="1804"/>
                    </a:lnTo>
                    <a:lnTo>
                      <a:pt x="1315" y="1805"/>
                    </a:lnTo>
                    <a:lnTo>
                      <a:pt x="1317" y="1805"/>
                    </a:lnTo>
                    <a:lnTo>
                      <a:pt x="1319" y="1807"/>
                    </a:lnTo>
                    <a:lnTo>
                      <a:pt x="1337" y="1807"/>
                    </a:lnTo>
                    <a:lnTo>
                      <a:pt x="1338" y="1805"/>
                    </a:lnTo>
                    <a:lnTo>
                      <a:pt x="1340" y="1805"/>
                    </a:lnTo>
                    <a:lnTo>
                      <a:pt x="1342" y="1804"/>
                    </a:lnTo>
                  </a:path>
                </a:pathLst>
              </a:custGeom>
              <a:noFill/>
              <a:ln w="38100">
                <a:solidFill>
                  <a:srgbClr val="00CC00"/>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grpSp>
        <p:sp>
          <p:nvSpPr>
            <p:cNvPr id="148497" name="Text Box 29"/>
            <p:cNvSpPr txBox="1">
              <a:spLocks noChangeArrowheads="1"/>
            </p:cNvSpPr>
            <p:nvPr/>
          </p:nvSpPr>
          <p:spPr bwMode="auto">
            <a:xfrm>
              <a:off x="3851" y="3919"/>
              <a:ext cx="1566" cy="192"/>
            </a:xfrm>
            <a:prstGeom prst="rect">
              <a:avLst/>
            </a:prstGeom>
            <a:noFill/>
            <a:ln w="12700">
              <a:noFill/>
              <a:miter lim="800000"/>
              <a:headEnd type="none" w="sm" len="sm"/>
              <a:tailEnd type="none" w="sm" len="sm"/>
            </a:ln>
          </p:spPr>
          <p:txBody>
            <a:bodyPr wrap="none" lIns="91423" tIns="45711" rIns="91423" bIns="45711">
              <a:prstTxWarp prst="textNoShape">
                <a:avLst/>
              </a:prstTxWarp>
              <a:spAutoFit/>
            </a:bodyPr>
            <a:lstStyle/>
            <a:p>
              <a:pPr defTabSz="914400" eaLnBrk="0" fontAlgn="base" hangingPunct="0">
                <a:spcBef>
                  <a:spcPct val="0"/>
                </a:spcBef>
                <a:spcAft>
                  <a:spcPct val="0"/>
                </a:spcAft>
              </a:pPr>
              <a:r>
                <a:rPr lang="en-US" sz="1400" b="1">
                  <a:solidFill>
                    <a:srgbClr val="000000"/>
                  </a:solidFill>
                  <a:latin typeface="Arial" pitchFamily="-110" charset="0"/>
                </a:rPr>
                <a:t>Lehninger, Nelson and Cox</a:t>
              </a:r>
              <a:endParaRPr lang="en-US" sz="1400" b="1">
                <a:solidFill>
                  <a:srgbClr val="FFFFFF"/>
                </a:solidFill>
                <a:latin typeface="Arial" pitchFamily="-110" charset="0"/>
              </a:endParaRPr>
            </a:p>
          </p:txBody>
        </p:sp>
        <p:grpSp>
          <p:nvGrpSpPr>
            <p:cNvPr id="7" name="Group 30"/>
            <p:cNvGrpSpPr>
              <a:grpSpLocks/>
            </p:cNvGrpSpPr>
            <p:nvPr/>
          </p:nvGrpSpPr>
          <p:grpSpPr bwMode="auto">
            <a:xfrm>
              <a:off x="1779" y="3557"/>
              <a:ext cx="2225" cy="113"/>
              <a:chOff x="1779" y="3518"/>
              <a:chExt cx="2225" cy="113"/>
            </a:xfrm>
          </p:grpSpPr>
          <p:sp>
            <p:nvSpPr>
              <p:cNvPr id="148500" name="Line 31"/>
              <p:cNvSpPr>
                <a:spLocks noChangeShapeType="1"/>
              </p:cNvSpPr>
              <p:nvPr/>
            </p:nvSpPr>
            <p:spPr bwMode="auto">
              <a:xfrm flipV="1">
                <a:off x="2363" y="3535"/>
                <a:ext cx="0" cy="96"/>
              </a:xfrm>
              <a:prstGeom prst="line">
                <a:avLst/>
              </a:prstGeom>
              <a:noFill/>
              <a:ln w="12700">
                <a:solidFill>
                  <a:schemeClr val="bg1"/>
                </a:solidFill>
                <a:round/>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1" name="Line 32"/>
              <p:cNvSpPr>
                <a:spLocks noChangeShapeType="1"/>
              </p:cNvSpPr>
              <p:nvPr/>
            </p:nvSpPr>
            <p:spPr bwMode="auto">
              <a:xfrm flipV="1">
                <a:off x="2987" y="3535"/>
                <a:ext cx="0" cy="96"/>
              </a:xfrm>
              <a:prstGeom prst="line">
                <a:avLst/>
              </a:prstGeom>
              <a:noFill/>
              <a:ln w="12700">
                <a:solidFill>
                  <a:schemeClr val="bg1"/>
                </a:solidFill>
                <a:round/>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2" name="Line 33"/>
              <p:cNvSpPr>
                <a:spLocks noChangeShapeType="1"/>
              </p:cNvSpPr>
              <p:nvPr/>
            </p:nvSpPr>
            <p:spPr bwMode="auto">
              <a:xfrm flipV="1">
                <a:off x="3275" y="3535"/>
                <a:ext cx="0" cy="96"/>
              </a:xfrm>
              <a:prstGeom prst="line">
                <a:avLst/>
              </a:prstGeom>
              <a:noFill/>
              <a:ln w="12700">
                <a:solidFill>
                  <a:schemeClr val="bg1"/>
                </a:solidFill>
                <a:round/>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3" name="Line 34"/>
              <p:cNvSpPr>
                <a:spLocks noChangeShapeType="1"/>
              </p:cNvSpPr>
              <p:nvPr/>
            </p:nvSpPr>
            <p:spPr bwMode="auto">
              <a:xfrm flipV="1">
                <a:off x="3595" y="3535"/>
                <a:ext cx="0" cy="96"/>
              </a:xfrm>
              <a:prstGeom prst="line">
                <a:avLst/>
              </a:prstGeom>
              <a:noFill/>
              <a:ln w="12700">
                <a:solidFill>
                  <a:schemeClr val="bg1"/>
                </a:solidFill>
                <a:round/>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4" name="Line 35"/>
              <p:cNvSpPr>
                <a:spLocks noChangeShapeType="1"/>
              </p:cNvSpPr>
              <p:nvPr/>
            </p:nvSpPr>
            <p:spPr bwMode="auto">
              <a:xfrm flipV="1">
                <a:off x="1979" y="3535"/>
                <a:ext cx="0" cy="96"/>
              </a:xfrm>
              <a:prstGeom prst="line">
                <a:avLst/>
              </a:prstGeom>
              <a:noFill/>
              <a:ln w="12700">
                <a:solidFill>
                  <a:schemeClr val="bg1"/>
                </a:solidFill>
                <a:round/>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5" name="Line 36"/>
              <p:cNvSpPr>
                <a:spLocks noChangeShapeType="1"/>
              </p:cNvSpPr>
              <p:nvPr/>
            </p:nvSpPr>
            <p:spPr bwMode="auto">
              <a:xfrm>
                <a:off x="1779" y="3518"/>
                <a:ext cx="2225" cy="0"/>
              </a:xfrm>
              <a:prstGeom prst="line">
                <a:avLst/>
              </a:prstGeom>
              <a:noFill/>
              <a:ln w="19050">
                <a:solidFill>
                  <a:schemeClr val="bg1"/>
                </a:solidFill>
                <a:round/>
                <a:headEnd/>
                <a:tailEnd/>
              </a:ln>
            </p:spPr>
            <p:txBody>
              <a:bodyPr>
                <a:prstTxWarp prst="textNoShape">
                  <a:avLst/>
                </a:prstTxWarp>
              </a:bodyPr>
              <a:lstStyle/>
              <a:p>
                <a:pPr defTabSz="914400" fontAlgn="base">
                  <a:spcBef>
                    <a:spcPct val="0"/>
                  </a:spcBef>
                  <a:spcAft>
                    <a:spcPct val="0"/>
                  </a:spcAft>
                </a:pPr>
                <a:endParaRPr lang="en-US" sz="2400">
                  <a:solidFill>
                    <a:srgbClr val="000000"/>
                  </a:solidFill>
                </a:endParaRPr>
              </a:p>
            </p:txBody>
          </p:sp>
          <p:sp>
            <p:nvSpPr>
              <p:cNvPr id="148506" name="Line 37"/>
              <p:cNvSpPr>
                <a:spLocks noChangeShapeType="1"/>
              </p:cNvSpPr>
              <p:nvPr/>
            </p:nvSpPr>
            <p:spPr bwMode="auto">
              <a:xfrm flipV="1">
                <a:off x="3979" y="3535"/>
                <a:ext cx="0" cy="96"/>
              </a:xfrm>
              <a:prstGeom prst="line">
                <a:avLst/>
              </a:prstGeom>
              <a:noFill/>
              <a:ln w="12700">
                <a:solidFill>
                  <a:schemeClr val="bg1"/>
                </a:solidFill>
                <a:round/>
                <a:headEnd type="none" w="sm" len="sm"/>
                <a:tailEnd type="none" w="sm" len="sm"/>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grpSp>
        <p:sp>
          <p:nvSpPr>
            <p:cNvPr id="148499" name="Rectangle 38"/>
            <p:cNvSpPr>
              <a:spLocks noChangeArrowheads="1"/>
            </p:cNvSpPr>
            <p:nvPr/>
          </p:nvSpPr>
          <p:spPr bwMode="auto">
            <a:xfrm>
              <a:off x="1784" y="881"/>
              <a:ext cx="2214" cy="2671"/>
            </a:xfrm>
            <a:prstGeom prst="rect">
              <a:avLst/>
            </a:prstGeom>
            <a:noFill/>
            <a:ln w="12700">
              <a:solidFill>
                <a:schemeClr val="bg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11" name="Content Placeholder 10" descr="11a.gif"/>
          <p:cNvPicPr>
            <a:picLocks noGrp="1" noChangeAspect="1"/>
          </p:cNvPicPr>
          <p:nvPr>
            <p:ph idx="1"/>
          </p:nvPr>
        </p:nvPicPr>
        <p:blipFill>
          <a:blip r:embed="rId2"/>
          <a:srcRect l="-16016" r="-16016"/>
          <a:stretch>
            <a:fillRect/>
          </a:stretch>
        </p:blipFill>
        <p:spPr>
          <a:xfrm>
            <a:off x="457200" y="1615690"/>
            <a:ext cx="8229600"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AutoShape 2"/>
          <p:cNvSpPr>
            <a:spLocks noChangeArrowheads="1"/>
          </p:cNvSpPr>
          <p:nvPr/>
        </p:nvSpPr>
        <p:spPr bwMode="auto">
          <a:xfrm>
            <a:off x="228600" y="1371600"/>
            <a:ext cx="4343400" cy="23622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Arial" pitchFamily="-110" charset="0"/>
              <a:ea typeface="ＭＳ Ｐゴシック" pitchFamily="-110" charset="-128"/>
              <a:cs typeface="ＭＳ Ｐゴシック" pitchFamily="-110" charset="-128"/>
            </a:endParaRPr>
          </a:p>
        </p:txBody>
      </p:sp>
      <p:sp>
        <p:nvSpPr>
          <p:cNvPr id="150531" name="AutoShape 3"/>
          <p:cNvSpPr>
            <a:spLocks noChangeArrowheads="1"/>
          </p:cNvSpPr>
          <p:nvPr/>
        </p:nvSpPr>
        <p:spPr bwMode="auto">
          <a:xfrm>
            <a:off x="4800600" y="1676400"/>
            <a:ext cx="4343400" cy="23622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Arial" pitchFamily="-110" charset="0"/>
              <a:ea typeface="ＭＳ Ｐゴシック" pitchFamily="-110" charset="-128"/>
              <a:cs typeface="ＭＳ Ｐゴシック" pitchFamily="-110" charset="-128"/>
            </a:endParaRPr>
          </a:p>
        </p:txBody>
      </p:sp>
      <p:sp>
        <p:nvSpPr>
          <p:cNvPr id="150532" name="Rectangle 4"/>
          <p:cNvSpPr>
            <a:spLocks noGrp="1" noChangeArrowheads="1"/>
          </p:cNvSpPr>
          <p:nvPr>
            <p:ph type="title"/>
          </p:nvPr>
        </p:nvSpPr>
        <p:spPr>
          <a:xfrm>
            <a:off x="685800" y="2286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Theoretical description</a:t>
            </a:r>
          </a:p>
        </p:txBody>
      </p:sp>
      <p:sp>
        <p:nvSpPr>
          <p:cNvPr id="150533" name="Rectangle 5"/>
          <p:cNvSpPr>
            <a:spLocks noChangeArrowheads="1"/>
          </p:cNvSpPr>
          <p:nvPr/>
        </p:nvSpPr>
        <p:spPr bwMode="auto">
          <a:xfrm>
            <a:off x="193675" y="1736725"/>
            <a:ext cx="4462463" cy="161607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VISIBLE radiation is highly absorbed </a:t>
            </a:r>
          </a:p>
          <a:p>
            <a:pPr defTabSz="914400" eaLnBrk="0" fontAlgn="base" hangingPunct="0">
              <a:spcBef>
                <a:spcPct val="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by vegetation in the red (0.68 micron) </a:t>
            </a:r>
          </a:p>
          <a:p>
            <a:pPr defTabSz="914400" eaLnBrk="0" fontAlgn="base" hangingPunct="0">
              <a:spcBef>
                <a:spcPct val="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and in the blue (0.47 micron).   The </a:t>
            </a:r>
          </a:p>
          <a:p>
            <a:pPr defTabSz="914400" eaLnBrk="0" fontAlgn="base" hangingPunct="0">
              <a:spcBef>
                <a:spcPct val="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absorption is mainly due to </a:t>
            </a:r>
          </a:p>
          <a:p>
            <a:pPr defTabSz="914400" eaLnBrk="0" fontAlgn="base" hangingPunct="0">
              <a:spcBef>
                <a:spcPct val="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photosynthetically active pigments</a:t>
            </a:r>
          </a:p>
        </p:txBody>
      </p:sp>
      <p:sp>
        <p:nvSpPr>
          <p:cNvPr id="150534" name="Rectangle 6"/>
          <p:cNvSpPr>
            <a:spLocks noChangeArrowheads="1"/>
          </p:cNvSpPr>
          <p:nvPr/>
        </p:nvSpPr>
        <p:spPr bwMode="auto">
          <a:xfrm>
            <a:off x="5410200" y="2089150"/>
            <a:ext cx="3473450" cy="1492250"/>
          </a:xfrm>
          <a:prstGeom prst="rect">
            <a:avLst/>
          </a:prstGeom>
          <a:noFill/>
          <a:ln w="9525">
            <a:noFill/>
            <a:miter lim="800000"/>
            <a:headEnd/>
            <a:tailEnd/>
          </a:ln>
        </p:spPr>
        <p:txBody>
          <a:bodyPr wrap="none">
            <a:prstTxWarp prst="textNoShape">
              <a:avLst/>
            </a:prstTxWarp>
            <a:spAutoFit/>
          </a:bodyPr>
          <a:lstStyle/>
          <a:p>
            <a:pPr defTabSz="914400" fontAlgn="base">
              <a:spcBef>
                <a:spcPct val="2000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NIR radiation is reflected </a:t>
            </a:r>
          </a:p>
          <a:p>
            <a:pPr defTabSz="914400" fontAlgn="base">
              <a:spcBef>
                <a:spcPct val="2000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and transmitted with very </a:t>
            </a:r>
          </a:p>
          <a:p>
            <a:pPr defTabSz="914400" fontAlgn="base">
              <a:spcBef>
                <a:spcPct val="2000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little absorption by vegetation</a:t>
            </a:r>
            <a:endParaRPr lang="en-US" sz="3200">
              <a:solidFill>
                <a:srgbClr val="000000"/>
              </a:solidFill>
              <a:latin typeface="Arial" pitchFamily="-110" charset="0"/>
              <a:ea typeface="ＭＳ Ｐゴシック" pitchFamily="-110" charset="-128"/>
              <a:cs typeface="ＭＳ Ｐゴシック" pitchFamily="-110" charset="-128"/>
            </a:endParaRPr>
          </a:p>
          <a:p>
            <a:pPr defTabSz="914400" eaLnBrk="0" fontAlgn="base" hangingPunct="0">
              <a:spcBef>
                <a:spcPct val="0"/>
              </a:spcBef>
              <a:spcAft>
                <a:spcPct val="0"/>
              </a:spcAft>
            </a:pPr>
            <a:endParaRPr lang="en-US" sz="2400">
              <a:solidFill>
                <a:srgbClr val="000000"/>
              </a:solidFill>
              <a:latin typeface="Arial" pitchFamily="-110" charset="0"/>
              <a:ea typeface="ＭＳ Ｐゴシック" pitchFamily="-110" charset="-128"/>
              <a:cs typeface="ＭＳ Ｐゴシック" pitchFamily="-110" charset="-128"/>
            </a:endParaRPr>
          </a:p>
        </p:txBody>
      </p:sp>
      <p:sp>
        <p:nvSpPr>
          <p:cNvPr id="150535" name="AutoShape 7"/>
          <p:cNvSpPr>
            <a:spLocks noChangeArrowheads="1"/>
          </p:cNvSpPr>
          <p:nvPr/>
        </p:nvSpPr>
        <p:spPr bwMode="auto">
          <a:xfrm>
            <a:off x="2667000" y="4495800"/>
            <a:ext cx="4343400" cy="2362200"/>
          </a:xfrm>
          <a:prstGeom prst="roundRect">
            <a:avLst>
              <a:gd name="adj" fmla="val 16667"/>
            </a:avLst>
          </a:prstGeom>
          <a:solidFill>
            <a:schemeClr val="accent1"/>
          </a:solidFill>
          <a:ln w="9525">
            <a:solidFill>
              <a:schemeClr val="tx1"/>
            </a:solidFill>
            <a:round/>
            <a:headEnd/>
            <a:tailEnd/>
          </a:ln>
        </p:spPr>
        <p:txBody>
          <a:bodyPr wrap="none" anchor="ctr">
            <a:prstTxWarp prst="textNoShape">
              <a:avLst/>
            </a:prstTxWarp>
          </a:bodyPr>
          <a:lstStyle/>
          <a:p>
            <a:pPr algn="ctr" defTabSz="914400" eaLnBrk="0" fontAlgn="base" hangingPunct="0">
              <a:spcBef>
                <a:spcPct val="0"/>
              </a:spcBef>
              <a:spcAft>
                <a:spcPct val="0"/>
              </a:spcAft>
            </a:pPr>
            <a:endParaRPr lang="en-US" sz="2400">
              <a:solidFill>
                <a:srgbClr val="000000"/>
              </a:solidFill>
              <a:latin typeface="Arial" pitchFamily="-110" charset="0"/>
              <a:ea typeface="ＭＳ Ｐゴシック" pitchFamily="-110" charset="-128"/>
              <a:cs typeface="ＭＳ Ｐゴシック" pitchFamily="-110" charset="-128"/>
            </a:endParaRPr>
          </a:p>
        </p:txBody>
      </p:sp>
      <p:cxnSp>
        <p:nvCxnSpPr>
          <p:cNvPr id="150536" name="AutoShape 8"/>
          <p:cNvCxnSpPr>
            <a:cxnSpLocks noChangeShapeType="1"/>
            <a:stCxn id="150530" idx="2"/>
            <a:endCxn id="150535" idx="0"/>
          </p:cNvCxnSpPr>
          <p:nvPr/>
        </p:nvCxnSpPr>
        <p:spPr bwMode="auto">
          <a:xfrm rot="16200000" flipH="1">
            <a:off x="3238500" y="2895600"/>
            <a:ext cx="762000" cy="2438400"/>
          </a:xfrm>
          <a:prstGeom prst="bentConnector3">
            <a:avLst>
              <a:gd name="adj1" fmla="val 50000"/>
            </a:avLst>
          </a:prstGeom>
          <a:noFill/>
          <a:ln w="9525">
            <a:solidFill>
              <a:schemeClr val="tx1"/>
            </a:solidFill>
            <a:miter lim="800000"/>
            <a:headEnd/>
            <a:tailEnd type="triangle" w="med" len="med"/>
          </a:ln>
        </p:spPr>
      </p:cxnSp>
      <p:cxnSp>
        <p:nvCxnSpPr>
          <p:cNvPr id="150537" name="AutoShape 9"/>
          <p:cNvCxnSpPr>
            <a:cxnSpLocks noChangeShapeType="1"/>
            <a:stCxn id="150531" idx="2"/>
            <a:endCxn id="150535" idx="0"/>
          </p:cNvCxnSpPr>
          <p:nvPr/>
        </p:nvCxnSpPr>
        <p:spPr bwMode="auto">
          <a:xfrm rot="5400000">
            <a:off x="5676900" y="3200400"/>
            <a:ext cx="457200" cy="2133600"/>
          </a:xfrm>
          <a:prstGeom prst="bentConnector3">
            <a:avLst>
              <a:gd name="adj1" fmla="val 50000"/>
            </a:avLst>
          </a:prstGeom>
          <a:noFill/>
          <a:ln w="9525">
            <a:solidFill>
              <a:schemeClr val="tx1"/>
            </a:solidFill>
            <a:miter lim="800000"/>
            <a:headEnd/>
            <a:tailEnd type="triangle" w="med" len="med"/>
          </a:ln>
        </p:spPr>
      </p:cxnSp>
      <p:sp>
        <p:nvSpPr>
          <p:cNvPr id="150538" name="Rectangle 10"/>
          <p:cNvSpPr>
            <a:spLocks noChangeArrowheads="1"/>
          </p:cNvSpPr>
          <p:nvPr/>
        </p:nvSpPr>
        <p:spPr bwMode="auto">
          <a:xfrm>
            <a:off x="2971800" y="5105400"/>
            <a:ext cx="3784600" cy="1127125"/>
          </a:xfrm>
          <a:prstGeom prst="rect">
            <a:avLst/>
          </a:prstGeom>
          <a:noFill/>
          <a:ln w="9525">
            <a:noFill/>
            <a:miter lim="800000"/>
            <a:headEnd/>
            <a:tailEnd/>
          </a:ln>
        </p:spPr>
        <p:txBody>
          <a:bodyPr wrap="none">
            <a:prstTxWarp prst="textNoShape">
              <a:avLst/>
            </a:prstTxWarp>
            <a:spAutoFit/>
          </a:bodyPr>
          <a:lstStyle/>
          <a:p>
            <a:pPr defTabSz="914400" fontAlgn="base">
              <a:spcBef>
                <a:spcPct val="2000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Contrast between RED and NIR</a:t>
            </a:r>
          </a:p>
          <a:p>
            <a:pPr defTabSz="914400" fontAlgn="base">
              <a:spcBef>
                <a:spcPct val="2000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responses is correlated to </a:t>
            </a:r>
          </a:p>
          <a:p>
            <a:pPr defTabSz="914400" fontAlgn="base">
              <a:spcBef>
                <a:spcPct val="20000"/>
              </a:spcBef>
              <a:spcAft>
                <a:spcPct val="0"/>
              </a:spcAft>
            </a:pPr>
            <a:r>
              <a:rPr lang="en-US" sz="2000">
                <a:solidFill>
                  <a:srgbClr val="000000"/>
                </a:solidFill>
                <a:latin typeface="Arial" pitchFamily="-110" charset="0"/>
                <a:ea typeface="ＭＳ Ｐゴシック" pitchFamily="-110" charset="-128"/>
                <a:cs typeface="ＭＳ Ｐゴシック" pitchFamily="-110" charset="-128"/>
              </a:rPr>
              <a:t>vegetation amount</a:t>
            </a:r>
            <a:endParaRPr lang="en-US" sz="2400">
              <a:solidFill>
                <a:srgbClr val="000000"/>
              </a:solidFill>
              <a:latin typeface="Arial" pitchFamily="-110" charset="0"/>
              <a:ea typeface="ＭＳ Ｐゴシック" pitchFamily="-110" charset="-128"/>
              <a:cs typeface="ＭＳ Ｐゴシック" pitchFamily="-110"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a:xfrm>
            <a:off x="685800" y="304800"/>
            <a:ext cx="7772400" cy="1143000"/>
          </a:xfrm>
        </p:spPr>
        <p:txBody>
          <a:bodyPr/>
          <a:lstStyle/>
          <a:p>
            <a:pPr eaLnBrk="1" hangingPunct="1"/>
            <a:r>
              <a:rPr lang="en-US">
                <a:solidFill>
                  <a:schemeClr val="accent2"/>
                </a:solidFill>
                <a:ea typeface="ＭＳ Ｐゴシック" pitchFamily="-110" charset="-128"/>
                <a:cs typeface="ＭＳ Ｐゴシック" pitchFamily="-110" charset="-128"/>
              </a:rPr>
              <a:t>Soil and crop reflectance</a:t>
            </a:r>
          </a:p>
        </p:txBody>
      </p:sp>
      <p:graphicFrame>
        <p:nvGraphicFramePr>
          <p:cNvPr id="152578" name="Object 2"/>
          <p:cNvGraphicFramePr>
            <a:graphicFrameLocks noChangeAspect="1"/>
          </p:cNvGraphicFramePr>
          <p:nvPr/>
        </p:nvGraphicFramePr>
        <p:xfrm>
          <a:off x="838200" y="1600200"/>
          <a:ext cx="7239000" cy="4949825"/>
        </p:xfrm>
        <a:graphic>
          <a:graphicData uri="http://schemas.openxmlformats.org/presentationml/2006/ole">
            <p:oleObj spid="_x0000_s175106" name="Worksheet" r:id="rId4" imgW="5791200" imgH="3962400" progId="Excel.Sheet.8">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904</TotalTime>
  <Words>2628</Words>
  <Application>Microsoft Macintosh PowerPoint</Application>
  <PresentationFormat>On-screen Show (4:3)</PresentationFormat>
  <Paragraphs>347</Paragraphs>
  <Slides>58</Slides>
  <Notes>39</Notes>
  <HiddenSlides>3</HiddenSlides>
  <MMClips>0</MMClips>
  <ScaleCrop>false</ScaleCrop>
  <HeadingPairs>
    <vt:vector size="6" baseType="variant">
      <vt:variant>
        <vt:lpstr>Design Template</vt:lpstr>
      </vt:variant>
      <vt:variant>
        <vt:i4>3</vt:i4>
      </vt:variant>
      <vt:variant>
        <vt:lpstr>Embedded OLE Servers</vt:lpstr>
      </vt:variant>
      <vt:variant>
        <vt:i4>3</vt:i4>
      </vt:variant>
      <vt:variant>
        <vt:lpstr>Slide Titles</vt:lpstr>
      </vt:variant>
      <vt:variant>
        <vt:i4>58</vt:i4>
      </vt:variant>
    </vt:vector>
  </HeadingPairs>
  <TitlesOfParts>
    <vt:vector size="64" baseType="lpstr">
      <vt:lpstr>Office Theme</vt:lpstr>
      <vt:lpstr>Default Design</vt:lpstr>
      <vt:lpstr>1_Default Design</vt:lpstr>
      <vt:lpstr>Equation</vt:lpstr>
      <vt:lpstr>Designer Drawing</vt:lpstr>
      <vt:lpstr>Worksheet</vt:lpstr>
      <vt:lpstr>Slide 1</vt:lpstr>
      <vt:lpstr>MODIS Standard Land Products </vt:lpstr>
      <vt:lpstr>MODIS Vegetation Indices</vt:lpstr>
      <vt:lpstr>Photo-Chemistry</vt:lpstr>
      <vt:lpstr>Primary and secondary absorbers in plants</vt:lpstr>
      <vt:lpstr>Absorption of Visible Light by Photo-pigments</vt:lpstr>
      <vt:lpstr>Slide 7</vt:lpstr>
      <vt:lpstr>Theoretical description</vt:lpstr>
      <vt:lpstr>Soil and crop reflectance</vt:lpstr>
      <vt:lpstr>Normalized Difference Vegetation Index (NDVI)</vt:lpstr>
      <vt:lpstr>NIR and VIS over Vegetation and Ocean</vt:lpstr>
      <vt:lpstr>Enhanced Vegetation Index (EVI)</vt:lpstr>
      <vt:lpstr>Comparison of NDVI and EVI</vt:lpstr>
      <vt:lpstr>How does  DB VI version differ from the MOD13 product?</vt:lpstr>
      <vt:lpstr>Surface Reflectance (MOD09)</vt:lpstr>
      <vt:lpstr>Surface Reflectance</vt:lpstr>
      <vt:lpstr>The effects of atmospheric and surface reflection are not uniform across a scan  This will affect your retrievals</vt:lpstr>
      <vt:lpstr>Slide 18</vt:lpstr>
      <vt:lpstr>Reference</vt:lpstr>
      <vt:lpstr>BRDF (Bi-directional Reflectance Distribution Function)</vt:lpstr>
      <vt:lpstr>BRDF Example </vt:lpstr>
      <vt:lpstr>BRDF modeled refectances 16 days of UW MODIS DB data</vt:lpstr>
      <vt:lpstr>Inputs and Processing Chain for MODIS VI Production</vt:lpstr>
      <vt:lpstr>BRDF References</vt:lpstr>
      <vt:lpstr>Relevance of NDVI: FIRES</vt:lpstr>
      <vt:lpstr>Slide 26</vt:lpstr>
      <vt:lpstr>Applications</vt:lpstr>
      <vt:lpstr>Slide 28</vt:lpstr>
      <vt:lpstr>Slide 29</vt:lpstr>
      <vt:lpstr>Slide 30</vt:lpstr>
      <vt:lpstr>MODIS Fire Product (MOD14)</vt:lpstr>
      <vt:lpstr>MODIS Fire Product Louis Giglio    Chris Justice </vt:lpstr>
      <vt:lpstr>Slide 33</vt:lpstr>
      <vt:lpstr>Temperature Sensitivity</vt:lpstr>
      <vt:lpstr>Slide 35</vt:lpstr>
      <vt:lpstr> B(10 um,T) / B(10 um,273)  T4</vt:lpstr>
      <vt:lpstr> B(4 um,T) / B(4 um,273)  T12</vt:lpstr>
      <vt:lpstr>MOD14 Key Output Parameters 1km resolution</vt:lpstr>
      <vt:lpstr>Algorithm Description</vt:lpstr>
      <vt:lpstr>Algorithm Description (cont.)</vt:lpstr>
      <vt:lpstr>Band 31 Example </vt:lpstr>
      <vt:lpstr>Band 22 Example</vt:lpstr>
      <vt:lpstr>Band 21 Example</vt:lpstr>
      <vt:lpstr>Slide 44</vt:lpstr>
      <vt:lpstr>Band 21 – Band 31 Example</vt:lpstr>
      <vt:lpstr>Example of Relationship between Planck Radiance of 4 and 11 microns</vt:lpstr>
      <vt:lpstr>Algorithm Description (cont.)</vt:lpstr>
      <vt:lpstr>Screening Potential Fire Pixels</vt:lpstr>
      <vt:lpstr>Problem Areas</vt:lpstr>
      <vt:lpstr>Slide 50</vt:lpstr>
      <vt:lpstr>Aqua MODIS Aerosol/Fire Case Study 11 May 2011 03:40 UTC </vt:lpstr>
      <vt:lpstr>MODIS Fire Product</vt:lpstr>
      <vt:lpstr>MODIS Fire Product</vt:lpstr>
      <vt:lpstr>  - Giglio, L., Csiszar, I., Justice, C.O. 2006. Global distribution and seasonality of active fires as observed with the Terra and Aqua MODIS sensors. Journal of Geophysical Research - Biogeosciences, Vol 111, G02016, doi:10.1029/2005JG000142.  - Giglio, L., Descloitres, J., Justice, C. O., and Kaufman, Y., 2003, An enhanced contextual fire detection algorithm for MODIS. Remote Sensing of Environment, 87:273-282.  - Justice, C. O, Giglio, L., Korontzi, S., Owens, J., Morisette, J. T., Roy, D., Descloitres, J., Alleaume, S., Petitcolin, F., and Kaufman, Y., 2002, The MODIS fire products. Remote Sensing the of Environment 83:244-262. </vt:lpstr>
      <vt:lpstr>MODIS Ocean Products</vt:lpstr>
      <vt:lpstr>Slide 56</vt:lpstr>
      <vt:lpstr>Slide 57</vt:lpstr>
      <vt:lpstr>MODIS Sea Surface Temperature</vt:lpstr>
    </vt:vector>
  </TitlesOfParts>
  <Company>UW SSEC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Office 2004 Test Drive User</cp:lastModifiedBy>
  <cp:revision>55</cp:revision>
  <dcterms:created xsi:type="dcterms:W3CDTF">2011-06-03T08:32:12Z</dcterms:created>
  <dcterms:modified xsi:type="dcterms:W3CDTF">2011-06-03T10:13:59Z</dcterms:modified>
</cp:coreProperties>
</file>