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Default Extension="pdf" ContentType="application/pdf"/>
  <Override PartName="/ppt/notesSlides/notesSlide20.xml" ContentType="application/vnd.openxmlformats-officedocument.presentationml.notesSlide+xml"/>
  <Override PartName="/ppt/notesSlides/notesSlide22.xml" ContentType="application/vnd.openxmlformats-officedocument.presentationml.notesSlide+xml"/>
  <Override PartName="/ppt/embeddings/oleObject4.bin" ContentType="application/vnd.openxmlformats-officedocument.oleObject"/>
  <Override PartName="/ppt/notesSlides/notesSlide30.xml" ContentType="application/vnd.openxmlformats-officedocument.presentationml.notesSlide+xml"/>
  <Override PartName="/ppt/notesSlides/notesSlide31.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slides/slide66.xml" ContentType="application/vnd.openxmlformats-officedocument.presentationml.slide+xml"/>
  <Override PartName="/ppt/slides/slide85.xml" ContentType="application/vnd.openxmlformats-officedocument.presentationml.slide+xml"/>
  <Override PartName="/ppt/notesSlides/notesSlide11.xml" ContentType="application/vnd.openxmlformats-officedocument.presentationml.notesSlide+xml"/>
  <Override PartName="/ppt/slides/slide30.xml" ContentType="application/vnd.openxmlformats-officedocument.presentationml.slide+xml"/>
  <Override PartName="/ppt/notesSlides/notesSlide9.xml" ContentType="application/vnd.openxmlformats-officedocument.presentationml.notesSlide+xml"/>
  <Override PartName="/docProps/app.xml" ContentType="application/vnd.openxmlformats-officedocument.extended-properties+xml"/>
  <Override PartName="/ppt/theme/theme6.xml" ContentType="application/vnd.openxmlformats-officedocument.them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theme/theme3.xml" ContentType="application/vnd.openxmlformats-officedocument.theme+xml"/>
  <Override PartName="/ppt/notesSlides/notesSlide16.xml" ContentType="application/vnd.openxmlformats-officedocument.presentationml.notesSlide+xml"/>
  <Override PartName="/ppt/notesSlides/notesSlide32.xml" ContentType="application/vnd.openxmlformats-officedocument.presentationml.notesSlide+xml"/>
  <Override PartName="/ppt/slides/slide90.xml" ContentType="application/vnd.openxmlformats-officedocument.presentationml.slide+xml"/>
  <Override PartName="/ppt/slides/slide21.xml" ContentType="application/vnd.openxmlformats-officedocument.presentationml.slide+xml"/>
  <Override PartName="/ppt/slideLayouts/slideLayout3.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7.xml" ContentType="application/vnd.openxmlformats-officedocument.presentationml.slideLayout+xml"/>
  <Override PartName="/ppt/embeddings/oleObject2.bin" ContentType="application/vnd.openxmlformats-officedocument.oleObject"/>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slides/slide62.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slides/slide92.xml" ContentType="application/vnd.openxmlformats-officedocument.presentationml.slide+xml"/>
  <Default Extension="wmf" ContentType="image/x-wmf"/>
  <Override PartName="/ppt/notesSlides/notesSlide4.xml" ContentType="application/vnd.openxmlformats-officedocument.presentationml.notesSlide+xml"/>
  <Override PartName="/ppt/notesSlides/notesSlide15.xml" ContentType="application/vnd.openxmlformats-officedocument.presentationml.notesSlide+xml"/>
  <Override PartName="/ppt/notesSlides/notesSlide41.xml" ContentType="application/vnd.openxmlformats-officedocument.presentationml.notesSlide+xml"/>
  <Override PartName="/ppt/handoutMasters/handoutMaster1.xml" ContentType="application/vnd.openxmlformats-officedocument.presentationml.handoutMaster+xml"/>
  <Override PartName="/ppt/slides/slide1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42.xml" ContentType="application/vnd.openxmlformats-officedocument.presentationml.notesSlide+xml"/>
  <Override PartName="/ppt/notesSlides/notesSlide35.xml" ContentType="application/vnd.openxmlformats-officedocument.presentationml.notesSlide+xml"/>
  <Override PartName="/ppt/slides/slide87.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Masters/slideMaster5.xml" ContentType="application/vnd.openxmlformats-officedocument.presentationml.slideMaster+xml"/>
  <Override PartName="/ppt/embeddings/oleObject3.bin" ContentType="application/vnd.openxmlformats-officedocument.oleObject"/>
  <Override PartName="/ppt/slideLayouts/slideLayout4.xml" ContentType="application/vnd.openxmlformats-officedocument.presentationml.slideLayout+xml"/>
  <Override PartName="/ppt/notesSlides/notesSlide6.xml" ContentType="application/vnd.openxmlformats-officedocument.presentationml.notesSlide+xml"/>
  <Override PartName="/ppt/slideLayouts/slideLayout2.xml" ContentType="application/vnd.openxmlformats-officedocument.presentationml.slideLayout+xml"/>
  <Override PartName="/ppt/slides/slide89.xml" ContentType="application/vnd.openxmlformats-officedocument.presentationml.slide+xml"/>
  <Override PartName="/ppt/slides/slide78.xml" ContentType="application/vnd.openxmlformats-officedocument.presentationml.slide+xml"/>
  <Override PartName="/ppt/notesSlides/notesSlide13.xml" ContentType="application/vnd.openxmlformats-officedocument.presentationml.notesSlide+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slideLayouts/slideLayout14.xml" ContentType="application/vnd.openxmlformats-officedocument.presentationml.slideLayout+xml"/>
  <Override PartName="/ppt/slides/slide10.xml" ContentType="application/vnd.openxmlformats-officedocument.presentationml.slide+xml"/>
  <Override PartName="/ppt/notesSlides/notesSlide43.xml" ContentType="application/vnd.openxmlformats-officedocument.presentationml.notesSlide+xml"/>
  <Override PartName="/ppt/slides/slide33.xml" ContentType="application/vnd.openxmlformats-officedocument.presentationml.slide+xml"/>
  <Override PartName="/ppt/presProps.xml" ContentType="application/vnd.openxmlformats-officedocument.presentationml.presProps+xml"/>
  <Override PartName="/ppt/theme/theme5.xml" ContentType="application/vnd.openxmlformats-officedocument.theme+xml"/>
  <Default Extension="vml" ContentType="application/vnd.openxmlformats-officedocument.vmlDrawing"/>
  <Override PartName="/ppt/notesSlides/notesSlide18.xml" ContentType="application/vnd.openxmlformats-officedocument.presentationml.notesSlide+xml"/>
  <Default Extension="png" ContentType="image/png"/>
  <Override PartName="/ppt/slides/slide83.xml" ContentType="application/vnd.openxmlformats-officedocument.presentationml.slide+xml"/>
  <Override PartName="/ppt/theme/themeOverride2.xml" ContentType="application/vnd.openxmlformats-officedocument.themeOverride+xml"/>
  <Override PartName="/ppt/slides/slide27.xml" ContentType="application/vnd.openxmlformats-officedocument.presentationml.slide+xml"/>
  <Override PartName="/docProps/core.xml" ContentType="application/vnd.openxmlformats-package.core-properties+xml"/>
  <Override PartName="/ppt/slideLayouts/slideLayout16.xml" ContentType="application/vnd.openxmlformats-officedocument.presentationml.slideLayout+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slideMasters/slideMaster2.xml" ContentType="application/vnd.openxmlformats-officedocument.presentationml.slideMaster+xml"/>
  <Override PartName="/ppt/notesSlides/notesSlide10.xml" ContentType="application/vnd.openxmlformats-officedocument.presentationml.notesSlide+xml"/>
  <Override PartName="/ppt/notesSlides/notesSlide39.xml" ContentType="application/vnd.openxmlformats-officedocument.presentationml.notesSlide+xml"/>
  <Override PartName="/ppt/slides/slide53.xml" ContentType="application/vnd.openxmlformats-officedocument.presentationml.slide+xml"/>
  <Override PartName="/ppt/slides/slide76.xml" ContentType="application/vnd.openxmlformats-officedocument.presentationml.slide+xml"/>
  <Override PartName="/ppt/notesSlides/notesSlide24.xml" ContentType="application/vnd.openxmlformats-officedocument.presentationml.notesSlide+xml"/>
  <Override PartName="/ppt/slides/slide55.xml" ContentType="application/vnd.openxmlformats-officedocument.presentationml.slide+xml"/>
  <Override PartName="/ppt/slides/slide67.xml" ContentType="application/vnd.openxmlformats-officedocument.presentationml.slide+xml"/>
  <Override PartName="/ppt/slides/slide19.xml" ContentType="application/vnd.openxmlformats-officedocument.presentationml.slide+xml"/>
  <Override PartName="/ppt/slides/slide12.xml" ContentType="application/vnd.openxmlformats-officedocument.presentationml.slide+xml"/>
  <Override PartName="/ppt/slides/slide41.xml" ContentType="application/vnd.openxmlformats-officedocument.presentationml.slide+xml"/>
  <Override PartName="/ppt/slideMasters/slideMaster4.xml" ContentType="application/vnd.openxmlformats-officedocument.presentationml.slideMaster+xml"/>
  <Override PartName="/ppt/slides/slide46.xml" ContentType="application/vnd.openxmlformats-officedocument.presentationml.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notesSlides/notesSlide28.xml" ContentType="application/vnd.openxmlformats-officedocument.presentationml.notesSlide+xml"/>
  <Override PartName="/ppt/theme/theme2.xml" ContentType="application/vnd.openxmlformats-officedocument.theme+xml"/>
  <Override PartName="/ppt/slides/slide84.xml" ContentType="application/vnd.openxmlformats-officedocument.presentationml.slide+xml"/>
  <Override PartName="/ppt/theme/theme4.xml" ContentType="application/vnd.openxmlformats-officedocument.theme+xml"/>
  <Override PartName="/ppt/slides/slide2.xml" ContentType="application/vnd.openxmlformats-officedocument.presentationml.slide+xml"/>
  <Override PartName="/ppt/slides/slide80.xml" ContentType="application/vnd.openxmlformats-officedocument.presentationml.slide+xml"/>
  <Override PartName="/ppt/slideMasters/slideMaster3.xml" ContentType="application/vnd.openxmlformats-officedocument.presentationml.slideMaster+xml"/>
  <Override PartName="/ppt/slides/slide69.xml" ContentType="application/vnd.openxmlformats-officedocument.presentationml.slide+xml"/>
  <Override PartName="/ppt/slides/slide35.xml" ContentType="application/vnd.openxmlformats-officedocument.presentationml.slide+xml"/>
  <Override PartName="/ppt/notesSlides/notesSlide25.xml" ContentType="application/vnd.openxmlformats-officedocument.presentationml.notesSlide+xml"/>
  <Override PartName="/ppt/slides/slide42.xml" ContentType="application/vnd.openxmlformats-officedocument.presentationml.slide+xml"/>
  <Override PartName="/ppt/notesSlides/notesSlide27.xml" ContentType="application/vnd.openxmlformats-officedocument.presentationml.notesSlide+xml"/>
  <Override PartName="/ppt/notesSlides/notesSlide40.xml" ContentType="application/vnd.openxmlformats-officedocument.presentationml.notesSlide+xml"/>
  <Override PartName="/ppt/slides/slide45.xml" ContentType="application/vnd.openxmlformats-officedocument.presentationml.slide+xml"/>
  <Override PartName="/ppt/notesSlides/notesSlide34.xml" ContentType="application/vnd.openxmlformats-officedocument.presentationml.notesSlide+xml"/>
  <Override PartName="/ppt/notesSlides/notesSlide38.xml" ContentType="application/vnd.openxmlformats-officedocument.presentationml.notesSlide+xml"/>
  <Override PartName="/ppt/notesSlides/notesSlide21.xml" ContentType="application/vnd.openxmlformats-officedocument.presentationml.notes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notesSlides/notesSlide3.xml" ContentType="application/vnd.openxmlformats-officedocument.presentationml.notesSlide+xml"/>
  <Override PartName="/ppt/notesSlides/notesSlide29.xml" ContentType="application/vnd.openxmlformats-officedocument.presentationml.notesSlide+xml"/>
  <Override PartName="/ppt/notesSlides/notesSlide36.xml" ContentType="application/vnd.openxmlformats-officedocument.presentationml.notesSlide+xml"/>
  <Override PartName="/ppt/slides/slide58.xml" ContentType="application/vnd.openxmlformats-officedocument.presentationml.slide+xml"/>
  <Default Extension="xml" ContentType="application/xml"/>
  <Override PartName="/ppt/slides/slide91.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s/slide86.xml" ContentType="application/vnd.openxmlformats-officedocument.presentationml.slide+xml"/>
  <Override PartName="/ppt/notesSlides/notesSlide7.xml" ContentType="application/vnd.openxmlformats-officedocument.presentationml.notesSlide+xml"/>
  <Override PartName="/ppt/slides/slide81.xml" ContentType="application/vnd.openxmlformats-officedocument.presentationml.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63.xml" ContentType="application/vnd.openxmlformats-officedocument.presentationml.slide+xml"/>
  <Override PartName="/ppt/slides/slide9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slides/slide82.xml" ContentType="application/vnd.openxmlformats-officedocument.presentationml.slide+xml"/>
  <Override PartName="/ppt/slideLayouts/slideLayout18.xml" ContentType="application/vnd.openxmlformats-officedocument.presentationml.slideLayout+xml"/>
  <Override PartName="/ppt/slides/slide34.xml" ContentType="application/vnd.openxmlformats-officedocument.presentationml.slide+xml"/>
  <Override PartName="/ppt/embeddings/oleObject1.bin" ContentType="application/vnd.openxmlformats-officedocument.oleObject"/>
  <Override PartName="/ppt/slides/slide44.xml" ContentType="application/vnd.openxmlformats-officedocument.presentationml.slide+xml"/>
  <Override PartName="/ppt/notesSlides/notesSlide12.xml" ContentType="application/vnd.openxmlformats-officedocument.presentationml.notesSlide+xml"/>
  <Override PartName="/ppt/notesSlides/notesSlide26.xml" ContentType="application/vnd.openxmlformats-officedocument.presentationml.notesSlide+xml"/>
  <Override PartName="/ppt/notesSlides/notesSlide37.xml" ContentType="application/vnd.openxmlformats-officedocument.presentationml.notesSlide+xml"/>
  <Override PartName="/ppt/embeddings/oleObject5.bin" ContentType="application/vnd.openxmlformats-officedocument.oleObject"/>
  <Override PartName="/ppt/notesSlides/notesSlide44.xml" ContentType="application/vnd.openxmlformats-officedocument.presentationml.notesSlide+xml"/>
  <Override PartName="/ppt/notesSlides/notesSlide5.xml" ContentType="application/vnd.openxmlformats-officedocument.presentationml.notes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70.xml" ContentType="application/vnd.openxmlformats-officedocument.presentationml.slide+xml"/>
  <Override PartName="/ppt/slides/slide88.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77.xml" ContentType="application/vnd.openxmlformats-officedocument.presentationml.slide+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Override PartName="/ppt/slides/slide79.xml" ContentType="application/vnd.openxmlformats-officedocument.presentationml.slide+xml"/>
  <Default Extension="jpeg" ContentType="image/jpeg"/>
  <Override PartName="/ppt/slides/slide64.xml" ContentType="application/vnd.openxmlformats-officedocument.presentationml.slide+xml"/>
  <Override PartName="/ppt/notesSlides/notesSlide33.xml" ContentType="application/vnd.openxmlformats-officedocument.presentationml.notes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s/slide72.xml" ContentType="application/vnd.openxmlformats-officedocument.presentationml.slide+xml"/>
  <Override PartName="/ppt/slides/slide74.xml" ContentType="application/vnd.openxmlformats-officedocument.presentationml.slide+xml"/>
  <Override PartName="/ppt/slideLayouts/slideLayout13.xml" ContentType="application/vnd.openxmlformats-officedocument.presentationml.slideLayout+xml"/>
  <Override PartName="/ppt/slides/slide75.xml" ContentType="application/vnd.openxmlformats-officedocument.presentationml.slide+xml"/>
  <Override PartName="/ppt/slides/slide8.xml" ContentType="application/vnd.openxmlformats-officedocument.presentationml.slide+xml"/>
  <Override PartName="/ppt/theme/themeOverride1.xml" ContentType="application/vnd.openxmlformats-officedocument.themeOverride+xml"/>
  <Override PartName="/ppt/slides/slide15.xml" ContentType="application/vnd.openxmlformats-officedocument.presentationml.slide+xml"/>
  <Default Extension="rels" ContentType="application/vnd.openxmlformats-package.relationships+xml"/>
  <Override PartName="/ppt/slideLayouts/slideLayout15.xml" ContentType="application/vnd.openxmlformats-officedocument.presentationml.slideLayout+xml"/>
  <Override PartName="/ppt/slides/slide9.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73.xml" ContentType="application/vnd.openxmlformats-officedocument.presentationml.slide+xml"/>
  <Override PartName="/ppt/slides/slide32.xml" ContentType="application/vnd.openxmlformats-officedocument.presentationml.slide+xml"/>
  <Override PartName="/ppt/theme/theme7.xml" ContentType="application/vnd.openxmlformats-officedocument.theme+xml"/>
  <Override PartName="/ppt/slides/slide71.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Layouts/slideLayout12.xml" ContentType="application/vnd.openxmlformats-officedocument.presentationml.slideLayout+xml"/>
  <Default Extension="gif" ContentType="image/gif"/>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 id="2147483661" r:id="rId2"/>
    <p:sldMasterId id="2147483663" r:id="rId3"/>
    <p:sldMasterId id="2147483682" r:id="rId4"/>
    <p:sldMasterId id="2147483700" r:id="rId5"/>
  </p:sldMasterIdLst>
  <p:notesMasterIdLst>
    <p:notesMasterId r:id="rId99"/>
  </p:notesMasterIdLst>
  <p:handoutMasterIdLst>
    <p:handoutMasterId r:id="rId100"/>
  </p:handoutMasterIdLst>
  <p:sldIdLst>
    <p:sldId id="579" r:id="rId6"/>
    <p:sldId id="653" r:id="rId7"/>
    <p:sldId id="654" r:id="rId8"/>
    <p:sldId id="662" r:id="rId9"/>
    <p:sldId id="580" r:id="rId10"/>
    <p:sldId id="582" r:id="rId11"/>
    <p:sldId id="583" r:id="rId12"/>
    <p:sldId id="440" r:id="rId13"/>
    <p:sldId id="640" r:id="rId14"/>
    <p:sldId id="612" r:id="rId15"/>
    <p:sldId id="613" r:id="rId16"/>
    <p:sldId id="586" r:id="rId17"/>
    <p:sldId id="587" r:id="rId18"/>
    <p:sldId id="589" r:id="rId19"/>
    <p:sldId id="590" r:id="rId20"/>
    <p:sldId id="591" r:id="rId21"/>
    <p:sldId id="592" r:id="rId22"/>
    <p:sldId id="655" r:id="rId23"/>
    <p:sldId id="593" r:id="rId24"/>
    <p:sldId id="594" r:id="rId25"/>
    <p:sldId id="595" r:id="rId26"/>
    <p:sldId id="596" r:id="rId27"/>
    <p:sldId id="597" r:id="rId28"/>
    <p:sldId id="598" r:id="rId29"/>
    <p:sldId id="599" r:id="rId30"/>
    <p:sldId id="600" r:id="rId31"/>
    <p:sldId id="602" r:id="rId32"/>
    <p:sldId id="603" r:id="rId33"/>
    <p:sldId id="656" r:id="rId34"/>
    <p:sldId id="657" r:id="rId35"/>
    <p:sldId id="604" r:id="rId36"/>
    <p:sldId id="605" r:id="rId37"/>
    <p:sldId id="606" r:id="rId38"/>
    <p:sldId id="607" r:id="rId39"/>
    <p:sldId id="608" r:id="rId40"/>
    <p:sldId id="616" r:id="rId41"/>
    <p:sldId id="617" r:id="rId42"/>
    <p:sldId id="611" r:id="rId43"/>
    <p:sldId id="614" r:id="rId44"/>
    <p:sldId id="576" r:id="rId45"/>
    <p:sldId id="460" r:id="rId46"/>
    <p:sldId id="461" r:id="rId47"/>
    <p:sldId id="462" r:id="rId48"/>
    <p:sldId id="463" r:id="rId49"/>
    <p:sldId id="464" r:id="rId50"/>
    <p:sldId id="465" r:id="rId51"/>
    <p:sldId id="650" r:id="rId52"/>
    <p:sldId id="466" r:id="rId53"/>
    <p:sldId id="532" r:id="rId54"/>
    <p:sldId id="472" r:id="rId55"/>
    <p:sldId id="473" r:id="rId56"/>
    <p:sldId id="474" r:id="rId57"/>
    <p:sldId id="615" r:id="rId58"/>
    <p:sldId id="477" r:id="rId59"/>
    <p:sldId id="558" r:id="rId60"/>
    <p:sldId id="639" r:id="rId61"/>
    <p:sldId id="649" r:id="rId62"/>
    <p:sldId id="619" r:id="rId63"/>
    <p:sldId id="620" r:id="rId64"/>
    <p:sldId id="621" r:id="rId65"/>
    <p:sldId id="622" r:id="rId66"/>
    <p:sldId id="623" r:id="rId67"/>
    <p:sldId id="624" r:id="rId68"/>
    <p:sldId id="625" r:id="rId69"/>
    <p:sldId id="626" r:id="rId70"/>
    <p:sldId id="627" r:id="rId71"/>
    <p:sldId id="630" r:id="rId72"/>
    <p:sldId id="631" r:id="rId73"/>
    <p:sldId id="658" r:id="rId74"/>
    <p:sldId id="638" r:id="rId75"/>
    <p:sldId id="634" r:id="rId76"/>
    <p:sldId id="635" r:id="rId77"/>
    <p:sldId id="636" r:id="rId78"/>
    <p:sldId id="637" r:id="rId79"/>
    <p:sldId id="641" r:id="rId80"/>
    <p:sldId id="534" r:id="rId81"/>
    <p:sldId id="659" r:id="rId82"/>
    <p:sldId id="536" r:id="rId83"/>
    <p:sldId id="537" r:id="rId84"/>
    <p:sldId id="538" r:id="rId85"/>
    <p:sldId id="539" r:id="rId86"/>
    <p:sldId id="540" r:id="rId87"/>
    <p:sldId id="541" r:id="rId88"/>
    <p:sldId id="542" r:id="rId89"/>
    <p:sldId id="642" r:id="rId90"/>
    <p:sldId id="545" r:id="rId91"/>
    <p:sldId id="546" r:id="rId92"/>
    <p:sldId id="549" r:id="rId93"/>
    <p:sldId id="552" r:id="rId94"/>
    <p:sldId id="553" r:id="rId95"/>
    <p:sldId id="554" r:id="rId96"/>
    <p:sldId id="661" r:id="rId97"/>
    <p:sldId id="556" r:id="rId98"/>
  </p:sldIdLst>
  <p:sldSz cx="9144000" cy="6858000" type="screen4x3"/>
  <p:notesSz cx="7150100" cy="9448800"/>
  <p:defaultTextStyle>
    <a:defPPr>
      <a:defRPr lang="en-US"/>
    </a:defPPr>
    <a:lvl1pPr algn="l" rtl="0" fontAlgn="base">
      <a:spcBef>
        <a:spcPct val="0"/>
      </a:spcBef>
      <a:spcAft>
        <a:spcPct val="0"/>
      </a:spcAft>
      <a:defRPr sz="2400" kern="1200">
        <a:solidFill>
          <a:schemeClr val="tx1"/>
        </a:solidFill>
        <a:latin typeface="Times New Roman" pitchFamily="-110" charset="0"/>
        <a:ea typeface="+mn-ea"/>
        <a:cs typeface="+mn-cs"/>
      </a:defRPr>
    </a:lvl1pPr>
    <a:lvl2pPr marL="457200" algn="l" rtl="0" fontAlgn="base">
      <a:spcBef>
        <a:spcPct val="0"/>
      </a:spcBef>
      <a:spcAft>
        <a:spcPct val="0"/>
      </a:spcAft>
      <a:defRPr sz="2400" kern="1200">
        <a:solidFill>
          <a:schemeClr val="tx1"/>
        </a:solidFill>
        <a:latin typeface="Times New Roman" pitchFamily="-110" charset="0"/>
        <a:ea typeface="+mn-ea"/>
        <a:cs typeface="+mn-cs"/>
      </a:defRPr>
    </a:lvl2pPr>
    <a:lvl3pPr marL="914400" algn="l" rtl="0" fontAlgn="base">
      <a:spcBef>
        <a:spcPct val="0"/>
      </a:spcBef>
      <a:spcAft>
        <a:spcPct val="0"/>
      </a:spcAft>
      <a:defRPr sz="2400" kern="1200">
        <a:solidFill>
          <a:schemeClr val="tx1"/>
        </a:solidFill>
        <a:latin typeface="Times New Roman" pitchFamily="-110" charset="0"/>
        <a:ea typeface="+mn-ea"/>
        <a:cs typeface="+mn-cs"/>
      </a:defRPr>
    </a:lvl3pPr>
    <a:lvl4pPr marL="1371600" algn="l" rtl="0" fontAlgn="base">
      <a:spcBef>
        <a:spcPct val="0"/>
      </a:spcBef>
      <a:spcAft>
        <a:spcPct val="0"/>
      </a:spcAft>
      <a:defRPr sz="2400" kern="1200">
        <a:solidFill>
          <a:schemeClr val="tx1"/>
        </a:solidFill>
        <a:latin typeface="Times New Roman" pitchFamily="-110" charset="0"/>
        <a:ea typeface="+mn-ea"/>
        <a:cs typeface="+mn-cs"/>
      </a:defRPr>
    </a:lvl4pPr>
    <a:lvl5pPr marL="1828800" algn="l" rtl="0" fontAlgn="base">
      <a:spcBef>
        <a:spcPct val="0"/>
      </a:spcBef>
      <a:spcAft>
        <a:spcPct val="0"/>
      </a:spcAft>
      <a:defRPr sz="2400" kern="1200">
        <a:solidFill>
          <a:schemeClr val="tx1"/>
        </a:solidFill>
        <a:latin typeface="Times New Roman" pitchFamily="-110" charset="0"/>
        <a:ea typeface="+mn-ea"/>
        <a:cs typeface="+mn-cs"/>
      </a:defRPr>
    </a:lvl5pPr>
    <a:lvl6pPr marL="2286000" algn="l" defTabSz="457200" rtl="0" eaLnBrk="1" latinLnBrk="0" hangingPunct="1">
      <a:defRPr sz="2400" kern="1200">
        <a:solidFill>
          <a:schemeClr val="tx1"/>
        </a:solidFill>
        <a:latin typeface="Times New Roman" pitchFamily="-110" charset="0"/>
        <a:ea typeface="+mn-ea"/>
        <a:cs typeface="+mn-cs"/>
      </a:defRPr>
    </a:lvl6pPr>
    <a:lvl7pPr marL="2743200" algn="l" defTabSz="457200" rtl="0" eaLnBrk="1" latinLnBrk="0" hangingPunct="1">
      <a:defRPr sz="2400" kern="1200">
        <a:solidFill>
          <a:schemeClr val="tx1"/>
        </a:solidFill>
        <a:latin typeface="Times New Roman" pitchFamily="-110" charset="0"/>
        <a:ea typeface="+mn-ea"/>
        <a:cs typeface="+mn-cs"/>
      </a:defRPr>
    </a:lvl7pPr>
    <a:lvl8pPr marL="3200400" algn="l" defTabSz="457200" rtl="0" eaLnBrk="1" latinLnBrk="0" hangingPunct="1">
      <a:defRPr sz="2400" kern="1200">
        <a:solidFill>
          <a:schemeClr val="tx1"/>
        </a:solidFill>
        <a:latin typeface="Times New Roman" pitchFamily="-110" charset="0"/>
        <a:ea typeface="+mn-ea"/>
        <a:cs typeface="+mn-cs"/>
      </a:defRPr>
    </a:lvl8pPr>
    <a:lvl9pPr marL="3657600" algn="l" defTabSz="457200" rtl="0" eaLnBrk="1" latinLnBrk="0" hangingPunct="1">
      <a:defRPr sz="2400" kern="1200">
        <a:solidFill>
          <a:schemeClr val="tx1"/>
        </a:solidFill>
        <a:latin typeface="Times New Roman" pitchFamily="-110"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horzBarState="maximized">
    <p:restoredLeft sz="15620"/>
    <p:restoredTop sz="94660"/>
  </p:normalViewPr>
  <p:slideViewPr>
    <p:cSldViewPr>
      <p:cViewPr varScale="1">
        <p:scale>
          <a:sx n="110" d="100"/>
          <a:sy n="110" d="100"/>
        </p:scale>
        <p:origin x="-592" y="-11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Lst>
  </p:outlineViewPr>
  <p:notesTextViewPr>
    <p:cViewPr>
      <p:scale>
        <a:sx n="100" d="100"/>
        <a:sy n="100" d="100"/>
      </p:scale>
      <p:origin x="0" y="0"/>
    </p:cViewPr>
  </p:notesTextViewPr>
  <p:sorterViewPr>
    <p:cViewPr>
      <p:scale>
        <a:sx n="66" d="100"/>
        <a:sy n="66" d="100"/>
      </p:scale>
      <p:origin x="0" y="7128"/>
    </p:cViewPr>
  </p:sorter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59.xml"/><Relationship Id="rId60" Type="http://schemas.openxmlformats.org/officeDocument/2006/relationships/slide" Target="slides/slide55.xml"/><Relationship Id="rId70" Type="http://schemas.openxmlformats.org/officeDocument/2006/relationships/slide" Target="slides/slide65.xml"/><Relationship Id="rId94" Type="http://schemas.openxmlformats.org/officeDocument/2006/relationships/slide" Target="slides/slide89.xml"/><Relationship Id="rId7" Type="http://schemas.openxmlformats.org/officeDocument/2006/relationships/slide" Target="slides/slide2.xml"/><Relationship Id="rId74" Type="http://schemas.openxmlformats.org/officeDocument/2006/relationships/slide" Target="slides/slide69.xml"/><Relationship Id="rId102" Type="http://schemas.openxmlformats.org/officeDocument/2006/relationships/presProps" Target="presProps.xml"/><Relationship Id="rId25" Type="http://schemas.openxmlformats.org/officeDocument/2006/relationships/slide" Target="slides/slide20.xml"/><Relationship Id="rId96" Type="http://schemas.openxmlformats.org/officeDocument/2006/relationships/slide" Target="slides/slide91.xml"/><Relationship Id="rId10" Type="http://schemas.openxmlformats.org/officeDocument/2006/relationships/slide" Target="slides/slide5.xml"/><Relationship Id="rId50" Type="http://schemas.openxmlformats.org/officeDocument/2006/relationships/slide" Target="slides/slide45.xml"/><Relationship Id="rId17" Type="http://schemas.openxmlformats.org/officeDocument/2006/relationships/slide" Target="slides/slide12.xml"/><Relationship Id="rId71" Type="http://schemas.openxmlformats.org/officeDocument/2006/relationships/slide" Target="slides/slide66.xml"/><Relationship Id="rId4" Type="http://schemas.openxmlformats.org/officeDocument/2006/relationships/slideMaster" Target="slideMasters/slideMaster4.xml"/><Relationship Id="rId28" Type="http://schemas.openxmlformats.org/officeDocument/2006/relationships/slide" Target="slides/slide23.xml"/><Relationship Id="rId89" Type="http://schemas.openxmlformats.org/officeDocument/2006/relationships/slide" Target="slides/slide84.xml"/><Relationship Id="rId88" Type="http://schemas.openxmlformats.org/officeDocument/2006/relationships/slide" Target="slides/slide83.xml"/><Relationship Id="rId82" Type="http://schemas.openxmlformats.org/officeDocument/2006/relationships/slide" Target="slides/slide77.xml"/><Relationship Id="rId69" Type="http://schemas.openxmlformats.org/officeDocument/2006/relationships/slide" Target="slides/slide64.xml"/><Relationship Id="rId38" Type="http://schemas.openxmlformats.org/officeDocument/2006/relationships/slide" Target="slides/slide33.xml"/><Relationship Id="rId20" Type="http://schemas.openxmlformats.org/officeDocument/2006/relationships/slide" Target="slides/slide15.xml"/><Relationship Id="rId2" Type="http://schemas.openxmlformats.org/officeDocument/2006/relationships/slideMaster" Target="slideMasters/slideMaster2.xml"/><Relationship Id="rId72" Type="http://schemas.openxmlformats.org/officeDocument/2006/relationships/slide" Target="slides/slide67.xml"/><Relationship Id="rId35" Type="http://schemas.openxmlformats.org/officeDocument/2006/relationships/slide" Target="slides/slide30.xml"/><Relationship Id="rId75" Type="http://schemas.openxmlformats.org/officeDocument/2006/relationships/slide" Target="slides/slide70.xml"/><Relationship Id="rId80" Type="http://schemas.openxmlformats.org/officeDocument/2006/relationships/slide" Target="slides/slide75.xml"/><Relationship Id="rId31" Type="http://schemas.openxmlformats.org/officeDocument/2006/relationships/slide" Target="slides/slide26.xml"/><Relationship Id="rId62" Type="http://schemas.openxmlformats.org/officeDocument/2006/relationships/slide" Target="slides/slide57.xml"/><Relationship Id="rId79" Type="http://schemas.openxmlformats.org/officeDocument/2006/relationships/slide" Target="slides/slide74.xml"/><Relationship Id="rId97" Type="http://schemas.openxmlformats.org/officeDocument/2006/relationships/slide" Target="slides/slide92.xml"/><Relationship Id="rId98" Type="http://schemas.openxmlformats.org/officeDocument/2006/relationships/slide" Target="slides/slide93.xml"/><Relationship Id="rId1" Type="http://schemas.openxmlformats.org/officeDocument/2006/relationships/slideMaster" Target="slideMasters/slideMaster1.xml"/><Relationship Id="rId24" Type="http://schemas.openxmlformats.org/officeDocument/2006/relationships/slide" Target="slides/slide19.xml"/><Relationship Id="rId47" Type="http://schemas.openxmlformats.org/officeDocument/2006/relationships/slide" Target="slides/slide42.xml"/><Relationship Id="rId56" Type="http://schemas.openxmlformats.org/officeDocument/2006/relationships/slide" Target="slides/slide51.xml"/><Relationship Id="rId48" Type="http://schemas.openxmlformats.org/officeDocument/2006/relationships/slide" Target="slides/slide43.xml"/><Relationship Id="rId32" Type="http://schemas.openxmlformats.org/officeDocument/2006/relationships/slide" Target="slides/slide27.xml"/><Relationship Id="rId13" Type="http://schemas.openxmlformats.org/officeDocument/2006/relationships/slide" Target="slides/slide8.xml"/><Relationship Id="rId52" Type="http://schemas.openxmlformats.org/officeDocument/2006/relationships/slide" Target="slides/slide47.xml"/><Relationship Id="rId54" Type="http://schemas.openxmlformats.org/officeDocument/2006/relationships/slide" Target="slides/slide49.xml"/><Relationship Id="rId101" Type="http://schemas.openxmlformats.org/officeDocument/2006/relationships/printerSettings" Target="printerSettings/printerSettings1.bin"/><Relationship Id="rId23" Type="http://schemas.openxmlformats.org/officeDocument/2006/relationships/slide" Target="slides/slide18.xml"/><Relationship Id="rId61" Type="http://schemas.openxmlformats.org/officeDocument/2006/relationships/slide" Target="slides/slide56.xml"/><Relationship Id="rId53" Type="http://schemas.openxmlformats.org/officeDocument/2006/relationships/slide" Target="slides/slide48.xml"/><Relationship Id="rId84" Type="http://schemas.openxmlformats.org/officeDocument/2006/relationships/slide" Target="slides/slide79.xml"/><Relationship Id="rId30" Type="http://schemas.openxmlformats.org/officeDocument/2006/relationships/slide" Target="slides/slide25.xml"/><Relationship Id="rId29" Type="http://schemas.openxmlformats.org/officeDocument/2006/relationships/slide" Target="slides/slide24.xml"/><Relationship Id="rId83" Type="http://schemas.openxmlformats.org/officeDocument/2006/relationships/slide" Target="slides/slide78.xml"/><Relationship Id="rId41" Type="http://schemas.openxmlformats.org/officeDocument/2006/relationships/slide" Target="slides/slide36.xml"/><Relationship Id="rId5" Type="http://schemas.openxmlformats.org/officeDocument/2006/relationships/slideMaster" Target="slideMasters/slideMaster5.xml"/><Relationship Id="rId22" Type="http://schemas.openxmlformats.org/officeDocument/2006/relationships/slide" Target="slides/slide17.xml"/><Relationship Id="rId95" Type="http://schemas.openxmlformats.org/officeDocument/2006/relationships/slide" Target="slides/slide90.xml"/><Relationship Id="rId39" Type="http://schemas.openxmlformats.org/officeDocument/2006/relationships/slide" Target="slides/slide34.xml"/><Relationship Id="rId43" Type="http://schemas.openxmlformats.org/officeDocument/2006/relationships/slide" Target="slides/slide38.xml"/><Relationship Id="rId104" Type="http://schemas.openxmlformats.org/officeDocument/2006/relationships/theme" Target="theme/theme1.xml"/><Relationship Id="rId90" Type="http://schemas.openxmlformats.org/officeDocument/2006/relationships/slide" Target="slides/slide85.xml"/><Relationship Id="rId77" Type="http://schemas.openxmlformats.org/officeDocument/2006/relationships/slide" Target="slides/slide72.xml"/><Relationship Id="rId63" Type="http://schemas.openxmlformats.org/officeDocument/2006/relationships/slide" Target="slides/slide58.xml"/><Relationship Id="rId85" Type="http://schemas.openxmlformats.org/officeDocument/2006/relationships/slide" Target="slides/slide80.xml"/><Relationship Id="rId105" Type="http://schemas.openxmlformats.org/officeDocument/2006/relationships/tableStyles" Target="tableStyles.xml"/><Relationship Id="rId9" Type="http://schemas.openxmlformats.org/officeDocument/2006/relationships/slide" Target="slides/slide4.xml"/><Relationship Id="rId18" Type="http://schemas.openxmlformats.org/officeDocument/2006/relationships/slide" Target="slides/slide13.xml"/><Relationship Id="rId27" Type="http://schemas.openxmlformats.org/officeDocument/2006/relationships/slide" Target="slides/slide22.xml"/><Relationship Id="rId99" Type="http://schemas.openxmlformats.org/officeDocument/2006/relationships/notesMaster" Target="notesMasters/notesMaster1.xml"/><Relationship Id="rId14" Type="http://schemas.openxmlformats.org/officeDocument/2006/relationships/slide" Target="slides/slide9.xml"/><Relationship Id="rId103" Type="http://schemas.openxmlformats.org/officeDocument/2006/relationships/viewProps" Target="viewProps.xml"/><Relationship Id="rId92" Type="http://schemas.openxmlformats.org/officeDocument/2006/relationships/slide" Target="slides/slide87.xml"/><Relationship Id="rId45" Type="http://schemas.openxmlformats.org/officeDocument/2006/relationships/slide" Target="slides/slide40.xml"/><Relationship Id="rId58" Type="http://schemas.openxmlformats.org/officeDocument/2006/relationships/slide" Target="slides/slide53.xml"/><Relationship Id="rId42" Type="http://schemas.openxmlformats.org/officeDocument/2006/relationships/slide" Target="slides/slide37.xml"/><Relationship Id="rId73" Type="http://schemas.openxmlformats.org/officeDocument/2006/relationships/slide" Target="slides/slide68.xml"/><Relationship Id="rId87" Type="http://schemas.openxmlformats.org/officeDocument/2006/relationships/slide" Target="slides/slide82.xml"/><Relationship Id="rId6" Type="http://schemas.openxmlformats.org/officeDocument/2006/relationships/slide" Target="slides/slide1.xml"/><Relationship Id="rId49" Type="http://schemas.openxmlformats.org/officeDocument/2006/relationships/slide" Target="slides/slide44.xml"/><Relationship Id="rId44" Type="http://schemas.openxmlformats.org/officeDocument/2006/relationships/slide" Target="slides/slide39.xml"/><Relationship Id="rId19" Type="http://schemas.openxmlformats.org/officeDocument/2006/relationships/slide" Target="slides/slide14.xml"/><Relationship Id="rId57" Type="http://schemas.openxmlformats.org/officeDocument/2006/relationships/slide" Target="slides/slide52.xml"/><Relationship Id="rId46" Type="http://schemas.openxmlformats.org/officeDocument/2006/relationships/slide" Target="slides/slide41.xml"/><Relationship Id="rId86" Type="http://schemas.openxmlformats.org/officeDocument/2006/relationships/slide" Target="slides/slide81.xml"/><Relationship Id="rId59" Type="http://schemas.openxmlformats.org/officeDocument/2006/relationships/slide" Target="slides/slide54.xml"/><Relationship Id="rId51" Type="http://schemas.openxmlformats.org/officeDocument/2006/relationships/slide" Target="slides/slide46.xml"/><Relationship Id="rId66" Type="http://schemas.openxmlformats.org/officeDocument/2006/relationships/slide" Target="slides/slide61.xml"/><Relationship Id="rId55" Type="http://schemas.openxmlformats.org/officeDocument/2006/relationships/slide" Target="slides/slide50.xml"/><Relationship Id="rId34" Type="http://schemas.openxmlformats.org/officeDocument/2006/relationships/slide" Target="slides/slide29.xml"/><Relationship Id="rId81" Type="http://schemas.openxmlformats.org/officeDocument/2006/relationships/slide" Target="slides/slide76.xml"/><Relationship Id="rId40" Type="http://schemas.openxmlformats.org/officeDocument/2006/relationships/slide" Target="slides/slide35.xml"/><Relationship Id="rId36" Type="http://schemas.openxmlformats.org/officeDocument/2006/relationships/slide" Target="slides/slide31.xml"/><Relationship Id="rId76" Type="http://schemas.openxmlformats.org/officeDocument/2006/relationships/slide" Target="slides/slide71.xml"/><Relationship Id="rId8" Type="http://schemas.openxmlformats.org/officeDocument/2006/relationships/slide" Target="slides/slide3.xml"/><Relationship Id="rId65" Type="http://schemas.openxmlformats.org/officeDocument/2006/relationships/slide" Target="slides/slide60.xml"/><Relationship Id="rId67" Type="http://schemas.openxmlformats.org/officeDocument/2006/relationships/slide" Target="slides/slide62.xml"/><Relationship Id="rId37" Type="http://schemas.openxmlformats.org/officeDocument/2006/relationships/slide" Target="slides/slide32.xml"/><Relationship Id="rId12" Type="http://schemas.openxmlformats.org/officeDocument/2006/relationships/slide" Target="slides/slide7.xml"/><Relationship Id="rId3" Type="http://schemas.openxmlformats.org/officeDocument/2006/relationships/slideMaster" Target="slideMasters/slideMaster3.xml"/><Relationship Id="rId26" Type="http://schemas.openxmlformats.org/officeDocument/2006/relationships/slide" Target="slides/slide21.xml"/><Relationship Id="rId100" Type="http://schemas.openxmlformats.org/officeDocument/2006/relationships/handoutMaster" Target="handoutMasters/handoutMaster1.xml"/><Relationship Id="rId11" Type="http://schemas.openxmlformats.org/officeDocument/2006/relationships/slide" Target="slides/slide6.xml"/><Relationship Id="rId68" Type="http://schemas.openxmlformats.org/officeDocument/2006/relationships/slide" Target="slides/slide63.xml"/><Relationship Id="rId16" Type="http://schemas.openxmlformats.org/officeDocument/2006/relationships/slide" Target="slides/slide11.xml"/><Relationship Id="rId33" Type="http://schemas.openxmlformats.org/officeDocument/2006/relationships/slide" Target="slides/slide28.xml"/><Relationship Id="rId91" Type="http://schemas.openxmlformats.org/officeDocument/2006/relationships/slide" Target="slides/slide86.xml"/><Relationship Id="rId93" Type="http://schemas.openxmlformats.org/officeDocument/2006/relationships/slide" Target="slides/slide88.xml"/><Relationship Id="rId78" Type="http://schemas.openxmlformats.org/officeDocument/2006/relationships/slide" Target="slides/slide73.xml"/><Relationship Id="rId15" Type="http://schemas.openxmlformats.org/officeDocument/2006/relationships/slide" Target="slides/slide10.xml"/><Relationship Id="rId21" Type="http://schemas.openxmlformats.org/officeDocument/2006/relationships/slide" Target="slides/slide16.xml"/></Relationships>
</file>

<file path=ppt/_rels/viewProps.xml.rels><?xml version="1.0" encoding="UTF-8" standalone="yes"?>
<Relationships xmlns="http://schemas.openxmlformats.org/package/2006/relationships"><Relationship Id="rId4" Type="http://schemas.openxmlformats.org/officeDocument/2006/relationships/slide" Target="slides/slide31.xml"/><Relationship Id="rId5" Type="http://schemas.openxmlformats.org/officeDocument/2006/relationships/slide" Target="slides/slide32.xml"/><Relationship Id="rId7" Type="http://schemas.openxmlformats.org/officeDocument/2006/relationships/slide" Target="slides/slide76.xml"/><Relationship Id="rId1" Type="http://schemas.openxmlformats.org/officeDocument/2006/relationships/slide" Target="slides/slide24.xml"/><Relationship Id="rId2" Type="http://schemas.openxmlformats.org/officeDocument/2006/relationships/slide" Target="slides/slide27.xml"/><Relationship Id="rId3" Type="http://schemas.openxmlformats.org/officeDocument/2006/relationships/slide" Target="slides/slide28.xml"/><Relationship Id="rId6" Type="http://schemas.openxmlformats.org/officeDocument/2006/relationships/slide" Target="slides/slide3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hdr" sz="quarter"/>
          </p:nvPr>
        </p:nvSpPr>
        <p:spPr bwMode="auto">
          <a:xfrm>
            <a:off x="0" y="0"/>
            <a:ext cx="3098800" cy="473075"/>
          </a:xfrm>
          <a:prstGeom prst="rect">
            <a:avLst/>
          </a:prstGeom>
          <a:noFill/>
          <a:ln w="9525">
            <a:noFill/>
            <a:miter lim="800000"/>
            <a:headEnd/>
            <a:tailEnd/>
          </a:ln>
          <a:effectLst/>
        </p:spPr>
        <p:txBody>
          <a:bodyPr vert="horz" wrap="square" lIns="94845" tIns="47423" rIns="94845" bIns="47423" numCol="1" anchor="t" anchorCtr="0" compatLnSpc="1">
            <a:prstTxWarp prst="textNoShape">
              <a:avLst/>
            </a:prstTxWarp>
          </a:bodyPr>
          <a:lstStyle>
            <a:lvl1pPr defTabSz="949325">
              <a:defRPr sz="1200">
                <a:latin typeface="Times New Roman" charset="0"/>
              </a:defRPr>
            </a:lvl1pPr>
          </a:lstStyle>
          <a:p>
            <a:pPr>
              <a:defRPr/>
            </a:pPr>
            <a:endParaRPr lang="en-US"/>
          </a:p>
        </p:txBody>
      </p:sp>
      <p:sp>
        <p:nvSpPr>
          <p:cNvPr id="144387" name="Rectangle 3"/>
          <p:cNvSpPr>
            <a:spLocks noGrp="1" noChangeArrowheads="1"/>
          </p:cNvSpPr>
          <p:nvPr>
            <p:ph type="dt" sz="quarter" idx="1"/>
          </p:nvPr>
        </p:nvSpPr>
        <p:spPr bwMode="auto">
          <a:xfrm>
            <a:off x="4051300" y="0"/>
            <a:ext cx="3098800" cy="473075"/>
          </a:xfrm>
          <a:prstGeom prst="rect">
            <a:avLst/>
          </a:prstGeom>
          <a:noFill/>
          <a:ln w="9525">
            <a:noFill/>
            <a:miter lim="800000"/>
            <a:headEnd/>
            <a:tailEnd/>
          </a:ln>
          <a:effectLst/>
        </p:spPr>
        <p:txBody>
          <a:bodyPr vert="horz" wrap="square" lIns="94845" tIns="47423" rIns="94845" bIns="47423" numCol="1" anchor="t" anchorCtr="0" compatLnSpc="1">
            <a:prstTxWarp prst="textNoShape">
              <a:avLst/>
            </a:prstTxWarp>
          </a:bodyPr>
          <a:lstStyle>
            <a:lvl1pPr algn="r" defTabSz="949325">
              <a:defRPr sz="1200">
                <a:latin typeface="Times New Roman" charset="0"/>
              </a:defRPr>
            </a:lvl1pPr>
          </a:lstStyle>
          <a:p>
            <a:pPr>
              <a:defRPr/>
            </a:pPr>
            <a:endParaRPr lang="en-US"/>
          </a:p>
        </p:txBody>
      </p:sp>
      <p:sp>
        <p:nvSpPr>
          <p:cNvPr id="144388" name="Rectangle 4"/>
          <p:cNvSpPr>
            <a:spLocks noGrp="1" noChangeArrowheads="1"/>
          </p:cNvSpPr>
          <p:nvPr>
            <p:ph type="ftr" sz="quarter" idx="2"/>
          </p:nvPr>
        </p:nvSpPr>
        <p:spPr bwMode="auto">
          <a:xfrm>
            <a:off x="0" y="8975725"/>
            <a:ext cx="3098800" cy="473075"/>
          </a:xfrm>
          <a:prstGeom prst="rect">
            <a:avLst/>
          </a:prstGeom>
          <a:noFill/>
          <a:ln w="9525">
            <a:noFill/>
            <a:miter lim="800000"/>
            <a:headEnd/>
            <a:tailEnd/>
          </a:ln>
          <a:effectLst/>
        </p:spPr>
        <p:txBody>
          <a:bodyPr vert="horz" wrap="square" lIns="94845" tIns="47423" rIns="94845" bIns="47423" numCol="1" anchor="b" anchorCtr="0" compatLnSpc="1">
            <a:prstTxWarp prst="textNoShape">
              <a:avLst/>
            </a:prstTxWarp>
          </a:bodyPr>
          <a:lstStyle>
            <a:lvl1pPr defTabSz="949325">
              <a:defRPr sz="1200">
                <a:latin typeface="Times New Roman" charset="0"/>
              </a:defRPr>
            </a:lvl1pPr>
          </a:lstStyle>
          <a:p>
            <a:pPr>
              <a:defRPr/>
            </a:pPr>
            <a:endParaRPr lang="en-US"/>
          </a:p>
        </p:txBody>
      </p:sp>
      <p:sp>
        <p:nvSpPr>
          <p:cNvPr id="144389" name="Rectangle 5"/>
          <p:cNvSpPr>
            <a:spLocks noGrp="1" noChangeArrowheads="1"/>
          </p:cNvSpPr>
          <p:nvPr>
            <p:ph type="sldNum" sz="quarter" idx="3"/>
          </p:nvPr>
        </p:nvSpPr>
        <p:spPr bwMode="auto">
          <a:xfrm>
            <a:off x="4051300" y="8975725"/>
            <a:ext cx="3098800" cy="473075"/>
          </a:xfrm>
          <a:prstGeom prst="rect">
            <a:avLst/>
          </a:prstGeom>
          <a:noFill/>
          <a:ln w="9525">
            <a:noFill/>
            <a:miter lim="800000"/>
            <a:headEnd/>
            <a:tailEnd/>
          </a:ln>
          <a:effectLst/>
        </p:spPr>
        <p:txBody>
          <a:bodyPr vert="horz" wrap="square" lIns="94845" tIns="47423" rIns="94845" bIns="47423" numCol="1" anchor="b" anchorCtr="0" compatLnSpc="1">
            <a:prstTxWarp prst="textNoShape">
              <a:avLst/>
            </a:prstTxWarp>
          </a:bodyPr>
          <a:lstStyle>
            <a:lvl1pPr algn="r" defTabSz="949325">
              <a:defRPr sz="1200">
                <a:latin typeface="Times New Roman" charset="0"/>
              </a:defRPr>
            </a:lvl1pPr>
          </a:lstStyle>
          <a:p>
            <a:pPr>
              <a:defRPr/>
            </a:pPr>
            <a:fld id="{92DE9EDF-B31F-5741-8D82-D97438823A7E}"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98800" cy="473075"/>
          </a:xfrm>
          <a:prstGeom prst="rect">
            <a:avLst/>
          </a:prstGeom>
          <a:noFill/>
          <a:ln w="9525">
            <a:noFill/>
            <a:miter lim="800000"/>
            <a:headEnd/>
            <a:tailEnd/>
          </a:ln>
          <a:effectLst/>
        </p:spPr>
        <p:txBody>
          <a:bodyPr vert="horz" wrap="square" lIns="94845" tIns="47423" rIns="94845" bIns="47423" numCol="1" anchor="t" anchorCtr="0" compatLnSpc="1">
            <a:prstTxWarp prst="textNoShape">
              <a:avLst/>
            </a:prstTxWarp>
          </a:bodyPr>
          <a:lstStyle>
            <a:lvl1pPr defTabSz="949325">
              <a:defRPr sz="1200">
                <a:latin typeface="Times New Roman" charset="0"/>
              </a:defRPr>
            </a:lvl1pPr>
          </a:lstStyle>
          <a:p>
            <a:pPr>
              <a:defRPr/>
            </a:pPr>
            <a:endParaRPr lang="en-US"/>
          </a:p>
        </p:txBody>
      </p:sp>
      <p:sp>
        <p:nvSpPr>
          <p:cNvPr id="4099" name="Rectangle 3"/>
          <p:cNvSpPr>
            <a:spLocks noGrp="1" noChangeArrowheads="1"/>
          </p:cNvSpPr>
          <p:nvPr>
            <p:ph type="dt" idx="1"/>
          </p:nvPr>
        </p:nvSpPr>
        <p:spPr bwMode="auto">
          <a:xfrm>
            <a:off x="4051300" y="0"/>
            <a:ext cx="3098800" cy="473075"/>
          </a:xfrm>
          <a:prstGeom prst="rect">
            <a:avLst/>
          </a:prstGeom>
          <a:noFill/>
          <a:ln w="9525">
            <a:noFill/>
            <a:miter lim="800000"/>
            <a:headEnd/>
            <a:tailEnd/>
          </a:ln>
          <a:effectLst/>
        </p:spPr>
        <p:txBody>
          <a:bodyPr vert="horz" wrap="square" lIns="94845" tIns="47423" rIns="94845" bIns="47423" numCol="1" anchor="t" anchorCtr="0" compatLnSpc="1">
            <a:prstTxWarp prst="textNoShape">
              <a:avLst/>
            </a:prstTxWarp>
          </a:bodyPr>
          <a:lstStyle>
            <a:lvl1pPr algn="r" defTabSz="949325">
              <a:defRPr sz="1200">
                <a:latin typeface="Times New Roman" charset="0"/>
              </a:defRPr>
            </a:lvl1pPr>
          </a:lstStyle>
          <a:p>
            <a:pPr>
              <a:defRPr/>
            </a:pPr>
            <a:endParaRPr lang="en-US"/>
          </a:p>
        </p:txBody>
      </p:sp>
      <p:sp>
        <p:nvSpPr>
          <p:cNvPr id="23556" name="Rectangle 4"/>
          <p:cNvSpPr>
            <a:spLocks noGrp="1" noRot="1" noChangeAspect="1" noChangeArrowheads="1" noTextEdit="1"/>
          </p:cNvSpPr>
          <p:nvPr>
            <p:ph type="sldImg" idx="2"/>
          </p:nvPr>
        </p:nvSpPr>
        <p:spPr bwMode="auto">
          <a:xfrm>
            <a:off x="1212850" y="708025"/>
            <a:ext cx="4724400" cy="35433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54088" y="4489450"/>
            <a:ext cx="5241925" cy="4251325"/>
          </a:xfrm>
          <a:prstGeom prst="rect">
            <a:avLst/>
          </a:prstGeom>
          <a:noFill/>
          <a:ln w="9525">
            <a:noFill/>
            <a:miter lim="800000"/>
            <a:headEnd/>
            <a:tailEnd/>
          </a:ln>
          <a:effectLst/>
        </p:spPr>
        <p:txBody>
          <a:bodyPr vert="horz" wrap="square" lIns="94845" tIns="47423" rIns="94845" bIns="4742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975725"/>
            <a:ext cx="3098800" cy="473075"/>
          </a:xfrm>
          <a:prstGeom prst="rect">
            <a:avLst/>
          </a:prstGeom>
          <a:noFill/>
          <a:ln w="9525">
            <a:noFill/>
            <a:miter lim="800000"/>
            <a:headEnd/>
            <a:tailEnd/>
          </a:ln>
          <a:effectLst/>
        </p:spPr>
        <p:txBody>
          <a:bodyPr vert="horz" wrap="square" lIns="94845" tIns="47423" rIns="94845" bIns="47423" numCol="1" anchor="b" anchorCtr="0" compatLnSpc="1">
            <a:prstTxWarp prst="textNoShape">
              <a:avLst/>
            </a:prstTxWarp>
          </a:bodyPr>
          <a:lstStyle>
            <a:lvl1pPr defTabSz="949325">
              <a:defRPr sz="1200">
                <a:latin typeface="Times New Roman" charset="0"/>
              </a:defRPr>
            </a:lvl1pPr>
          </a:lstStyle>
          <a:p>
            <a:pPr>
              <a:defRPr/>
            </a:pPr>
            <a:endParaRPr lang="en-US"/>
          </a:p>
        </p:txBody>
      </p:sp>
      <p:sp>
        <p:nvSpPr>
          <p:cNvPr id="4103" name="Rectangle 7"/>
          <p:cNvSpPr>
            <a:spLocks noGrp="1" noChangeArrowheads="1"/>
          </p:cNvSpPr>
          <p:nvPr>
            <p:ph type="sldNum" sz="quarter" idx="5"/>
          </p:nvPr>
        </p:nvSpPr>
        <p:spPr bwMode="auto">
          <a:xfrm>
            <a:off x="4051300" y="8975725"/>
            <a:ext cx="3098800" cy="473075"/>
          </a:xfrm>
          <a:prstGeom prst="rect">
            <a:avLst/>
          </a:prstGeom>
          <a:noFill/>
          <a:ln w="9525">
            <a:noFill/>
            <a:miter lim="800000"/>
            <a:headEnd/>
            <a:tailEnd/>
          </a:ln>
          <a:effectLst/>
        </p:spPr>
        <p:txBody>
          <a:bodyPr vert="horz" wrap="square" lIns="94845" tIns="47423" rIns="94845" bIns="47423" numCol="1" anchor="b" anchorCtr="0" compatLnSpc="1">
            <a:prstTxWarp prst="textNoShape">
              <a:avLst/>
            </a:prstTxWarp>
          </a:bodyPr>
          <a:lstStyle>
            <a:lvl1pPr algn="r" defTabSz="949325">
              <a:defRPr sz="1200">
                <a:latin typeface="Times New Roman" charset="0"/>
              </a:defRPr>
            </a:lvl1pPr>
          </a:lstStyle>
          <a:p>
            <a:pPr>
              <a:defRPr/>
            </a:pPr>
            <a:fld id="{93DDEA2C-99BB-6241-9E24-47AB18EF6D5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F9251A08-911F-4D4C-8E19-456FA109CB26}" type="slidenum">
              <a:rPr lang="en-US">
                <a:latin typeface="Times New Roman" pitchFamily="-110" charset="0"/>
              </a:rPr>
              <a:pPr/>
              <a:t>1</a:t>
            </a:fld>
            <a:endParaRPr lang="en-US">
              <a:latin typeface="Times New Roman" pitchFamily="-110" charset="0"/>
            </a:endParaRPr>
          </a:p>
        </p:txBody>
      </p:sp>
      <p:sp>
        <p:nvSpPr>
          <p:cNvPr id="25603" name="Rectangle 2"/>
          <p:cNvSpPr>
            <a:spLocks noGrp="1" noRot="1" noChangeAspect="1" noChangeArrowheads="1" noTextEdit="1"/>
          </p:cNvSpPr>
          <p:nvPr>
            <p:ph type="sldImg"/>
          </p:nvPr>
        </p:nvSpPr>
        <p:spPr>
          <a:xfrm>
            <a:off x="1212850" y="709613"/>
            <a:ext cx="4724400" cy="3543300"/>
          </a:xfrm>
          <a:solidFill>
            <a:srgbClr val="FFFFFF"/>
          </a:solidFill>
          <a:ln/>
        </p:spPr>
      </p:sp>
      <p:sp>
        <p:nvSpPr>
          <p:cNvPr id="25604" name="Rectangle 3"/>
          <p:cNvSpPr>
            <a:spLocks noGrp="1" noChangeArrowheads="1"/>
          </p:cNvSpPr>
          <p:nvPr>
            <p:ph type="body" idx="1"/>
          </p:nvPr>
        </p:nvSpPr>
        <p:spPr>
          <a:xfrm>
            <a:off x="952500" y="4487863"/>
            <a:ext cx="5245100" cy="4251325"/>
          </a:xfrm>
          <a:solidFill>
            <a:srgbClr val="FFFFFF"/>
          </a:solidFill>
          <a:ln>
            <a:solidFill>
              <a:srgbClr val="000000"/>
            </a:solidFill>
          </a:ln>
        </p:spPr>
        <p:txBody>
          <a:bodyPr/>
          <a:lstStyle/>
          <a:p>
            <a:pPr eaLnBrk="1" hangingPunct="1"/>
            <a:r>
              <a:rPr lang="en-US">
                <a:latin typeface="Times New Roman" pitchFamily="-110" charset="0"/>
                <a:ea typeface="ＭＳ Ｐゴシック" pitchFamily="-110" charset="-128"/>
                <a:cs typeface="ＭＳ Ｐゴシック" pitchFamily="-110" charset="-128"/>
              </a:rPr>
              <a:t>Title slide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495AF6EB-DFCB-E749-ABDA-096686AAAE6F}" type="slidenum">
              <a:rPr lang="en-US">
                <a:latin typeface="Times New Roman" pitchFamily="-110" charset="0"/>
              </a:rPr>
              <a:pPr/>
              <a:t>35</a:t>
            </a:fld>
            <a:endParaRPr lang="en-US">
              <a:latin typeface="Times New Roman" pitchFamily="-110"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54088" y="4489450"/>
            <a:ext cx="5241925" cy="4092575"/>
          </a:xfrm>
          <a:noFill/>
          <a:ln/>
        </p:spPr>
        <p:txBody>
          <a:bodyPr/>
          <a:lstStyle/>
          <a:p>
            <a:r>
              <a:rPr lang="en-US">
                <a:latin typeface="Times New Roman" pitchFamily="-110" charset="0"/>
                <a:ea typeface="ＭＳ Ｐゴシック" pitchFamily="-110" charset="-128"/>
                <a:cs typeface="ＭＳ Ｐゴシック" pitchFamily="-110" charset="-128"/>
              </a:rPr>
              <a:t>Mask is consistent with the ARM site and ER-2observations, including correct snow identification. </a:t>
            </a:r>
          </a:p>
          <a:p>
            <a:r>
              <a:rPr lang="en-US">
                <a:latin typeface="Times New Roman" pitchFamily="-110" charset="0"/>
                <a:ea typeface="ＭＳ Ｐゴシック" pitchFamily="-110" charset="-128"/>
                <a:cs typeface="ＭＳ Ｐゴシック" pitchFamily="-110" charset="-128"/>
              </a:rPr>
              <a:t>A useful reference is Ackerman, S. A., K. I. Strabala, W. P. Menzel, R. A. Frey, C. C. Moeller, and</a:t>
            </a:r>
          </a:p>
          <a:p>
            <a:r>
              <a:rPr lang="en-US">
                <a:latin typeface="Times New Roman" pitchFamily="-110" charset="0"/>
                <a:ea typeface="ＭＳ Ｐゴシック" pitchFamily="-110" charset="-128"/>
                <a:cs typeface="ＭＳ Ｐゴシック" pitchFamily="-110" charset="-128"/>
              </a:rPr>
              <a:t> L. I. Gumley, 1998: Discriminating clear-sky from clouds with MODIS. J. Geophys. Res., 103, D24 , </a:t>
            </a:r>
          </a:p>
          <a:p>
            <a:r>
              <a:rPr lang="en-US">
                <a:latin typeface="Times New Roman" pitchFamily="-110" charset="0"/>
                <a:ea typeface="ＭＳ Ｐゴシック" pitchFamily="-110" charset="-128"/>
                <a:cs typeface="ＭＳ Ｐゴシック" pitchFamily="-110" charset="-128"/>
              </a:rPr>
              <a:t>32141-32158.</a:t>
            </a:r>
          </a:p>
          <a:p>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F6E4B228-378F-1B48-9E09-9FE3B0998877}" type="slidenum">
              <a:rPr lang="en-US">
                <a:latin typeface="Times New Roman" pitchFamily="-110" charset="0"/>
              </a:rPr>
              <a:pPr/>
              <a:t>40</a:t>
            </a:fld>
            <a:endParaRPr lang="en-US">
              <a:latin typeface="Times New Roman" pitchFamily="-110"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58A6460D-E296-784E-92E1-51EBAA02EB17}" type="slidenum">
              <a:rPr lang="en-US">
                <a:latin typeface="Times New Roman" pitchFamily="-110" charset="0"/>
              </a:rPr>
              <a:pPr/>
              <a:t>41</a:t>
            </a:fld>
            <a:endParaRPr lang="en-US">
              <a:latin typeface="Times New Roman" pitchFamily="-110"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10C19D88-3F0C-6D4A-ACB7-CC66CAAA3B56}" type="slidenum">
              <a:rPr lang="en-US">
                <a:latin typeface="Times New Roman" pitchFamily="-110" charset="0"/>
              </a:rPr>
              <a:pPr/>
              <a:t>42</a:t>
            </a:fld>
            <a:endParaRPr lang="en-US">
              <a:latin typeface="Times New Roman" pitchFamily="-110" charset="0"/>
            </a:endParaRPr>
          </a:p>
        </p:txBody>
      </p:sp>
      <p:sp>
        <p:nvSpPr>
          <p:cNvPr id="83971" name="Rectangle 1026"/>
          <p:cNvSpPr>
            <a:spLocks noGrp="1" noRot="1" noChangeAspect="1" noChangeArrowheads="1" noTextEdit="1"/>
          </p:cNvSpPr>
          <p:nvPr>
            <p:ph type="sldImg"/>
          </p:nvPr>
        </p:nvSpPr>
        <p:spPr>
          <a:ln/>
        </p:spPr>
      </p:sp>
      <p:sp>
        <p:nvSpPr>
          <p:cNvPr id="83972" name="Rectangle 1027"/>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21160940-5CFC-D74C-80A1-E428D53D1976}" type="slidenum">
              <a:rPr lang="en-US">
                <a:latin typeface="Times New Roman" pitchFamily="-110" charset="0"/>
              </a:rPr>
              <a:pPr/>
              <a:t>43</a:t>
            </a:fld>
            <a:endParaRPr lang="en-US">
              <a:latin typeface="Times New Roman" pitchFamily="-110" charset="0"/>
            </a:endParaRPr>
          </a:p>
        </p:txBody>
      </p:sp>
      <p:sp>
        <p:nvSpPr>
          <p:cNvPr id="86019" name="Rectangle 1026"/>
          <p:cNvSpPr>
            <a:spLocks noGrp="1" noRot="1" noChangeAspect="1" noChangeArrowheads="1" noTextEdit="1"/>
          </p:cNvSpPr>
          <p:nvPr>
            <p:ph type="sldImg"/>
          </p:nvPr>
        </p:nvSpPr>
        <p:spPr>
          <a:ln/>
        </p:spPr>
      </p:sp>
      <p:sp>
        <p:nvSpPr>
          <p:cNvPr id="86020" name="Rectangle 1027"/>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69324CA3-61C3-704D-B138-1775074C9805}" type="slidenum">
              <a:rPr lang="en-US">
                <a:latin typeface="Times New Roman" pitchFamily="-110" charset="0"/>
              </a:rPr>
              <a:pPr/>
              <a:t>44</a:t>
            </a:fld>
            <a:endParaRPr lang="en-US">
              <a:latin typeface="Times New Roman" pitchFamily="-110"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E773B89A-C7F7-024F-B281-7648F70C3C87}" type="slidenum">
              <a:rPr lang="en-US">
                <a:latin typeface="Times New Roman" pitchFamily="-110" charset="0"/>
              </a:rPr>
              <a:pPr/>
              <a:t>45</a:t>
            </a:fld>
            <a:endParaRPr lang="en-US">
              <a:latin typeface="Times New Roman" pitchFamily="-110"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B376F5D9-8FA8-8D41-87EF-9D74796F1CB4}" type="slidenum">
              <a:rPr lang="en-US">
                <a:latin typeface="Times New Roman" pitchFamily="-110" charset="0"/>
              </a:rPr>
              <a:pPr/>
              <a:t>46</a:t>
            </a:fld>
            <a:endParaRPr lang="en-US">
              <a:latin typeface="Times New Roman" pitchFamily="-110"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455FD3D4-6D02-4745-9A54-1ACBB96B0010}" type="slidenum">
              <a:rPr lang="en-US">
                <a:latin typeface="Times New Roman" pitchFamily="-110" charset="0"/>
              </a:rPr>
              <a:pPr/>
              <a:t>48</a:t>
            </a:fld>
            <a:endParaRPr lang="en-US">
              <a:latin typeface="Times New Roman" pitchFamily="-110"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053FA342-FBBD-824A-843E-69B13FC5B216}" type="slidenum">
              <a:rPr lang="en-US">
                <a:latin typeface="Times New Roman" pitchFamily="-110" charset="0"/>
              </a:rPr>
              <a:pPr/>
              <a:t>49</a:t>
            </a:fld>
            <a:endParaRPr lang="en-US">
              <a:latin typeface="Times New Roman" pitchFamily="-110" charset="0"/>
            </a:endParaRPr>
          </a:p>
        </p:txBody>
      </p:sp>
      <p:sp>
        <p:nvSpPr>
          <p:cNvPr id="98307" name="Rectangle 1026"/>
          <p:cNvSpPr>
            <a:spLocks noGrp="1" noRot="1" noChangeAspect="1" noChangeArrowheads="1"/>
          </p:cNvSpPr>
          <p:nvPr>
            <p:ph type="sldImg"/>
          </p:nvPr>
        </p:nvSpPr>
        <p:spPr>
          <a:solidFill>
            <a:srgbClr val="FFFFFF"/>
          </a:solidFill>
          <a:ln/>
        </p:spPr>
      </p:sp>
      <p:sp>
        <p:nvSpPr>
          <p:cNvPr id="98308" name="Rectangle 1027"/>
          <p:cNvSpPr>
            <a:spLocks noGrp="1" noChangeArrowheads="1"/>
          </p:cNvSpPr>
          <p:nvPr>
            <p:ph type="body" idx="1"/>
          </p:nvPr>
        </p:nvSpPr>
        <p:spPr>
          <a:xfrm>
            <a:off x="954088" y="4487863"/>
            <a:ext cx="5241925" cy="4252912"/>
          </a:xfrm>
          <a:solidFill>
            <a:srgbClr val="FFFFFF"/>
          </a:solidFill>
          <a:ln>
            <a:solidFill>
              <a:srgbClr val="000000"/>
            </a:solid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87751799-AE9B-4940-B81C-D4F95BE16F4D}" type="slidenum">
              <a:rPr lang="en-US">
                <a:latin typeface="Times New Roman" pitchFamily="-110" charset="0"/>
              </a:rPr>
              <a:pPr/>
              <a:t>8</a:t>
            </a:fld>
            <a:endParaRPr lang="en-US">
              <a:latin typeface="Times New Roman" pitchFamily="-110"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505EE4D6-1C96-9843-AFE5-CDFE61A57074}" type="slidenum">
              <a:rPr lang="en-US">
                <a:latin typeface="Times New Roman" pitchFamily="-110" charset="0"/>
              </a:rPr>
              <a:pPr/>
              <a:t>50</a:t>
            </a:fld>
            <a:endParaRPr lang="en-US">
              <a:latin typeface="Times New Roman" pitchFamily="-110"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236CE0FE-7C0A-2B4E-8821-0C77C50CCF62}" type="slidenum">
              <a:rPr lang="en-US">
                <a:latin typeface="Times New Roman" pitchFamily="-110" charset="0"/>
              </a:rPr>
              <a:pPr/>
              <a:t>51</a:t>
            </a:fld>
            <a:endParaRPr lang="en-US">
              <a:latin typeface="Times New Roman" pitchFamily="-110"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B14DD6D0-5882-1644-B3BB-6F34A9B3639D}" type="slidenum">
              <a:rPr lang="en-US">
                <a:latin typeface="Times New Roman" pitchFamily="-110" charset="0"/>
              </a:rPr>
              <a:pPr/>
              <a:t>52</a:t>
            </a:fld>
            <a:endParaRPr lang="en-US">
              <a:latin typeface="Times New Roman" pitchFamily="-110" charset="0"/>
            </a:endParaRPr>
          </a:p>
        </p:txBody>
      </p:sp>
      <p:sp>
        <p:nvSpPr>
          <p:cNvPr id="104451" name="Rectangle 2"/>
          <p:cNvSpPr>
            <a:spLocks noGrp="1" noRot="1" noChangeAspect="1" noChangeArrowheads="1" noTextEdit="1"/>
          </p:cNvSpPr>
          <p:nvPr>
            <p:ph type="sldImg"/>
          </p:nvPr>
        </p:nvSpPr>
        <p:spPr>
          <a:xfrm>
            <a:off x="1220788" y="725488"/>
            <a:ext cx="4710112" cy="3532187"/>
          </a:xfrm>
          <a:ln/>
        </p:spPr>
      </p:sp>
      <p:sp>
        <p:nvSpPr>
          <p:cNvPr id="104452" name="Rectangle 3"/>
          <p:cNvSpPr>
            <a:spLocks noGrp="1" noChangeArrowheads="1"/>
          </p:cNvSpPr>
          <p:nvPr>
            <p:ph type="body" idx="1"/>
          </p:nvPr>
        </p:nvSpPr>
        <p:spPr>
          <a:xfrm>
            <a:off x="947738" y="6694488"/>
            <a:ext cx="5264150" cy="2020887"/>
          </a:xfrm>
          <a:solidFill>
            <a:srgbClr val="FFFFFF"/>
          </a:solidFill>
          <a:ln>
            <a:solidFill>
              <a:srgbClr val="000000"/>
            </a:solidFill>
          </a:ln>
        </p:spPr>
        <p:txBody>
          <a:bodyPr lIns="94851" tIns="47425" rIns="94851" bIns="47425"/>
          <a:lstStyle/>
          <a:p>
            <a:pPr eaLnBrk="1" hangingPunct="1"/>
            <a:r>
              <a:rPr lang="en-US">
                <a:latin typeface="Times New Roman" pitchFamily="-110" charset="0"/>
                <a:ea typeface="ＭＳ Ｐゴシック" pitchFamily="-110" charset="-128"/>
                <a:cs typeface="ＭＳ Ｐゴシック" pitchFamily="-110" charset="-128"/>
              </a:rPr>
              <a:t>It is important to note that the atmospheric windows are not transparent (there is some moisture </a:t>
            </a:r>
          </a:p>
          <a:p>
            <a:pPr eaLnBrk="1" hangingPunct="1"/>
            <a:r>
              <a:rPr lang="en-US">
                <a:latin typeface="Times New Roman" pitchFamily="-110" charset="0"/>
                <a:ea typeface="ＭＳ Ｐゴシック" pitchFamily="-110" charset="-128"/>
                <a:cs typeface="ＭＳ Ｐゴシック" pitchFamily="-110" charset="-128"/>
              </a:rPr>
              <a:t>absorption of radiation in the 8 to 12 um region) and that the earth surface does not exhibit blackbody</a:t>
            </a:r>
          </a:p>
          <a:p>
            <a:pPr eaLnBrk="1" hangingPunct="1"/>
            <a:r>
              <a:rPr lang="en-US">
                <a:latin typeface="Times New Roman" pitchFamily="-110" charset="0"/>
                <a:ea typeface="ＭＳ Ｐゴシック" pitchFamily="-110" charset="-128"/>
                <a:cs typeface="ＭＳ Ｐゴシック" pitchFamily="-110" charset="-128"/>
              </a:rPr>
              <a:t> behavior.  These characteristics must be accounted for when using remote sensing data over land to </a:t>
            </a:r>
          </a:p>
          <a:p>
            <a:pPr eaLnBrk="1" hangingPunct="1"/>
            <a:r>
              <a:rPr lang="en-US">
                <a:latin typeface="Times New Roman" pitchFamily="-110" charset="0"/>
                <a:ea typeface="ＭＳ Ｐゴシック" pitchFamily="-110" charset="-128"/>
                <a:cs typeface="ＭＳ Ｐゴシック" pitchFamily="-110" charset="-128"/>
              </a:rPr>
              <a:t>infer temperature and moisture profiles.  They are also important for mapping land surface properties. </a:t>
            </a:r>
          </a:p>
          <a:p>
            <a:pPr eaLnBrk="1" hangingPunct="1"/>
            <a:r>
              <a:rPr lang="en-US">
                <a:latin typeface="Times New Roman" pitchFamily="-110" charset="0"/>
                <a:ea typeface="ＭＳ Ｐゴシック" pitchFamily="-110" charset="-128"/>
                <a:cs typeface="ＭＳ Ｐゴシック" pitchFamily="-110" charset="-128"/>
              </a:rPr>
              <a:t>MODIS is well situated to make multispectral determinations of land cover type and temperature.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9B3CA03B-3AB9-A847-AE1E-65616F12748E}" type="slidenum">
              <a:rPr lang="en-US">
                <a:latin typeface="Times New Roman" pitchFamily="-110" charset="0"/>
              </a:rPr>
              <a:pPr/>
              <a:t>54</a:t>
            </a:fld>
            <a:endParaRPr lang="en-US">
              <a:latin typeface="Times New Roman" pitchFamily="-110"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4E8DDF52-325F-F547-B887-8F8688F2B9BA}" type="slidenum">
              <a:rPr lang="en-US">
                <a:latin typeface="Times New Roman" pitchFamily="-110" charset="0"/>
              </a:rPr>
              <a:pPr/>
              <a:t>55</a:t>
            </a:fld>
            <a:endParaRPr lang="en-US">
              <a:latin typeface="Times New Roman" pitchFamily="-110" charset="0"/>
            </a:endParaRPr>
          </a:p>
        </p:txBody>
      </p:sp>
      <p:sp>
        <p:nvSpPr>
          <p:cNvPr id="109571" name="Rectangle 2"/>
          <p:cNvSpPr>
            <a:spLocks noGrp="1" noRot="1" noChangeAspect="1" noChangeArrowheads="1"/>
          </p:cNvSpPr>
          <p:nvPr>
            <p:ph type="sldImg"/>
          </p:nvPr>
        </p:nvSpPr>
        <p:spPr>
          <a:solidFill>
            <a:srgbClr val="FFFFFF"/>
          </a:solidFill>
          <a:ln/>
        </p:spPr>
      </p:sp>
      <p:sp>
        <p:nvSpPr>
          <p:cNvPr id="109572" name="Rectangle 3"/>
          <p:cNvSpPr>
            <a:spLocks noGrp="1" noChangeArrowheads="1"/>
          </p:cNvSpPr>
          <p:nvPr>
            <p:ph type="body" idx="1"/>
          </p:nvPr>
        </p:nvSpPr>
        <p:spPr>
          <a:solidFill>
            <a:srgbClr val="FFFFFF"/>
          </a:solidFill>
          <a:ln>
            <a:solidFill>
              <a:srgbClr val="000000"/>
            </a:solidFill>
          </a:ln>
        </p:spPr>
        <p:txBody>
          <a:bodyPr lIns="91436" tIns="45718" rIns="91436" bIns="45718"/>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F6E4B228-378F-1B48-9E09-9FE3B0998877}" type="slidenum">
              <a:rPr lang="en-US">
                <a:latin typeface="Times New Roman" pitchFamily="-110" charset="0"/>
              </a:rPr>
              <a:pPr/>
              <a:t>57</a:t>
            </a:fld>
            <a:endParaRPr lang="en-US">
              <a:latin typeface="Times New Roman" pitchFamily="-110"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E89BB2A4-67F5-B542-97F0-CF9279FC2993}" type="slidenum">
              <a:rPr lang="en-US">
                <a:solidFill>
                  <a:srgbClr val="000000"/>
                </a:solidFill>
                <a:latin typeface="Times New Roman" pitchFamily="-110" charset="0"/>
              </a:rPr>
              <a:pPr/>
              <a:t>60</a:t>
            </a:fld>
            <a:endParaRPr lang="en-US">
              <a:solidFill>
                <a:srgbClr val="000000"/>
              </a:solidFill>
              <a:latin typeface="Times New Roman" pitchFamily="-110" charset="0"/>
            </a:endParaRPr>
          </a:p>
        </p:txBody>
      </p:sp>
      <p:sp>
        <p:nvSpPr>
          <p:cNvPr id="121859" name="Rectangle 2"/>
          <p:cNvSpPr>
            <a:spLocks noGrp="1" noRot="1" noChangeAspect="1" noChangeArrowheads="1" noTextEdit="1"/>
          </p:cNvSpPr>
          <p:nvPr>
            <p:ph type="sldImg"/>
          </p:nvPr>
        </p:nvSpPr>
        <p:spPr>
          <a:xfrm>
            <a:off x="1200150" y="695325"/>
            <a:ext cx="4751388" cy="3562350"/>
          </a:xfrm>
          <a:ln/>
        </p:spPr>
      </p:sp>
      <p:sp>
        <p:nvSpPr>
          <p:cNvPr id="121860" name="Rectangle 3"/>
          <p:cNvSpPr>
            <a:spLocks noGrp="1" noChangeArrowheads="1"/>
          </p:cNvSpPr>
          <p:nvPr>
            <p:ph type="body" idx="1"/>
          </p:nvPr>
        </p:nvSpPr>
        <p:spPr>
          <a:xfrm>
            <a:off x="236538" y="5122863"/>
            <a:ext cx="6626225" cy="3170237"/>
          </a:xfrm>
          <a:noFill/>
          <a:ln/>
        </p:spPr>
        <p:txBody>
          <a:bodyPr/>
          <a:lstStyle/>
          <a:p>
            <a:pPr>
              <a:lnSpc>
                <a:spcPct val="96000"/>
              </a:lnSpc>
            </a:pPr>
            <a:r>
              <a:rPr lang="en-US">
                <a:latin typeface="Times New Roman" pitchFamily="-110" charset="0"/>
                <a:ea typeface="ＭＳ Ｐゴシック" pitchFamily="-110" charset="-128"/>
                <a:cs typeface="ＭＳ Ｐゴシック" pitchFamily="-110" charset="-128"/>
              </a:rPr>
              <a:t>The brightness temperatures of the outgoing radiance observed by an airborne interferometer are shown along with the MODIS infrared spectral bands. The brightness temperatures generally decrease as the center of an absorption band is approached.  This decrease is associated with the decrease of tropospheric temperature with altitude.  Near about 690 cm</a:t>
            </a:r>
            <a:r>
              <a:rPr lang="en-US" baseline="30000">
                <a:latin typeface="Times New Roman" pitchFamily="-110" charset="0"/>
                <a:ea typeface="ＭＳ Ｐゴシック" pitchFamily="-110" charset="-128"/>
                <a:cs typeface="ＭＳ Ｐゴシック" pitchFamily="-110" charset="-128"/>
              </a:rPr>
              <a:t>-1</a:t>
            </a:r>
            <a:r>
              <a:rPr lang="en-US">
                <a:latin typeface="Times New Roman" pitchFamily="-110" charset="0"/>
                <a:ea typeface="ＭＳ Ｐゴシック" pitchFamily="-110" charset="-128"/>
                <a:cs typeface="ＭＳ Ｐゴシック" pitchFamily="-110" charset="-128"/>
              </a:rPr>
              <a:t>, the temperature shows a minimum which is related to the colder tropopause. On the basis of the sounding principle already discussed, the MODIS team selected a set of sounding wave numbers such that a temperature layers in the troposphere can be described.  The arrows indicate the selection.  The associated weighting functions are also shown revealing that the radiation is coming from broad overlapping layers, helping to confound the inversion problem from multispectral radiance measurements to temperature profile.</a:t>
            </a:r>
          </a:p>
          <a:p>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9B3CA03B-3AB9-A847-AE1E-65616F12748E}" type="slidenum">
              <a:rPr lang="en-US">
                <a:latin typeface="Times New Roman" pitchFamily="-110" charset="0"/>
              </a:rPr>
              <a:pPr/>
              <a:t>69</a:t>
            </a:fld>
            <a:endParaRPr lang="en-US">
              <a:latin typeface="Times New Roman" pitchFamily="-110"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5F0643A6-9735-434C-AF93-95EDC37699E8}" type="slidenum">
              <a:rPr lang="en-US">
                <a:latin typeface="Times New Roman" pitchFamily="-110" charset="0"/>
              </a:rPr>
              <a:pPr/>
              <a:t>76</a:t>
            </a:fld>
            <a:endParaRPr lang="en-US">
              <a:latin typeface="Times New Roman" pitchFamily="-110" charset="0"/>
            </a:endParaRPr>
          </a:p>
        </p:txBody>
      </p:sp>
      <p:sp>
        <p:nvSpPr>
          <p:cNvPr id="143363" name="Rectangle 2"/>
          <p:cNvSpPr>
            <a:spLocks noGrp="1" noRot="1" noChangeAspect="1" noChangeArrowheads="1" noTextEdit="1"/>
          </p:cNvSpPr>
          <p:nvPr>
            <p:ph type="sldImg"/>
          </p:nvPr>
        </p:nvSpPr>
        <p:spPr>
          <a:solidFill>
            <a:srgbClr val="FFFFFF"/>
          </a:solidFill>
          <a:ln/>
        </p:spPr>
      </p:sp>
      <p:sp>
        <p:nvSpPr>
          <p:cNvPr id="143364" name="Rectangle 3"/>
          <p:cNvSpPr>
            <a:spLocks noGrp="1" noChangeArrowheads="1"/>
          </p:cNvSpPr>
          <p:nvPr>
            <p:ph type="body" idx="1"/>
          </p:nvPr>
        </p:nvSpPr>
        <p:spPr>
          <a:xfrm>
            <a:off x="954088" y="4487863"/>
            <a:ext cx="5241925" cy="4487862"/>
          </a:xfrm>
          <a:solidFill>
            <a:srgbClr val="FFFFFF"/>
          </a:solidFill>
          <a:ln>
            <a:solidFill>
              <a:srgbClr val="000000"/>
            </a:solidFill>
          </a:ln>
        </p:spPr>
        <p:txBody>
          <a:bodyPr lIns="94851" tIns="47425" rIns="94851" bIns="47425"/>
          <a:lstStyle/>
          <a:p>
            <a:pPr eaLnBrk="1" hangingPunct="1"/>
            <a:endParaRPr lang="en-US" i="1">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06AE6826-1D24-094E-9999-4A90A6DAB066}" type="slidenum">
              <a:rPr lang="en-US">
                <a:latin typeface="Times New Roman" pitchFamily="-110" charset="0"/>
              </a:rPr>
              <a:pPr/>
              <a:t>77</a:t>
            </a:fld>
            <a:endParaRPr lang="en-US">
              <a:latin typeface="Times New Roman" pitchFamily="-110" charset="0"/>
            </a:endParaRPr>
          </a:p>
        </p:txBody>
      </p:sp>
      <p:sp>
        <p:nvSpPr>
          <p:cNvPr id="51203" name="Rectangle 2"/>
          <p:cNvSpPr>
            <a:spLocks noGrp="1" noRot="1" noChangeAspect="1" noChangeArrowheads="1" noTextEdit="1"/>
          </p:cNvSpPr>
          <p:nvPr>
            <p:ph type="sldImg"/>
          </p:nvPr>
        </p:nvSpPr>
        <p:spPr>
          <a:xfrm>
            <a:off x="1200150" y="695325"/>
            <a:ext cx="4749800" cy="3562350"/>
          </a:xfrm>
          <a:ln/>
        </p:spPr>
      </p:sp>
      <p:sp>
        <p:nvSpPr>
          <p:cNvPr id="51204" name="Rectangle 3"/>
          <p:cNvSpPr>
            <a:spLocks noGrp="1" noChangeArrowheads="1"/>
          </p:cNvSpPr>
          <p:nvPr>
            <p:ph type="body" idx="1"/>
          </p:nvPr>
        </p:nvSpPr>
        <p:spPr>
          <a:xfrm>
            <a:off x="236538" y="5122863"/>
            <a:ext cx="6626225" cy="3170237"/>
          </a:xfrm>
          <a:noFill/>
          <a:ln/>
        </p:spPr>
        <p:txBody>
          <a:bodyPr/>
          <a:lstStyle/>
          <a:p>
            <a:pPr>
              <a:lnSpc>
                <a:spcPct val="96000"/>
              </a:lnSpc>
            </a:pPr>
            <a:r>
              <a:rPr lang="en-US">
                <a:latin typeface="Times New Roman" pitchFamily="-110" charset="0"/>
                <a:ea typeface="ＭＳ Ｐゴシック" pitchFamily="-110" charset="-128"/>
                <a:cs typeface="ＭＳ Ｐゴシック" pitchFamily="-110" charset="-128"/>
              </a:rPr>
              <a:t>The brightness temperatures of the outgoing radiance observed by an airborne interferometer are shown along with the MODIS infrared spectral bands. The brightness temperatures generally decrease as the center of an absorption band is approached.  This decrease is associated with the decrease of tropospheric temperature with altitude.  Near about 690 cm</a:t>
            </a:r>
            <a:r>
              <a:rPr lang="en-US" baseline="30000">
                <a:latin typeface="Times New Roman" pitchFamily="-110" charset="0"/>
                <a:ea typeface="ＭＳ Ｐゴシック" pitchFamily="-110" charset="-128"/>
                <a:cs typeface="ＭＳ Ｐゴシック" pitchFamily="-110" charset="-128"/>
              </a:rPr>
              <a:t>-1</a:t>
            </a:r>
            <a:r>
              <a:rPr lang="en-US">
                <a:latin typeface="Times New Roman" pitchFamily="-110" charset="0"/>
                <a:ea typeface="ＭＳ Ｐゴシック" pitchFamily="-110" charset="-128"/>
                <a:cs typeface="ＭＳ Ｐゴシック" pitchFamily="-110" charset="-128"/>
              </a:rPr>
              <a:t>, the temperature shows a minimum which is related to the colder tropopause. On the basis of the sounding principle already discussed, the MODIS team selected a set of sounding wave numbers such that a temperature layers in the troposphere can be described.  The arrows indicate the selection.  The associated weighting functions are also shown revealing that the radiation is coming from broad overlapping layers, helping to confound the inversion problem from multispectral radiance measurements to temperature profile.</a:t>
            </a:r>
          </a:p>
          <a:p>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94CBC503-5A7C-2247-9335-E735CE624DE3}" type="slidenum">
              <a:rPr lang="en-US">
                <a:latin typeface="Times New Roman" pitchFamily="-110" charset="0"/>
              </a:rPr>
              <a:pPr/>
              <a:t>11</a:t>
            </a:fld>
            <a:endParaRPr lang="en-US">
              <a:latin typeface="Times New Roman" pitchFamily="-110"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xfrm>
            <a:off x="954088" y="4489450"/>
            <a:ext cx="5241925" cy="4486275"/>
          </a:xfrm>
          <a:noFill/>
          <a:ln/>
        </p:spPr>
        <p:txBody>
          <a:bodyPr/>
          <a:lstStyle/>
          <a:p>
            <a:endParaRPr lang="en-US" i="1">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777BB2BE-EC40-C64D-8958-7E9A30387495}" type="slidenum">
              <a:rPr lang="en-US">
                <a:latin typeface="Times New Roman" pitchFamily="-110" charset="0"/>
              </a:rPr>
              <a:pPr/>
              <a:t>78</a:t>
            </a:fld>
            <a:endParaRPr lang="en-US">
              <a:latin typeface="Times New Roman" pitchFamily="-110"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F472208E-5F89-5D4B-8EE5-00A9C445147B}" type="slidenum">
              <a:rPr lang="en-US">
                <a:latin typeface="Times New Roman" pitchFamily="-110" charset="0"/>
              </a:rPr>
              <a:pPr/>
              <a:t>79</a:t>
            </a:fld>
            <a:endParaRPr lang="en-US">
              <a:latin typeface="Times New Roman" pitchFamily="-110" charset="0"/>
            </a:endParaRPr>
          </a:p>
        </p:txBody>
      </p:sp>
      <p:sp>
        <p:nvSpPr>
          <p:cNvPr id="149507" name="Rectangle 2"/>
          <p:cNvSpPr>
            <a:spLocks noGrp="1" noRot="1" noChangeAspect="1" noChangeArrowheads="1" noTextEdit="1"/>
          </p:cNvSpPr>
          <p:nvPr>
            <p:ph type="sldImg"/>
          </p:nvPr>
        </p:nvSpPr>
        <p:spPr>
          <a:solidFill>
            <a:srgbClr val="FFFFFF"/>
          </a:solidFill>
          <a:ln/>
        </p:spPr>
      </p:sp>
      <p:sp>
        <p:nvSpPr>
          <p:cNvPr id="149508" name="Text Box 3"/>
          <p:cNvSpPr>
            <a:spLocks noGrp="1" noChangeArrowheads="1"/>
          </p:cNvSpPr>
          <p:nvPr>
            <p:ph type="body" idx="1"/>
          </p:nvPr>
        </p:nvSpPr>
        <p:spPr>
          <a:xfrm>
            <a:off x="954088" y="4487863"/>
            <a:ext cx="5241925" cy="4252912"/>
          </a:xfrm>
          <a:noFill/>
          <a:ln/>
        </p:spPr>
        <p:txBody>
          <a:bodyPr lIns="94851" tIns="47425" rIns="94851" bIns="47425"/>
          <a:lstStyle/>
          <a:p>
            <a:pPr eaLnBrk="1" hangingPunct="1">
              <a:spcBef>
                <a:spcPct val="50000"/>
              </a:spcBef>
            </a:pPr>
            <a:endParaRPr lang="en-US" sz="1000">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D394FEE8-CC0E-384D-A8BB-26BD1AC4869F}" type="slidenum">
              <a:rPr lang="en-US">
                <a:latin typeface="Times New Roman" pitchFamily="-110" charset="0"/>
              </a:rPr>
              <a:pPr/>
              <a:t>80</a:t>
            </a:fld>
            <a:endParaRPr lang="en-US">
              <a:latin typeface="Times New Roman" pitchFamily="-110" charset="0"/>
            </a:endParaRPr>
          </a:p>
        </p:txBody>
      </p:sp>
      <p:sp>
        <p:nvSpPr>
          <p:cNvPr id="151555" name="Rectangle 2"/>
          <p:cNvSpPr>
            <a:spLocks noGrp="1" noRot="1" noChangeAspect="1" noChangeArrowheads="1" noTextEdit="1"/>
          </p:cNvSpPr>
          <p:nvPr>
            <p:ph type="sldImg"/>
          </p:nvPr>
        </p:nvSpPr>
        <p:spPr>
          <a:solidFill>
            <a:srgbClr val="FFFFFF"/>
          </a:solidFill>
          <a:ln/>
        </p:spPr>
      </p:sp>
      <p:sp>
        <p:nvSpPr>
          <p:cNvPr id="151556" name="Rectangle 3"/>
          <p:cNvSpPr>
            <a:spLocks noGrp="1" noChangeArrowheads="1"/>
          </p:cNvSpPr>
          <p:nvPr>
            <p:ph type="body" idx="1"/>
          </p:nvPr>
        </p:nvSpPr>
        <p:spPr>
          <a:xfrm>
            <a:off x="954088" y="4487863"/>
            <a:ext cx="5241925" cy="4252912"/>
          </a:xfrm>
          <a:solidFill>
            <a:srgbClr val="FFFFFF"/>
          </a:solidFill>
          <a:ln>
            <a:solidFill>
              <a:srgbClr val="000000"/>
            </a:solidFill>
          </a:ln>
        </p:spPr>
        <p:txBody>
          <a:bodyPr lIns="94851" tIns="47425" rIns="94851" bIns="47425"/>
          <a:lstStyle/>
          <a:p>
            <a:pPr eaLnBrk="1" hangingPunct="1">
              <a:spcBef>
                <a:spcPct val="50000"/>
              </a:spcBef>
            </a:pPr>
            <a:r>
              <a:rPr lang="en-US" sz="1000">
                <a:latin typeface="Times New Roman" pitchFamily="-110" charset="0"/>
                <a:ea typeface="ＭＳ Ｐゴシック" pitchFamily="-110" charset="-128"/>
                <a:cs typeface="ＭＳ Ｐゴシック" pitchFamily="-110" charset="-128"/>
              </a:rPr>
              <a:t>To perform the retrieval, the regression relationship is applied to actual MODIS observations.</a:t>
            </a:r>
          </a:p>
          <a:p>
            <a:pPr eaLnBrk="1" hangingPunct="1">
              <a:spcBef>
                <a:spcPct val="50000"/>
              </a:spcBef>
            </a:pPr>
            <a:endParaRPr lang="en-US" sz="1000">
              <a:latin typeface="Times New Roman" pitchFamily="-110" charset="0"/>
              <a:ea typeface="ＭＳ Ｐゴシック" pitchFamily="-110" charset="-128"/>
              <a:cs typeface="ＭＳ Ｐゴシック" pitchFamily="-110" charset="-128"/>
            </a:endParaRPr>
          </a:p>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AAF31C22-6ED2-3E45-9284-3C6EB3994EFC}" type="slidenum">
              <a:rPr lang="en-US">
                <a:latin typeface="Times New Roman" pitchFamily="-110" charset="0"/>
              </a:rPr>
              <a:pPr/>
              <a:t>81</a:t>
            </a:fld>
            <a:endParaRPr lang="en-US">
              <a:latin typeface="Times New Roman" pitchFamily="-110"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8F48C09E-1C22-0442-BEE7-4CDCE5AB09F9}" type="slidenum">
              <a:rPr lang="en-US">
                <a:latin typeface="Times New Roman" pitchFamily="-110" charset="0"/>
              </a:rPr>
              <a:pPr/>
              <a:t>82</a:t>
            </a:fld>
            <a:endParaRPr lang="en-US">
              <a:latin typeface="Times New Roman" pitchFamily="-110"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xfrm>
            <a:off x="954088" y="4487863"/>
            <a:ext cx="5241925" cy="4252912"/>
          </a:xfrm>
          <a:solidFill>
            <a:srgbClr val="FFFFFF"/>
          </a:solidFill>
          <a:ln>
            <a:solidFill>
              <a:srgbClr val="000000"/>
            </a:solidFill>
          </a:ln>
        </p:spPr>
        <p:txBody>
          <a:bodyPr lIns="94851" tIns="47425" rIns="94851" bIns="47425"/>
          <a:lstStyle/>
          <a:p>
            <a:pPr eaLnBrk="1" hangingPunct="1"/>
            <a:r>
              <a:rPr lang="en-US" sz="800">
                <a:latin typeface="Times New Roman" pitchFamily="-110" charset="0"/>
                <a:ea typeface="ＭＳ Ｐゴシック" pitchFamily="-110" charset="-128"/>
                <a:cs typeface="ＭＳ Ｐゴシック" pitchFamily="-110" charset="-128"/>
              </a:rPr>
              <a:t>Maximum TPW = 72.5mm</a:t>
            </a:r>
          </a:p>
          <a:p>
            <a:pPr eaLnBrk="1" hangingPunct="1"/>
            <a:r>
              <a:rPr lang="en-US" sz="800">
                <a:latin typeface="Times New Roman" pitchFamily="-110" charset="0"/>
                <a:ea typeface="ＭＳ Ｐゴシック" pitchFamily="-110" charset="-128"/>
                <a:cs typeface="ＭＳ Ｐゴシック" pitchFamily="-110" charset="-128"/>
              </a:rPr>
              <a:t>we do get data from elsewhere and we do look at it…. </a:t>
            </a:r>
            <a:endParaRPr lang="en-US">
              <a:latin typeface="Times New Roman" pitchFamily="-110" charset="0"/>
              <a:ea typeface="ＭＳ Ｐゴシック" pitchFamily="-110" charset="-128"/>
              <a:cs typeface="ＭＳ Ｐゴシック" pitchFamily="-110" charset="-128"/>
            </a:endParaRPr>
          </a:p>
          <a:p>
            <a:pPr eaLnBrk="1" hangingPunct="1"/>
            <a:r>
              <a:rPr lang="en-US">
                <a:latin typeface="Times New Roman" pitchFamily="-110" charset="0"/>
                <a:ea typeface="ＭＳ Ｐゴシック" pitchFamily="-110" charset="-128"/>
                <a:cs typeface="ＭＳ Ｐゴシック" pitchFamily="-110" charset="-128"/>
              </a:rPr>
              <a:t>After tearing through the Okinawan island chain and</a:t>
            </a:r>
          </a:p>
          <a:p>
            <a:pPr eaLnBrk="1" hangingPunct="1"/>
            <a:r>
              <a:rPr lang="en-US">
                <a:latin typeface="Times New Roman" pitchFamily="-110" charset="0"/>
                <a:ea typeface="ＭＳ Ｐゴシック" pitchFamily="-110" charset="-128"/>
                <a:cs typeface="ＭＳ Ｐゴシック" pitchFamily="-110" charset="-128"/>
              </a:rPr>
              <a:t>       Taiwan late last week, Typhoon Sinlaku slammed into</a:t>
            </a:r>
          </a:p>
          <a:p>
            <a:pPr eaLnBrk="1" hangingPunct="1"/>
            <a:r>
              <a:rPr lang="en-US">
                <a:latin typeface="Times New Roman" pitchFamily="-110" charset="0"/>
                <a:ea typeface="ＭＳ Ｐゴシック" pitchFamily="-110" charset="-128"/>
                <a:cs typeface="ＭＳ Ｐゴシック" pitchFamily="-110" charset="-128"/>
              </a:rPr>
              <a:t>       China this weekend, causing as many as 26 deaths</a:t>
            </a:r>
          </a:p>
          <a:p>
            <a:pPr eaLnBrk="1" hangingPunct="1"/>
            <a:r>
              <a:rPr lang="en-US">
                <a:latin typeface="Times New Roman" pitchFamily="-110" charset="0"/>
                <a:ea typeface="ＭＳ Ｐゴシック" pitchFamily="-110" charset="-128"/>
                <a:cs typeface="ＭＳ Ｐゴシック" pitchFamily="-110" charset="-128"/>
              </a:rPr>
              <a:t>       and $100 million in destruction. The typhoon can be</a:t>
            </a:r>
          </a:p>
          <a:p>
            <a:pPr eaLnBrk="1" hangingPunct="1"/>
            <a:r>
              <a:rPr lang="en-US">
                <a:latin typeface="Times New Roman" pitchFamily="-110" charset="0"/>
                <a:ea typeface="ＭＳ Ｐゴシック" pitchFamily="-110" charset="-128"/>
                <a:cs typeface="ＭＳ Ｐゴシック" pitchFamily="-110" charset="-128"/>
              </a:rPr>
              <a:t>       seen making landfall over China in this true-color</a:t>
            </a:r>
          </a:p>
          <a:p>
            <a:pPr eaLnBrk="1" hangingPunct="1"/>
            <a:r>
              <a:rPr lang="en-US">
                <a:latin typeface="Times New Roman" pitchFamily="-110" charset="0"/>
                <a:ea typeface="ＭＳ Ｐゴシック" pitchFamily="-110" charset="-128"/>
                <a:cs typeface="ＭＳ Ｐゴシック" pitchFamily="-110" charset="-128"/>
              </a:rPr>
              <a:t>       image taken on September 7, 2002, by the Moderate</a:t>
            </a:r>
          </a:p>
          <a:p>
            <a:pPr eaLnBrk="1" hangingPunct="1"/>
            <a:r>
              <a:rPr lang="en-US">
                <a:latin typeface="Times New Roman" pitchFamily="-110" charset="0"/>
                <a:ea typeface="ＭＳ Ｐゴシック" pitchFamily="-110" charset="-128"/>
                <a:cs typeface="ＭＳ Ｐゴシック" pitchFamily="-110" charset="-128"/>
              </a:rPr>
              <a:t>       Resolution Imaging Spectroradiometer (MODIS), flying</a:t>
            </a:r>
          </a:p>
          <a:p>
            <a:pPr eaLnBrk="1" hangingPunct="1"/>
            <a:r>
              <a:rPr lang="en-US">
                <a:latin typeface="Times New Roman" pitchFamily="-110" charset="0"/>
                <a:ea typeface="ＭＳ Ｐゴシック" pitchFamily="-110" charset="-128"/>
                <a:cs typeface="ＭＳ Ｐゴシック" pitchFamily="-110" charset="-128"/>
              </a:rPr>
              <a:t>       aboard NASA?s Aqua spacecraft. When the typhoon</a:t>
            </a:r>
          </a:p>
          <a:p>
            <a:pPr eaLnBrk="1" hangingPunct="1"/>
            <a:r>
              <a:rPr lang="en-US">
                <a:latin typeface="Times New Roman" pitchFamily="-110" charset="0"/>
                <a:ea typeface="ＭＳ Ｐゴシック" pitchFamily="-110" charset="-128"/>
                <a:cs typeface="ＭＳ Ｐゴシック" pitchFamily="-110" charset="-128"/>
              </a:rPr>
              <a:t>       hit China, it was packing winds of up to 87 miles (144</a:t>
            </a:r>
          </a:p>
          <a:p>
            <a:pPr eaLnBrk="1" hangingPunct="1"/>
            <a:r>
              <a:rPr lang="en-US">
                <a:latin typeface="Times New Roman" pitchFamily="-110" charset="0"/>
                <a:ea typeface="ＭＳ Ｐゴシック" pitchFamily="-110" charset="-128"/>
                <a:cs typeface="ＭＳ Ｐゴシック" pitchFamily="-110" charset="-128"/>
              </a:rPr>
              <a:t>       kilometers) per hour. The typhoon destroyed over a</a:t>
            </a:r>
          </a:p>
          <a:p>
            <a:pPr eaLnBrk="1" hangingPunct="1"/>
            <a:r>
              <a:rPr lang="en-US">
                <a:latin typeface="Times New Roman" pitchFamily="-110" charset="0"/>
                <a:ea typeface="ＭＳ Ｐゴシック" pitchFamily="-110" charset="-128"/>
                <a:cs typeface="ＭＳ Ｐゴシック" pitchFamily="-110" charset="-128"/>
              </a:rPr>
              <a:t>       quarter of a million acres of cropland, collapsed tens of</a:t>
            </a:r>
          </a:p>
          <a:p>
            <a:pPr eaLnBrk="1" hangingPunct="1"/>
            <a:r>
              <a:rPr lang="en-US">
                <a:latin typeface="Times New Roman" pitchFamily="-110" charset="0"/>
                <a:ea typeface="ＭＳ Ｐゴシック" pitchFamily="-110" charset="-128"/>
                <a:cs typeface="ＭＳ Ｐゴシック" pitchFamily="-110" charset="-128"/>
              </a:rPr>
              <a:t>       thousands of buildings, and forced hundreds of</a:t>
            </a:r>
          </a:p>
          <a:p>
            <a:pPr eaLnBrk="1" hangingPunct="1"/>
            <a:r>
              <a:rPr lang="en-US">
                <a:latin typeface="Times New Roman" pitchFamily="-110" charset="0"/>
                <a:ea typeface="ＭＳ Ｐゴシック" pitchFamily="-110" charset="-128"/>
                <a:cs typeface="ＭＳ Ｐゴシック" pitchFamily="-110" charset="-128"/>
              </a:rPr>
              <a:t>       thousands from their homes. More than 1,500 people</a:t>
            </a:r>
          </a:p>
          <a:p>
            <a:pPr eaLnBrk="1" hangingPunct="1"/>
            <a:r>
              <a:rPr lang="en-US">
                <a:latin typeface="Times New Roman" pitchFamily="-110" charset="0"/>
                <a:ea typeface="ＭＳ Ｐゴシック" pitchFamily="-110" charset="-128"/>
                <a:cs typeface="ＭＳ Ｐゴシック" pitchFamily="-110" charset="-128"/>
              </a:rPr>
              <a:t>       have been killed this year in China as a result of</a:t>
            </a:r>
          </a:p>
          <a:p>
            <a:pPr eaLnBrk="1" hangingPunct="1"/>
            <a:r>
              <a:rPr lang="en-US">
                <a:latin typeface="Times New Roman" pitchFamily="-110" charset="0"/>
                <a:ea typeface="ＭＳ Ｐゴシック" pitchFamily="-110" charset="-128"/>
                <a:cs typeface="ＭＳ Ｐゴシック" pitchFamily="-110" charset="-128"/>
              </a:rPr>
              <a:t>       flooding and severe storms.</a:t>
            </a:r>
          </a:p>
          <a:p>
            <a:pPr eaLnBrk="1" hangingPunct="1"/>
            <a:r>
              <a:rPr lang="en-US">
                <a:latin typeface="Times New Roman" pitchFamily="-110" charset="0"/>
                <a:ea typeface="ＭＳ Ｐゴシック" pitchFamily="-110" charset="-128"/>
                <a:cs typeface="ＭＳ Ｐゴシック" pitchFamily="-110" charset="-128"/>
              </a:rPr>
              <a:t>Image courtesy Jacques Descloitres, MODIS Land</a:t>
            </a:r>
          </a:p>
          <a:p>
            <a:pPr eaLnBrk="1" hangingPunct="1"/>
            <a:r>
              <a:rPr lang="en-US">
                <a:latin typeface="Times New Roman" pitchFamily="-110" charset="0"/>
                <a:ea typeface="ＭＳ Ｐゴシック" pitchFamily="-110" charset="-128"/>
                <a:cs typeface="ＭＳ Ｐゴシック" pitchFamily="-110" charset="-128"/>
              </a:rPr>
              <a:t>       Rapid Response Team at NASA GSFC </a:t>
            </a:r>
          </a:p>
          <a:p>
            <a:pPr eaLnBrk="1" hangingPunct="1"/>
            <a:endParaRPr lang="en-US">
              <a:latin typeface="Times New Roman" pitchFamily="-110" charset="0"/>
              <a:ea typeface="ＭＳ Ｐゴシック" pitchFamily="-110" charset="-128"/>
              <a:cs typeface="ＭＳ Ｐゴシック" pitchFamily="-110" charset="-128"/>
            </a:endParaRPr>
          </a:p>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0D6CD46D-6CCB-984B-8549-859485804310}" type="slidenum">
              <a:rPr lang="en-US">
                <a:latin typeface="Times New Roman" pitchFamily="-110" charset="0"/>
              </a:rPr>
              <a:pPr/>
              <a:t>83</a:t>
            </a:fld>
            <a:endParaRPr lang="en-US">
              <a:latin typeface="Times New Roman" pitchFamily="-110" charset="0"/>
            </a:endParaRPr>
          </a:p>
        </p:txBody>
      </p:sp>
      <p:sp>
        <p:nvSpPr>
          <p:cNvPr id="157699" name="Rectangle 2"/>
          <p:cNvSpPr>
            <a:spLocks noGrp="1" noRot="1" noChangeAspect="1" noChangeArrowheads="1" noTextEdit="1"/>
          </p:cNvSpPr>
          <p:nvPr>
            <p:ph type="sldImg"/>
          </p:nvPr>
        </p:nvSpPr>
        <p:spPr>
          <a:solidFill>
            <a:srgbClr val="FFFFFF"/>
          </a:solidFill>
          <a:ln/>
        </p:spPr>
      </p:sp>
      <p:sp>
        <p:nvSpPr>
          <p:cNvPr id="157700" name="Rectangle 3"/>
          <p:cNvSpPr>
            <a:spLocks noGrp="1" noChangeArrowheads="1"/>
          </p:cNvSpPr>
          <p:nvPr>
            <p:ph type="body" idx="1"/>
          </p:nvPr>
        </p:nvSpPr>
        <p:spPr>
          <a:xfrm>
            <a:off x="954088" y="4487863"/>
            <a:ext cx="5241925" cy="4252912"/>
          </a:xfrm>
          <a:solidFill>
            <a:srgbClr val="FFFFFF"/>
          </a:solidFill>
          <a:ln>
            <a:solidFill>
              <a:srgbClr val="000000"/>
            </a:solidFill>
          </a:ln>
        </p:spPr>
        <p:txBody>
          <a:bodyPr lIns="94851" tIns="47425" rIns="94851" bIns="47425"/>
          <a:lstStyle/>
          <a:p>
            <a:pPr eaLnBrk="1" hangingPunct="1"/>
            <a:r>
              <a:rPr lang="en-US">
                <a:latin typeface="Times New Roman" pitchFamily="-110" charset="0"/>
                <a:ea typeface="ＭＳ Ｐゴシック" pitchFamily="-110" charset="-128"/>
                <a:cs typeface="ＭＳ Ｐゴシック" pitchFamily="-110" charset="-128"/>
              </a:rPr>
              <a:t>Two other products are subsets of TPW: high and low</a:t>
            </a:r>
          </a:p>
          <a:p>
            <a:pPr eaLnBrk="1" hangingPunct="1"/>
            <a:endParaRPr lang="en-US">
              <a:latin typeface="Times New Roman" pitchFamily="-110" charset="0"/>
              <a:ea typeface="ＭＳ Ｐゴシック" pitchFamily="-110" charset="-128"/>
              <a:cs typeface="ＭＳ Ｐゴシック" pitchFamily="-110" charset="-128"/>
            </a:endParaRPr>
          </a:p>
          <a:p>
            <a:pPr eaLnBrk="1" hangingPunct="1"/>
            <a:r>
              <a:rPr lang="en-US">
                <a:latin typeface="Times New Roman" pitchFamily="-110" charset="0"/>
                <a:ea typeface="ＭＳ Ｐゴシック" pitchFamily="-110" charset="-128"/>
                <a:cs typeface="ＭＳ Ｐゴシック" pitchFamily="-110" charset="-128"/>
              </a:rPr>
              <a:t>same scale.  See higher PW above 700hPa near convection. See stronger gradients, more small scale features than near surface. </a:t>
            </a:r>
          </a:p>
          <a:p>
            <a:pPr eaLnBrk="1" hangingPunct="1"/>
            <a:endParaRPr lang="en-US">
              <a:latin typeface="Times New Roman" pitchFamily="-110" charset="0"/>
              <a:ea typeface="ＭＳ Ｐゴシック" pitchFamily="-110" charset="-128"/>
              <a:cs typeface="ＭＳ Ｐゴシック" pitchFamily="-110" charset="-128"/>
            </a:endParaRPr>
          </a:p>
          <a:p>
            <a:pPr eaLnBrk="1" hangingPunct="1"/>
            <a:r>
              <a:rPr lang="en-US">
                <a:latin typeface="Times New Roman" pitchFamily="-110" charset="0"/>
                <a:ea typeface="ＭＳ Ｐゴシック" pitchFamily="-110" charset="-128"/>
                <a:cs typeface="ＭＳ Ｐゴシック" pitchFamily="-110" charset="-128"/>
              </a:rPr>
              <a:t>Terra modis june 2, 2001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4959CFEF-4736-3141-A2A7-6EEAA51B7340}" type="slidenum">
              <a:rPr lang="en-US">
                <a:latin typeface="Times New Roman" pitchFamily="-110" charset="0"/>
              </a:rPr>
              <a:pPr/>
              <a:t>84</a:t>
            </a:fld>
            <a:endParaRPr lang="en-US">
              <a:latin typeface="Times New Roman" pitchFamily="-110"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0D4791E1-31CC-E34A-9ACD-04AE7CD73A35}" type="slidenum">
              <a:rPr lang="en-US">
                <a:latin typeface="Times New Roman" pitchFamily="-110" charset="0"/>
              </a:rPr>
              <a:pPr/>
              <a:t>86</a:t>
            </a:fld>
            <a:endParaRPr lang="en-US">
              <a:latin typeface="Times New Roman" pitchFamily="-110" charset="0"/>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8FA5A435-7327-454A-9759-3964B39E1E9D}" type="slidenum">
              <a:rPr lang="en-US">
                <a:latin typeface="Times New Roman" pitchFamily="-110" charset="0"/>
              </a:rPr>
              <a:pPr/>
              <a:t>87</a:t>
            </a:fld>
            <a:endParaRPr lang="en-US">
              <a:latin typeface="Times New Roman" pitchFamily="-110" charset="0"/>
            </a:endParaRPr>
          </a:p>
        </p:txBody>
      </p:sp>
      <p:sp>
        <p:nvSpPr>
          <p:cNvPr id="166915" name="Rectangle 2"/>
          <p:cNvSpPr>
            <a:spLocks noGrp="1" noRot="1" noChangeAspect="1" noChangeArrowheads="1" noTextEdit="1"/>
          </p:cNvSpPr>
          <p:nvPr>
            <p:ph type="sldImg"/>
          </p:nvPr>
        </p:nvSpPr>
        <p:spPr>
          <a:solidFill>
            <a:srgbClr val="FFFFFF"/>
          </a:solidFill>
          <a:ln/>
        </p:spPr>
      </p:sp>
      <p:sp>
        <p:nvSpPr>
          <p:cNvPr id="166916" name="Rectangle 3"/>
          <p:cNvSpPr>
            <a:spLocks noGrp="1" noChangeArrowheads="1"/>
          </p:cNvSpPr>
          <p:nvPr>
            <p:ph type="body" idx="1"/>
          </p:nvPr>
        </p:nvSpPr>
        <p:spPr>
          <a:xfrm>
            <a:off x="954088" y="4487863"/>
            <a:ext cx="5241925" cy="4252912"/>
          </a:xfrm>
          <a:solidFill>
            <a:srgbClr val="FFFFFF"/>
          </a:solidFill>
          <a:ln>
            <a:solidFill>
              <a:srgbClr val="000000"/>
            </a:solidFill>
          </a:ln>
        </p:spPr>
        <p:txBody>
          <a:bodyPr lIns="94851" tIns="47425" rIns="94851" bIns="47425"/>
          <a:lstStyle/>
          <a:p>
            <a:pPr eaLnBrk="1" hangingPunct="1"/>
            <a:r>
              <a:rPr lang="en-US">
                <a:latin typeface="Times New Roman" pitchFamily="-110" charset="0"/>
                <a:ea typeface="Times New Roman" pitchFamily="-110" charset="0"/>
                <a:cs typeface="Times New Roman" pitchFamily="-110" charset="0"/>
              </a:rPr>
              <a:t>The SSM/I (resolution 12.5 km) retrieves products for clear or cloudy skies over ocean only, and uses the 22 and 37 GHz microwave channels.  MODIS and SSM/I show similar patterns of TPW distribution and similar magnitudes, however MODIS retrievals are somewhat less moist over tropical oceans.  Some of the differences can be attributed to the fact that MODIS does not retrieve cloudy pixels and, thus, does not capture the moist environment around clouds.  This can affect the results even where MODIS retrievals were performed since the retrieval only requires that 5 of the 25 pixels in a 5x5 MODIS field-of-view area be clear.  The remaining cloudy pixels are excluded, however the retrieval is still performed using only the clear pixels.  Other differences may be attributed to the time differences between the two satellite overpasses.  </a:t>
            </a:r>
          </a:p>
          <a:p>
            <a:pPr eaLnBrk="1" hangingPunct="1"/>
            <a:r>
              <a:rPr lang="en-US">
                <a:latin typeface="Times New Roman" pitchFamily="-110" charset="0"/>
                <a:ea typeface="Times New Roman" pitchFamily="-110" charset="0"/>
                <a:cs typeface="Times New Roman" pitchFamily="-110" charset="0"/>
              </a:rPr>
              <a:t> </a:t>
            </a:r>
          </a:p>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45EBAB4A-5A10-C845-A5B5-CC98EE9DF015}" type="slidenum">
              <a:rPr lang="en-US">
                <a:latin typeface="Times New Roman" pitchFamily="-110" charset="0"/>
              </a:rPr>
              <a:pPr/>
              <a:t>88</a:t>
            </a:fld>
            <a:endParaRPr lang="en-US">
              <a:latin typeface="Times New Roman" pitchFamily="-110" charset="0"/>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24D4082C-A6E9-6140-AE61-2746AF9E656E}" type="slidenum">
              <a:rPr lang="en-US">
                <a:latin typeface="Times New Roman" pitchFamily="-110" charset="0"/>
              </a:rPr>
              <a:pPr/>
              <a:t>12</a:t>
            </a:fld>
            <a:endParaRPr lang="en-US">
              <a:latin typeface="Times New Roman" pitchFamily="-110" charset="0"/>
            </a:endParaRPr>
          </a:p>
        </p:txBody>
      </p:sp>
      <p:sp>
        <p:nvSpPr>
          <p:cNvPr id="39939" name="Rectangle 1026"/>
          <p:cNvSpPr>
            <a:spLocks noGrp="1" noRot="1" noChangeAspect="1" noChangeArrowheads="1" noTextEdit="1"/>
          </p:cNvSpPr>
          <p:nvPr>
            <p:ph type="sldImg"/>
          </p:nvPr>
        </p:nvSpPr>
        <p:spPr>
          <a:xfrm>
            <a:off x="1444625" y="896938"/>
            <a:ext cx="4313238" cy="3235325"/>
          </a:xfrm>
          <a:ln/>
        </p:spPr>
      </p:sp>
      <p:sp>
        <p:nvSpPr>
          <p:cNvPr id="39940" name="Rectangle 1027"/>
          <p:cNvSpPr>
            <a:spLocks noGrp="1" noChangeArrowheads="1"/>
          </p:cNvSpPr>
          <p:nvPr>
            <p:ph type="body" idx="1"/>
          </p:nvPr>
        </p:nvSpPr>
        <p:spPr>
          <a:xfrm>
            <a:off x="1112838" y="4448175"/>
            <a:ext cx="4975225" cy="3590925"/>
          </a:xfrm>
          <a:noFill/>
          <a:ln/>
        </p:spPr>
        <p:txBody>
          <a:bodyPr lIns="88168" tIns="44084" rIns="88168" bIns="44084"/>
          <a:lstStyle/>
          <a:p>
            <a:r>
              <a:rPr lang="en-US">
                <a:latin typeface="Times New Roman" pitchFamily="-110" charset="0"/>
                <a:ea typeface="ＭＳ Ｐゴシック" pitchFamily="-110" charset="-128"/>
                <a:cs typeface="ＭＳ Ｐゴシック" pitchFamily="-110" charset="-128"/>
              </a:rPr>
              <a:t>Example of simple IR confidence test.  Confidence of 1 meand high confidence clear region.</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F47AE871-A860-884F-A017-BD4587F2D88B}" type="slidenum">
              <a:rPr lang="en-US">
                <a:latin typeface="Times New Roman" pitchFamily="-110" charset="0"/>
              </a:rPr>
              <a:pPr/>
              <a:t>89</a:t>
            </a:fld>
            <a:endParaRPr lang="en-US">
              <a:latin typeface="Times New Roman" pitchFamily="-110" charset="0"/>
            </a:endParaRPr>
          </a:p>
        </p:txBody>
      </p:sp>
      <p:sp>
        <p:nvSpPr>
          <p:cNvPr id="175107" name="Rectangle 2"/>
          <p:cNvSpPr>
            <a:spLocks noGrp="1" noRot="1" noChangeAspect="1" noChangeArrowheads="1"/>
          </p:cNvSpPr>
          <p:nvPr>
            <p:ph type="sldImg"/>
          </p:nvPr>
        </p:nvSpPr>
        <p:spPr>
          <a:solidFill>
            <a:srgbClr val="FFFFFF"/>
          </a:solidFill>
          <a:ln/>
        </p:spPr>
      </p:sp>
      <p:sp>
        <p:nvSpPr>
          <p:cNvPr id="175108" name="Rectangle 3"/>
          <p:cNvSpPr>
            <a:spLocks noGrp="1" noChangeArrowheads="1"/>
          </p:cNvSpPr>
          <p:nvPr>
            <p:ph type="body" idx="1"/>
          </p:nvPr>
        </p:nvSpPr>
        <p:spPr>
          <a:solidFill>
            <a:srgbClr val="FFFFFF"/>
          </a:solidFill>
          <a:ln>
            <a:solidFill>
              <a:srgbClr val="000000"/>
            </a:solidFill>
          </a:ln>
        </p:spPr>
        <p:txBody>
          <a:bodyPr lIns="91436" tIns="45718" rIns="91436" bIns="45718"/>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84C0579E-D6EC-6948-B676-99564EE94300}" type="slidenum">
              <a:rPr lang="en-US">
                <a:latin typeface="Times New Roman" pitchFamily="-110" charset="0"/>
              </a:rPr>
              <a:pPr/>
              <a:t>90</a:t>
            </a:fld>
            <a:endParaRPr lang="en-US">
              <a:latin typeface="Times New Roman" pitchFamily="-110" charset="0"/>
            </a:endParaRPr>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F107AEDF-0977-484E-AD22-F55F84DE00E9}" type="slidenum">
              <a:rPr lang="en-US">
                <a:latin typeface="Times New Roman" pitchFamily="-110" charset="0"/>
              </a:rPr>
              <a:pPr/>
              <a:t>91</a:t>
            </a:fld>
            <a:endParaRPr lang="en-US">
              <a:latin typeface="Times New Roman" pitchFamily="-110" charset="0"/>
            </a:endParaRP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Slide Image Placeholder 1"/>
          <p:cNvSpPr>
            <a:spLocks noGrp="1" noRot="1" noChangeAspec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27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23F8B75-8E01-B142-A25C-4E4225F47C10}" type="slidenum">
              <a:rPr lang="en-US" smtClean="0">
                <a:ea typeface="ＭＳ Ｐゴシック" charset="-128"/>
                <a:cs typeface="ＭＳ Ｐゴシック" charset="-128"/>
              </a:rPr>
              <a:pPr fontAlgn="base">
                <a:spcBef>
                  <a:spcPct val="0"/>
                </a:spcBef>
                <a:spcAft>
                  <a:spcPct val="0"/>
                </a:spcAft>
                <a:defRPr/>
              </a:pPr>
              <a:t>92</a:t>
            </a:fld>
            <a:endParaRPr lang="en-US" smtClean="0">
              <a:ea typeface="ＭＳ Ｐゴシック" charset="-128"/>
              <a:cs typeface="ＭＳ Ｐゴシック"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9F548725-842A-5A48-81EE-3442F535A62F}" type="slidenum">
              <a:rPr lang="en-US">
                <a:latin typeface="Times New Roman" pitchFamily="-110" charset="0"/>
              </a:rPr>
              <a:pPr/>
              <a:t>93</a:t>
            </a:fld>
            <a:endParaRPr lang="en-US">
              <a:latin typeface="Times New Roman" pitchFamily="-110" charset="0"/>
            </a:endParaRPr>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1DDBD331-08F1-0F40-8EDC-E7F5794D1CB5}" type="slidenum">
              <a:rPr lang="en-US">
                <a:latin typeface="Times New Roman" pitchFamily="-110" charset="0"/>
              </a:rPr>
              <a:pPr/>
              <a:t>14</a:t>
            </a:fld>
            <a:endParaRPr lang="en-US">
              <a:latin typeface="Times New Roman" pitchFamily="-110" charset="0"/>
            </a:endParaRPr>
          </a:p>
        </p:txBody>
      </p:sp>
      <p:sp>
        <p:nvSpPr>
          <p:cNvPr id="44035" name="Rectangle 2"/>
          <p:cNvSpPr>
            <a:spLocks noGrp="1" noRot="1" noChangeAspect="1" noChangeArrowheads="1" noTextEdit="1"/>
          </p:cNvSpPr>
          <p:nvPr>
            <p:ph type="sldImg"/>
          </p:nvPr>
        </p:nvSpPr>
        <p:spPr>
          <a:xfrm>
            <a:off x="1222375" y="714375"/>
            <a:ext cx="4706938" cy="3530600"/>
          </a:xfrm>
          <a:ln/>
        </p:spPr>
      </p:sp>
      <p:sp>
        <p:nvSpPr>
          <p:cNvPr id="44036" name="Rectangle 3"/>
          <p:cNvSpPr>
            <a:spLocks noGrp="1" noChangeArrowheads="1"/>
          </p:cNvSpPr>
          <p:nvPr>
            <p:ph type="body" idx="1"/>
          </p:nvPr>
        </p:nvSpPr>
        <p:spPr>
          <a:noFill/>
          <a:ln/>
        </p:spPr>
        <p:txBody>
          <a:bodyPr/>
          <a:lstStyle/>
          <a:p>
            <a:r>
              <a:rPr lang="en-US">
                <a:latin typeface="Times New Roman" pitchFamily="-110" charset="0"/>
                <a:ea typeface="ＭＳ Ｐゴシック" pitchFamily="-110" charset="-128"/>
                <a:cs typeface="ＭＳ Ｐゴシック" pitchFamily="-110" charset="-128"/>
              </a:rPr>
              <a:t>This is a scene in May 2001.  The left is channe 2 (0.87 microns) and the right 1.38 microns.  I’ve zoomed into an area with contrails and thin cirrus to show that the channel2 can hardly see these, while the 1.38 is evident.  The cloud mask result for this region is shown in the color image.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8B5AB6F7-D85C-F64C-BD0F-59D12DAD6C9C}" type="slidenum">
              <a:rPr lang="en-US">
                <a:latin typeface="Times New Roman" pitchFamily="-110" charset="0"/>
              </a:rPr>
              <a:pPr/>
              <a:t>19</a:t>
            </a:fld>
            <a:endParaRPr lang="en-US">
              <a:latin typeface="Times New Roman" pitchFamily="-110" charset="0"/>
            </a:endParaRPr>
          </a:p>
        </p:txBody>
      </p:sp>
      <p:sp>
        <p:nvSpPr>
          <p:cNvPr id="49155" name="Rectangle 2"/>
          <p:cNvSpPr>
            <a:spLocks noGrp="1" noRot="1" noChangeAspect="1" noChangeArrowheads="1" noTextEdit="1"/>
          </p:cNvSpPr>
          <p:nvPr>
            <p:ph type="sldImg"/>
          </p:nvPr>
        </p:nvSpPr>
        <p:spPr>
          <a:xfrm>
            <a:off x="1198563" y="696913"/>
            <a:ext cx="4749800" cy="3562350"/>
          </a:xfrm>
          <a:ln/>
        </p:spPr>
      </p:sp>
      <p:sp>
        <p:nvSpPr>
          <p:cNvPr id="49156" name="Rectangle 3"/>
          <p:cNvSpPr>
            <a:spLocks noGrp="1" noChangeArrowheads="1"/>
          </p:cNvSpPr>
          <p:nvPr>
            <p:ph type="body" idx="1"/>
          </p:nvPr>
        </p:nvSpPr>
        <p:spPr>
          <a:xfrm>
            <a:off x="933450" y="4494213"/>
            <a:ext cx="5283200" cy="4257675"/>
          </a:xfrm>
          <a:noFill/>
          <a:ln/>
        </p:spPr>
        <p:txBody>
          <a:bodyPr lIns="94833" tIns="47416" rIns="94833" bIns="47416"/>
          <a:lstStyle/>
          <a:p>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06AE6826-1D24-094E-9999-4A90A6DAB066}" type="slidenum">
              <a:rPr lang="en-US">
                <a:latin typeface="Times New Roman" pitchFamily="-110" charset="0"/>
              </a:rPr>
              <a:pPr/>
              <a:t>20</a:t>
            </a:fld>
            <a:endParaRPr lang="en-US">
              <a:latin typeface="Times New Roman" pitchFamily="-110" charset="0"/>
            </a:endParaRPr>
          </a:p>
        </p:txBody>
      </p:sp>
      <p:sp>
        <p:nvSpPr>
          <p:cNvPr id="51203" name="Rectangle 2"/>
          <p:cNvSpPr>
            <a:spLocks noGrp="1" noRot="1" noChangeAspect="1" noChangeArrowheads="1" noTextEdit="1"/>
          </p:cNvSpPr>
          <p:nvPr>
            <p:ph type="sldImg"/>
          </p:nvPr>
        </p:nvSpPr>
        <p:spPr>
          <a:xfrm>
            <a:off x="1200150" y="695325"/>
            <a:ext cx="4749800" cy="3562350"/>
          </a:xfrm>
          <a:ln/>
        </p:spPr>
      </p:sp>
      <p:sp>
        <p:nvSpPr>
          <p:cNvPr id="51204" name="Rectangle 3"/>
          <p:cNvSpPr>
            <a:spLocks noGrp="1" noChangeArrowheads="1"/>
          </p:cNvSpPr>
          <p:nvPr>
            <p:ph type="body" idx="1"/>
          </p:nvPr>
        </p:nvSpPr>
        <p:spPr>
          <a:xfrm>
            <a:off x="236538" y="5122863"/>
            <a:ext cx="6626225" cy="3170237"/>
          </a:xfrm>
          <a:noFill/>
          <a:ln/>
        </p:spPr>
        <p:txBody>
          <a:bodyPr/>
          <a:lstStyle/>
          <a:p>
            <a:pPr>
              <a:lnSpc>
                <a:spcPct val="96000"/>
              </a:lnSpc>
            </a:pPr>
            <a:r>
              <a:rPr lang="en-US">
                <a:latin typeface="Times New Roman" pitchFamily="-110" charset="0"/>
                <a:ea typeface="ＭＳ Ｐゴシック" pitchFamily="-110" charset="-128"/>
                <a:cs typeface="ＭＳ Ｐゴシック" pitchFamily="-110" charset="-128"/>
              </a:rPr>
              <a:t>The brightness temperatures of the outgoing radiance observed by an airborne interferometer are shown along with the MODIS infrared spectral bands. The brightness temperatures generally decrease as the center of an absorption band is approached.  This decrease is associated with the decrease of tropospheric temperature with altitude.  Near about 690 cm</a:t>
            </a:r>
            <a:r>
              <a:rPr lang="en-US" baseline="30000">
                <a:latin typeface="Times New Roman" pitchFamily="-110" charset="0"/>
                <a:ea typeface="ＭＳ Ｐゴシック" pitchFamily="-110" charset="-128"/>
                <a:cs typeface="ＭＳ Ｐゴシック" pitchFamily="-110" charset="-128"/>
              </a:rPr>
              <a:t>-1</a:t>
            </a:r>
            <a:r>
              <a:rPr lang="en-US">
                <a:latin typeface="Times New Roman" pitchFamily="-110" charset="0"/>
                <a:ea typeface="ＭＳ Ｐゴシック" pitchFamily="-110" charset="-128"/>
                <a:cs typeface="ＭＳ Ｐゴシック" pitchFamily="-110" charset="-128"/>
              </a:rPr>
              <a:t>, the temperature shows a minimum which is related to the colder tropopause. On the basis of the sounding principle already discussed, the MODIS team selected a set of sounding wave numbers such that a temperature layers in the troposphere can be described.  The arrows indicate the selection.  The associated weighting functions are also shown revealing that the radiation is coming from broad overlapping layers, helping to confound the inversion problem from multispectral radiance measurements to temperature profile.</a:t>
            </a:r>
          </a:p>
          <a:p>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E31B6206-B790-2F4F-9356-01F9ACBA3876}" type="slidenum">
              <a:rPr lang="en-US">
                <a:latin typeface="Times New Roman" pitchFamily="-110" charset="0"/>
              </a:rPr>
              <a:pPr/>
              <a:t>21</a:t>
            </a:fld>
            <a:endParaRPr lang="en-US">
              <a:latin typeface="Times New Roman" pitchFamily="-110" charset="0"/>
            </a:endParaRPr>
          </a:p>
        </p:txBody>
      </p:sp>
      <p:sp>
        <p:nvSpPr>
          <p:cNvPr id="53251" name="Rectangle 2"/>
          <p:cNvSpPr>
            <a:spLocks noGrp="1" noRot="1" noChangeAspect="1" noChangeArrowheads="1" noTextEdit="1"/>
          </p:cNvSpPr>
          <p:nvPr>
            <p:ph type="sldImg"/>
          </p:nvPr>
        </p:nvSpPr>
        <p:spPr>
          <a:xfrm>
            <a:off x="1198563" y="696913"/>
            <a:ext cx="4749800" cy="3562350"/>
          </a:xfrm>
          <a:ln/>
        </p:spPr>
      </p:sp>
      <p:sp>
        <p:nvSpPr>
          <p:cNvPr id="53252" name="Rectangle 3"/>
          <p:cNvSpPr>
            <a:spLocks noGrp="1" noChangeArrowheads="1"/>
          </p:cNvSpPr>
          <p:nvPr>
            <p:ph type="body" idx="1"/>
          </p:nvPr>
        </p:nvSpPr>
        <p:spPr>
          <a:xfrm>
            <a:off x="933450" y="4494213"/>
            <a:ext cx="5283200" cy="4257675"/>
          </a:xfrm>
          <a:noFill/>
          <a:ln/>
        </p:spPr>
        <p:txBody>
          <a:bodyPr lIns="94833" tIns="47416" rIns="94833" bIns="47416"/>
          <a:lstStyle/>
          <a:p>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10F0D6B8-960F-E34A-BE99-0DC37D8D1BFB}" type="slidenum">
              <a:rPr lang="en-US">
                <a:latin typeface="Times New Roman" pitchFamily="-110" charset="0"/>
              </a:rPr>
              <a:pPr/>
              <a:t>22</a:t>
            </a:fld>
            <a:endParaRPr lang="en-US">
              <a:latin typeface="Times New Roman" pitchFamily="-110" charset="0"/>
            </a:endParaRPr>
          </a:p>
        </p:txBody>
      </p:sp>
      <p:sp>
        <p:nvSpPr>
          <p:cNvPr id="55299" name="Rectangle 2"/>
          <p:cNvSpPr>
            <a:spLocks noGrp="1" noRot="1" noChangeAspect="1" noChangeArrowheads="1" noTextEdit="1"/>
          </p:cNvSpPr>
          <p:nvPr>
            <p:ph type="sldImg"/>
          </p:nvPr>
        </p:nvSpPr>
        <p:spPr>
          <a:xfrm>
            <a:off x="1222375" y="725488"/>
            <a:ext cx="4706938" cy="3530600"/>
          </a:xfrm>
          <a:ln/>
        </p:spPr>
      </p:sp>
      <p:sp>
        <p:nvSpPr>
          <p:cNvPr id="55300" name="Rectangle 3"/>
          <p:cNvSpPr>
            <a:spLocks noGrp="1" noChangeArrowheads="1"/>
          </p:cNvSpPr>
          <p:nvPr>
            <p:ph type="body" idx="1"/>
          </p:nvPr>
        </p:nvSpPr>
        <p:spPr>
          <a:xfrm>
            <a:off x="947738" y="6581775"/>
            <a:ext cx="5264150" cy="2133600"/>
          </a:xfrm>
          <a:noFill/>
          <a:ln/>
        </p:spPr>
        <p:txBody>
          <a:bodyPr/>
          <a:lstStyle/>
          <a:p>
            <a:r>
              <a:rPr lang="en-US">
                <a:latin typeface="Times New Roman" pitchFamily="-110" charset="0"/>
                <a:ea typeface="ＭＳ Ｐゴシック" pitchFamily="-110" charset="-128"/>
                <a:cs typeface="ＭＳ Ｐゴシック" pitchFamily="-110" charset="-128"/>
              </a:rPr>
              <a:t>Or land applications, MODIS has several spectral bands that are above and below </a:t>
            </a:r>
          </a:p>
          <a:p>
            <a:r>
              <a:rPr lang="en-US">
                <a:latin typeface="Times New Roman" pitchFamily="-110" charset="0"/>
                <a:ea typeface="ＭＳ Ｐゴシック" pitchFamily="-110" charset="-128"/>
                <a:cs typeface="ＭＳ Ｐゴシック" pitchFamily="-110" charset="-128"/>
              </a:rPr>
              <a:t>step function increases or decreases in the reflectivity of vegetation (increases above </a:t>
            </a:r>
          </a:p>
          <a:p>
            <a:r>
              <a:rPr lang="en-US">
                <a:latin typeface="Times New Roman" pitchFamily="-110" charset="0"/>
                <a:ea typeface="ＭＳ Ｐゴシック" pitchFamily="-110" charset="-128"/>
                <a:cs typeface="ＭＳ Ｐゴシック" pitchFamily="-110" charset="-128"/>
              </a:rPr>
              <a:t>0.72 um) or snow/ice (decreases above 1.4 um).  The multispectral data will be used</a:t>
            </a:r>
          </a:p>
          <a:p>
            <a:r>
              <a:rPr lang="en-US">
                <a:latin typeface="Times New Roman" pitchFamily="-110" charset="0"/>
                <a:ea typeface="ＭＳ Ｐゴシック" pitchFamily="-110" charset="-128"/>
                <a:cs typeface="ＭＳ Ｐゴシック" pitchFamily="-110" charset="-128"/>
              </a:rPr>
              <a:t>to reveal the extent of vegetation and snow/ice in the various regions of the globe.</a:t>
            </a:r>
          </a:p>
          <a:p>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7821E3-9EBA-B94C-960F-62DC9AF1040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0DB7EF-1246-B94B-BE84-925744E9B31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91DEFD-6AA0-C241-B2EC-8600BFF9F77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FB2374-D540-3344-97C6-EF4B104E4E08}"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C3B19-8869-5146-9BE9-FEA43D4723AE}"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EF15BC-25DE-6B43-8682-9908CB272C2A}"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535654-44AD-6348-A9B9-8B2C1402B567}"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F5106B-F643-BE43-A591-304197990C2D}"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03777D-B7EE-BF41-B275-F86EE41A2CC0}"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134145-E4F3-F14D-B3FC-3B7F548B826D}" type="datetimeFigureOut">
              <a:rPr lang="en-US" smtClean="0">
                <a:solidFill>
                  <a:prstClr val="black">
                    <a:tint val="75000"/>
                  </a:prstClr>
                </a:solidFill>
              </a:rPr>
              <a:pPr/>
              <a:t>6/2/11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F9DC20-435B-DD4A-8CBE-D168517EA8A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4CBF62-8C69-CA4B-A677-1D4F9DDA0A6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45413B-7B1B-0D4E-A0DB-6E76983A5E91}"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DA5387-905B-0543-A2D1-086DB592131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BCBA942-BED6-2345-9BEE-8787C453C9F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7853D1-6A3A-E045-9D4E-2140D23A053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5DEB512-D019-F940-800D-71978522E97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8F4F8AC-A3BE-F94F-B8A2-53C61CEAE8D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DDDC1C-62D7-AF49-B680-1B0EECF8D25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theme" Target="../theme/theme1.xml"/><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slideLayout" Target="../slideLayouts/slideLayout13.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2" Type="http://schemas.openxmlformats.org/officeDocument/2006/relationships/slideLayout" Target="../slideLayouts/slideLayout17.xml"/><Relationship Id="rId3" Type="http://schemas.openxmlformats.org/officeDocument/2006/relationships/theme" Target="../theme/theme4.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E7E35D04-AD28-3040-A3F4-CC42488522F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BD340F6E-1B00-BF49-B925-DA9EAB58FB8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B218F3D9-97F6-624E-8459-7A5119202B3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DEED0366-1F57-F045-A340-E5DBC98D1BE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45134145-E4F3-F14D-B3FC-3B7F548B826D}" type="datetimeFigureOut">
              <a:rPr lang="en-US" smtClean="0">
                <a:solidFill>
                  <a:prstClr val="black">
                    <a:tint val="75000"/>
                  </a:prstClr>
                </a:solidFill>
                <a:latin typeface="Calibri"/>
              </a:rPr>
              <a:pPr defTabSz="457200" fontAlgn="auto">
                <a:spcBef>
                  <a:spcPts val="0"/>
                </a:spcBef>
                <a:spcAft>
                  <a:spcPts val="0"/>
                </a:spcAft>
              </a:pPr>
              <a:t>6/2/11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2BF9DC20-435B-DD4A-8CBE-D168517EA8AF}"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70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2.jpeg"/><Relationship Id="rId5" Type="http://schemas.openxmlformats.org/officeDocument/2006/relationships/image" Target="../media/image3.jpeg"/><Relationship Id="rId7"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 Id="rId6"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4" Type="http://schemas.openxmlformats.org/officeDocument/2006/relationships/oleObject" Target="../embeddings/oleObject1.bin"/><Relationship Id="rId1" Type="http://schemas.openxmlformats.org/officeDocument/2006/relationships/vmlDrawing" Target="../drawings/vmlDrawing1.vml"/><Relationship Id="rId2" Type="http://schemas.openxmlformats.org/officeDocument/2006/relationships/slideLayout" Target="../slideLayouts/slideLayout6.xml"/><Relationship Id="rId3"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4" Type="http://schemas.openxmlformats.org/officeDocument/2006/relationships/oleObject" Target="../embeddings/oleObject3.bin"/><Relationship Id="rId1" Type="http://schemas.openxmlformats.org/officeDocument/2006/relationships/vmlDrawing" Target="../drawings/vmlDrawing2.vml"/><Relationship Id="rId2" Type="http://schemas.openxmlformats.org/officeDocument/2006/relationships/slideLayout" Target="../slideLayouts/slideLayout13.xml"/><Relationship Id="rId3"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1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3"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6" Type="http://schemas.openxmlformats.org/officeDocument/2006/relationships/hyperlink" Target="http://mcst.gsfc.nasa.gov/" TargetMode="External"/><Relationship Id="rId4" Type="http://schemas.openxmlformats.org/officeDocument/2006/relationships/hyperlink" Target="http://modis-atmos.gsfc.nasa.gov/" TargetMode="External"/><Relationship Id="rId1" Type="http://schemas.openxmlformats.org/officeDocument/2006/relationships/slideLayout" Target="../slideLayouts/slideLayout18.xml"/><Relationship Id="rId2" Type="http://schemas.openxmlformats.org/officeDocument/2006/relationships/hyperlink" Target="http://modis.gsfc.nasa.gov/" TargetMode="External"/><Relationship Id="rId3" Type="http://schemas.openxmlformats.org/officeDocument/2006/relationships/hyperlink" Target="http://modis-land.gsfc.nasa.gov/" TargetMode="External"/><Relationship Id="rId5" Type="http://schemas.openxmlformats.org/officeDocument/2006/relationships/hyperlink" Target="http://oceancolor.gsfc.nasa.gov/"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http://modis.gsfc.nasa.gov/data/atbd/index.php" TargetMode="External"/><Relationship Id="rId3" Type="http://schemas.openxmlformats.org/officeDocument/2006/relationships/image" Target="../media/image6.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26.jpeg"/><Relationship Id="rId4" Type="http://schemas.openxmlformats.org/officeDocument/2006/relationships/image" Target="../media/image22.jpeg"/><Relationship Id="rId5" Type="http://schemas.openxmlformats.org/officeDocument/2006/relationships/image" Target="../media/image23.jpeg"/><Relationship Id="rId7"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image" Target="../media/image20.jpeg"/><Relationship Id="rId9" Type="http://schemas.openxmlformats.org/officeDocument/2006/relationships/image" Target="../media/image27.jpeg"/><Relationship Id="rId3" Type="http://schemas.openxmlformats.org/officeDocument/2006/relationships/image" Target="../media/image21.jpeg"/><Relationship Id="rId6" Type="http://schemas.openxmlformats.org/officeDocument/2006/relationships/image" Target="../media/image24.jpeg"/></Relationships>
</file>

<file path=ppt/slides/_rels/slide35.xml.rels><?xml version="1.0" encoding="UTF-8" standalone="yes"?>
<Relationships xmlns="http://schemas.openxmlformats.org/package/2006/relationships"><Relationship Id="rId8" Type="http://schemas.openxmlformats.org/officeDocument/2006/relationships/image" Target="../media/image33.png"/><Relationship Id="rId4" Type="http://schemas.openxmlformats.org/officeDocument/2006/relationships/image" Target="../media/image29.png"/><Relationship Id="rId10" Type="http://schemas.openxmlformats.org/officeDocument/2006/relationships/image" Target="../media/image35.png"/><Relationship Id="rId5" Type="http://schemas.openxmlformats.org/officeDocument/2006/relationships/image" Target="../media/image30.png"/><Relationship Id="rId7" Type="http://schemas.openxmlformats.org/officeDocument/2006/relationships/image" Target="../media/image32.png"/><Relationship Id="rId11" Type="http://schemas.openxmlformats.org/officeDocument/2006/relationships/image" Target="../media/image36.png"/><Relationship Id="rId12" Type="http://schemas.openxmlformats.org/officeDocument/2006/relationships/image" Target="../media/image37.wmf"/><Relationship Id="rId1" Type="http://schemas.openxmlformats.org/officeDocument/2006/relationships/slideLayout" Target="../slideLayouts/slideLayout2.xml"/><Relationship Id="rId2" Type="http://schemas.openxmlformats.org/officeDocument/2006/relationships/notesSlide" Target="../notesSlides/notesSlide10.xml"/><Relationship Id="rId9" Type="http://schemas.openxmlformats.org/officeDocument/2006/relationships/image" Target="../media/image34.png"/><Relationship Id="rId3" Type="http://schemas.openxmlformats.org/officeDocument/2006/relationships/image" Target="../media/image28.png"/><Relationship Id="rId6" Type="http://schemas.openxmlformats.org/officeDocument/2006/relationships/image" Target="../media/image31.png"/></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3" Type="http://schemas.openxmlformats.org/officeDocument/2006/relationships/image" Target="../media/image4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3"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4" Type="http://schemas.openxmlformats.org/officeDocument/2006/relationships/image" Target="../media/image43.png"/><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42.png"/></Relationships>
</file>

<file path=ppt/slides/_rels/slide45.xml.rels><?xml version="1.0" encoding="UTF-8" standalone="yes"?>
<Relationships xmlns="http://schemas.openxmlformats.org/package/2006/relationships"><Relationship Id="rId4" Type="http://schemas.openxmlformats.org/officeDocument/2006/relationships/image" Target="../media/image45.png"/><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44.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4"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6.pd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4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2.xml"/><Relationship Id="rId3" Type="http://schemas.openxmlformats.org/officeDocument/2006/relationships/image" Target="../media/image4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3.xml"/><Relationship Id="rId3" Type="http://schemas.openxmlformats.org/officeDocument/2006/relationships/image" Target="../media/image5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4" Type="http://schemas.openxmlformats.org/officeDocument/2006/relationships/hyperlink" Target="http://modis.gsfc.nasa.gov/data/dataprod/dataproducts.php?MOD_NUMBER=44" TargetMode="External"/><Relationship Id="rId4" Type="http://schemas.openxmlformats.org/officeDocument/2006/relationships/hyperlink" Target="http://modis.gsfc.nasa.gov/data/dataprod/dataproducts.php?MOD_NUMBER=10" TargetMode="External"/><Relationship Id="rId7" Type="http://schemas.openxmlformats.org/officeDocument/2006/relationships/hyperlink" Target="http://modis.gsfc.nasa.gov/data/dataprod/dataproducts.php?MOD_NUMBER=13" TargetMode="External"/><Relationship Id="rId11" Type="http://schemas.openxmlformats.org/officeDocument/2006/relationships/hyperlink" Target="http://modis.gsfc.nasa.gov/data/dataprod/dataproducts.php?MOD_NUMBER=17" TargetMode="External"/><Relationship Id="rId1" Type="http://schemas.openxmlformats.org/officeDocument/2006/relationships/themeOverride" Target="../theme/themeOverride1.xml"/><Relationship Id="rId6" Type="http://schemas.openxmlformats.org/officeDocument/2006/relationships/hyperlink" Target="http://modis.gsfc.nasa.gov/data/dataprod/dataproducts.php?MOD_NUMBER=12" TargetMode="External"/><Relationship Id="rId8" Type="http://schemas.openxmlformats.org/officeDocument/2006/relationships/hyperlink" Target="http://modis.gsfc.nasa.gov/data/dataprod/dataproducts.php?MOD_NUMBER=14" TargetMode="External"/><Relationship Id="rId13" Type="http://schemas.openxmlformats.org/officeDocument/2006/relationships/hyperlink" Target="http://modis.gsfc.nasa.gov/data/dataprod/dataproducts.php?MOD_NUMBER=43" TargetMode="External"/><Relationship Id="rId10" Type="http://schemas.openxmlformats.org/officeDocument/2006/relationships/hyperlink" Target="http://modis.gsfc.nasa.gov/data/dataprod/dataproducts.php?MOD_NUMBER=16" TargetMode="External"/><Relationship Id="rId5" Type="http://schemas.openxmlformats.org/officeDocument/2006/relationships/hyperlink" Target="http://modis.gsfc.nasa.gov/data/dataprod/dataproducts.php?MOD_NUMBER=11" TargetMode="External"/><Relationship Id="rId15" Type="http://schemas.openxmlformats.org/officeDocument/2006/relationships/hyperlink" Target="http://modis.gsfc.nasa.gov/data/dataprod/dataproducts.php?MOD_NUMBER=18" TargetMode="External"/><Relationship Id="rId12" Type="http://schemas.openxmlformats.org/officeDocument/2006/relationships/hyperlink" Target="http://modis.gsfc.nasa.gov/data/dataprod/dataproducts.php?MOD_NUMBER=29" TargetMode="External"/><Relationship Id="rId2" Type="http://schemas.openxmlformats.org/officeDocument/2006/relationships/slideLayout" Target="../slideLayouts/slideLayout14.xml"/><Relationship Id="rId9" Type="http://schemas.openxmlformats.org/officeDocument/2006/relationships/hyperlink" Target="http://modis.gsfc.nasa.gov/data/dataprod/dataproducts.php?MOD_NUMBER=15" TargetMode="External"/><Relationship Id="rId3" Type="http://schemas.openxmlformats.org/officeDocument/2006/relationships/hyperlink" Target="http://modis.gsfc.nasa.gov/data/dataprod/dataproducts.php?MOD_NUMBER=09"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6.xml"/><Relationship Id="rId3" Type="http://schemas.openxmlformats.org/officeDocument/2006/relationships/image" Target="../media/image16.pn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17.xml"/><Relationship Id="rId3" Type="http://schemas.openxmlformats.org/officeDocument/2006/relationships/oleObject" Target="../embeddings/oleObject4.bin"/><Relationship Id="rId1" Type="http://schemas.openxmlformats.org/officeDocument/2006/relationships/vmlDrawing" Target="../drawings/vmlDrawing3.v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7.xml"/><Relationship Id="rId3" Type="http://schemas.openxmlformats.org/officeDocument/2006/relationships/image" Target="../media/image5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4" Type="http://schemas.openxmlformats.org/officeDocument/2006/relationships/hyperlink" Target="http://modis.gsfc.nasa.gov/data/dataprod/dataproducts.php?MOD_NUMBER=37" TargetMode="External"/><Relationship Id="rId4" Type="http://schemas.openxmlformats.org/officeDocument/2006/relationships/hyperlink" Target="http://modis.gsfc.nasa.gov/data/dataprod/dataproducts.php?MOD_NUMBER=20" TargetMode="External"/><Relationship Id="rId7" Type="http://schemas.openxmlformats.org/officeDocument/2006/relationships/hyperlink" Target="http://modis.gsfc.nasa.gov/data/dataprod/dataproducts.php?MOD_NUMBER=23" TargetMode="External"/><Relationship Id="rId11" Type="http://schemas.openxmlformats.org/officeDocument/2006/relationships/hyperlink" Target="http://modis.gsfc.nasa.gov/data/dataprod/dataproducts.php?MOD_NUMBER=27" TargetMode="External"/><Relationship Id="rId1" Type="http://schemas.openxmlformats.org/officeDocument/2006/relationships/themeOverride" Target="../theme/themeOverride2.xml"/><Relationship Id="rId6" Type="http://schemas.openxmlformats.org/officeDocument/2006/relationships/hyperlink" Target="http://modis.gsfc.nasa.gov/data/dataprod/dataproducts.php?MOD_NUMBER=22" TargetMode="External"/><Relationship Id="rId16" Type="http://schemas.openxmlformats.org/officeDocument/2006/relationships/hyperlink" Target="http://directreadout.gsfc.nasa.gov/index.cfm?section=downloads&amp;page=technology" TargetMode="External"/><Relationship Id="rId8" Type="http://schemas.openxmlformats.org/officeDocument/2006/relationships/hyperlink" Target="http://modis.gsfc.nasa.gov/data/dataprod/dataproducts.php?MOD_NUMBER=24" TargetMode="External"/><Relationship Id="rId13" Type="http://schemas.openxmlformats.org/officeDocument/2006/relationships/hyperlink" Target="http://modis.gsfc.nasa.gov/data/dataprod/dataproducts.php?MOD_NUMBER=36" TargetMode="External"/><Relationship Id="rId10" Type="http://schemas.openxmlformats.org/officeDocument/2006/relationships/hyperlink" Target="http://modis.gsfc.nasa.gov/data/dataprod/dataproducts.php?MOD_NUMBER=26" TargetMode="External"/><Relationship Id="rId5" Type="http://schemas.openxmlformats.org/officeDocument/2006/relationships/hyperlink" Target="http://modis.gsfc.nasa.gov/data/dataprod/dataproducts.php?MOD_NUMBER=21" TargetMode="External"/><Relationship Id="rId15" Type="http://schemas.openxmlformats.org/officeDocument/2006/relationships/hyperlink" Target="http://modis.gsfc.nasa.gov/data/dataprod/dataproducts.php?MOD_NUMBER=39" TargetMode="External"/><Relationship Id="rId12" Type="http://schemas.openxmlformats.org/officeDocument/2006/relationships/hyperlink" Target="http://modis.gsfc.nasa.gov/data/dataprod/dataproducts.php?MOD_NUMBER=28" TargetMode="External"/><Relationship Id="rId2" Type="http://schemas.openxmlformats.org/officeDocument/2006/relationships/slideLayout" Target="../slideLayouts/slideLayout15.xml"/><Relationship Id="rId9" Type="http://schemas.openxmlformats.org/officeDocument/2006/relationships/hyperlink" Target="http://modis.gsfc.nasa.gov/data/dataprod/dataproducts.php?MOD_NUMBER=25" TargetMode="External"/><Relationship Id="rId3" Type="http://schemas.openxmlformats.org/officeDocument/2006/relationships/hyperlink" Target="http://modis.gsfc.nasa.gov/data/dataprod/dataproducts.php?MOD_NUMBER=19"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8" Type="http://schemas.openxmlformats.org/officeDocument/2006/relationships/image" Target="../media/image61.jpeg"/><Relationship Id="rId4" Type="http://schemas.openxmlformats.org/officeDocument/2006/relationships/image" Target="../media/image57.jpeg"/><Relationship Id="rId5" Type="http://schemas.openxmlformats.org/officeDocument/2006/relationships/image" Target="../media/image58.jpeg"/><Relationship Id="rId7" Type="http://schemas.openxmlformats.org/officeDocument/2006/relationships/image" Target="../media/image60.jpeg"/><Relationship Id="rId1" Type="http://schemas.openxmlformats.org/officeDocument/2006/relationships/slideLayout" Target="../slideLayouts/slideLayout17.xml"/><Relationship Id="rId2" Type="http://schemas.openxmlformats.org/officeDocument/2006/relationships/image" Target="../media/image55.jpeg"/><Relationship Id="rId3" Type="http://schemas.openxmlformats.org/officeDocument/2006/relationships/image" Target="../media/image56.jpeg"/><Relationship Id="rId6" Type="http://schemas.openxmlformats.org/officeDocument/2006/relationships/image" Target="../media/image59.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9.xml"/><Relationship Id="rId3" Type="http://schemas.openxmlformats.org/officeDocument/2006/relationships/image" Target="../media/image1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3.xml"/><Relationship Id="rId3" Type="http://schemas.openxmlformats.org/officeDocument/2006/relationships/image" Target="../media/image6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4" Type="http://schemas.openxmlformats.org/officeDocument/2006/relationships/image" Target="../media/image64.png"/><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63.jpeg"/></Relationships>
</file>

<file path=ppt/slides/_rels/slide83.xml.rels><?xml version="1.0" encoding="UTF-8" standalone="yes"?>
<Relationships xmlns="http://schemas.openxmlformats.org/package/2006/relationships"><Relationship Id="rId4" Type="http://schemas.openxmlformats.org/officeDocument/2006/relationships/image" Target="../media/image66.png"/><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65.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6.xml"/><Relationship Id="rId3" Type="http://schemas.openxmlformats.org/officeDocument/2006/relationships/image" Target="../media/image6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4" Type="http://schemas.openxmlformats.org/officeDocument/2006/relationships/oleObject" Target="../embeddings/oleObject5.bin"/><Relationship Id="rId1" Type="http://schemas.openxmlformats.org/officeDocument/2006/relationships/vmlDrawing" Target="../drawings/vmlDrawing4.vml"/><Relationship Id="rId2" Type="http://schemas.openxmlformats.org/officeDocument/2006/relationships/slideLayout" Target="../slideLayouts/slideLayout6.xml"/><Relationship Id="rId3" Type="http://schemas.openxmlformats.org/officeDocument/2006/relationships/notesSlide" Target="../notesSlides/notesSlide37.xml"/></Relationships>
</file>

<file path=ppt/slides/_rels/slide87.xml.rels><?xml version="1.0" encoding="UTF-8" standalone="yes"?>
<Relationships xmlns="http://schemas.openxmlformats.org/package/2006/relationships"><Relationship Id="rId4" Type="http://schemas.openxmlformats.org/officeDocument/2006/relationships/image" Target="../media/image70.png"/><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69.png"/><Relationship Id="rId5" Type="http://schemas.openxmlformats.org/officeDocument/2006/relationships/image" Target="../media/image71.png"/></Relationships>
</file>

<file path=ppt/slides/_rels/slide88.xml.rels><?xml version="1.0" encoding="UTF-8" standalone="yes"?>
<Relationships xmlns="http://schemas.openxmlformats.org/package/2006/relationships"><Relationship Id="rId6" Type="http://schemas.openxmlformats.org/officeDocument/2006/relationships/image" Target="../media/image75.png"/><Relationship Id="rId4" Type="http://schemas.openxmlformats.org/officeDocument/2006/relationships/image" Target="../media/image73.png"/><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72.png"/><Relationship Id="rId5" Type="http://schemas.openxmlformats.org/officeDocument/2006/relationships/image" Target="../media/image74.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1.xml"/><Relationship Id="rId3" Type="http://schemas.openxmlformats.org/officeDocument/2006/relationships/image" Target="../media/image76.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4"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77.png"/><Relationship Id="rId5" Type="http://schemas.openxmlformats.org/officeDocument/2006/relationships/image" Target="../media/image79.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914400" y="1425575"/>
            <a:ext cx="7010400" cy="708025"/>
          </a:xfrm>
          <a:prstGeom prst="rect">
            <a:avLst/>
          </a:prstGeom>
          <a:noFill/>
          <a:ln w="28575">
            <a:noFill/>
            <a:miter lim="800000"/>
            <a:headEnd/>
            <a:tailEnd/>
          </a:ln>
        </p:spPr>
        <p:txBody>
          <a:bodyPr>
            <a:prstTxWarp prst="textNoShape">
              <a:avLst/>
            </a:prstTxWarp>
            <a:spAutoFit/>
          </a:bodyPr>
          <a:lstStyle/>
          <a:p>
            <a:pPr algn="ctr" eaLnBrk="0" hangingPunct="0">
              <a:spcBef>
                <a:spcPct val="50000"/>
              </a:spcBef>
            </a:pPr>
            <a:r>
              <a:rPr lang="en-US" sz="4000" b="1">
                <a:solidFill>
                  <a:srgbClr val="FF0000"/>
                </a:solidFill>
              </a:rPr>
              <a:t>MODIS Products</a:t>
            </a:r>
            <a:endParaRPr lang="en-US" sz="4000">
              <a:solidFill>
                <a:srgbClr val="FF0000"/>
              </a:solidFill>
              <a:latin typeface="Arial" pitchFamily="-110" charset="0"/>
            </a:endParaRPr>
          </a:p>
        </p:txBody>
      </p:sp>
      <p:sp>
        <p:nvSpPr>
          <p:cNvPr id="24579" name="Text Box 3"/>
          <p:cNvSpPr txBox="1">
            <a:spLocks noChangeArrowheads="1"/>
          </p:cNvSpPr>
          <p:nvPr/>
        </p:nvSpPr>
        <p:spPr bwMode="auto">
          <a:xfrm>
            <a:off x="762000" y="2271713"/>
            <a:ext cx="8077200" cy="4586287"/>
          </a:xfrm>
          <a:prstGeom prst="rect">
            <a:avLst/>
          </a:prstGeom>
          <a:noFill/>
          <a:ln w="9525">
            <a:noFill/>
            <a:miter lim="800000"/>
            <a:headEnd/>
            <a:tailEnd/>
          </a:ln>
        </p:spPr>
        <p:txBody>
          <a:bodyPr>
            <a:prstTxWarp prst="textNoShape">
              <a:avLst/>
            </a:prstTxWarp>
            <a:spAutoFit/>
          </a:bodyPr>
          <a:lstStyle/>
          <a:p>
            <a:pPr algn="ctr">
              <a:defRPr/>
            </a:pPr>
            <a:r>
              <a:rPr lang="en-US" sz="2800" b="1" dirty="0"/>
              <a:t>2011 IMAPP Training Workshop: Satellite Direct Broadcast for Real-Time Environmental Applications</a:t>
            </a:r>
            <a:endParaRPr lang="en-US" sz="2800" dirty="0"/>
          </a:p>
          <a:p>
            <a:pPr algn="ctr" eaLnBrk="0" hangingPunct="0">
              <a:defRPr/>
            </a:pPr>
            <a:r>
              <a:rPr lang="en-US" sz="2800" b="1" dirty="0"/>
              <a:t>ECNU, China</a:t>
            </a:r>
            <a:endParaRPr lang="en-US" sz="2800" b="1" dirty="0" smtClean="0"/>
          </a:p>
          <a:p>
            <a:pPr algn="ctr" eaLnBrk="0" hangingPunct="0">
              <a:defRPr/>
            </a:pPr>
            <a:r>
              <a:rPr lang="en-US" sz="2800" b="1" dirty="0"/>
              <a:t>3</a:t>
            </a:r>
            <a:r>
              <a:rPr lang="en-US" sz="2800" b="1" dirty="0" smtClean="0"/>
              <a:t> </a:t>
            </a:r>
            <a:r>
              <a:rPr lang="en-US" sz="2800" b="1" dirty="0"/>
              <a:t>June 2011</a:t>
            </a:r>
          </a:p>
          <a:p>
            <a:pPr algn="ctr" eaLnBrk="0" hangingPunct="0">
              <a:defRPr/>
            </a:pPr>
            <a:r>
              <a:rPr lang="en-US" sz="2800" b="1" dirty="0">
                <a:latin typeface="+mj-lt"/>
              </a:rPr>
              <a:t>Part 1</a:t>
            </a:r>
            <a:endParaRPr lang="en-US" sz="2800" dirty="0">
              <a:latin typeface="+mj-lt"/>
            </a:endParaRPr>
          </a:p>
          <a:p>
            <a:pPr algn="ctr" eaLnBrk="0" hangingPunct="0">
              <a:defRPr/>
            </a:pPr>
            <a:endParaRPr lang="en-US" sz="2800" dirty="0">
              <a:latin typeface="Arial" pitchFamily="-110" charset="0"/>
            </a:endParaRPr>
          </a:p>
          <a:p>
            <a:pPr algn="ctr" eaLnBrk="0" hangingPunct="0">
              <a:defRPr/>
            </a:pPr>
            <a:r>
              <a:rPr lang="en-US" dirty="0"/>
              <a:t>Kathleen </a:t>
            </a:r>
            <a:r>
              <a:rPr lang="en-US" dirty="0" err="1"/>
              <a:t>Strabala</a:t>
            </a:r>
            <a:endParaRPr lang="en-US" dirty="0"/>
          </a:p>
          <a:p>
            <a:pPr algn="ctr" eaLnBrk="0" hangingPunct="0">
              <a:defRPr/>
            </a:pPr>
            <a:r>
              <a:rPr lang="en-US" dirty="0"/>
              <a:t>Cooperative Institute for Meteorological Satellite Studies</a:t>
            </a:r>
          </a:p>
          <a:p>
            <a:pPr algn="ctr" eaLnBrk="0" hangingPunct="0">
              <a:defRPr/>
            </a:pPr>
            <a:r>
              <a:rPr lang="en-US" dirty="0"/>
              <a:t>Space Science and Engineering Center</a:t>
            </a:r>
            <a:endParaRPr lang="en-US" dirty="0">
              <a:latin typeface="Arial" pitchFamily="-110" charset="0"/>
            </a:endParaRPr>
          </a:p>
          <a:p>
            <a:pPr algn="ctr" eaLnBrk="0" hangingPunct="0">
              <a:defRPr/>
            </a:pPr>
            <a:r>
              <a:rPr lang="en-US" dirty="0"/>
              <a:t>University of Wisconsin-Madison</a:t>
            </a:r>
            <a:endParaRPr lang="en-US" dirty="0">
              <a:latin typeface="Arial" pitchFamily="-110" charset="0"/>
            </a:endParaRPr>
          </a:p>
        </p:txBody>
      </p:sp>
      <p:pic>
        <p:nvPicPr>
          <p:cNvPr id="24580" name="Picture 4" descr="SSEC_logo_small24"/>
          <p:cNvPicPr>
            <a:picLocks noChangeAspect="1" noChangeArrowheads="1"/>
          </p:cNvPicPr>
          <p:nvPr/>
        </p:nvPicPr>
        <p:blipFill>
          <a:blip r:embed="rId3"/>
          <a:srcRect/>
          <a:stretch>
            <a:fillRect/>
          </a:stretch>
        </p:blipFill>
        <p:spPr bwMode="auto">
          <a:xfrm>
            <a:off x="1219200" y="228600"/>
            <a:ext cx="1241425" cy="914400"/>
          </a:xfrm>
          <a:prstGeom prst="rect">
            <a:avLst/>
          </a:prstGeom>
          <a:noFill/>
          <a:ln w="9525">
            <a:noFill/>
            <a:miter lim="800000"/>
            <a:headEnd/>
            <a:tailEnd/>
          </a:ln>
        </p:spPr>
      </p:pic>
      <p:pic>
        <p:nvPicPr>
          <p:cNvPr id="24581" name="Picture 6" descr="terra"/>
          <p:cNvPicPr>
            <a:picLocks noChangeAspect="1" noChangeArrowheads="1"/>
          </p:cNvPicPr>
          <p:nvPr/>
        </p:nvPicPr>
        <p:blipFill>
          <a:blip r:embed="rId4"/>
          <a:srcRect l="36000" b="42352"/>
          <a:stretch>
            <a:fillRect/>
          </a:stretch>
        </p:blipFill>
        <p:spPr bwMode="auto">
          <a:xfrm>
            <a:off x="533400" y="3505200"/>
            <a:ext cx="2286000" cy="1592263"/>
          </a:xfrm>
          <a:prstGeom prst="rect">
            <a:avLst/>
          </a:prstGeom>
          <a:noFill/>
          <a:ln w="9525">
            <a:solidFill>
              <a:schemeClr val="tx1"/>
            </a:solidFill>
            <a:miter lim="800000"/>
            <a:headEnd/>
            <a:tailEnd/>
          </a:ln>
        </p:spPr>
      </p:pic>
      <p:pic>
        <p:nvPicPr>
          <p:cNvPr id="24582" name="Picture 7" descr="image04"/>
          <p:cNvPicPr>
            <a:picLocks noChangeAspect="1" noChangeArrowheads="1"/>
          </p:cNvPicPr>
          <p:nvPr/>
        </p:nvPicPr>
        <p:blipFill>
          <a:blip r:embed="rId5"/>
          <a:srcRect/>
          <a:stretch>
            <a:fillRect/>
          </a:stretch>
        </p:blipFill>
        <p:spPr bwMode="auto">
          <a:xfrm>
            <a:off x="7010400" y="3429000"/>
            <a:ext cx="1695450" cy="1752600"/>
          </a:xfrm>
          <a:prstGeom prst="rect">
            <a:avLst/>
          </a:prstGeom>
          <a:noFill/>
          <a:ln w="9525">
            <a:solidFill>
              <a:schemeClr val="tx1"/>
            </a:solidFill>
            <a:miter lim="800000"/>
            <a:headEnd/>
            <a:tailEnd/>
          </a:ln>
        </p:spPr>
      </p:pic>
      <p:pic>
        <p:nvPicPr>
          <p:cNvPr id="24584" name="Picture 4"/>
          <p:cNvPicPr>
            <a:picLocks noChangeAspect="1"/>
          </p:cNvPicPr>
          <p:nvPr/>
        </p:nvPicPr>
        <p:blipFill>
          <a:blip r:embed="rId6"/>
          <a:srcRect l="3790" t="2734" r="7581" b="2734"/>
          <a:stretch>
            <a:fillRect/>
          </a:stretch>
        </p:blipFill>
        <p:spPr bwMode="auto">
          <a:xfrm>
            <a:off x="6629400" y="304800"/>
            <a:ext cx="1066800" cy="947738"/>
          </a:xfrm>
          <a:prstGeom prst="rect">
            <a:avLst/>
          </a:prstGeom>
          <a:noFill/>
          <a:ln w="9525">
            <a:noFill/>
            <a:miter lim="800000"/>
            <a:headEnd/>
            <a:tailEnd/>
          </a:ln>
        </p:spPr>
      </p:pic>
      <p:pic>
        <p:nvPicPr>
          <p:cNvPr id="9" name="Picture 8" descr="Picture 8.png"/>
          <p:cNvPicPr>
            <a:picLocks noChangeAspect="1"/>
          </p:cNvPicPr>
          <p:nvPr/>
        </p:nvPicPr>
        <p:blipFill>
          <a:blip r:embed="rId7"/>
          <a:srcRect l="11882" t="6655" r="10880" b="6668"/>
          <a:stretch>
            <a:fillRect/>
          </a:stretch>
        </p:blipFill>
        <p:spPr>
          <a:xfrm>
            <a:off x="4038600" y="228600"/>
            <a:ext cx="990600" cy="9906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Title 1"/>
          <p:cNvSpPr>
            <a:spLocks noGrp="1"/>
          </p:cNvSpPr>
          <p:nvPr>
            <p:ph type="ctrTitle"/>
          </p:nvPr>
        </p:nvSpPr>
        <p:spPr/>
        <p:txBody>
          <a:bodyPr/>
          <a:lstStyle/>
          <a:p>
            <a:r>
              <a:rPr lang="en-US" dirty="0" smtClean="0">
                <a:solidFill>
                  <a:srgbClr val="3333CC"/>
                </a:solidFill>
                <a:ea typeface="ＭＳ Ｐゴシック" pitchFamily="-110" charset="-128"/>
                <a:cs typeface="ＭＳ Ｐゴシック" pitchFamily="-110" charset="-128"/>
              </a:rPr>
              <a:t>MODIS Cloud Mask (MOD35)</a:t>
            </a:r>
          </a:p>
        </p:txBody>
      </p:sp>
      <p:sp>
        <p:nvSpPr>
          <p:cNvPr id="31747" name="Subtitle 4"/>
          <p:cNvSpPr>
            <a:spLocks noGrp="1"/>
          </p:cNvSpPr>
          <p:nvPr>
            <p:ph type="subTitle" idx="1"/>
          </p:nvPr>
        </p:nvSpPr>
        <p:spPr/>
        <p:txBody>
          <a:bodyPr/>
          <a:lstStyle/>
          <a:p>
            <a:endParaRPr lang="en-US" dirty="0">
              <a:ea typeface="ＭＳ Ｐゴシック" pitchFamily="-110" charset="-128"/>
              <a:cs typeface="ＭＳ Ｐゴシック" pitchFamily="-110" charset="-128"/>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2"/>
          <p:cNvSpPr>
            <a:spLocks noGrp="1" noChangeArrowheads="1"/>
          </p:cNvSpPr>
          <p:nvPr>
            <p:ph type="body" idx="1"/>
          </p:nvPr>
        </p:nvSpPr>
        <p:spPr>
          <a:xfrm>
            <a:off x="533400" y="1687513"/>
            <a:ext cx="7932738" cy="3646487"/>
          </a:xfrm>
        </p:spPr>
        <p:txBody>
          <a:bodyPr/>
          <a:lstStyle/>
          <a:p>
            <a:pPr>
              <a:lnSpc>
                <a:spcPct val="110000"/>
              </a:lnSpc>
              <a:buSzPct val="75000"/>
              <a:buFont typeface="Wingdings" pitchFamily="-110" charset="2"/>
              <a:buChar char="n"/>
              <a:defRPr/>
            </a:pPr>
            <a:r>
              <a:rPr lang="en-US" sz="2400" b="1">
                <a:solidFill>
                  <a:schemeClr val="tx2"/>
                </a:solidFill>
              </a:rPr>
              <a:t>1 km</a:t>
            </a:r>
            <a:r>
              <a:rPr lang="en-US" sz="2400">
                <a:solidFill>
                  <a:schemeClr val="tx2"/>
                </a:solidFill>
              </a:rPr>
              <a:t> nadir spatial resolution </a:t>
            </a:r>
            <a:r>
              <a:rPr lang="en-US" sz="2400" b="1">
                <a:solidFill>
                  <a:schemeClr val="tx2"/>
                </a:solidFill>
              </a:rPr>
              <a:t>day &amp; night</a:t>
            </a:r>
            <a:r>
              <a:rPr lang="en-US" sz="2400">
                <a:solidFill>
                  <a:schemeClr val="tx2"/>
                </a:solidFill>
              </a:rPr>
              <a:t>, (250 m day)</a:t>
            </a:r>
            <a:endParaRPr lang="en-US" sz="2400"/>
          </a:p>
          <a:p>
            <a:pPr lvl="1">
              <a:lnSpc>
                <a:spcPct val="110000"/>
              </a:lnSpc>
              <a:buFont typeface="Symbol" pitchFamily="-110" charset="2"/>
              <a:buChar char="-"/>
              <a:defRPr/>
            </a:pPr>
            <a:r>
              <a:rPr lang="en-US" sz="2400" b="1"/>
              <a:t>19 spectral bands (0.55-13.93 µm, incl. 1.38 µm)</a:t>
            </a:r>
            <a:r>
              <a:rPr lang="en-US" sz="2400" b="1">
                <a:solidFill>
                  <a:schemeClr val="tx2"/>
                </a:solidFill>
              </a:rPr>
              <a:t>                </a:t>
            </a:r>
            <a:r>
              <a:rPr lang="en-US" sz="2400">
                <a:solidFill>
                  <a:schemeClr val="tx2"/>
                </a:solidFill>
              </a:rPr>
              <a:t>11 individual spectral tests (function of 5 processing paths) combined for initial pixel confidence of clear</a:t>
            </a:r>
          </a:p>
          <a:p>
            <a:pPr lvl="1">
              <a:lnSpc>
                <a:spcPct val="110000"/>
              </a:lnSpc>
              <a:buFont typeface="Symbol" pitchFamily="-110" charset="2"/>
              <a:buChar char="-"/>
              <a:defRPr/>
            </a:pPr>
            <a:r>
              <a:rPr lang="en-US" sz="2400">
                <a:solidFill>
                  <a:schemeClr val="tx2"/>
                </a:solidFill>
              </a:rPr>
              <a:t>spatial variability test over ocean</a:t>
            </a:r>
          </a:p>
          <a:p>
            <a:pPr lvl="1">
              <a:lnSpc>
                <a:spcPct val="110000"/>
              </a:lnSpc>
              <a:buFont typeface="Symbol" pitchFamily="-110" charset="2"/>
              <a:buChar char="-"/>
              <a:defRPr/>
            </a:pPr>
            <a:r>
              <a:rPr lang="en-US" sz="2400">
                <a:solidFill>
                  <a:schemeClr val="tx2"/>
                </a:solidFill>
              </a:rPr>
              <a:t>clear sky restoral tests applied at end (sanity checks)</a:t>
            </a:r>
          </a:p>
          <a:p>
            <a:pPr>
              <a:lnSpc>
                <a:spcPct val="110000"/>
              </a:lnSpc>
              <a:buSzPct val="75000"/>
              <a:buFont typeface="Wingdings" pitchFamily="-110" charset="2"/>
              <a:buChar char="n"/>
              <a:defRPr/>
            </a:pPr>
            <a:r>
              <a:rPr lang="en-US" sz="2400">
                <a:solidFill>
                  <a:schemeClr val="tx2"/>
                </a:solidFill>
              </a:rPr>
              <a:t> </a:t>
            </a:r>
            <a:r>
              <a:rPr lang="en-US" sz="2400" b="1"/>
              <a:t>48 bits per pixel</a:t>
            </a:r>
            <a:r>
              <a:rPr lang="en-US" sz="2400"/>
              <a:t> </a:t>
            </a:r>
            <a:r>
              <a:rPr lang="en-US" sz="2400">
                <a:solidFill>
                  <a:schemeClr val="tx2"/>
                </a:solidFill>
              </a:rPr>
              <a:t>including individual test results and processing path</a:t>
            </a:r>
          </a:p>
          <a:p>
            <a:pPr>
              <a:lnSpc>
                <a:spcPct val="110000"/>
              </a:lnSpc>
              <a:buSzPct val="75000"/>
              <a:buFont typeface="Wingdings" pitchFamily="-110" charset="2"/>
              <a:buChar char="n"/>
              <a:defRPr/>
            </a:pPr>
            <a:r>
              <a:rPr lang="en-US" sz="2400">
                <a:solidFill>
                  <a:schemeClr val="tx2"/>
                </a:solidFill>
              </a:rPr>
              <a:t> </a:t>
            </a:r>
            <a:r>
              <a:rPr lang="en-US" sz="2400" b="1"/>
              <a:t>bits 1,2</a:t>
            </a:r>
            <a:r>
              <a:rPr lang="en-US" sz="2400" b="1">
                <a:solidFill>
                  <a:srgbClr val="66FF66"/>
                </a:solidFill>
                <a:effectLst>
                  <a:outerShdw blurRad="38100" dist="38100" dir="2700000" algn="tl">
                    <a:srgbClr val="DDDDDD"/>
                  </a:outerShdw>
                </a:effectLst>
              </a:rPr>
              <a:t> </a:t>
            </a:r>
            <a:r>
              <a:rPr lang="en-US" sz="2400">
                <a:solidFill>
                  <a:schemeClr val="tx2"/>
                </a:solidFill>
              </a:rPr>
              <a:t>give combined test results as:</a:t>
            </a:r>
            <a:r>
              <a:rPr lang="en-US" sz="2400"/>
              <a:t> </a:t>
            </a:r>
            <a:r>
              <a:rPr lang="en-US" sz="2400" i="1">
                <a:solidFill>
                  <a:srgbClr val="BF0000"/>
                </a:solidFill>
              </a:rPr>
              <a:t>confident clear</a:t>
            </a:r>
            <a:r>
              <a:rPr lang="en-US" sz="2400">
                <a:solidFill>
                  <a:srgbClr val="BF0000"/>
                </a:solidFill>
              </a:rPr>
              <a:t>, </a:t>
            </a:r>
            <a:r>
              <a:rPr lang="en-US" sz="2400" i="1">
                <a:solidFill>
                  <a:srgbClr val="BF0000"/>
                </a:solidFill>
              </a:rPr>
              <a:t>probably clear</a:t>
            </a:r>
            <a:r>
              <a:rPr lang="en-US" sz="2400">
                <a:solidFill>
                  <a:srgbClr val="BF0000"/>
                </a:solidFill>
              </a:rPr>
              <a:t>, </a:t>
            </a:r>
            <a:r>
              <a:rPr lang="en-US" sz="2400" i="1">
                <a:solidFill>
                  <a:srgbClr val="BF0000"/>
                </a:solidFill>
              </a:rPr>
              <a:t>undecided</a:t>
            </a:r>
            <a:r>
              <a:rPr lang="en-US" sz="2400">
                <a:solidFill>
                  <a:srgbClr val="BF0000"/>
                </a:solidFill>
              </a:rPr>
              <a:t>, </a:t>
            </a:r>
            <a:r>
              <a:rPr lang="en-US" sz="2400" i="1">
                <a:solidFill>
                  <a:srgbClr val="BF0000"/>
                </a:solidFill>
              </a:rPr>
              <a:t>obstructed/cloudy</a:t>
            </a:r>
            <a:r>
              <a:rPr lang="en-US" sz="2400" i="1"/>
              <a:t> </a:t>
            </a:r>
            <a:r>
              <a:rPr lang="en-US" sz="2400">
                <a:solidFill>
                  <a:schemeClr val="tx2"/>
                </a:solidFill>
              </a:rPr>
              <a:t>(clear sky conservative)</a:t>
            </a:r>
            <a:r>
              <a:rPr lang="en-US" sz="2000" b="1">
                <a:solidFill>
                  <a:srgbClr val="008000"/>
                </a:solidFill>
                <a:latin typeface="Helvetica" pitchFamily="-110" charset="0"/>
              </a:rPr>
              <a:t> </a:t>
            </a:r>
          </a:p>
        </p:txBody>
      </p:sp>
      <p:sp>
        <p:nvSpPr>
          <p:cNvPr id="33795" name="Rectangle 3"/>
          <p:cNvSpPr>
            <a:spLocks noGrp="1" noChangeArrowheads="1"/>
          </p:cNvSpPr>
          <p:nvPr>
            <p:ph type="title"/>
          </p:nvPr>
        </p:nvSpPr>
        <p:spPr>
          <a:xfrm>
            <a:off x="533400" y="228600"/>
            <a:ext cx="7772400" cy="1143000"/>
          </a:xfrm>
          <a:noFill/>
        </p:spPr>
        <p:txBody>
          <a:bodyPr/>
          <a:lstStyle/>
          <a:p>
            <a:r>
              <a:rPr lang="en-US" dirty="0">
                <a:solidFill>
                  <a:srgbClr val="0000BA"/>
                </a:solidFill>
                <a:ea typeface="ＭＳ Ｐゴシック" pitchFamily="-110" charset="-128"/>
                <a:cs typeface="ＭＳ Ｐゴシック" pitchFamily="-110" charset="-128"/>
              </a:rPr>
              <a:t>MODIS Cloud Mask</a:t>
            </a:r>
            <a:br>
              <a:rPr lang="en-US" dirty="0">
                <a:solidFill>
                  <a:srgbClr val="0000BA"/>
                </a:solidFill>
                <a:ea typeface="ＭＳ Ｐゴシック" pitchFamily="-110" charset="-128"/>
                <a:cs typeface="ＭＳ Ｐゴシック" pitchFamily="-110" charset="-128"/>
              </a:rPr>
            </a:br>
            <a:r>
              <a:rPr lang="en-US" sz="2800" dirty="0">
                <a:solidFill>
                  <a:srgbClr val="0000BA"/>
                </a:solidFill>
                <a:ea typeface="ＭＳ Ｐゴシック" pitchFamily="-110" charset="-128"/>
                <a:cs typeface="ＭＳ Ｐゴシック" pitchFamily="-110" charset="-128"/>
              </a:rPr>
              <a:t>Ackerman, Frey, </a:t>
            </a:r>
            <a:r>
              <a:rPr lang="en-US" sz="2800" dirty="0" err="1">
                <a:solidFill>
                  <a:srgbClr val="0000BA"/>
                </a:solidFill>
                <a:ea typeface="ＭＳ Ｐゴシック" pitchFamily="-110" charset="-128"/>
                <a:cs typeface="ＭＳ Ｐゴシック" pitchFamily="-110" charset="-128"/>
              </a:rPr>
              <a:t>Strabala</a:t>
            </a:r>
            <a:r>
              <a:rPr lang="en-US" sz="2800" dirty="0">
                <a:solidFill>
                  <a:srgbClr val="0000BA"/>
                </a:solidFill>
                <a:ea typeface="ＭＳ Ｐゴシック" pitchFamily="-110" charset="-128"/>
                <a:cs typeface="ＭＳ Ｐゴシック" pitchFamily="-110" charset="-128"/>
              </a:rPr>
              <a:t> </a:t>
            </a:r>
            <a:r>
              <a:rPr lang="en-US" sz="2800" dirty="0" smtClean="0">
                <a:solidFill>
                  <a:srgbClr val="0000BA"/>
                </a:solidFill>
                <a:ea typeface="ＭＳ Ｐゴシック" pitchFamily="-110" charset="-128"/>
                <a:cs typeface="ＭＳ Ｐゴシック" pitchFamily="-110" charset="-128"/>
              </a:rPr>
              <a:t>–SSEC</a:t>
            </a:r>
            <a:br>
              <a:rPr lang="en-US" sz="2800" dirty="0" smtClean="0">
                <a:solidFill>
                  <a:srgbClr val="0000BA"/>
                </a:solidFill>
                <a:ea typeface="ＭＳ Ｐゴシック" pitchFamily="-110" charset="-128"/>
                <a:cs typeface="ＭＳ Ｐゴシック" pitchFamily="-110" charset="-128"/>
              </a:rPr>
            </a:br>
            <a:r>
              <a:rPr lang="en-US" sz="2000" dirty="0">
                <a:solidFill>
                  <a:schemeClr val="accent1"/>
                </a:solidFill>
                <a:ea typeface="ＭＳ Ｐゴシック" pitchFamily="-110" charset="-128"/>
                <a:cs typeface="ＭＳ Ｐゴシック" pitchFamily="-110" charset="-128"/>
              </a:rPr>
              <a:t>http://modis-atmos.gsfc.nasa.gov/MOD35_L2/index.html</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a:xfrm>
            <a:off x="690563" y="346075"/>
            <a:ext cx="7773987" cy="1143000"/>
          </a:xfrm>
        </p:spPr>
        <p:txBody>
          <a:bodyPr/>
          <a:lstStyle/>
          <a:p>
            <a:r>
              <a:rPr lang="en-US" dirty="0">
                <a:solidFill>
                  <a:srgbClr val="3333CC"/>
                </a:solidFill>
                <a:ea typeface="ＭＳ Ｐゴシック" pitchFamily="-110" charset="-128"/>
                <a:cs typeface="ＭＳ Ｐゴシック" pitchFamily="-110" charset="-128"/>
              </a:rPr>
              <a:t>Confidence Level of Clear</a:t>
            </a:r>
          </a:p>
        </p:txBody>
      </p:sp>
      <p:sp>
        <p:nvSpPr>
          <p:cNvPr id="38916" name="Rectangle 3"/>
          <p:cNvSpPr>
            <a:spLocks noChangeArrowheads="1"/>
          </p:cNvSpPr>
          <p:nvPr/>
        </p:nvSpPr>
        <p:spPr bwMode="auto">
          <a:xfrm>
            <a:off x="2225675" y="2116138"/>
            <a:ext cx="9144000" cy="0"/>
          </a:xfrm>
          <a:prstGeom prst="rect">
            <a:avLst/>
          </a:prstGeom>
          <a:noFill/>
          <a:ln w="9525">
            <a:noFill/>
            <a:miter lim="800000"/>
            <a:headEnd/>
            <a:tailEnd/>
          </a:ln>
        </p:spPr>
        <p:txBody>
          <a:bodyPr>
            <a:prstTxWarp prst="textNoShape">
              <a:avLst/>
            </a:prstTxWarp>
            <a:spAutoFit/>
          </a:bodyPr>
          <a:lstStyle/>
          <a:p>
            <a:endParaRPr lang="en-US"/>
          </a:p>
        </p:txBody>
      </p:sp>
      <p:sp>
        <p:nvSpPr>
          <p:cNvPr id="38917" name="Rectangle 4"/>
          <p:cNvSpPr>
            <a:spLocks noChangeArrowheads="1"/>
          </p:cNvSpPr>
          <p:nvPr/>
        </p:nvSpPr>
        <p:spPr bwMode="auto">
          <a:xfrm>
            <a:off x="1941513" y="1943100"/>
            <a:ext cx="9144000" cy="0"/>
          </a:xfrm>
          <a:prstGeom prst="rect">
            <a:avLst/>
          </a:prstGeom>
          <a:noFill/>
          <a:ln w="9525">
            <a:noFill/>
            <a:miter lim="800000"/>
            <a:headEnd/>
            <a:tailEnd/>
          </a:ln>
        </p:spPr>
        <p:txBody>
          <a:bodyPr>
            <a:prstTxWarp prst="textNoShape">
              <a:avLst/>
            </a:prstTxWarp>
            <a:spAutoFit/>
          </a:bodyPr>
          <a:lstStyle/>
          <a:p>
            <a:endParaRPr lang="en-US"/>
          </a:p>
        </p:txBody>
      </p:sp>
      <p:graphicFrame>
        <p:nvGraphicFramePr>
          <p:cNvPr id="38914" name="Object 2"/>
          <p:cNvGraphicFramePr>
            <a:graphicFrameLocks noChangeAspect="1"/>
          </p:cNvGraphicFramePr>
          <p:nvPr/>
        </p:nvGraphicFramePr>
        <p:xfrm>
          <a:off x="304800" y="1981200"/>
          <a:ext cx="8026400" cy="8077200"/>
        </p:xfrm>
        <a:graphic>
          <a:graphicData uri="http://schemas.openxmlformats.org/presentationml/2006/ole">
            <p:oleObj spid="_x0000_s38914" r:id="rId4" imgW="6152459" imgH="4031447" progId="">
              <p:embed/>
            </p:oleObj>
          </a:graphicData>
        </a:graphic>
      </p:graphicFrame>
      <p:sp>
        <p:nvSpPr>
          <p:cNvPr id="38918" name="Text Box 6"/>
          <p:cNvSpPr txBox="1">
            <a:spLocks noChangeArrowheads="1"/>
          </p:cNvSpPr>
          <p:nvPr/>
        </p:nvSpPr>
        <p:spPr bwMode="auto">
          <a:xfrm>
            <a:off x="622300" y="6151563"/>
            <a:ext cx="7258050" cy="415925"/>
          </a:xfrm>
          <a:prstGeom prst="rect">
            <a:avLst/>
          </a:prstGeom>
          <a:noFill/>
          <a:ln w="9525">
            <a:noFill/>
            <a:miter lim="800000"/>
            <a:headEnd/>
            <a:tailEnd/>
          </a:ln>
        </p:spPr>
        <p:txBody>
          <a:bodyPr lIns="82945" tIns="41473" rIns="82945" bIns="41473">
            <a:prstTxWarp prst="textNoShape">
              <a:avLst/>
            </a:prstTxWarp>
            <a:spAutoFit/>
          </a:bodyPr>
          <a:lstStyle/>
          <a:p>
            <a:pPr defTabSz="828675">
              <a:spcBef>
                <a:spcPct val="50000"/>
              </a:spcBef>
            </a:pPr>
            <a:r>
              <a:rPr lang="en-US" sz="2200">
                <a:ea typeface="Times New Roman" pitchFamily="-110" charset="0"/>
                <a:cs typeface="Times New Roman" pitchFamily="-110" charset="0"/>
              </a:rPr>
              <a:t> Example thresholds for the simple IR window cold cloud test.</a:t>
            </a:r>
            <a:r>
              <a:rPr lang="en-US" sz="2200"/>
              <a:t>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4" name="Rectangle 2"/>
          <p:cNvSpPr>
            <a:spLocks noGrp="1" noChangeArrowheads="1"/>
          </p:cNvSpPr>
          <p:nvPr>
            <p:ph type="title"/>
          </p:nvPr>
        </p:nvSpPr>
        <p:spPr>
          <a:xfrm>
            <a:off x="762000" y="838200"/>
            <a:ext cx="7772400" cy="1143000"/>
          </a:xfrm>
          <a:noFill/>
        </p:spPr>
        <p:txBody>
          <a:bodyPr lIns="90488" tIns="44450" rIns="90488" bIns="44450"/>
          <a:lstStyle/>
          <a:p>
            <a:pPr algn="l"/>
            <a:r>
              <a:rPr lang="en-US">
                <a:solidFill>
                  <a:schemeClr val="accent2"/>
                </a:solidFill>
                <a:ea typeface="ＭＳ Ｐゴシック" pitchFamily="-110" charset="-128"/>
                <a:cs typeface="ＭＳ Ｐゴシック" pitchFamily="-110" charset="-128"/>
              </a:rPr>
              <a:t>Quality Flags</a:t>
            </a:r>
          </a:p>
        </p:txBody>
      </p:sp>
      <p:sp>
        <p:nvSpPr>
          <p:cNvPr id="40965" name="Rectangle 3"/>
          <p:cNvSpPr>
            <a:spLocks noGrp="1" noChangeArrowheads="1"/>
          </p:cNvSpPr>
          <p:nvPr>
            <p:ph type="body" sz="half" idx="2"/>
          </p:nvPr>
        </p:nvSpPr>
        <p:spPr>
          <a:xfrm>
            <a:off x="4648200" y="1219200"/>
            <a:ext cx="4267200" cy="5334000"/>
          </a:xfrm>
          <a:noFill/>
        </p:spPr>
        <p:txBody>
          <a:bodyPr lIns="90488" tIns="44450" rIns="90488" bIns="44450"/>
          <a:lstStyle/>
          <a:p>
            <a:pPr>
              <a:buFont typeface="Wingdings" pitchFamily="-110" charset="2"/>
              <a:buChar char="q"/>
            </a:pPr>
            <a:r>
              <a:rPr lang="en-US" sz="2800" dirty="0">
                <a:ea typeface="ＭＳ Ｐゴシック" pitchFamily="-110" charset="-128"/>
                <a:cs typeface="ＭＳ Ｐゴシック" pitchFamily="-110" charset="-128"/>
              </a:rPr>
              <a:t>Each test returns a confidence (F</a:t>
            </a:r>
            <a:r>
              <a:rPr lang="en-US" sz="2800" baseline="-25000" dirty="0">
                <a:ea typeface="ＭＳ Ｐゴシック" pitchFamily="-110" charset="-128"/>
                <a:cs typeface="ＭＳ Ｐゴシック" pitchFamily="-110" charset="-128"/>
              </a:rPr>
              <a:t> </a:t>
            </a:r>
            <a:r>
              <a:rPr lang="en-US" sz="2800" dirty="0">
                <a:ea typeface="ＭＳ Ｐゴシック" pitchFamily="-110" charset="-128"/>
                <a:cs typeface="ＭＳ Ｐゴシック" pitchFamily="-110" charset="-128"/>
              </a:rPr>
              <a:t>) ranging from 0 to 1.</a:t>
            </a:r>
          </a:p>
          <a:p>
            <a:pPr>
              <a:buFont typeface="Wingdings" pitchFamily="-110" charset="2"/>
              <a:buChar char="q"/>
            </a:pPr>
            <a:r>
              <a:rPr lang="en-US" sz="2800" dirty="0">
                <a:ea typeface="ＭＳ Ｐゴシック" pitchFamily="-110" charset="-128"/>
                <a:cs typeface="ＭＳ Ｐゴシック" pitchFamily="-110" charset="-128"/>
              </a:rPr>
              <a:t>Similar tests are grouped and minimum confidence selected [min (</a:t>
            </a:r>
            <a:r>
              <a:rPr lang="en-US" sz="2800" dirty="0" err="1">
                <a:ea typeface="ＭＳ Ｐゴシック" pitchFamily="-110" charset="-128"/>
                <a:cs typeface="ＭＳ Ｐゴシック" pitchFamily="-110" charset="-128"/>
              </a:rPr>
              <a:t>F</a:t>
            </a:r>
            <a:r>
              <a:rPr lang="en-US" sz="2800" baseline="-25000" dirty="0" err="1">
                <a:ea typeface="ＭＳ Ｐゴシック" pitchFamily="-110" charset="-128"/>
                <a:cs typeface="ＭＳ Ｐゴシック" pitchFamily="-110" charset="-128"/>
              </a:rPr>
              <a:t>i</a:t>
            </a:r>
            <a:r>
              <a:rPr lang="en-US" sz="2800" baseline="-25000" dirty="0">
                <a:ea typeface="ＭＳ Ｐゴシック" pitchFamily="-110" charset="-128"/>
                <a:cs typeface="ＭＳ Ｐゴシック" pitchFamily="-110" charset="-128"/>
              </a:rPr>
              <a:t> </a:t>
            </a:r>
            <a:r>
              <a:rPr lang="en-US" sz="2800" dirty="0">
                <a:ea typeface="ＭＳ Ｐゴシック" pitchFamily="-110" charset="-128"/>
                <a:cs typeface="ＭＳ Ｐゴシック" pitchFamily="-110" charset="-128"/>
              </a:rPr>
              <a:t>) ]</a:t>
            </a:r>
          </a:p>
          <a:p>
            <a:pPr>
              <a:buFont typeface="Wingdings" pitchFamily="-110" charset="2"/>
              <a:buChar char="q"/>
            </a:pPr>
            <a:r>
              <a:rPr lang="en-US" sz="2800" dirty="0">
                <a:ea typeface="ＭＳ Ｐゴシック" pitchFamily="-110" charset="-128"/>
                <a:cs typeface="ＭＳ Ｐゴシック" pitchFamily="-110" charset="-128"/>
              </a:rPr>
              <a:t>Quality Flag is 							</a:t>
            </a:r>
          </a:p>
          <a:p>
            <a:pPr>
              <a:buFont typeface="Wingdings" pitchFamily="-110" charset="2"/>
              <a:buChar char="q"/>
            </a:pPr>
            <a:r>
              <a:rPr lang="en-US" sz="2800" dirty="0">
                <a:ea typeface="ＭＳ Ｐゴシック" pitchFamily="-110" charset="-128"/>
                <a:cs typeface="ＭＳ Ｐゴシック" pitchFamily="-110" charset="-128"/>
              </a:rPr>
              <a:t>Four values; 0, &gt;.66, &gt;.95 and &gt;.99</a:t>
            </a:r>
          </a:p>
        </p:txBody>
      </p:sp>
      <p:graphicFrame>
        <p:nvGraphicFramePr>
          <p:cNvPr id="40962" name="Object 2">
            <a:hlinkClick r:id="" action="ppaction://ole?verb=0"/>
          </p:cNvPr>
          <p:cNvGraphicFramePr>
            <a:graphicFrameLocks/>
          </p:cNvGraphicFramePr>
          <p:nvPr>
            <p:ph type="chart" sz="half" idx="1"/>
          </p:nvPr>
        </p:nvGraphicFramePr>
        <p:xfrm>
          <a:off x="0" y="2514600"/>
          <a:ext cx="4418013" cy="9829800"/>
        </p:xfrm>
        <a:graphic>
          <a:graphicData uri="http://schemas.openxmlformats.org/presentationml/2006/ole">
            <p:oleObj spid="_x0000_s40962" name="STATISTICA Graph" r:id="rId3" imgW="3805200" imgH="4116240" progId="">
              <p:embed/>
            </p:oleObj>
          </a:graphicData>
        </a:graphic>
      </p:graphicFrame>
      <p:graphicFrame>
        <p:nvGraphicFramePr>
          <p:cNvPr id="40963" name="Object 3">
            <a:hlinkClick r:id="" action="ppaction://ole?verb=0"/>
          </p:cNvPr>
          <p:cNvGraphicFramePr>
            <a:graphicFrameLocks/>
          </p:cNvGraphicFramePr>
          <p:nvPr/>
        </p:nvGraphicFramePr>
        <p:xfrm>
          <a:off x="5462588" y="4572000"/>
          <a:ext cx="1573212" cy="638175"/>
        </p:xfrm>
        <a:graphic>
          <a:graphicData uri="http://schemas.openxmlformats.org/presentationml/2006/ole">
            <p:oleObj spid="_x0000_s40963" name="Equation" r:id="rId4" imgW="1116000" imgH="457200" progId="Equation.3">
              <p:embed/>
            </p:oleObj>
          </a:graphicData>
        </a:graphic>
      </p:graphicFrame>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09550" y="152400"/>
            <a:ext cx="8934450" cy="1143000"/>
          </a:xfrm>
        </p:spPr>
        <p:txBody>
          <a:bodyPr/>
          <a:lstStyle/>
          <a:p>
            <a:r>
              <a:rPr lang="en-US">
                <a:solidFill>
                  <a:srgbClr val="000000"/>
                </a:solidFill>
                <a:ea typeface="ＭＳ Ｐゴシック" pitchFamily="-110" charset="-128"/>
                <a:cs typeface="ＭＳ Ｐゴシック" pitchFamily="-110" charset="-128"/>
              </a:rPr>
              <a:t>Some tests see cloud, some don’t</a:t>
            </a:r>
          </a:p>
        </p:txBody>
      </p:sp>
      <p:pic>
        <p:nvPicPr>
          <p:cNvPr id="43011" name="Picture 3" descr="C:\ackrover-d\cldmask\revised\contrail_fig1_msk.jpg"/>
          <p:cNvPicPr>
            <a:picLocks noChangeAspect="1" noChangeArrowheads="1"/>
          </p:cNvPicPr>
          <p:nvPr/>
        </p:nvPicPr>
        <p:blipFill>
          <a:blip r:embed="rId3"/>
          <a:srcRect/>
          <a:stretch>
            <a:fillRect/>
          </a:stretch>
        </p:blipFill>
        <p:spPr bwMode="auto">
          <a:xfrm>
            <a:off x="762000" y="1023938"/>
            <a:ext cx="7696200" cy="5834062"/>
          </a:xfrm>
          <a:prstGeom prst="rect">
            <a:avLst/>
          </a:prstGeom>
          <a:noFill/>
          <a:ln w="9525">
            <a:noFill/>
            <a:miter lim="800000"/>
            <a:headEnd/>
            <a:tailEnd/>
          </a:ln>
        </p:spPr>
      </p:pic>
    </p:spTree>
  </p:cSld>
  <p:clrMapOvr>
    <a:masterClrMapping/>
  </p:clrMapOvr>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5800" y="228600"/>
            <a:ext cx="7772400" cy="1143000"/>
          </a:xfrm>
        </p:spPr>
        <p:txBody>
          <a:bodyPr/>
          <a:lstStyle/>
          <a:p>
            <a:r>
              <a:rPr lang="en-US">
                <a:solidFill>
                  <a:schemeClr val="accent2"/>
                </a:solidFill>
                <a:ea typeface="ＭＳ Ｐゴシック" pitchFamily="-110" charset="-128"/>
                <a:cs typeface="ＭＳ Ｐゴシック" pitchFamily="-110" charset="-128"/>
              </a:rPr>
              <a:t>Thresholds Domains</a:t>
            </a:r>
          </a:p>
        </p:txBody>
      </p:sp>
      <p:sp>
        <p:nvSpPr>
          <p:cNvPr id="45059" name="Rectangle 3"/>
          <p:cNvSpPr>
            <a:spLocks noGrp="1" noChangeArrowheads="1"/>
          </p:cNvSpPr>
          <p:nvPr>
            <p:ph type="body" idx="1"/>
          </p:nvPr>
        </p:nvSpPr>
        <p:spPr>
          <a:xfrm>
            <a:off x="685800" y="1447800"/>
            <a:ext cx="7772400" cy="4648200"/>
          </a:xfrm>
        </p:spPr>
        <p:txBody>
          <a:bodyPr/>
          <a:lstStyle/>
          <a:p>
            <a:r>
              <a:rPr lang="en-US">
                <a:ea typeface="ＭＳ Ｐゴシック" pitchFamily="-110" charset="-128"/>
                <a:cs typeface="ＭＳ Ｐゴシック" pitchFamily="-110" charset="-128"/>
              </a:rPr>
              <a:t>Day/Night – Solar Zenith &gt; 85 = night</a:t>
            </a:r>
          </a:p>
          <a:p>
            <a:r>
              <a:rPr lang="en-US">
                <a:ea typeface="ＭＳ Ｐゴシック" pitchFamily="-110" charset="-128"/>
                <a:cs typeface="ＭＳ Ｐゴシック" pitchFamily="-110" charset="-128"/>
              </a:rPr>
              <a:t>Land/Water – Based upon 1km USGS map</a:t>
            </a:r>
          </a:p>
          <a:p>
            <a:r>
              <a:rPr lang="en-US">
                <a:ea typeface="ＭＳ Ｐゴシック" pitchFamily="-110" charset="-128"/>
                <a:cs typeface="ＭＳ Ｐゴシック" pitchFamily="-110" charset="-128"/>
              </a:rPr>
              <a:t>Desert – Based upon USGS 1 km Olson Ecosystem map</a:t>
            </a:r>
          </a:p>
          <a:p>
            <a:r>
              <a:rPr lang="en-US">
                <a:ea typeface="ＭＳ Ｐゴシック" pitchFamily="-110" charset="-128"/>
                <a:cs typeface="ＭＳ Ｐゴシック" pitchFamily="-110" charset="-128"/>
              </a:rPr>
              <a:t>Polar Day/Night – Latitude greater than 60</a:t>
            </a:r>
          </a:p>
          <a:p>
            <a:r>
              <a:rPr lang="en-US">
                <a:ea typeface="ＭＳ Ｐゴシック" pitchFamily="-110" charset="-128"/>
                <a:cs typeface="ＭＳ Ｐゴシック" pitchFamily="-110" charset="-128"/>
              </a:rPr>
              <a:t>Coast – 2 pixels surrounding water bodies</a:t>
            </a:r>
          </a:p>
          <a:p>
            <a:r>
              <a:rPr lang="en-US">
                <a:ea typeface="ＭＳ Ｐゴシック" pitchFamily="-110" charset="-128"/>
                <a:cs typeface="ＭＳ Ｐゴシック" pitchFamily="-110" charset="-128"/>
              </a:rPr>
              <a:t>High Elevation - &gt; 2000 m </a:t>
            </a:r>
          </a:p>
          <a:p>
            <a:r>
              <a:rPr lang="en-US">
                <a:solidFill>
                  <a:srgbClr val="FF0000"/>
                </a:solidFill>
                <a:ea typeface="ＭＳ Ｐゴシック" pitchFamily="-110" charset="-128"/>
                <a:cs typeface="ＭＳ Ｐゴシック" pitchFamily="-110" charset="-128"/>
              </a:rPr>
              <a:t>Sunglint – Intense point of solar reflection</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srcRect/>
          <a:stretch>
            <a:fillRect/>
          </a:stretch>
        </p:blipFill>
        <p:spPr bwMode="auto">
          <a:xfrm>
            <a:off x="561975" y="195263"/>
            <a:ext cx="4619625" cy="3725862"/>
          </a:xfrm>
          <a:prstGeom prst="rect">
            <a:avLst/>
          </a:prstGeom>
          <a:noFill/>
          <a:ln w="9525">
            <a:noFill/>
            <a:miter lim="800000"/>
            <a:headEnd/>
            <a:tailEnd/>
          </a:ln>
        </p:spPr>
      </p:pic>
      <p:pic>
        <p:nvPicPr>
          <p:cNvPr id="46083" name="Picture 3"/>
          <p:cNvPicPr>
            <a:picLocks noChangeAspect="1" noChangeArrowheads="1"/>
          </p:cNvPicPr>
          <p:nvPr/>
        </p:nvPicPr>
        <p:blipFill>
          <a:blip r:embed="rId3"/>
          <a:srcRect/>
          <a:stretch>
            <a:fillRect/>
          </a:stretch>
        </p:blipFill>
        <p:spPr bwMode="auto">
          <a:xfrm>
            <a:off x="4191000" y="3652838"/>
            <a:ext cx="4752975" cy="2986087"/>
          </a:xfrm>
          <a:prstGeom prst="rect">
            <a:avLst/>
          </a:prstGeom>
          <a:noFill/>
          <a:ln w="9525">
            <a:noFill/>
            <a:miter lim="800000"/>
            <a:headEnd/>
            <a:tailEnd/>
          </a:ln>
        </p:spPr>
      </p:pic>
      <p:sp>
        <p:nvSpPr>
          <p:cNvPr id="46084" name="Text Box 4"/>
          <p:cNvSpPr txBox="1">
            <a:spLocks noChangeArrowheads="1"/>
          </p:cNvSpPr>
          <p:nvPr/>
        </p:nvSpPr>
        <p:spPr bwMode="auto">
          <a:xfrm>
            <a:off x="76200" y="3810000"/>
            <a:ext cx="4648200" cy="2835275"/>
          </a:xfrm>
          <a:prstGeom prst="rect">
            <a:avLst/>
          </a:prstGeom>
          <a:noFill/>
          <a:ln w="9525">
            <a:noFill/>
            <a:miter lim="800000"/>
            <a:headEnd/>
            <a:tailEnd/>
          </a:ln>
        </p:spPr>
        <p:txBody>
          <a:bodyPr>
            <a:prstTxWarp prst="textNoShape">
              <a:avLst/>
            </a:prstTxWarp>
            <a:spAutoFit/>
          </a:bodyPr>
          <a:lstStyle/>
          <a:p>
            <a:pPr>
              <a:spcBef>
                <a:spcPct val="50000"/>
              </a:spcBef>
            </a:pPr>
            <a:r>
              <a:rPr lang="en-US" sz="2000"/>
              <a:t>Sun Glint Ellipse Defined by:  </a:t>
            </a:r>
            <a:r>
              <a:rPr lang="en-US" sz="2000">
                <a:sym typeface="Symbol" pitchFamily="-110" charset="2"/>
              </a:rPr>
              <a:t></a:t>
            </a:r>
            <a:r>
              <a:rPr lang="en-US" sz="2000" baseline="-25000">
                <a:sym typeface="Symbol" pitchFamily="-110" charset="2"/>
              </a:rPr>
              <a:t>r</a:t>
            </a:r>
            <a:r>
              <a:rPr lang="en-US" sz="2000">
                <a:sym typeface="Symbol" pitchFamily="-110" charset="2"/>
              </a:rPr>
              <a:t> &lt; 36 </a:t>
            </a:r>
          </a:p>
          <a:p>
            <a:pPr>
              <a:spcBef>
                <a:spcPct val="50000"/>
              </a:spcBef>
            </a:pPr>
            <a:r>
              <a:rPr lang="en-US" sz="2000"/>
              <a:t>cos </a:t>
            </a:r>
            <a:r>
              <a:rPr lang="en-US" sz="2000">
                <a:sym typeface="Symbol" pitchFamily="-110" charset="2"/>
              </a:rPr>
              <a:t></a:t>
            </a:r>
            <a:r>
              <a:rPr lang="en-US" sz="2000" baseline="-25000">
                <a:sym typeface="Symbol" pitchFamily="-110" charset="2"/>
              </a:rPr>
              <a:t>r</a:t>
            </a:r>
            <a:r>
              <a:rPr lang="en-US" sz="2000">
                <a:sym typeface="Symbol" pitchFamily="-110" charset="2"/>
              </a:rPr>
              <a:t> = sin </a:t>
            </a:r>
            <a:r>
              <a:rPr lang="en-US" sz="2000" baseline="-25000">
                <a:sym typeface="Symbol" pitchFamily="-110" charset="2"/>
              </a:rPr>
              <a:t>v</a:t>
            </a:r>
            <a:r>
              <a:rPr lang="en-US" sz="2000">
                <a:sym typeface="Symbol" pitchFamily="-110" charset="2"/>
              </a:rPr>
              <a:t> cos </a:t>
            </a:r>
            <a:r>
              <a:rPr lang="en-US" sz="2000" baseline="-25000">
                <a:sym typeface="Symbol" pitchFamily="-110" charset="2"/>
              </a:rPr>
              <a:t>s</a:t>
            </a:r>
            <a:r>
              <a:rPr lang="en-US" sz="2000">
                <a:sym typeface="Symbol" pitchFamily="-110" charset="2"/>
              </a:rPr>
              <a:t> cos  + sin </a:t>
            </a:r>
            <a:r>
              <a:rPr lang="en-US" sz="2000" baseline="-25000">
                <a:sym typeface="Symbol" pitchFamily="-110" charset="2"/>
              </a:rPr>
              <a:t>v</a:t>
            </a:r>
            <a:r>
              <a:rPr lang="en-US" sz="2000">
                <a:sym typeface="Symbol" pitchFamily="-110" charset="2"/>
              </a:rPr>
              <a:t> cos </a:t>
            </a:r>
            <a:r>
              <a:rPr lang="en-US" sz="2000" baseline="-25000">
                <a:sym typeface="Symbol" pitchFamily="-110" charset="2"/>
              </a:rPr>
              <a:t>s</a:t>
            </a:r>
            <a:r>
              <a:rPr lang="en-US" sz="2000">
                <a:sym typeface="Symbol" pitchFamily="-110" charset="2"/>
              </a:rPr>
              <a:t> </a:t>
            </a:r>
          </a:p>
          <a:p>
            <a:pPr>
              <a:spcBef>
                <a:spcPct val="50000"/>
              </a:spcBef>
            </a:pPr>
            <a:r>
              <a:rPr lang="en-US" sz="2000">
                <a:sym typeface="Symbol" pitchFamily="-110" charset="2"/>
              </a:rPr>
              <a:t>Where </a:t>
            </a:r>
            <a:r>
              <a:rPr lang="en-US" sz="2000" baseline="-25000">
                <a:sym typeface="Symbol" pitchFamily="-110" charset="2"/>
              </a:rPr>
              <a:t>v</a:t>
            </a:r>
            <a:r>
              <a:rPr lang="en-US" sz="2000">
                <a:sym typeface="Symbol" pitchFamily="-110" charset="2"/>
              </a:rPr>
              <a:t> = Viewing Zenith Angle</a:t>
            </a:r>
          </a:p>
          <a:p>
            <a:pPr>
              <a:spcBef>
                <a:spcPct val="50000"/>
              </a:spcBef>
            </a:pPr>
            <a:r>
              <a:rPr lang="en-US" sz="2000">
                <a:sym typeface="Symbol" pitchFamily="-110" charset="2"/>
              </a:rPr>
              <a:t>              </a:t>
            </a:r>
            <a:r>
              <a:rPr lang="en-US" sz="2000" baseline="-25000">
                <a:sym typeface="Symbol" pitchFamily="-110" charset="2"/>
              </a:rPr>
              <a:t>s</a:t>
            </a:r>
            <a:r>
              <a:rPr lang="en-US" sz="2000">
                <a:sym typeface="Symbol" pitchFamily="-110" charset="2"/>
              </a:rPr>
              <a:t> = Solar Zenith Angle</a:t>
            </a:r>
          </a:p>
          <a:p>
            <a:pPr>
              <a:spcBef>
                <a:spcPct val="50000"/>
              </a:spcBef>
            </a:pPr>
            <a:r>
              <a:rPr lang="en-US" sz="2000">
                <a:sym typeface="Symbol" pitchFamily="-110" charset="2"/>
              </a:rPr>
              <a:t>             = Relative Angle – difference 	between the Solar and Viewing 	azimuth angles.</a:t>
            </a:r>
          </a:p>
        </p:txBody>
      </p:sp>
      <p:sp>
        <p:nvSpPr>
          <p:cNvPr id="46085" name="Text Box 5"/>
          <p:cNvSpPr txBox="1">
            <a:spLocks noChangeArrowheads="1"/>
          </p:cNvSpPr>
          <p:nvPr/>
        </p:nvSpPr>
        <p:spPr bwMode="auto">
          <a:xfrm>
            <a:off x="5562600" y="685800"/>
            <a:ext cx="3352800" cy="1917700"/>
          </a:xfrm>
          <a:prstGeom prst="rect">
            <a:avLst/>
          </a:prstGeom>
          <a:noFill/>
          <a:ln w="9525">
            <a:noFill/>
            <a:miter lim="800000"/>
            <a:headEnd/>
            <a:tailEnd/>
          </a:ln>
        </p:spPr>
        <p:txBody>
          <a:bodyPr>
            <a:prstTxWarp prst="textNoShape">
              <a:avLst/>
            </a:prstTxWarp>
            <a:spAutoFit/>
          </a:bodyPr>
          <a:lstStyle/>
          <a:p>
            <a:pPr>
              <a:spcBef>
                <a:spcPct val="50000"/>
              </a:spcBef>
            </a:pPr>
            <a:r>
              <a:rPr lang="en-US" b="1">
                <a:solidFill>
                  <a:schemeClr val="accent2"/>
                </a:solidFill>
              </a:rPr>
              <a:t>Sun Glint</a:t>
            </a:r>
          </a:p>
          <a:p>
            <a:pPr>
              <a:spcBef>
                <a:spcPct val="50000"/>
              </a:spcBef>
            </a:pPr>
            <a:r>
              <a:rPr lang="en-US">
                <a:solidFill>
                  <a:schemeClr val="accent2"/>
                </a:solidFill>
              </a:rPr>
              <a:t>Simple example where your eye is the sensor</a:t>
            </a:r>
          </a:p>
          <a:p>
            <a:pPr>
              <a:spcBef>
                <a:spcPct val="50000"/>
              </a:spcBef>
            </a:pPr>
            <a:endParaRPr lang="en-US">
              <a:solidFill>
                <a:schemeClr val="accent2"/>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1026"/>
          <p:cNvSpPr>
            <a:spLocks noGrp="1" noChangeArrowheads="1"/>
          </p:cNvSpPr>
          <p:nvPr>
            <p:ph type="title"/>
          </p:nvPr>
        </p:nvSpPr>
        <p:spPr>
          <a:xfrm>
            <a:off x="685800" y="76200"/>
            <a:ext cx="7772400" cy="1143000"/>
          </a:xfrm>
        </p:spPr>
        <p:txBody>
          <a:bodyPr/>
          <a:lstStyle/>
          <a:p>
            <a:r>
              <a:rPr lang="en-US">
                <a:solidFill>
                  <a:schemeClr val="accent2"/>
                </a:solidFill>
                <a:ea typeface="ＭＳ Ｐゴシック" pitchFamily="-110" charset="-128"/>
                <a:cs typeface="ＭＳ Ｐゴシック" pitchFamily="-110" charset="-128"/>
              </a:rPr>
              <a:t>Aqua MODIS Sun Glint Example</a:t>
            </a:r>
            <a:br>
              <a:rPr lang="en-US">
                <a:solidFill>
                  <a:schemeClr val="accent2"/>
                </a:solidFill>
                <a:ea typeface="ＭＳ Ｐゴシック" pitchFamily="-110" charset="-128"/>
                <a:cs typeface="ＭＳ Ｐゴシック" pitchFamily="-110" charset="-128"/>
              </a:rPr>
            </a:br>
            <a:r>
              <a:rPr lang="en-US" sz="3600">
                <a:solidFill>
                  <a:schemeClr val="tx1"/>
                </a:solidFill>
                <a:ea typeface="ＭＳ Ｐゴシック" pitchFamily="-110" charset="-128"/>
                <a:cs typeface="ＭＳ Ｐゴシック" pitchFamily="-110" charset="-128"/>
              </a:rPr>
              <a:t>19 March 2006</a:t>
            </a:r>
          </a:p>
        </p:txBody>
      </p:sp>
      <p:pic>
        <p:nvPicPr>
          <p:cNvPr id="47107" name="Picture 1027" descr="C:\TEMP\capture1.bmp"/>
          <p:cNvPicPr>
            <a:picLocks noChangeAspect="1" noChangeArrowheads="1"/>
          </p:cNvPicPr>
          <p:nvPr/>
        </p:nvPicPr>
        <p:blipFill>
          <a:blip r:embed="rId2"/>
          <a:srcRect l="5754" t="28078" r="23282" b="2342"/>
          <a:stretch>
            <a:fillRect/>
          </a:stretch>
        </p:blipFill>
        <p:spPr bwMode="auto">
          <a:xfrm>
            <a:off x="304800" y="1295400"/>
            <a:ext cx="8458200" cy="55626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TERRADAY11147RGB.JPG"/>
          <p:cNvPicPr>
            <a:picLocks noChangeAspect="1"/>
          </p:cNvPicPr>
          <p:nvPr/>
        </p:nvPicPr>
        <p:blipFill>
          <a:blip r:embed="rId2"/>
          <a:stretch>
            <a:fillRect/>
          </a:stretch>
        </p:blipFill>
        <p:spPr>
          <a:xfrm>
            <a:off x="1143000" y="0"/>
            <a:ext cx="6858000" cy="68580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158750" y="152400"/>
            <a:ext cx="8915400" cy="5693853"/>
          </a:xfrm>
          <a:prstGeom prst="rect">
            <a:avLst/>
          </a:prstGeom>
          <a:noFill/>
          <a:ln w="9525">
            <a:noFill/>
            <a:miter lim="800000"/>
            <a:headEnd/>
            <a:tailEnd/>
          </a:ln>
        </p:spPr>
        <p:txBody>
          <a:bodyPr lIns="91429" tIns="45714" rIns="91429" bIns="45714">
            <a:prstTxWarp prst="textNoShape">
              <a:avLst/>
            </a:prstTxWarp>
            <a:spAutoFit/>
          </a:bodyPr>
          <a:lstStyle/>
          <a:p>
            <a:pPr eaLnBrk="0" hangingPunct="0"/>
            <a:r>
              <a:rPr lang="en-US" sz="2800" b="1" u="sng" dirty="0">
                <a:solidFill>
                  <a:schemeClr val="accent2"/>
                </a:solidFill>
              </a:rPr>
              <a:t>Detecting Clouds (IR)</a:t>
            </a:r>
            <a:r>
              <a:rPr lang="en-US" sz="2800" b="1" dirty="0"/>
              <a:t>  </a:t>
            </a:r>
            <a:r>
              <a:rPr lang="en-US" sz="2000" b="1" dirty="0"/>
              <a:t>Thresholds vary based upon scene type</a:t>
            </a:r>
          </a:p>
          <a:p>
            <a:pPr eaLnBrk="0" hangingPunct="0"/>
            <a:endParaRPr lang="en-US" i="1" dirty="0"/>
          </a:p>
          <a:p>
            <a:pPr eaLnBrk="0" hangingPunct="0"/>
            <a:r>
              <a:rPr lang="en-US" i="1" dirty="0">
                <a:solidFill>
                  <a:srgbClr val="FF0000"/>
                </a:solidFill>
              </a:rPr>
              <a:t>IR Brightness Temperature Threshold Tests</a:t>
            </a:r>
            <a:endParaRPr lang="en-US" dirty="0" smtClean="0">
              <a:solidFill>
                <a:srgbClr val="FF0000"/>
              </a:solidFill>
            </a:endParaRPr>
          </a:p>
          <a:p>
            <a:pPr eaLnBrk="0" hangingPunct="0"/>
            <a:r>
              <a:rPr lang="en-US" dirty="0" smtClean="0"/>
              <a:t>BT11 </a:t>
            </a:r>
            <a:r>
              <a:rPr lang="en-US" dirty="0"/>
              <a:t>&lt; SST- 6 K ( </a:t>
            </a:r>
            <a:r>
              <a:rPr lang="en-US" sz="2000" dirty="0"/>
              <a:t>Reynolds blended SST global 1 degree - oisst.20060215</a:t>
            </a:r>
          </a:p>
          <a:p>
            <a:pPr eaLnBrk="0" hangingPunct="0"/>
            <a:r>
              <a:rPr lang="en-US" sz="2000" dirty="0"/>
              <a:t>	Land - GDAS </a:t>
            </a:r>
            <a:r>
              <a:rPr lang="en-US" sz="2000" dirty="0" err="1"/>
              <a:t>sfc</a:t>
            </a:r>
            <a:r>
              <a:rPr lang="en-US" sz="2000" dirty="0"/>
              <a:t> temp global 1 degree -gdas1.PGrbF00.060220.18z</a:t>
            </a:r>
            <a:r>
              <a:rPr lang="en-US" dirty="0"/>
              <a:t> )</a:t>
            </a:r>
          </a:p>
          <a:p>
            <a:pPr eaLnBrk="0" hangingPunct="0"/>
            <a:r>
              <a:rPr lang="en-US" dirty="0"/>
              <a:t>BT6.7 &lt; Threshold  mid-level cloud</a:t>
            </a:r>
          </a:p>
          <a:p>
            <a:pPr eaLnBrk="0" hangingPunct="0"/>
            <a:r>
              <a:rPr lang="en-US" dirty="0"/>
              <a:t>BT13.9 &lt; Threshold  cold high cloud (large viewing zenith angles</a:t>
            </a:r>
          </a:p>
          <a:p>
            <a:pPr eaLnBrk="0" hangingPunct="0"/>
            <a:r>
              <a:rPr lang="en-US" dirty="0"/>
              <a:t>                cause problems)</a:t>
            </a:r>
          </a:p>
          <a:p>
            <a:pPr eaLnBrk="0" hangingPunct="0"/>
            <a:endParaRPr lang="en-US" dirty="0"/>
          </a:p>
          <a:p>
            <a:pPr eaLnBrk="0" hangingPunct="0"/>
            <a:r>
              <a:rPr lang="en-US" i="1" dirty="0">
                <a:solidFill>
                  <a:srgbClr val="FF0000"/>
                </a:solidFill>
              </a:rPr>
              <a:t>IR Brightness Temperature Difference Tests</a:t>
            </a:r>
          </a:p>
          <a:p>
            <a:pPr eaLnBrk="0" hangingPunct="0"/>
            <a:r>
              <a:rPr lang="en-US" dirty="0"/>
              <a:t>BT8 - BT11 &gt; Threshold  (High thin cloud)</a:t>
            </a:r>
          </a:p>
          <a:p>
            <a:pPr eaLnBrk="0" hangingPunct="0"/>
            <a:r>
              <a:rPr lang="en-US" dirty="0"/>
              <a:t>BT11-BT12 &gt; Threshold  (High thin cloud)</a:t>
            </a:r>
          </a:p>
          <a:p>
            <a:pPr eaLnBrk="0" hangingPunct="0"/>
            <a:r>
              <a:rPr lang="en-US" dirty="0"/>
              <a:t>BT3.9 - BT11 &gt; 12 K indicates daytime low cloud cover</a:t>
            </a:r>
          </a:p>
          <a:p>
            <a:pPr eaLnBrk="0" hangingPunct="0"/>
            <a:r>
              <a:rPr lang="en-US" dirty="0"/>
              <a:t>BT11 - BT6.7  large </a:t>
            </a:r>
            <a:r>
              <a:rPr lang="en-US" dirty="0" err="1"/>
              <a:t>neg</a:t>
            </a:r>
            <a:r>
              <a:rPr lang="en-US" dirty="0"/>
              <a:t> diff for </a:t>
            </a:r>
            <a:r>
              <a:rPr lang="en-US" dirty="0" err="1"/>
              <a:t>clr</a:t>
            </a:r>
            <a:r>
              <a:rPr lang="en-US" dirty="0"/>
              <a:t> sky over Antarctic Plateau winter</a:t>
            </a:r>
          </a:p>
          <a:p>
            <a:pPr eaLnBrk="0" hangingPunct="0"/>
            <a:r>
              <a:rPr lang="en-US" dirty="0"/>
              <a:t>BT11 – BT7.3 Temperatures close in poles or snow/ice mean cloud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2D2DB9"/>
                </a:solidFill>
                <a:latin typeface="Times New Roman"/>
                <a:cs typeface="Times New Roman"/>
              </a:rPr>
              <a:t>Information about MODIS Products</a:t>
            </a:r>
            <a:endParaRPr lang="en-US" dirty="0">
              <a:solidFill>
                <a:srgbClr val="2D2DB9"/>
              </a:solidFill>
              <a:latin typeface="Times New Roman"/>
              <a:cs typeface="Times New Roman"/>
            </a:endParaRPr>
          </a:p>
        </p:txBody>
      </p:sp>
      <p:sp>
        <p:nvSpPr>
          <p:cNvPr id="3" name="Content Placeholder 2"/>
          <p:cNvSpPr>
            <a:spLocks noGrp="1"/>
          </p:cNvSpPr>
          <p:nvPr>
            <p:ph idx="1"/>
          </p:nvPr>
        </p:nvSpPr>
        <p:spPr>
          <a:xfrm>
            <a:off x="152400" y="1600200"/>
            <a:ext cx="8534400" cy="4876800"/>
          </a:xfrm>
        </p:spPr>
        <p:txBody>
          <a:bodyPr>
            <a:normAutofit/>
          </a:bodyPr>
          <a:lstStyle/>
          <a:p>
            <a:pPr>
              <a:buNone/>
            </a:pPr>
            <a:r>
              <a:rPr lang="en-US" dirty="0" smtClean="0">
                <a:latin typeface="Times New Roman"/>
                <a:cs typeface="Times New Roman"/>
              </a:rPr>
              <a:t>Main MODIS website - </a:t>
            </a:r>
            <a:r>
              <a:rPr lang="en-US" dirty="0" smtClean="0">
                <a:latin typeface="Times New Roman"/>
                <a:cs typeface="Times New Roman"/>
                <a:hlinkClick r:id="rId2"/>
              </a:rPr>
              <a:t>http://modis.gsfc.nasa.gov/</a:t>
            </a:r>
            <a:endParaRPr lang="en-US" dirty="0" smtClean="0">
              <a:latin typeface="Times New Roman"/>
              <a:cs typeface="Times New Roman"/>
            </a:endParaRPr>
          </a:p>
          <a:p>
            <a:pPr lvl="1"/>
            <a:r>
              <a:rPr lang="en-US" dirty="0" smtClean="0">
                <a:latin typeface="Times New Roman"/>
                <a:cs typeface="Times New Roman"/>
              </a:rPr>
              <a:t>MODIS Land Team Website</a:t>
            </a:r>
          </a:p>
          <a:p>
            <a:pPr lvl="1">
              <a:buNone/>
            </a:pPr>
            <a:r>
              <a:rPr lang="en-US" dirty="0" smtClean="0">
                <a:latin typeface="Times New Roman"/>
                <a:cs typeface="Times New Roman"/>
                <a:hlinkClick r:id="rId3"/>
              </a:rPr>
              <a:t>http://modis-land.gsfc.nasa.gov/</a:t>
            </a:r>
            <a:endParaRPr lang="en-US" dirty="0" smtClean="0">
              <a:latin typeface="Times New Roman"/>
              <a:cs typeface="Times New Roman"/>
            </a:endParaRPr>
          </a:p>
          <a:p>
            <a:pPr lvl="1"/>
            <a:r>
              <a:rPr lang="en-US" dirty="0" smtClean="0">
                <a:latin typeface="Times New Roman"/>
                <a:cs typeface="Times New Roman"/>
              </a:rPr>
              <a:t>MODIS Atmosphere Website</a:t>
            </a:r>
          </a:p>
          <a:p>
            <a:pPr lvl="1">
              <a:buNone/>
            </a:pPr>
            <a:r>
              <a:rPr lang="en-US" dirty="0" smtClean="0">
                <a:latin typeface="Times New Roman"/>
                <a:cs typeface="Times New Roman"/>
                <a:hlinkClick r:id="rId4"/>
              </a:rPr>
              <a:t>http://modis-atmos.gsfc.nasa.gov/</a:t>
            </a:r>
            <a:endParaRPr lang="en-US" dirty="0" smtClean="0">
              <a:latin typeface="Times New Roman"/>
              <a:cs typeface="Times New Roman"/>
            </a:endParaRPr>
          </a:p>
          <a:p>
            <a:pPr lvl="1"/>
            <a:r>
              <a:rPr lang="en-US" dirty="0" smtClean="0">
                <a:latin typeface="Times New Roman"/>
                <a:cs typeface="Times New Roman"/>
              </a:rPr>
              <a:t>MODIS Ocean Biology Group</a:t>
            </a:r>
          </a:p>
          <a:p>
            <a:pPr lvl="1">
              <a:buNone/>
            </a:pPr>
            <a:r>
              <a:rPr lang="en-US" dirty="0" smtClean="0">
                <a:latin typeface="Times New Roman"/>
                <a:cs typeface="Times New Roman"/>
                <a:hlinkClick r:id="rId5"/>
              </a:rPr>
              <a:t>http://oceancolor.gsfc.nasa.gov/</a:t>
            </a:r>
            <a:endParaRPr lang="en-US" dirty="0" smtClean="0">
              <a:latin typeface="Times New Roman"/>
              <a:cs typeface="Times New Roman"/>
            </a:endParaRPr>
          </a:p>
          <a:p>
            <a:pPr lvl="1"/>
            <a:r>
              <a:rPr lang="en-US" dirty="0" smtClean="0">
                <a:latin typeface="Times New Roman"/>
                <a:cs typeface="Times New Roman"/>
              </a:rPr>
              <a:t>MODIS Calibration and </a:t>
            </a:r>
            <a:r>
              <a:rPr lang="en-US" dirty="0" err="1" smtClean="0">
                <a:latin typeface="Times New Roman"/>
                <a:cs typeface="Times New Roman"/>
              </a:rPr>
              <a:t>Geolocation</a:t>
            </a:r>
            <a:endParaRPr lang="en-US" dirty="0" smtClean="0">
              <a:latin typeface="Times New Roman"/>
              <a:cs typeface="Times New Roman"/>
            </a:endParaRPr>
          </a:p>
          <a:p>
            <a:pPr lvl="1">
              <a:buNone/>
            </a:pPr>
            <a:r>
              <a:rPr lang="en-US" dirty="0" smtClean="0">
                <a:latin typeface="Times New Roman"/>
                <a:cs typeface="Times New Roman"/>
                <a:hlinkClick r:id="rId6"/>
              </a:rPr>
              <a:t>http://mcst.gsfc.nasa.gov/</a:t>
            </a:r>
            <a:endParaRPr lang="en-US" dirty="0" smtClean="0">
              <a:latin typeface="Times New Roman"/>
              <a:cs typeface="Times New Roman"/>
            </a:endParaRPr>
          </a:p>
          <a:p>
            <a:pPr lvl="1">
              <a:buNone/>
            </a:pPr>
            <a:endParaRPr lang="en-US" dirty="0" smtClean="0">
              <a:latin typeface="Times New Roman"/>
              <a:cs typeface="Times New Roman"/>
            </a:endParaRPr>
          </a:p>
          <a:p>
            <a:pPr lvl="1">
              <a:buNone/>
            </a:pPr>
            <a:endParaRPr lang="en-US" dirty="0" smtClean="0">
              <a:latin typeface="Times New Roman"/>
              <a:cs typeface="Times New Roman"/>
            </a:endParaRPr>
          </a:p>
          <a:p>
            <a:pPr lvl="1"/>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178" name="Picture 2" descr="C:\WINNT\Profiles\liamg\Desktop\E351_002.gif"/>
          <p:cNvPicPr>
            <a:picLocks noChangeAspect="1" noChangeArrowheads="1"/>
          </p:cNvPicPr>
          <p:nvPr/>
        </p:nvPicPr>
        <p:blipFill>
          <a:blip r:embed="rId3"/>
          <a:srcRect l="7529" t="12923" r="7529" b="12923"/>
          <a:stretch>
            <a:fillRect/>
          </a:stretch>
        </p:blipFill>
        <p:spPr bwMode="auto">
          <a:xfrm>
            <a:off x="0" y="152400"/>
            <a:ext cx="9144000" cy="6511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207963" y="192088"/>
            <a:ext cx="8667750" cy="6361112"/>
          </a:xfrm>
          <a:prstGeom prst="rect">
            <a:avLst/>
          </a:prstGeom>
          <a:noFill/>
          <a:ln w="9525">
            <a:noFill/>
            <a:miter lim="800000"/>
            <a:headEnd/>
            <a:tailEnd/>
          </a:ln>
        </p:spPr>
        <p:txBody>
          <a:bodyPr wrap="none" lIns="91429" tIns="45714" rIns="91429" bIns="45714">
            <a:prstTxWarp prst="textNoShape">
              <a:avLst/>
            </a:prstTxWarp>
            <a:spAutoFit/>
          </a:bodyPr>
          <a:lstStyle/>
          <a:p>
            <a:pPr eaLnBrk="0" hangingPunct="0"/>
            <a:r>
              <a:rPr lang="en-US" sz="2800" b="1" u="sng">
                <a:solidFill>
                  <a:schemeClr val="accent2"/>
                </a:solidFill>
              </a:rPr>
              <a:t>Detecting Clouds (vis) </a:t>
            </a:r>
            <a:endParaRPr lang="en-US" u="sng">
              <a:solidFill>
                <a:schemeClr val="accent2"/>
              </a:solidFill>
            </a:endParaRPr>
          </a:p>
          <a:p>
            <a:pPr eaLnBrk="0" hangingPunct="0">
              <a:lnSpc>
                <a:spcPct val="50000"/>
              </a:lnSpc>
            </a:pPr>
            <a:endParaRPr lang="en-US"/>
          </a:p>
          <a:p>
            <a:pPr eaLnBrk="0" hangingPunct="0"/>
            <a:r>
              <a:rPr lang="en-US" i="1">
                <a:solidFill>
                  <a:srgbClr val="FF0000"/>
                </a:solidFill>
              </a:rPr>
              <a:t>Reflectance Threshold Test</a:t>
            </a:r>
          </a:p>
          <a:p>
            <a:pPr eaLnBrk="0" hangingPunct="0">
              <a:lnSpc>
                <a:spcPct val="50000"/>
              </a:lnSpc>
            </a:pPr>
            <a:endParaRPr lang="en-US">
              <a:solidFill>
                <a:srgbClr val="FF0000"/>
              </a:solidFill>
            </a:endParaRPr>
          </a:p>
          <a:p>
            <a:pPr eaLnBrk="0" hangingPunct="0"/>
            <a:r>
              <a:rPr lang="en-US"/>
              <a:t>r.87 &gt; 5.5% over ocean indicates cloud</a:t>
            </a:r>
          </a:p>
          <a:p>
            <a:pPr eaLnBrk="0" hangingPunct="0"/>
            <a:r>
              <a:rPr lang="en-US"/>
              <a:t>r.66 &gt; 18% over vegetated land indicates cloud</a:t>
            </a:r>
          </a:p>
          <a:p>
            <a:pPr eaLnBrk="0" hangingPunct="0">
              <a:lnSpc>
                <a:spcPct val="50000"/>
              </a:lnSpc>
            </a:pPr>
            <a:endParaRPr lang="en-US"/>
          </a:p>
          <a:p>
            <a:pPr eaLnBrk="0" hangingPunct="0"/>
            <a:r>
              <a:rPr lang="en-US" i="1">
                <a:solidFill>
                  <a:srgbClr val="FF0000"/>
                </a:solidFill>
              </a:rPr>
              <a:t>Near IR Thin Cirrus Test</a:t>
            </a:r>
          </a:p>
          <a:p>
            <a:pPr eaLnBrk="0" hangingPunct="0">
              <a:lnSpc>
                <a:spcPct val="50000"/>
              </a:lnSpc>
            </a:pPr>
            <a:endParaRPr lang="en-US"/>
          </a:p>
          <a:p>
            <a:pPr eaLnBrk="0" hangingPunct="0"/>
            <a:r>
              <a:rPr lang="en-US"/>
              <a:t>r1.38 &gt; threshold indicates presence of thin cirrus cloud</a:t>
            </a:r>
          </a:p>
          <a:p>
            <a:pPr eaLnBrk="0" hangingPunct="0"/>
            <a:r>
              <a:rPr lang="en-US"/>
              <a:t>ambiguity of high thin versus low thick cloud (resolved with BT13.9)</a:t>
            </a:r>
          </a:p>
          <a:p>
            <a:pPr eaLnBrk="0" hangingPunct="0"/>
            <a:r>
              <a:rPr lang="en-US"/>
              <a:t>problems in high terrain</a:t>
            </a:r>
          </a:p>
          <a:p>
            <a:pPr eaLnBrk="0" hangingPunct="0">
              <a:lnSpc>
                <a:spcPct val="50000"/>
              </a:lnSpc>
            </a:pPr>
            <a:endParaRPr lang="en-US"/>
          </a:p>
          <a:p>
            <a:pPr eaLnBrk="0" hangingPunct="0"/>
            <a:r>
              <a:rPr lang="en-US" i="1">
                <a:solidFill>
                  <a:srgbClr val="FF0000"/>
                </a:solidFill>
              </a:rPr>
              <a:t>Reflectance Ratio Test</a:t>
            </a:r>
          </a:p>
          <a:p>
            <a:pPr eaLnBrk="0" hangingPunct="0">
              <a:lnSpc>
                <a:spcPct val="50000"/>
              </a:lnSpc>
            </a:pPr>
            <a:endParaRPr lang="en-US">
              <a:solidFill>
                <a:srgbClr val="FF0000"/>
              </a:solidFill>
            </a:endParaRPr>
          </a:p>
          <a:p>
            <a:pPr eaLnBrk="0" hangingPunct="0"/>
            <a:r>
              <a:rPr lang="en-US"/>
              <a:t>r.87/r.66 between 0.9 and 1.1 for cloudy regions</a:t>
            </a:r>
          </a:p>
          <a:p>
            <a:pPr eaLnBrk="0" hangingPunct="0"/>
            <a:r>
              <a:rPr lang="en-US"/>
              <a:t>must be ecosystem specific – snow causes false signal</a:t>
            </a:r>
          </a:p>
          <a:p>
            <a:pPr eaLnBrk="0" hangingPunct="0">
              <a:lnSpc>
                <a:spcPct val="50000"/>
              </a:lnSpc>
            </a:pPr>
            <a:endParaRPr lang="en-US"/>
          </a:p>
          <a:p>
            <a:pPr eaLnBrk="0" hangingPunct="0"/>
            <a:r>
              <a:rPr lang="en-US" i="1">
                <a:solidFill>
                  <a:srgbClr val="FF0000"/>
                </a:solidFill>
              </a:rPr>
              <a:t>Snow Test</a:t>
            </a:r>
            <a:endParaRPr lang="en-US">
              <a:solidFill>
                <a:srgbClr val="FF0000"/>
              </a:solidFill>
            </a:endParaRPr>
          </a:p>
          <a:p>
            <a:pPr eaLnBrk="0" hangingPunct="0">
              <a:lnSpc>
                <a:spcPct val="50000"/>
              </a:lnSpc>
            </a:pPr>
            <a:endParaRPr lang="en-US">
              <a:solidFill>
                <a:srgbClr val="FF0000"/>
              </a:solidFill>
            </a:endParaRPr>
          </a:p>
          <a:p>
            <a:pPr eaLnBrk="0" hangingPunct="0"/>
            <a:r>
              <a:rPr lang="en-US"/>
              <a:t>NDSI = [r.55-r1.6]/ [r.55+r1.6]  &gt; 0.4 and r.87 &gt; 0.1 then snow</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4274" name="Picture 2" descr="C:\WINNT\Profiles\liamg\Desktop\C351_004.gif"/>
          <p:cNvPicPr>
            <a:picLocks noChangeAspect="1" noChangeArrowheads="1"/>
          </p:cNvPicPr>
          <p:nvPr/>
        </p:nvPicPr>
        <p:blipFill>
          <a:blip r:embed="rId3"/>
          <a:srcRect l="5208" t="13559" r="5208" b="16949"/>
          <a:stretch>
            <a:fillRect/>
          </a:stretch>
        </p:blipFill>
        <p:spPr bwMode="auto">
          <a:xfrm>
            <a:off x="0" y="609600"/>
            <a:ext cx="9170988" cy="5616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85800" y="304800"/>
            <a:ext cx="7772400" cy="1143000"/>
          </a:xfrm>
        </p:spPr>
        <p:txBody>
          <a:bodyPr/>
          <a:lstStyle/>
          <a:p>
            <a:r>
              <a:rPr lang="en-US">
                <a:solidFill>
                  <a:schemeClr val="accent2"/>
                </a:solidFill>
                <a:ea typeface="ＭＳ Ｐゴシック" pitchFamily="-110" charset="-128"/>
                <a:cs typeface="ＭＳ Ｐゴシック" pitchFamily="-110" charset="-128"/>
              </a:rPr>
              <a:t>Other Tests</a:t>
            </a:r>
          </a:p>
        </p:txBody>
      </p:sp>
      <p:sp>
        <p:nvSpPr>
          <p:cNvPr id="56323" name="Rectangle 3"/>
          <p:cNvSpPr>
            <a:spLocks noGrp="1" noChangeArrowheads="1"/>
          </p:cNvSpPr>
          <p:nvPr>
            <p:ph type="body" idx="1"/>
          </p:nvPr>
        </p:nvSpPr>
        <p:spPr>
          <a:xfrm>
            <a:off x="685800" y="1447800"/>
            <a:ext cx="7772400" cy="4648200"/>
          </a:xfrm>
        </p:spPr>
        <p:txBody>
          <a:bodyPr/>
          <a:lstStyle/>
          <a:p>
            <a:r>
              <a:rPr lang="en-US">
                <a:ea typeface="ＭＳ Ｐゴシック" pitchFamily="-110" charset="-128"/>
                <a:cs typeface="ＭＳ Ｐゴシック" pitchFamily="-110" charset="-128"/>
              </a:rPr>
              <a:t>BT11 Spatial variability test (3x3 pixels) </a:t>
            </a:r>
          </a:p>
          <a:p>
            <a:pPr lvl="1"/>
            <a:r>
              <a:rPr lang="en-US"/>
              <a:t>Cloud if &gt; .50 K</a:t>
            </a:r>
          </a:p>
          <a:p>
            <a:r>
              <a:rPr lang="en-US">
                <a:ea typeface="ＭＳ Ｐゴシック" pitchFamily="-110" charset="-128"/>
                <a:cs typeface="ＭＳ Ｐゴシック" pitchFamily="-110" charset="-128"/>
              </a:rPr>
              <a:t> Clear Sky Restoral Tests (sanity checks)</a:t>
            </a:r>
          </a:p>
          <a:p>
            <a:pPr lvl="1"/>
            <a:r>
              <a:rPr lang="en-US"/>
              <a:t>Clear if land night BT11 &gt; 292 K</a:t>
            </a:r>
          </a:p>
          <a:p>
            <a:pPr lvl="1"/>
            <a:r>
              <a:rPr lang="en-US"/>
              <a:t>Desert clear if BT11 &gt; 300 K</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85800" y="152400"/>
            <a:ext cx="7772400" cy="1143000"/>
          </a:xfrm>
        </p:spPr>
        <p:txBody>
          <a:bodyPr/>
          <a:lstStyle/>
          <a:p>
            <a:r>
              <a:rPr lang="en-US">
                <a:solidFill>
                  <a:schemeClr val="accent2"/>
                </a:solidFill>
                <a:ea typeface="ＭＳ Ｐゴシック" pitchFamily="-110" charset="-128"/>
                <a:cs typeface="ＭＳ Ｐゴシック" pitchFamily="-110" charset="-128"/>
              </a:rPr>
              <a:t>Use of Threshold File</a:t>
            </a:r>
          </a:p>
        </p:txBody>
      </p:sp>
      <p:sp>
        <p:nvSpPr>
          <p:cNvPr id="57347" name="Text Box 4"/>
          <p:cNvSpPr txBox="1">
            <a:spLocks noChangeArrowheads="1"/>
          </p:cNvSpPr>
          <p:nvPr/>
        </p:nvSpPr>
        <p:spPr bwMode="auto">
          <a:xfrm>
            <a:off x="5105400" y="1676400"/>
            <a:ext cx="289560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p>
        </p:txBody>
      </p:sp>
      <p:sp>
        <p:nvSpPr>
          <p:cNvPr id="57348" name="Rectangle 5"/>
          <p:cNvSpPr>
            <a:spLocks noGrp="1" noChangeArrowheads="1"/>
          </p:cNvSpPr>
          <p:nvPr>
            <p:ph type="body" idx="1"/>
          </p:nvPr>
        </p:nvSpPr>
        <p:spPr>
          <a:xfrm>
            <a:off x="228600" y="2209800"/>
            <a:ext cx="4343400" cy="4419600"/>
          </a:xfrm>
          <a:noFill/>
          <a:ln>
            <a:solidFill>
              <a:schemeClr val="tx1"/>
            </a:solidFill>
          </a:ln>
        </p:spPr>
        <p:txBody>
          <a:bodyPr/>
          <a:lstStyle/>
          <a:p>
            <a:pPr>
              <a:lnSpc>
                <a:spcPct val="90000"/>
              </a:lnSpc>
              <a:buFontTx/>
              <a:buNone/>
            </a:pPr>
            <a:r>
              <a:rPr lang="en-US" sz="1400">
                <a:ea typeface="ＭＳ Ｐゴシック" pitchFamily="-110" charset="-128"/>
                <a:cs typeface="ＭＳ Ｐゴシック" pitchFamily="-110" charset="-128"/>
              </a:rPr>
              <a:t>c ********  START OF GROUP 3 TESTS ****************</a:t>
            </a:r>
          </a:p>
          <a:p>
            <a:pPr>
              <a:lnSpc>
                <a:spcPct val="90000"/>
              </a:lnSpc>
              <a:buFontTx/>
              <a:buNone/>
            </a:pPr>
            <a:r>
              <a:rPr lang="en-US" sz="1400">
                <a:ea typeface="ＭＳ Ｐゴシック" pitchFamily="-110" charset="-128"/>
                <a:cs typeface="ＭＳ Ｐゴシック" pitchFamily="-110" charset="-128"/>
              </a:rPr>
              <a:t>c ... visible (channel 1) reflectance threshold test.</a:t>
            </a:r>
          </a:p>
          <a:p>
            <a:pPr>
              <a:lnSpc>
                <a:spcPct val="90000"/>
              </a:lnSpc>
              <a:buFontTx/>
              <a:buNone/>
            </a:pPr>
            <a:r>
              <a:rPr lang="en-US" sz="1400">
                <a:ea typeface="ＭＳ Ｐゴシック" pitchFamily="-110" charset="-128"/>
                <a:cs typeface="ＭＳ Ｐゴシック" pitchFamily="-110" charset="-128"/>
              </a:rPr>
              <a:t>      if (visusd) then</a:t>
            </a:r>
          </a:p>
          <a:p>
            <a:pPr>
              <a:lnSpc>
                <a:spcPct val="90000"/>
              </a:lnSpc>
              <a:buFontTx/>
              <a:buNone/>
            </a:pPr>
            <a:r>
              <a:rPr lang="en-US" sz="1400">
                <a:ea typeface="ＭＳ Ｐゴシック" pitchFamily="-110" charset="-128"/>
                <a:cs typeface="ＭＳ Ｐゴシック" pitchFamily="-110" charset="-128"/>
              </a:rPr>
              <a:t>        if (nint(masv66) .ne. nint(bad_data)) then</a:t>
            </a:r>
          </a:p>
          <a:p>
            <a:pPr>
              <a:lnSpc>
                <a:spcPct val="90000"/>
              </a:lnSpc>
              <a:buFontTx/>
              <a:buNone/>
            </a:pPr>
            <a:r>
              <a:rPr lang="en-US" sz="1400">
                <a:ea typeface="ＭＳ Ｐゴシック" pitchFamily="-110" charset="-128"/>
                <a:cs typeface="ＭＳ Ｐゴシック" pitchFamily="-110" charset="-128"/>
              </a:rPr>
              <a:t>          nmtests = nmtests + 1</a:t>
            </a:r>
          </a:p>
          <a:p>
            <a:pPr>
              <a:lnSpc>
                <a:spcPct val="90000"/>
              </a:lnSpc>
              <a:buFontTx/>
              <a:buNone/>
            </a:pPr>
            <a:r>
              <a:rPr lang="en-US" sz="1400">
                <a:ea typeface="ＭＳ Ｐゴシック" pitchFamily="-110" charset="-128"/>
                <a:cs typeface="ＭＳ Ｐゴシック" pitchFamily="-110" charset="-128"/>
              </a:rPr>
              <a:t>          call set_qa_bit(qa_bits,20)</a:t>
            </a:r>
          </a:p>
          <a:p>
            <a:pPr>
              <a:lnSpc>
                <a:spcPct val="90000"/>
              </a:lnSpc>
              <a:buFontTx/>
              <a:buNone/>
            </a:pPr>
            <a:r>
              <a:rPr lang="en-US" sz="1400">
                <a:ea typeface="ＭＳ Ｐゴシック" pitchFamily="-110" charset="-128"/>
                <a:cs typeface="ＭＳ Ｐゴシック" pitchFamily="-110" charset="-128"/>
              </a:rPr>
              <a:t>          if (</a:t>
            </a:r>
            <a:r>
              <a:rPr lang="en-US" sz="1600" b="1">
                <a:solidFill>
                  <a:schemeClr val="accent1"/>
                </a:solidFill>
                <a:ea typeface="ＭＳ Ｐゴシック" pitchFamily="-110" charset="-128"/>
                <a:cs typeface="ＭＳ Ｐゴシック" pitchFamily="-110" charset="-128"/>
              </a:rPr>
              <a:t>masv66</a:t>
            </a:r>
            <a:r>
              <a:rPr lang="en-US" sz="1400">
                <a:ea typeface="ＭＳ Ｐゴシック" pitchFamily="-110" charset="-128"/>
                <a:cs typeface="ＭＳ Ｐゴシック" pitchFamily="-110" charset="-128"/>
              </a:rPr>
              <a:t>.le.</a:t>
            </a:r>
            <a:r>
              <a:rPr lang="en-US" sz="1600" b="1">
                <a:solidFill>
                  <a:srgbClr val="FF0000"/>
                </a:solidFill>
                <a:ea typeface="ＭＳ Ｐゴシック" pitchFamily="-110" charset="-128"/>
                <a:cs typeface="ＭＳ Ｐゴシック" pitchFamily="-110" charset="-128"/>
              </a:rPr>
              <a:t>dlref1(2)</a:t>
            </a:r>
            <a:r>
              <a:rPr lang="en-US" sz="1400">
                <a:ea typeface="ＭＳ Ｐゴシック" pitchFamily="-110" charset="-128"/>
                <a:cs typeface="ＭＳ Ｐゴシック" pitchFamily="-110" charset="-128"/>
              </a:rPr>
              <a:t>) then</a:t>
            </a:r>
          </a:p>
          <a:p>
            <a:pPr>
              <a:lnSpc>
                <a:spcPct val="90000"/>
              </a:lnSpc>
              <a:buFontTx/>
              <a:buNone/>
            </a:pPr>
            <a:r>
              <a:rPr lang="en-US" sz="1400">
                <a:ea typeface="ＭＳ Ｐゴシック" pitchFamily="-110" charset="-128"/>
                <a:cs typeface="ＭＳ Ｐゴシック" pitchFamily="-110" charset="-128"/>
              </a:rPr>
              <a:t>            call set_bit(testbits,20)</a:t>
            </a:r>
          </a:p>
          <a:p>
            <a:pPr>
              <a:lnSpc>
                <a:spcPct val="90000"/>
              </a:lnSpc>
              <a:buFontTx/>
              <a:buNone/>
            </a:pPr>
            <a:r>
              <a:rPr lang="en-US" sz="1400">
                <a:ea typeface="ＭＳ Ｐゴシック" pitchFamily="-110" charset="-128"/>
                <a:cs typeface="ＭＳ Ｐゴシック" pitchFamily="-110" charset="-128"/>
              </a:rPr>
              <a:t>            nptests = nptests + 1</a:t>
            </a:r>
          </a:p>
          <a:p>
            <a:pPr>
              <a:lnSpc>
                <a:spcPct val="90000"/>
              </a:lnSpc>
              <a:buFontTx/>
              <a:buNone/>
            </a:pPr>
            <a:r>
              <a:rPr lang="en-US" sz="1400">
                <a:ea typeface="ＭＳ Ｐゴシック" pitchFamily="-110" charset="-128"/>
                <a:cs typeface="ＭＳ Ｐゴシック" pitchFamily="-110" charset="-128"/>
              </a:rPr>
              <a:t>          end if</a:t>
            </a:r>
          </a:p>
          <a:p>
            <a:pPr>
              <a:lnSpc>
                <a:spcPct val="90000"/>
              </a:lnSpc>
              <a:buFontTx/>
              <a:buNone/>
            </a:pPr>
            <a:r>
              <a:rPr lang="en-US" sz="1400">
                <a:ea typeface="ＭＳ Ｐゴシック" pitchFamily="-110" charset="-128"/>
                <a:cs typeface="ＭＳ Ｐゴシック" pitchFamily="-110" charset="-128"/>
              </a:rPr>
              <a:t>          call conf_test(masv66,</a:t>
            </a:r>
            <a:r>
              <a:rPr lang="en-US" sz="1600" b="1">
                <a:solidFill>
                  <a:srgbClr val="FF0000"/>
                </a:solidFill>
                <a:ea typeface="ＭＳ Ｐゴシック" pitchFamily="-110" charset="-128"/>
                <a:cs typeface="ＭＳ Ｐゴシック" pitchFamily="-110" charset="-128"/>
              </a:rPr>
              <a:t>dlref1(1),dlref1(3),dlref1(4),</a:t>
            </a:r>
          </a:p>
          <a:p>
            <a:pPr>
              <a:lnSpc>
                <a:spcPct val="90000"/>
              </a:lnSpc>
              <a:buFontTx/>
              <a:buNone/>
            </a:pPr>
            <a:r>
              <a:rPr lang="en-US" sz="1400">
                <a:ea typeface="ＭＳ Ｐゴシック" pitchFamily="-110" charset="-128"/>
                <a:cs typeface="ＭＳ Ｐゴシック" pitchFamily="-110" charset="-128"/>
              </a:rPr>
              <a:t>     +                   </a:t>
            </a:r>
            <a:r>
              <a:rPr lang="en-US" sz="1600" b="1">
                <a:solidFill>
                  <a:srgbClr val="FF0000"/>
                </a:solidFill>
                <a:ea typeface="ＭＳ Ｐゴシック" pitchFamily="-110" charset="-128"/>
                <a:cs typeface="ＭＳ Ｐゴシック" pitchFamily="-110" charset="-128"/>
              </a:rPr>
              <a:t>dlref1(2)</a:t>
            </a:r>
            <a:r>
              <a:rPr lang="en-US" sz="1400">
                <a:ea typeface="ＭＳ Ｐゴシック" pitchFamily="-110" charset="-128"/>
                <a:cs typeface="ＭＳ Ｐゴシック" pitchFamily="-110" charset="-128"/>
              </a:rPr>
              <a:t>,1,c5)</a:t>
            </a:r>
          </a:p>
          <a:p>
            <a:pPr>
              <a:lnSpc>
                <a:spcPct val="90000"/>
              </a:lnSpc>
              <a:buFontTx/>
              <a:buNone/>
            </a:pPr>
            <a:r>
              <a:rPr lang="en-US" sz="1400">
                <a:ea typeface="ＭＳ Ｐゴシック" pitchFamily="-110" charset="-128"/>
                <a:cs typeface="ＭＳ Ｐゴシック" pitchFamily="-110" charset="-128"/>
              </a:rPr>
              <a:t>          cmin3 = min(cmin3,c5)</a:t>
            </a:r>
          </a:p>
          <a:p>
            <a:pPr>
              <a:lnSpc>
                <a:spcPct val="90000"/>
              </a:lnSpc>
              <a:buFontTx/>
              <a:buNone/>
            </a:pPr>
            <a:r>
              <a:rPr lang="en-US" sz="1400">
                <a:ea typeface="ＭＳ Ｐゴシック" pitchFamily="-110" charset="-128"/>
                <a:cs typeface="ＭＳ Ｐゴシック" pitchFamily="-110" charset="-128"/>
              </a:rPr>
              <a:t>          ngtests(3) = ngtests(3) + 1</a:t>
            </a:r>
          </a:p>
          <a:p>
            <a:pPr>
              <a:lnSpc>
                <a:spcPct val="90000"/>
              </a:lnSpc>
              <a:buFontTx/>
              <a:buNone/>
            </a:pPr>
            <a:r>
              <a:rPr lang="en-US" sz="1400">
                <a:ea typeface="ＭＳ Ｐゴシック" pitchFamily="-110" charset="-128"/>
                <a:cs typeface="ＭＳ Ｐゴシック" pitchFamily="-110" charset="-128"/>
              </a:rPr>
              <a:t>        end if</a:t>
            </a:r>
          </a:p>
          <a:p>
            <a:pPr>
              <a:lnSpc>
                <a:spcPct val="90000"/>
              </a:lnSpc>
              <a:buFontTx/>
              <a:buNone/>
            </a:pPr>
            <a:r>
              <a:rPr lang="en-US" sz="1400">
                <a:ea typeface="ＭＳ Ｐゴシック" pitchFamily="-110" charset="-128"/>
                <a:cs typeface="ＭＳ Ｐゴシック" pitchFamily="-110" charset="-128"/>
              </a:rPr>
              <a:t>   end if</a:t>
            </a:r>
          </a:p>
        </p:txBody>
      </p:sp>
      <p:sp>
        <p:nvSpPr>
          <p:cNvPr id="57349" name="Text Box 8"/>
          <p:cNvSpPr txBox="1">
            <a:spLocks noChangeArrowheads="1"/>
          </p:cNvSpPr>
          <p:nvPr/>
        </p:nvSpPr>
        <p:spPr bwMode="auto">
          <a:xfrm>
            <a:off x="5257800" y="2286000"/>
            <a:ext cx="3124200" cy="3505200"/>
          </a:xfrm>
          <a:prstGeom prst="rect">
            <a:avLst/>
          </a:prstGeom>
          <a:noFill/>
          <a:ln w="9525">
            <a:solidFill>
              <a:schemeClr val="tx1"/>
            </a:solidFill>
            <a:miter lim="800000"/>
            <a:headEnd/>
            <a:tailEnd/>
          </a:ln>
        </p:spPr>
        <p:txBody>
          <a:bodyPr>
            <a:prstTxWarp prst="textNoShape">
              <a:avLst/>
            </a:prstTxWarp>
            <a:spAutoFit/>
          </a:bodyPr>
          <a:lstStyle/>
          <a:p>
            <a:pPr>
              <a:spcBef>
                <a:spcPct val="50000"/>
              </a:spcBef>
            </a:pPr>
            <a:r>
              <a:rPr lang="en-US" sz="1200"/>
              <a:t> </a:t>
            </a:r>
            <a:r>
              <a:rPr lang="en-US" sz="1400"/>
              <a:t>! Daytime land</a:t>
            </a:r>
          </a:p>
          <a:p>
            <a:pPr>
              <a:spcBef>
                <a:spcPct val="50000"/>
              </a:spcBef>
            </a:pPr>
            <a:endParaRPr lang="en-US" sz="1400"/>
          </a:p>
          <a:p>
            <a:pPr>
              <a:spcBef>
                <a:spcPct val="50000"/>
              </a:spcBef>
            </a:pPr>
            <a:r>
              <a:rPr lang="en-US" sz="1400"/>
              <a:t>dl11_12hi      : 3.0</a:t>
            </a:r>
          </a:p>
          <a:p>
            <a:pPr>
              <a:spcBef>
                <a:spcPct val="50000"/>
              </a:spcBef>
            </a:pPr>
            <a:r>
              <a:rPr lang="en-US" sz="1400"/>
              <a:t>dl11_4lo       : -14.0, -12.0, -10.0, 1.0</a:t>
            </a:r>
          </a:p>
          <a:p>
            <a:pPr>
              <a:spcBef>
                <a:spcPct val="50000"/>
              </a:spcBef>
            </a:pPr>
            <a:r>
              <a:rPr lang="en-US" sz="1400"/>
              <a:t>dlco2          : 222.0, 224.0, 226.0, 1.0</a:t>
            </a:r>
          </a:p>
          <a:p>
            <a:pPr>
              <a:spcBef>
                <a:spcPct val="50000"/>
              </a:spcBef>
            </a:pPr>
            <a:r>
              <a:rPr lang="en-US" sz="1400"/>
              <a:t>dlh20          : 215.0, 220.0, 225.0, 1.0</a:t>
            </a:r>
          </a:p>
          <a:p>
            <a:pPr>
              <a:spcBef>
                <a:spcPct val="50000"/>
              </a:spcBef>
            </a:pPr>
            <a:r>
              <a:rPr lang="en-US" sz="1400" b="1">
                <a:solidFill>
                  <a:srgbClr val="FF0000"/>
                </a:solidFill>
              </a:rPr>
              <a:t>dlref1         : 0.22,  0.18,  0.14,  1.0</a:t>
            </a:r>
          </a:p>
          <a:p>
            <a:pPr>
              <a:spcBef>
                <a:spcPct val="50000"/>
              </a:spcBef>
            </a:pPr>
            <a:r>
              <a:rPr lang="en-US" sz="1400"/>
              <a:t>dlref3         : 0.04,  0.035, 0.03,  1.0</a:t>
            </a:r>
          </a:p>
          <a:p>
            <a:pPr>
              <a:spcBef>
                <a:spcPct val="50000"/>
              </a:spcBef>
            </a:pPr>
            <a:r>
              <a:rPr lang="en-US" sz="1400"/>
              <a:t>dlvrat         : 1.85,  1.90,  1.95,  1.0</a:t>
            </a:r>
          </a:p>
          <a:p>
            <a:pPr>
              <a:spcBef>
                <a:spcPct val="50000"/>
              </a:spcBef>
            </a:pPr>
            <a:r>
              <a:rPr lang="en-US" sz="1400"/>
              <a:t>dltci          : 0.035, 0.0125</a:t>
            </a:r>
          </a:p>
          <a:p>
            <a:pPr>
              <a:spcBef>
                <a:spcPct val="50000"/>
              </a:spcBef>
            </a:pPr>
            <a:endParaRPr lang="en-US" sz="1400"/>
          </a:p>
        </p:txBody>
      </p:sp>
      <p:sp>
        <p:nvSpPr>
          <p:cNvPr id="57350" name="Text Box 9"/>
          <p:cNvSpPr txBox="1">
            <a:spLocks noChangeArrowheads="1"/>
          </p:cNvSpPr>
          <p:nvPr/>
        </p:nvSpPr>
        <p:spPr bwMode="auto">
          <a:xfrm>
            <a:off x="4572000" y="1219200"/>
            <a:ext cx="4572000" cy="822325"/>
          </a:xfrm>
          <a:prstGeom prst="rect">
            <a:avLst/>
          </a:prstGeom>
          <a:noFill/>
          <a:ln w="9525">
            <a:noFill/>
            <a:miter lim="800000"/>
            <a:headEnd/>
            <a:tailEnd/>
          </a:ln>
        </p:spPr>
        <p:txBody>
          <a:bodyPr>
            <a:prstTxWarp prst="textNoShape">
              <a:avLst/>
            </a:prstTxWarp>
            <a:spAutoFit/>
          </a:bodyPr>
          <a:lstStyle/>
          <a:p>
            <a:pPr algn="ctr">
              <a:spcBef>
                <a:spcPct val="50000"/>
              </a:spcBef>
            </a:pPr>
            <a:r>
              <a:rPr lang="en-US">
                <a:solidFill>
                  <a:srgbClr val="FF0000"/>
                </a:solidFill>
              </a:rPr>
              <a:t>Daytime Land Thresholds from </a:t>
            </a:r>
            <a:r>
              <a:rPr lang="en-US" b="1">
                <a:solidFill>
                  <a:srgbClr val="FF0000"/>
                </a:solidFill>
              </a:rPr>
              <a:t>thresholds.dat.Aqua</a:t>
            </a:r>
            <a:r>
              <a:rPr lang="en-US">
                <a:solidFill>
                  <a:srgbClr val="FF0000"/>
                </a:solidFill>
              </a:rPr>
              <a:t> file</a:t>
            </a:r>
          </a:p>
        </p:txBody>
      </p:sp>
      <p:sp>
        <p:nvSpPr>
          <p:cNvPr id="57351" name="Text Box 10"/>
          <p:cNvSpPr txBox="1">
            <a:spLocks noChangeArrowheads="1"/>
          </p:cNvSpPr>
          <p:nvPr/>
        </p:nvSpPr>
        <p:spPr bwMode="auto">
          <a:xfrm>
            <a:off x="228600" y="1219200"/>
            <a:ext cx="4572000" cy="822325"/>
          </a:xfrm>
          <a:prstGeom prst="rect">
            <a:avLst/>
          </a:prstGeom>
          <a:noFill/>
          <a:ln w="9525">
            <a:noFill/>
            <a:miter lim="800000"/>
            <a:headEnd/>
            <a:tailEnd/>
          </a:ln>
        </p:spPr>
        <p:txBody>
          <a:bodyPr>
            <a:prstTxWarp prst="textNoShape">
              <a:avLst/>
            </a:prstTxWarp>
            <a:spAutoFit/>
          </a:bodyPr>
          <a:lstStyle/>
          <a:p>
            <a:pPr algn="ctr">
              <a:spcBef>
                <a:spcPct val="50000"/>
              </a:spcBef>
            </a:pPr>
            <a:r>
              <a:rPr lang="en-US">
                <a:solidFill>
                  <a:srgbClr val="FF0000"/>
                </a:solidFill>
              </a:rPr>
              <a:t>Code section from Fortran Land_Day.f subroutine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5800" y="0"/>
            <a:ext cx="7772400" cy="1143000"/>
          </a:xfrm>
        </p:spPr>
        <p:txBody>
          <a:bodyPr/>
          <a:lstStyle/>
          <a:p>
            <a:r>
              <a:rPr lang="en-US">
                <a:ea typeface="ＭＳ Ｐゴシック" pitchFamily="-110" charset="-128"/>
                <a:cs typeface="ＭＳ Ｐゴシック" pitchFamily="-110" charset="-128"/>
              </a:rPr>
              <a:t>Users can fine tune thresholds for a region of interest</a:t>
            </a:r>
          </a:p>
        </p:txBody>
      </p:sp>
      <p:sp>
        <p:nvSpPr>
          <p:cNvPr id="58371" name="Rectangle 3"/>
          <p:cNvSpPr>
            <a:spLocks noGrp="1" noChangeArrowheads="1"/>
          </p:cNvSpPr>
          <p:nvPr>
            <p:ph type="body" idx="1"/>
          </p:nvPr>
        </p:nvSpPr>
        <p:spPr>
          <a:xfrm>
            <a:off x="685800" y="1295400"/>
            <a:ext cx="7772400" cy="5181600"/>
          </a:xfrm>
        </p:spPr>
        <p:txBody>
          <a:bodyPr/>
          <a:lstStyle/>
          <a:p>
            <a:r>
              <a:rPr lang="en-US">
                <a:solidFill>
                  <a:schemeClr val="accent2"/>
                </a:solidFill>
                <a:ea typeface="ＭＳ Ｐゴシック" pitchFamily="-110" charset="-128"/>
                <a:cs typeface="ＭＳ Ｐゴシック" pitchFamily="-110" charset="-128"/>
              </a:rPr>
              <a:t>Thresholds file included in delivery</a:t>
            </a:r>
          </a:p>
          <a:p>
            <a:pPr lvl="1"/>
            <a:r>
              <a:rPr lang="en-US"/>
              <a:t>thresholds.dat.Aqua </a:t>
            </a:r>
          </a:p>
          <a:p>
            <a:pPr lvl="1"/>
            <a:r>
              <a:rPr lang="en-US"/>
              <a:t>thresholds.dat.Terra	</a:t>
            </a:r>
          </a:p>
          <a:p>
            <a:pPr lvl="1"/>
            <a:r>
              <a:rPr lang="en-US"/>
              <a:t>Contain Cloud mask 0, 1 and inflection point thresholds values for each test</a:t>
            </a:r>
          </a:p>
          <a:p>
            <a:pPr lvl="1"/>
            <a:r>
              <a:rPr lang="en-US"/>
              <a:t>File can be updated and the scene rerun</a:t>
            </a:r>
          </a:p>
          <a:p>
            <a:pPr lvl="1">
              <a:buFontTx/>
              <a:buNone/>
            </a:pPr>
            <a:r>
              <a:rPr lang="en-US"/>
              <a:t>Example for daytime land reflectance in band 1: </a:t>
            </a:r>
          </a:p>
          <a:p>
            <a:pPr lvl="1">
              <a:buFontTx/>
              <a:buNone/>
            </a:pPr>
            <a:r>
              <a:rPr lang="en-US">
                <a:solidFill>
                  <a:schemeClr val="accent1"/>
                </a:solidFill>
              </a:rPr>
              <a:t>dlref1         : 0.22,  0.18,  0.14,  1.0</a:t>
            </a:r>
            <a:r>
              <a:rPr lang="en-US"/>
              <a:t> </a:t>
            </a:r>
          </a:p>
          <a:p>
            <a:pPr lvl="1">
              <a:buFontTx/>
              <a:buNone/>
            </a:pPr>
            <a:r>
              <a:rPr lang="en-US"/>
              <a:t>     if too much cloud found, change to</a:t>
            </a:r>
          </a:p>
          <a:p>
            <a:pPr lvl="1">
              <a:buFontTx/>
              <a:buNone/>
            </a:pPr>
            <a:r>
              <a:rPr lang="en-US">
                <a:solidFill>
                  <a:srgbClr val="FF0000"/>
                </a:solidFill>
              </a:rPr>
              <a:t>dlref1         : 0.24,  0.20,  0.16,  1.0</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85800" y="-228600"/>
            <a:ext cx="7772400" cy="1143000"/>
          </a:xfrm>
        </p:spPr>
        <p:txBody>
          <a:bodyPr/>
          <a:lstStyle/>
          <a:p>
            <a:r>
              <a:rPr lang="en-US" dirty="0">
                <a:solidFill>
                  <a:schemeClr val="accent2"/>
                </a:solidFill>
                <a:ea typeface="ＭＳ Ｐゴシック" pitchFamily="-110" charset="-128"/>
                <a:cs typeface="ＭＳ Ｐゴシック" pitchFamily="-110" charset="-128"/>
              </a:rPr>
              <a:t>Non-static Inputs</a:t>
            </a:r>
          </a:p>
        </p:txBody>
      </p:sp>
      <p:sp>
        <p:nvSpPr>
          <p:cNvPr id="59395" name="Rectangle 3"/>
          <p:cNvSpPr>
            <a:spLocks noGrp="1" noChangeArrowheads="1"/>
          </p:cNvSpPr>
          <p:nvPr>
            <p:ph type="body" idx="1"/>
          </p:nvPr>
        </p:nvSpPr>
        <p:spPr>
          <a:xfrm>
            <a:off x="304800" y="990600"/>
            <a:ext cx="8610600" cy="5715000"/>
          </a:xfrm>
        </p:spPr>
        <p:txBody>
          <a:bodyPr/>
          <a:lstStyle/>
          <a:p>
            <a:pPr>
              <a:lnSpc>
                <a:spcPct val="90000"/>
              </a:lnSpc>
            </a:pPr>
            <a:r>
              <a:rPr lang="en-US" sz="2400" dirty="0">
                <a:ea typeface="ＭＳ Ｐゴシック" pitchFamily="-110" charset="-128"/>
                <a:cs typeface="ＭＳ Ｐゴシック" pitchFamily="-110" charset="-128"/>
              </a:rPr>
              <a:t>MODIS L1B (MOD021KM, MOD02QKM) and </a:t>
            </a:r>
            <a:r>
              <a:rPr lang="en-US" sz="2400" dirty="0" err="1">
                <a:ea typeface="ＭＳ Ｐゴシック" pitchFamily="-110" charset="-128"/>
                <a:cs typeface="ＭＳ Ｐゴシック" pitchFamily="-110" charset="-128"/>
              </a:rPr>
              <a:t>geolocation</a:t>
            </a:r>
            <a:r>
              <a:rPr lang="en-US" sz="2400" dirty="0">
                <a:ea typeface="ＭＳ Ｐゴシック" pitchFamily="-110" charset="-128"/>
                <a:cs typeface="ＭＳ Ｐゴシック" pitchFamily="-110" charset="-128"/>
              </a:rPr>
              <a:t> file (MOD03)</a:t>
            </a:r>
          </a:p>
          <a:p>
            <a:pPr>
              <a:lnSpc>
                <a:spcPct val="90000"/>
              </a:lnSpc>
            </a:pPr>
            <a:r>
              <a:rPr lang="en-US" sz="2400" dirty="0">
                <a:latin typeface="Arial Unicode MS" pitchFamily="-110" charset="0"/>
                <a:ea typeface="ＭＳ Ｐゴシック" pitchFamily="-110" charset="-128"/>
                <a:cs typeface="ＭＳ Ｐゴシック" pitchFamily="-110" charset="-128"/>
              </a:rPr>
              <a:t>Daily Near Real-Time SSM/I EASE-Grid Daily Global Ice Concentration and Snow Extent (NISE)</a:t>
            </a:r>
            <a:r>
              <a:rPr lang="en-US" sz="2400" dirty="0">
                <a:ea typeface="ＭＳ Ｐゴシック" pitchFamily="-110" charset="-128"/>
                <a:cs typeface="ＭＳ Ｐゴシック" pitchFamily="-110" charset="-128"/>
              </a:rPr>
              <a:t>   (Nighttime)                                    </a:t>
            </a:r>
            <a:r>
              <a:rPr lang="en-US" sz="2400" dirty="0">
                <a:solidFill>
                  <a:srgbClr val="FF0000"/>
                </a:solidFill>
                <a:ea typeface="ＭＳ Ｐゴシック" pitchFamily="-110" charset="-128"/>
                <a:cs typeface="ＭＳ Ｐゴシック" pitchFamily="-110" charset="-128"/>
              </a:rPr>
              <a:t>ex: </a:t>
            </a:r>
            <a:r>
              <a:rPr lang="en-US" sz="2400" dirty="0">
                <a:solidFill>
                  <a:srgbClr val="FF0000"/>
                </a:solidFill>
                <a:latin typeface="Arial Unicode MS" pitchFamily="-110" charset="0"/>
                <a:ea typeface="ＭＳ Ｐゴシック" pitchFamily="-110" charset="-128"/>
                <a:cs typeface="ＭＳ Ｐゴシック" pitchFamily="-110" charset="-128"/>
              </a:rPr>
              <a:t>NISE_SSMIF13_20020430.HDFEOS</a:t>
            </a:r>
            <a:r>
              <a:rPr lang="en-US" sz="2400" dirty="0">
                <a:ea typeface="ＭＳ Ｐゴシック" pitchFamily="-110" charset="-128"/>
                <a:cs typeface="ＭＳ Ｐゴシック" pitchFamily="-110" charset="-128"/>
              </a:rPr>
              <a:t> </a:t>
            </a:r>
          </a:p>
          <a:p>
            <a:pPr>
              <a:lnSpc>
                <a:spcPct val="90000"/>
              </a:lnSpc>
            </a:pPr>
            <a:r>
              <a:rPr lang="en-US" sz="2400" dirty="0">
                <a:latin typeface="Arial Unicode MS" pitchFamily="-110" charset="0"/>
                <a:ea typeface="ＭＳ Ｐゴシック" pitchFamily="-110" charset="-128"/>
                <a:cs typeface="ＭＳ Ｐゴシック" pitchFamily="-110" charset="-128"/>
              </a:rPr>
              <a:t>Daily SSMI sea ice concentration from the National Centers for Environmental </a:t>
            </a:r>
            <a:r>
              <a:rPr lang="en-US" sz="2400" dirty="0" err="1">
                <a:latin typeface="Arial Unicode MS" pitchFamily="-110" charset="0"/>
                <a:ea typeface="ＭＳ Ｐゴシック" pitchFamily="-110" charset="-128"/>
                <a:cs typeface="ＭＳ Ｐゴシック" pitchFamily="-110" charset="-128"/>
              </a:rPr>
              <a:t>Predition</a:t>
            </a:r>
            <a:r>
              <a:rPr lang="en-US" sz="2400" dirty="0">
                <a:latin typeface="Arial Unicode MS" pitchFamily="-110" charset="0"/>
                <a:ea typeface="ＭＳ Ｐゴシック" pitchFamily="-110" charset="-128"/>
                <a:cs typeface="ＭＳ Ｐゴシック" pitchFamily="-110" charset="-128"/>
              </a:rPr>
              <a:t> (NCEP)</a:t>
            </a:r>
            <a:r>
              <a:rPr lang="en-US" sz="2400" dirty="0">
                <a:ea typeface="ＭＳ Ｐゴシック" pitchFamily="-110" charset="-128"/>
                <a:cs typeface="ＭＳ Ｐゴシック" pitchFamily="-110" charset="-128"/>
              </a:rPr>
              <a:t>  (Nighttime)                   </a:t>
            </a:r>
            <a:r>
              <a:rPr lang="en-US" sz="2400" dirty="0">
                <a:solidFill>
                  <a:srgbClr val="FF0000"/>
                </a:solidFill>
                <a:ea typeface="ＭＳ Ｐゴシック" pitchFamily="-110" charset="-128"/>
                <a:cs typeface="ＭＳ Ｐゴシック" pitchFamily="-110" charset="-128"/>
              </a:rPr>
              <a:t>ex: </a:t>
            </a:r>
            <a:r>
              <a:rPr lang="en-US" sz="2400" dirty="0">
                <a:solidFill>
                  <a:srgbClr val="FF0000"/>
                </a:solidFill>
                <a:latin typeface="Arial Unicode MS" pitchFamily="-110" charset="0"/>
                <a:ea typeface="ＭＳ Ｐゴシック" pitchFamily="-110" charset="-128"/>
                <a:cs typeface="ＭＳ Ｐゴシック" pitchFamily="-110" charset="-128"/>
              </a:rPr>
              <a:t>eng.020430</a:t>
            </a:r>
            <a:r>
              <a:rPr lang="en-US" sz="2400" dirty="0">
                <a:solidFill>
                  <a:srgbClr val="FF0000"/>
                </a:solidFill>
                <a:ea typeface="ＭＳ Ｐゴシック" pitchFamily="-110" charset="-128"/>
                <a:cs typeface="ＭＳ Ｐゴシック" pitchFamily="-110" charset="-128"/>
              </a:rPr>
              <a:t> </a:t>
            </a:r>
          </a:p>
          <a:p>
            <a:pPr>
              <a:lnSpc>
                <a:spcPct val="90000"/>
              </a:lnSpc>
            </a:pPr>
            <a:r>
              <a:rPr lang="en-US" sz="2400" dirty="0">
                <a:latin typeface="Arial Unicode MS" pitchFamily="-110" charset="0"/>
                <a:ea typeface="ＭＳ Ｐゴシック" pitchFamily="-110" charset="-128"/>
                <a:cs typeface="ＭＳ Ｐゴシック" pitchFamily="-110" charset="-128"/>
              </a:rPr>
              <a:t>6 hourly Global Data Assimilation System T126 resolution analysis from NCEP (Land Surface Temperature)                                </a:t>
            </a:r>
            <a:r>
              <a:rPr lang="en-US" sz="2400" dirty="0">
                <a:solidFill>
                  <a:srgbClr val="FF0000"/>
                </a:solidFill>
                <a:latin typeface="Arial Unicode MS" pitchFamily="-110" charset="0"/>
                <a:ea typeface="ＭＳ Ｐゴシック" pitchFamily="-110" charset="-128"/>
                <a:cs typeface="ＭＳ Ｐゴシック" pitchFamily="-110" charset="-128"/>
              </a:rPr>
              <a:t>ex</a:t>
            </a:r>
            <a:r>
              <a:rPr lang="en-US" sz="2400" dirty="0">
                <a:solidFill>
                  <a:srgbClr val="FF0000"/>
                </a:solidFill>
                <a:ea typeface="ＭＳ Ｐゴシック" pitchFamily="-110" charset="-128"/>
                <a:cs typeface="ＭＳ Ｐゴシック" pitchFamily="-110" charset="-128"/>
              </a:rPr>
              <a:t>: </a:t>
            </a:r>
            <a:r>
              <a:rPr lang="en-US" sz="2400" dirty="0">
                <a:solidFill>
                  <a:srgbClr val="FF0000"/>
                </a:solidFill>
                <a:latin typeface="Arial Unicode MS" pitchFamily="-110" charset="0"/>
                <a:ea typeface="ＭＳ Ｐゴシック" pitchFamily="-110" charset="-128"/>
                <a:cs typeface="ＭＳ Ｐゴシック" pitchFamily="-110" charset="-128"/>
              </a:rPr>
              <a:t>gdas1.PGrbF00.020430.00z</a:t>
            </a:r>
            <a:r>
              <a:rPr lang="en-US" sz="2400" dirty="0">
                <a:ea typeface="ＭＳ Ｐゴシック" pitchFamily="-110" charset="-128"/>
                <a:cs typeface="ＭＳ Ｐゴシック" pitchFamily="-110" charset="-128"/>
              </a:rPr>
              <a:t> </a:t>
            </a:r>
          </a:p>
          <a:p>
            <a:pPr>
              <a:lnSpc>
                <a:spcPct val="90000"/>
              </a:lnSpc>
            </a:pPr>
            <a:r>
              <a:rPr lang="en-US" sz="2400" dirty="0">
                <a:latin typeface="Arial Unicode MS" pitchFamily="-110" charset="0"/>
                <a:ea typeface="ＭＳ Ｐゴシック" pitchFamily="-110" charset="-128"/>
                <a:cs typeface="ＭＳ Ｐゴシック" pitchFamily="-110" charset="-128"/>
              </a:rPr>
              <a:t>Weekly Optimum Interpolation (OI) Sea Surface Temperature (SST) Analysis</a:t>
            </a:r>
            <a:r>
              <a:rPr lang="en-US" sz="2400" dirty="0">
                <a:ea typeface="ＭＳ Ｐゴシック" pitchFamily="-110" charset="-128"/>
                <a:cs typeface="ＭＳ Ｐゴシック" pitchFamily="-110" charset="-128"/>
              </a:rPr>
              <a:t>      </a:t>
            </a:r>
            <a:r>
              <a:rPr lang="en-US" sz="2400" dirty="0">
                <a:solidFill>
                  <a:srgbClr val="FF0000"/>
                </a:solidFill>
                <a:ea typeface="ＭＳ Ｐゴシック" pitchFamily="-110" charset="-128"/>
                <a:cs typeface="ＭＳ Ｐゴシック" pitchFamily="-110" charset="-128"/>
              </a:rPr>
              <a:t>ex: </a:t>
            </a:r>
            <a:r>
              <a:rPr lang="en-US" sz="2400" dirty="0">
                <a:solidFill>
                  <a:srgbClr val="FF0000"/>
                </a:solidFill>
                <a:latin typeface="Arial Unicode MS" pitchFamily="-110" charset="0"/>
                <a:ea typeface="ＭＳ Ｐゴシック" pitchFamily="-110" charset="-128"/>
                <a:cs typeface="ＭＳ Ｐゴシック" pitchFamily="-110" charset="-128"/>
              </a:rPr>
              <a:t>oisst.</a:t>
            </a:r>
            <a:r>
              <a:rPr lang="en-US" sz="2400" dirty="0" smtClean="0">
                <a:solidFill>
                  <a:srgbClr val="FF0000"/>
                </a:solidFill>
                <a:latin typeface="Arial Unicode MS" pitchFamily="-110" charset="0"/>
                <a:ea typeface="ＭＳ Ｐゴシック" pitchFamily="-110" charset="-128"/>
                <a:cs typeface="ＭＳ Ｐゴシック" pitchFamily="-110" charset="-128"/>
              </a:rPr>
              <a:t>20050608</a:t>
            </a:r>
            <a:endParaRPr lang="en-US" sz="2400" dirty="0">
              <a:solidFill>
                <a:srgbClr val="FF0000"/>
              </a:solidFill>
              <a:ea typeface="ＭＳ Ｐゴシック" pitchFamily="-110" charset="-128"/>
              <a:cs typeface="ＭＳ Ｐゴシック" pitchFamily="-110" charset="-128"/>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85800" y="2362200"/>
            <a:ext cx="7772400" cy="1143000"/>
          </a:xfrm>
        </p:spPr>
        <p:txBody>
          <a:bodyPr/>
          <a:lstStyle/>
          <a:p>
            <a:r>
              <a:rPr lang="en-US">
                <a:solidFill>
                  <a:schemeClr val="accent2"/>
                </a:solidFill>
                <a:ea typeface="ＭＳ Ｐゴシック" pitchFamily="-110" charset="-128"/>
                <a:cs typeface="ＭＳ Ｐゴシック" pitchFamily="-110" charset="-128"/>
              </a:rPr>
              <a:t>Output Product Description</a:t>
            </a:r>
          </a:p>
        </p:txBody>
      </p:sp>
      <p:sp>
        <p:nvSpPr>
          <p:cNvPr id="62467" name="Text Box 4"/>
          <p:cNvSpPr txBox="1">
            <a:spLocks noChangeArrowheads="1"/>
          </p:cNvSpPr>
          <p:nvPr/>
        </p:nvSpPr>
        <p:spPr bwMode="auto">
          <a:xfrm>
            <a:off x="1143000" y="3733800"/>
            <a:ext cx="6934200" cy="641350"/>
          </a:xfrm>
          <a:prstGeom prst="rect">
            <a:avLst/>
          </a:prstGeom>
          <a:noFill/>
          <a:ln w="9525">
            <a:noFill/>
            <a:miter lim="800000"/>
            <a:headEnd/>
            <a:tailEnd/>
          </a:ln>
        </p:spPr>
        <p:txBody>
          <a:bodyPr>
            <a:prstTxWarp prst="textNoShape">
              <a:avLst/>
            </a:prstTxWarp>
            <a:spAutoFit/>
          </a:bodyPr>
          <a:lstStyle/>
          <a:p>
            <a:pPr>
              <a:spcBef>
                <a:spcPct val="50000"/>
              </a:spcBef>
            </a:pPr>
            <a:r>
              <a:rPr lang="en-US" sz="3600"/>
              <a:t>Product Resolution: 1 km and 250 m</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3"/>
          <p:cNvSpPr>
            <a:spLocks noGrp="1" noChangeArrowheads="1"/>
          </p:cNvSpPr>
          <p:nvPr>
            <p:ph type="body" idx="1"/>
          </p:nvPr>
        </p:nvSpPr>
        <p:spPr>
          <a:xfrm>
            <a:off x="0" y="0"/>
            <a:ext cx="9144000" cy="5334000"/>
          </a:xfrm>
        </p:spPr>
        <p:txBody>
          <a:bodyPr/>
          <a:lstStyle/>
          <a:p>
            <a:pPr>
              <a:lnSpc>
                <a:spcPct val="90000"/>
              </a:lnSpc>
              <a:buFontTx/>
              <a:buNone/>
            </a:pPr>
            <a:r>
              <a:rPr lang="en-US" sz="2800" b="1">
                <a:solidFill>
                  <a:schemeClr val="accent2"/>
                </a:solidFill>
                <a:ea typeface="Times New Roman" pitchFamily="-110" charset="0"/>
                <a:cs typeface="Times New Roman" pitchFamily="-110" charset="0"/>
              </a:rPr>
              <a:t>bit field     Description Key		Result</a:t>
            </a:r>
            <a:endParaRPr lang="en-US" sz="2800">
              <a:solidFill>
                <a:schemeClr val="accent2"/>
              </a:solidFill>
              <a:ea typeface="Times New Roman" pitchFamily="-110" charset="0"/>
              <a:cs typeface="Times New Roman" pitchFamily="-110" charset="0"/>
            </a:endParaRPr>
          </a:p>
          <a:p>
            <a:pPr>
              <a:lnSpc>
                <a:spcPct val="90000"/>
              </a:lnSpc>
              <a:buFontTx/>
              <a:buNone/>
            </a:pPr>
            <a:r>
              <a:rPr lang="en-US" sz="2800">
                <a:ea typeface="Times New Roman" pitchFamily="-110" charset="0"/>
                <a:cs typeface="Times New Roman" pitchFamily="-110" charset="0"/>
              </a:rPr>
              <a:t>0		Cloud Mask Flag			0 = not determined</a:t>
            </a:r>
          </a:p>
          <a:p>
            <a:pPr>
              <a:lnSpc>
                <a:spcPct val="90000"/>
              </a:lnSpc>
              <a:buFontTx/>
              <a:buNone/>
            </a:pPr>
            <a:r>
              <a:rPr lang="en-US" sz="2800">
                <a:ea typeface="Times New Roman" pitchFamily="-110" charset="0"/>
                <a:cs typeface="Times New Roman" pitchFamily="-110" charset="0"/>
              </a:rPr>
              <a:t>							1 = determined</a:t>
            </a:r>
          </a:p>
          <a:p>
            <a:pPr>
              <a:lnSpc>
                <a:spcPct val="90000"/>
              </a:lnSpc>
              <a:buFontTx/>
              <a:buNone/>
            </a:pPr>
            <a:r>
              <a:rPr lang="en-US" sz="2800">
                <a:ea typeface="Times New Roman" pitchFamily="-110" charset="0"/>
                <a:cs typeface="Times New Roman" pitchFamily="-110" charset="0"/>
              </a:rPr>
              <a:t>1-2	FOV Confidence Flag 		00 = cloudy</a:t>
            </a:r>
          </a:p>
          <a:p>
            <a:pPr>
              <a:lnSpc>
                <a:spcPct val="90000"/>
              </a:lnSpc>
              <a:buFontTx/>
              <a:buNone/>
            </a:pPr>
            <a:r>
              <a:rPr lang="en-US" sz="2800">
                <a:ea typeface="Times New Roman" pitchFamily="-110" charset="0"/>
                <a:cs typeface="Times New Roman" pitchFamily="-110" charset="0"/>
              </a:rPr>
              <a:t>							01 = uncertain							10 = probably clear</a:t>
            </a:r>
          </a:p>
          <a:p>
            <a:pPr>
              <a:lnSpc>
                <a:spcPct val="90000"/>
              </a:lnSpc>
              <a:buFontTx/>
              <a:buNone/>
            </a:pPr>
            <a:r>
              <a:rPr lang="en-US" sz="2800">
                <a:ea typeface="Times New Roman" pitchFamily="-110" charset="0"/>
                <a:cs typeface="Times New Roman" pitchFamily="-110" charset="0"/>
              </a:rPr>
              <a:t>							11 = confident clear</a:t>
            </a:r>
          </a:p>
          <a:p>
            <a:pPr>
              <a:lnSpc>
                <a:spcPct val="90000"/>
              </a:lnSpc>
              <a:buFontTx/>
              <a:buNone/>
            </a:pPr>
            <a:r>
              <a:rPr lang="en-US" sz="2800" b="1">
                <a:solidFill>
                  <a:schemeClr val="accent2"/>
                </a:solidFill>
                <a:ea typeface="Times New Roman" pitchFamily="-110" charset="0"/>
                <a:cs typeface="Times New Roman" pitchFamily="-110" charset="0"/>
              </a:rPr>
              <a:t>Processing Path Flags</a:t>
            </a:r>
            <a:endParaRPr lang="en-US" sz="2800">
              <a:solidFill>
                <a:schemeClr val="accent2"/>
              </a:solidFill>
              <a:ea typeface="Times New Roman" pitchFamily="-110" charset="0"/>
              <a:cs typeface="Times New Roman" pitchFamily="-110" charset="0"/>
            </a:endParaRPr>
          </a:p>
          <a:p>
            <a:pPr>
              <a:lnSpc>
                <a:spcPct val="90000"/>
              </a:lnSpc>
              <a:buFontTx/>
              <a:buNone/>
            </a:pPr>
            <a:r>
              <a:rPr lang="en-US" sz="2800">
                <a:ea typeface="Times New Roman" pitchFamily="-110" charset="0"/>
                <a:cs typeface="Times New Roman" pitchFamily="-110" charset="0"/>
              </a:rPr>
              <a:t>3		Day / Night Flag	 		0 = Night / 1 = Day</a:t>
            </a:r>
          </a:p>
          <a:p>
            <a:pPr>
              <a:lnSpc>
                <a:spcPct val="90000"/>
              </a:lnSpc>
              <a:buFontTx/>
              <a:buNone/>
            </a:pPr>
            <a:r>
              <a:rPr lang="en-US" sz="2800">
                <a:ea typeface="Times New Roman" pitchFamily="-110" charset="0"/>
                <a:cs typeface="Times New Roman" pitchFamily="-110" charset="0"/>
              </a:rPr>
              <a:t>4		Sun glint Flag			0 = Yes / 1 = No</a:t>
            </a:r>
          </a:p>
          <a:p>
            <a:pPr>
              <a:lnSpc>
                <a:spcPct val="90000"/>
              </a:lnSpc>
              <a:buFontTx/>
              <a:buNone/>
            </a:pPr>
            <a:r>
              <a:rPr lang="en-US" sz="2800">
                <a:ea typeface="Times New Roman" pitchFamily="-110" charset="0"/>
                <a:cs typeface="Times New Roman" pitchFamily="-110" charset="0"/>
              </a:rPr>
              <a:t>5		Snow / Ice Background Flag	0 = Yes/ 1 = No</a:t>
            </a:r>
          </a:p>
          <a:p>
            <a:pPr>
              <a:lnSpc>
                <a:spcPct val="90000"/>
              </a:lnSpc>
              <a:buFontTx/>
              <a:buNone/>
            </a:pPr>
            <a:r>
              <a:rPr lang="en-US" sz="2800">
                <a:ea typeface="Times New Roman" pitchFamily="-110" charset="0"/>
                <a:cs typeface="Times New Roman" pitchFamily="-110" charset="0"/>
              </a:rPr>
              <a:t>6-7	Land / Water Flag			00 = Water</a:t>
            </a:r>
          </a:p>
          <a:p>
            <a:pPr>
              <a:lnSpc>
                <a:spcPct val="90000"/>
              </a:lnSpc>
              <a:buFontTx/>
              <a:buNone/>
            </a:pPr>
            <a:r>
              <a:rPr lang="en-US" sz="2800">
                <a:ea typeface="Times New Roman" pitchFamily="-110" charset="0"/>
                <a:cs typeface="Times New Roman" pitchFamily="-110" charset="0"/>
              </a:rPr>
              <a:t>							01 = Coastal</a:t>
            </a:r>
          </a:p>
          <a:p>
            <a:pPr>
              <a:lnSpc>
                <a:spcPct val="90000"/>
              </a:lnSpc>
              <a:buFontTx/>
              <a:buNone/>
            </a:pPr>
            <a:r>
              <a:rPr lang="en-US" sz="2800">
                <a:ea typeface="Times New Roman" pitchFamily="-110" charset="0"/>
                <a:cs typeface="Times New Roman" pitchFamily="-110" charset="0"/>
              </a:rPr>
              <a:t>							10 = Desert</a:t>
            </a:r>
          </a:p>
          <a:p>
            <a:pPr>
              <a:lnSpc>
                <a:spcPct val="90000"/>
              </a:lnSpc>
              <a:buFontTx/>
              <a:buNone/>
            </a:pPr>
            <a:r>
              <a:rPr lang="en-US" sz="2800">
                <a:ea typeface="Times New Roman" pitchFamily="-110" charset="0"/>
                <a:cs typeface="Times New Roman" pitchFamily="-110" charset="0"/>
              </a:rPr>
              <a:t>							11 = Land</a:t>
            </a:r>
          </a:p>
          <a:p>
            <a:pPr>
              <a:lnSpc>
                <a:spcPct val="90000"/>
              </a:lnSpc>
            </a:pPr>
            <a:endParaRPr lang="en-US" sz="2800">
              <a:ea typeface="ＭＳ Ｐゴシック" pitchFamily="-110" charset="-128"/>
              <a:cs typeface="ＭＳ Ｐゴシック" pitchFamily="-110" charset="-128"/>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TERRADAY11129RGB.JPG"/>
          <p:cNvPicPr>
            <a:picLocks noChangeAspect="1"/>
          </p:cNvPicPr>
          <p:nvPr/>
        </p:nvPicPr>
        <p:blipFill>
          <a:blip r:embed="rId2"/>
          <a:stretch>
            <a:fillRect/>
          </a:stretch>
        </p:blipFill>
        <p:spPr>
          <a:xfrm>
            <a:off x="1143000" y="0"/>
            <a:ext cx="6858000" cy="68580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r>
              <a:rPr lang="en-US" dirty="0" smtClean="0">
                <a:solidFill>
                  <a:srgbClr val="3333CC"/>
                </a:solidFill>
                <a:latin typeface="Times New Roman"/>
                <a:cs typeface="Times New Roman"/>
              </a:rPr>
              <a:t>Algorithm Theoretical Basis Documents (</a:t>
            </a:r>
            <a:r>
              <a:rPr lang="en-US" dirty="0" err="1" smtClean="0">
                <a:solidFill>
                  <a:srgbClr val="3333CC"/>
                </a:solidFill>
                <a:latin typeface="Times New Roman"/>
                <a:cs typeface="Times New Roman"/>
              </a:rPr>
              <a:t>ATBDs</a:t>
            </a:r>
            <a:r>
              <a:rPr lang="en-US" dirty="0" smtClean="0">
                <a:solidFill>
                  <a:srgbClr val="3333CC"/>
                </a:solidFill>
                <a:latin typeface="Times New Roman"/>
                <a:cs typeface="Times New Roman"/>
              </a:rPr>
              <a:t>)</a:t>
            </a:r>
            <a:r>
              <a:rPr lang="en-US" dirty="0" smtClean="0"/>
              <a:t/>
            </a:r>
            <a:br>
              <a:rPr lang="en-US" dirty="0" smtClean="0"/>
            </a:br>
            <a:endParaRPr lang="en-US" dirty="0"/>
          </a:p>
        </p:txBody>
      </p:sp>
      <p:sp>
        <p:nvSpPr>
          <p:cNvPr id="3" name="Content Placeholder 2"/>
          <p:cNvSpPr>
            <a:spLocks noGrp="1"/>
          </p:cNvSpPr>
          <p:nvPr>
            <p:ph idx="1"/>
          </p:nvPr>
        </p:nvSpPr>
        <p:spPr>
          <a:xfrm>
            <a:off x="381000" y="1066800"/>
            <a:ext cx="8229600" cy="4525963"/>
          </a:xfrm>
        </p:spPr>
        <p:txBody>
          <a:bodyPr/>
          <a:lstStyle/>
          <a:p>
            <a:pPr>
              <a:buNone/>
            </a:pPr>
            <a:r>
              <a:rPr lang="en-US" dirty="0" smtClean="0">
                <a:latin typeface="Times New Roman"/>
                <a:cs typeface="Times New Roman"/>
              </a:rPr>
              <a:t>Detailed description of the techniques for each product:</a:t>
            </a:r>
          </a:p>
          <a:p>
            <a:pPr>
              <a:buNone/>
            </a:pPr>
            <a:r>
              <a:rPr lang="en-US" dirty="0" smtClean="0">
                <a:hlinkClick r:id="rId2"/>
              </a:rPr>
              <a:t>http://modis.gsfc.nasa.gov/data/atbd/index.php</a:t>
            </a:r>
            <a:endParaRPr lang="en-US" dirty="0" smtClean="0"/>
          </a:p>
          <a:p>
            <a:pPr>
              <a:buNone/>
            </a:pPr>
            <a:endParaRPr lang="en-US" dirty="0"/>
          </a:p>
        </p:txBody>
      </p:sp>
      <p:pic>
        <p:nvPicPr>
          <p:cNvPr id="4" name="Picture 3" descr="Picture 9.png"/>
          <p:cNvPicPr>
            <a:picLocks noChangeAspect="1"/>
          </p:cNvPicPr>
          <p:nvPr/>
        </p:nvPicPr>
        <p:blipFill>
          <a:blip r:embed="rId3"/>
          <a:srcRect b="5786"/>
          <a:stretch>
            <a:fillRect/>
          </a:stretch>
        </p:blipFill>
        <p:spPr>
          <a:xfrm>
            <a:off x="914400" y="2819400"/>
            <a:ext cx="7010400" cy="41910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TERRADAY11129CLOUDMASK.GIF"/>
          <p:cNvPicPr>
            <a:picLocks noChangeAspect="1"/>
          </p:cNvPicPr>
          <p:nvPr/>
        </p:nvPicPr>
        <p:blipFill>
          <a:blip r:embed="rId2"/>
          <a:stretch>
            <a:fillRect/>
          </a:stretch>
        </p:blipFill>
        <p:spPr>
          <a:xfrm>
            <a:off x="1143000" y="0"/>
            <a:ext cx="6858000" cy="68580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3"/>
          <p:cNvSpPr>
            <a:spLocks noGrp="1" noChangeArrowheads="1"/>
          </p:cNvSpPr>
          <p:nvPr>
            <p:ph type="body" idx="1"/>
          </p:nvPr>
        </p:nvSpPr>
        <p:spPr>
          <a:xfrm>
            <a:off x="533400" y="457200"/>
            <a:ext cx="8610600" cy="6629400"/>
          </a:xfrm>
        </p:spPr>
        <p:txBody>
          <a:bodyPr/>
          <a:lstStyle/>
          <a:p>
            <a:pPr>
              <a:buFontTx/>
              <a:buNone/>
            </a:pPr>
            <a:r>
              <a:rPr lang="en-US" b="1">
                <a:solidFill>
                  <a:schemeClr val="accent2"/>
                </a:solidFill>
                <a:ea typeface="Times New Roman" pitchFamily="-110" charset="0"/>
                <a:cs typeface="Times New Roman" pitchFamily="-110" charset="0"/>
              </a:rPr>
              <a:t>      ADDITIONAL INFORMATION</a:t>
            </a:r>
          </a:p>
          <a:p>
            <a:pPr>
              <a:buFontTx/>
              <a:buNone/>
            </a:pPr>
            <a:r>
              <a:rPr lang="en-US" b="1">
                <a:solidFill>
                  <a:schemeClr val="accent2"/>
                </a:solidFill>
                <a:ea typeface="Times New Roman" pitchFamily="-110" charset="0"/>
                <a:cs typeface="Times New Roman" pitchFamily="-110" charset="0"/>
              </a:rPr>
              <a:t>bit field 	Description Key	Result</a:t>
            </a:r>
          </a:p>
          <a:p>
            <a:pPr>
              <a:buFontTx/>
              <a:buNone/>
            </a:pPr>
            <a:r>
              <a:rPr lang="en-US">
                <a:ea typeface="Times New Roman" pitchFamily="-110" charset="0"/>
                <a:cs typeface="Times New Roman" pitchFamily="-110" charset="0"/>
              </a:rPr>
              <a:t>8	 Heavy Aerosol Flag		0 = Yes / 1 = No</a:t>
            </a:r>
          </a:p>
          <a:p>
            <a:pPr>
              <a:buFontTx/>
              <a:buNone/>
            </a:pPr>
            <a:r>
              <a:rPr lang="en-US">
                <a:ea typeface="Times New Roman" pitchFamily="-110" charset="0"/>
                <a:cs typeface="Times New Roman" pitchFamily="-110" charset="0"/>
              </a:rPr>
              <a:t>9	Thin Cirrus Detected (solar)	0 = Yes / 1 = No</a:t>
            </a:r>
          </a:p>
          <a:p>
            <a:pPr>
              <a:buFontTx/>
              <a:buNone/>
            </a:pPr>
            <a:r>
              <a:rPr lang="en-US" b="1">
                <a:solidFill>
                  <a:schemeClr val="accent2"/>
                </a:solidFill>
                <a:ea typeface="Times New Roman" pitchFamily="-110" charset="0"/>
                <a:cs typeface="Times New Roman" pitchFamily="-110" charset="0"/>
              </a:rPr>
              <a:t>bit field 	Description Key	Result</a:t>
            </a:r>
          </a:p>
          <a:p>
            <a:pPr>
              <a:buFontTx/>
              <a:buNone/>
            </a:pPr>
            <a:r>
              <a:rPr lang="en-US">
                <a:ea typeface="Times New Roman" pitchFamily="-110" charset="0"/>
                <a:cs typeface="Times New Roman" pitchFamily="-110" charset="0"/>
              </a:rPr>
              <a:t>10  Shadow Found			0 = Yes / 1 = No</a:t>
            </a:r>
          </a:p>
          <a:p>
            <a:pPr>
              <a:buFontTx/>
              <a:buNone/>
            </a:pPr>
            <a:r>
              <a:rPr lang="en-US">
                <a:ea typeface="Times New Roman" pitchFamily="-110" charset="0"/>
                <a:cs typeface="Times New Roman" pitchFamily="-110" charset="0"/>
              </a:rPr>
              <a:t>11  Thin Cirrus Detected (IR)	0 = Yes / 1 = No</a:t>
            </a:r>
          </a:p>
          <a:p>
            <a:pPr>
              <a:buFontTx/>
              <a:buNone/>
            </a:pPr>
            <a:r>
              <a:rPr lang="en-US">
                <a:ea typeface="Times New Roman" pitchFamily="-110" charset="0"/>
                <a:cs typeface="Times New Roman" pitchFamily="-110" charset="0"/>
              </a:rPr>
              <a:t>12	Spare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3"/>
          <p:cNvSpPr>
            <a:spLocks noGrp="1" noChangeArrowheads="1"/>
          </p:cNvSpPr>
          <p:nvPr>
            <p:ph type="body" idx="1"/>
          </p:nvPr>
        </p:nvSpPr>
        <p:spPr>
          <a:xfrm>
            <a:off x="152400" y="228600"/>
            <a:ext cx="8991600" cy="5867400"/>
          </a:xfrm>
        </p:spPr>
        <p:txBody>
          <a:bodyPr/>
          <a:lstStyle/>
          <a:p>
            <a:pPr algn="ctr">
              <a:lnSpc>
                <a:spcPct val="90000"/>
              </a:lnSpc>
              <a:buFontTx/>
              <a:buNone/>
            </a:pPr>
            <a:r>
              <a:rPr lang="en-US" sz="2800" b="1">
                <a:solidFill>
                  <a:schemeClr val="accent2"/>
                </a:solidFill>
                <a:ea typeface="Times New Roman" pitchFamily="-110" charset="0"/>
                <a:cs typeface="Times New Roman" pitchFamily="-110" charset="0"/>
              </a:rPr>
              <a:t>1-km Spectral Test Cloud Flags</a:t>
            </a:r>
          </a:p>
          <a:p>
            <a:pPr>
              <a:lnSpc>
                <a:spcPct val="90000"/>
              </a:lnSpc>
              <a:buFontTx/>
              <a:buNone/>
            </a:pPr>
            <a:r>
              <a:rPr lang="en-US" sz="2800" b="1">
                <a:solidFill>
                  <a:schemeClr val="accent2"/>
                </a:solidFill>
                <a:ea typeface="Times New Roman" pitchFamily="-110" charset="0"/>
                <a:cs typeface="Times New Roman" pitchFamily="-110" charset="0"/>
              </a:rPr>
              <a:t>bit field 	Description Key			Result</a:t>
            </a:r>
          </a:p>
          <a:p>
            <a:pPr>
              <a:lnSpc>
                <a:spcPct val="90000"/>
              </a:lnSpc>
              <a:buFontTx/>
              <a:buNone/>
            </a:pPr>
            <a:r>
              <a:rPr lang="en-US" sz="2800">
                <a:ea typeface="Times New Roman" pitchFamily="-110" charset="0"/>
                <a:cs typeface="Times New Roman" pitchFamily="-110" charset="0"/>
              </a:rPr>
              <a:t>13  Cloud Flag -  11 </a:t>
            </a:r>
            <a:r>
              <a:rPr lang="en-US" sz="2800">
                <a:ea typeface="Times New Roman" pitchFamily="-110" charset="0"/>
                <a:cs typeface="Times New Roman" pitchFamily="-110" charset="0"/>
                <a:sym typeface="Symbol" pitchFamily="-110" charset="2"/>
              </a:rPr>
              <a:t></a:t>
            </a:r>
            <a:r>
              <a:rPr lang="en-US" sz="2800">
                <a:ea typeface="Times New Roman" pitchFamily="-110" charset="0"/>
                <a:cs typeface="Times New Roman" pitchFamily="-110" charset="0"/>
              </a:rPr>
              <a:t>m IR Threshold	  	0 = Yes / 1 = No</a:t>
            </a:r>
          </a:p>
          <a:p>
            <a:pPr>
              <a:lnSpc>
                <a:spcPct val="90000"/>
              </a:lnSpc>
              <a:buFontTx/>
              <a:buNone/>
            </a:pPr>
            <a:r>
              <a:rPr lang="en-US" sz="2800">
                <a:ea typeface="Times New Roman" pitchFamily="-110" charset="0"/>
                <a:cs typeface="Times New Roman" pitchFamily="-110" charset="0"/>
              </a:rPr>
              <a:t>14  High Cloud Flag - CO2 Threshold Test	0 = Yes / 1 = No</a:t>
            </a:r>
          </a:p>
          <a:p>
            <a:pPr>
              <a:lnSpc>
                <a:spcPct val="90000"/>
              </a:lnSpc>
              <a:buFontTx/>
              <a:buNone/>
            </a:pPr>
            <a:r>
              <a:rPr lang="en-US" sz="2800">
                <a:ea typeface="Times New Roman" pitchFamily="-110" charset="0"/>
                <a:cs typeface="Times New Roman" pitchFamily="-110" charset="0"/>
              </a:rPr>
              <a:t>15  High Cloud Flag - 6.7 </a:t>
            </a:r>
            <a:r>
              <a:rPr lang="en-US" sz="2800">
                <a:ea typeface="Times New Roman" pitchFamily="-110" charset="0"/>
                <a:cs typeface="Times New Roman" pitchFamily="-110" charset="0"/>
                <a:sym typeface="Symbol" pitchFamily="-110" charset="2"/>
              </a:rPr>
              <a:t></a:t>
            </a:r>
            <a:r>
              <a:rPr lang="en-US" sz="2800">
                <a:ea typeface="Times New Roman" pitchFamily="-110" charset="0"/>
                <a:cs typeface="Times New Roman" pitchFamily="-110" charset="0"/>
              </a:rPr>
              <a:t>m Test		0 = Yes / 1 = No</a:t>
            </a:r>
          </a:p>
          <a:p>
            <a:pPr>
              <a:lnSpc>
                <a:spcPct val="90000"/>
              </a:lnSpc>
              <a:buFontTx/>
              <a:buNone/>
            </a:pPr>
            <a:r>
              <a:rPr lang="en-US" sz="2800">
                <a:ea typeface="Times New Roman" pitchFamily="-110" charset="0"/>
                <a:cs typeface="Times New Roman" pitchFamily="-110" charset="0"/>
              </a:rPr>
              <a:t>16  High Cloud Flag - 1.38 </a:t>
            </a:r>
            <a:r>
              <a:rPr lang="en-US" sz="2800">
                <a:ea typeface="Times New Roman" pitchFamily="-110" charset="0"/>
                <a:cs typeface="Times New Roman" pitchFamily="-110" charset="0"/>
                <a:sym typeface="Symbol" pitchFamily="-110" charset="2"/>
              </a:rPr>
              <a:t></a:t>
            </a:r>
            <a:r>
              <a:rPr lang="en-US" sz="2800">
                <a:ea typeface="Times New Roman" pitchFamily="-110" charset="0"/>
                <a:cs typeface="Times New Roman" pitchFamily="-110" charset="0"/>
              </a:rPr>
              <a:t>m Test	   	0 = Yes / 1 = No</a:t>
            </a:r>
          </a:p>
          <a:p>
            <a:pPr>
              <a:lnSpc>
                <a:spcPct val="90000"/>
              </a:lnSpc>
              <a:buFontTx/>
              <a:buNone/>
            </a:pPr>
            <a:r>
              <a:rPr lang="en-US" sz="2800">
                <a:ea typeface="Times New Roman" pitchFamily="-110" charset="0"/>
                <a:cs typeface="Times New Roman" pitchFamily="-110" charset="0"/>
              </a:rPr>
              <a:t>17  High Cloud Flag - 3.7-12 </a:t>
            </a:r>
            <a:r>
              <a:rPr lang="en-US" sz="2800">
                <a:ea typeface="Times New Roman" pitchFamily="-110" charset="0"/>
                <a:cs typeface="Times New Roman" pitchFamily="-110" charset="0"/>
                <a:sym typeface="Symbol" pitchFamily="-110" charset="2"/>
              </a:rPr>
              <a:t></a:t>
            </a:r>
            <a:r>
              <a:rPr lang="en-US" sz="2800">
                <a:ea typeface="Times New Roman" pitchFamily="-110" charset="0"/>
                <a:cs typeface="Times New Roman" pitchFamily="-110" charset="0"/>
              </a:rPr>
              <a:t>m Test		0 = Yes / 1 = No</a:t>
            </a:r>
          </a:p>
          <a:p>
            <a:pPr>
              <a:lnSpc>
                <a:spcPct val="90000"/>
              </a:lnSpc>
              <a:buFontTx/>
              <a:buNone/>
            </a:pPr>
            <a:r>
              <a:rPr lang="en-US" sz="2800">
                <a:ea typeface="Times New Roman" pitchFamily="-110" charset="0"/>
                <a:cs typeface="Times New Roman" pitchFamily="-110" charset="0"/>
              </a:rPr>
              <a:t>18  Cloud Flag - IR Temperature Difference	0 = Yes / 1 = No</a:t>
            </a:r>
          </a:p>
          <a:p>
            <a:pPr>
              <a:lnSpc>
                <a:spcPct val="90000"/>
              </a:lnSpc>
              <a:buFontTx/>
              <a:buNone/>
            </a:pPr>
            <a:r>
              <a:rPr lang="en-US" sz="2800">
                <a:ea typeface="Times New Roman" pitchFamily="-110" charset="0"/>
                <a:cs typeface="Times New Roman" pitchFamily="-110" charset="0"/>
              </a:rPr>
              <a:t>19  Cloud Flag - 3.9-11 </a:t>
            </a:r>
            <a:r>
              <a:rPr lang="en-US" sz="2800">
                <a:ea typeface="Times New Roman" pitchFamily="-110" charset="0"/>
                <a:cs typeface="Times New Roman" pitchFamily="-110" charset="0"/>
                <a:sym typeface="Symbol" pitchFamily="-110" charset="2"/>
              </a:rPr>
              <a:t></a:t>
            </a:r>
            <a:r>
              <a:rPr lang="en-US" sz="2800">
                <a:ea typeface="Times New Roman" pitchFamily="-110" charset="0"/>
                <a:cs typeface="Times New Roman" pitchFamily="-110" charset="0"/>
              </a:rPr>
              <a:t>m Test		0 = Yes / 1 = No</a:t>
            </a:r>
          </a:p>
          <a:p>
            <a:pPr>
              <a:lnSpc>
                <a:spcPct val="90000"/>
              </a:lnSpc>
              <a:buFontTx/>
              <a:buNone/>
            </a:pPr>
            <a:r>
              <a:rPr lang="en-US" sz="2800">
                <a:ea typeface="Times New Roman" pitchFamily="-110" charset="0"/>
                <a:cs typeface="Times New Roman" pitchFamily="-110" charset="0"/>
              </a:rPr>
              <a:t>20  Cloud Flag - Visible Reflectance Test	0 = Yes / 1 = No</a:t>
            </a:r>
          </a:p>
          <a:p>
            <a:pPr>
              <a:lnSpc>
                <a:spcPct val="90000"/>
              </a:lnSpc>
              <a:buFontTx/>
              <a:buNone/>
            </a:pPr>
            <a:r>
              <a:rPr lang="en-US" sz="2800">
                <a:ea typeface="Times New Roman" pitchFamily="-110" charset="0"/>
                <a:cs typeface="Times New Roman" pitchFamily="-110" charset="0"/>
              </a:rPr>
              <a:t>21  Cloud Flag - Visible Ratio Test		0 = Yes / 1 = No</a:t>
            </a:r>
          </a:p>
          <a:p>
            <a:pPr>
              <a:lnSpc>
                <a:spcPct val="90000"/>
              </a:lnSpc>
              <a:buFontTx/>
              <a:buNone/>
            </a:pPr>
            <a:r>
              <a:rPr lang="en-US" sz="2800">
                <a:ea typeface="Times New Roman" pitchFamily="-110" charset="0"/>
                <a:cs typeface="Times New Roman" pitchFamily="-110" charset="0"/>
              </a:rPr>
              <a:t>22  Clear-sky Restoral Test			0 = Yes / 1 = No</a:t>
            </a:r>
          </a:p>
          <a:p>
            <a:pPr>
              <a:lnSpc>
                <a:spcPct val="90000"/>
              </a:lnSpc>
              <a:buFontTx/>
              <a:buNone/>
            </a:pPr>
            <a:r>
              <a:rPr lang="en-US" sz="2800">
                <a:ea typeface="Times New Roman" pitchFamily="-110" charset="0"/>
                <a:cs typeface="Times New Roman" pitchFamily="-110" charset="0"/>
              </a:rPr>
              <a:t>23  Cloud Flag -  7.3-11 μm Test		0 = Yes / 1 = No</a:t>
            </a:r>
          </a:p>
          <a:p>
            <a:pPr>
              <a:lnSpc>
                <a:spcPct val="90000"/>
              </a:lnSpc>
            </a:pPr>
            <a:endParaRPr lang="en-US" sz="2800">
              <a:ea typeface="ＭＳ Ｐゴシック" pitchFamily="-110" charset="-128"/>
              <a:cs typeface="ＭＳ Ｐゴシック" pitchFamily="-110" charset="-128"/>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3"/>
          <p:cNvSpPr>
            <a:spLocks noGrp="1" noChangeArrowheads="1"/>
          </p:cNvSpPr>
          <p:nvPr>
            <p:ph type="body" idx="1"/>
          </p:nvPr>
        </p:nvSpPr>
        <p:spPr>
          <a:xfrm>
            <a:off x="152400" y="457200"/>
            <a:ext cx="8991600" cy="5943600"/>
          </a:xfrm>
        </p:spPr>
        <p:txBody>
          <a:bodyPr/>
          <a:lstStyle/>
          <a:p>
            <a:pPr marL="533400" indent="-533400" algn="ctr">
              <a:lnSpc>
                <a:spcPct val="90000"/>
              </a:lnSpc>
              <a:buFontTx/>
              <a:buNone/>
            </a:pPr>
            <a:r>
              <a:rPr lang="en-US" sz="2800" b="1">
                <a:solidFill>
                  <a:schemeClr val="accent2"/>
                </a:solidFill>
                <a:ea typeface="Times New Roman" pitchFamily="-110" charset="0"/>
                <a:cs typeface="Times New Roman" pitchFamily="-110" charset="0"/>
              </a:rPr>
              <a:t>Additional Tests</a:t>
            </a:r>
          </a:p>
          <a:p>
            <a:pPr marL="533400" indent="-533400" algn="ctr">
              <a:lnSpc>
                <a:spcPct val="90000"/>
              </a:lnSpc>
              <a:buFontTx/>
              <a:buNone/>
            </a:pPr>
            <a:r>
              <a:rPr lang="en-US" sz="2800" b="1">
                <a:solidFill>
                  <a:schemeClr val="accent2"/>
                </a:solidFill>
                <a:ea typeface="Times New Roman" pitchFamily="-110" charset="0"/>
                <a:cs typeface="Times New Roman" pitchFamily="-110" charset="0"/>
              </a:rPr>
              <a:t>bit field 	Description Key			Result</a:t>
            </a:r>
          </a:p>
          <a:p>
            <a:pPr marL="533400" indent="-533400">
              <a:lnSpc>
                <a:spcPct val="90000"/>
              </a:lnSpc>
              <a:buFontTx/>
              <a:buNone/>
            </a:pPr>
            <a:r>
              <a:rPr lang="en-US" sz="2800">
                <a:ea typeface="Times New Roman" pitchFamily="-110" charset="0"/>
                <a:cs typeface="Times New Roman" pitchFamily="-110" charset="0"/>
              </a:rPr>
              <a:t>24  Cloud Flag - Temporal Consistency	0 = Yes / 1 = No</a:t>
            </a:r>
          </a:p>
          <a:p>
            <a:pPr marL="533400" indent="-533400">
              <a:lnSpc>
                <a:spcPct val="90000"/>
              </a:lnSpc>
              <a:buFontTx/>
              <a:buNone/>
            </a:pPr>
            <a:r>
              <a:rPr lang="en-US" sz="2800">
                <a:ea typeface="Times New Roman" pitchFamily="-110" charset="0"/>
                <a:cs typeface="Times New Roman" pitchFamily="-110" charset="0"/>
              </a:rPr>
              <a:t>25  Cloud Flag - Spatial Consistency  		0 = Yes / 1 = No</a:t>
            </a:r>
          </a:p>
          <a:p>
            <a:pPr marL="533400" indent="-533400">
              <a:lnSpc>
                <a:spcPct val="90000"/>
              </a:lnSpc>
              <a:buFontTx/>
              <a:buNone/>
            </a:pPr>
            <a:r>
              <a:rPr lang="en-US" sz="2800">
                <a:ea typeface="Times New Roman" pitchFamily="-110" charset="0"/>
                <a:cs typeface="Times New Roman" pitchFamily="-110" charset="0"/>
              </a:rPr>
              <a:t>26  Clear-sky Restoral Tests			0 = Yes / 1 = No</a:t>
            </a:r>
          </a:p>
          <a:p>
            <a:pPr marL="533400" indent="-533400">
              <a:lnSpc>
                <a:spcPct val="90000"/>
              </a:lnSpc>
              <a:buFontTx/>
              <a:buNone/>
            </a:pPr>
            <a:r>
              <a:rPr lang="en-US" sz="2800">
                <a:ea typeface="Times New Roman" pitchFamily="-110" charset="0"/>
                <a:cs typeface="Times New Roman" pitchFamily="-110" charset="0"/>
              </a:rPr>
              <a:t>27  Cloud Test – Surface Temp. Comparison	0 = Yes / 1 = No</a:t>
            </a:r>
          </a:p>
          <a:p>
            <a:pPr marL="533400" indent="-533400">
              <a:lnSpc>
                <a:spcPct val="90000"/>
              </a:lnSpc>
              <a:buFontTx/>
              <a:buNone/>
            </a:pPr>
            <a:r>
              <a:rPr lang="en-US" sz="2800">
                <a:ea typeface="Times New Roman" pitchFamily="-110" charset="0"/>
                <a:cs typeface="Times New Roman" pitchFamily="-110" charset="0"/>
              </a:rPr>
              <a:t>28  Suspended Dust Flag				0 = Yes / 1 = No</a:t>
            </a:r>
          </a:p>
          <a:p>
            <a:pPr marL="533400" indent="-533400">
              <a:lnSpc>
                <a:spcPct val="90000"/>
              </a:lnSpc>
              <a:buFontTx/>
              <a:buAutoNum type="arabicPlain" startAt="29"/>
            </a:pPr>
            <a:r>
              <a:rPr lang="en-US" sz="2800">
                <a:ea typeface="Times New Roman" pitchFamily="-110" charset="0"/>
                <a:cs typeface="Times New Roman" pitchFamily="-110" charset="0"/>
              </a:rPr>
              <a:t>Cloud Flag – 8.6-7.3 </a:t>
            </a:r>
            <a:r>
              <a:rPr lang="en-US" sz="2800">
                <a:ea typeface="Times New Roman" pitchFamily="-110" charset="0"/>
                <a:cs typeface="Times New Roman" pitchFamily="-110" charset="0"/>
                <a:sym typeface="Symbol" pitchFamily="-110" charset="2"/>
              </a:rPr>
              <a:t></a:t>
            </a:r>
            <a:r>
              <a:rPr lang="en-US" sz="2800">
                <a:ea typeface="Times New Roman" pitchFamily="-110" charset="0"/>
                <a:cs typeface="Times New Roman" pitchFamily="-110" charset="0"/>
              </a:rPr>
              <a:t>m Test 		0 = Yes / 1 = No</a:t>
            </a:r>
          </a:p>
          <a:p>
            <a:pPr marL="533400" indent="-533400">
              <a:lnSpc>
                <a:spcPct val="90000"/>
              </a:lnSpc>
              <a:buFontTx/>
              <a:buAutoNum type="arabicPlain" startAt="29"/>
            </a:pPr>
            <a:r>
              <a:rPr lang="en-US" sz="2800">
                <a:ea typeface="Times New Roman" pitchFamily="-110" charset="0"/>
                <a:cs typeface="Times New Roman" pitchFamily="-110" charset="0"/>
              </a:rPr>
              <a:t>Cloud Flag – 11 </a:t>
            </a:r>
            <a:r>
              <a:rPr lang="en-US" sz="2800">
                <a:ea typeface="Times New Roman" pitchFamily="-110" charset="0"/>
                <a:cs typeface="Times New Roman" pitchFamily="-110" charset="0"/>
                <a:sym typeface="Symbol" pitchFamily="-110" charset="2"/>
              </a:rPr>
              <a:t></a:t>
            </a:r>
            <a:r>
              <a:rPr lang="en-US" sz="2800">
                <a:ea typeface="Times New Roman" pitchFamily="-110" charset="0"/>
                <a:cs typeface="Times New Roman" pitchFamily="-110" charset="0"/>
              </a:rPr>
              <a:t>m Spatial Variability 	0 = Yes / 1 = No</a:t>
            </a:r>
          </a:p>
          <a:p>
            <a:pPr marL="533400" indent="-533400">
              <a:lnSpc>
                <a:spcPct val="90000"/>
              </a:lnSpc>
              <a:buFontTx/>
              <a:buAutoNum type="arabicPlain" startAt="29"/>
            </a:pPr>
            <a:r>
              <a:rPr lang="en-US" sz="2800">
                <a:ea typeface="Times New Roman" pitchFamily="-110" charset="0"/>
                <a:cs typeface="Times New Roman" pitchFamily="-110" charset="0"/>
              </a:rPr>
              <a:t>Spare</a:t>
            </a:r>
          </a:p>
          <a:p>
            <a:pPr marL="533400" indent="-533400" algn="ctr">
              <a:lnSpc>
                <a:spcPct val="90000"/>
              </a:lnSpc>
              <a:buFontTx/>
              <a:buNone/>
            </a:pPr>
            <a:r>
              <a:rPr lang="en-US" sz="2800">
                <a:ea typeface="Times New Roman" pitchFamily="-110" charset="0"/>
                <a:cs typeface="Times New Roman" pitchFamily="-110" charset="0"/>
              </a:rPr>
              <a:t> </a:t>
            </a:r>
            <a:r>
              <a:rPr lang="en-US" sz="2800" b="1">
                <a:solidFill>
                  <a:schemeClr val="accent2"/>
                </a:solidFill>
                <a:ea typeface="Times New Roman" pitchFamily="-110" charset="0"/>
                <a:cs typeface="Times New Roman" pitchFamily="-110" charset="0"/>
              </a:rPr>
              <a:t>250-m Cloud Flag - Visible Tests</a:t>
            </a:r>
          </a:p>
          <a:p>
            <a:pPr marL="533400" indent="-533400">
              <a:lnSpc>
                <a:spcPct val="90000"/>
              </a:lnSpc>
              <a:buFontTx/>
              <a:buNone/>
            </a:pPr>
            <a:r>
              <a:rPr lang="en-US" sz="2800">
                <a:ea typeface="ＭＳ Ｐゴシック" pitchFamily="-110" charset="-128"/>
                <a:cs typeface="ＭＳ Ｐゴシック" pitchFamily="-110" charset="-128"/>
              </a:rPr>
              <a:t>32-47   250 m visible reflectance test 		</a:t>
            </a:r>
            <a:r>
              <a:rPr lang="en-US" sz="2800">
                <a:ea typeface="Times New Roman" pitchFamily="-110" charset="0"/>
                <a:cs typeface="Times New Roman" pitchFamily="-110" charset="0"/>
              </a:rPr>
              <a:t>0 = Yes / 1 = No</a:t>
            </a:r>
            <a:r>
              <a:rPr lang="en-US" sz="2800">
                <a:ea typeface="ＭＳ Ｐゴシック" pitchFamily="-110" charset="-128"/>
                <a:cs typeface="ＭＳ Ｐゴシック" pitchFamily="-110" charset="-128"/>
              </a:rPr>
              <a:t>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67586" name="Group 2"/>
          <p:cNvGrpSpPr>
            <a:grpSpLocks noChangeAspect="1"/>
          </p:cNvGrpSpPr>
          <p:nvPr/>
        </p:nvGrpSpPr>
        <p:grpSpPr bwMode="auto">
          <a:xfrm>
            <a:off x="304800" y="152400"/>
            <a:ext cx="8547100" cy="6356350"/>
            <a:chOff x="0" y="-22"/>
            <a:chExt cx="6412" cy="5077"/>
          </a:xfrm>
        </p:grpSpPr>
        <p:pic>
          <p:nvPicPr>
            <p:cNvPr id="67587" name="Picture 3" descr="C:\sat_2003_data\airsp1.jpg"/>
            <p:cNvPicPr>
              <a:picLocks noChangeAspect="1" noChangeArrowheads="1"/>
            </p:cNvPicPr>
            <p:nvPr/>
          </p:nvPicPr>
          <p:blipFill>
            <a:blip r:embed="rId2"/>
            <a:srcRect/>
            <a:stretch>
              <a:fillRect/>
            </a:stretch>
          </p:blipFill>
          <p:spPr bwMode="auto">
            <a:xfrm>
              <a:off x="0" y="192"/>
              <a:ext cx="1509" cy="2256"/>
            </a:xfrm>
            <a:prstGeom prst="rect">
              <a:avLst/>
            </a:prstGeom>
            <a:noFill/>
            <a:ln w="9525">
              <a:noFill/>
              <a:miter lim="800000"/>
              <a:headEnd/>
              <a:tailEnd/>
            </a:ln>
          </p:spPr>
        </p:pic>
        <p:pic>
          <p:nvPicPr>
            <p:cNvPr id="67588" name="Picture 4" descr="C:\sat_2003_data\airsp2.jpg"/>
            <p:cNvPicPr>
              <a:picLocks noChangeAspect="1" noChangeArrowheads="1"/>
            </p:cNvPicPr>
            <p:nvPr/>
          </p:nvPicPr>
          <p:blipFill>
            <a:blip r:embed="rId3"/>
            <a:srcRect/>
            <a:stretch>
              <a:fillRect/>
            </a:stretch>
          </p:blipFill>
          <p:spPr bwMode="auto">
            <a:xfrm>
              <a:off x="3264" y="192"/>
              <a:ext cx="1508" cy="2256"/>
            </a:xfrm>
            <a:prstGeom prst="rect">
              <a:avLst/>
            </a:prstGeom>
            <a:noFill/>
            <a:ln w="9525">
              <a:noFill/>
              <a:miter lim="800000"/>
              <a:headEnd/>
              <a:tailEnd/>
            </a:ln>
          </p:spPr>
        </p:pic>
        <p:pic>
          <p:nvPicPr>
            <p:cNvPr id="67589" name="Picture 5" descr="C:\sat_2003_data\airsp3.jpg"/>
            <p:cNvPicPr>
              <a:picLocks noChangeAspect="1" noChangeArrowheads="1"/>
            </p:cNvPicPr>
            <p:nvPr/>
          </p:nvPicPr>
          <p:blipFill>
            <a:blip r:embed="rId4"/>
            <a:srcRect/>
            <a:stretch>
              <a:fillRect/>
            </a:stretch>
          </p:blipFill>
          <p:spPr bwMode="auto">
            <a:xfrm>
              <a:off x="1632" y="192"/>
              <a:ext cx="1506" cy="2256"/>
            </a:xfrm>
            <a:prstGeom prst="rect">
              <a:avLst/>
            </a:prstGeom>
            <a:noFill/>
            <a:ln w="9525">
              <a:noFill/>
              <a:miter lim="800000"/>
              <a:headEnd/>
              <a:tailEnd/>
            </a:ln>
          </p:spPr>
        </p:pic>
        <p:pic>
          <p:nvPicPr>
            <p:cNvPr id="67590" name="Picture 6" descr="C:\sat_2003_data\airsp4.jpg"/>
            <p:cNvPicPr>
              <a:picLocks noChangeAspect="1" noChangeArrowheads="1"/>
            </p:cNvPicPr>
            <p:nvPr/>
          </p:nvPicPr>
          <p:blipFill>
            <a:blip r:embed="rId5"/>
            <a:srcRect/>
            <a:stretch>
              <a:fillRect/>
            </a:stretch>
          </p:blipFill>
          <p:spPr bwMode="auto">
            <a:xfrm>
              <a:off x="4896" y="2592"/>
              <a:ext cx="1506" cy="2256"/>
            </a:xfrm>
            <a:prstGeom prst="rect">
              <a:avLst/>
            </a:prstGeom>
            <a:noFill/>
            <a:ln w="9525">
              <a:noFill/>
              <a:miter lim="800000"/>
              <a:headEnd/>
              <a:tailEnd/>
            </a:ln>
          </p:spPr>
        </p:pic>
        <p:pic>
          <p:nvPicPr>
            <p:cNvPr id="67591" name="Picture 7" descr="C:\sat_2003_data\airsp5.jpg"/>
            <p:cNvPicPr>
              <a:picLocks noChangeAspect="1" noChangeArrowheads="1"/>
            </p:cNvPicPr>
            <p:nvPr/>
          </p:nvPicPr>
          <p:blipFill>
            <a:blip r:embed="rId6"/>
            <a:srcRect/>
            <a:stretch>
              <a:fillRect/>
            </a:stretch>
          </p:blipFill>
          <p:spPr bwMode="auto">
            <a:xfrm>
              <a:off x="3264" y="2592"/>
              <a:ext cx="1506" cy="2256"/>
            </a:xfrm>
            <a:prstGeom prst="rect">
              <a:avLst/>
            </a:prstGeom>
            <a:noFill/>
            <a:ln w="9525">
              <a:noFill/>
              <a:miter lim="800000"/>
              <a:headEnd/>
              <a:tailEnd/>
            </a:ln>
          </p:spPr>
        </p:pic>
        <p:pic>
          <p:nvPicPr>
            <p:cNvPr id="67592" name="Picture 8" descr="C:\sat_2003_data\airsp6.jpg"/>
            <p:cNvPicPr>
              <a:picLocks noChangeAspect="1" noChangeArrowheads="1"/>
            </p:cNvPicPr>
            <p:nvPr/>
          </p:nvPicPr>
          <p:blipFill>
            <a:blip r:embed="rId7"/>
            <a:srcRect/>
            <a:stretch>
              <a:fillRect/>
            </a:stretch>
          </p:blipFill>
          <p:spPr bwMode="auto">
            <a:xfrm>
              <a:off x="0" y="2592"/>
              <a:ext cx="1506" cy="2256"/>
            </a:xfrm>
            <a:prstGeom prst="rect">
              <a:avLst/>
            </a:prstGeom>
            <a:noFill/>
            <a:ln w="9525">
              <a:noFill/>
              <a:miter lim="800000"/>
              <a:headEnd/>
              <a:tailEnd/>
            </a:ln>
          </p:spPr>
        </p:pic>
        <p:pic>
          <p:nvPicPr>
            <p:cNvPr id="67593" name="Picture 9" descr="C:\sat_2003_data\airsp7.jpg"/>
            <p:cNvPicPr>
              <a:picLocks noChangeAspect="1" noChangeArrowheads="1"/>
            </p:cNvPicPr>
            <p:nvPr/>
          </p:nvPicPr>
          <p:blipFill>
            <a:blip r:embed="rId8"/>
            <a:srcRect/>
            <a:stretch>
              <a:fillRect/>
            </a:stretch>
          </p:blipFill>
          <p:spPr bwMode="auto">
            <a:xfrm>
              <a:off x="1632" y="2592"/>
              <a:ext cx="1506" cy="2256"/>
            </a:xfrm>
            <a:prstGeom prst="rect">
              <a:avLst/>
            </a:prstGeom>
            <a:noFill/>
            <a:ln w="9525">
              <a:noFill/>
              <a:miter lim="800000"/>
              <a:headEnd/>
              <a:tailEnd/>
            </a:ln>
          </p:spPr>
        </p:pic>
        <p:pic>
          <p:nvPicPr>
            <p:cNvPr id="67594" name="Picture 10" descr="C:\sat_2003_data\airsp8.jpg"/>
            <p:cNvPicPr>
              <a:picLocks noChangeAspect="1" noChangeArrowheads="1"/>
            </p:cNvPicPr>
            <p:nvPr/>
          </p:nvPicPr>
          <p:blipFill>
            <a:blip r:embed="rId9"/>
            <a:srcRect/>
            <a:stretch>
              <a:fillRect/>
            </a:stretch>
          </p:blipFill>
          <p:spPr bwMode="auto">
            <a:xfrm>
              <a:off x="4896" y="192"/>
              <a:ext cx="1503" cy="2256"/>
            </a:xfrm>
            <a:prstGeom prst="rect">
              <a:avLst/>
            </a:prstGeom>
            <a:noFill/>
            <a:ln w="9525">
              <a:noFill/>
              <a:miter lim="800000"/>
              <a:headEnd/>
              <a:tailEnd/>
            </a:ln>
          </p:spPr>
        </p:pic>
        <p:sp>
          <p:nvSpPr>
            <p:cNvPr id="67595" name="Text Box 11"/>
            <p:cNvSpPr txBox="1">
              <a:spLocks noChangeAspect="1" noChangeArrowheads="1"/>
            </p:cNvSpPr>
            <p:nvPr/>
          </p:nvSpPr>
          <p:spPr bwMode="auto">
            <a:xfrm>
              <a:off x="307" y="-22"/>
              <a:ext cx="960" cy="219"/>
            </a:xfrm>
            <a:prstGeom prst="rect">
              <a:avLst/>
            </a:prstGeom>
            <a:noFill/>
            <a:ln w="9525">
              <a:noFill/>
              <a:miter lim="800000"/>
              <a:headEnd/>
              <a:tailEnd/>
            </a:ln>
          </p:spPr>
          <p:txBody>
            <a:bodyPr wrap="none" anchor="ctr">
              <a:prstTxWarp prst="textNoShape">
                <a:avLst/>
              </a:prstTxWarp>
              <a:spAutoFit/>
            </a:bodyPr>
            <a:lstStyle/>
            <a:p>
              <a:pPr algn="ctr" eaLnBrk="0" hangingPunct="0"/>
              <a:r>
                <a:rPr lang="en-US" sz="1200">
                  <a:latin typeface="Arial" pitchFamily="-110" charset="0"/>
                </a:rPr>
                <a:t>MODIS 0.86 µm</a:t>
              </a:r>
            </a:p>
          </p:txBody>
        </p:sp>
        <p:sp>
          <p:nvSpPr>
            <p:cNvPr id="67596" name="Rectangle 12"/>
            <p:cNvSpPr>
              <a:spLocks noChangeAspect="1" noChangeArrowheads="1"/>
            </p:cNvSpPr>
            <p:nvPr/>
          </p:nvSpPr>
          <p:spPr bwMode="auto">
            <a:xfrm>
              <a:off x="1939" y="-22"/>
              <a:ext cx="960" cy="219"/>
            </a:xfrm>
            <a:prstGeom prst="rect">
              <a:avLst/>
            </a:prstGeom>
            <a:noFill/>
            <a:ln w="9525">
              <a:noFill/>
              <a:miter lim="800000"/>
              <a:headEnd/>
              <a:tailEnd/>
            </a:ln>
          </p:spPr>
          <p:txBody>
            <a:bodyPr wrap="none" anchor="ctr">
              <a:prstTxWarp prst="textNoShape">
                <a:avLst/>
              </a:prstTxWarp>
              <a:spAutoFit/>
            </a:bodyPr>
            <a:lstStyle/>
            <a:p>
              <a:pPr algn="ctr" eaLnBrk="0" hangingPunct="0"/>
              <a:r>
                <a:rPr lang="en-US" sz="1200">
                  <a:latin typeface="Arial" pitchFamily="-110" charset="0"/>
                </a:rPr>
                <a:t>MODIS 13.9 µm</a:t>
              </a:r>
            </a:p>
          </p:txBody>
        </p:sp>
        <p:sp>
          <p:nvSpPr>
            <p:cNvPr id="67597" name="Text Box 13"/>
            <p:cNvSpPr txBox="1">
              <a:spLocks noChangeAspect="1" noChangeArrowheads="1"/>
            </p:cNvSpPr>
            <p:nvPr/>
          </p:nvSpPr>
          <p:spPr bwMode="auto">
            <a:xfrm>
              <a:off x="3557" y="-13"/>
              <a:ext cx="960" cy="219"/>
            </a:xfrm>
            <a:prstGeom prst="rect">
              <a:avLst/>
            </a:prstGeom>
            <a:noFill/>
            <a:ln w="9525">
              <a:noFill/>
              <a:miter lim="800000"/>
              <a:headEnd/>
              <a:tailEnd/>
            </a:ln>
          </p:spPr>
          <p:txBody>
            <a:bodyPr wrap="none" anchor="ctr">
              <a:prstTxWarp prst="textNoShape">
                <a:avLst/>
              </a:prstTxWarp>
              <a:spAutoFit/>
            </a:bodyPr>
            <a:lstStyle/>
            <a:p>
              <a:pPr algn="ctr" eaLnBrk="0" hangingPunct="0"/>
              <a:r>
                <a:rPr lang="en-US" sz="1200">
                  <a:latin typeface="Arial" pitchFamily="-110" charset="0"/>
                </a:rPr>
                <a:t>MODIS 1.38 µm</a:t>
              </a:r>
            </a:p>
          </p:txBody>
        </p:sp>
        <p:sp>
          <p:nvSpPr>
            <p:cNvPr id="67598" name="Text Box 14"/>
            <p:cNvSpPr txBox="1">
              <a:spLocks noChangeAspect="1" noChangeArrowheads="1"/>
            </p:cNvSpPr>
            <p:nvPr/>
          </p:nvSpPr>
          <p:spPr bwMode="auto">
            <a:xfrm>
              <a:off x="4869" y="-22"/>
              <a:ext cx="1543" cy="219"/>
            </a:xfrm>
            <a:prstGeom prst="rect">
              <a:avLst/>
            </a:prstGeom>
            <a:noFill/>
            <a:ln w="9525">
              <a:noFill/>
              <a:miter lim="800000"/>
              <a:headEnd/>
              <a:tailEnd/>
            </a:ln>
          </p:spPr>
          <p:txBody>
            <a:bodyPr wrap="none" anchor="ctr">
              <a:prstTxWarp prst="textNoShape">
                <a:avLst/>
              </a:prstTxWarp>
              <a:spAutoFit/>
            </a:bodyPr>
            <a:lstStyle/>
            <a:p>
              <a:pPr algn="ctr" eaLnBrk="0" hangingPunct="0"/>
              <a:r>
                <a:rPr lang="en-US" sz="1200">
                  <a:latin typeface="Arial" pitchFamily="-110" charset="0"/>
                </a:rPr>
                <a:t>Cloud Mask 3.9-11 µm Test</a:t>
              </a:r>
            </a:p>
          </p:txBody>
        </p:sp>
        <p:sp>
          <p:nvSpPr>
            <p:cNvPr id="67599" name="Text Box 15"/>
            <p:cNvSpPr txBox="1">
              <a:spLocks noChangeAspect="1" noChangeArrowheads="1"/>
            </p:cNvSpPr>
            <p:nvPr/>
          </p:nvSpPr>
          <p:spPr bwMode="auto">
            <a:xfrm>
              <a:off x="85" y="4825"/>
              <a:ext cx="1361" cy="220"/>
            </a:xfrm>
            <a:prstGeom prst="rect">
              <a:avLst/>
            </a:prstGeom>
            <a:noFill/>
            <a:ln w="9525">
              <a:noFill/>
              <a:miter lim="800000"/>
              <a:headEnd/>
              <a:tailEnd/>
            </a:ln>
          </p:spPr>
          <p:txBody>
            <a:bodyPr wrap="none" anchor="ctr">
              <a:prstTxWarp prst="textNoShape">
                <a:avLst/>
              </a:prstTxWarp>
              <a:spAutoFit/>
            </a:bodyPr>
            <a:lstStyle/>
            <a:p>
              <a:pPr algn="ctr" eaLnBrk="0" hangingPunct="0"/>
              <a:r>
                <a:rPr lang="en-US" sz="1200">
                  <a:latin typeface="Arial" pitchFamily="-110" charset="0"/>
                </a:rPr>
                <a:t>Cloud Mask Visible Test</a:t>
              </a:r>
            </a:p>
          </p:txBody>
        </p:sp>
        <p:sp>
          <p:nvSpPr>
            <p:cNvPr id="67600" name="Text Box 16"/>
            <p:cNvSpPr txBox="1">
              <a:spLocks noChangeAspect="1" noChangeArrowheads="1"/>
            </p:cNvSpPr>
            <p:nvPr/>
          </p:nvSpPr>
          <p:spPr bwMode="auto">
            <a:xfrm>
              <a:off x="1661" y="4825"/>
              <a:ext cx="1441" cy="220"/>
            </a:xfrm>
            <a:prstGeom prst="rect">
              <a:avLst/>
            </a:prstGeom>
            <a:noFill/>
            <a:ln w="9525">
              <a:noFill/>
              <a:miter lim="800000"/>
              <a:headEnd/>
              <a:tailEnd/>
            </a:ln>
          </p:spPr>
          <p:txBody>
            <a:bodyPr wrap="none" anchor="ctr">
              <a:prstTxWarp prst="textNoShape">
                <a:avLst/>
              </a:prstTxWarp>
              <a:spAutoFit/>
            </a:bodyPr>
            <a:lstStyle/>
            <a:p>
              <a:pPr algn="ctr" eaLnBrk="0" hangingPunct="0"/>
              <a:r>
                <a:rPr lang="en-US" sz="1200">
                  <a:latin typeface="Arial" pitchFamily="-110" charset="0"/>
                </a:rPr>
                <a:t>Cloud Mask 13.9 µm Test</a:t>
              </a:r>
            </a:p>
          </p:txBody>
        </p:sp>
        <p:sp>
          <p:nvSpPr>
            <p:cNvPr id="67601" name="Text Box 17"/>
            <p:cNvSpPr txBox="1">
              <a:spLocks noChangeAspect="1" noChangeArrowheads="1"/>
            </p:cNvSpPr>
            <p:nvPr/>
          </p:nvSpPr>
          <p:spPr bwMode="auto">
            <a:xfrm>
              <a:off x="3272" y="4835"/>
              <a:ext cx="1441" cy="220"/>
            </a:xfrm>
            <a:prstGeom prst="rect">
              <a:avLst/>
            </a:prstGeom>
            <a:noFill/>
            <a:ln w="9525">
              <a:noFill/>
              <a:miter lim="800000"/>
              <a:headEnd/>
              <a:tailEnd/>
            </a:ln>
          </p:spPr>
          <p:txBody>
            <a:bodyPr wrap="none" anchor="ctr">
              <a:prstTxWarp prst="textNoShape">
                <a:avLst/>
              </a:prstTxWarp>
              <a:spAutoFit/>
            </a:bodyPr>
            <a:lstStyle/>
            <a:p>
              <a:pPr algn="ctr" eaLnBrk="0" hangingPunct="0"/>
              <a:r>
                <a:rPr lang="en-US" sz="1200">
                  <a:latin typeface="Arial" pitchFamily="-110" charset="0"/>
                </a:rPr>
                <a:t>Cloud Mask 1.38 µm Test</a:t>
              </a:r>
            </a:p>
          </p:txBody>
        </p:sp>
        <p:sp>
          <p:nvSpPr>
            <p:cNvPr id="67602" name="Text Box 18"/>
            <p:cNvSpPr txBox="1">
              <a:spLocks noChangeAspect="1" noChangeArrowheads="1"/>
            </p:cNvSpPr>
            <p:nvPr/>
          </p:nvSpPr>
          <p:spPr bwMode="auto">
            <a:xfrm>
              <a:off x="5103" y="4825"/>
              <a:ext cx="1018" cy="219"/>
            </a:xfrm>
            <a:prstGeom prst="rect">
              <a:avLst/>
            </a:prstGeom>
            <a:noFill/>
            <a:ln w="9525">
              <a:noFill/>
              <a:miter lim="800000"/>
              <a:headEnd/>
              <a:tailEnd/>
            </a:ln>
          </p:spPr>
          <p:txBody>
            <a:bodyPr wrap="none" anchor="ctr">
              <a:prstTxWarp prst="textNoShape">
                <a:avLst/>
              </a:prstTxWarp>
              <a:spAutoFit/>
            </a:bodyPr>
            <a:lstStyle/>
            <a:p>
              <a:pPr algn="ctr" eaLnBrk="0" hangingPunct="0"/>
              <a:r>
                <a:rPr lang="en-US" sz="1200">
                  <a:latin typeface="Arial" pitchFamily="-110" charset="0"/>
                </a:rPr>
                <a:t>Final Cloud Mask</a:t>
              </a:r>
            </a:p>
          </p:txBody>
        </p:sp>
      </p:gr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68610" name="Picture 2" descr="C:\POWERPNT\TP2.GIF"/>
          <p:cNvPicPr>
            <a:picLocks noChangeAspect="1" noChangeArrowheads="1"/>
          </p:cNvPicPr>
          <p:nvPr/>
        </p:nvPicPr>
        <p:blipFill>
          <a:blip r:embed="rId3"/>
          <a:srcRect r="44000" b="14999"/>
          <a:stretch>
            <a:fillRect/>
          </a:stretch>
        </p:blipFill>
        <p:spPr bwMode="auto">
          <a:xfrm>
            <a:off x="225425" y="455613"/>
            <a:ext cx="1576388" cy="2352675"/>
          </a:xfrm>
          <a:prstGeom prst="rect">
            <a:avLst/>
          </a:prstGeom>
          <a:noFill/>
          <a:ln w="9525">
            <a:noFill/>
            <a:miter lim="800000"/>
            <a:headEnd/>
            <a:tailEnd/>
          </a:ln>
        </p:spPr>
      </p:pic>
      <p:pic>
        <p:nvPicPr>
          <p:cNvPr id="68611" name="Picture 3" descr="C:\POWERPNT\TP1.GIF"/>
          <p:cNvPicPr>
            <a:picLocks noChangeAspect="1" noChangeArrowheads="1"/>
          </p:cNvPicPr>
          <p:nvPr/>
        </p:nvPicPr>
        <p:blipFill>
          <a:blip r:embed="rId4"/>
          <a:srcRect r="44000" b="14999"/>
          <a:stretch>
            <a:fillRect/>
          </a:stretch>
        </p:blipFill>
        <p:spPr bwMode="auto">
          <a:xfrm>
            <a:off x="2008188" y="455613"/>
            <a:ext cx="1524000" cy="2352675"/>
          </a:xfrm>
          <a:prstGeom prst="rect">
            <a:avLst/>
          </a:prstGeom>
          <a:noFill/>
          <a:ln w="9525">
            <a:noFill/>
            <a:miter lim="800000"/>
            <a:headEnd/>
            <a:tailEnd/>
          </a:ln>
        </p:spPr>
      </p:pic>
      <p:pic>
        <p:nvPicPr>
          <p:cNvPr id="68612" name="Picture 4" descr="C:\POWERPNT\TP3.GIF"/>
          <p:cNvPicPr>
            <a:picLocks noChangeAspect="1" noChangeArrowheads="1"/>
          </p:cNvPicPr>
          <p:nvPr/>
        </p:nvPicPr>
        <p:blipFill>
          <a:blip r:embed="rId5"/>
          <a:srcRect r="44000" b="14999"/>
          <a:stretch>
            <a:fillRect/>
          </a:stretch>
        </p:blipFill>
        <p:spPr bwMode="auto">
          <a:xfrm>
            <a:off x="3740150" y="455613"/>
            <a:ext cx="1593850" cy="2352675"/>
          </a:xfrm>
          <a:prstGeom prst="rect">
            <a:avLst/>
          </a:prstGeom>
          <a:noFill/>
          <a:ln w="9525">
            <a:noFill/>
            <a:miter lim="800000"/>
            <a:headEnd/>
            <a:tailEnd/>
          </a:ln>
        </p:spPr>
      </p:pic>
      <p:pic>
        <p:nvPicPr>
          <p:cNvPr id="68613" name="Picture 5" descr="C:\POWERPNT\TP4.GIF"/>
          <p:cNvPicPr>
            <a:picLocks noChangeAspect="1" noChangeArrowheads="1"/>
          </p:cNvPicPr>
          <p:nvPr/>
        </p:nvPicPr>
        <p:blipFill>
          <a:blip r:embed="rId6"/>
          <a:srcRect r="43999" b="14142"/>
          <a:stretch>
            <a:fillRect/>
          </a:stretch>
        </p:blipFill>
        <p:spPr bwMode="auto">
          <a:xfrm>
            <a:off x="5541963" y="455613"/>
            <a:ext cx="1593850" cy="2352675"/>
          </a:xfrm>
          <a:prstGeom prst="rect">
            <a:avLst/>
          </a:prstGeom>
          <a:noFill/>
          <a:ln w="9525">
            <a:noFill/>
            <a:miter lim="800000"/>
            <a:headEnd/>
            <a:tailEnd/>
          </a:ln>
        </p:spPr>
      </p:pic>
      <p:pic>
        <p:nvPicPr>
          <p:cNvPr id="68614" name="Picture 6" descr="C:\POWERPNT\TPC2.GIF"/>
          <p:cNvPicPr>
            <a:picLocks noChangeAspect="1" noChangeArrowheads="1"/>
          </p:cNvPicPr>
          <p:nvPr/>
        </p:nvPicPr>
        <p:blipFill>
          <a:blip r:embed="rId7"/>
          <a:srcRect r="44000" b="16000"/>
          <a:stretch>
            <a:fillRect/>
          </a:stretch>
        </p:blipFill>
        <p:spPr bwMode="auto">
          <a:xfrm>
            <a:off x="2008188" y="3443288"/>
            <a:ext cx="1593850" cy="2419350"/>
          </a:xfrm>
          <a:prstGeom prst="rect">
            <a:avLst/>
          </a:prstGeom>
          <a:noFill/>
          <a:ln w="9525">
            <a:noFill/>
            <a:miter lim="800000"/>
            <a:headEnd/>
            <a:tailEnd/>
          </a:ln>
        </p:spPr>
      </p:pic>
      <p:pic>
        <p:nvPicPr>
          <p:cNvPr id="68615" name="Picture 7" descr="C:\POWERPNT\TPC3.GIF"/>
          <p:cNvPicPr>
            <a:picLocks noChangeAspect="1" noChangeArrowheads="1"/>
          </p:cNvPicPr>
          <p:nvPr/>
        </p:nvPicPr>
        <p:blipFill>
          <a:blip r:embed="rId8"/>
          <a:srcRect r="44000" b="14999"/>
          <a:stretch>
            <a:fillRect/>
          </a:stretch>
        </p:blipFill>
        <p:spPr bwMode="auto">
          <a:xfrm>
            <a:off x="3740150" y="3443288"/>
            <a:ext cx="1593850" cy="2419350"/>
          </a:xfrm>
          <a:prstGeom prst="rect">
            <a:avLst/>
          </a:prstGeom>
          <a:noFill/>
          <a:ln w="9525">
            <a:noFill/>
            <a:miter lim="800000"/>
            <a:headEnd/>
            <a:tailEnd/>
          </a:ln>
        </p:spPr>
      </p:pic>
      <p:pic>
        <p:nvPicPr>
          <p:cNvPr id="68616" name="Picture 8" descr="C:\POWERPNT\TPC4.GIF"/>
          <p:cNvPicPr>
            <a:picLocks noChangeAspect="1" noChangeArrowheads="1"/>
          </p:cNvPicPr>
          <p:nvPr/>
        </p:nvPicPr>
        <p:blipFill>
          <a:blip r:embed="rId9"/>
          <a:srcRect r="44000" b="14999"/>
          <a:stretch>
            <a:fillRect/>
          </a:stretch>
        </p:blipFill>
        <p:spPr bwMode="auto">
          <a:xfrm>
            <a:off x="5541963" y="3443288"/>
            <a:ext cx="1593850" cy="2419350"/>
          </a:xfrm>
          <a:prstGeom prst="rect">
            <a:avLst/>
          </a:prstGeom>
          <a:noFill/>
          <a:ln w="9525">
            <a:noFill/>
            <a:miter lim="800000"/>
            <a:headEnd/>
            <a:tailEnd/>
          </a:ln>
        </p:spPr>
      </p:pic>
      <p:sp>
        <p:nvSpPr>
          <p:cNvPr id="68617" name="Rectangle 9"/>
          <p:cNvSpPr>
            <a:spLocks noChangeArrowheads="1"/>
          </p:cNvSpPr>
          <p:nvPr/>
        </p:nvSpPr>
        <p:spPr bwMode="auto">
          <a:xfrm>
            <a:off x="4540250" y="3398838"/>
            <a:ext cx="66675" cy="58737"/>
          </a:xfrm>
          <a:prstGeom prst="rect">
            <a:avLst/>
          </a:prstGeom>
          <a:noFill/>
          <a:ln w="9525">
            <a:noFill/>
            <a:miter lim="800000"/>
            <a:headEnd/>
            <a:tailEnd/>
          </a:ln>
        </p:spPr>
        <p:txBody>
          <a:bodyPr wrap="none" lIns="17386" tIns="8693" rIns="17386" bIns="8693" anchor="ctr">
            <a:prstTxWarp prst="textNoShape">
              <a:avLst/>
            </a:prstTxWarp>
            <a:spAutoFit/>
          </a:bodyPr>
          <a:lstStyle/>
          <a:p>
            <a:pPr algn="ctr" defTabSz="173038" eaLnBrk="0" hangingPunct="0"/>
            <a:r>
              <a:rPr lang="en-US" sz="300">
                <a:sym typeface="Symbol" pitchFamily="-110" charset="2"/>
              </a:rPr>
              <a:t>aa</a:t>
            </a:r>
          </a:p>
        </p:txBody>
      </p:sp>
      <p:sp>
        <p:nvSpPr>
          <p:cNvPr id="37898" name="Text Box 10"/>
          <p:cNvSpPr txBox="1">
            <a:spLocks noChangeArrowheads="1"/>
          </p:cNvSpPr>
          <p:nvPr/>
        </p:nvSpPr>
        <p:spPr bwMode="auto">
          <a:xfrm>
            <a:off x="160338" y="5942165"/>
            <a:ext cx="8867775" cy="633109"/>
          </a:xfrm>
          <a:prstGeom prst="rect">
            <a:avLst/>
          </a:prstGeom>
          <a:noFill/>
          <a:ln w="9525">
            <a:noFill/>
            <a:miter lim="800000"/>
            <a:headEnd/>
            <a:tailEnd/>
          </a:ln>
          <a:effectLst/>
        </p:spPr>
        <p:txBody>
          <a:bodyPr lIns="17386" tIns="8693" rIns="17386" bIns="8693" anchor="ctr">
            <a:prstTxWarp prst="textNoShape">
              <a:avLst/>
            </a:prstTxWarp>
            <a:spAutoFit/>
          </a:bodyPr>
          <a:lstStyle/>
          <a:p>
            <a:pPr algn="ctr" defTabSz="173038" eaLnBrk="0" hangingPunct="0">
              <a:defRPr/>
            </a:pPr>
            <a:r>
              <a:rPr lang="en-US" sz="2000" b="1" dirty="0">
                <a:solidFill>
                  <a:srgbClr val="FFCC66"/>
                </a:solidFill>
                <a:effectLst>
                  <a:outerShdw blurRad="38100" dist="38100" dir="2700000" algn="tl">
                    <a:srgbClr val="000000"/>
                  </a:outerShdw>
                </a:effectLst>
                <a:latin typeface="Times New Roman" charset="0"/>
              </a:rPr>
              <a:t>MODIS cloud mask example</a:t>
            </a:r>
            <a:endParaRPr lang="en-US" sz="2000" b="1" dirty="0">
              <a:latin typeface="Times New Roman" charset="0"/>
            </a:endParaRPr>
          </a:p>
          <a:p>
            <a:pPr algn="ctr" defTabSz="173038" eaLnBrk="0" hangingPunct="0">
              <a:defRPr/>
            </a:pPr>
            <a:r>
              <a:rPr lang="en-US" sz="2000" dirty="0">
                <a:latin typeface="Times New Roman" charset="0"/>
              </a:rPr>
              <a:t>(</a:t>
            </a:r>
            <a:r>
              <a:rPr lang="en-US" sz="2000" b="1" dirty="0">
                <a:solidFill>
                  <a:srgbClr val="66FF66"/>
                </a:solidFill>
                <a:latin typeface="Times New Roman" charset="0"/>
              </a:rPr>
              <a:t>confident clear</a:t>
            </a:r>
            <a:r>
              <a:rPr lang="en-US" sz="2000" dirty="0">
                <a:solidFill>
                  <a:srgbClr val="66FF66"/>
                </a:solidFill>
                <a:latin typeface="Times New Roman" charset="0"/>
              </a:rPr>
              <a:t> is green</a:t>
            </a:r>
            <a:r>
              <a:rPr lang="en-US" sz="2000" dirty="0">
                <a:solidFill>
                  <a:srgbClr val="3333CC"/>
                </a:solidFill>
                <a:latin typeface="Times New Roman" charset="0"/>
              </a:rPr>
              <a:t>, </a:t>
            </a:r>
            <a:r>
              <a:rPr lang="en-US" sz="2000" b="1" dirty="0">
                <a:solidFill>
                  <a:srgbClr val="3333CC"/>
                </a:solidFill>
                <a:latin typeface="Times New Roman" charset="0"/>
              </a:rPr>
              <a:t>probably clear</a:t>
            </a:r>
            <a:r>
              <a:rPr lang="en-US" sz="2000" dirty="0">
                <a:solidFill>
                  <a:srgbClr val="3333CC"/>
                </a:solidFill>
                <a:latin typeface="Times New Roman" charset="0"/>
              </a:rPr>
              <a:t> is blue</a:t>
            </a:r>
            <a:r>
              <a:rPr lang="en-US" sz="2000" dirty="0">
                <a:latin typeface="Times New Roman" charset="0"/>
              </a:rPr>
              <a:t>, </a:t>
            </a:r>
            <a:r>
              <a:rPr lang="en-US" sz="2000" b="1" dirty="0">
                <a:solidFill>
                  <a:srgbClr val="FF3300"/>
                </a:solidFill>
                <a:latin typeface="Times New Roman" charset="0"/>
              </a:rPr>
              <a:t>uncertain</a:t>
            </a:r>
            <a:r>
              <a:rPr lang="en-US" sz="2000" dirty="0">
                <a:solidFill>
                  <a:srgbClr val="FF3300"/>
                </a:solidFill>
                <a:latin typeface="Times New Roman" charset="0"/>
              </a:rPr>
              <a:t> is red</a:t>
            </a:r>
            <a:r>
              <a:rPr lang="en-US" sz="2000" dirty="0">
                <a:latin typeface="Times New Roman" charset="0"/>
              </a:rPr>
              <a:t>, </a:t>
            </a:r>
            <a:r>
              <a:rPr lang="en-US" sz="2000" b="1" dirty="0">
                <a:latin typeface="Times New Roman" charset="0"/>
              </a:rPr>
              <a:t>cloud</a:t>
            </a:r>
            <a:r>
              <a:rPr lang="en-US" sz="2000" dirty="0">
                <a:latin typeface="Times New Roman" charset="0"/>
              </a:rPr>
              <a:t> is white) </a:t>
            </a:r>
            <a:endParaRPr lang="en-US" sz="2000" dirty="0">
              <a:latin typeface="Times New Roman" charset="0"/>
              <a:sym typeface="Symbol" charset="2"/>
            </a:endParaRPr>
          </a:p>
        </p:txBody>
      </p:sp>
      <p:sp>
        <p:nvSpPr>
          <p:cNvPr id="68619" name="Text Box 11"/>
          <p:cNvSpPr txBox="1">
            <a:spLocks noChangeArrowheads="1"/>
          </p:cNvSpPr>
          <p:nvPr/>
        </p:nvSpPr>
        <p:spPr bwMode="auto">
          <a:xfrm>
            <a:off x="359865" y="157240"/>
            <a:ext cx="1191620" cy="298295"/>
          </a:xfrm>
          <a:prstGeom prst="rect">
            <a:avLst/>
          </a:prstGeom>
          <a:noFill/>
          <a:ln w="9525">
            <a:noFill/>
            <a:miter lim="800000"/>
            <a:headEnd/>
            <a:tailEnd/>
          </a:ln>
        </p:spPr>
        <p:txBody>
          <a:bodyPr wrap="none" lIns="82048" tIns="41025" rIns="82048" bIns="41025" anchor="ctr">
            <a:prstTxWarp prst="textNoShape">
              <a:avLst/>
            </a:prstTxWarp>
            <a:spAutoFit/>
          </a:bodyPr>
          <a:lstStyle/>
          <a:p>
            <a:pPr algn="ctr" defTabSz="820738" eaLnBrk="0" hangingPunct="0"/>
            <a:r>
              <a:rPr lang="en-US" sz="1400" b="1" dirty="0">
                <a:solidFill>
                  <a:srgbClr val="3333CC"/>
                </a:solidFill>
              </a:rPr>
              <a:t>1.6 µ</a:t>
            </a:r>
            <a:r>
              <a:rPr lang="en-US" sz="1400" b="1" dirty="0" err="1">
                <a:solidFill>
                  <a:srgbClr val="3333CC"/>
                </a:solidFill>
              </a:rPr>
              <a:t>m</a:t>
            </a:r>
            <a:r>
              <a:rPr lang="en-US" sz="1400" b="1" dirty="0">
                <a:solidFill>
                  <a:srgbClr val="3333CC"/>
                </a:solidFill>
              </a:rPr>
              <a:t> image</a:t>
            </a:r>
            <a:endParaRPr lang="en-US" sz="2200" dirty="0">
              <a:solidFill>
                <a:srgbClr val="3333CC"/>
              </a:solidFill>
            </a:endParaRPr>
          </a:p>
        </p:txBody>
      </p:sp>
      <p:sp>
        <p:nvSpPr>
          <p:cNvPr id="68620" name="Text Box 12"/>
          <p:cNvSpPr txBox="1">
            <a:spLocks noChangeArrowheads="1"/>
          </p:cNvSpPr>
          <p:nvPr/>
        </p:nvSpPr>
        <p:spPr bwMode="auto">
          <a:xfrm>
            <a:off x="2166006" y="157240"/>
            <a:ext cx="1281389" cy="298295"/>
          </a:xfrm>
          <a:prstGeom prst="rect">
            <a:avLst/>
          </a:prstGeom>
          <a:noFill/>
          <a:ln w="9525">
            <a:noFill/>
            <a:miter lim="800000"/>
            <a:headEnd/>
            <a:tailEnd/>
          </a:ln>
        </p:spPr>
        <p:txBody>
          <a:bodyPr wrap="none" lIns="82048" tIns="41025" rIns="82048" bIns="41025" anchor="ctr">
            <a:prstTxWarp prst="textNoShape">
              <a:avLst/>
            </a:prstTxWarp>
            <a:spAutoFit/>
          </a:bodyPr>
          <a:lstStyle/>
          <a:p>
            <a:pPr algn="ctr" defTabSz="820738" eaLnBrk="0" hangingPunct="0"/>
            <a:r>
              <a:rPr lang="en-US" sz="1400" b="1" dirty="0">
                <a:solidFill>
                  <a:srgbClr val="3333CC"/>
                </a:solidFill>
              </a:rPr>
              <a:t>0.86 µ</a:t>
            </a:r>
            <a:r>
              <a:rPr lang="en-US" sz="1400" b="1" dirty="0" err="1">
                <a:solidFill>
                  <a:srgbClr val="3333CC"/>
                </a:solidFill>
              </a:rPr>
              <a:t>m</a:t>
            </a:r>
            <a:r>
              <a:rPr lang="en-US" sz="1400" b="1" dirty="0">
                <a:solidFill>
                  <a:srgbClr val="3333CC"/>
                </a:solidFill>
              </a:rPr>
              <a:t> image</a:t>
            </a:r>
            <a:endParaRPr lang="en-US" sz="2200" b="1" dirty="0">
              <a:solidFill>
                <a:srgbClr val="3333CC"/>
              </a:solidFill>
            </a:endParaRPr>
          </a:p>
        </p:txBody>
      </p:sp>
      <p:sp>
        <p:nvSpPr>
          <p:cNvPr id="68621" name="Text Box 13"/>
          <p:cNvSpPr txBox="1">
            <a:spLocks noChangeArrowheads="1"/>
          </p:cNvSpPr>
          <p:nvPr/>
        </p:nvSpPr>
        <p:spPr bwMode="auto">
          <a:xfrm>
            <a:off x="3898651" y="157240"/>
            <a:ext cx="1140324" cy="298295"/>
          </a:xfrm>
          <a:prstGeom prst="rect">
            <a:avLst/>
          </a:prstGeom>
          <a:noFill/>
          <a:ln w="9525">
            <a:noFill/>
            <a:miter lim="800000"/>
            <a:headEnd/>
            <a:tailEnd/>
          </a:ln>
        </p:spPr>
        <p:txBody>
          <a:bodyPr wrap="none" lIns="82048" tIns="41025" rIns="82048" bIns="41025" anchor="ctr">
            <a:prstTxWarp prst="textNoShape">
              <a:avLst/>
            </a:prstTxWarp>
            <a:spAutoFit/>
          </a:bodyPr>
          <a:lstStyle/>
          <a:p>
            <a:pPr algn="ctr" defTabSz="820738" eaLnBrk="0" hangingPunct="0"/>
            <a:r>
              <a:rPr lang="en-US" sz="1400" b="1" dirty="0">
                <a:solidFill>
                  <a:srgbClr val="3333CC"/>
                </a:solidFill>
              </a:rPr>
              <a:t>11 µ</a:t>
            </a:r>
            <a:r>
              <a:rPr lang="en-US" sz="1400" b="1" dirty="0" err="1">
                <a:solidFill>
                  <a:srgbClr val="3333CC"/>
                </a:solidFill>
              </a:rPr>
              <a:t>m</a:t>
            </a:r>
            <a:r>
              <a:rPr lang="en-US" sz="1400" b="1" dirty="0">
                <a:solidFill>
                  <a:srgbClr val="3333CC"/>
                </a:solidFill>
              </a:rPr>
              <a:t> image</a:t>
            </a:r>
          </a:p>
        </p:txBody>
      </p:sp>
      <p:sp>
        <p:nvSpPr>
          <p:cNvPr id="68622" name="Text Box 14"/>
          <p:cNvSpPr txBox="1">
            <a:spLocks noChangeArrowheads="1"/>
          </p:cNvSpPr>
          <p:nvPr/>
        </p:nvSpPr>
        <p:spPr bwMode="auto">
          <a:xfrm>
            <a:off x="5720853" y="157240"/>
            <a:ext cx="1191620" cy="298295"/>
          </a:xfrm>
          <a:prstGeom prst="rect">
            <a:avLst/>
          </a:prstGeom>
          <a:noFill/>
          <a:ln w="9525">
            <a:noFill/>
            <a:miter lim="800000"/>
            <a:headEnd/>
            <a:tailEnd/>
          </a:ln>
        </p:spPr>
        <p:txBody>
          <a:bodyPr wrap="none" lIns="82048" tIns="41025" rIns="82048" bIns="41025" anchor="ctr">
            <a:prstTxWarp prst="textNoShape">
              <a:avLst/>
            </a:prstTxWarp>
            <a:spAutoFit/>
          </a:bodyPr>
          <a:lstStyle/>
          <a:p>
            <a:pPr algn="ctr" defTabSz="820738" eaLnBrk="0" hangingPunct="0"/>
            <a:r>
              <a:rPr lang="en-US" sz="1400" b="1" dirty="0">
                <a:solidFill>
                  <a:srgbClr val="3333CC"/>
                </a:solidFill>
              </a:rPr>
              <a:t>3.9 µ</a:t>
            </a:r>
            <a:r>
              <a:rPr lang="en-US" sz="1400" b="1" dirty="0" err="1">
                <a:solidFill>
                  <a:srgbClr val="3333CC"/>
                </a:solidFill>
              </a:rPr>
              <a:t>m</a:t>
            </a:r>
            <a:r>
              <a:rPr lang="en-US" sz="1400" b="1" dirty="0">
                <a:solidFill>
                  <a:srgbClr val="3333CC"/>
                </a:solidFill>
              </a:rPr>
              <a:t> image</a:t>
            </a:r>
            <a:endParaRPr lang="en-US" sz="2200" b="1" dirty="0">
              <a:solidFill>
                <a:srgbClr val="3333CC"/>
              </a:solidFill>
            </a:endParaRPr>
          </a:p>
        </p:txBody>
      </p:sp>
      <p:sp>
        <p:nvSpPr>
          <p:cNvPr id="68623" name="Text Box 15"/>
          <p:cNvSpPr txBox="1">
            <a:spLocks noChangeArrowheads="1"/>
          </p:cNvSpPr>
          <p:nvPr/>
        </p:nvSpPr>
        <p:spPr bwMode="auto">
          <a:xfrm>
            <a:off x="7531285" y="157240"/>
            <a:ext cx="1050556" cy="298295"/>
          </a:xfrm>
          <a:prstGeom prst="rect">
            <a:avLst/>
          </a:prstGeom>
          <a:noFill/>
          <a:ln w="9525">
            <a:noFill/>
            <a:miter lim="800000"/>
            <a:headEnd/>
            <a:tailEnd/>
          </a:ln>
        </p:spPr>
        <p:txBody>
          <a:bodyPr wrap="none" lIns="82048" tIns="41025" rIns="82048" bIns="41025" anchor="ctr">
            <a:prstTxWarp prst="textNoShape">
              <a:avLst/>
            </a:prstTxWarp>
            <a:spAutoFit/>
          </a:bodyPr>
          <a:lstStyle/>
          <a:p>
            <a:pPr algn="ctr" defTabSz="820738" eaLnBrk="0" hangingPunct="0"/>
            <a:r>
              <a:rPr lang="en-US" sz="1400" b="1" dirty="0">
                <a:solidFill>
                  <a:srgbClr val="3333CC"/>
                </a:solidFill>
              </a:rPr>
              <a:t>cloud mask</a:t>
            </a:r>
            <a:endParaRPr lang="en-US" sz="2200" dirty="0">
              <a:solidFill>
                <a:srgbClr val="3333CC"/>
              </a:solidFill>
            </a:endParaRPr>
          </a:p>
        </p:txBody>
      </p:sp>
      <p:sp>
        <p:nvSpPr>
          <p:cNvPr id="68624" name="Text Box 16"/>
          <p:cNvSpPr txBox="1">
            <a:spLocks noChangeArrowheads="1"/>
          </p:cNvSpPr>
          <p:nvPr/>
        </p:nvSpPr>
        <p:spPr bwMode="auto">
          <a:xfrm>
            <a:off x="223129" y="2838908"/>
            <a:ext cx="1563517" cy="607097"/>
          </a:xfrm>
          <a:prstGeom prst="rect">
            <a:avLst/>
          </a:prstGeom>
          <a:noFill/>
          <a:ln w="9525">
            <a:noFill/>
            <a:miter lim="800000"/>
            <a:headEnd/>
            <a:tailEnd/>
          </a:ln>
        </p:spPr>
        <p:txBody>
          <a:bodyPr wrap="none" lIns="82048" tIns="41025" rIns="82048" bIns="41025" anchor="ctr">
            <a:prstTxWarp prst="textNoShape">
              <a:avLst/>
            </a:prstTxWarp>
            <a:spAutoFit/>
          </a:bodyPr>
          <a:lstStyle/>
          <a:p>
            <a:pPr algn="ctr" defTabSz="820738" eaLnBrk="0" hangingPunct="0">
              <a:lnSpc>
                <a:spcPct val="80000"/>
              </a:lnSpc>
            </a:pPr>
            <a:r>
              <a:rPr lang="en-US" sz="1400" b="1" dirty="0">
                <a:solidFill>
                  <a:srgbClr val="3333CC"/>
                </a:solidFill>
              </a:rPr>
              <a:t>Snow test</a:t>
            </a:r>
          </a:p>
          <a:p>
            <a:pPr algn="ctr" defTabSz="820738" eaLnBrk="0" hangingPunct="0">
              <a:lnSpc>
                <a:spcPct val="80000"/>
              </a:lnSpc>
            </a:pPr>
            <a:r>
              <a:rPr lang="en-US" sz="1400" b="1" dirty="0">
                <a:solidFill>
                  <a:srgbClr val="3333CC"/>
                </a:solidFill>
              </a:rPr>
              <a:t>(impacts choice of </a:t>
            </a:r>
          </a:p>
          <a:p>
            <a:pPr algn="ctr" defTabSz="820738" eaLnBrk="0" hangingPunct="0">
              <a:lnSpc>
                <a:spcPct val="80000"/>
              </a:lnSpc>
            </a:pPr>
            <a:r>
              <a:rPr lang="en-US" sz="1400" b="1" dirty="0">
                <a:solidFill>
                  <a:srgbClr val="3333CC"/>
                </a:solidFill>
              </a:rPr>
              <a:t>tests/thresholds)</a:t>
            </a:r>
          </a:p>
        </p:txBody>
      </p:sp>
      <p:sp>
        <p:nvSpPr>
          <p:cNvPr id="68625" name="Text Box 17"/>
          <p:cNvSpPr txBox="1">
            <a:spLocks noChangeArrowheads="1"/>
          </p:cNvSpPr>
          <p:nvPr/>
        </p:nvSpPr>
        <p:spPr bwMode="auto">
          <a:xfrm>
            <a:off x="2082891" y="2846846"/>
            <a:ext cx="1344432" cy="607097"/>
          </a:xfrm>
          <a:prstGeom prst="rect">
            <a:avLst/>
          </a:prstGeom>
          <a:noFill/>
          <a:ln w="9525">
            <a:noFill/>
            <a:miter lim="800000"/>
            <a:headEnd/>
            <a:tailEnd/>
          </a:ln>
        </p:spPr>
        <p:txBody>
          <a:bodyPr wrap="none" lIns="82048" tIns="41025" rIns="82048" bIns="41025" anchor="ctr">
            <a:prstTxWarp prst="textNoShape">
              <a:avLst/>
            </a:prstTxWarp>
            <a:spAutoFit/>
          </a:bodyPr>
          <a:lstStyle/>
          <a:p>
            <a:pPr algn="ctr" defTabSz="820738" eaLnBrk="0" hangingPunct="0">
              <a:lnSpc>
                <a:spcPct val="80000"/>
              </a:lnSpc>
            </a:pPr>
            <a:r>
              <a:rPr lang="en-US" sz="1400" b="1" dirty="0">
                <a:solidFill>
                  <a:srgbClr val="3333CC"/>
                </a:solidFill>
              </a:rPr>
              <a:t>VIS test</a:t>
            </a:r>
          </a:p>
          <a:p>
            <a:pPr algn="ctr" defTabSz="820738" eaLnBrk="0" hangingPunct="0">
              <a:lnSpc>
                <a:spcPct val="80000"/>
              </a:lnSpc>
            </a:pPr>
            <a:r>
              <a:rPr lang="en-US" sz="1400" b="1" dirty="0">
                <a:solidFill>
                  <a:srgbClr val="3333CC"/>
                </a:solidFill>
              </a:rPr>
              <a:t>(over non-snow</a:t>
            </a:r>
          </a:p>
          <a:p>
            <a:pPr algn="ctr" defTabSz="820738" eaLnBrk="0" hangingPunct="0">
              <a:lnSpc>
                <a:spcPct val="80000"/>
              </a:lnSpc>
            </a:pPr>
            <a:r>
              <a:rPr lang="en-US" sz="1400" b="1" dirty="0">
                <a:solidFill>
                  <a:srgbClr val="3333CC"/>
                </a:solidFill>
              </a:rPr>
              <a:t>covered areas)</a:t>
            </a:r>
          </a:p>
        </p:txBody>
      </p:sp>
      <p:sp>
        <p:nvSpPr>
          <p:cNvPr id="68626" name="Text Box 18"/>
          <p:cNvSpPr txBox="1">
            <a:spLocks noChangeArrowheads="1"/>
          </p:cNvSpPr>
          <p:nvPr/>
        </p:nvSpPr>
        <p:spPr bwMode="auto">
          <a:xfrm>
            <a:off x="3833813" y="2984120"/>
            <a:ext cx="1420812" cy="537335"/>
          </a:xfrm>
          <a:prstGeom prst="rect">
            <a:avLst/>
          </a:prstGeom>
          <a:noFill/>
          <a:ln w="9525">
            <a:noFill/>
            <a:miter lim="800000"/>
            <a:headEnd/>
            <a:tailEnd/>
          </a:ln>
        </p:spPr>
        <p:txBody>
          <a:bodyPr lIns="82048" tIns="41025" rIns="82048" bIns="41025" anchor="ctr">
            <a:prstTxWarp prst="textNoShape">
              <a:avLst/>
            </a:prstTxWarp>
            <a:spAutoFit/>
          </a:bodyPr>
          <a:lstStyle/>
          <a:p>
            <a:pPr algn="ctr" defTabSz="820738" eaLnBrk="0" hangingPunct="0">
              <a:lnSpc>
                <a:spcPct val="80000"/>
              </a:lnSpc>
            </a:pPr>
            <a:r>
              <a:rPr lang="en-US" sz="1400" b="1" dirty="0">
                <a:solidFill>
                  <a:srgbClr val="3333CC"/>
                </a:solidFill>
              </a:rPr>
              <a:t>3.9 - 11 BT test for low clouds</a:t>
            </a:r>
            <a:r>
              <a:rPr lang="en-US" sz="2200" dirty="0">
                <a:solidFill>
                  <a:srgbClr val="3333CC"/>
                </a:solidFill>
              </a:rPr>
              <a:t> </a:t>
            </a:r>
          </a:p>
        </p:txBody>
      </p:sp>
      <p:sp>
        <p:nvSpPr>
          <p:cNvPr id="68627" name="Text Box 19"/>
          <p:cNvSpPr txBox="1">
            <a:spLocks noChangeArrowheads="1"/>
          </p:cNvSpPr>
          <p:nvPr/>
        </p:nvSpPr>
        <p:spPr bwMode="auto">
          <a:xfrm>
            <a:off x="5627688" y="2793962"/>
            <a:ext cx="1436687" cy="709689"/>
          </a:xfrm>
          <a:prstGeom prst="rect">
            <a:avLst/>
          </a:prstGeom>
          <a:noFill/>
          <a:ln w="9525">
            <a:noFill/>
            <a:miter lim="800000"/>
            <a:headEnd/>
            <a:tailEnd/>
          </a:ln>
        </p:spPr>
        <p:txBody>
          <a:bodyPr lIns="82048" tIns="41025" rIns="82048" bIns="41025" anchor="ctr">
            <a:prstTxWarp prst="textNoShape">
              <a:avLst/>
            </a:prstTxWarp>
            <a:spAutoFit/>
          </a:bodyPr>
          <a:lstStyle/>
          <a:p>
            <a:pPr algn="ctr" defTabSz="820738" eaLnBrk="0" hangingPunct="0">
              <a:lnSpc>
                <a:spcPct val="80000"/>
              </a:lnSpc>
            </a:pPr>
            <a:r>
              <a:rPr lang="en-US" sz="1400" b="1" dirty="0">
                <a:solidFill>
                  <a:srgbClr val="3333CC"/>
                </a:solidFill>
              </a:rPr>
              <a:t>11 - 12 BT test (primarily for high cloud)</a:t>
            </a:r>
            <a:r>
              <a:rPr lang="en-US" sz="2200" dirty="0">
                <a:solidFill>
                  <a:srgbClr val="3333CC"/>
                </a:solidFill>
              </a:rPr>
              <a:t> </a:t>
            </a:r>
          </a:p>
        </p:txBody>
      </p:sp>
      <p:pic>
        <p:nvPicPr>
          <p:cNvPr id="68628" name="Picture 20" descr="D:\PaulMenzel\wk3q00\modis_cldmsk.gif"/>
          <p:cNvPicPr>
            <a:picLocks noChangeAspect="1" noChangeArrowheads="1"/>
          </p:cNvPicPr>
          <p:nvPr/>
        </p:nvPicPr>
        <p:blipFill>
          <a:blip r:embed="rId10"/>
          <a:srcRect/>
          <a:stretch>
            <a:fillRect/>
          </a:stretch>
        </p:blipFill>
        <p:spPr bwMode="auto">
          <a:xfrm>
            <a:off x="7342188" y="455613"/>
            <a:ext cx="1593850" cy="2352675"/>
          </a:xfrm>
          <a:prstGeom prst="rect">
            <a:avLst/>
          </a:prstGeom>
          <a:noFill/>
          <a:ln w="9525">
            <a:noFill/>
            <a:miter lim="800000"/>
            <a:headEnd/>
            <a:tailEnd/>
          </a:ln>
        </p:spPr>
      </p:pic>
      <p:pic>
        <p:nvPicPr>
          <p:cNvPr id="68629" name="Picture 21" descr="D:\PaulMenzel\wk3q00\modis_co2msk.gif"/>
          <p:cNvPicPr>
            <a:picLocks noChangeAspect="1" noChangeArrowheads="1"/>
          </p:cNvPicPr>
          <p:nvPr/>
        </p:nvPicPr>
        <p:blipFill>
          <a:blip r:embed="rId11"/>
          <a:srcRect/>
          <a:stretch>
            <a:fillRect/>
          </a:stretch>
        </p:blipFill>
        <p:spPr bwMode="auto">
          <a:xfrm>
            <a:off x="7342188" y="3443288"/>
            <a:ext cx="1593850" cy="2419350"/>
          </a:xfrm>
          <a:prstGeom prst="rect">
            <a:avLst/>
          </a:prstGeom>
          <a:noFill/>
          <a:ln w="9525">
            <a:noFill/>
            <a:miter lim="800000"/>
            <a:headEnd/>
            <a:tailEnd/>
          </a:ln>
        </p:spPr>
      </p:pic>
      <p:sp>
        <p:nvSpPr>
          <p:cNvPr id="68630" name="Text Box 22"/>
          <p:cNvSpPr txBox="1">
            <a:spLocks noChangeArrowheads="1"/>
          </p:cNvSpPr>
          <p:nvPr/>
        </p:nvSpPr>
        <p:spPr bwMode="auto">
          <a:xfrm>
            <a:off x="6927850" y="2857165"/>
            <a:ext cx="2351088" cy="607097"/>
          </a:xfrm>
          <a:prstGeom prst="rect">
            <a:avLst/>
          </a:prstGeom>
          <a:noFill/>
          <a:ln w="9525">
            <a:noFill/>
            <a:miter lim="800000"/>
            <a:headEnd/>
            <a:tailEnd/>
          </a:ln>
        </p:spPr>
        <p:txBody>
          <a:bodyPr lIns="82048" tIns="41025" rIns="82048" bIns="41025" anchor="ctr">
            <a:prstTxWarp prst="textNoShape">
              <a:avLst/>
            </a:prstTxWarp>
            <a:spAutoFit/>
          </a:bodyPr>
          <a:lstStyle/>
          <a:p>
            <a:pPr algn="ctr" defTabSz="820738" eaLnBrk="0" hangingPunct="0">
              <a:lnSpc>
                <a:spcPct val="80000"/>
              </a:lnSpc>
            </a:pPr>
            <a:r>
              <a:rPr lang="en-US" sz="1400" b="1" dirty="0">
                <a:solidFill>
                  <a:srgbClr val="3333CC"/>
                </a:solidFill>
              </a:rPr>
              <a:t>13.9 µ</a:t>
            </a:r>
            <a:r>
              <a:rPr lang="en-US" sz="1400" b="1" dirty="0" err="1">
                <a:solidFill>
                  <a:srgbClr val="3333CC"/>
                </a:solidFill>
              </a:rPr>
              <a:t>m</a:t>
            </a:r>
            <a:r>
              <a:rPr lang="en-US" sz="1400" b="1" dirty="0">
                <a:solidFill>
                  <a:srgbClr val="3333CC"/>
                </a:solidFill>
              </a:rPr>
              <a:t> </a:t>
            </a:r>
          </a:p>
          <a:p>
            <a:pPr algn="ctr" defTabSz="820738" eaLnBrk="0" hangingPunct="0">
              <a:lnSpc>
                <a:spcPct val="80000"/>
              </a:lnSpc>
            </a:pPr>
            <a:r>
              <a:rPr lang="en-US" sz="1400" b="1" dirty="0">
                <a:solidFill>
                  <a:srgbClr val="3333CC"/>
                </a:solidFill>
              </a:rPr>
              <a:t>high cloud test</a:t>
            </a:r>
          </a:p>
          <a:p>
            <a:pPr algn="ctr" defTabSz="820738" eaLnBrk="0" hangingPunct="0">
              <a:lnSpc>
                <a:spcPct val="80000"/>
              </a:lnSpc>
            </a:pPr>
            <a:r>
              <a:rPr lang="en-US" sz="1400" b="1" dirty="0">
                <a:solidFill>
                  <a:srgbClr val="3333CC"/>
                </a:solidFill>
              </a:rPr>
              <a:t>(sensitive in cold regions)</a:t>
            </a:r>
          </a:p>
        </p:txBody>
      </p:sp>
      <p:pic>
        <p:nvPicPr>
          <p:cNvPr id="68631" name="Picture 23"/>
          <p:cNvPicPr>
            <a:picLocks noChangeAspect="1" noChangeArrowheads="1"/>
          </p:cNvPicPr>
          <p:nvPr/>
        </p:nvPicPr>
        <p:blipFill>
          <a:blip r:embed="rId12"/>
          <a:srcRect/>
          <a:stretch>
            <a:fillRect/>
          </a:stretch>
        </p:blipFill>
        <p:spPr bwMode="auto">
          <a:xfrm>
            <a:off x="174625" y="3435350"/>
            <a:ext cx="1663700" cy="2425700"/>
          </a:xfrm>
          <a:prstGeom prst="rect">
            <a:avLst/>
          </a:prstGeom>
          <a:noFill/>
          <a:ln w="19050">
            <a:noFill/>
            <a:miter lim="800000"/>
            <a:headEnd/>
            <a:tailEnd/>
          </a:ln>
        </p:spPr>
      </p:pic>
    </p:spTree>
  </p:cSld>
  <p:clrMapOvr>
    <a:masterClrMapping/>
  </p:clrMapOvr>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endParaRPr lang="en-US">
              <a:ea typeface="ＭＳ Ｐゴシック" pitchFamily="-110" charset="-128"/>
              <a:cs typeface="ＭＳ Ｐゴシック" pitchFamily="-110" charset="-128"/>
            </a:endParaRPr>
          </a:p>
        </p:txBody>
      </p:sp>
      <p:pic>
        <p:nvPicPr>
          <p:cNvPr id="70659" name="Content Placeholder 3" descr="AQUA_28_Oct_2010_0437_Band_01.GIF"/>
          <p:cNvPicPr>
            <a:picLocks noGrp="1" noChangeAspect="1"/>
          </p:cNvPicPr>
          <p:nvPr>
            <p:ph idx="1"/>
          </p:nvPr>
        </p:nvPicPr>
        <p:blipFill>
          <a:blip r:embed="rId2"/>
          <a:srcRect l="-44444" r="-44444"/>
          <a:stretch>
            <a:fillRect/>
          </a:stretch>
        </p:blipFill>
        <p:spPr>
          <a:xfrm>
            <a:off x="-1836738" y="0"/>
            <a:ext cx="12961938" cy="6862385"/>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endParaRPr lang="en-US">
              <a:ea typeface="ＭＳ Ｐゴシック" pitchFamily="-110" charset="-128"/>
              <a:cs typeface="ＭＳ Ｐゴシック" pitchFamily="-110" charset="-128"/>
            </a:endParaRPr>
          </a:p>
        </p:txBody>
      </p:sp>
      <p:pic>
        <p:nvPicPr>
          <p:cNvPr id="71683" name="Content Placeholder 3" descr="AQUA_28_Oct_2010_0437_CloudMask.GIF"/>
          <p:cNvPicPr>
            <a:picLocks noGrp="1" noChangeAspect="1"/>
          </p:cNvPicPr>
          <p:nvPr>
            <p:ph idx="1"/>
          </p:nvPr>
        </p:nvPicPr>
        <p:blipFill>
          <a:blip r:embed="rId2"/>
          <a:srcRect l="-44444" r="-44444"/>
          <a:stretch>
            <a:fillRect/>
          </a:stretch>
        </p:blipFill>
        <p:spPr>
          <a:xfrm>
            <a:off x="-1828800" y="0"/>
            <a:ext cx="12954000" cy="6858000"/>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685800" y="152400"/>
            <a:ext cx="7772400" cy="1143000"/>
          </a:xfrm>
        </p:spPr>
        <p:txBody>
          <a:bodyPr/>
          <a:lstStyle/>
          <a:p>
            <a:r>
              <a:rPr lang="en-US">
                <a:solidFill>
                  <a:schemeClr val="accent2"/>
                </a:solidFill>
                <a:ea typeface="ＭＳ Ｐゴシック" pitchFamily="-110" charset="-128"/>
                <a:cs typeface="ＭＳ Ｐゴシック" pitchFamily="-110" charset="-128"/>
              </a:rPr>
              <a:t>Known Problems</a:t>
            </a:r>
          </a:p>
        </p:txBody>
      </p:sp>
      <p:sp>
        <p:nvSpPr>
          <p:cNvPr id="74755" name="Rectangle 3"/>
          <p:cNvSpPr>
            <a:spLocks noGrp="1" noChangeArrowheads="1"/>
          </p:cNvSpPr>
          <p:nvPr>
            <p:ph type="body" idx="1"/>
          </p:nvPr>
        </p:nvSpPr>
        <p:spPr>
          <a:xfrm>
            <a:off x="457200" y="1143000"/>
            <a:ext cx="8077200" cy="5410200"/>
          </a:xfrm>
        </p:spPr>
        <p:txBody>
          <a:bodyPr/>
          <a:lstStyle/>
          <a:p>
            <a:pPr>
              <a:lnSpc>
                <a:spcPct val="90000"/>
              </a:lnSpc>
            </a:pPr>
            <a:r>
              <a:rPr lang="en-US">
                <a:ea typeface="ＭＳ Ｐゴシック" pitchFamily="-110" charset="-128"/>
                <a:cs typeface="ＭＳ Ｐゴシック" pitchFamily="-110" charset="-128"/>
              </a:rPr>
              <a:t>MODIS algorithm is clear sky conservative </a:t>
            </a:r>
          </a:p>
          <a:p>
            <a:pPr lvl="1">
              <a:lnSpc>
                <a:spcPct val="90000"/>
              </a:lnSpc>
            </a:pPr>
            <a:r>
              <a:rPr lang="en-US"/>
              <a:t>If there is a doubt, it is cloudy</a:t>
            </a:r>
          </a:p>
          <a:p>
            <a:pPr>
              <a:lnSpc>
                <a:spcPct val="90000"/>
              </a:lnSpc>
            </a:pPr>
            <a:r>
              <a:rPr lang="en-US">
                <a:ea typeface="ＭＳ Ｐゴシック" pitchFamily="-110" charset="-128"/>
                <a:cs typeface="ＭＳ Ｐゴシック" pitchFamily="-110" charset="-128"/>
              </a:rPr>
              <a:t>Nighttime algorithm is different – </a:t>
            </a:r>
          </a:p>
          <a:p>
            <a:pPr lvl="1">
              <a:lnSpc>
                <a:spcPct val="90000"/>
              </a:lnSpc>
            </a:pPr>
            <a:r>
              <a:rPr lang="en-US"/>
              <a:t>16 versus 36 channels available</a:t>
            </a:r>
          </a:p>
          <a:p>
            <a:pPr>
              <a:lnSpc>
                <a:spcPct val="90000"/>
              </a:lnSpc>
            </a:pPr>
            <a:r>
              <a:rPr lang="en-US">
                <a:ea typeface="ＭＳ Ｐゴシック" pitchFamily="-110" charset="-128"/>
                <a:cs typeface="ＭＳ Ｐゴシック" pitchFamily="-110" charset="-128"/>
              </a:rPr>
              <a:t>Transition regions</a:t>
            </a:r>
          </a:p>
          <a:p>
            <a:pPr lvl="1">
              <a:lnSpc>
                <a:spcPct val="90000"/>
              </a:lnSpc>
            </a:pPr>
            <a:r>
              <a:rPr lang="en-US"/>
              <a:t>terminator, edges of desert regions, edges of snow regions, etc.</a:t>
            </a:r>
          </a:p>
          <a:p>
            <a:pPr>
              <a:lnSpc>
                <a:spcPct val="90000"/>
              </a:lnSpc>
            </a:pPr>
            <a:r>
              <a:rPr lang="en-US">
                <a:ea typeface="ＭＳ Ｐゴシック" pitchFamily="-110" charset="-128"/>
                <a:cs typeface="ＭＳ Ｐゴシック" pitchFamily="-110" charset="-128"/>
              </a:rPr>
              <a:t>Very specific regions</a:t>
            </a:r>
          </a:p>
          <a:p>
            <a:pPr lvl="1">
              <a:lnSpc>
                <a:spcPct val="90000"/>
              </a:lnSpc>
            </a:pPr>
            <a:r>
              <a:rPr lang="en-US"/>
              <a:t>Certain surfaces, certain times of year, certain sun angles (bare soils over the midwest during the spring)</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Title 1"/>
          <p:cNvSpPr>
            <a:spLocks noGrp="1"/>
          </p:cNvSpPr>
          <p:nvPr>
            <p:ph type="title"/>
          </p:nvPr>
        </p:nvSpPr>
        <p:spPr>
          <a:xfrm>
            <a:off x="685800" y="-228600"/>
            <a:ext cx="7772400" cy="1143000"/>
          </a:xfrm>
        </p:spPr>
        <p:txBody>
          <a:bodyPr/>
          <a:lstStyle/>
          <a:p>
            <a:r>
              <a:rPr lang="en-US" dirty="0" smtClean="0">
                <a:solidFill>
                  <a:schemeClr val="accent2"/>
                </a:solidFill>
                <a:ea typeface="ＭＳ Ｐゴシック" pitchFamily="-110" charset="-128"/>
                <a:cs typeface="ＭＳ Ｐゴシック" pitchFamily="-110" charset="-128"/>
              </a:rPr>
              <a:t>References</a:t>
            </a:r>
          </a:p>
        </p:txBody>
      </p:sp>
      <p:sp>
        <p:nvSpPr>
          <p:cNvPr id="75779" name="Content Placeholder 2"/>
          <p:cNvSpPr>
            <a:spLocks noGrp="1"/>
          </p:cNvSpPr>
          <p:nvPr>
            <p:ph idx="1"/>
          </p:nvPr>
        </p:nvSpPr>
        <p:spPr>
          <a:xfrm>
            <a:off x="457200" y="838200"/>
            <a:ext cx="8077200" cy="4114800"/>
          </a:xfrm>
        </p:spPr>
        <p:txBody>
          <a:bodyPr/>
          <a:lstStyle/>
          <a:p>
            <a:r>
              <a:rPr lang="en-US" sz="2800" dirty="0" smtClean="0">
                <a:ea typeface="ＭＳ Ｐゴシック" pitchFamily="-110" charset="-128"/>
                <a:cs typeface="ＭＳ Ｐゴシック" pitchFamily="-110" charset="-128"/>
              </a:rPr>
              <a:t>Ackerman, S. A., K. I. </a:t>
            </a:r>
            <a:r>
              <a:rPr lang="en-US" sz="2800" dirty="0" err="1" smtClean="0">
                <a:ea typeface="ＭＳ Ｐゴシック" pitchFamily="-110" charset="-128"/>
                <a:cs typeface="ＭＳ Ｐゴシック" pitchFamily="-110" charset="-128"/>
              </a:rPr>
              <a:t>Strabala</a:t>
            </a:r>
            <a:r>
              <a:rPr lang="en-US" sz="2800" dirty="0" smtClean="0">
                <a:ea typeface="ＭＳ Ｐゴシック" pitchFamily="-110" charset="-128"/>
                <a:cs typeface="ＭＳ Ｐゴシック" pitchFamily="-110" charset="-128"/>
              </a:rPr>
              <a:t>, W. P. </a:t>
            </a:r>
            <a:r>
              <a:rPr lang="en-US" sz="2800" dirty="0" err="1" smtClean="0">
                <a:ea typeface="ＭＳ Ｐゴシック" pitchFamily="-110" charset="-128"/>
                <a:cs typeface="ＭＳ Ｐゴシック" pitchFamily="-110" charset="-128"/>
              </a:rPr>
              <a:t>Menzel</a:t>
            </a:r>
            <a:r>
              <a:rPr lang="en-US" sz="2800" dirty="0" smtClean="0">
                <a:ea typeface="ＭＳ Ｐゴシック" pitchFamily="-110" charset="-128"/>
                <a:cs typeface="ＭＳ Ｐゴシック" pitchFamily="-110" charset="-128"/>
              </a:rPr>
              <a:t>, R. A. Frey, C. C. Moeller, and L. E. </a:t>
            </a:r>
            <a:r>
              <a:rPr lang="en-US" sz="2800" dirty="0" err="1" smtClean="0">
                <a:ea typeface="ＭＳ Ｐゴシック" pitchFamily="-110" charset="-128"/>
                <a:cs typeface="ＭＳ Ｐゴシック" pitchFamily="-110" charset="-128"/>
              </a:rPr>
              <a:t>Gumley</a:t>
            </a:r>
            <a:r>
              <a:rPr lang="en-US" sz="2800" dirty="0" smtClean="0">
                <a:ea typeface="ＭＳ Ｐゴシック" pitchFamily="-110" charset="-128"/>
                <a:cs typeface="ＭＳ Ｐゴシック" pitchFamily="-110" charset="-128"/>
              </a:rPr>
              <a:t>, 1998: Discriminating clear sky from clouds with MODIS. J. </a:t>
            </a:r>
            <a:r>
              <a:rPr lang="en-US" sz="2800" dirty="0" err="1" smtClean="0">
                <a:ea typeface="ＭＳ Ｐゴシック" pitchFamily="-110" charset="-128"/>
                <a:cs typeface="ＭＳ Ｐゴシック" pitchFamily="-110" charset="-128"/>
              </a:rPr>
              <a:t>Geophys</a:t>
            </a:r>
            <a:r>
              <a:rPr lang="en-US" sz="2800" dirty="0" smtClean="0">
                <a:ea typeface="ＭＳ Ｐゴシック" pitchFamily="-110" charset="-128"/>
                <a:cs typeface="ＭＳ Ｐゴシック" pitchFamily="-110" charset="-128"/>
              </a:rPr>
              <a:t>. Res., 103, 32 141– 32 157. </a:t>
            </a:r>
          </a:p>
          <a:p>
            <a:r>
              <a:rPr lang="en-US" sz="2800" dirty="0" smtClean="0">
                <a:ea typeface="ＭＳ Ｐゴシック" pitchFamily="-110" charset="-128"/>
                <a:cs typeface="ＭＳ Ｐゴシック" pitchFamily="-110" charset="-128"/>
              </a:rPr>
              <a:t>Frey, R., S. A. Ackerman, Y. Liu, K. I. </a:t>
            </a:r>
            <a:r>
              <a:rPr lang="en-US" sz="2800" dirty="0" err="1" smtClean="0">
                <a:ea typeface="ＭＳ Ｐゴシック" pitchFamily="-110" charset="-128"/>
                <a:cs typeface="ＭＳ Ｐゴシック" pitchFamily="-110" charset="-128"/>
              </a:rPr>
              <a:t>Strabala</a:t>
            </a:r>
            <a:r>
              <a:rPr lang="en-US" sz="2800" dirty="0" smtClean="0">
                <a:ea typeface="ＭＳ Ｐゴシック" pitchFamily="-110" charset="-128"/>
                <a:cs typeface="ＭＳ Ｐゴシック" pitchFamily="-110" charset="-128"/>
              </a:rPr>
              <a:t>, H. Zhang, J. Key, and X. Wang (2008), Cloud detection with MODIS: Part I. Improvements in the MODIS Cloud Mask for Collection 5, J. Atmos. Oceanic Technol., 25, 1057 – 1072. </a:t>
            </a:r>
          </a:p>
          <a:p>
            <a:r>
              <a:rPr lang="en-US" sz="2800" dirty="0" smtClean="0">
                <a:ea typeface="ＭＳ Ｐゴシック" pitchFamily="-110" charset="-128"/>
                <a:cs typeface="ＭＳ Ｐゴシック" pitchFamily="-110" charset="-128"/>
              </a:rPr>
              <a:t>Ackerman, S. A., R. E. </a:t>
            </a:r>
            <a:r>
              <a:rPr lang="en-US" sz="2800" dirty="0" err="1" smtClean="0">
                <a:ea typeface="ＭＳ Ｐゴシック" pitchFamily="-110" charset="-128"/>
                <a:cs typeface="ＭＳ Ｐゴシック" pitchFamily="-110" charset="-128"/>
              </a:rPr>
              <a:t>Holz</a:t>
            </a:r>
            <a:r>
              <a:rPr lang="en-US" sz="2800" dirty="0" smtClean="0">
                <a:ea typeface="ＭＳ Ｐゴシック" pitchFamily="-110" charset="-128"/>
                <a:cs typeface="ＭＳ Ｐゴシック" pitchFamily="-110" charset="-128"/>
              </a:rPr>
              <a:t>, R. Frey, E. W. </a:t>
            </a:r>
            <a:r>
              <a:rPr lang="en-US" sz="2800" dirty="0" err="1" smtClean="0">
                <a:ea typeface="ＭＳ Ｐゴシック" pitchFamily="-110" charset="-128"/>
                <a:cs typeface="ＭＳ Ｐゴシック" pitchFamily="-110" charset="-128"/>
              </a:rPr>
              <a:t>Eloranta</a:t>
            </a:r>
            <a:r>
              <a:rPr lang="en-US" sz="2800" dirty="0" smtClean="0">
                <a:ea typeface="ＭＳ Ｐゴシック" pitchFamily="-110" charset="-128"/>
                <a:cs typeface="ＭＳ Ｐゴシック" pitchFamily="-110" charset="-128"/>
              </a:rPr>
              <a:t>, B. Maddux, and M. J. McGill (2008), Cloud detection with MODIS: Part II. Validation, J. Atmos. Oceanic Technol., 25, 1073 – 1086.</a:t>
            </a:r>
          </a:p>
          <a:p>
            <a:endParaRPr lang="en-US" dirty="0" smtClean="0">
              <a:ea typeface="ＭＳ Ｐゴシック" pitchFamily="-110" charset="-128"/>
              <a:cs typeface="ＭＳ Ｐゴシック" pitchFamily="-110" charset="-128"/>
            </a:endParaRPr>
          </a:p>
          <a:p>
            <a:endParaRPr lang="en-US" dirty="0" smtClean="0">
              <a:ea typeface="ＭＳ Ｐゴシック" pitchFamily="-110" charset="-128"/>
              <a:cs typeface="ＭＳ Ｐゴシック" pitchFamily="-110" charset="-128"/>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solidFill>
                  <a:srgbClr val="3366FF"/>
                </a:solidFill>
                <a:latin typeface="Times New Roman"/>
                <a:cs typeface="Times New Roman"/>
              </a:rPr>
              <a:t>References Provided</a:t>
            </a:r>
            <a:endParaRPr lang="en-US" dirty="0">
              <a:solidFill>
                <a:srgbClr val="3366FF"/>
              </a:solidFill>
              <a:latin typeface="Times New Roman"/>
              <a:cs typeface="Times New Roman"/>
            </a:endParaRPr>
          </a:p>
        </p:txBody>
      </p:sp>
      <p:pic>
        <p:nvPicPr>
          <p:cNvPr id="4" name="Content Placeholder 3" descr="Picture 7.png"/>
          <p:cNvPicPr>
            <a:picLocks noGrp="1" noChangeAspect="1"/>
          </p:cNvPicPr>
          <p:nvPr>
            <p:ph idx="1"/>
          </p:nvPr>
        </p:nvPicPr>
        <p:blipFill>
          <a:blip r:embed="rId2"/>
          <a:srcRect l="-9259" r="-9259"/>
          <a:stretch>
            <a:fillRect/>
          </a:stretch>
        </p:blipFill>
        <p:spPr>
          <a:xfrm>
            <a:off x="-561837" y="990600"/>
            <a:ext cx="10391637" cy="5715000"/>
          </a:xfr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dirty="0">
                <a:solidFill>
                  <a:schemeClr val="accent2"/>
                </a:solidFill>
                <a:ea typeface="ＭＳ Ｐゴシック" pitchFamily="-110" charset="-128"/>
                <a:cs typeface="ＭＳ Ｐゴシック" pitchFamily="-110" charset="-128"/>
              </a:rPr>
              <a:t>MODIS Cloud </a:t>
            </a:r>
            <a:r>
              <a:rPr lang="en-US" dirty="0" smtClean="0">
                <a:solidFill>
                  <a:schemeClr val="accent2"/>
                </a:solidFill>
                <a:ea typeface="ＭＳ Ｐゴシック" pitchFamily="-110" charset="-128"/>
                <a:cs typeface="ＭＳ Ｐゴシック" pitchFamily="-110" charset="-128"/>
              </a:rPr>
              <a:t>Phase (part of MOD06CT)</a:t>
            </a:r>
            <a:endParaRPr lang="en-US" dirty="0">
              <a:ea typeface="ＭＳ Ｐゴシック" pitchFamily="-110" charset="-128"/>
              <a:cs typeface="ＭＳ Ｐゴシック" pitchFamily="-110" charset="-128"/>
            </a:endParaRPr>
          </a:p>
        </p:txBody>
      </p:sp>
      <p:sp>
        <p:nvSpPr>
          <p:cNvPr id="78851" name="Subtitle 3"/>
          <p:cNvSpPr>
            <a:spLocks noGrp="1"/>
          </p:cNvSpPr>
          <p:nvPr>
            <p:ph type="subTitle" idx="1"/>
          </p:nvPr>
        </p:nvSpPr>
        <p:spPr/>
        <p:txBody>
          <a:bodyPr/>
          <a:lstStyle/>
          <a:p>
            <a:endParaRPr lang="en-US" dirty="0">
              <a:ea typeface="ＭＳ Ｐゴシック" pitchFamily="-110" charset="-128"/>
              <a:cs typeface="ＭＳ Ｐゴシック" pitchFamily="-110" charset="-128"/>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a:xfrm>
            <a:off x="685800" y="304800"/>
            <a:ext cx="7772400" cy="1143000"/>
          </a:xfrm>
        </p:spPr>
        <p:txBody>
          <a:bodyPr/>
          <a:lstStyle/>
          <a:p>
            <a:pPr eaLnBrk="1" hangingPunct="1"/>
            <a:r>
              <a:rPr lang="en-US" dirty="0">
                <a:solidFill>
                  <a:schemeClr val="accent2"/>
                </a:solidFill>
                <a:ea typeface="ＭＳ Ｐゴシック" pitchFamily="-110" charset="-128"/>
                <a:cs typeface="ＭＳ Ｐゴシック" pitchFamily="-110" charset="-128"/>
              </a:rPr>
              <a:t>Cloud Phase</a:t>
            </a:r>
            <a:br>
              <a:rPr lang="en-US" dirty="0">
                <a:solidFill>
                  <a:schemeClr val="accent2"/>
                </a:solidFill>
                <a:ea typeface="ＭＳ Ｐゴシック" pitchFamily="-110" charset="-128"/>
                <a:cs typeface="ＭＳ Ｐゴシック" pitchFamily="-110" charset="-128"/>
              </a:rPr>
            </a:br>
            <a:r>
              <a:rPr lang="en-US" sz="2800" dirty="0">
                <a:solidFill>
                  <a:schemeClr val="accent2"/>
                </a:solidFill>
                <a:ea typeface="ＭＳ Ｐゴシック" pitchFamily="-110" charset="-128"/>
                <a:cs typeface="ＭＳ Ｐゴシック" pitchFamily="-110" charset="-128"/>
              </a:rPr>
              <a:t>Dr. Bryan Baum </a:t>
            </a:r>
            <a:r>
              <a:rPr lang="en-US" sz="2800" dirty="0" smtClean="0">
                <a:solidFill>
                  <a:schemeClr val="accent2"/>
                </a:solidFill>
                <a:ea typeface="ＭＳ Ｐゴシック" pitchFamily="-110" charset="-128"/>
                <a:cs typeface="ＭＳ Ｐゴシック" pitchFamily="-110" charset="-128"/>
              </a:rPr>
              <a:t> SSEC</a:t>
            </a:r>
            <a:endParaRPr lang="en-US" sz="2800" dirty="0">
              <a:solidFill>
                <a:schemeClr val="accent2"/>
              </a:solidFill>
              <a:ea typeface="ＭＳ Ｐゴシック" pitchFamily="-110" charset="-128"/>
              <a:cs typeface="ＭＳ Ｐゴシック" pitchFamily="-110" charset="-128"/>
            </a:endParaRPr>
          </a:p>
        </p:txBody>
      </p:sp>
      <p:sp>
        <p:nvSpPr>
          <p:cNvPr id="80899" name="Rectangle 1027"/>
          <p:cNvSpPr>
            <a:spLocks noGrp="1" noChangeArrowheads="1"/>
          </p:cNvSpPr>
          <p:nvPr>
            <p:ph type="body" idx="1"/>
          </p:nvPr>
        </p:nvSpPr>
        <p:spPr>
          <a:xfrm>
            <a:off x="609600" y="1752600"/>
            <a:ext cx="7772400" cy="4495800"/>
          </a:xfrm>
        </p:spPr>
        <p:txBody>
          <a:bodyPr/>
          <a:lstStyle/>
          <a:p>
            <a:pPr eaLnBrk="1" hangingPunct="1"/>
            <a:r>
              <a:rPr lang="en-US" dirty="0">
                <a:ea typeface="ＭＳ Ｐゴシック" pitchFamily="-110" charset="-128"/>
                <a:cs typeface="ＭＳ Ｐゴシック" pitchFamily="-110" charset="-128"/>
              </a:rPr>
              <a:t>Based upon the differential absorption of ice and water between 8 and 11 microns</a:t>
            </a:r>
          </a:p>
          <a:p>
            <a:pPr eaLnBrk="1" hangingPunct="1"/>
            <a:r>
              <a:rPr lang="en-US" dirty="0">
                <a:ea typeface="ＭＳ Ｐゴシック" pitchFamily="-110" charset="-128"/>
                <a:cs typeface="ＭＳ Ｐゴシック" pitchFamily="-110" charset="-128"/>
              </a:rPr>
              <a:t>Simple brightness temperature difference (8-11 BTDIF) </a:t>
            </a:r>
            <a:r>
              <a:rPr lang="en-US" dirty="0" err="1">
                <a:ea typeface="ＭＳ Ｐゴシック" pitchFamily="-110" charset="-128"/>
                <a:cs typeface="ＭＳ Ｐゴシック" pitchFamily="-110" charset="-128"/>
              </a:rPr>
              <a:t>thresholding</a:t>
            </a:r>
            <a:r>
              <a:rPr lang="en-US" dirty="0">
                <a:ea typeface="ＭＳ Ｐゴシック" pitchFamily="-110" charset="-128"/>
                <a:cs typeface="ＭＳ Ｐゴシック" pitchFamily="-110" charset="-128"/>
              </a:rPr>
              <a:t> technique</a:t>
            </a:r>
          </a:p>
          <a:p>
            <a:pPr eaLnBrk="1" hangingPunct="1"/>
            <a:r>
              <a:rPr lang="en-US" dirty="0">
                <a:ea typeface="ＭＳ Ｐゴシック" pitchFamily="-110" charset="-128"/>
                <a:cs typeface="ＭＳ Ｐゴシック" pitchFamily="-110" charset="-128"/>
              </a:rPr>
              <a:t>Included as part of the MOD06 product</a:t>
            </a:r>
          </a:p>
        </p:txBody>
      </p:sp>
      <p:sp>
        <p:nvSpPr>
          <p:cNvPr id="80900" name="Rectangle 1028"/>
          <p:cNvSpPr>
            <a:spLocks noChangeArrowheads="1"/>
          </p:cNvSpPr>
          <p:nvPr/>
        </p:nvSpPr>
        <p:spPr bwMode="auto">
          <a:xfrm>
            <a:off x="8321675" y="1195388"/>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2946" name="Picture 1026"/>
          <p:cNvPicPr>
            <a:picLocks noChangeAspect="1" noChangeArrowheads="1"/>
          </p:cNvPicPr>
          <p:nvPr/>
        </p:nvPicPr>
        <p:blipFill>
          <a:blip r:embed="rId3">
            <a:lum bright="-18000" contrast="40000"/>
          </a:blip>
          <a:srcRect/>
          <a:stretch>
            <a:fillRect/>
          </a:stretch>
        </p:blipFill>
        <p:spPr bwMode="auto">
          <a:xfrm>
            <a:off x="1600200" y="685800"/>
            <a:ext cx="6019800" cy="4797425"/>
          </a:xfrm>
          <a:prstGeom prst="rect">
            <a:avLst/>
          </a:prstGeom>
          <a:noFill/>
          <a:ln w="9525">
            <a:noFill/>
            <a:miter lim="800000"/>
            <a:headEnd/>
            <a:tailEnd/>
          </a:ln>
        </p:spPr>
      </p:pic>
      <p:sp>
        <p:nvSpPr>
          <p:cNvPr id="82947" name="Line 1027"/>
          <p:cNvSpPr>
            <a:spLocks noChangeShapeType="1"/>
          </p:cNvSpPr>
          <p:nvPr/>
        </p:nvSpPr>
        <p:spPr bwMode="auto">
          <a:xfrm>
            <a:off x="2819400" y="3048000"/>
            <a:ext cx="0" cy="1905000"/>
          </a:xfrm>
          <a:prstGeom prst="line">
            <a:avLst/>
          </a:prstGeom>
          <a:noFill/>
          <a:ln w="9525">
            <a:solidFill>
              <a:srgbClr val="FF0000"/>
            </a:solidFill>
            <a:round/>
            <a:headEnd/>
            <a:tailEnd/>
          </a:ln>
        </p:spPr>
        <p:txBody>
          <a:bodyPr>
            <a:prstTxWarp prst="textNoShape">
              <a:avLst/>
            </a:prstTxWarp>
          </a:bodyPr>
          <a:lstStyle/>
          <a:p>
            <a:endParaRPr lang="en-US"/>
          </a:p>
        </p:txBody>
      </p:sp>
      <p:sp>
        <p:nvSpPr>
          <p:cNvPr id="82948" name="Line 1028"/>
          <p:cNvSpPr>
            <a:spLocks noChangeShapeType="1"/>
          </p:cNvSpPr>
          <p:nvPr/>
        </p:nvSpPr>
        <p:spPr bwMode="auto">
          <a:xfrm flipV="1">
            <a:off x="5029200" y="2057400"/>
            <a:ext cx="0" cy="2819400"/>
          </a:xfrm>
          <a:prstGeom prst="line">
            <a:avLst/>
          </a:prstGeom>
          <a:noFill/>
          <a:ln w="9525">
            <a:solidFill>
              <a:srgbClr val="FF0000"/>
            </a:solidFill>
            <a:round/>
            <a:headEnd/>
            <a:tailEnd/>
          </a:ln>
        </p:spPr>
        <p:txBody>
          <a:bodyPr>
            <a:prstTxWarp prst="textNoShape">
              <a:avLst/>
            </a:prstTxWarp>
          </a:bodyPr>
          <a:lstStyle/>
          <a:p>
            <a:endParaRPr lang="en-US"/>
          </a:p>
        </p:txBody>
      </p:sp>
      <p:sp>
        <p:nvSpPr>
          <p:cNvPr id="82949" name="Text Box 1029"/>
          <p:cNvSpPr txBox="1">
            <a:spLocks noChangeArrowheads="1"/>
          </p:cNvSpPr>
          <p:nvPr/>
        </p:nvSpPr>
        <p:spPr bwMode="auto">
          <a:xfrm>
            <a:off x="1219200" y="5638800"/>
            <a:ext cx="6781800" cy="822325"/>
          </a:xfrm>
          <a:prstGeom prst="rect">
            <a:avLst/>
          </a:prstGeom>
          <a:noFill/>
          <a:ln w="9525">
            <a:noFill/>
            <a:miter lim="800000"/>
            <a:headEnd/>
            <a:tailEnd/>
          </a:ln>
        </p:spPr>
        <p:txBody>
          <a:bodyPr>
            <a:prstTxWarp prst="textNoShape">
              <a:avLst/>
            </a:prstTxWarp>
            <a:spAutoFit/>
          </a:bodyPr>
          <a:lstStyle/>
          <a:p>
            <a:r>
              <a:rPr lang="en-US">
                <a:solidFill>
                  <a:schemeClr val="accent2"/>
                </a:solidFill>
              </a:rPr>
              <a:t>Imaginary Index of Refraction of Ice and Water </a:t>
            </a:r>
          </a:p>
          <a:p>
            <a:pPr algn="ctr"/>
            <a:r>
              <a:rPr lang="en-US">
                <a:solidFill>
                  <a:schemeClr val="accent2"/>
                </a:solidFill>
              </a:rPr>
              <a:t>8 – 13 microns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0">
  <p:cSld>
    <p:bg>
      <p:bgPr>
        <a:solidFill>
          <a:schemeClr val="bg1"/>
        </a:solidFill>
        <a:effectLst/>
      </p:bgPr>
    </p:bg>
    <p:spTree>
      <p:nvGrpSpPr>
        <p:cNvPr id="1" name=""/>
        <p:cNvGrpSpPr/>
        <p:nvPr/>
      </p:nvGrpSpPr>
      <p:grpSpPr>
        <a:xfrm>
          <a:off x="0" y="0"/>
          <a:ext cx="0" cy="0"/>
          <a:chOff x="0" y="0"/>
          <a:chExt cx="0" cy="0"/>
        </a:xfrm>
      </p:grpSpPr>
      <p:pic>
        <p:nvPicPr>
          <p:cNvPr id="84994" name="Picture 2" descr="RT"/>
          <p:cNvPicPr>
            <a:picLocks noChangeAspect="1" noChangeArrowheads="1"/>
          </p:cNvPicPr>
          <p:nvPr/>
        </p:nvPicPr>
        <p:blipFill>
          <a:blip r:embed="rId3"/>
          <a:srcRect l="49336"/>
          <a:stretch>
            <a:fillRect/>
          </a:stretch>
        </p:blipFill>
        <p:spPr bwMode="auto">
          <a:xfrm>
            <a:off x="63500" y="354013"/>
            <a:ext cx="3289300" cy="6427787"/>
          </a:xfrm>
          <a:prstGeom prst="rect">
            <a:avLst/>
          </a:prstGeom>
          <a:noFill/>
          <a:ln w="9525">
            <a:noFill/>
            <a:miter lim="800000"/>
            <a:headEnd/>
            <a:tailEnd/>
          </a:ln>
        </p:spPr>
      </p:pic>
      <p:sp>
        <p:nvSpPr>
          <p:cNvPr id="84995" name="Text Box 3"/>
          <p:cNvSpPr txBox="1">
            <a:spLocks noChangeArrowheads="1"/>
          </p:cNvSpPr>
          <p:nvPr/>
        </p:nvSpPr>
        <p:spPr bwMode="auto">
          <a:xfrm>
            <a:off x="3352800" y="990600"/>
            <a:ext cx="3138488" cy="1368425"/>
          </a:xfrm>
          <a:prstGeom prst="rect">
            <a:avLst/>
          </a:prstGeom>
          <a:noFill/>
          <a:ln w="9525">
            <a:noFill/>
            <a:miter lim="800000"/>
            <a:headEnd/>
            <a:tailEnd/>
          </a:ln>
        </p:spPr>
        <p:txBody>
          <a:bodyPr>
            <a:prstTxWarp prst="textNoShape">
              <a:avLst/>
            </a:prstTxWarp>
          </a:bodyPr>
          <a:lstStyle/>
          <a:p>
            <a:pPr algn="just" eaLnBrk="0" hangingPunct="0"/>
            <a:r>
              <a:rPr lang="en-US" sz="1600" b="1" i="1">
                <a:latin typeface="Arial" pitchFamily="-110" charset="0"/>
              </a:rPr>
              <a:t>High Ice clouds</a:t>
            </a:r>
            <a:endParaRPr lang="en-US" sz="1600" b="1" i="1">
              <a:solidFill>
                <a:srgbClr val="00CC00"/>
              </a:solidFill>
              <a:latin typeface="Arial" pitchFamily="-110" charset="0"/>
            </a:endParaRPr>
          </a:p>
          <a:p>
            <a:pPr algn="just" eaLnBrk="0" hangingPunct="0"/>
            <a:endParaRPr lang="en-US" sz="1600">
              <a:solidFill>
                <a:srgbClr val="00FF00"/>
              </a:solidFill>
              <a:latin typeface="Arial" pitchFamily="-110" charset="0"/>
            </a:endParaRPr>
          </a:p>
          <a:p>
            <a:pPr algn="just" eaLnBrk="0" hangingPunct="0">
              <a:buFontTx/>
              <a:buChar char="•"/>
            </a:pPr>
            <a:r>
              <a:rPr lang="en-US" sz="1600">
                <a:latin typeface="Arial" pitchFamily="-110" charset="0"/>
              </a:rPr>
              <a:t> BTD[8.5-11] &gt; 0 over a large range of optical thicknesses </a:t>
            </a:r>
            <a:r>
              <a:rPr lang="en-US" sz="1600">
                <a:latin typeface="Symbol" pitchFamily="-110" charset="2"/>
              </a:rPr>
              <a:t>t</a:t>
            </a:r>
          </a:p>
          <a:p>
            <a:pPr algn="just" eaLnBrk="0" hangingPunct="0">
              <a:buFontTx/>
              <a:buChar char="•"/>
            </a:pPr>
            <a:r>
              <a:rPr lang="en-US" sz="1600">
                <a:latin typeface="Arial" pitchFamily="-110" charset="0"/>
              </a:rPr>
              <a:t>T</a:t>
            </a:r>
            <a:r>
              <a:rPr lang="en-US" sz="1600" baseline="-25000">
                <a:latin typeface="Arial" pitchFamily="-110" charset="0"/>
              </a:rPr>
              <a:t>cld</a:t>
            </a:r>
            <a:r>
              <a:rPr lang="en-US" sz="1600">
                <a:latin typeface="Arial" pitchFamily="-110" charset="0"/>
              </a:rPr>
              <a:t> = 228 K</a:t>
            </a:r>
          </a:p>
          <a:p>
            <a:pPr algn="just" eaLnBrk="0" hangingPunct="0">
              <a:buFontTx/>
              <a:buChar char="•"/>
            </a:pPr>
            <a:endParaRPr lang="en-US" sz="1600">
              <a:latin typeface="Arial" pitchFamily="-110" charset="0"/>
            </a:endParaRPr>
          </a:p>
        </p:txBody>
      </p:sp>
      <p:sp>
        <p:nvSpPr>
          <p:cNvPr id="84996" name="Text Box 4"/>
          <p:cNvSpPr txBox="1">
            <a:spLocks noChangeArrowheads="1"/>
          </p:cNvSpPr>
          <p:nvPr/>
        </p:nvSpPr>
        <p:spPr bwMode="auto">
          <a:xfrm>
            <a:off x="4495800" y="2438400"/>
            <a:ext cx="3124200" cy="1400175"/>
          </a:xfrm>
          <a:prstGeom prst="rect">
            <a:avLst/>
          </a:prstGeom>
          <a:noFill/>
          <a:ln w="9525">
            <a:noFill/>
            <a:miter lim="800000"/>
            <a:headEnd/>
            <a:tailEnd/>
          </a:ln>
        </p:spPr>
        <p:txBody>
          <a:bodyPr>
            <a:prstTxWarp prst="textNoShape">
              <a:avLst/>
            </a:prstTxWarp>
          </a:bodyPr>
          <a:lstStyle/>
          <a:p>
            <a:pPr eaLnBrk="0" hangingPunct="0"/>
            <a:r>
              <a:rPr lang="en-US" sz="1600" b="1" i="1">
                <a:latin typeface="Arial" pitchFamily="-110" charset="0"/>
              </a:rPr>
              <a:t>Midlevel clouds</a:t>
            </a:r>
          </a:p>
          <a:p>
            <a:pPr eaLnBrk="0" hangingPunct="0">
              <a:buFontTx/>
              <a:buChar char="•"/>
            </a:pPr>
            <a:endParaRPr lang="en-US" sz="1600" b="1" i="1">
              <a:latin typeface="Arial" pitchFamily="-110" charset="0"/>
            </a:endParaRPr>
          </a:p>
          <a:p>
            <a:pPr algn="just" eaLnBrk="0" hangingPunct="0">
              <a:buFontTx/>
              <a:buChar char="•"/>
            </a:pPr>
            <a:r>
              <a:rPr lang="en-US" sz="1600">
                <a:latin typeface="Arial" pitchFamily="-110" charset="0"/>
              </a:rPr>
              <a:t> BTD[8.5-11] values are similar (</a:t>
            </a:r>
            <a:r>
              <a:rPr lang="en-US" sz="1600" i="1">
                <a:latin typeface="Arial" pitchFamily="-110" charset="0"/>
              </a:rPr>
              <a:t>i.e</a:t>
            </a:r>
            <a:r>
              <a:rPr lang="en-US" sz="1600">
                <a:latin typeface="Arial" pitchFamily="-110" charset="0"/>
              </a:rPr>
              <a:t>., negative) for both water and ice clouds</a:t>
            </a:r>
          </a:p>
          <a:p>
            <a:pPr algn="just" eaLnBrk="0" hangingPunct="0">
              <a:buFontTx/>
              <a:buChar char="•"/>
            </a:pPr>
            <a:r>
              <a:rPr lang="en-US" sz="1600">
                <a:latin typeface="Arial" pitchFamily="-110" charset="0"/>
              </a:rPr>
              <a:t>T</a:t>
            </a:r>
            <a:r>
              <a:rPr lang="en-US" sz="1600" baseline="-25000">
                <a:latin typeface="Arial" pitchFamily="-110" charset="0"/>
              </a:rPr>
              <a:t>cld</a:t>
            </a:r>
            <a:r>
              <a:rPr lang="en-US" sz="1600">
                <a:latin typeface="Arial" pitchFamily="-110" charset="0"/>
              </a:rPr>
              <a:t> = 253 K</a:t>
            </a:r>
          </a:p>
          <a:p>
            <a:pPr eaLnBrk="0" hangingPunct="0"/>
            <a:endParaRPr lang="en-US" sz="1600">
              <a:latin typeface="Arial" pitchFamily="-110" charset="0"/>
            </a:endParaRPr>
          </a:p>
        </p:txBody>
      </p:sp>
      <p:sp>
        <p:nvSpPr>
          <p:cNvPr id="84997" name="Text Box 5"/>
          <p:cNvSpPr txBox="1">
            <a:spLocks noChangeArrowheads="1"/>
          </p:cNvSpPr>
          <p:nvPr/>
        </p:nvSpPr>
        <p:spPr bwMode="auto">
          <a:xfrm>
            <a:off x="5638800" y="4114800"/>
            <a:ext cx="3124200" cy="1314450"/>
          </a:xfrm>
          <a:prstGeom prst="rect">
            <a:avLst/>
          </a:prstGeom>
          <a:noFill/>
          <a:ln w="9525">
            <a:noFill/>
            <a:miter lim="800000"/>
            <a:headEnd/>
            <a:tailEnd/>
          </a:ln>
        </p:spPr>
        <p:txBody>
          <a:bodyPr>
            <a:prstTxWarp prst="textNoShape">
              <a:avLst/>
            </a:prstTxWarp>
            <a:spAutoFit/>
          </a:bodyPr>
          <a:lstStyle/>
          <a:p>
            <a:pPr eaLnBrk="0" hangingPunct="0"/>
            <a:r>
              <a:rPr lang="en-US" sz="1600" b="1" i="1">
                <a:latin typeface="Arial" pitchFamily="-110" charset="0"/>
              </a:rPr>
              <a:t>Low-level, warm clouds</a:t>
            </a:r>
          </a:p>
          <a:p>
            <a:pPr eaLnBrk="0" hangingPunct="0"/>
            <a:endParaRPr lang="en-US" sz="1600">
              <a:latin typeface="Arial" pitchFamily="-110" charset="0"/>
            </a:endParaRPr>
          </a:p>
          <a:p>
            <a:pPr eaLnBrk="0" hangingPunct="0">
              <a:buFontTx/>
              <a:buChar char="•"/>
            </a:pPr>
            <a:r>
              <a:rPr lang="en-US" sz="1600">
                <a:latin typeface="Arial" pitchFamily="-110" charset="0"/>
              </a:rPr>
              <a:t> BTD[8.5-11] values always negative</a:t>
            </a:r>
          </a:p>
          <a:p>
            <a:pPr eaLnBrk="0" hangingPunct="0">
              <a:buFontTx/>
              <a:buChar char="•"/>
            </a:pPr>
            <a:r>
              <a:rPr lang="en-US" sz="1600">
                <a:latin typeface="Arial" pitchFamily="-110" charset="0"/>
              </a:rPr>
              <a:t>T</a:t>
            </a:r>
            <a:r>
              <a:rPr lang="en-US" sz="1600" baseline="-25000">
                <a:latin typeface="Arial" pitchFamily="-110" charset="0"/>
              </a:rPr>
              <a:t>cld</a:t>
            </a:r>
            <a:r>
              <a:rPr lang="en-US" sz="1600">
                <a:latin typeface="Arial" pitchFamily="-110" charset="0"/>
              </a:rPr>
              <a:t> = 273 K</a:t>
            </a:r>
          </a:p>
        </p:txBody>
      </p:sp>
      <p:sp>
        <p:nvSpPr>
          <p:cNvPr id="84998" name="Text Box 6"/>
          <p:cNvSpPr txBox="1">
            <a:spLocks noChangeArrowheads="1"/>
          </p:cNvSpPr>
          <p:nvPr/>
        </p:nvSpPr>
        <p:spPr bwMode="auto">
          <a:xfrm>
            <a:off x="3505200" y="5638800"/>
            <a:ext cx="5410200" cy="1066800"/>
          </a:xfrm>
          <a:prstGeom prst="rect">
            <a:avLst/>
          </a:prstGeom>
          <a:noFill/>
          <a:ln w="9525">
            <a:noFill/>
            <a:miter lim="800000"/>
            <a:headEnd/>
            <a:tailEnd/>
          </a:ln>
        </p:spPr>
        <p:txBody>
          <a:bodyPr>
            <a:prstTxWarp prst="textNoShape">
              <a:avLst/>
            </a:prstTxWarp>
          </a:bodyPr>
          <a:lstStyle/>
          <a:p>
            <a:pPr eaLnBrk="0" hangingPunct="0"/>
            <a:r>
              <a:rPr lang="en-US" sz="1400" i="1">
                <a:latin typeface="Helvetica" pitchFamily="-110" charset="0"/>
              </a:rPr>
              <a:t>Ice:  Cirrus model derived from FIRE-I in-situ data</a:t>
            </a:r>
            <a:r>
              <a:rPr lang="en-US" sz="1600" i="1">
                <a:latin typeface="Helvetica" pitchFamily="-110" charset="0"/>
              </a:rPr>
              <a:t> (</a:t>
            </a:r>
            <a:r>
              <a:rPr lang="en-US" sz="1200" i="1">
                <a:latin typeface="Helvetica" pitchFamily="-110" charset="0"/>
              </a:rPr>
              <a:t>Nasiri et al, 2002)</a:t>
            </a:r>
            <a:r>
              <a:rPr lang="en-US" sz="1600" i="1">
                <a:latin typeface="Helvetica" pitchFamily="-110" charset="0"/>
              </a:rPr>
              <a:t> </a:t>
            </a:r>
            <a:endParaRPr lang="en-US" sz="1400" i="1">
              <a:latin typeface="Helvetica" pitchFamily="-110" charset="0"/>
            </a:endParaRPr>
          </a:p>
          <a:p>
            <a:pPr eaLnBrk="0" hangingPunct="0"/>
            <a:r>
              <a:rPr lang="en-US" sz="1400" i="1">
                <a:latin typeface="Helvetica" pitchFamily="-110" charset="0"/>
              </a:rPr>
              <a:t>Water:  r</a:t>
            </a:r>
            <a:r>
              <a:rPr lang="en-US" sz="1400" i="1" baseline="-25000">
                <a:latin typeface="Helvetica" pitchFamily="-110" charset="0"/>
              </a:rPr>
              <a:t>e</a:t>
            </a:r>
            <a:r>
              <a:rPr lang="en-US" sz="1400" i="1">
                <a:latin typeface="Helvetica" pitchFamily="-110" charset="0"/>
              </a:rPr>
              <a:t>=10 </a:t>
            </a:r>
            <a:r>
              <a:rPr lang="en-US" sz="1400" i="1">
                <a:latin typeface="Symbol" pitchFamily="-110" charset="2"/>
              </a:rPr>
              <a:t>m</a:t>
            </a:r>
            <a:r>
              <a:rPr lang="en-US" sz="1400" i="1">
                <a:latin typeface="Helvetica" pitchFamily="-110" charset="0"/>
              </a:rPr>
              <a:t>m</a:t>
            </a:r>
          </a:p>
          <a:p>
            <a:pPr algn="just" eaLnBrk="0" hangingPunct="0"/>
            <a:r>
              <a:rPr lang="en-US" sz="1400" i="1">
                <a:latin typeface="Helvetica" pitchFamily="-110" charset="0"/>
              </a:rPr>
              <a:t>Angles</a:t>
            </a:r>
            <a:r>
              <a:rPr lang="en-US" sz="1400" i="1">
                <a:latin typeface="Symbol" pitchFamily="-110" charset="2"/>
              </a:rPr>
              <a:t>:  q</a:t>
            </a:r>
            <a:r>
              <a:rPr lang="en-US" sz="1400" i="1" baseline="-18000">
                <a:latin typeface="Symbol" pitchFamily="-110" charset="2"/>
              </a:rPr>
              <a:t>o</a:t>
            </a:r>
            <a:r>
              <a:rPr lang="en-US" sz="1400" i="1">
                <a:latin typeface="Helvetica" pitchFamily="-110" charset="0"/>
              </a:rPr>
              <a:t> = 45</a:t>
            </a:r>
            <a:r>
              <a:rPr lang="en-US" sz="1400" i="1" baseline="38000">
                <a:latin typeface="Helvetica" pitchFamily="-110" charset="0"/>
              </a:rPr>
              <a:t>o</a:t>
            </a:r>
            <a:r>
              <a:rPr lang="en-US" sz="1400" i="1">
                <a:latin typeface="Helvetica" pitchFamily="-110" charset="0"/>
              </a:rPr>
              <a:t>, </a:t>
            </a:r>
            <a:r>
              <a:rPr lang="en-US" sz="1400" i="1">
                <a:latin typeface="Symbol" pitchFamily="-110" charset="2"/>
              </a:rPr>
              <a:t>q </a:t>
            </a:r>
            <a:r>
              <a:rPr lang="en-US" sz="1400" i="1">
                <a:latin typeface="Helvetica" pitchFamily="-110" charset="0"/>
              </a:rPr>
              <a:t>= 20</a:t>
            </a:r>
            <a:r>
              <a:rPr lang="en-US" sz="1400" i="1" baseline="38000">
                <a:latin typeface="Helvetica" pitchFamily="-110" charset="0"/>
              </a:rPr>
              <a:t>o</a:t>
            </a:r>
            <a:r>
              <a:rPr lang="en-US" sz="1400" i="1">
                <a:latin typeface="Helvetica" pitchFamily="-110" charset="0"/>
              </a:rPr>
              <a:t>, and </a:t>
            </a:r>
            <a:r>
              <a:rPr lang="en-US" sz="1400" i="1">
                <a:latin typeface="Symbol" pitchFamily="-110" charset="2"/>
              </a:rPr>
              <a:t>f = </a:t>
            </a:r>
            <a:r>
              <a:rPr lang="en-US" sz="1400" i="1">
                <a:latin typeface="Helvetica" pitchFamily="-110" charset="0"/>
              </a:rPr>
              <a:t>40</a:t>
            </a:r>
            <a:r>
              <a:rPr lang="en-US" sz="1400" i="1" baseline="38000">
                <a:latin typeface="Helvetica" pitchFamily="-110" charset="0"/>
              </a:rPr>
              <a:t>o</a:t>
            </a:r>
            <a:r>
              <a:rPr lang="en-US" sz="1400" i="1">
                <a:latin typeface="Helvetica" pitchFamily="-110" charset="0"/>
              </a:rPr>
              <a:t> </a:t>
            </a:r>
          </a:p>
          <a:p>
            <a:pPr algn="just" eaLnBrk="0" hangingPunct="0"/>
            <a:r>
              <a:rPr lang="en-US" sz="1400" i="1">
                <a:latin typeface="Helvetica" pitchFamily="-110" charset="0"/>
              </a:rPr>
              <a:t>Profile:  midlatitude summer</a:t>
            </a:r>
          </a:p>
        </p:txBody>
      </p:sp>
      <p:sp>
        <p:nvSpPr>
          <p:cNvPr id="84999" name="Rectangle 7"/>
          <p:cNvSpPr>
            <a:spLocks noChangeArrowheads="1"/>
          </p:cNvSpPr>
          <p:nvPr/>
        </p:nvSpPr>
        <p:spPr bwMode="auto">
          <a:xfrm>
            <a:off x="2743200" y="152400"/>
            <a:ext cx="6019800" cy="609600"/>
          </a:xfrm>
          <a:prstGeom prst="rect">
            <a:avLst/>
          </a:prstGeom>
          <a:solidFill>
            <a:schemeClr val="bg1"/>
          </a:solidFill>
          <a:ln w="19050">
            <a:noFill/>
            <a:miter lim="800000"/>
            <a:headEnd/>
            <a:tailEnd/>
          </a:ln>
        </p:spPr>
        <p:txBody>
          <a:bodyPr lIns="90487" tIns="44450" rIns="90487" bIns="44450" anchor="ctr">
            <a:prstTxWarp prst="textNoShape">
              <a:avLst/>
            </a:prstTxWarp>
          </a:bodyPr>
          <a:lstStyle/>
          <a:p>
            <a:pPr algn="ctr" eaLnBrk="0" hangingPunct="0">
              <a:lnSpc>
                <a:spcPct val="90000"/>
              </a:lnSpc>
            </a:pPr>
            <a:r>
              <a:rPr lang="en-US" sz="1800" b="1">
                <a:latin typeface="Helvetica" pitchFamily="-110" charset="0"/>
              </a:rPr>
              <a:t> Simulations of Ice and Water Phase Clouds</a:t>
            </a:r>
          </a:p>
          <a:p>
            <a:pPr algn="ctr" eaLnBrk="0" hangingPunct="0">
              <a:lnSpc>
                <a:spcPct val="90000"/>
              </a:lnSpc>
            </a:pPr>
            <a:r>
              <a:rPr lang="en-US" sz="1800" b="1">
                <a:latin typeface="Helvetica" pitchFamily="-110" charset="0"/>
              </a:rPr>
              <a:t>8.5 - 11 </a:t>
            </a:r>
            <a:r>
              <a:rPr lang="en-US" sz="1800" b="1">
                <a:latin typeface="Symbol" pitchFamily="-110" charset="2"/>
              </a:rPr>
              <a:t>m</a:t>
            </a:r>
            <a:r>
              <a:rPr lang="en-US" sz="1800" b="1">
                <a:latin typeface="Helvetica" pitchFamily="-110" charset="0"/>
              </a:rPr>
              <a:t>m BT Differences</a:t>
            </a:r>
          </a:p>
        </p:txBody>
      </p:sp>
      <p:sp>
        <p:nvSpPr>
          <p:cNvPr id="85000" name="Text Box 8"/>
          <p:cNvSpPr txBox="1">
            <a:spLocks noChangeArrowheads="1"/>
          </p:cNvSpPr>
          <p:nvPr/>
        </p:nvSpPr>
        <p:spPr bwMode="auto">
          <a:xfrm>
            <a:off x="873125" y="911225"/>
            <a:ext cx="482600" cy="457200"/>
          </a:xfrm>
          <a:prstGeom prst="rect">
            <a:avLst/>
          </a:prstGeom>
          <a:noFill/>
          <a:ln w="9525">
            <a:noFill/>
            <a:miter lim="800000"/>
            <a:headEnd/>
            <a:tailEnd/>
          </a:ln>
        </p:spPr>
        <p:txBody>
          <a:bodyPr wrap="none">
            <a:prstTxWarp prst="textNoShape">
              <a:avLst/>
            </a:prstTxWarp>
            <a:spAutoFit/>
          </a:bodyPr>
          <a:lstStyle/>
          <a:p>
            <a:pPr eaLnBrk="0" hangingPunct="0"/>
            <a:r>
              <a:rPr lang="en-US" sz="1400">
                <a:latin typeface="Symbol" pitchFamily="-110" charset="2"/>
              </a:rPr>
              <a:t>t</a:t>
            </a:r>
            <a:r>
              <a:rPr lang="en-US" sz="1400">
                <a:latin typeface="Times" pitchFamily="-110" charset="0"/>
              </a:rPr>
              <a:t> =</a:t>
            </a:r>
            <a:r>
              <a:rPr lang="en-US">
                <a:latin typeface="Times" pitchFamily="-110" charset="0"/>
              </a:rPr>
              <a:t> </a:t>
            </a:r>
          </a:p>
        </p:txBody>
      </p:sp>
      <p:sp>
        <p:nvSpPr>
          <p:cNvPr id="85001" name="Text Box 9"/>
          <p:cNvSpPr txBox="1">
            <a:spLocks noChangeArrowheads="1"/>
          </p:cNvSpPr>
          <p:nvPr/>
        </p:nvSpPr>
        <p:spPr bwMode="auto">
          <a:xfrm>
            <a:off x="1003300" y="5308600"/>
            <a:ext cx="482600" cy="457200"/>
          </a:xfrm>
          <a:prstGeom prst="rect">
            <a:avLst/>
          </a:prstGeom>
          <a:noFill/>
          <a:ln w="9525">
            <a:noFill/>
            <a:miter lim="800000"/>
            <a:headEnd/>
            <a:tailEnd/>
          </a:ln>
        </p:spPr>
        <p:txBody>
          <a:bodyPr wrap="none">
            <a:prstTxWarp prst="textNoShape">
              <a:avLst/>
            </a:prstTxWarp>
            <a:spAutoFit/>
          </a:bodyPr>
          <a:lstStyle/>
          <a:p>
            <a:pPr eaLnBrk="0" hangingPunct="0"/>
            <a:r>
              <a:rPr lang="en-US" sz="1400">
                <a:latin typeface="Symbol" pitchFamily="-110" charset="2"/>
              </a:rPr>
              <a:t>t</a:t>
            </a:r>
            <a:r>
              <a:rPr lang="en-US" sz="1400">
                <a:latin typeface="Times" pitchFamily="-110" charset="0"/>
              </a:rPr>
              <a:t> =</a:t>
            </a:r>
            <a:r>
              <a:rPr lang="en-US">
                <a:latin typeface="Times" pitchFamily="-110" charset="0"/>
              </a:rPr>
              <a:t> </a:t>
            </a:r>
          </a:p>
        </p:txBody>
      </p:sp>
      <p:sp>
        <p:nvSpPr>
          <p:cNvPr id="85002" name="Line 10"/>
          <p:cNvSpPr>
            <a:spLocks noChangeShapeType="1"/>
          </p:cNvSpPr>
          <p:nvPr/>
        </p:nvSpPr>
        <p:spPr bwMode="auto">
          <a:xfrm>
            <a:off x="4300538" y="2767013"/>
            <a:ext cx="2119312" cy="0"/>
          </a:xfrm>
          <a:prstGeom prst="line">
            <a:avLst/>
          </a:prstGeom>
          <a:noFill/>
          <a:ln w="38100">
            <a:solidFill>
              <a:srgbClr val="3366FF"/>
            </a:solidFill>
            <a:round/>
            <a:headEnd/>
            <a:tailEnd/>
          </a:ln>
        </p:spPr>
        <p:txBody>
          <a:bodyPr wrap="none" anchor="ctr">
            <a:prstTxWarp prst="textNoShape">
              <a:avLst/>
            </a:prstTxWarp>
          </a:bodyPr>
          <a:lstStyle/>
          <a:p>
            <a:endParaRPr lang="en-US"/>
          </a:p>
        </p:txBody>
      </p:sp>
      <p:sp>
        <p:nvSpPr>
          <p:cNvPr id="85003" name="Line 11"/>
          <p:cNvSpPr>
            <a:spLocks noChangeShapeType="1"/>
          </p:cNvSpPr>
          <p:nvPr/>
        </p:nvSpPr>
        <p:spPr bwMode="auto">
          <a:xfrm>
            <a:off x="5430838" y="4424363"/>
            <a:ext cx="3060700" cy="0"/>
          </a:xfrm>
          <a:prstGeom prst="line">
            <a:avLst/>
          </a:prstGeom>
          <a:noFill/>
          <a:ln w="38100">
            <a:solidFill>
              <a:srgbClr val="00FFFF"/>
            </a:solidFill>
            <a:round/>
            <a:headEnd/>
            <a:tailEnd/>
          </a:ln>
        </p:spPr>
        <p:txBody>
          <a:bodyPr wrap="none" anchor="ctr">
            <a:prstTxWarp prst="textNoShape">
              <a:avLst/>
            </a:prstTxWarp>
          </a:bodyPr>
          <a:lstStyle/>
          <a:p>
            <a:endParaRPr lang="en-US"/>
          </a:p>
        </p:txBody>
      </p:sp>
      <p:sp>
        <p:nvSpPr>
          <p:cNvPr id="85004" name="Line 12"/>
          <p:cNvSpPr>
            <a:spLocks noChangeShapeType="1"/>
          </p:cNvSpPr>
          <p:nvPr/>
        </p:nvSpPr>
        <p:spPr bwMode="auto">
          <a:xfrm>
            <a:off x="3276600" y="1320800"/>
            <a:ext cx="2119313" cy="0"/>
          </a:xfrm>
          <a:prstGeom prst="line">
            <a:avLst/>
          </a:prstGeom>
          <a:noFill/>
          <a:ln w="38100">
            <a:solidFill>
              <a:srgbClr val="00FF00"/>
            </a:solidFill>
            <a:round/>
            <a:headEnd/>
            <a:tailEnd/>
          </a:ln>
        </p:spPr>
        <p:txBody>
          <a:bodyPr wrap="none" anchor="ctr">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685800" y="457200"/>
            <a:ext cx="7772400" cy="1143000"/>
          </a:xfrm>
        </p:spPr>
        <p:txBody>
          <a:bodyPr/>
          <a:lstStyle/>
          <a:p>
            <a:pPr eaLnBrk="1" hangingPunct="1"/>
            <a:r>
              <a:rPr lang="en-US">
                <a:ea typeface="ＭＳ Ｐゴシック" pitchFamily="-110" charset="-128"/>
                <a:cs typeface="ＭＳ Ｐゴシック" pitchFamily="-110" charset="-128"/>
              </a:rPr>
              <a:t>Ice Cloud Example</a:t>
            </a:r>
          </a:p>
        </p:txBody>
      </p:sp>
      <p:pic>
        <p:nvPicPr>
          <p:cNvPr id="87043" name="Picture 3" descr="capture2"/>
          <p:cNvPicPr>
            <a:picLocks noChangeAspect="1" noChangeArrowheads="1"/>
          </p:cNvPicPr>
          <p:nvPr/>
        </p:nvPicPr>
        <p:blipFill>
          <a:blip r:embed="rId3"/>
          <a:srcRect/>
          <a:stretch>
            <a:fillRect/>
          </a:stretch>
        </p:blipFill>
        <p:spPr bwMode="auto">
          <a:xfrm>
            <a:off x="838200" y="1589088"/>
            <a:ext cx="3897313" cy="4811712"/>
          </a:xfrm>
          <a:prstGeom prst="rect">
            <a:avLst/>
          </a:prstGeom>
          <a:noFill/>
          <a:ln w="9525">
            <a:noFill/>
            <a:miter lim="800000"/>
            <a:headEnd/>
            <a:tailEnd/>
          </a:ln>
        </p:spPr>
      </p:pic>
      <p:pic>
        <p:nvPicPr>
          <p:cNvPr id="87044" name="Picture 4" descr="capture3"/>
          <p:cNvPicPr>
            <a:picLocks noChangeAspect="1" noChangeArrowheads="1"/>
          </p:cNvPicPr>
          <p:nvPr/>
        </p:nvPicPr>
        <p:blipFill>
          <a:blip r:embed="rId4"/>
          <a:srcRect b="23981"/>
          <a:stretch>
            <a:fillRect/>
          </a:stretch>
        </p:blipFill>
        <p:spPr bwMode="auto">
          <a:xfrm>
            <a:off x="5257800" y="1600200"/>
            <a:ext cx="3268663" cy="4675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685800" y="381000"/>
            <a:ext cx="7772400" cy="1143000"/>
          </a:xfrm>
        </p:spPr>
        <p:txBody>
          <a:bodyPr/>
          <a:lstStyle/>
          <a:p>
            <a:pPr eaLnBrk="1" hangingPunct="1"/>
            <a:r>
              <a:rPr lang="en-US">
                <a:ea typeface="ＭＳ Ｐゴシック" pitchFamily="-110" charset="-128"/>
                <a:cs typeface="ＭＳ Ｐゴシック" pitchFamily="-110" charset="-128"/>
              </a:rPr>
              <a:t>Water Cloud Example</a:t>
            </a:r>
          </a:p>
        </p:txBody>
      </p:sp>
      <p:pic>
        <p:nvPicPr>
          <p:cNvPr id="89091" name="Picture 3" descr="capture4"/>
          <p:cNvPicPr>
            <a:picLocks noChangeAspect="1" noChangeArrowheads="1"/>
          </p:cNvPicPr>
          <p:nvPr/>
        </p:nvPicPr>
        <p:blipFill>
          <a:blip r:embed="rId3"/>
          <a:srcRect/>
          <a:stretch>
            <a:fillRect/>
          </a:stretch>
        </p:blipFill>
        <p:spPr bwMode="auto">
          <a:xfrm>
            <a:off x="693738" y="1524000"/>
            <a:ext cx="3878262" cy="4800600"/>
          </a:xfrm>
          <a:prstGeom prst="rect">
            <a:avLst/>
          </a:prstGeom>
          <a:noFill/>
          <a:ln w="9525">
            <a:noFill/>
            <a:miter lim="800000"/>
            <a:headEnd/>
            <a:tailEnd/>
          </a:ln>
        </p:spPr>
      </p:pic>
      <p:pic>
        <p:nvPicPr>
          <p:cNvPr id="89092" name="Picture 4" descr="capture5"/>
          <p:cNvPicPr>
            <a:picLocks noChangeAspect="1" noChangeArrowheads="1"/>
          </p:cNvPicPr>
          <p:nvPr/>
        </p:nvPicPr>
        <p:blipFill>
          <a:blip r:embed="rId4"/>
          <a:srcRect b="23981"/>
          <a:stretch>
            <a:fillRect/>
          </a:stretch>
        </p:blipFill>
        <p:spPr bwMode="auto">
          <a:xfrm>
            <a:off x="4884738" y="1600200"/>
            <a:ext cx="3268662" cy="4675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a:solidFill>
                  <a:schemeClr val="accent2"/>
                </a:solidFill>
                <a:ea typeface="ＭＳ Ｐゴシック" pitchFamily="-110" charset="-128"/>
                <a:cs typeface="ＭＳ Ｐゴシック" pitchFamily="-110" charset="-128"/>
              </a:rPr>
              <a:t>IRPHASE Thresholds</a:t>
            </a:r>
          </a:p>
        </p:txBody>
      </p:sp>
      <p:sp>
        <p:nvSpPr>
          <p:cNvPr id="91139" name="Rectangle 3"/>
          <p:cNvSpPr>
            <a:spLocks noGrp="1" noChangeArrowheads="1"/>
          </p:cNvSpPr>
          <p:nvPr>
            <p:ph type="body" idx="1"/>
          </p:nvPr>
        </p:nvSpPr>
        <p:spPr>
          <a:xfrm>
            <a:off x="990600" y="1600200"/>
            <a:ext cx="7924800" cy="5105400"/>
          </a:xfrm>
        </p:spPr>
        <p:txBody>
          <a:bodyPr/>
          <a:lstStyle/>
          <a:p>
            <a:pPr eaLnBrk="1" hangingPunct="1">
              <a:lnSpc>
                <a:spcPct val="90000"/>
              </a:lnSpc>
            </a:pPr>
            <a:r>
              <a:rPr lang="en-US">
                <a:solidFill>
                  <a:srgbClr val="FF0000"/>
                </a:solidFill>
                <a:ea typeface="ＭＳ Ｐゴシック" pitchFamily="-110" charset="-128"/>
                <a:cs typeface="ＭＳ Ｐゴシック" pitchFamily="-110" charset="-128"/>
              </a:rPr>
              <a:t>Ice Cloud</a:t>
            </a:r>
            <a:r>
              <a:rPr lang="en-US">
                <a:ea typeface="ＭＳ Ｐゴシック" pitchFamily="-110" charset="-128"/>
                <a:cs typeface="ＭＳ Ｐゴシック" pitchFamily="-110" charset="-128"/>
              </a:rPr>
              <a:t> </a:t>
            </a:r>
          </a:p>
          <a:p>
            <a:pPr lvl="1" eaLnBrk="1" hangingPunct="1">
              <a:lnSpc>
                <a:spcPct val="90000"/>
              </a:lnSpc>
            </a:pPr>
            <a:r>
              <a:rPr lang="en-US"/>
              <a:t>BT11  &lt; 238 K or BTD8-11&gt; 0.5 K </a:t>
            </a:r>
          </a:p>
          <a:p>
            <a:pPr eaLnBrk="1" hangingPunct="1">
              <a:lnSpc>
                <a:spcPct val="90000"/>
              </a:lnSpc>
            </a:pPr>
            <a:r>
              <a:rPr lang="en-US">
                <a:solidFill>
                  <a:srgbClr val="FF0000"/>
                </a:solidFill>
                <a:ea typeface="ＭＳ Ｐゴシック" pitchFamily="-110" charset="-128"/>
                <a:cs typeface="ＭＳ Ｐゴシック" pitchFamily="-110" charset="-128"/>
              </a:rPr>
              <a:t>Mixed Phase</a:t>
            </a:r>
          </a:p>
          <a:p>
            <a:pPr lvl="1" eaLnBrk="1" hangingPunct="1">
              <a:lnSpc>
                <a:spcPct val="90000"/>
              </a:lnSpc>
            </a:pPr>
            <a:r>
              <a:rPr lang="en-US"/>
              <a:t>BT11 between 238 and 268 K </a:t>
            </a:r>
          </a:p>
          <a:p>
            <a:pPr lvl="1" eaLnBrk="1" hangingPunct="1">
              <a:lnSpc>
                <a:spcPct val="90000"/>
              </a:lnSpc>
              <a:buFontTx/>
              <a:buNone/>
            </a:pPr>
            <a:r>
              <a:rPr lang="en-US"/>
              <a:t>			and</a:t>
            </a:r>
          </a:p>
          <a:p>
            <a:pPr lvl="1" eaLnBrk="1" hangingPunct="1">
              <a:lnSpc>
                <a:spcPct val="90000"/>
              </a:lnSpc>
            </a:pPr>
            <a:r>
              <a:rPr lang="en-US"/>
              <a:t>BTD8-11 between –0.25 and –1.0 K</a:t>
            </a:r>
          </a:p>
          <a:p>
            <a:pPr eaLnBrk="1" hangingPunct="1">
              <a:lnSpc>
                <a:spcPct val="90000"/>
              </a:lnSpc>
            </a:pPr>
            <a:r>
              <a:rPr lang="en-US">
                <a:solidFill>
                  <a:srgbClr val="FF0000"/>
                </a:solidFill>
                <a:ea typeface="ＭＳ Ｐゴシック" pitchFamily="-110" charset="-128"/>
                <a:cs typeface="ＭＳ Ｐゴシック" pitchFamily="-110" charset="-128"/>
              </a:rPr>
              <a:t>Water Cloud</a:t>
            </a:r>
          </a:p>
          <a:p>
            <a:pPr lvl="1" eaLnBrk="1" hangingPunct="1">
              <a:lnSpc>
                <a:spcPct val="90000"/>
              </a:lnSpc>
            </a:pPr>
            <a:r>
              <a:rPr lang="en-US"/>
              <a:t>BT11 &gt; 238 K and BTD8-11 &lt; -1.5 K</a:t>
            </a:r>
          </a:p>
          <a:p>
            <a:pPr eaLnBrk="1" hangingPunct="1">
              <a:lnSpc>
                <a:spcPct val="90000"/>
              </a:lnSpc>
              <a:buFontTx/>
              <a:buNone/>
            </a:pPr>
            <a:r>
              <a:rPr lang="en-US">
                <a:ea typeface="ＭＳ Ｐゴシック" pitchFamily="-110" charset="-128"/>
                <a:cs typeface="ＭＳ Ｐゴシック" pitchFamily="-110" charset="-128"/>
              </a:rPr>
              <a:t>			</a:t>
            </a:r>
            <a:r>
              <a:rPr lang="en-US" sz="2800">
                <a:ea typeface="ＭＳ Ｐゴシック" pitchFamily="-110" charset="-128"/>
                <a:cs typeface="ＭＳ Ｐゴシック" pitchFamily="-110" charset="-128"/>
              </a:rPr>
              <a:t>or</a:t>
            </a:r>
          </a:p>
          <a:p>
            <a:pPr lvl="1" eaLnBrk="1" hangingPunct="1">
              <a:lnSpc>
                <a:spcPct val="90000"/>
              </a:lnSpc>
            </a:pPr>
            <a:r>
              <a:rPr lang="en-US"/>
              <a:t>BT11&gt;285 and BTD8-11 &lt; -0.5 K</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152400" y="228600"/>
            <a:ext cx="8839200" cy="1143000"/>
          </a:xfrm>
        </p:spPr>
        <p:txBody>
          <a:bodyPr/>
          <a:lstStyle/>
          <a:p>
            <a:pPr eaLnBrk="1" hangingPunct="1"/>
            <a:r>
              <a:rPr lang="en-US" sz="3600" dirty="0">
                <a:solidFill>
                  <a:schemeClr val="accent2"/>
                </a:solidFill>
              </a:rPr>
              <a:t>MOD06</a:t>
            </a:r>
            <a:r>
              <a:rPr lang="en-US" sz="3600" dirty="0" smtClean="0">
                <a:solidFill>
                  <a:schemeClr val="accent2"/>
                </a:solidFill>
              </a:rPr>
              <a:t> Cloud Phase Key </a:t>
            </a:r>
            <a:r>
              <a:rPr lang="en-US" sz="3600" dirty="0">
                <a:solidFill>
                  <a:schemeClr val="accent2"/>
                </a:solidFill>
              </a:rPr>
              <a:t>Output Parameters</a:t>
            </a:r>
            <a:r>
              <a:rPr lang="en-US" dirty="0">
                <a:solidFill>
                  <a:schemeClr val="accent2"/>
                </a:solidFill>
              </a:rPr>
              <a:t/>
            </a:r>
            <a:br>
              <a:rPr lang="en-US" dirty="0">
                <a:solidFill>
                  <a:schemeClr val="accent2"/>
                </a:solidFill>
              </a:rPr>
            </a:br>
            <a:r>
              <a:rPr lang="en-US" sz="3200" dirty="0">
                <a:solidFill>
                  <a:srgbClr val="FF0000"/>
                </a:solidFill>
              </a:rPr>
              <a:t>5x5 pixel (1km) resolution</a:t>
            </a:r>
          </a:p>
        </p:txBody>
      </p:sp>
      <p:sp>
        <p:nvSpPr>
          <p:cNvPr id="135171" name="Rectangle 3"/>
          <p:cNvSpPr>
            <a:spLocks noGrp="1" noChangeArrowheads="1"/>
          </p:cNvSpPr>
          <p:nvPr>
            <p:ph type="body" idx="1"/>
          </p:nvPr>
        </p:nvSpPr>
        <p:spPr>
          <a:xfrm>
            <a:off x="685800" y="1371600"/>
            <a:ext cx="7772400" cy="5181600"/>
          </a:xfrm>
        </p:spPr>
        <p:txBody>
          <a:bodyPr/>
          <a:lstStyle/>
          <a:p>
            <a:pPr eaLnBrk="1" hangingPunct="1">
              <a:lnSpc>
                <a:spcPct val="90000"/>
              </a:lnSpc>
            </a:pPr>
            <a:r>
              <a:rPr lang="en-US" sz="2400" dirty="0" err="1"/>
              <a:t>Surface_Temperature</a:t>
            </a:r>
            <a:r>
              <a:rPr lang="en-US" sz="2400" dirty="0"/>
              <a:t> (GDAS input)</a:t>
            </a:r>
          </a:p>
          <a:p>
            <a:pPr eaLnBrk="1" hangingPunct="1">
              <a:lnSpc>
                <a:spcPct val="90000"/>
              </a:lnSpc>
            </a:pPr>
            <a:r>
              <a:rPr lang="en-US" sz="2400" dirty="0" err="1"/>
              <a:t>Surface_Pressure</a:t>
            </a:r>
            <a:r>
              <a:rPr lang="en-US" sz="2400" dirty="0"/>
              <a:t> (GDAS input)</a:t>
            </a:r>
          </a:p>
          <a:p>
            <a:pPr eaLnBrk="1" hangingPunct="1">
              <a:lnSpc>
                <a:spcPct val="90000"/>
              </a:lnSpc>
            </a:pPr>
            <a:r>
              <a:rPr lang="en-US" sz="2400" dirty="0" err="1"/>
              <a:t>Cloud_Top_Pressure</a:t>
            </a:r>
            <a:r>
              <a:rPr lang="en-US" sz="2400" dirty="0"/>
              <a:t> </a:t>
            </a:r>
          </a:p>
          <a:p>
            <a:pPr eaLnBrk="1" hangingPunct="1">
              <a:lnSpc>
                <a:spcPct val="90000"/>
              </a:lnSpc>
            </a:pPr>
            <a:r>
              <a:rPr lang="en-US" sz="2400" dirty="0" err="1"/>
              <a:t>Cloud_Top_Temperature</a:t>
            </a:r>
            <a:r>
              <a:rPr lang="en-US" sz="2400" dirty="0"/>
              <a:t> </a:t>
            </a:r>
          </a:p>
          <a:p>
            <a:pPr eaLnBrk="1" hangingPunct="1">
              <a:lnSpc>
                <a:spcPct val="90000"/>
              </a:lnSpc>
            </a:pPr>
            <a:r>
              <a:rPr lang="en-US" sz="2400" dirty="0" err="1"/>
              <a:t>Tropopause_Height</a:t>
            </a:r>
            <a:r>
              <a:rPr lang="en-US" sz="2400" dirty="0"/>
              <a:t> </a:t>
            </a:r>
          </a:p>
          <a:p>
            <a:pPr eaLnBrk="1" hangingPunct="1">
              <a:lnSpc>
                <a:spcPct val="90000"/>
              </a:lnSpc>
            </a:pPr>
            <a:r>
              <a:rPr lang="en-US" sz="2400" dirty="0" err="1"/>
              <a:t>Cloud_Fraction</a:t>
            </a:r>
            <a:r>
              <a:rPr lang="en-US" sz="2400" dirty="0"/>
              <a:t> </a:t>
            </a:r>
          </a:p>
          <a:p>
            <a:pPr eaLnBrk="1" hangingPunct="1">
              <a:lnSpc>
                <a:spcPct val="90000"/>
              </a:lnSpc>
            </a:pPr>
            <a:r>
              <a:rPr lang="en-US" sz="2400" dirty="0" err="1"/>
              <a:t>Cloud_Effective_Emissivity</a:t>
            </a:r>
            <a:r>
              <a:rPr lang="en-US" sz="2400" dirty="0"/>
              <a:t> </a:t>
            </a:r>
          </a:p>
          <a:p>
            <a:pPr eaLnBrk="1" hangingPunct="1">
              <a:lnSpc>
                <a:spcPct val="90000"/>
              </a:lnSpc>
            </a:pPr>
            <a:r>
              <a:rPr lang="en-US" sz="2400" dirty="0" err="1"/>
              <a:t>Cloud_Top_Pressure_Infrared</a:t>
            </a:r>
            <a:endParaRPr lang="en-US" sz="2400" dirty="0"/>
          </a:p>
          <a:p>
            <a:pPr eaLnBrk="1" hangingPunct="1">
              <a:lnSpc>
                <a:spcPct val="90000"/>
              </a:lnSpc>
            </a:pPr>
            <a:r>
              <a:rPr lang="en-US" sz="2400" dirty="0"/>
              <a:t>Brightness_Temperature_Difference_B29-B31</a:t>
            </a:r>
          </a:p>
          <a:p>
            <a:pPr eaLnBrk="1" hangingPunct="1">
              <a:lnSpc>
                <a:spcPct val="90000"/>
              </a:lnSpc>
            </a:pPr>
            <a:r>
              <a:rPr lang="en-US" sz="2400" dirty="0"/>
              <a:t>Brightness_Temperature_Difference_B31-B32</a:t>
            </a:r>
          </a:p>
          <a:p>
            <a:pPr eaLnBrk="1" hangingPunct="1">
              <a:lnSpc>
                <a:spcPct val="90000"/>
              </a:lnSpc>
            </a:pPr>
            <a:r>
              <a:rPr lang="en-US" sz="2400" b="1" dirty="0" err="1"/>
              <a:t>Cloud_Phase_Infrared</a:t>
            </a:r>
            <a:r>
              <a:rPr lang="en-US" sz="2400" b="1" dirty="0"/>
              <a:t> </a:t>
            </a:r>
          </a:p>
          <a:p>
            <a:pPr eaLnBrk="1" hangingPunct="1">
              <a:lnSpc>
                <a:spcPct val="90000"/>
              </a:lnSpc>
            </a:pPr>
            <a:r>
              <a:rPr lang="en-US" sz="2400" dirty="0"/>
              <a:t>Cloud Optical Depth (daytime – 1 km product)</a:t>
            </a:r>
          </a:p>
          <a:p>
            <a:pPr eaLnBrk="1" hangingPunct="1">
              <a:lnSpc>
                <a:spcPct val="90000"/>
              </a:lnSpc>
            </a:pPr>
            <a:r>
              <a:rPr lang="en-US" sz="2400" dirty="0"/>
              <a:t>Cloud Effective Radius (daytime – 1km)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304800" y="2362200"/>
            <a:ext cx="7772400" cy="1143000"/>
          </a:xfrm>
        </p:spPr>
        <p:txBody>
          <a:bodyPr/>
          <a:lstStyle/>
          <a:p>
            <a:pPr eaLnBrk="1" hangingPunct="1"/>
            <a:r>
              <a:rPr lang="en-US">
                <a:solidFill>
                  <a:schemeClr val="accent2"/>
                </a:solidFill>
                <a:ea typeface="ＭＳ Ｐゴシック" pitchFamily="-110" charset="-128"/>
                <a:cs typeface="ＭＳ Ｐゴシック" pitchFamily="-110" charset="-128"/>
              </a:rPr>
              <a:t>Output Product Description</a:t>
            </a:r>
            <a:br>
              <a:rPr lang="en-US">
                <a:solidFill>
                  <a:schemeClr val="accent2"/>
                </a:solidFill>
                <a:ea typeface="ＭＳ Ｐゴシック" pitchFamily="-110" charset="-128"/>
                <a:cs typeface="ＭＳ Ｐゴシック" pitchFamily="-110" charset="-128"/>
              </a:rPr>
            </a:br>
            <a:r>
              <a:rPr lang="en-US">
                <a:solidFill>
                  <a:schemeClr val="accent2"/>
                </a:solidFill>
                <a:ea typeface="ＭＳ Ｐゴシック" pitchFamily="-110" charset="-128"/>
                <a:cs typeface="ＭＳ Ｐゴシック" pitchFamily="-110" charset="-128"/>
              </a:rPr>
              <a:t/>
            </a:r>
            <a:br>
              <a:rPr lang="en-US">
                <a:solidFill>
                  <a:schemeClr val="accent2"/>
                </a:solidFill>
                <a:ea typeface="ＭＳ Ｐゴシック" pitchFamily="-110" charset="-128"/>
                <a:cs typeface="ＭＳ Ｐゴシック" pitchFamily="-110" charset="-128"/>
              </a:rPr>
            </a:br>
            <a:r>
              <a:rPr lang="en-US" sz="4000" u="sng">
                <a:solidFill>
                  <a:srgbClr val="FF0000"/>
                </a:solidFill>
                <a:ea typeface="ＭＳ Ｐゴシック" pitchFamily="-110" charset="-128"/>
                <a:cs typeface="ＭＳ Ｐゴシック" pitchFamily="-110" charset="-128"/>
              </a:rPr>
              <a:t>4 categories</a:t>
            </a:r>
            <a:r>
              <a:rPr lang="en-US" sz="4000" b="1">
                <a:solidFill>
                  <a:schemeClr val="tx1"/>
                </a:solidFill>
                <a:ea typeface="ＭＳ Ｐゴシック" pitchFamily="-110" charset="-128"/>
                <a:cs typeface="ＭＳ Ｐゴシック" pitchFamily="-110" charset="-128"/>
              </a:rPr>
              <a:t/>
            </a:r>
            <a:br>
              <a:rPr lang="en-US" sz="4000" b="1">
                <a:solidFill>
                  <a:schemeClr val="tx1"/>
                </a:solidFill>
                <a:ea typeface="ＭＳ Ｐゴシック" pitchFamily="-110" charset="-128"/>
                <a:cs typeface="ＭＳ Ｐゴシック" pitchFamily="-110" charset="-128"/>
              </a:rPr>
            </a:br>
            <a:r>
              <a:rPr lang="en-US" sz="4000">
                <a:solidFill>
                  <a:schemeClr val="tx1"/>
                </a:solidFill>
                <a:ea typeface="ＭＳ Ｐゴシック" pitchFamily="-110" charset="-128"/>
                <a:cs typeface="ＭＳ Ｐゴシック" pitchFamily="-110" charset="-128"/>
              </a:rPr>
              <a:t>   1 – Water Cloud</a:t>
            </a:r>
            <a:br>
              <a:rPr lang="en-US" sz="4000">
                <a:solidFill>
                  <a:schemeClr val="tx1"/>
                </a:solidFill>
                <a:ea typeface="ＭＳ Ｐゴシック" pitchFamily="-110" charset="-128"/>
                <a:cs typeface="ＭＳ Ｐゴシック" pitchFamily="-110" charset="-128"/>
              </a:rPr>
            </a:br>
            <a:r>
              <a:rPr lang="en-US" sz="4000">
                <a:solidFill>
                  <a:schemeClr val="tx1"/>
                </a:solidFill>
                <a:ea typeface="ＭＳ Ｐゴシック" pitchFamily="-110" charset="-128"/>
                <a:cs typeface="ＭＳ Ｐゴシック" pitchFamily="-110" charset="-128"/>
              </a:rPr>
              <a:t>2 – Ice Cloud</a:t>
            </a:r>
            <a:br>
              <a:rPr lang="en-US" sz="4000">
                <a:solidFill>
                  <a:schemeClr val="tx1"/>
                </a:solidFill>
                <a:ea typeface="ＭＳ Ｐゴシック" pitchFamily="-110" charset="-128"/>
                <a:cs typeface="ＭＳ Ｐゴシック" pitchFamily="-110" charset="-128"/>
              </a:rPr>
            </a:br>
            <a:r>
              <a:rPr lang="en-US" sz="4000">
                <a:solidFill>
                  <a:schemeClr val="tx1"/>
                </a:solidFill>
                <a:ea typeface="ＭＳ Ｐゴシック" pitchFamily="-110" charset="-128"/>
                <a:cs typeface="ＭＳ Ｐゴシック" pitchFamily="-110" charset="-128"/>
              </a:rPr>
              <a:t>3 – Mixed Phase Cloud</a:t>
            </a:r>
            <a:br>
              <a:rPr lang="en-US" sz="4000">
                <a:solidFill>
                  <a:schemeClr val="tx1"/>
                </a:solidFill>
                <a:ea typeface="ＭＳ Ｐゴシック" pitchFamily="-110" charset="-128"/>
                <a:cs typeface="ＭＳ Ｐゴシック" pitchFamily="-110" charset="-128"/>
              </a:rPr>
            </a:br>
            <a:r>
              <a:rPr lang="en-US" sz="4000">
                <a:solidFill>
                  <a:schemeClr val="tx1"/>
                </a:solidFill>
                <a:ea typeface="ＭＳ Ｐゴシック" pitchFamily="-110" charset="-128"/>
                <a:cs typeface="ＭＳ Ｐゴシック" pitchFamily="-110" charset="-128"/>
              </a:rPr>
              <a:t>6 – Undecided</a:t>
            </a:r>
            <a:br>
              <a:rPr lang="en-US" sz="4000">
                <a:solidFill>
                  <a:schemeClr val="tx1"/>
                </a:solidFill>
                <a:ea typeface="ＭＳ Ｐゴシック" pitchFamily="-110" charset="-128"/>
                <a:cs typeface="ＭＳ Ｐゴシック" pitchFamily="-110" charset="-128"/>
              </a:rPr>
            </a:br>
            <a:endParaRPr lang="en-US" sz="4000">
              <a:solidFill>
                <a:schemeClr val="tx1"/>
              </a:solidFill>
              <a:ea typeface="ＭＳ Ｐゴシック" pitchFamily="-110" charset="-128"/>
              <a:cs typeface="ＭＳ Ｐゴシック" pitchFamily="-110" charset="-128"/>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97282" name="Picture 2"/>
          <p:cNvPicPr>
            <a:picLocks noChangeAspect="1" noChangeArrowheads="1"/>
          </p:cNvPicPr>
          <p:nvPr/>
        </p:nvPicPr>
        <mc:AlternateContent>
          <mc:Choice xmlns:ma="http://schemas.microsoft.com/office/mac/drawingml/2008/main" Requires="ma">
            <p:blipFill>
              <a:blip r:embed="rId3"/>
              <a:srcRect l="14250" t="7353" r="24965" b="11765"/>
              <a:stretch>
                <a:fillRect/>
              </a:stretch>
            </p:blipFill>
          </mc:Choice>
          <mc:Fallback>
            <p:blipFill>
              <a:blip r:embed="rId4"/>
              <a:srcRect l="14250" t="7353" r="24965" b="11765"/>
              <a:stretch>
                <a:fillRect/>
              </a:stretch>
            </p:blipFill>
          </mc:Fallback>
        </mc:AlternateContent>
        <p:spPr bwMode="auto">
          <a:xfrm>
            <a:off x="2286000" y="1371600"/>
            <a:ext cx="4267200" cy="4191000"/>
          </a:xfrm>
          <a:prstGeom prst="rect">
            <a:avLst/>
          </a:prstGeom>
          <a:noFill/>
          <a:ln w="9525">
            <a:noFill/>
            <a:miter lim="800000"/>
            <a:headEnd/>
            <a:tailEnd/>
          </a:ln>
        </p:spPr>
      </p:pic>
      <p:sp>
        <p:nvSpPr>
          <p:cNvPr id="97283" name="Rectangle 3"/>
          <p:cNvSpPr>
            <a:spLocks noChangeArrowheads="1"/>
          </p:cNvSpPr>
          <p:nvPr/>
        </p:nvSpPr>
        <p:spPr bwMode="auto">
          <a:xfrm>
            <a:off x="1219200" y="3048000"/>
            <a:ext cx="228600" cy="5334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97284" name="Text Box 4"/>
          <p:cNvSpPr txBox="1">
            <a:spLocks noChangeArrowheads="1"/>
          </p:cNvSpPr>
          <p:nvPr/>
        </p:nvSpPr>
        <p:spPr bwMode="auto">
          <a:xfrm>
            <a:off x="1812925" y="1752600"/>
            <a:ext cx="311150" cy="2165350"/>
          </a:xfrm>
          <a:prstGeom prst="rect">
            <a:avLst/>
          </a:prstGeom>
          <a:noFill/>
          <a:ln w="9525">
            <a:noFill/>
            <a:miter lim="800000"/>
            <a:headEnd/>
            <a:tailEnd/>
          </a:ln>
        </p:spPr>
        <p:txBody>
          <a:bodyPr wrap="none">
            <a:prstTxWarp prst="textNoShape">
              <a:avLst/>
            </a:prstTxWarp>
            <a:spAutoFit/>
          </a:bodyPr>
          <a:lstStyle/>
          <a:p>
            <a:r>
              <a:rPr lang="en-US" sz="1800">
                <a:latin typeface="Arial" pitchFamily="-110" charset="0"/>
                <a:ea typeface="ＭＳ Ｐゴシック" pitchFamily="-110" charset="-128"/>
                <a:cs typeface="ＭＳ Ｐゴシック" pitchFamily="-110" charset="-128"/>
              </a:rPr>
              <a:t>2</a:t>
            </a:r>
          </a:p>
          <a:p>
            <a:endParaRPr lang="en-US" sz="1400">
              <a:latin typeface="Arial" pitchFamily="-110" charset="0"/>
              <a:ea typeface="ＭＳ Ｐゴシック" pitchFamily="-110" charset="-128"/>
              <a:cs typeface="ＭＳ Ｐゴシック" pitchFamily="-110" charset="-128"/>
            </a:endParaRPr>
          </a:p>
          <a:p>
            <a:endParaRPr lang="en-US" sz="1400">
              <a:latin typeface="Arial" pitchFamily="-110" charset="0"/>
              <a:ea typeface="ＭＳ Ｐゴシック" pitchFamily="-110" charset="-128"/>
              <a:cs typeface="ＭＳ Ｐゴシック" pitchFamily="-110" charset="-128"/>
            </a:endParaRPr>
          </a:p>
          <a:p>
            <a:endParaRPr lang="en-US" sz="1800">
              <a:latin typeface="Arial" pitchFamily="-110" charset="0"/>
              <a:ea typeface="ＭＳ Ｐゴシック" pitchFamily="-110" charset="-128"/>
              <a:cs typeface="ＭＳ Ｐゴシック" pitchFamily="-110" charset="-128"/>
            </a:endParaRPr>
          </a:p>
          <a:p>
            <a:endParaRPr lang="en-US" sz="1800">
              <a:latin typeface="Arial" pitchFamily="-110" charset="0"/>
              <a:ea typeface="ＭＳ Ｐゴシック" pitchFamily="-110" charset="-128"/>
              <a:cs typeface="ＭＳ Ｐゴシック" pitchFamily="-110" charset="-128"/>
            </a:endParaRPr>
          </a:p>
          <a:p>
            <a:endParaRPr lang="en-US" sz="1800">
              <a:latin typeface="Arial" pitchFamily="-110" charset="0"/>
              <a:ea typeface="ＭＳ Ｐゴシック" pitchFamily="-110" charset="-128"/>
              <a:cs typeface="ＭＳ Ｐゴシック" pitchFamily="-110" charset="-128"/>
            </a:endParaRPr>
          </a:p>
          <a:p>
            <a:endParaRPr lang="en-US" sz="1800">
              <a:latin typeface="Arial" pitchFamily="-110" charset="0"/>
              <a:ea typeface="ＭＳ Ｐゴシック" pitchFamily="-110" charset="-128"/>
              <a:cs typeface="ＭＳ Ｐゴシック" pitchFamily="-110" charset="-128"/>
            </a:endParaRPr>
          </a:p>
          <a:p>
            <a:r>
              <a:rPr lang="en-US" sz="1800">
                <a:latin typeface="Arial" pitchFamily="-110" charset="0"/>
                <a:ea typeface="ＭＳ Ｐゴシック" pitchFamily="-110" charset="-128"/>
                <a:cs typeface="ＭＳ Ｐゴシック" pitchFamily="-110" charset="-128"/>
              </a:rPr>
              <a:t>1</a:t>
            </a:r>
          </a:p>
        </p:txBody>
      </p:sp>
      <p:sp>
        <p:nvSpPr>
          <p:cNvPr id="97285" name="Text Box 5"/>
          <p:cNvSpPr txBox="1">
            <a:spLocks noChangeArrowheads="1"/>
          </p:cNvSpPr>
          <p:nvPr/>
        </p:nvSpPr>
        <p:spPr bwMode="auto">
          <a:xfrm>
            <a:off x="1295400" y="852488"/>
            <a:ext cx="2330450" cy="366712"/>
          </a:xfrm>
          <a:prstGeom prst="rect">
            <a:avLst/>
          </a:prstGeom>
          <a:noFill/>
          <a:ln w="9525">
            <a:noFill/>
            <a:miter lim="800000"/>
            <a:headEnd/>
            <a:tailEnd/>
          </a:ln>
        </p:spPr>
        <p:txBody>
          <a:bodyPr wrap="none">
            <a:prstTxWarp prst="textNoShape">
              <a:avLst/>
            </a:prstTxWarp>
            <a:spAutoFit/>
          </a:bodyPr>
          <a:lstStyle/>
          <a:p>
            <a:r>
              <a:rPr lang="en-US" sz="1800">
                <a:latin typeface="Arial" pitchFamily="-110" charset="0"/>
                <a:ea typeface="ＭＳ Ｐゴシック" pitchFamily="-110" charset="-128"/>
                <a:cs typeface="ＭＳ Ｐゴシック" pitchFamily="-110" charset="-128"/>
              </a:rPr>
              <a:t>B (</a:t>
            </a:r>
            <a:r>
              <a:rPr lang="el-GR" sz="1800">
                <a:latin typeface="Arial" pitchFamily="-110" charset="0"/>
                <a:ea typeface="Arial" pitchFamily="-110" charset="0"/>
                <a:cs typeface="Arial" pitchFamily="-110" charset="0"/>
              </a:rPr>
              <a:t>λ</a:t>
            </a:r>
            <a:r>
              <a:rPr lang="en-US" sz="1800">
                <a:latin typeface="Arial" pitchFamily="-110" charset="0"/>
                <a:ea typeface="Arial" pitchFamily="-110" charset="0"/>
                <a:cs typeface="Arial" pitchFamily="-110" charset="0"/>
              </a:rPr>
              <a:t>, T) / </a:t>
            </a:r>
            <a:r>
              <a:rPr lang="en-US" sz="1800">
                <a:latin typeface="Arial" pitchFamily="-110" charset="0"/>
                <a:ea typeface="ＭＳ Ｐゴシック" pitchFamily="-110" charset="-128"/>
                <a:cs typeface="ＭＳ Ｐゴシック" pitchFamily="-110" charset="-128"/>
              </a:rPr>
              <a:t>B (</a:t>
            </a:r>
            <a:r>
              <a:rPr lang="el-GR" sz="1800">
                <a:latin typeface="Arial" pitchFamily="-110" charset="0"/>
                <a:ea typeface="ＭＳ Ｐゴシック" pitchFamily="-110" charset="-128"/>
                <a:cs typeface="ＭＳ Ｐゴシック" pitchFamily="-110" charset="-128"/>
              </a:rPr>
              <a:t>λ</a:t>
            </a:r>
            <a:r>
              <a:rPr lang="en-US" sz="1800">
                <a:latin typeface="Arial" pitchFamily="-110" charset="0"/>
                <a:ea typeface="ＭＳ Ｐゴシック" pitchFamily="-110" charset="-128"/>
                <a:cs typeface="ＭＳ Ｐゴシック" pitchFamily="-110" charset="-128"/>
              </a:rPr>
              <a:t>, 273K) </a:t>
            </a:r>
            <a:endParaRPr lang="el-GR" sz="1800">
              <a:latin typeface="Arial" pitchFamily="-110" charset="0"/>
              <a:ea typeface="ＭＳ Ｐゴシック" pitchFamily="-110" charset="-128"/>
              <a:cs typeface="ＭＳ Ｐゴシック" pitchFamily="-110" charset="-128"/>
            </a:endParaRPr>
          </a:p>
        </p:txBody>
      </p:sp>
      <p:sp>
        <p:nvSpPr>
          <p:cNvPr id="97286" name="Text Box 6"/>
          <p:cNvSpPr txBox="1">
            <a:spLocks noChangeArrowheads="1"/>
          </p:cNvSpPr>
          <p:nvPr/>
        </p:nvSpPr>
        <p:spPr bwMode="auto">
          <a:xfrm>
            <a:off x="2117725" y="5522913"/>
            <a:ext cx="5045075" cy="641350"/>
          </a:xfrm>
          <a:prstGeom prst="rect">
            <a:avLst/>
          </a:prstGeom>
          <a:noFill/>
          <a:ln w="9525">
            <a:noFill/>
            <a:miter lim="800000"/>
            <a:headEnd/>
            <a:tailEnd/>
          </a:ln>
        </p:spPr>
        <p:txBody>
          <a:bodyPr>
            <a:prstTxWarp prst="textNoShape">
              <a:avLst/>
            </a:prstTxWarp>
            <a:spAutoFit/>
          </a:bodyPr>
          <a:lstStyle/>
          <a:p>
            <a:pPr marL="342900" indent="-342900">
              <a:buFontTx/>
              <a:buAutoNum type="arabicPlain" startAt="200"/>
            </a:pPr>
            <a:r>
              <a:rPr lang="en-US" sz="1800">
                <a:latin typeface="Arial" pitchFamily="-110" charset="0"/>
                <a:ea typeface="ＭＳ Ｐゴシック" pitchFamily="-110" charset="-128"/>
                <a:cs typeface="ＭＳ Ｐゴシック" pitchFamily="-110" charset="-128"/>
              </a:rPr>
              <a:t>                           250                           300</a:t>
            </a:r>
          </a:p>
          <a:p>
            <a:pPr marL="342900" indent="-342900"/>
            <a:r>
              <a:rPr lang="en-US" sz="1800">
                <a:latin typeface="Arial" pitchFamily="-110" charset="0"/>
                <a:ea typeface="ＭＳ Ｐゴシック" pitchFamily="-110" charset="-128"/>
                <a:cs typeface="ＭＳ Ｐゴシック" pitchFamily="-110" charset="-128"/>
              </a:rPr>
              <a:t>		        Temperature (K)</a:t>
            </a:r>
          </a:p>
        </p:txBody>
      </p:sp>
      <p:sp>
        <p:nvSpPr>
          <p:cNvPr id="97287" name="Text Box 7"/>
          <p:cNvSpPr txBox="1">
            <a:spLocks noChangeArrowheads="1"/>
          </p:cNvSpPr>
          <p:nvPr/>
        </p:nvSpPr>
        <p:spPr bwMode="auto">
          <a:xfrm>
            <a:off x="6096000" y="990600"/>
            <a:ext cx="633413" cy="366713"/>
          </a:xfrm>
          <a:prstGeom prst="rect">
            <a:avLst/>
          </a:prstGeom>
          <a:noFill/>
          <a:ln w="9525">
            <a:noFill/>
            <a:miter lim="800000"/>
            <a:headEnd/>
            <a:tailEnd/>
          </a:ln>
        </p:spPr>
        <p:txBody>
          <a:bodyPr wrap="none">
            <a:prstTxWarp prst="textNoShape">
              <a:avLst/>
            </a:prstTxWarp>
            <a:spAutoFit/>
          </a:bodyPr>
          <a:lstStyle/>
          <a:p>
            <a:r>
              <a:rPr lang="en-US" sz="1800">
                <a:latin typeface="Arial" pitchFamily="-110" charset="0"/>
                <a:ea typeface="ＭＳ Ｐゴシック" pitchFamily="-110" charset="-128"/>
                <a:cs typeface="ＭＳ Ｐゴシック" pitchFamily="-110" charset="-128"/>
              </a:rPr>
              <a:t>4</a:t>
            </a:r>
            <a:r>
              <a:rPr lang="el-GR" sz="1800">
                <a:latin typeface="Arial" pitchFamily="-110" charset="0"/>
                <a:ea typeface="Arial" pitchFamily="-110" charset="0"/>
                <a:cs typeface="Arial" pitchFamily="-110" charset="0"/>
              </a:rPr>
              <a:t>μ</a:t>
            </a:r>
            <a:r>
              <a:rPr lang="en-US" sz="1800">
                <a:latin typeface="Arial" pitchFamily="-110" charset="0"/>
                <a:ea typeface="Arial" pitchFamily="-110" charset="0"/>
                <a:cs typeface="Arial" pitchFamily="-110" charset="0"/>
              </a:rPr>
              <a:t>m</a:t>
            </a:r>
            <a:endParaRPr lang="el-GR" sz="1800">
              <a:latin typeface="Arial" pitchFamily="-110" charset="0"/>
              <a:ea typeface="Arial" pitchFamily="-110" charset="0"/>
              <a:cs typeface="Arial" pitchFamily="-110" charset="0"/>
            </a:endParaRPr>
          </a:p>
        </p:txBody>
      </p:sp>
      <p:sp>
        <p:nvSpPr>
          <p:cNvPr id="97288" name="Text Box 8"/>
          <p:cNvSpPr txBox="1">
            <a:spLocks noChangeArrowheads="1"/>
          </p:cNvSpPr>
          <p:nvPr/>
        </p:nvSpPr>
        <p:spPr bwMode="auto">
          <a:xfrm>
            <a:off x="6553200" y="1690688"/>
            <a:ext cx="823913" cy="366712"/>
          </a:xfrm>
          <a:prstGeom prst="rect">
            <a:avLst/>
          </a:prstGeom>
          <a:noFill/>
          <a:ln w="9525">
            <a:noFill/>
            <a:miter lim="800000"/>
            <a:headEnd/>
            <a:tailEnd/>
          </a:ln>
        </p:spPr>
        <p:txBody>
          <a:bodyPr wrap="none">
            <a:prstTxWarp prst="textNoShape">
              <a:avLst/>
            </a:prstTxWarp>
            <a:spAutoFit/>
          </a:bodyPr>
          <a:lstStyle/>
          <a:p>
            <a:r>
              <a:rPr lang="en-US" sz="1800">
                <a:latin typeface="Arial" pitchFamily="-110" charset="0"/>
                <a:ea typeface="ＭＳ Ｐゴシック" pitchFamily="-110" charset="-128"/>
                <a:cs typeface="ＭＳ Ｐゴシック" pitchFamily="-110" charset="-128"/>
              </a:rPr>
              <a:t>6.7</a:t>
            </a:r>
            <a:r>
              <a:rPr lang="el-GR" sz="1800">
                <a:latin typeface="Arial" pitchFamily="-110" charset="0"/>
                <a:ea typeface="Arial" pitchFamily="-110" charset="0"/>
                <a:cs typeface="Arial" pitchFamily="-110" charset="0"/>
              </a:rPr>
              <a:t>μ</a:t>
            </a:r>
            <a:r>
              <a:rPr lang="en-US" sz="1800">
                <a:latin typeface="Arial" pitchFamily="-110" charset="0"/>
                <a:ea typeface="Arial" pitchFamily="-110" charset="0"/>
                <a:cs typeface="Arial" pitchFamily="-110" charset="0"/>
              </a:rPr>
              <a:t>m</a:t>
            </a:r>
            <a:endParaRPr lang="el-GR" sz="1800">
              <a:latin typeface="Arial" pitchFamily="-110" charset="0"/>
              <a:ea typeface="Arial" pitchFamily="-110" charset="0"/>
              <a:cs typeface="Arial" pitchFamily="-110" charset="0"/>
            </a:endParaRPr>
          </a:p>
        </p:txBody>
      </p:sp>
      <p:sp>
        <p:nvSpPr>
          <p:cNvPr id="97289" name="Text Box 9"/>
          <p:cNvSpPr txBox="1">
            <a:spLocks noChangeArrowheads="1"/>
          </p:cNvSpPr>
          <p:nvPr/>
        </p:nvSpPr>
        <p:spPr bwMode="auto">
          <a:xfrm>
            <a:off x="6477000" y="2438400"/>
            <a:ext cx="760413" cy="366713"/>
          </a:xfrm>
          <a:prstGeom prst="rect">
            <a:avLst/>
          </a:prstGeom>
          <a:noFill/>
          <a:ln w="9525">
            <a:noFill/>
            <a:miter lim="800000"/>
            <a:headEnd/>
            <a:tailEnd/>
          </a:ln>
        </p:spPr>
        <p:txBody>
          <a:bodyPr wrap="none">
            <a:prstTxWarp prst="textNoShape">
              <a:avLst/>
            </a:prstTxWarp>
            <a:spAutoFit/>
          </a:bodyPr>
          <a:lstStyle/>
          <a:p>
            <a:r>
              <a:rPr lang="en-US" sz="1800">
                <a:latin typeface="Arial" pitchFamily="-110" charset="0"/>
                <a:ea typeface="ＭＳ Ｐゴシック" pitchFamily="-110" charset="-128"/>
                <a:cs typeface="ＭＳ Ｐゴシック" pitchFamily="-110" charset="-128"/>
              </a:rPr>
              <a:t>10</a:t>
            </a:r>
            <a:r>
              <a:rPr lang="el-GR" sz="1800">
                <a:latin typeface="Arial" pitchFamily="-110" charset="0"/>
                <a:ea typeface="Arial" pitchFamily="-110" charset="0"/>
                <a:cs typeface="Arial" pitchFamily="-110" charset="0"/>
              </a:rPr>
              <a:t>μ</a:t>
            </a:r>
            <a:r>
              <a:rPr lang="en-US" sz="1800">
                <a:latin typeface="Arial" pitchFamily="-110" charset="0"/>
                <a:ea typeface="Arial" pitchFamily="-110" charset="0"/>
                <a:cs typeface="Arial" pitchFamily="-110" charset="0"/>
              </a:rPr>
              <a:t>m</a:t>
            </a:r>
            <a:endParaRPr lang="el-GR" sz="1800">
              <a:latin typeface="Arial" pitchFamily="-110" charset="0"/>
              <a:ea typeface="Arial" pitchFamily="-110" charset="0"/>
              <a:cs typeface="Arial" pitchFamily="-110" charset="0"/>
            </a:endParaRPr>
          </a:p>
        </p:txBody>
      </p:sp>
      <p:sp>
        <p:nvSpPr>
          <p:cNvPr id="97290" name="Text Box 10"/>
          <p:cNvSpPr txBox="1">
            <a:spLocks noChangeArrowheads="1"/>
          </p:cNvSpPr>
          <p:nvPr/>
        </p:nvSpPr>
        <p:spPr bwMode="auto">
          <a:xfrm>
            <a:off x="6553200" y="2833688"/>
            <a:ext cx="760413" cy="366712"/>
          </a:xfrm>
          <a:prstGeom prst="rect">
            <a:avLst/>
          </a:prstGeom>
          <a:noFill/>
          <a:ln w="9525">
            <a:noFill/>
            <a:miter lim="800000"/>
            <a:headEnd/>
            <a:tailEnd/>
          </a:ln>
        </p:spPr>
        <p:txBody>
          <a:bodyPr wrap="none">
            <a:prstTxWarp prst="textNoShape">
              <a:avLst/>
            </a:prstTxWarp>
            <a:spAutoFit/>
          </a:bodyPr>
          <a:lstStyle/>
          <a:p>
            <a:r>
              <a:rPr lang="en-US" sz="1800">
                <a:latin typeface="Arial" pitchFamily="-110" charset="0"/>
                <a:ea typeface="ＭＳ Ｐゴシック" pitchFamily="-110" charset="-128"/>
                <a:cs typeface="ＭＳ Ｐゴシック" pitchFamily="-110" charset="-128"/>
              </a:rPr>
              <a:t>15</a:t>
            </a:r>
            <a:r>
              <a:rPr lang="el-GR" sz="1800">
                <a:latin typeface="Arial" pitchFamily="-110" charset="0"/>
                <a:ea typeface="Arial" pitchFamily="-110" charset="0"/>
                <a:cs typeface="Arial" pitchFamily="-110" charset="0"/>
              </a:rPr>
              <a:t>μ</a:t>
            </a:r>
            <a:r>
              <a:rPr lang="en-US" sz="1800">
                <a:latin typeface="Arial" pitchFamily="-110" charset="0"/>
                <a:ea typeface="Arial" pitchFamily="-110" charset="0"/>
                <a:cs typeface="Arial" pitchFamily="-110" charset="0"/>
              </a:rPr>
              <a:t>m</a:t>
            </a:r>
            <a:endParaRPr lang="el-GR" sz="1800">
              <a:latin typeface="Arial" pitchFamily="-110" charset="0"/>
              <a:ea typeface="Arial" pitchFamily="-110" charset="0"/>
              <a:cs typeface="Arial" pitchFamily="-110" charset="0"/>
            </a:endParaRPr>
          </a:p>
        </p:txBody>
      </p:sp>
      <p:sp>
        <p:nvSpPr>
          <p:cNvPr id="97291" name="Text Box 11"/>
          <p:cNvSpPr txBox="1">
            <a:spLocks noChangeArrowheads="1"/>
          </p:cNvSpPr>
          <p:nvPr/>
        </p:nvSpPr>
        <p:spPr bwMode="auto">
          <a:xfrm>
            <a:off x="6681788" y="3352800"/>
            <a:ext cx="1276350" cy="366713"/>
          </a:xfrm>
          <a:prstGeom prst="rect">
            <a:avLst/>
          </a:prstGeom>
          <a:noFill/>
          <a:ln w="9525">
            <a:noFill/>
            <a:miter lim="800000"/>
            <a:headEnd/>
            <a:tailEnd/>
          </a:ln>
        </p:spPr>
        <p:txBody>
          <a:bodyPr wrap="none">
            <a:prstTxWarp prst="textNoShape">
              <a:avLst/>
            </a:prstTxWarp>
            <a:spAutoFit/>
          </a:bodyPr>
          <a:lstStyle/>
          <a:p>
            <a:r>
              <a:rPr lang="en-US" sz="1800">
                <a:latin typeface="Arial" pitchFamily="-110" charset="0"/>
                <a:ea typeface="ＭＳ Ｐゴシック" pitchFamily="-110" charset="-128"/>
                <a:cs typeface="ＭＳ Ｐゴシック" pitchFamily="-110" charset="-128"/>
              </a:rPr>
              <a:t>microwave</a:t>
            </a:r>
            <a:endParaRPr lang="el-GR" sz="1800">
              <a:latin typeface="Arial" pitchFamily="-110" charset="0"/>
              <a:ea typeface="Arial" pitchFamily="-110" charset="0"/>
              <a:cs typeface="Arial" pitchFamily="-110" charset="0"/>
            </a:endParaRPr>
          </a:p>
        </p:txBody>
      </p:sp>
      <p:sp>
        <p:nvSpPr>
          <p:cNvPr id="97292" name="Text Box 12"/>
          <p:cNvSpPr txBox="1">
            <a:spLocks noChangeArrowheads="1"/>
          </p:cNvSpPr>
          <p:nvPr/>
        </p:nvSpPr>
        <p:spPr bwMode="auto">
          <a:xfrm>
            <a:off x="228600" y="0"/>
            <a:ext cx="8845550" cy="457200"/>
          </a:xfrm>
          <a:prstGeom prst="rect">
            <a:avLst/>
          </a:prstGeom>
          <a:noFill/>
          <a:ln w="9525">
            <a:noFill/>
            <a:miter lim="800000"/>
            <a:headEnd/>
            <a:tailEnd/>
          </a:ln>
        </p:spPr>
        <p:txBody>
          <a:bodyPr wrap="none">
            <a:prstTxWarp prst="textNoShape">
              <a:avLst/>
            </a:prstTxWarp>
            <a:spAutoFit/>
          </a:bodyPr>
          <a:lstStyle/>
          <a:p>
            <a:pPr eaLnBrk="0" hangingPunct="0"/>
            <a:r>
              <a:rPr lang="en-US">
                <a:ea typeface="ＭＳ Ｐゴシック" pitchFamily="-110" charset="-128"/>
                <a:cs typeface="ＭＳ Ｐゴシック" pitchFamily="-110" charset="-128"/>
              </a:rPr>
              <a:t>Temperature Sensitivity of B(</a:t>
            </a:r>
            <a:r>
              <a:rPr lang="el-GR">
                <a:ea typeface="Arial" pitchFamily="-110" charset="0"/>
                <a:cs typeface="Arial" pitchFamily="-110" charset="0"/>
              </a:rPr>
              <a:t>λ</a:t>
            </a:r>
            <a:r>
              <a:rPr lang="en-US">
                <a:ea typeface="Arial" pitchFamily="-110" charset="0"/>
                <a:cs typeface="Arial" pitchFamily="-110" charset="0"/>
              </a:rPr>
              <a:t>,T) for typical earth scene temperatures</a:t>
            </a:r>
            <a:r>
              <a:rPr lang="en-US">
                <a:ea typeface="ＭＳ Ｐゴシック" pitchFamily="-110" charset="-128"/>
                <a:cs typeface="ＭＳ Ｐゴシック" pitchFamily="-110" charset="-128"/>
              </a:rPr>
              <a:t> </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Title 1"/>
          <p:cNvSpPr>
            <a:spLocks noGrp="1"/>
          </p:cNvSpPr>
          <p:nvPr>
            <p:ph type="title"/>
          </p:nvPr>
        </p:nvSpPr>
        <p:spPr>
          <a:xfrm>
            <a:off x="533400" y="152400"/>
            <a:ext cx="7772400" cy="1143000"/>
          </a:xfrm>
        </p:spPr>
        <p:txBody>
          <a:bodyPr/>
          <a:lstStyle/>
          <a:p>
            <a:r>
              <a:rPr lang="en-US" dirty="0" smtClean="0">
                <a:solidFill>
                  <a:schemeClr val="accent2"/>
                </a:solidFill>
                <a:ea typeface="ＭＳ Ｐゴシック" pitchFamily="-110" charset="-128"/>
                <a:cs typeface="ＭＳ Ｐゴシック" pitchFamily="-110" charset="-128"/>
              </a:rPr>
              <a:t>MODIS Standard Products (1)</a:t>
            </a:r>
          </a:p>
        </p:txBody>
      </p:sp>
      <p:sp>
        <p:nvSpPr>
          <p:cNvPr id="26627" name="Content Placeholder 2"/>
          <p:cNvSpPr>
            <a:spLocks noGrp="1"/>
          </p:cNvSpPr>
          <p:nvPr>
            <p:ph idx="1"/>
          </p:nvPr>
        </p:nvSpPr>
        <p:spPr>
          <a:xfrm>
            <a:off x="765175" y="1295400"/>
            <a:ext cx="7845425" cy="4254500"/>
          </a:xfrm>
        </p:spPr>
        <p:txBody>
          <a:bodyPr/>
          <a:lstStyle/>
          <a:p>
            <a:pPr>
              <a:lnSpc>
                <a:spcPct val="90000"/>
              </a:lnSpc>
              <a:buFontTx/>
              <a:buNone/>
            </a:pPr>
            <a:r>
              <a:rPr lang="en-US" sz="2800" b="1" dirty="0" smtClean="0">
                <a:solidFill>
                  <a:srgbClr val="FF3300"/>
                </a:solidFill>
                <a:ea typeface="ＭＳ Ｐゴシック" pitchFamily="-110" charset="-128"/>
                <a:cs typeface="ＭＳ Ｐゴシック" pitchFamily="-110" charset="-128"/>
              </a:rPr>
              <a:t>Atmosphere</a:t>
            </a:r>
          </a:p>
          <a:p>
            <a:r>
              <a:rPr lang="en-US" sz="2800" b="1" i="1" u="sng" dirty="0" smtClean="0">
                <a:ea typeface="ＭＳ Ｐゴシック" pitchFamily="-110" charset="-128"/>
                <a:cs typeface="ＭＳ Ｐゴシック" pitchFamily="-110" charset="-128"/>
              </a:rPr>
              <a:t>MOD 04 - Aerosol Product</a:t>
            </a:r>
          </a:p>
          <a:p>
            <a:r>
              <a:rPr lang="en-US" sz="2800" u="sng" dirty="0" smtClean="0">
                <a:ea typeface="ＭＳ Ｐゴシック" pitchFamily="-110" charset="-128"/>
                <a:cs typeface="ＭＳ Ｐゴシック" pitchFamily="-110" charset="-128"/>
              </a:rPr>
              <a:t>MOD 05 - Total </a:t>
            </a:r>
            <a:r>
              <a:rPr lang="en-US" sz="2800" u="sng" dirty="0" err="1" smtClean="0">
                <a:ea typeface="ＭＳ Ｐゴシック" pitchFamily="-110" charset="-128"/>
                <a:cs typeface="ＭＳ Ｐゴシック" pitchFamily="-110" charset="-128"/>
              </a:rPr>
              <a:t>Precipitable</a:t>
            </a:r>
            <a:r>
              <a:rPr lang="en-US" sz="2800" u="sng" dirty="0" smtClean="0">
                <a:ea typeface="ＭＳ Ｐゴシック" pitchFamily="-110" charset="-128"/>
                <a:cs typeface="ＭＳ Ｐゴシック" pitchFamily="-110" charset="-128"/>
              </a:rPr>
              <a:t> Water (Water Vapor)</a:t>
            </a:r>
          </a:p>
          <a:p>
            <a:r>
              <a:rPr lang="en-US" sz="2800" b="1" i="1" u="sng" dirty="0" smtClean="0">
                <a:ea typeface="ＭＳ Ｐゴシック" pitchFamily="-110" charset="-128"/>
                <a:cs typeface="ＭＳ Ｐゴシック" pitchFamily="-110" charset="-128"/>
              </a:rPr>
              <a:t>MOD 06 - Cloud Product</a:t>
            </a:r>
          </a:p>
          <a:p>
            <a:pPr lvl="1"/>
            <a:r>
              <a:rPr lang="en-US" sz="2400" b="1" i="1" u="sng" dirty="0" smtClean="0"/>
              <a:t>Cloud Top Properties (MOD06CT)</a:t>
            </a:r>
          </a:p>
          <a:p>
            <a:pPr lvl="1"/>
            <a:r>
              <a:rPr lang="en-US" sz="2400" b="1" i="1" u="sng" dirty="0" smtClean="0"/>
              <a:t>Cloud Phase (part of MOD06CT)</a:t>
            </a:r>
          </a:p>
          <a:p>
            <a:pPr lvl="1"/>
            <a:r>
              <a:rPr lang="en-US" sz="2400" i="1" u="sng" dirty="0" smtClean="0"/>
              <a:t>Cloud Optical Depth (MOD06OD)</a:t>
            </a:r>
          </a:p>
          <a:p>
            <a:r>
              <a:rPr lang="en-US" sz="2800" b="1" i="1" u="sng" dirty="0" smtClean="0">
                <a:ea typeface="ＭＳ Ｐゴシック" pitchFamily="-110" charset="-128"/>
                <a:cs typeface="ＭＳ Ｐゴシック" pitchFamily="-110" charset="-128"/>
              </a:rPr>
              <a:t>MOD 07 - Atmospheric Profiles</a:t>
            </a:r>
          </a:p>
          <a:p>
            <a:r>
              <a:rPr lang="en-US" sz="2800" u="sng" dirty="0" smtClean="0">
                <a:solidFill>
                  <a:srgbClr val="000000"/>
                </a:solidFill>
                <a:ea typeface="ＭＳ Ｐゴシック" pitchFamily="-110" charset="-128"/>
                <a:cs typeface="ＭＳ Ｐゴシック" pitchFamily="-110" charset="-128"/>
              </a:rPr>
              <a:t>MOD 08 - Gridded Atmospheric Product</a:t>
            </a:r>
          </a:p>
          <a:p>
            <a:r>
              <a:rPr lang="en-US" sz="2800" b="1" i="1" u="sng" dirty="0" smtClean="0">
                <a:ea typeface="ＭＳ Ｐゴシック" pitchFamily="-110" charset="-128"/>
                <a:cs typeface="ＭＳ Ｐゴシック" pitchFamily="-110" charset="-128"/>
              </a:rPr>
              <a:t>MOD 35 - Cloud Mask</a:t>
            </a:r>
          </a:p>
          <a:p>
            <a:endParaRPr lang="en-US" sz="2800" dirty="0" smtClean="0">
              <a:ea typeface="ＭＳ Ｐゴシック" pitchFamily="-110" charset="-128"/>
              <a:cs typeface="ＭＳ Ｐゴシック" pitchFamily="-110" charset="-128"/>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99330" name="Text Box 2"/>
          <p:cNvSpPr txBox="1">
            <a:spLocks noChangeArrowheads="1"/>
          </p:cNvSpPr>
          <p:nvPr/>
        </p:nvSpPr>
        <p:spPr bwMode="auto">
          <a:xfrm>
            <a:off x="814388" y="3962400"/>
            <a:ext cx="7724775" cy="2647950"/>
          </a:xfrm>
          <a:prstGeom prst="rect">
            <a:avLst/>
          </a:prstGeom>
          <a:noFill/>
          <a:ln w="9525">
            <a:noFill/>
            <a:miter lim="800000"/>
            <a:headEnd/>
            <a:tailEnd/>
          </a:ln>
        </p:spPr>
        <p:txBody>
          <a:bodyPr wrap="none">
            <a:prstTxWarp prst="textNoShape">
              <a:avLst/>
            </a:prstTxWarp>
            <a:spAutoFit/>
          </a:bodyPr>
          <a:lstStyle/>
          <a:p>
            <a:pPr eaLnBrk="0" hangingPunct="0"/>
            <a:r>
              <a:rPr lang="en-US"/>
              <a:t>Broken clouds appear different in 8.6, 11 and 12 um images;</a:t>
            </a:r>
          </a:p>
          <a:p>
            <a:pPr eaLnBrk="0" hangingPunct="0"/>
            <a:r>
              <a:rPr lang="en-US"/>
              <a:t>	assume Tclr=300 and Tcld=230</a:t>
            </a:r>
          </a:p>
          <a:p>
            <a:pPr eaLnBrk="0" hangingPunct="0"/>
            <a:r>
              <a:rPr lang="en-US"/>
              <a:t>T(11)-T(12)=[(1-N)*B11(Tclr)+N*B11(Tcld)]</a:t>
            </a:r>
            <a:r>
              <a:rPr lang="en-US" baseline="30000"/>
              <a:t>-1</a:t>
            </a:r>
            <a:r>
              <a:rPr lang="en-US"/>
              <a:t> </a:t>
            </a:r>
          </a:p>
          <a:p>
            <a:pPr eaLnBrk="0" hangingPunct="0"/>
            <a:r>
              <a:rPr lang="en-US"/>
              <a:t>		- [(1-N)*B12(Tclr)+N*B12(Tcld)]</a:t>
            </a:r>
            <a:r>
              <a:rPr lang="en-US" baseline="30000"/>
              <a:t>-1</a:t>
            </a:r>
          </a:p>
          <a:p>
            <a:pPr eaLnBrk="0" hangingPunct="0"/>
            <a:r>
              <a:rPr lang="en-US"/>
              <a:t>T(8.6)-T(11)=[(1-N)*B8.6(Tclr)+N*B8.6(Tcld)]</a:t>
            </a:r>
            <a:r>
              <a:rPr lang="en-US" baseline="30000"/>
              <a:t>-1</a:t>
            </a:r>
            <a:r>
              <a:rPr lang="en-US"/>
              <a:t> </a:t>
            </a:r>
          </a:p>
          <a:p>
            <a:pPr eaLnBrk="0" hangingPunct="0"/>
            <a:r>
              <a:rPr lang="en-US"/>
              <a:t>		- [(1-N)*B11(Tclr)+N*B11(Tcld)]</a:t>
            </a:r>
            <a:r>
              <a:rPr lang="en-US" baseline="30000"/>
              <a:t>-1</a:t>
            </a:r>
          </a:p>
          <a:p>
            <a:pPr eaLnBrk="0" hangingPunct="0"/>
            <a:r>
              <a:rPr lang="en-US"/>
              <a:t>Warm part of pixel has more influence at shorter wavelengths</a:t>
            </a:r>
          </a:p>
        </p:txBody>
      </p:sp>
      <p:sp>
        <p:nvSpPr>
          <p:cNvPr id="99331" name="Line 3"/>
          <p:cNvSpPr>
            <a:spLocks noChangeShapeType="1"/>
          </p:cNvSpPr>
          <p:nvPr/>
        </p:nvSpPr>
        <p:spPr bwMode="auto">
          <a:xfrm>
            <a:off x="1066800" y="457200"/>
            <a:ext cx="0" cy="2971800"/>
          </a:xfrm>
          <a:prstGeom prst="line">
            <a:avLst/>
          </a:prstGeom>
          <a:noFill/>
          <a:ln w="9525">
            <a:solidFill>
              <a:schemeClr val="tx1"/>
            </a:solidFill>
            <a:round/>
            <a:headEnd/>
            <a:tailEnd/>
          </a:ln>
        </p:spPr>
        <p:txBody>
          <a:bodyPr>
            <a:prstTxWarp prst="textNoShape">
              <a:avLst/>
            </a:prstTxWarp>
          </a:bodyPr>
          <a:lstStyle/>
          <a:p>
            <a:endParaRPr lang="en-US"/>
          </a:p>
        </p:txBody>
      </p:sp>
      <p:sp>
        <p:nvSpPr>
          <p:cNvPr id="99332" name="Line 4"/>
          <p:cNvSpPr>
            <a:spLocks noChangeShapeType="1"/>
          </p:cNvSpPr>
          <p:nvPr/>
        </p:nvSpPr>
        <p:spPr bwMode="auto">
          <a:xfrm>
            <a:off x="1066800" y="3429000"/>
            <a:ext cx="3505200"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99333" name="Line 5"/>
          <p:cNvSpPr>
            <a:spLocks noChangeShapeType="1"/>
          </p:cNvSpPr>
          <p:nvPr/>
        </p:nvSpPr>
        <p:spPr bwMode="auto">
          <a:xfrm flipV="1">
            <a:off x="1752600" y="2743200"/>
            <a:ext cx="838200" cy="228600"/>
          </a:xfrm>
          <a:prstGeom prst="line">
            <a:avLst/>
          </a:prstGeom>
          <a:noFill/>
          <a:ln w="9525">
            <a:solidFill>
              <a:schemeClr val="tx1"/>
            </a:solidFill>
            <a:round/>
            <a:headEnd/>
            <a:tailEnd/>
          </a:ln>
        </p:spPr>
        <p:txBody>
          <a:bodyPr>
            <a:prstTxWarp prst="textNoShape">
              <a:avLst/>
            </a:prstTxWarp>
          </a:bodyPr>
          <a:lstStyle/>
          <a:p>
            <a:endParaRPr lang="en-US"/>
          </a:p>
        </p:txBody>
      </p:sp>
      <p:sp>
        <p:nvSpPr>
          <p:cNvPr id="99334" name="Line 6"/>
          <p:cNvSpPr>
            <a:spLocks noChangeShapeType="1"/>
          </p:cNvSpPr>
          <p:nvPr/>
        </p:nvSpPr>
        <p:spPr bwMode="auto">
          <a:xfrm flipV="1">
            <a:off x="2590800" y="2133600"/>
            <a:ext cx="609600" cy="609600"/>
          </a:xfrm>
          <a:prstGeom prst="line">
            <a:avLst/>
          </a:prstGeom>
          <a:noFill/>
          <a:ln w="9525">
            <a:solidFill>
              <a:schemeClr val="tx1"/>
            </a:solidFill>
            <a:round/>
            <a:headEnd/>
            <a:tailEnd/>
          </a:ln>
        </p:spPr>
        <p:txBody>
          <a:bodyPr>
            <a:prstTxWarp prst="textNoShape">
              <a:avLst/>
            </a:prstTxWarp>
          </a:bodyPr>
          <a:lstStyle/>
          <a:p>
            <a:endParaRPr lang="en-US"/>
          </a:p>
        </p:txBody>
      </p:sp>
      <p:sp>
        <p:nvSpPr>
          <p:cNvPr id="99335" name="Line 7"/>
          <p:cNvSpPr>
            <a:spLocks noChangeShapeType="1"/>
          </p:cNvSpPr>
          <p:nvPr/>
        </p:nvSpPr>
        <p:spPr bwMode="auto">
          <a:xfrm flipV="1">
            <a:off x="3200400" y="1371600"/>
            <a:ext cx="228600" cy="762000"/>
          </a:xfrm>
          <a:prstGeom prst="line">
            <a:avLst/>
          </a:prstGeom>
          <a:noFill/>
          <a:ln w="9525">
            <a:solidFill>
              <a:schemeClr val="tx1"/>
            </a:solidFill>
            <a:round/>
            <a:headEnd/>
            <a:tailEnd/>
          </a:ln>
        </p:spPr>
        <p:txBody>
          <a:bodyPr>
            <a:prstTxWarp prst="textNoShape">
              <a:avLst/>
            </a:prstTxWarp>
          </a:bodyPr>
          <a:lstStyle/>
          <a:p>
            <a:endParaRPr lang="en-US"/>
          </a:p>
        </p:txBody>
      </p:sp>
      <p:sp>
        <p:nvSpPr>
          <p:cNvPr id="99336" name="Line 8"/>
          <p:cNvSpPr>
            <a:spLocks noChangeShapeType="1"/>
          </p:cNvSpPr>
          <p:nvPr/>
        </p:nvSpPr>
        <p:spPr bwMode="auto">
          <a:xfrm flipH="1" flipV="1">
            <a:off x="2895600" y="1143000"/>
            <a:ext cx="533400" cy="228600"/>
          </a:xfrm>
          <a:prstGeom prst="line">
            <a:avLst/>
          </a:prstGeom>
          <a:noFill/>
          <a:ln w="9525">
            <a:solidFill>
              <a:schemeClr val="tx1"/>
            </a:solidFill>
            <a:round/>
            <a:headEnd/>
            <a:tailEnd/>
          </a:ln>
        </p:spPr>
        <p:txBody>
          <a:bodyPr>
            <a:prstTxWarp prst="textNoShape">
              <a:avLst/>
            </a:prstTxWarp>
          </a:bodyPr>
          <a:lstStyle/>
          <a:p>
            <a:endParaRPr lang="en-US"/>
          </a:p>
        </p:txBody>
      </p:sp>
      <p:sp>
        <p:nvSpPr>
          <p:cNvPr id="99337" name="Line 9"/>
          <p:cNvSpPr>
            <a:spLocks noChangeShapeType="1"/>
          </p:cNvSpPr>
          <p:nvPr/>
        </p:nvSpPr>
        <p:spPr bwMode="auto">
          <a:xfrm flipH="1">
            <a:off x="2438400" y="1143000"/>
            <a:ext cx="457200" cy="457200"/>
          </a:xfrm>
          <a:prstGeom prst="line">
            <a:avLst/>
          </a:prstGeom>
          <a:noFill/>
          <a:ln w="9525">
            <a:solidFill>
              <a:schemeClr val="tx1"/>
            </a:solidFill>
            <a:round/>
            <a:headEnd/>
            <a:tailEnd/>
          </a:ln>
        </p:spPr>
        <p:txBody>
          <a:bodyPr>
            <a:prstTxWarp prst="textNoShape">
              <a:avLst/>
            </a:prstTxWarp>
          </a:bodyPr>
          <a:lstStyle/>
          <a:p>
            <a:endParaRPr lang="en-US"/>
          </a:p>
        </p:txBody>
      </p:sp>
      <p:sp>
        <p:nvSpPr>
          <p:cNvPr id="99338" name="Text Box 10"/>
          <p:cNvSpPr txBox="1">
            <a:spLocks noChangeArrowheads="1"/>
          </p:cNvSpPr>
          <p:nvPr/>
        </p:nvSpPr>
        <p:spPr bwMode="auto">
          <a:xfrm>
            <a:off x="76200" y="1371600"/>
            <a:ext cx="971550" cy="457200"/>
          </a:xfrm>
          <a:prstGeom prst="rect">
            <a:avLst/>
          </a:prstGeom>
          <a:noFill/>
          <a:ln w="9525">
            <a:noFill/>
            <a:miter lim="800000"/>
            <a:headEnd/>
            <a:tailEnd/>
          </a:ln>
        </p:spPr>
        <p:txBody>
          <a:bodyPr wrap="none">
            <a:prstTxWarp prst="textNoShape">
              <a:avLst/>
            </a:prstTxWarp>
            <a:spAutoFit/>
          </a:bodyPr>
          <a:lstStyle/>
          <a:p>
            <a:pPr eaLnBrk="0" hangingPunct="0"/>
            <a:r>
              <a:rPr lang="en-US"/>
              <a:t>8.6-11</a:t>
            </a:r>
          </a:p>
        </p:txBody>
      </p:sp>
      <p:sp>
        <p:nvSpPr>
          <p:cNvPr id="99339" name="Text Box 11"/>
          <p:cNvSpPr txBox="1">
            <a:spLocks noChangeArrowheads="1"/>
          </p:cNvSpPr>
          <p:nvPr/>
        </p:nvSpPr>
        <p:spPr bwMode="auto">
          <a:xfrm>
            <a:off x="1965325" y="3546475"/>
            <a:ext cx="895350" cy="457200"/>
          </a:xfrm>
          <a:prstGeom prst="rect">
            <a:avLst/>
          </a:prstGeom>
          <a:noFill/>
          <a:ln w="9525">
            <a:noFill/>
            <a:miter lim="800000"/>
            <a:headEnd/>
            <a:tailEnd/>
          </a:ln>
        </p:spPr>
        <p:txBody>
          <a:bodyPr wrap="none">
            <a:prstTxWarp prst="textNoShape">
              <a:avLst/>
            </a:prstTxWarp>
            <a:spAutoFit/>
          </a:bodyPr>
          <a:lstStyle/>
          <a:p>
            <a:pPr eaLnBrk="0" hangingPunct="0"/>
            <a:r>
              <a:rPr lang="en-US"/>
              <a:t>11-12</a:t>
            </a:r>
          </a:p>
        </p:txBody>
      </p:sp>
      <p:sp>
        <p:nvSpPr>
          <p:cNvPr id="99340" name="Text Box 12"/>
          <p:cNvSpPr txBox="1">
            <a:spLocks noChangeArrowheads="1"/>
          </p:cNvSpPr>
          <p:nvPr/>
        </p:nvSpPr>
        <p:spPr bwMode="auto">
          <a:xfrm>
            <a:off x="1600200" y="2971800"/>
            <a:ext cx="728663" cy="457200"/>
          </a:xfrm>
          <a:prstGeom prst="rect">
            <a:avLst/>
          </a:prstGeom>
          <a:noFill/>
          <a:ln w="9525">
            <a:noFill/>
            <a:miter lim="800000"/>
            <a:headEnd/>
            <a:tailEnd/>
          </a:ln>
        </p:spPr>
        <p:txBody>
          <a:bodyPr wrap="none">
            <a:prstTxWarp prst="textNoShape">
              <a:avLst/>
            </a:prstTxWarp>
            <a:spAutoFit/>
          </a:bodyPr>
          <a:lstStyle/>
          <a:p>
            <a:pPr eaLnBrk="0" hangingPunct="0"/>
            <a:r>
              <a:rPr lang="en-US"/>
              <a:t>N=0</a:t>
            </a:r>
          </a:p>
        </p:txBody>
      </p:sp>
      <p:sp>
        <p:nvSpPr>
          <p:cNvPr id="99341" name="Text Box 13"/>
          <p:cNvSpPr txBox="1">
            <a:spLocks noChangeArrowheads="1"/>
          </p:cNvSpPr>
          <p:nvPr/>
        </p:nvSpPr>
        <p:spPr bwMode="auto">
          <a:xfrm>
            <a:off x="2651125" y="2555875"/>
            <a:ext cx="957263" cy="457200"/>
          </a:xfrm>
          <a:prstGeom prst="rect">
            <a:avLst/>
          </a:prstGeom>
          <a:noFill/>
          <a:ln w="9525">
            <a:noFill/>
            <a:miter lim="800000"/>
            <a:headEnd/>
            <a:tailEnd/>
          </a:ln>
        </p:spPr>
        <p:txBody>
          <a:bodyPr wrap="none">
            <a:prstTxWarp prst="textNoShape">
              <a:avLst/>
            </a:prstTxWarp>
            <a:spAutoFit/>
          </a:bodyPr>
          <a:lstStyle/>
          <a:p>
            <a:pPr eaLnBrk="0" hangingPunct="0"/>
            <a:r>
              <a:rPr lang="en-US"/>
              <a:t>N=0.2</a:t>
            </a:r>
          </a:p>
        </p:txBody>
      </p:sp>
      <p:sp>
        <p:nvSpPr>
          <p:cNvPr id="99342" name="Text Box 14"/>
          <p:cNvSpPr txBox="1">
            <a:spLocks noChangeArrowheads="1"/>
          </p:cNvSpPr>
          <p:nvPr/>
        </p:nvSpPr>
        <p:spPr bwMode="auto">
          <a:xfrm>
            <a:off x="2514600" y="685800"/>
            <a:ext cx="957263" cy="457200"/>
          </a:xfrm>
          <a:prstGeom prst="rect">
            <a:avLst/>
          </a:prstGeom>
          <a:noFill/>
          <a:ln w="9525">
            <a:noFill/>
            <a:miter lim="800000"/>
            <a:headEnd/>
            <a:tailEnd/>
          </a:ln>
        </p:spPr>
        <p:txBody>
          <a:bodyPr wrap="none">
            <a:prstTxWarp prst="textNoShape">
              <a:avLst/>
            </a:prstTxWarp>
            <a:spAutoFit/>
          </a:bodyPr>
          <a:lstStyle/>
          <a:p>
            <a:pPr eaLnBrk="0" hangingPunct="0"/>
            <a:r>
              <a:rPr lang="en-US"/>
              <a:t>N=0.8</a:t>
            </a:r>
          </a:p>
        </p:txBody>
      </p:sp>
      <p:sp>
        <p:nvSpPr>
          <p:cNvPr id="99343" name="Text Box 15"/>
          <p:cNvSpPr txBox="1">
            <a:spLocks noChangeArrowheads="1"/>
          </p:cNvSpPr>
          <p:nvPr/>
        </p:nvSpPr>
        <p:spPr bwMode="auto">
          <a:xfrm>
            <a:off x="3505200" y="1143000"/>
            <a:ext cx="957263" cy="457200"/>
          </a:xfrm>
          <a:prstGeom prst="rect">
            <a:avLst/>
          </a:prstGeom>
          <a:noFill/>
          <a:ln w="9525">
            <a:noFill/>
            <a:miter lim="800000"/>
            <a:headEnd/>
            <a:tailEnd/>
          </a:ln>
        </p:spPr>
        <p:txBody>
          <a:bodyPr wrap="none">
            <a:prstTxWarp prst="textNoShape">
              <a:avLst/>
            </a:prstTxWarp>
            <a:spAutoFit/>
          </a:bodyPr>
          <a:lstStyle/>
          <a:p>
            <a:pPr eaLnBrk="0" hangingPunct="0"/>
            <a:r>
              <a:rPr lang="en-US"/>
              <a:t>N=0.6</a:t>
            </a:r>
          </a:p>
        </p:txBody>
      </p:sp>
      <p:sp>
        <p:nvSpPr>
          <p:cNvPr id="99344" name="Text Box 16"/>
          <p:cNvSpPr txBox="1">
            <a:spLocks noChangeArrowheads="1"/>
          </p:cNvSpPr>
          <p:nvPr/>
        </p:nvSpPr>
        <p:spPr bwMode="auto">
          <a:xfrm>
            <a:off x="3413125" y="2022475"/>
            <a:ext cx="957263" cy="457200"/>
          </a:xfrm>
          <a:prstGeom prst="rect">
            <a:avLst/>
          </a:prstGeom>
          <a:noFill/>
          <a:ln w="9525">
            <a:noFill/>
            <a:miter lim="800000"/>
            <a:headEnd/>
            <a:tailEnd/>
          </a:ln>
        </p:spPr>
        <p:txBody>
          <a:bodyPr wrap="none">
            <a:prstTxWarp prst="textNoShape">
              <a:avLst/>
            </a:prstTxWarp>
            <a:spAutoFit/>
          </a:bodyPr>
          <a:lstStyle/>
          <a:p>
            <a:pPr eaLnBrk="0" hangingPunct="0"/>
            <a:r>
              <a:rPr lang="en-US"/>
              <a:t>N=0.4</a:t>
            </a:r>
          </a:p>
        </p:txBody>
      </p:sp>
      <p:sp>
        <p:nvSpPr>
          <p:cNvPr id="99345" name="Text Box 17"/>
          <p:cNvSpPr txBox="1">
            <a:spLocks noChangeArrowheads="1"/>
          </p:cNvSpPr>
          <p:nvPr/>
        </p:nvSpPr>
        <p:spPr bwMode="auto">
          <a:xfrm>
            <a:off x="1524000" y="1219200"/>
            <a:ext cx="957263" cy="457200"/>
          </a:xfrm>
          <a:prstGeom prst="rect">
            <a:avLst/>
          </a:prstGeom>
          <a:noFill/>
          <a:ln w="9525">
            <a:noFill/>
            <a:miter lim="800000"/>
            <a:headEnd/>
            <a:tailEnd/>
          </a:ln>
        </p:spPr>
        <p:txBody>
          <a:bodyPr wrap="none">
            <a:prstTxWarp prst="textNoShape">
              <a:avLst/>
            </a:prstTxWarp>
            <a:spAutoFit/>
          </a:bodyPr>
          <a:lstStyle/>
          <a:p>
            <a:pPr eaLnBrk="0" hangingPunct="0"/>
            <a:r>
              <a:rPr lang="en-US"/>
              <a:t>N=1.0</a:t>
            </a:r>
          </a:p>
        </p:txBody>
      </p:sp>
      <p:pic>
        <p:nvPicPr>
          <p:cNvPr id="99346" name="Picture 18"/>
          <p:cNvPicPr>
            <a:picLocks noChangeAspect="1" noChangeArrowheads="1"/>
          </p:cNvPicPr>
          <p:nvPr/>
        </p:nvPicPr>
        <p:blipFill>
          <a:blip r:embed="rId3"/>
          <a:srcRect l="50000" b="42145"/>
          <a:stretch>
            <a:fillRect/>
          </a:stretch>
        </p:blipFill>
        <p:spPr bwMode="auto">
          <a:xfrm>
            <a:off x="5029200" y="152400"/>
            <a:ext cx="3795713" cy="3367088"/>
          </a:xfrm>
          <a:prstGeom prst="rect">
            <a:avLst/>
          </a:prstGeom>
          <a:noFill/>
          <a:ln w="9525">
            <a:noFill/>
            <a:miter lim="800000"/>
            <a:headEnd/>
            <a:tailEnd/>
          </a:ln>
        </p:spPr>
      </p:pic>
    </p:spTree>
  </p:cSld>
  <p:clrMapOvr>
    <a:masterClrMapping/>
  </p:clrMapOvr>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685800" y="304800"/>
            <a:ext cx="7772400" cy="1143000"/>
          </a:xfrm>
        </p:spPr>
        <p:txBody>
          <a:bodyPr/>
          <a:lstStyle/>
          <a:p>
            <a:pPr eaLnBrk="1" hangingPunct="1"/>
            <a:r>
              <a:rPr lang="en-US">
                <a:solidFill>
                  <a:schemeClr val="accent2"/>
                </a:solidFill>
                <a:ea typeface="ＭＳ Ｐゴシック" pitchFamily="-110" charset="-128"/>
                <a:cs typeface="ＭＳ Ｐゴシック" pitchFamily="-110" charset="-128"/>
              </a:rPr>
              <a:t>Known Problems</a:t>
            </a:r>
          </a:p>
        </p:txBody>
      </p:sp>
      <p:sp>
        <p:nvSpPr>
          <p:cNvPr id="101379" name="Rectangle 3"/>
          <p:cNvSpPr>
            <a:spLocks noGrp="1" noChangeArrowheads="1"/>
          </p:cNvSpPr>
          <p:nvPr>
            <p:ph type="body" idx="1"/>
          </p:nvPr>
        </p:nvSpPr>
        <p:spPr>
          <a:xfrm>
            <a:off x="762000" y="1447800"/>
            <a:ext cx="7772400" cy="5105400"/>
          </a:xfrm>
        </p:spPr>
        <p:txBody>
          <a:bodyPr/>
          <a:lstStyle/>
          <a:p>
            <a:pPr eaLnBrk="1" hangingPunct="1">
              <a:lnSpc>
                <a:spcPct val="90000"/>
              </a:lnSpc>
            </a:pPr>
            <a:r>
              <a:rPr lang="en-US">
                <a:ea typeface="ＭＳ Ｐゴシック" pitchFamily="-110" charset="-128"/>
                <a:cs typeface="ＭＳ Ｐゴシック" pitchFamily="-110" charset="-128"/>
              </a:rPr>
              <a:t>Mid-level cloud (BT ~ 250 K)</a:t>
            </a:r>
          </a:p>
          <a:p>
            <a:pPr lvl="1" eaLnBrk="1" hangingPunct="1">
              <a:lnSpc>
                <a:spcPct val="90000"/>
              </a:lnSpc>
            </a:pPr>
            <a:r>
              <a:rPr lang="en-US"/>
              <a:t>Ambiguous solution</a:t>
            </a:r>
          </a:p>
          <a:p>
            <a:pPr lvl="1" eaLnBrk="1" hangingPunct="1">
              <a:lnSpc>
                <a:spcPct val="90000"/>
              </a:lnSpc>
              <a:buFontTx/>
              <a:buNone/>
            </a:pPr>
            <a:endParaRPr lang="en-US"/>
          </a:p>
          <a:p>
            <a:pPr eaLnBrk="1" hangingPunct="1">
              <a:lnSpc>
                <a:spcPct val="90000"/>
              </a:lnSpc>
            </a:pPr>
            <a:r>
              <a:rPr lang="en-US">
                <a:ea typeface="ＭＳ Ｐゴシック" pitchFamily="-110" charset="-128"/>
                <a:cs typeface="ＭＳ Ｐゴシック" pitchFamily="-110" charset="-128"/>
              </a:rPr>
              <a:t>Surface Emissivity Effects </a:t>
            </a:r>
          </a:p>
          <a:p>
            <a:pPr lvl="1" eaLnBrk="1" hangingPunct="1">
              <a:lnSpc>
                <a:spcPct val="90000"/>
              </a:lnSpc>
            </a:pPr>
            <a:r>
              <a:rPr lang="en-US"/>
              <a:t>Not always the same over the IR window   (granite)</a:t>
            </a:r>
          </a:p>
          <a:p>
            <a:pPr lvl="1" eaLnBrk="1" hangingPunct="1">
              <a:lnSpc>
                <a:spcPct val="90000"/>
              </a:lnSpc>
            </a:pPr>
            <a:endParaRPr lang="en-US"/>
          </a:p>
          <a:p>
            <a:pPr eaLnBrk="1" hangingPunct="1">
              <a:lnSpc>
                <a:spcPct val="90000"/>
              </a:lnSpc>
            </a:pPr>
            <a:r>
              <a:rPr lang="en-US">
                <a:ea typeface="ＭＳ Ｐゴシック" pitchFamily="-110" charset="-128"/>
                <a:cs typeface="ＭＳ Ｐゴシック" pitchFamily="-110" charset="-128"/>
              </a:rPr>
              <a:t>Mixed phase cloud category</a:t>
            </a:r>
          </a:p>
          <a:p>
            <a:pPr lvl="1" eaLnBrk="1" hangingPunct="1">
              <a:lnSpc>
                <a:spcPct val="90000"/>
              </a:lnSpc>
            </a:pPr>
            <a:r>
              <a:rPr lang="en-US"/>
              <a:t>should be considered as undecided</a:t>
            </a:r>
          </a:p>
          <a:p>
            <a:pPr lvl="1" eaLnBrk="1" hangingPunct="1">
              <a:lnSpc>
                <a:spcPct val="90000"/>
              </a:lnSpc>
            </a:pPr>
            <a:endParaRPr lang="en-US"/>
          </a:p>
        </p:txBody>
      </p:sp>
      <p:sp>
        <p:nvSpPr>
          <p:cNvPr id="101380" name="Rectangle 4"/>
          <p:cNvSpPr>
            <a:spLocks noChangeArrowheads="1"/>
          </p:cNvSpPr>
          <p:nvPr/>
        </p:nvSpPr>
        <p:spPr bwMode="auto">
          <a:xfrm>
            <a:off x="7831138" y="41592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accent2"/>
        </a:solidFill>
        <a:effectLst/>
      </p:bgPr>
    </p:bg>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3"/>
          <a:srcRect/>
          <a:stretch>
            <a:fillRect/>
          </a:stretch>
        </p:blipFill>
        <p:spPr bwMode="auto">
          <a:xfrm>
            <a:off x="0" y="660400"/>
            <a:ext cx="9144000" cy="55768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5474" name="Picture 1" descr="AQUA_28_Oct_2010_0437_Band_01.GIF"/>
          <p:cNvPicPr>
            <a:picLocks noChangeAspect="1"/>
          </p:cNvPicPr>
          <p:nvPr/>
        </p:nvPicPr>
        <p:blipFill>
          <a:blip r:embed="rId2"/>
          <a:srcRect/>
          <a:stretch>
            <a:fillRect/>
          </a:stretch>
        </p:blipFill>
        <p:spPr bwMode="auto">
          <a:xfrm>
            <a:off x="1143000" y="0"/>
            <a:ext cx="6858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6498" name="Picture 2" descr="AQUA_28_Oct_2010_0437_CloudPhase.GIF"/>
          <p:cNvPicPr>
            <a:picLocks noChangeAspect="1"/>
          </p:cNvPicPr>
          <p:nvPr/>
        </p:nvPicPr>
        <p:blipFill>
          <a:blip r:embed="rId3"/>
          <a:srcRect/>
          <a:stretch>
            <a:fillRect/>
          </a:stretch>
        </p:blipFill>
        <p:spPr bwMode="auto">
          <a:xfrm>
            <a:off x="1143000" y="0"/>
            <a:ext cx="6858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6" name="Text Box 2"/>
          <p:cNvSpPr txBox="1">
            <a:spLocks noChangeArrowheads="1"/>
          </p:cNvSpPr>
          <p:nvPr/>
        </p:nvSpPr>
        <p:spPr bwMode="auto">
          <a:xfrm>
            <a:off x="1066800" y="533400"/>
            <a:ext cx="7489825" cy="5219700"/>
          </a:xfrm>
          <a:prstGeom prst="rect">
            <a:avLst/>
          </a:prstGeom>
          <a:noFill/>
          <a:ln w="9525">
            <a:noFill/>
            <a:miter lim="800000"/>
            <a:headEnd/>
            <a:tailEnd/>
          </a:ln>
        </p:spPr>
        <p:txBody>
          <a:bodyPr>
            <a:prstTxWarp prst="textNoShape">
              <a:avLst/>
            </a:prstTxWarp>
            <a:spAutoFit/>
          </a:bodyPr>
          <a:lstStyle/>
          <a:p>
            <a:pPr marL="457200" indent="-457200" eaLnBrk="0" hangingPunct="0"/>
            <a:r>
              <a:rPr lang="en-US" sz="4900">
                <a:solidFill>
                  <a:schemeClr val="accent2"/>
                </a:solidFill>
                <a:latin typeface="Times" pitchFamily="-110" charset="0"/>
              </a:rPr>
              <a:t>Applications</a:t>
            </a:r>
          </a:p>
          <a:p>
            <a:pPr marL="457200" indent="-457200" eaLnBrk="0" hangingPunct="0"/>
            <a:endParaRPr lang="en-US">
              <a:solidFill>
                <a:srgbClr val="990000"/>
              </a:solidFill>
              <a:latin typeface="Times" pitchFamily="-110" charset="0"/>
            </a:endParaRPr>
          </a:p>
          <a:p>
            <a:pPr marL="457200" indent="-457200" eaLnBrk="0" hangingPunct="0">
              <a:buFont typeface="Arial" pitchFamily="-110" charset="0"/>
              <a:buAutoNum type="arabicPeriod"/>
            </a:pPr>
            <a:r>
              <a:rPr lang="en-US">
                <a:latin typeface="Times" pitchFamily="-110" charset="0"/>
              </a:rPr>
              <a:t>Meteorological</a:t>
            </a:r>
          </a:p>
          <a:p>
            <a:pPr marL="914400" lvl="1" indent="-457200" eaLnBrk="0" hangingPunct="0">
              <a:buFontTx/>
              <a:buChar char="-"/>
            </a:pPr>
            <a:r>
              <a:rPr lang="en-US">
                <a:latin typeface="Times" pitchFamily="-110" charset="0"/>
              </a:rPr>
              <a:t>Aviation - icing</a:t>
            </a:r>
          </a:p>
          <a:p>
            <a:pPr marL="914400" lvl="1" indent="-457200" eaLnBrk="0" hangingPunct="0">
              <a:buFontTx/>
              <a:buChar char="-"/>
            </a:pPr>
            <a:r>
              <a:rPr lang="en-US">
                <a:latin typeface="Times" pitchFamily="-110" charset="0"/>
              </a:rPr>
              <a:t>Thunderstorm maturity - glaciation</a:t>
            </a:r>
          </a:p>
          <a:p>
            <a:pPr marL="914400" lvl="1" indent="-457200" eaLnBrk="0" hangingPunct="0">
              <a:buFontTx/>
              <a:buChar char="-"/>
            </a:pPr>
            <a:r>
              <a:rPr lang="en-US">
                <a:latin typeface="Times" pitchFamily="-110" charset="0"/>
              </a:rPr>
              <a:t>Freezing rain</a:t>
            </a:r>
          </a:p>
          <a:p>
            <a:pPr marL="914400" lvl="1" indent="-457200" eaLnBrk="0" hangingPunct="0">
              <a:buFontTx/>
              <a:buChar char="-"/>
            </a:pPr>
            <a:r>
              <a:rPr lang="en-US">
                <a:latin typeface="Times" pitchFamily="-110" charset="0"/>
              </a:rPr>
              <a:t>Numerical Weather Prediction Models</a:t>
            </a:r>
          </a:p>
          <a:p>
            <a:pPr marL="457200" indent="-457200" eaLnBrk="0" hangingPunct="0"/>
            <a:endParaRPr lang="en-US">
              <a:latin typeface="Times" pitchFamily="-110" charset="0"/>
            </a:endParaRPr>
          </a:p>
          <a:p>
            <a:pPr marL="457200" indent="-457200" eaLnBrk="0" hangingPunct="0"/>
            <a:r>
              <a:rPr lang="en-US">
                <a:latin typeface="Times" pitchFamily="-110" charset="0"/>
              </a:rPr>
              <a:t>2. Climatological</a:t>
            </a:r>
          </a:p>
          <a:p>
            <a:pPr marL="457200" indent="-457200" eaLnBrk="0" hangingPunct="0"/>
            <a:r>
              <a:rPr lang="en-US">
                <a:latin typeface="Times" pitchFamily="-110" charset="0"/>
              </a:rPr>
              <a:t>	- Global Cloud Modeling - Ice and water clouds absorb and reflect differently at different wavelengths</a:t>
            </a:r>
          </a:p>
          <a:p>
            <a:pPr marL="457200" indent="-457200" eaLnBrk="0" hangingPunct="0"/>
            <a:endParaRPr lang="en-US">
              <a:latin typeface="Times" pitchFamily="-110" charset="0"/>
            </a:endParaRPr>
          </a:p>
          <a:p>
            <a:pPr marL="457200" indent="-457200" eaLnBrk="0" hangingPunct="0"/>
            <a:endParaRPr lang="en-US">
              <a:solidFill>
                <a:srgbClr val="990000"/>
              </a:solidFill>
              <a:latin typeface="Times" pitchFamily="-110"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r>
              <a:rPr lang="en-US" smtClean="0">
                <a:ea typeface="ＭＳ Ｐゴシック" pitchFamily="-110" charset="-128"/>
                <a:cs typeface="ＭＳ Ｐゴシック" pitchFamily="-110" charset="-128"/>
              </a:rPr>
              <a:t>References</a:t>
            </a:r>
          </a:p>
        </p:txBody>
      </p:sp>
      <p:sp>
        <p:nvSpPr>
          <p:cNvPr id="116739" name="Content Placeholder 2"/>
          <p:cNvSpPr>
            <a:spLocks noGrp="1"/>
          </p:cNvSpPr>
          <p:nvPr>
            <p:ph idx="1"/>
          </p:nvPr>
        </p:nvSpPr>
        <p:spPr/>
        <p:txBody>
          <a:bodyPr/>
          <a:lstStyle/>
          <a:p>
            <a:r>
              <a:rPr lang="en-US" smtClean="0">
                <a:ea typeface="ＭＳ Ｐゴシック" pitchFamily="-110" charset="-128"/>
                <a:cs typeface="ＭＳ Ｐゴシック" pitchFamily="-110" charset="-128"/>
              </a:rPr>
              <a:t>Strabala, K. I., S. A. Ackerman, and W. P. Menzel, 1994: Cloud properties inferred from 8-12 µm data. </a:t>
            </a:r>
            <a:r>
              <a:rPr lang="en-US" i="1" smtClean="0">
                <a:ea typeface="ＭＳ Ｐゴシック" pitchFamily="-110" charset="-128"/>
                <a:cs typeface="ＭＳ Ｐゴシック" pitchFamily="-110" charset="-128"/>
              </a:rPr>
              <a:t>J. Appl. Meteor., </a:t>
            </a:r>
            <a:r>
              <a:rPr lang="en-US" b="1" i="1" smtClean="0">
                <a:ea typeface="ＭＳ Ｐゴシック" pitchFamily="-110" charset="-128"/>
                <a:cs typeface="ＭＳ Ｐゴシック" pitchFamily="-110" charset="-128"/>
              </a:rPr>
              <a:t>33, 212-229.</a:t>
            </a:r>
          </a:p>
          <a:p>
            <a:endParaRPr lang="en-US" smtClean="0">
              <a:ea typeface="ＭＳ Ｐゴシック" pitchFamily="-110" charset="-128"/>
              <a:cs typeface="ＭＳ Ｐゴシック" pitchFamily="-110" charset="-128"/>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dirty="0">
                <a:solidFill>
                  <a:schemeClr val="accent2"/>
                </a:solidFill>
                <a:ea typeface="ＭＳ Ｐゴシック" pitchFamily="-110" charset="-128"/>
                <a:cs typeface="ＭＳ Ｐゴシック" pitchFamily="-110" charset="-128"/>
              </a:rPr>
              <a:t>MODIS Cloud</a:t>
            </a:r>
            <a:r>
              <a:rPr lang="en-US" dirty="0" smtClean="0">
                <a:solidFill>
                  <a:schemeClr val="accent2"/>
                </a:solidFill>
                <a:ea typeface="ＭＳ Ｐゴシック" pitchFamily="-110" charset="-128"/>
                <a:cs typeface="ＭＳ Ｐゴシック" pitchFamily="-110" charset="-128"/>
              </a:rPr>
              <a:t> Top Properties (MOD06CT)</a:t>
            </a:r>
            <a:endParaRPr lang="en-US" dirty="0">
              <a:ea typeface="ＭＳ Ｐゴシック" pitchFamily="-110" charset="-128"/>
              <a:cs typeface="ＭＳ Ｐゴシック" pitchFamily="-110" charset="-128"/>
            </a:endParaRPr>
          </a:p>
        </p:txBody>
      </p:sp>
      <p:sp>
        <p:nvSpPr>
          <p:cNvPr id="78851" name="Subtitle 3"/>
          <p:cNvSpPr>
            <a:spLocks noGrp="1"/>
          </p:cNvSpPr>
          <p:nvPr>
            <p:ph type="subTitle" idx="1"/>
          </p:nvPr>
        </p:nvSpPr>
        <p:spPr/>
        <p:txBody>
          <a:bodyPr/>
          <a:lstStyle/>
          <a:p>
            <a:endParaRPr lang="en-US" dirty="0">
              <a:ea typeface="ＭＳ Ｐゴシック" pitchFamily="-110" charset="-128"/>
              <a:cs typeface="ＭＳ Ｐゴシック" pitchFamily="-110" charset="-128"/>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304800"/>
            <a:ext cx="7772400" cy="1143000"/>
          </a:xfrm>
        </p:spPr>
        <p:txBody>
          <a:bodyPr/>
          <a:lstStyle/>
          <a:p>
            <a:pPr eaLnBrk="1" hangingPunct="1"/>
            <a:r>
              <a:rPr lang="en-US" dirty="0">
                <a:solidFill>
                  <a:schemeClr val="accent2"/>
                </a:solidFill>
              </a:rPr>
              <a:t>Cloud Top Properties</a:t>
            </a:r>
            <a:br>
              <a:rPr lang="en-US" dirty="0">
                <a:solidFill>
                  <a:schemeClr val="accent2"/>
                </a:solidFill>
              </a:rPr>
            </a:br>
            <a:r>
              <a:rPr lang="en-US" sz="2800" dirty="0" err="1">
                <a:solidFill>
                  <a:schemeClr val="accent2"/>
                </a:solidFill>
              </a:rPr>
              <a:t>Menzel</a:t>
            </a:r>
            <a:r>
              <a:rPr lang="en-US" sz="2800" dirty="0">
                <a:solidFill>
                  <a:schemeClr val="accent2"/>
                </a:solidFill>
              </a:rPr>
              <a:t>,</a:t>
            </a:r>
            <a:r>
              <a:rPr lang="en-US" sz="2800" dirty="0" smtClean="0">
                <a:solidFill>
                  <a:schemeClr val="accent2"/>
                </a:solidFill>
              </a:rPr>
              <a:t> Frey </a:t>
            </a:r>
            <a:r>
              <a:rPr lang="en-US" sz="2800" dirty="0">
                <a:solidFill>
                  <a:schemeClr val="accent2"/>
                </a:solidFill>
              </a:rPr>
              <a:t>-</a:t>
            </a:r>
            <a:r>
              <a:rPr lang="en-US" sz="2800" dirty="0" smtClean="0">
                <a:solidFill>
                  <a:schemeClr val="accent2"/>
                </a:solidFill>
              </a:rPr>
              <a:t> SSEC</a:t>
            </a:r>
            <a:endParaRPr lang="en-US" sz="2800" dirty="0">
              <a:solidFill>
                <a:schemeClr val="accent2"/>
              </a:solidFill>
            </a:endParaRPr>
          </a:p>
        </p:txBody>
      </p:sp>
      <p:sp>
        <p:nvSpPr>
          <p:cNvPr id="118787" name="Rectangle 3"/>
          <p:cNvSpPr>
            <a:spLocks noGrp="1" noChangeArrowheads="1"/>
          </p:cNvSpPr>
          <p:nvPr>
            <p:ph type="body" idx="1"/>
          </p:nvPr>
        </p:nvSpPr>
        <p:spPr>
          <a:xfrm>
            <a:off x="685800" y="1447800"/>
            <a:ext cx="7772400" cy="4800600"/>
          </a:xfrm>
        </p:spPr>
        <p:txBody>
          <a:bodyPr/>
          <a:lstStyle/>
          <a:p>
            <a:pPr eaLnBrk="1" hangingPunct="1"/>
            <a:r>
              <a:rPr lang="en-US" dirty="0"/>
              <a:t>Cloud Top Pressure, Temperature, Emissivity derived using CO</a:t>
            </a:r>
            <a:r>
              <a:rPr lang="en-US" baseline="-25000" dirty="0"/>
              <a:t>2</a:t>
            </a:r>
            <a:r>
              <a:rPr lang="en-US" dirty="0"/>
              <a:t> “slicing”</a:t>
            </a:r>
          </a:p>
          <a:p>
            <a:pPr eaLnBrk="1" hangingPunct="1"/>
            <a:r>
              <a:rPr lang="en-US" dirty="0"/>
              <a:t>MODIS product utilizes 4 spectral channels in the 13 – 14 </a:t>
            </a:r>
            <a:r>
              <a:rPr lang="en-US" dirty="0" err="1">
                <a:sym typeface="Symbol" pitchFamily="-110" charset="2"/>
              </a:rPr>
              <a:t>m</a:t>
            </a:r>
            <a:r>
              <a:rPr lang="en-US" dirty="0">
                <a:sym typeface="Symbol" pitchFamily="-110" charset="2"/>
              </a:rPr>
              <a:t> region.</a:t>
            </a:r>
          </a:p>
          <a:p>
            <a:pPr eaLnBrk="1" hangingPunct="1"/>
            <a:r>
              <a:rPr lang="en-US" dirty="0">
                <a:sym typeface="Symbol" pitchFamily="-110" charset="2"/>
              </a:rPr>
              <a:t>5x5 1 km pixel retrievals where at least 5 of the 1 km pixels are cloudy as determined by the cloud mask</a:t>
            </a:r>
          </a:p>
          <a:p>
            <a:pPr eaLnBrk="1" hangingPunct="1"/>
            <a:r>
              <a:rPr lang="en-US" dirty="0"/>
              <a:t>Cloud properties retrieved both day and night</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685800" y="-228600"/>
            <a:ext cx="7772400" cy="1143000"/>
          </a:xfrm>
        </p:spPr>
        <p:txBody>
          <a:bodyPr/>
          <a:lstStyle/>
          <a:p>
            <a:pPr eaLnBrk="1" hangingPunct="1"/>
            <a:r>
              <a:rPr lang="en-US">
                <a:solidFill>
                  <a:schemeClr val="accent2"/>
                </a:solidFill>
              </a:rPr>
              <a:t>Inputs</a:t>
            </a:r>
          </a:p>
        </p:txBody>
      </p:sp>
      <p:sp>
        <p:nvSpPr>
          <p:cNvPr id="119811" name="Rectangle 3"/>
          <p:cNvSpPr>
            <a:spLocks noGrp="1" noChangeArrowheads="1"/>
          </p:cNvSpPr>
          <p:nvPr>
            <p:ph type="body" idx="1"/>
          </p:nvPr>
        </p:nvSpPr>
        <p:spPr>
          <a:xfrm>
            <a:off x="304800" y="990600"/>
            <a:ext cx="8610600" cy="5715000"/>
          </a:xfrm>
        </p:spPr>
        <p:txBody>
          <a:bodyPr/>
          <a:lstStyle/>
          <a:p>
            <a:pPr eaLnBrk="1" hangingPunct="1"/>
            <a:r>
              <a:rPr lang="en-US" sz="2400" dirty="0"/>
              <a:t>MODIS L1B (MOD021KM) and </a:t>
            </a:r>
            <a:r>
              <a:rPr lang="en-US" sz="2400" dirty="0" err="1"/>
              <a:t>geolocation</a:t>
            </a:r>
            <a:r>
              <a:rPr lang="en-US" sz="2400" dirty="0"/>
              <a:t> file (MOD03)</a:t>
            </a:r>
          </a:p>
          <a:p>
            <a:pPr eaLnBrk="1" hangingPunct="1"/>
            <a:r>
              <a:rPr lang="en-US" sz="2400" dirty="0"/>
              <a:t>MODIS Cloud Mask (MOD35)</a:t>
            </a:r>
          </a:p>
          <a:p>
            <a:pPr eaLnBrk="1" hangingPunct="1"/>
            <a:r>
              <a:rPr lang="en-US" sz="2400" dirty="0">
                <a:latin typeface="Arial Unicode MS" pitchFamily="-110" charset="0"/>
              </a:rPr>
              <a:t>6 hourly Global Data Assimilation System T126 resolution analysis from NCEP (Vertical Profiles of Temperature and Moisture)                                                                                       </a:t>
            </a:r>
            <a:r>
              <a:rPr lang="en-US" sz="2400" dirty="0">
                <a:solidFill>
                  <a:srgbClr val="FF0000"/>
                </a:solidFill>
                <a:latin typeface="Arial Unicode MS" pitchFamily="-110" charset="0"/>
              </a:rPr>
              <a:t>ex</a:t>
            </a:r>
            <a:r>
              <a:rPr lang="en-US" sz="2400" dirty="0">
                <a:solidFill>
                  <a:srgbClr val="FF0000"/>
                </a:solidFill>
              </a:rPr>
              <a:t>: </a:t>
            </a:r>
            <a:r>
              <a:rPr lang="en-US" sz="2400" dirty="0">
                <a:solidFill>
                  <a:srgbClr val="FF0000"/>
                </a:solidFill>
                <a:latin typeface="Arial Unicode MS" pitchFamily="-110" charset="0"/>
              </a:rPr>
              <a:t>gdas1.PGrbF00.020430.00z</a:t>
            </a:r>
            <a:r>
              <a:rPr lang="en-US" sz="2400" dirty="0" smtClean="0"/>
              <a:t> </a:t>
            </a:r>
          </a:p>
          <a:p>
            <a:pPr eaLnBrk="1" hangingPunct="1"/>
            <a:r>
              <a:rPr lang="en-US" sz="2400" dirty="0" smtClean="0">
                <a:latin typeface="Arial Unicode MS" pitchFamily="-110" charset="0"/>
              </a:rPr>
              <a:t>Weekly </a:t>
            </a:r>
            <a:r>
              <a:rPr lang="en-US" sz="2400" dirty="0">
                <a:latin typeface="Arial Unicode MS" pitchFamily="-110" charset="0"/>
              </a:rPr>
              <a:t>Optimum Interpolation (OI) Sea Surface Temperature (SST) Analysis</a:t>
            </a:r>
            <a:r>
              <a:rPr lang="en-US" sz="2400" dirty="0"/>
              <a:t>      </a:t>
            </a:r>
          </a:p>
          <a:p>
            <a:pPr eaLnBrk="1" hangingPunct="1">
              <a:buFontTx/>
              <a:buNone/>
            </a:pPr>
            <a:r>
              <a:rPr lang="en-US" sz="2400" dirty="0">
                <a:solidFill>
                  <a:srgbClr val="FF0000"/>
                </a:solidFill>
              </a:rPr>
              <a:t>	ex: </a:t>
            </a:r>
            <a:r>
              <a:rPr lang="en-US" sz="2400" dirty="0">
                <a:solidFill>
                  <a:srgbClr val="FF0000"/>
                </a:solidFill>
                <a:latin typeface="Arial Unicode MS" pitchFamily="-110" charset="0"/>
              </a:rPr>
              <a:t>oisst.20050608</a:t>
            </a:r>
            <a:r>
              <a:rPr lang="en-US" sz="2400" dirty="0" smtClean="0">
                <a:solidFill>
                  <a:srgbClr val="FF0000"/>
                </a:solidFill>
              </a:rPr>
              <a:t> </a:t>
            </a:r>
            <a:endParaRPr lang="en-US" sz="2400" dirty="0">
              <a:solidFill>
                <a:srgbClr val="FF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152400" y="990600"/>
            <a:ext cx="8763000" cy="4114800"/>
          </a:xfrm>
        </p:spPr>
        <p:txBody>
          <a:bodyPr/>
          <a:lstStyle/>
          <a:p>
            <a:pPr eaLnBrk="1" hangingPunct="1">
              <a:lnSpc>
                <a:spcPct val="90000"/>
              </a:lnSpc>
              <a:buFontTx/>
              <a:buNone/>
            </a:pPr>
            <a:r>
              <a:rPr lang="en-US" sz="2800" b="1">
                <a:solidFill>
                  <a:srgbClr val="FF3300"/>
                </a:solidFill>
              </a:rPr>
              <a:t>Land</a:t>
            </a:r>
            <a:endParaRPr lang="en-US" sz="2800">
              <a:solidFill>
                <a:srgbClr val="FF3300"/>
              </a:solidFill>
            </a:endParaRPr>
          </a:p>
          <a:p>
            <a:pPr eaLnBrk="1" hangingPunct="1">
              <a:lnSpc>
                <a:spcPct val="90000"/>
              </a:lnSpc>
            </a:pPr>
            <a:r>
              <a:rPr lang="en-US" sz="2400" b="1" i="1">
                <a:hlinkClick r:id="rId3"/>
              </a:rPr>
              <a:t>MOD 09 - Surface Reflectance</a:t>
            </a:r>
            <a:r>
              <a:rPr lang="en-US" sz="2400" b="1" i="1"/>
              <a:t> </a:t>
            </a:r>
          </a:p>
          <a:p>
            <a:pPr eaLnBrk="1" hangingPunct="1">
              <a:lnSpc>
                <a:spcPct val="90000"/>
              </a:lnSpc>
            </a:pPr>
            <a:r>
              <a:rPr lang="en-US" sz="2400">
                <a:solidFill>
                  <a:schemeClr val="bg2"/>
                </a:solidFill>
                <a:hlinkClick r:id="rId4"/>
              </a:rPr>
              <a:t>MOD 10 - Snow Cover</a:t>
            </a:r>
            <a:endParaRPr lang="en-US" sz="2400">
              <a:solidFill>
                <a:schemeClr val="bg2"/>
              </a:solidFill>
            </a:endParaRPr>
          </a:p>
          <a:p>
            <a:pPr eaLnBrk="1" hangingPunct="1">
              <a:lnSpc>
                <a:spcPct val="90000"/>
              </a:lnSpc>
            </a:pPr>
            <a:r>
              <a:rPr lang="en-US" sz="2400">
                <a:solidFill>
                  <a:schemeClr val="bg2"/>
                </a:solidFill>
                <a:hlinkClick r:id="rId5"/>
              </a:rPr>
              <a:t>MOD 11 - Land Surface Temperature &amp; Emissivity</a:t>
            </a:r>
            <a:endParaRPr lang="en-US" sz="2400">
              <a:solidFill>
                <a:schemeClr val="bg2"/>
              </a:solidFill>
            </a:endParaRPr>
          </a:p>
          <a:p>
            <a:pPr eaLnBrk="1" hangingPunct="1">
              <a:lnSpc>
                <a:spcPct val="90000"/>
              </a:lnSpc>
            </a:pPr>
            <a:r>
              <a:rPr lang="en-US" sz="2400">
                <a:solidFill>
                  <a:schemeClr val="bg2"/>
                </a:solidFill>
                <a:hlinkClick r:id="rId6"/>
              </a:rPr>
              <a:t>MOD 12 - Land Cover/Land Cover Change</a:t>
            </a:r>
            <a:endParaRPr lang="en-US" sz="2400">
              <a:solidFill>
                <a:schemeClr val="bg2"/>
              </a:solidFill>
            </a:endParaRPr>
          </a:p>
          <a:p>
            <a:pPr eaLnBrk="1" hangingPunct="1">
              <a:lnSpc>
                <a:spcPct val="90000"/>
              </a:lnSpc>
            </a:pPr>
            <a:r>
              <a:rPr lang="en-US" sz="2400" b="1" i="1">
                <a:hlinkClick r:id="rId7"/>
              </a:rPr>
              <a:t>MOD 13 - Gridded Vegetation Indices (NDVI &amp; EVI)</a:t>
            </a:r>
            <a:endParaRPr lang="en-US" sz="2400" b="1" i="1"/>
          </a:p>
          <a:p>
            <a:pPr eaLnBrk="1" hangingPunct="1">
              <a:lnSpc>
                <a:spcPct val="90000"/>
              </a:lnSpc>
            </a:pPr>
            <a:r>
              <a:rPr lang="en-US" sz="2400" b="1" i="1">
                <a:hlinkClick r:id="rId8"/>
              </a:rPr>
              <a:t>MOD 14 - Thermal Anomalies (Fires) </a:t>
            </a:r>
            <a:endParaRPr lang="en-US" sz="2400" b="1" i="1"/>
          </a:p>
          <a:p>
            <a:pPr eaLnBrk="1" hangingPunct="1">
              <a:lnSpc>
                <a:spcPct val="90000"/>
              </a:lnSpc>
            </a:pPr>
            <a:r>
              <a:rPr lang="en-US" sz="2400">
                <a:hlinkClick r:id="rId9"/>
              </a:rPr>
              <a:t>MOD 15 - Leaf Area Index &amp; FPAR</a:t>
            </a:r>
            <a:endParaRPr lang="en-US" sz="2400"/>
          </a:p>
          <a:p>
            <a:pPr eaLnBrk="1" hangingPunct="1">
              <a:lnSpc>
                <a:spcPct val="90000"/>
              </a:lnSpc>
            </a:pPr>
            <a:r>
              <a:rPr lang="en-US" sz="2400">
                <a:hlinkClick r:id="rId10"/>
              </a:rPr>
              <a:t>MOD 16 - </a:t>
            </a:r>
            <a:r>
              <a:rPr lang="en-US" sz="2400">
                <a:hlinkClick r:id="rId11"/>
              </a:rPr>
              <a:t>Evapotranspiration</a:t>
            </a:r>
            <a:endParaRPr lang="en-US" sz="2400"/>
          </a:p>
          <a:p>
            <a:pPr eaLnBrk="1" hangingPunct="1">
              <a:lnSpc>
                <a:spcPct val="90000"/>
              </a:lnSpc>
            </a:pPr>
            <a:r>
              <a:rPr lang="en-US" sz="2400">
                <a:hlinkClick r:id="rId12"/>
              </a:rPr>
              <a:t>MOD 17 - Net Photosynthesis and Primary Productivity</a:t>
            </a:r>
            <a:endParaRPr lang="en-US" sz="2400"/>
          </a:p>
          <a:p>
            <a:pPr eaLnBrk="1" hangingPunct="1">
              <a:lnSpc>
                <a:spcPct val="90000"/>
              </a:lnSpc>
            </a:pPr>
            <a:r>
              <a:rPr lang="en-US" sz="2400">
                <a:hlinkClick r:id="rId13"/>
              </a:rPr>
              <a:t>MOD 29 - Sea Ice Cover</a:t>
            </a:r>
            <a:endParaRPr lang="en-US" sz="2400"/>
          </a:p>
          <a:p>
            <a:pPr eaLnBrk="1" hangingPunct="1">
              <a:lnSpc>
                <a:spcPct val="90000"/>
              </a:lnSpc>
            </a:pPr>
            <a:r>
              <a:rPr lang="en-US" sz="2400" b="1" i="1">
                <a:hlinkClick r:id="rId14"/>
              </a:rPr>
              <a:t>MOD 43 - Bidirectional Reflectance Distribution Function</a:t>
            </a:r>
            <a:r>
              <a:rPr lang="en-US" sz="2400" b="1" i="1"/>
              <a:t> (BRDF)</a:t>
            </a:r>
          </a:p>
          <a:p>
            <a:pPr eaLnBrk="1" hangingPunct="1">
              <a:lnSpc>
                <a:spcPct val="90000"/>
              </a:lnSpc>
            </a:pPr>
            <a:r>
              <a:rPr lang="en-US" sz="2400">
                <a:hlinkClick r:id="rId15"/>
              </a:rPr>
              <a:t>MOD 44 - Vegetation Cover Conversion</a:t>
            </a:r>
            <a:endParaRPr lang="en-US" sz="2400"/>
          </a:p>
        </p:txBody>
      </p:sp>
      <p:sp>
        <p:nvSpPr>
          <p:cNvPr id="27651" name="Rectangle 3"/>
          <p:cNvSpPr>
            <a:spLocks noGrp="1" noChangeArrowheads="1"/>
          </p:cNvSpPr>
          <p:nvPr>
            <p:ph type="title"/>
          </p:nvPr>
        </p:nvSpPr>
        <p:spPr>
          <a:xfrm>
            <a:off x="685800" y="76200"/>
            <a:ext cx="7772400" cy="1143000"/>
          </a:xfrm>
          <a:noFill/>
        </p:spPr>
        <p:txBody>
          <a:bodyPr/>
          <a:lstStyle/>
          <a:p>
            <a:pPr eaLnBrk="1" hangingPunct="1"/>
            <a:r>
              <a:rPr lang="en-US" dirty="0">
                <a:solidFill>
                  <a:srgbClr val="3333CC"/>
                </a:solidFill>
              </a:rPr>
              <a:t>MODIS Standard Products (2)</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accent2"/>
        </a:solidFill>
        <a:effectLst/>
      </p:bgPr>
    </p:bg>
    <p:spTree>
      <p:nvGrpSpPr>
        <p:cNvPr id="1" name=""/>
        <p:cNvGrpSpPr/>
        <p:nvPr/>
      </p:nvGrpSpPr>
      <p:grpSpPr>
        <a:xfrm>
          <a:off x="0" y="0"/>
          <a:ext cx="0" cy="0"/>
          <a:chOff x="0" y="0"/>
          <a:chExt cx="0" cy="0"/>
        </a:xfrm>
      </p:grpSpPr>
      <p:pic>
        <p:nvPicPr>
          <p:cNvPr id="120834" name="Picture 2" descr="C:\WINNT\Profiles\liamg\Desktop\E351_002.gif"/>
          <p:cNvPicPr>
            <a:picLocks noChangeAspect="1" noChangeArrowheads="1"/>
          </p:cNvPicPr>
          <p:nvPr/>
        </p:nvPicPr>
        <p:blipFill>
          <a:blip r:embed="rId3"/>
          <a:srcRect l="7529" t="12923" r="7529" b="12923"/>
          <a:stretch>
            <a:fillRect/>
          </a:stretch>
        </p:blipFill>
        <p:spPr bwMode="auto">
          <a:xfrm>
            <a:off x="0" y="152400"/>
            <a:ext cx="9144000" cy="6511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1"/>
        </a:solidFill>
        <a:effectLst/>
      </p:bgPr>
    </p:bg>
    <p:spTree>
      <p:nvGrpSpPr>
        <p:cNvPr id="1" name=""/>
        <p:cNvGrpSpPr/>
        <p:nvPr/>
      </p:nvGrpSpPr>
      <p:grpSpPr>
        <a:xfrm>
          <a:off x="0" y="0"/>
          <a:ext cx="0" cy="0"/>
          <a:chOff x="0" y="0"/>
          <a:chExt cx="0" cy="0"/>
        </a:xfrm>
      </p:grpSpPr>
      <p:graphicFrame>
        <p:nvGraphicFramePr>
          <p:cNvPr id="122882" name="Object 2"/>
          <p:cNvGraphicFramePr>
            <a:graphicFrameLocks noChangeAspect="1"/>
          </p:cNvGraphicFramePr>
          <p:nvPr/>
        </p:nvGraphicFramePr>
        <p:xfrm>
          <a:off x="685800" y="2514600"/>
          <a:ext cx="7796213" cy="2438400"/>
        </p:xfrm>
        <a:graphic>
          <a:graphicData uri="http://schemas.openxmlformats.org/presentationml/2006/ole">
            <p:oleObj spid="_x0000_s122882" name="Paint Shop Pro Image" r:id="rId3" imgW="7795122" imgH="5453659" progId="">
              <p:embed/>
            </p:oleObj>
          </a:graphicData>
        </a:graphic>
      </p:graphicFrame>
      <p:sp>
        <p:nvSpPr>
          <p:cNvPr id="122883" name="Text Box 3"/>
          <p:cNvSpPr txBox="1">
            <a:spLocks noChangeArrowheads="1"/>
          </p:cNvSpPr>
          <p:nvPr/>
        </p:nvSpPr>
        <p:spPr bwMode="auto">
          <a:xfrm>
            <a:off x="914400" y="1371600"/>
            <a:ext cx="7208838" cy="457200"/>
          </a:xfrm>
          <a:prstGeom prst="rect">
            <a:avLst/>
          </a:prstGeom>
          <a:noFill/>
          <a:ln w="9525">
            <a:noFill/>
            <a:miter lim="800000"/>
            <a:headEnd/>
            <a:tailEnd/>
          </a:ln>
        </p:spPr>
        <p:txBody>
          <a:bodyPr wrap="none">
            <a:prstTxWarp prst="textNoShape">
              <a:avLst/>
            </a:prstTxWarp>
            <a:spAutoFit/>
          </a:bodyPr>
          <a:lstStyle/>
          <a:p>
            <a:pPr eaLnBrk="0" hangingPunct="0"/>
            <a:r>
              <a:rPr lang="en-US" b="1">
                <a:solidFill>
                  <a:srgbClr val="000000"/>
                </a:solidFill>
              </a:rPr>
              <a:t>CO2 channels see to different levels in the atmosphere</a:t>
            </a:r>
          </a:p>
        </p:txBody>
      </p:sp>
      <p:sp>
        <p:nvSpPr>
          <p:cNvPr id="122884" name="Text Box 4"/>
          <p:cNvSpPr txBox="1">
            <a:spLocks noChangeArrowheads="1"/>
          </p:cNvSpPr>
          <p:nvPr/>
        </p:nvSpPr>
        <p:spPr bwMode="auto">
          <a:xfrm>
            <a:off x="1003300" y="5410200"/>
            <a:ext cx="8064500" cy="457200"/>
          </a:xfrm>
          <a:prstGeom prst="rect">
            <a:avLst/>
          </a:prstGeom>
          <a:noFill/>
          <a:ln w="9525">
            <a:noFill/>
            <a:miter lim="800000"/>
            <a:headEnd/>
            <a:tailEnd/>
          </a:ln>
        </p:spPr>
        <p:txBody>
          <a:bodyPr wrap="none">
            <a:prstTxWarp prst="textNoShape">
              <a:avLst/>
            </a:prstTxWarp>
            <a:spAutoFit/>
          </a:bodyPr>
          <a:lstStyle/>
          <a:p>
            <a:pPr eaLnBrk="0" hangingPunct="0"/>
            <a:r>
              <a:rPr lang="en-US">
                <a:solidFill>
                  <a:srgbClr val="000000"/>
                </a:solidFill>
              </a:rPr>
              <a:t>14.2 um             13.9 um             13.6 um           13.3 um              </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23906" name="Text Box 2"/>
          <p:cNvSpPr txBox="1">
            <a:spLocks noChangeArrowheads="1"/>
          </p:cNvSpPr>
          <p:nvPr/>
        </p:nvSpPr>
        <p:spPr bwMode="auto">
          <a:xfrm>
            <a:off x="533400" y="609600"/>
            <a:ext cx="7924800" cy="5665788"/>
          </a:xfrm>
          <a:prstGeom prst="rect">
            <a:avLst/>
          </a:prstGeom>
          <a:noFill/>
          <a:ln w="9525">
            <a:noFill/>
            <a:miter lim="800000"/>
            <a:headEnd/>
            <a:tailEnd/>
          </a:ln>
        </p:spPr>
        <p:txBody>
          <a:bodyPr>
            <a:prstTxWarp prst="textNoShape">
              <a:avLst/>
            </a:prstTxWarp>
            <a:spAutoFit/>
          </a:bodyPr>
          <a:lstStyle/>
          <a:p>
            <a:pPr eaLnBrk="0" hangingPunct="0"/>
            <a:r>
              <a:rPr lang="en-US" b="1" u="sng">
                <a:solidFill>
                  <a:srgbClr val="000000"/>
                </a:solidFill>
              </a:rPr>
              <a:t>Radiative Transfer Equation</a:t>
            </a:r>
          </a:p>
          <a:p>
            <a:pPr eaLnBrk="0" hangingPunct="0"/>
            <a:endParaRPr lang="en-US" sz="1800">
              <a:solidFill>
                <a:srgbClr val="000000"/>
              </a:solidFill>
            </a:endParaRPr>
          </a:p>
          <a:p>
            <a:pPr eaLnBrk="0" hangingPunct="0"/>
            <a:r>
              <a:rPr lang="en-US">
                <a:solidFill>
                  <a:srgbClr val="000000"/>
                </a:solidFill>
              </a:rPr>
              <a:t>The radiance leaving the earth-atmosphere system sensed by a satellite borne radiometer is the sum of radiation emissions from the earth-surface and each atmospheric level that are transmitted to the top of the atmosphere.  Considering the earth's surface to be a blackbody emitter (emissivity equal to unity), the upwelling radiance intensity, I</a:t>
            </a:r>
            <a:r>
              <a:rPr lang="en-US" baseline="-25000">
                <a:solidFill>
                  <a:srgbClr val="000000"/>
                </a:solidFill>
                <a:sym typeface="Symbol" pitchFamily="-110" charset="2"/>
              </a:rPr>
              <a:t></a:t>
            </a:r>
            <a:r>
              <a:rPr lang="en-US">
                <a:solidFill>
                  <a:srgbClr val="000000"/>
                </a:solidFill>
              </a:rPr>
              <a:t>, for a cloudless atmosphere is given by the expression</a:t>
            </a:r>
          </a:p>
          <a:p>
            <a:pPr eaLnBrk="0" hangingPunct="0"/>
            <a:endParaRPr lang="en-US" sz="1800">
              <a:solidFill>
                <a:srgbClr val="000000"/>
              </a:solidFill>
            </a:endParaRPr>
          </a:p>
          <a:p>
            <a:pPr eaLnBrk="0" hangingPunct="0"/>
            <a:endParaRPr lang="en-US" sz="1800">
              <a:solidFill>
                <a:srgbClr val="000000"/>
              </a:solidFill>
            </a:endParaRPr>
          </a:p>
          <a:p>
            <a:pPr eaLnBrk="0" hangingPunct="0"/>
            <a:r>
              <a:rPr lang="en-US" sz="1800">
                <a:solidFill>
                  <a:srgbClr val="000000"/>
                </a:solidFill>
              </a:rPr>
              <a:t>	I</a:t>
            </a:r>
            <a:r>
              <a:rPr lang="en-US" sz="1800" baseline="-25000">
                <a:solidFill>
                  <a:srgbClr val="000000"/>
                </a:solidFill>
                <a:sym typeface="Symbol" pitchFamily="-110" charset="2"/>
              </a:rPr>
              <a:t></a:t>
            </a:r>
            <a:r>
              <a:rPr lang="en-US" sz="1800">
                <a:solidFill>
                  <a:srgbClr val="000000"/>
                </a:solidFill>
              </a:rPr>
              <a:t>  = </a:t>
            </a:r>
            <a:r>
              <a:rPr lang="en-US" sz="1800">
                <a:solidFill>
                  <a:srgbClr val="000000"/>
                </a:solidFill>
                <a:sym typeface="Symbol" pitchFamily="-110" charset="2"/>
              </a:rPr>
              <a:t></a:t>
            </a:r>
            <a:r>
              <a:rPr lang="en-US" sz="1800" baseline="-25000">
                <a:solidFill>
                  <a:srgbClr val="000000"/>
                </a:solidFill>
                <a:sym typeface="Symbol" pitchFamily="-110" charset="2"/>
              </a:rPr>
              <a:t></a:t>
            </a:r>
            <a:r>
              <a:rPr lang="en-US" sz="1800" baseline="30000">
                <a:solidFill>
                  <a:srgbClr val="000000"/>
                </a:solidFill>
              </a:rPr>
              <a:t>sfc</a:t>
            </a:r>
            <a:r>
              <a:rPr lang="en-US" sz="1800">
                <a:solidFill>
                  <a:srgbClr val="000000"/>
                </a:solidFill>
              </a:rPr>
              <a:t> B</a:t>
            </a:r>
            <a:r>
              <a:rPr lang="en-US" sz="1800" baseline="-25000">
                <a:solidFill>
                  <a:srgbClr val="000000"/>
                </a:solidFill>
                <a:sym typeface="Symbol" pitchFamily="-110" charset="2"/>
              </a:rPr>
              <a:t></a:t>
            </a:r>
            <a:r>
              <a:rPr lang="en-US" sz="1800">
                <a:solidFill>
                  <a:srgbClr val="000000"/>
                </a:solidFill>
              </a:rPr>
              <a:t>( T</a:t>
            </a:r>
            <a:r>
              <a:rPr lang="en-US" sz="1800" baseline="-25000">
                <a:solidFill>
                  <a:srgbClr val="000000"/>
                </a:solidFill>
              </a:rPr>
              <a:t>sfc</a:t>
            </a:r>
            <a:r>
              <a:rPr lang="en-US" sz="1800">
                <a:solidFill>
                  <a:srgbClr val="000000"/>
                </a:solidFill>
              </a:rPr>
              <a:t>) </a:t>
            </a:r>
            <a:r>
              <a:rPr lang="en-US" sz="1800">
                <a:solidFill>
                  <a:srgbClr val="000000"/>
                </a:solidFill>
                <a:sym typeface="Symbol" pitchFamily="-110" charset="2"/>
              </a:rPr>
              <a:t></a:t>
            </a:r>
            <a:r>
              <a:rPr lang="en-US" sz="1800" baseline="-25000">
                <a:solidFill>
                  <a:srgbClr val="000000"/>
                </a:solidFill>
                <a:sym typeface="Symbol" pitchFamily="-110" charset="2"/>
              </a:rPr>
              <a:t></a:t>
            </a:r>
            <a:r>
              <a:rPr lang="en-US" sz="1800">
                <a:solidFill>
                  <a:srgbClr val="000000"/>
                </a:solidFill>
              </a:rPr>
              <a:t>(sfc - top)   +    </a:t>
            </a:r>
            <a:r>
              <a:rPr lang="en-US" sz="1800">
                <a:solidFill>
                  <a:srgbClr val="000000"/>
                </a:solidFill>
                <a:sym typeface="Symbol" pitchFamily="-110" charset="2"/>
              </a:rPr>
              <a:t></a:t>
            </a:r>
            <a:r>
              <a:rPr lang="en-US" sz="1800">
                <a:solidFill>
                  <a:srgbClr val="000000"/>
                </a:solidFill>
              </a:rPr>
              <a:t> </a:t>
            </a:r>
            <a:r>
              <a:rPr lang="en-US" sz="1800">
                <a:solidFill>
                  <a:srgbClr val="000000"/>
                </a:solidFill>
                <a:sym typeface="Symbol" pitchFamily="-110" charset="2"/>
              </a:rPr>
              <a:t></a:t>
            </a:r>
            <a:r>
              <a:rPr lang="en-US" sz="1800" baseline="-25000">
                <a:solidFill>
                  <a:srgbClr val="000000"/>
                </a:solidFill>
                <a:sym typeface="Symbol" pitchFamily="-110" charset="2"/>
              </a:rPr>
              <a:t></a:t>
            </a:r>
            <a:r>
              <a:rPr lang="en-US" sz="1800" baseline="30000">
                <a:solidFill>
                  <a:srgbClr val="000000"/>
                </a:solidFill>
              </a:rPr>
              <a:t>layer</a:t>
            </a:r>
            <a:r>
              <a:rPr lang="en-US" sz="1800">
                <a:solidFill>
                  <a:srgbClr val="000000"/>
                </a:solidFill>
              </a:rPr>
              <a:t> B</a:t>
            </a:r>
            <a:r>
              <a:rPr lang="en-US" sz="1800" baseline="-25000">
                <a:solidFill>
                  <a:srgbClr val="000000"/>
                </a:solidFill>
                <a:sym typeface="Symbol" pitchFamily="-110" charset="2"/>
              </a:rPr>
              <a:t></a:t>
            </a:r>
            <a:r>
              <a:rPr lang="en-US" sz="1800">
                <a:solidFill>
                  <a:srgbClr val="000000"/>
                </a:solidFill>
              </a:rPr>
              <a:t>( T</a:t>
            </a:r>
            <a:r>
              <a:rPr lang="en-US" sz="1800" baseline="-25000">
                <a:solidFill>
                  <a:srgbClr val="000000"/>
                </a:solidFill>
              </a:rPr>
              <a:t>layer</a:t>
            </a:r>
            <a:r>
              <a:rPr lang="en-US" sz="1800">
                <a:solidFill>
                  <a:srgbClr val="000000"/>
                </a:solidFill>
              </a:rPr>
              <a:t>) </a:t>
            </a:r>
            <a:r>
              <a:rPr lang="en-US" sz="1800">
                <a:solidFill>
                  <a:srgbClr val="000000"/>
                </a:solidFill>
                <a:sym typeface="Symbol" pitchFamily="-110" charset="2"/>
              </a:rPr>
              <a:t></a:t>
            </a:r>
            <a:r>
              <a:rPr lang="en-US" sz="1800" baseline="-25000">
                <a:solidFill>
                  <a:srgbClr val="000000"/>
                </a:solidFill>
                <a:sym typeface="Symbol" pitchFamily="-110" charset="2"/>
              </a:rPr>
              <a:t></a:t>
            </a:r>
            <a:r>
              <a:rPr lang="en-US" sz="1800">
                <a:solidFill>
                  <a:srgbClr val="000000"/>
                </a:solidFill>
              </a:rPr>
              <a:t>(layer - top)</a:t>
            </a:r>
          </a:p>
          <a:p>
            <a:pPr eaLnBrk="0" hangingPunct="0"/>
            <a:r>
              <a:rPr lang="en-US" sz="1800">
                <a:solidFill>
                  <a:srgbClr val="000000"/>
                </a:solidFill>
              </a:rPr>
              <a:t>	                                                        layers</a:t>
            </a:r>
          </a:p>
          <a:p>
            <a:pPr eaLnBrk="0" hangingPunct="0"/>
            <a:endParaRPr lang="en-US" sz="1800">
              <a:solidFill>
                <a:srgbClr val="000000"/>
              </a:solidFill>
            </a:endParaRPr>
          </a:p>
          <a:p>
            <a:pPr eaLnBrk="0" hangingPunct="0"/>
            <a:endParaRPr lang="en-US" sz="1800">
              <a:solidFill>
                <a:srgbClr val="000000"/>
              </a:solidFill>
            </a:endParaRPr>
          </a:p>
          <a:p>
            <a:pPr eaLnBrk="0" hangingPunct="0"/>
            <a:r>
              <a:rPr lang="en-US">
                <a:solidFill>
                  <a:srgbClr val="000000"/>
                </a:solidFill>
              </a:rPr>
              <a:t>where the first term is the surface contribution and the second term is the atmospheric contribution to the radiance to space. </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24930" name="Text Box 2"/>
          <p:cNvSpPr txBox="1">
            <a:spLocks noChangeArrowheads="1"/>
          </p:cNvSpPr>
          <p:nvPr/>
        </p:nvSpPr>
        <p:spPr bwMode="auto">
          <a:xfrm>
            <a:off x="441325" y="593725"/>
            <a:ext cx="8397875" cy="5578475"/>
          </a:xfrm>
          <a:prstGeom prst="rect">
            <a:avLst/>
          </a:prstGeom>
          <a:noFill/>
          <a:ln w="9525">
            <a:noFill/>
            <a:miter lim="800000"/>
            <a:headEnd/>
            <a:tailEnd/>
          </a:ln>
        </p:spPr>
        <p:txBody>
          <a:bodyPr>
            <a:prstTxWarp prst="textNoShape">
              <a:avLst/>
            </a:prstTxWarp>
            <a:spAutoFit/>
          </a:bodyPr>
          <a:lstStyle/>
          <a:p>
            <a:pPr eaLnBrk="0" hangingPunct="0"/>
            <a:r>
              <a:rPr lang="en-US" sz="2000">
                <a:solidFill>
                  <a:srgbClr val="000000"/>
                </a:solidFill>
              </a:rPr>
              <a:t>When reflection from the earth surface is also considered, the Radiative Transfer Equation for infrared radiation can be written</a:t>
            </a:r>
          </a:p>
          <a:p>
            <a:pPr eaLnBrk="0" hangingPunct="0">
              <a:lnSpc>
                <a:spcPct val="50000"/>
              </a:lnSpc>
            </a:pPr>
            <a:endParaRPr lang="en-US" sz="2000">
              <a:solidFill>
                <a:srgbClr val="000000"/>
              </a:solidFill>
            </a:endParaRPr>
          </a:p>
          <a:p>
            <a:pPr eaLnBrk="0" hangingPunct="0"/>
            <a:r>
              <a:rPr lang="en-US" sz="2000">
                <a:solidFill>
                  <a:srgbClr val="000000"/>
                </a:solidFill>
              </a:rPr>
              <a:t>			           o             </a:t>
            </a:r>
          </a:p>
          <a:p>
            <a:pPr eaLnBrk="0" hangingPunct="0"/>
            <a:r>
              <a:rPr lang="en-US" sz="2000">
                <a:solidFill>
                  <a:srgbClr val="000000"/>
                </a:solidFill>
              </a:rPr>
              <a:t>	I</a:t>
            </a:r>
            <a:r>
              <a:rPr lang="en-US" sz="2000" baseline="-25000">
                <a:solidFill>
                  <a:srgbClr val="000000"/>
                </a:solidFill>
                <a:sym typeface="Symbol" pitchFamily="-110" charset="2"/>
              </a:rPr>
              <a:t></a:t>
            </a:r>
            <a:r>
              <a:rPr lang="en-US" sz="2000">
                <a:solidFill>
                  <a:srgbClr val="000000"/>
                </a:solidFill>
              </a:rPr>
              <a:t>  =  </a:t>
            </a:r>
            <a:r>
              <a:rPr lang="en-US" sz="2000">
                <a:solidFill>
                  <a:srgbClr val="000000"/>
                </a:solidFill>
                <a:sym typeface="Symbol" pitchFamily="-110" charset="2"/>
              </a:rPr>
              <a:t></a:t>
            </a:r>
            <a:r>
              <a:rPr lang="en-US" sz="2000" baseline="-25000">
                <a:solidFill>
                  <a:srgbClr val="000000"/>
                </a:solidFill>
                <a:sym typeface="Symbol" pitchFamily="-110" charset="2"/>
              </a:rPr>
              <a:t></a:t>
            </a:r>
            <a:r>
              <a:rPr lang="en-US" sz="2000" baseline="30000">
                <a:solidFill>
                  <a:srgbClr val="000000"/>
                </a:solidFill>
              </a:rPr>
              <a:t>sfc</a:t>
            </a:r>
            <a:r>
              <a:rPr lang="en-US" sz="2000">
                <a:solidFill>
                  <a:srgbClr val="000000"/>
                </a:solidFill>
              </a:rPr>
              <a:t> B</a:t>
            </a:r>
            <a:r>
              <a:rPr lang="en-US" sz="2000" baseline="-25000">
                <a:solidFill>
                  <a:srgbClr val="000000"/>
                </a:solidFill>
                <a:sym typeface="Symbol" pitchFamily="-110" charset="2"/>
              </a:rPr>
              <a:t></a:t>
            </a:r>
            <a:r>
              <a:rPr lang="en-US" sz="2000">
                <a:solidFill>
                  <a:srgbClr val="000000"/>
                </a:solidFill>
              </a:rPr>
              <a:t>(T</a:t>
            </a:r>
            <a:r>
              <a:rPr lang="en-US" sz="2000" baseline="-25000">
                <a:solidFill>
                  <a:srgbClr val="000000"/>
                </a:solidFill>
              </a:rPr>
              <a:t>s</a:t>
            </a:r>
            <a:r>
              <a:rPr lang="en-US" sz="2000">
                <a:solidFill>
                  <a:srgbClr val="000000"/>
                </a:solidFill>
              </a:rPr>
              <a:t>) </a:t>
            </a:r>
            <a:r>
              <a:rPr lang="en-US" sz="2000">
                <a:solidFill>
                  <a:srgbClr val="000000"/>
                </a:solidFill>
                <a:sym typeface="Symbol" pitchFamily="-110" charset="2"/>
              </a:rPr>
              <a:t></a:t>
            </a:r>
            <a:r>
              <a:rPr lang="en-US" sz="2000" baseline="-25000">
                <a:solidFill>
                  <a:srgbClr val="000000"/>
                </a:solidFill>
                <a:sym typeface="Symbol" pitchFamily="-110" charset="2"/>
              </a:rPr>
              <a:t></a:t>
            </a:r>
            <a:r>
              <a:rPr lang="en-US" sz="2000">
                <a:solidFill>
                  <a:srgbClr val="000000"/>
                </a:solidFill>
              </a:rPr>
              <a:t>(p</a:t>
            </a:r>
            <a:r>
              <a:rPr lang="en-US" sz="2000" baseline="-25000">
                <a:solidFill>
                  <a:srgbClr val="000000"/>
                </a:solidFill>
              </a:rPr>
              <a:t>s</a:t>
            </a:r>
            <a:r>
              <a:rPr lang="en-US" sz="2000">
                <a:solidFill>
                  <a:srgbClr val="000000"/>
                </a:solidFill>
              </a:rPr>
              <a:t>) + </a:t>
            </a:r>
            <a:r>
              <a:rPr lang="en-US" sz="2000">
                <a:solidFill>
                  <a:srgbClr val="000000"/>
                </a:solidFill>
                <a:sym typeface="Symbol" pitchFamily="-110" charset="2"/>
              </a:rPr>
              <a:t></a:t>
            </a:r>
            <a:r>
              <a:rPr lang="en-US" sz="2000">
                <a:solidFill>
                  <a:srgbClr val="000000"/>
                </a:solidFill>
              </a:rPr>
              <a:t> B</a:t>
            </a:r>
            <a:r>
              <a:rPr lang="en-US" sz="2000" baseline="-25000">
                <a:solidFill>
                  <a:srgbClr val="000000"/>
                </a:solidFill>
                <a:sym typeface="Symbol" pitchFamily="-110" charset="2"/>
              </a:rPr>
              <a:t></a:t>
            </a:r>
            <a:r>
              <a:rPr lang="en-US" sz="2000">
                <a:solidFill>
                  <a:srgbClr val="000000"/>
                </a:solidFill>
              </a:rPr>
              <a:t>(T(p)) [d</a:t>
            </a:r>
            <a:r>
              <a:rPr lang="en-US" sz="2000">
                <a:solidFill>
                  <a:srgbClr val="000000"/>
                </a:solidFill>
                <a:sym typeface="Symbol" pitchFamily="-110" charset="2"/>
              </a:rPr>
              <a:t></a:t>
            </a:r>
            <a:r>
              <a:rPr lang="en-US" sz="2000" baseline="-25000">
                <a:solidFill>
                  <a:srgbClr val="000000"/>
                </a:solidFill>
                <a:sym typeface="Symbol" pitchFamily="-110" charset="2"/>
              </a:rPr>
              <a:t></a:t>
            </a:r>
            <a:r>
              <a:rPr lang="en-US" sz="2000">
                <a:solidFill>
                  <a:srgbClr val="000000"/>
                </a:solidFill>
              </a:rPr>
              <a:t>(p)/ dp</a:t>
            </a:r>
            <a:r>
              <a:rPr lang="en-US" sz="2000" baseline="30000">
                <a:solidFill>
                  <a:srgbClr val="000000"/>
                </a:solidFill>
              </a:rPr>
              <a:t>]</a:t>
            </a:r>
            <a:r>
              <a:rPr lang="en-US" sz="2000">
                <a:solidFill>
                  <a:srgbClr val="000000"/>
                </a:solidFill>
              </a:rPr>
              <a:t> dp</a:t>
            </a:r>
          </a:p>
          <a:p>
            <a:pPr eaLnBrk="0" hangingPunct="0"/>
            <a:r>
              <a:rPr lang="en-US" sz="2000">
                <a:solidFill>
                  <a:srgbClr val="000000"/>
                </a:solidFill>
              </a:rPr>
              <a:t>	                                        p</a:t>
            </a:r>
            <a:r>
              <a:rPr lang="en-US" sz="2000" baseline="-25000">
                <a:solidFill>
                  <a:srgbClr val="000000"/>
                </a:solidFill>
              </a:rPr>
              <a:t>s</a:t>
            </a:r>
            <a:r>
              <a:rPr lang="en-US" sz="2000">
                <a:solidFill>
                  <a:srgbClr val="000000"/>
                </a:solidFill>
              </a:rPr>
              <a:t>            </a:t>
            </a:r>
          </a:p>
          <a:p>
            <a:pPr eaLnBrk="0" hangingPunct="0"/>
            <a:r>
              <a:rPr lang="en-US" sz="2000">
                <a:solidFill>
                  <a:srgbClr val="000000"/>
                </a:solidFill>
              </a:rPr>
              <a:t>where</a:t>
            </a:r>
          </a:p>
          <a:p>
            <a:pPr eaLnBrk="0" hangingPunct="0">
              <a:lnSpc>
                <a:spcPct val="50000"/>
              </a:lnSpc>
            </a:pPr>
            <a:endParaRPr lang="en-US" sz="2000">
              <a:solidFill>
                <a:srgbClr val="000000"/>
              </a:solidFill>
            </a:endParaRPr>
          </a:p>
          <a:p>
            <a:pPr eaLnBrk="0" hangingPunct="0"/>
            <a:r>
              <a:rPr lang="en-US" sz="2000">
                <a:solidFill>
                  <a:srgbClr val="000000"/>
                </a:solidFill>
              </a:rPr>
              <a:t>	F</a:t>
            </a:r>
            <a:r>
              <a:rPr lang="en-US" sz="2000" baseline="-25000">
                <a:solidFill>
                  <a:srgbClr val="000000"/>
                </a:solidFill>
                <a:sym typeface="Symbol" pitchFamily="-110" charset="2"/>
              </a:rPr>
              <a:t></a:t>
            </a:r>
            <a:r>
              <a:rPr lang="en-US" sz="2000">
                <a:solidFill>
                  <a:srgbClr val="000000"/>
                </a:solidFill>
              </a:rPr>
              <a:t>(p)  =  { 1 + (1 - </a:t>
            </a:r>
            <a:r>
              <a:rPr lang="en-US" sz="2000">
                <a:solidFill>
                  <a:srgbClr val="000000"/>
                </a:solidFill>
                <a:sym typeface="Symbol" pitchFamily="-110" charset="2"/>
              </a:rPr>
              <a:t></a:t>
            </a:r>
            <a:r>
              <a:rPr lang="en-US" sz="2000" baseline="-25000">
                <a:solidFill>
                  <a:srgbClr val="000000"/>
                </a:solidFill>
                <a:sym typeface="Symbol" pitchFamily="-110" charset="2"/>
              </a:rPr>
              <a:t></a:t>
            </a:r>
            <a:r>
              <a:rPr lang="en-US" sz="2000">
                <a:solidFill>
                  <a:srgbClr val="000000"/>
                </a:solidFill>
              </a:rPr>
              <a:t>) [</a:t>
            </a:r>
            <a:r>
              <a:rPr lang="en-US" sz="2000">
                <a:solidFill>
                  <a:srgbClr val="000000"/>
                </a:solidFill>
                <a:sym typeface="Symbol" pitchFamily="-110" charset="2"/>
              </a:rPr>
              <a:t></a:t>
            </a:r>
            <a:r>
              <a:rPr lang="en-US" sz="2000" baseline="-25000">
                <a:solidFill>
                  <a:srgbClr val="000000"/>
                </a:solidFill>
                <a:sym typeface="Symbol" pitchFamily="-110" charset="2"/>
              </a:rPr>
              <a:t></a:t>
            </a:r>
            <a:r>
              <a:rPr lang="en-US" sz="2000">
                <a:solidFill>
                  <a:srgbClr val="000000"/>
                </a:solidFill>
              </a:rPr>
              <a:t>(p</a:t>
            </a:r>
            <a:r>
              <a:rPr lang="en-US" sz="2000" baseline="-25000">
                <a:solidFill>
                  <a:srgbClr val="000000"/>
                </a:solidFill>
              </a:rPr>
              <a:t>s</a:t>
            </a:r>
            <a:r>
              <a:rPr lang="en-US" sz="2000">
                <a:solidFill>
                  <a:srgbClr val="000000"/>
                </a:solidFill>
              </a:rPr>
              <a:t>) / </a:t>
            </a:r>
            <a:r>
              <a:rPr lang="en-US" sz="2000">
                <a:solidFill>
                  <a:srgbClr val="000000"/>
                </a:solidFill>
                <a:sym typeface="Symbol" pitchFamily="-110" charset="2"/>
              </a:rPr>
              <a:t></a:t>
            </a:r>
            <a:r>
              <a:rPr lang="en-US" sz="2000" baseline="-25000">
                <a:solidFill>
                  <a:srgbClr val="000000"/>
                </a:solidFill>
                <a:sym typeface="Symbol" pitchFamily="-110" charset="2"/>
              </a:rPr>
              <a:t></a:t>
            </a:r>
            <a:r>
              <a:rPr lang="en-US" sz="2000">
                <a:solidFill>
                  <a:srgbClr val="000000"/>
                </a:solidFill>
              </a:rPr>
              <a:t>(p)]</a:t>
            </a:r>
            <a:r>
              <a:rPr lang="en-US" sz="2000" baseline="30000">
                <a:solidFill>
                  <a:srgbClr val="000000"/>
                </a:solidFill>
              </a:rPr>
              <a:t>2</a:t>
            </a:r>
            <a:r>
              <a:rPr lang="en-US" sz="2000">
                <a:solidFill>
                  <a:srgbClr val="000000"/>
                </a:solidFill>
              </a:rPr>
              <a:t> }</a:t>
            </a:r>
          </a:p>
          <a:p>
            <a:pPr eaLnBrk="0" hangingPunct="0">
              <a:lnSpc>
                <a:spcPct val="50000"/>
              </a:lnSpc>
            </a:pPr>
            <a:endParaRPr lang="en-US" sz="2000">
              <a:solidFill>
                <a:srgbClr val="000000"/>
              </a:solidFill>
            </a:endParaRPr>
          </a:p>
          <a:p>
            <a:pPr eaLnBrk="0" hangingPunct="0"/>
            <a:endParaRPr lang="en-US" sz="2000">
              <a:solidFill>
                <a:srgbClr val="000000"/>
              </a:solidFill>
            </a:endParaRPr>
          </a:p>
          <a:p>
            <a:pPr eaLnBrk="0" hangingPunct="0"/>
            <a:r>
              <a:rPr lang="en-US" sz="2000">
                <a:solidFill>
                  <a:srgbClr val="000000"/>
                </a:solidFill>
              </a:rPr>
              <a:t>The first term is the spectral radiance emitted by the surface and attenuated by the atmosphere, often called the boundary term and the second term is the spectral radiance emitted to space by the atmosphere directly or by reflection from the earth surface.</a:t>
            </a:r>
          </a:p>
          <a:p>
            <a:pPr eaLnBrk="0" hangingPunct="0">
              <a:lnSpc>
                <a:spcPct val="50000"/>
              </a:lnSpc>
            </a:pPr>
            <a:endParaRPr lang="en-US" sz="2000">
              <a:solidFill>
                <a:srgbClr val="000000"/>
              </a:solidFill>
            </a:endParaRPr>
          </a:p>
          <a:p>
            <a:pPr eaLnBrk="0" hangingPunct="0"/>
            <a:r>
              <a:rPr lang="en-US" sz="2000">
                <a:solidFill>
                  <a:srgbClr val="000000"/>
                </a:solidFill>
              </a:rPr>
              <a:t>The atmospheric contribution is the weighted sum of the Planck radiance contribution from each layer, where the weighting function is [ d</a:t>
            </a:r>
            <a:r>
              <a:rPr lang="en-US" sz="2000">
                <a:solidFill>
                  <a:srgbClr val="000000"/>
                </a:solidFill>
                <a:sym typeface="Symbol" pitchFamily="-110" charset="2"/>
              </a:rPr>
              <a:t></a:t>
            </a:r>
            <a:r>
              <a:rPr lang="en-US" sz="2000" baseline="-25000">
                <a:solidFill>
                  <a:srgbClr val="000000"/>
                </a:solidFill>
                <a:sym typeface="Symbol" pitchFamily="-110" charset="2"/>
              </a:rPr>
              <a:t></a:t>
            </a:r>
            <a:r>
              <a:rPr lang="en-US" sz="2000">
                <a:solidFill>
                  <a:srgbClr val="000000"/>
                </a:solidFill>
              </a:rPr>
              <a:t>(p) / dp ].  This weighting function is an indication of where in the atmosphere the majority of the radiation for a given spectral band comes from.</a:t>
            </a:r>
            <a:endParaRPr lang="en-US">
              <a:solidFill>
                <a:srgbClr val="000000"/>
              </a:solidFill>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25954" name="Text Box 2"/>
          <p:cNvSpPr txBox="1">
            <a:spLocks noChangeArrowheads="1"/>
          </p:cNvSpPr>
          <p:nvPr/>
        </p:nvSpPr>
        <p:spPr bwMode="auto">
          <a:xfrm>
            <a:off x="288925" y="131763"/>
            <a:ext cx="8855075" cy="6497637"/>
          </a:xfrm>
          <a:prstGeom prst="rect">
            <a:avLst/>
          </a:prstGeom>
          <a:noFill/>
          <a:ln w="9525">
            <a:noFill/>
            <a:miter lim="800000"/>
            <a:headEnd/>
            <a:tailEnd/>
          </a:ln>
        </p:spPr>
        <p:txBody>
          <a:bodyPr>
            <a:prstTxWarp prst="textNoShape">
              <a:avLst/>
            </a:prstTxWarp>
            <a:spAutoFit/>
          </a:bodyPr>
          <a:lstStyle/>
          <a:p>
            <a:pPr eaLnBrk="0" hangingPunct="0"/>
            <a:r>
              <a:rPr lang="en-GB" b="1" u="sng">
                <a:solidFill>
                  <a:srgbClr val="3333CC"/>
                </a:solidFill>
              </a:rPr>
              <a:t>Radiative Transfer Equation</a:t>
            </a:r>
            <a:endParaRPr lang="en-US" sz="2000">
              <a:solidFill>
                <a:srgbClr val="000000"/>
              </a:solidFill>
            </a:endParaRPr>
          </a:p>
          <a:p>
            <a:pPr eaLnBrk="0" hangingPunct="0"/>
            <a:r>
              <a:rPr lang="en-US" sz="2000">
                <a:solidFill>
                  <a:srgbClr val="000000"/>
                </a:solidFill>
              </a:rPr>
              <a:t>	I</a:t>
            </a:r>
            <a:r>
              <a:rPr lang="en-US" sz="2000" baseline="-25000">
                <a:solidFill>
                  <a:srgbClr val="000000"/>
                </a:solidFill>
                <a:sym typeface="Symbol" pitchFamily="-110" charset="2"/>
              </a:rPr>
              <a:t></a:t>
            </a:r>
            <a:r>
              <a:rPr lang="en-US" sz="2000">
                <a:solidFill>
                  <a:srgbClr val="000000"/>
                </a:solidFill>
              </a:rPr>
              <a:t>  =  </a:t>
            </a:r>
            <a:r>
              <a:rPr lang="en-US" sz="2000">
                <a:solidFill>
                  <a:srgbClr val="000000"/>
                </a:solidFill>
                <a:sym typeface="Symbol" pitchFamily="-110" charset="2"/>
              </a:rPr>
              <a:t></a:t>
            </a:r>
            <a:r>
              <a:rPr lang="en-US" sz="2000" baseline="-25000">
                <a:solidFill>
                  <a:srgbClr val="000000"/>
                </a:solidFill>
                <a:sym typeface="Symbol" pitchFamily="-110" charset="2"/>
              </a:rPr>
              <a:t></a:t>
            </a:r>
            <a:r>
              <a:rPr lang="en-US" sz="2000" baseline="30000">
                <a:solidFill>
                  <a:srgbClr val="000000"/>
                </a:solidFill>
              </a:rPr>
              <a:t>sfc</a:t>
            </a:r>
            <a:r>
              <a:rPr lang="en-US" sz="2000">
                <a:solidFill>
                  <a:srgbClr val="000000"/>
                </a:solidFill>
              </a:rPr>
              <a:t> B</a:t>
            </a:r>
            <a:r>
              <a:rPr lang="en-US" sz="2000" baseline="-25000">
                <a:solidFill>
                  <a:srgbClr val="000000"/>
                </a:solidFill>
                <a:sym typeface="Symbol" pitchFamily="-110" charset="2"/>
              </a:rPr>
              <a:t></a:t>
            </a:r>
            <a:r>
              <a:rPr lang="en-US" sz="2000">
                <a:solidFill>
                  <a:srgbClr val="000000"/>
                </a:solidFill>
              </a:rPr>
              <a:t>(T</a:t>
            </a:r>
            <a:r>
              <a:rPr lang="en-US" sz="2000" baseline="-25000">
                <a:solidFill>
                  <a:srgbClr val="000000"/>
                </a:solidFill>
              </a:rPr>
              <a:t>s</a:t>
            </a:r>
            <a:r>
              <a:rPr lang="en-US" sz="2000">
                <a:solidFill>
                  <a:srgbClr val="000000"/>
                </a:solidFill>
              </a:rPr>
              <a:t>) </a:t>
            </a:r>
            <a:r>
              <a:rPr lang="en-US" sz="2000">
                <a:solidFill>
                  <a:srgbClr val="000000"/>
                </a:solidFill>
                <a:sym typeface="Symbol" pitchFamily="-110" charset="2"/>
              </a:rPr>
              <a:t></a:t>
            </a:r>
            <a:r>
              <a:rPr lang="en-US" sz="2000" baseline="-25000">
                <a:solidFill>
                  <a:srgbClr val="000000"/>
                </a:solidFill>
                <a:sym typeface="Symbol" pitchFamily="-110" charset="2"/>
              </a:rPr>
              <a:t></a:t>
            </a:r>
            <a:r>
              <a:rPr lang="en-US" sz="2000">
                <a:solidFill>
                  <a:srgbClr val="000000"/>
                </a:solidFill>
              </a:rPr>
              <a:t>(p</a:t>
            </a:r>
            <a:r>
              <a:rPr lang="en-US" sz="2000" baseline="-25000">
                <a:solidFill>
                  <a:srgbClr val="000000"/>
                </a:solidFill>
              </a:rPr>
              <a:t>s</a:t>
            </a:r>
            <a:r>
              <a:rPr lang="en-US" sz="2000">
                <a:solidFill>
                  <a:srgbClr val="000000"/>
                </a:solidFill>
              </a:rPr>
              <a:t>) + </a:t>
            </a:r>
            <a:r>
              <a:rPr lang="en-US" sz="2000">
                <a:solidFill>
                  <a:srgbClr val="000000"/>
                </a:solidFill>
                <a:sym typeface="Symbol" pitchFamily="-110" charset="2"/>
              </a:rPr>
              <a:t></a:t>
            </a:r>
            <a:r>
              <a:rPr lang="en-US" sz="2000">
                <a:solidFill>
                  <a:srgbClr val="000000"/>
                </a:solidFill>
              </a:rPr>
              <a:t> B</a:t>
            </a:r>
            <a:r>
              <a:rPr lang="en-US" sz="2000" baseline="-25000">
                <a:solidFill>
                  <a:srgbClr val="000000"/>
                </a:solidFill>
                <a:sym typeface="Symbol" pitchFamily="-110" charset="2"/>
              </a:rPr>
              <a:t></a:t>
            </a:r>
            <a:r>
              <a:rPr lang="en-US" sz="2000">
                <a:solidFill>
                  <a:srgbClr val="000000"/>
                </a:solidFill>
              </a:rPr>
              <a:t>(T(p)) [d</a:t>
            </a:r>
            <a:r>
              <a:rPr lang="en-US" sz="2000">
                <a:solidFill>
                  <a:srgbClr val="000000"/>
                </a:solidFill>
                <a:sym typeface="Symbol" pitchFamily="-110" charset="2"/>
              </a:rPr>
              <a:t></a:t>
            </a:r>
            <a:r>
              <a:rPr lang="en-US" sz="2000" baseline="-25000">
                <a:solidFill>
                  <a:srgbClr val="000000"/>
                </a:solidFill>
                <a:sym typeface="Symbol" pitchFamily="-110" charset="2"/>
              </a:rPr>
              <a:t></a:t>
            </a:r>
            <a:r>
              <a:rPr lang="en-US" sz="2000">
                <a:solidFill>
                  <a:srgbClr val="000000"/>
                </a:solidFill>
              </a:rPr>
              <a:t>(p)/ dp</a:t>
            </a:r>
            <a:r>
              <a:rPr lang="en-US" sz="2000" baseline="30000">
                <a:solidFill>
                  <a:srgbClr val="000000"/>
                </a:solidFill>
              </a:rPr>
              <a:t>]</a:t>
            </a:r>
            <a:r>
              <a:rPr lang="en-US" sz="2000">
                <a:solidFill>
                  <a:srgbClr val="000000"/>
                </a:solidFill>
              </a:rPr>
              <a:t> dp</a:t>
            </a:r>
          </a:p>
          <a:p>
            <a:pPr eaLnBrk="0" hangingPunct="0">
              <a:lnSpc>
                <a:spcPct val="96000"/>
              </a:lnSpc>
            </a:pPr>
            <a:endParaRPr lang="en-GB" b="1" u="sng">
              <a:solidFill>
                <a:srgbClr val="3333CC"/>
              </a:solidFill>
            </a:endParaRPr>
          </a:p>
          <a:p>
            <a:pPr eaLnBrk="0" hangingPunct="0">
              <a:lnSpc>
                <a:spcPct val="96000"/>
              </a:lnSpc>
            </a:pPr>
            <a:r>
              <a:rPr lang="en-GB" b="1" u="sng">
                <a:solidFill>
                  <a:srgbClr val="3333CC"/>
                </a:solidFill>
              </a:rPr>
              <a:t>RTE in Cloudy Conditions</a:t>
            </a:r>
            <a:endParaRPr lang="en-GB">
              <a:solidFill>
                <a:srgbClr val="3333CC"/>
              </a:solidFill>
            </a:endParaRPr>
          </a:p>
          <a:p>
            <a:pPr eaLnBrk="0" hangingPunct="0">
              <a:lnSpc>
                <a:spcPct val="50000"/>
              </a:lnSpc>
            </a:pPr>
            <a:endParaRPr lang="en-GB">
              <a:solidFill>
                <a:srgbClr val="3333CC"/>
              </a:solidFill>
            </a:endParaRPr>
          </a:p>
          <a:p>
            <a:pPr eaLnBrk="0" hangingPunct="0"/>
            <a:r>
              <a:rPr lang="en-GB" sz="2000">
                <a:solidFill>
                  <a:srgbClr val="000000"/>
                </a:solidFill>
              </a:rPr>
              <a:t>	I</a:t>
            </a:r>
            <a:r>
              <a:rPr lang="en-GB" sz="2000" baseline="-25000">
                <a:solidFill>
                  <a:srgbClr val="000000"/>
                </a:solidFill>
              </a:rPr>
              <a:t>λ</a:t>
            </a:r>
            <a:r>
              <a:rPr lang="en-GB" sz="2000">
                <a:solidFill>
                  <a:srgbClr val="000000"/>
                </a:solidFill>
              </a:rPr>
              <a:t>  =  η I</a:t>
            </a:r>
            <a:r>
              <a:rPr lang="en-GB" sz="2000" baseline="30000">
                <a:solidFill>
                  <a:srgbClr val="000000"/>
                </a:solidFill>
              </a:rPr>
              <a:t>cd</a:t>
            </a:r>
            <a:r>
              <a:rPr lang="en-GB" sz="2000">
                <a:solidFill>
                  <a:srgbClr val="000000"/>
                </a:solidFill>
              </a:rPr>
              <a:t> + (1 - η) I</a:t>
            </a:r>
            <a:r>
              <a:rPr lang="en-GB" sz="2000" baseline="30000">
                <a:solidFill>
                  <a:srgbClr val="000000"/>
                </a:solidFill>
              </a:rPr>
              <a:t>clr     </a:t>
            </a:r>
            <a:r>
              <a:rPr lang="en-GB" sz="2000">
                <a:solidFill>
                  <a:srgbClr val="000000"/>
                </a:solidFill>
              </a:rPr>
              <a:t>where cd = cloud, clr = clear, η = cloud fraction</a:t>
            </a:r>
          </a:p>
          <a:p>
            <a:pPr eaLnBrk="0" hangingPunct="0"/>
            <a:r>
              <a:rPr lang="en-GB" sz="2000">
                <a:solidFill>
                  <a:srgbClr val="000000"/>
                </a:solidFill>
              </a:rPr>
              <a:t> 	             </a:t>
            </a:r>
            <a:r>
              <a:rPr lang="en-GB" sz="2000" baseline="30000">
                <a:solidFill>
                  <a:srgbClr val="000000"/>
                </a:solidFill>
              </a:rPr>
              <a:t>λ                           λ</a:t>
            </a:r>
            <a:endParaRPr lang="en-GB" sz="2000">
              <a:solidFill>
                <a:srgbClr val="000000"/>
              </a:solidFill>
            </a:endParaRPr>
          </a:p>
          <a:p>
            <a:pPr eaLnBrk="0" hangingPunct="0">
              <a:lnSpc>
                <a:spcPct val="96000"/>
              </a:lnSpc>
            </a:pPr>
            <a:r>
              <a:rPr lang="en-GB" sz="2000">
                <a:solidFill>
                  <a:srgbClr val="000000"/>
                </a:solidFill>
              </a:rPr>
              <a:t>			     o</a:t>
            </a:r>
          </a:p>
          <a:p>
            <a:pPr eaLnBrk="0" hangingPunct="0">
              <a:lnSpc>
                <a:spcPct val="96000"/>
              </a:lnSpc>
            </a:pPr>
            <a:r>
              <a:rPr lang="en-GB" sz="2000">
                <a:solidFill>
                  <a:srgbClr val="000000"/>
                </a:solidFill>
              </a:rPr>
              <a:t>	I</a:t>
            </a:r>
            <a:r>
              <a:rPr lang="en-GB" sz="2000" baseline="30000">
                <a:solidFill>
                  <a:srgbClr val="000000"/>
                </a:solidFill>
              </a:rPr>
              <a:t>clr</a:t>
            </a:r>
            <a:r>
              <a:rPr lang="en-GB" sz="2000">
                <a:solidFill>
                  <a:srgbClr val="000000"/>
                </a:solidFill>
              </a:rPr>
              <a:t>  =  B</a:t>
            </a:r>
            <a:r>
              <a:rPr lang="en-GB" sz="2000" baseline="-25000">
                <a:solidFill>
                  <a:srgbClr val="000000"/>
                </a:solidFill>
              </a:rPr>
              <a:t>λ</a:t>
            </a:r>
            <a:r>
              <a:rPr lang="en-GB" sz="2000">
                <a:solidFill>
                  <a:srgbClr val="000000"/>
                </a:solidFill>
              </a:rPr>
              <a:t>(T</a:t>
            </a:r>
            <a:r>
              <a:rPr lang="en-GB" sz="2000" baseline="-25000">
                <a:solidFill>
                  <a:srgbClr val="000000"/>
                </a:solidFill>
              </a:rPr>
              <a:t>s</a:t>
            </a:r>
            <a:r>
              <a:rPr lang="en-GB" sz="2000">
                <a:solidFill>
                  <a:srgbClr val="000000"/>
                </a:solidFill>
              </a:rPr>
              <a:t>) </a:t>
            </a:r>
            <a:r>
              <a:rPr lang="en-GB" sz="2000">
                <a:solidFill>
                  <a:srgbClr val="000000"/>
                </a:solidFill>
                <a:sym typeface="Symbol" pitchFamily="-110" charset="2"/>
              </a:rPr>
              <a:t></a:t>
            </a:r>
            <a:r>
              <a:rPr lang="en-GB" sz="2000" baseline="-25000">
                <a:solidFill>
                  <a:srgbClr val="000000"/>
                </a:solidFill>
              </a:rPr>
              <a:t>λ</a:t>
            </a:r>
            <a:r>
              <a:rPr lang="en-GB" sz="2000">
                <a:solidFill>
                  <a:srgbClr val="000000"/>
                </a:solidFill>
              </a:rPr>
              <a:t>(p</a:t>
            </a:r>
            <a:r>
              <a:rPr lang="en-GB" sz="2000" baseline="-25000">
                <a:solidFill>
                  <a:srgbClr val="000000"/>
                </a:solidFill>
              </a:rPr>
              <a:t>s</a:t>
            </a:r>
            <a:r>
              <a:rPr lang="en-GB" sz="2000">
                <a:solidFill>
                  <a:srgbClr val="000000"/>
                </a:solidFill>
              </a:rPr>
              <a:t>) +  </a:t>
            </a:r>
            <a:r>
              <a:rPr lang="en-GB" sz="2000">
                <a:solidFill>
                  <a:srgbClr val="000000"/>
                </a:solidFill>
                <a:sym typeface="Symbol" pitchFamily="-110" charset="2"/>
              </a:rPr>
              <a:t></a:t>
            </a:r>
            <a:r>
              <a:rPr lang="en-GB" sz="2000">
                <a:solidFill>
                  <a:srgbClr val="000000"/>
                </a:solidFill>
              </a:rPr>
              <a:t>   B</a:t>
            </a:r>
            <a:r>
              <a:rPr lang="en-GB" sz="2000" baseline="-25000">
                <a:solidFill>
                  <a:srgbClr val="000000"/>
                </a:solidFill>
              </a:rPr>
              <a:t>λ</a:t>
            </a:r>
            <a:r>
              <a:rPr lang="en-GB" sz="2000">
                <a:solidFill>
                  <a:srgbClr val="000000"/>
                </a:solidFill>
              </a:rPr>
              <a:t>(T(p)) d</a:t>
            </a:r>
            <a:r>
              <a:rPr lang="en-GB" sz="2000">
                <a:solidFill>
                  <a:srgbClr val="000000"/>
                </a:solidFill>
                <a:sym typeface="Symbol" pitchFamily="-110" charset="2"/>
              </a:rPr>
              <a:t></a:t>
            </a:r>
            <a:r>
              <a:rPr lang="en-GB" sz="2000" baseline="-25000">
                <a:solidFill>
                  <a:srgbClr val="000000"/>
                </a:solidFill>
              </a:rPr>
              <a:t>λ</a:t>
            </a:r>
            <a:r>
              <a:rPr lang="en-GB" sz="2000">
                <a:solidFill>
                  <a:srgbClr val="000000"/>
                </a:solidFill>
              </a:rPr>
              <a:t> .</a:t>
            </a:r>
          </a:p>
          <a:p>
            <a:pPr eaLnBrk="0" hangingPunct="0">
              <a:lnSpc>
                <a:spcPct val="96000"/>
              </a:lnSpc>
            </a:pPr>
            <a:r>
              <a:rPr lang="en-GB" sz="2000">
                <a:solidFill>
                  <a:srgbClr val="000000"/>
                </a:solidFill>
              </a:rPr>
              <a:t>	 </a:t>
            </a:r>
            <a:r>
              <a:rPr lang="en-GB" sz="2000" baseline="30000">
                <a:solidFill>
                  <a:srgbClr val="000000"/>
                </a:solidFill>
              </a:rPr>
              <a:t>λ</a:t>
            </a:r>
            <a:r>
              <a:rPr lang="en-GB" sz="2000">
                <a:solidFill>
                  <a:srgbClr val="000000"/>
                </a:solidFill>
              </a:rPr>
              <a:t>                               p</a:t>
            </a:r>
            <a:r>
              <a:rPr lang="en-GB" sz="2000" baseline="-25000">
                <a:solidFill>
                  <a:srgbClr val="000000"/>
                </a:solidFill>
              </a:rPr>
              <a:t>s</a:t>
            </a:r>
            <a:endParaRPr lang="en-GB" sz="2000">
              <a:solidFill>
                <a:srgbClr val="000000"/>
              </a:solidFill>
            </a:endParaRPr>
          </a:p>
          <a:p>
            <a:pPr eaLnBrk="0" hangingPunct="0">
              <a:lnSpc>
                <a:spcPct val="96000"/>
              </a:lnSpc>
            </a:pPr>
            <a:r>
              <a:rPr lang="en-GB" sz="2000">
                <a:solidFill>
                  <a:srgbClr val="000000"/>
                </a:solidFill>
              </a:rPr>
              <a:t>	                                                       p</a:t>
            </a:r>
            <a:r>
              <a:rPr lang="en-GB" sz="2000" baseline="-25000">
                <a:solidFill>
                  <a:srgbClr val="000000"/>
                </a:solidFill>
              </a:rPr>
              <a:t>c</a:t>
            </a:r>
            <a:endParaRPr lang="en-GB" sz="2000">
              <a:solidFill>
                <a:srgbClr val="000000"/>
              </a:solidFill>
            </a:endParaRPr>
          </a:p>
          <a:p>
            <a:pPr eaLnBrk="0" hangingPunct="0">
              <a:lnSpc>
                <a:spcPct val="96000"/>
              </a:lnSpc>
            </a:pPr>
            <a:r>
              <a:rPr lang="en-GB" sz="2000">
                <a:solidFill>
                  <a:srgbClr val="000000"/>
                </a:solidFill>
              </a:rPr>
              <a:t>	I</a:t>
            </a:r>
            <a:r>
              <a:rPr lang="en-GB" sz="2000" baseline="30000">
                <a:solidFill>
                  <a:srgbClr val="000000"/>
                </a:solidFill>
              </a:rPr>
              <a:t>cd</a:t>
            </a:r>
            <a:r>
              <a:rPr lang="en-GB" sz="2000">
                <a:solidFill>
                  <a:srgbClr val="000000"/>
                </a:solidFill>
              </a:rPr>
              <a:t>  =  (1-ε</a:t>
            </a:r>
            <a:r>
              <a:rPr lang="en-GB" sz="2000" baseline="-25000">
                <a:solidFill>
                  <a:srgbClr val="000000"/>
                </a:solidFill>
              </a:rPr>
              <a:t>λ</a:t>
            </a:r>
            <a:r>
              <a:rPr lang="en-GB" sz="2000">
                <a:solidFill>
                  <a:srgbClr val="000000"/>
                </a:solidFill>
              </a:rPr>
              <a:t>) B</a:t>
            </a:r>
            <a:r>
              <a:rPr lang="en-GB" sz="2000" baseline="-25000">
                <a:solidFill>
                  <a:srgbClr val="000000"/>
                </a:solidFill>
              </a:rPr>
              <a:t>λ</a:t>
            </a:r>
            <a:r>
              <a:rPr lang="en-GB" sz="2000">
                <a:solidFill>
                  <a:srgbClr val="000000"/>
                </a:solidFill>
              </a:rPr>
              <a:t>(T</a:t>
            </a:r>
            <a:r>
              <a:rPr lang="en-GB" sz="2000" baseline="-25000">
                <a:solidFill>
                  <a:srgbClr val="000000"/>
                </a:solidFill>
              </a:rPr>
              <a:t>s</a:t>
            </a:r>
            <a:r>
              <a:rPr lang="en-GB" sz="2000">
                <a:solidFill>
                  <a:srgbClr val="000000"/>
                </a:solidFill>
              </a:rPr>
              <a:t>) </a:t>
            </a:r>
            <a:r>
              <a:rPr lang="en-GB" sz="2000">
                <a:solidFill>
                  <a:srgbClr val="000000"/>
                </a:solidFill>
                <a:sym typeface="Symbol" pitchFamily="-110" charset="2"/>
              </a:rPr>
              <a:t></a:t>
            </a:r>
            <a:r>
              <a:rPr lang="en-GB" sz="2000" baseline="-25000">
                <a:solidFill>
                  <a:srgbClr val="000000"/>
                </a:solidFill>
              </a:rPr>
              <a:t>λ</a:t>
            </a:r>
            <a:r>
              <a:rPr lang="en-GB" sz="2000">
                <a:solidFill>
                  <a:srgbClr val="000000"/>
                </a:solidFill>
              </a:rPr>
              <a:t>(p</a:t>
            </a:r>
            <a:r>
              <a:rPr lang="en-GB" sz="2000" baseline="-25000">
                <a:solidFill>
                  <a:srgbClr val="000000"/>
                </a:solidFill>
              </a:rPr>
              <a:t>s</a:t>
            </a:r>
            <a:r>
              <a:rPr lang="en-GB" sz="2000">
                <a:solidFill>
                  <a:srgbClr val="000000"/>
                </a:solidFill>
              </a:rPr>
              <a:t>) + (1-ε</a:t>
            </a:r>
            <a:r>
              <a:rPr lang="en-GB" sz="2000" baseline="-25000">
                <a:solidFill>
                  <a:srgbClr val="000000"/>
                </a:solidFill>
              </a:rPr>
              <a:t>λ</a:t>
            </a:r>
            <a:r>
              <a:rPr lang="en-GB" sz="2000">
                <a:solidFill>
                  <a:srgbClr val="000000"/>
                </a:solidFill>
              </a:rPr>
              <a:t>)  </a:t>
            </a:r>
            <a:r>
              <a:rPr lang="en-GB" sz="2000">
                <a:solidFill>
                  <a:srgbClr val="000000"/>
                </a:solidFill>
                <a:sym typeface="Symbol" pitchFamily="-110" charset="2"/>
              </a:rPr>
              <a:t></a:t>
            </a:r>
            <a:r>
              <a:rPr lang="en-GB" sz="2000">
                <a:solidFill>
                  <a:srgbClr val="000000"/>
                </a:solidFill>
              </a:rPr>
              <a:t>    B</a:t>
            </a:r>
            <a:r>
              <a:rPr lang="en-GB" sz="2000" baseline="-25000">
                <a:solidFill>
                  <a:srgbClr val="000000"/>
                </a:solidFill>
              </a:rPr>
              <a:t>λ</a:t>
            </a:r>
            <a:r>
              <a:rPr lang="en-GB" sz="2000">
                <a:solidFill>
                  <a:srgbClr val="000000"/>
                </a:solidFill>
              </a:rPr>
              <a:t>(T(p)) d</a:t>
            </a:r>
            <a:r>
              <a:rPr lang="en-GB" sz="2000">
                <a:solidFill>
                  <a:srgbClr val="000000"/>
                </a:solidFill>
                <a:sym typeface="Symbol" pitchFamily="-110" charset="2"/>
              </a:rPr>
              <a:t></a:t>
            </a:r>
            <a:r>
              <a:rPr lang="en-GB" sz="2000" baseline="-25000">
                <a:solidFill>
                  <a:srgbClr val="000000"/>
                </a:solidFill>
              </a:rPr>
              <a:t>λ</a:t>
            </a:r>
            <a:endParaRPr lang="en-GB" sz="2000">
              <a:solidFill>
                <a:srgbClr val="000000"/>
              </a:solidFill>
            </a:endParaRPr>
          </a:p>
          <a:p>
            <a:pPr eaLnBrk="0" hangingPunct="0">
              <a:lnSpc>
                <a:spcPct val="96000"/>
              </a:lnSpc>
            </a:pPr>
            <a:r>
              <a:rPr lang="en-GB" sz="2000">
                <a:solidFill>
                  <a:srgbClr val="000000"/>
                </a:solidFill>
              </a:rPr>
              <a:t>     	 </a:t>
            </a:r>
            <a:r>
              <a:rPr lang="en-GB" sz="2000" baseline="30000">
                <a:solidFill>
                  <a:srgbClr val="000000"/>
                </a:solidFill>
              </a:rPr>
              <a:t>λ</a:t>
            </a:r>
            <a:r>
              <a:rPr lang="en-GB" sz="2000">
                <a:solidFill>
                  <a:srgbClr val="000000"/>
                </a:solidFill>
              </a:rPr>
              <a:t>			           p</a:t>
            </a:r>
            <a:r>
              <a:rPr lang="en-GB" sz="2000" baseline="-25000">
                <a:solidFill>
                  <a:srgbClr val="000000"/>
                </a:solidFill>
              </a:rPr>
              <a:t>s</a:t>
            </a:r>
            <a:endParaRPr lang="en-GB" sz="2000">
              <a:solidFill>
                <a:srgbClr val="000000"/>
              </a:solidFill>
            </a:endParaRPr>
          </a:p>
          <a:p>
            <a:pPr eaLnBrk="0" hangingPunct="0">
              <a:lnSpc>
                <a:spcPct val="96000"/>
              </a:lnSpc>
            </a:pPr>
            <a:r>
              <a:rPr lang="en-GB" sz="2000">
                <a:solidFill>
                  <a:srgbClr val="000000"/>
                </a:solidFill>
              </a:rPr>
              <a:t>						         o</a:t>
            </a:r>
          </a:p>
          <a:p>
            <a:pPr eaLnBrk="0" hangingPunct="0">
              <a:lnSpc>
                <a:spcPct val="96000"/>
              </a:lnSpc>
            </a:pPr>
            <a:r>
              <a:rPr lang="en-GB" sz="2000">
                <a:solidFill>
                  <a:srgbClr val="000000"/>
                </a:solidFill>
              </a:rPr>
              <a:t>   				 + ε</a:t>
            </a:r>
            <a:r>
              <a:rPr lang="en-GB" sz="2000" baseline="-25000">
                <a:solidFill>
                  <a:srgbClr val="000000"/>
                </a:solidFill>
              </a:rPr>
              <a:t>λ </a:t>
            </a:r>
            <a:r>
              <a:rPr lang="en-GB" sz="2000">
                <a:solidFill>
                  <a:srgbClr val="000000"/>
                </a:solidFill>
              </a:rPr>
              <a:t>B</a:t>
            </a:r>
            <a:r>
              <a:rPr lang="en-GB" sz="2000" baseline="-25000">
                <a:solidFill>
                  <a:srgbClr val="000000"/>
                </a:solidFill>
              </a:rPr>
              <a:t>λ</a:t>
            </a:r>
            <a:r>
              <a:rPr lang="en-GB" sz="2000">
                <a:solidFill>
                  <a:srgbClr val="000000"/>
                </a:solidFill>
              </a:rPr>
              <a:t>(T(p</a:t>
            </a:r>
            <a:r>
              <a:rPr lang="en-GB" sz="2000" baseline="-25000">
                <a:solidFill>
                  <a:srgbClr val="000000"/>
                </a:solidFill>
              </a:rPr>
              <a:t>c</a:t>
            </a:r>
            <a:r>
              <a:rPr lang="en-GB" sz="2000">
                <a:solidFill>
                  <a:srgbClr val="000000"/>
                </a:solidFill>
              </a:rPr>
              <a:t>)) </a:t>
            </a:r>
            <a:r>
              <a:rPr lang="en-GB" sz="2000">
                <a:solidFill>
                  <a:srgbClr val="000000"/>
                </a:solidFill>
                <a:sym typeface="Symbol" pitchFamily="-110" charset="2"/>
              </a:rPr>
              <a:t></a:t>
            </a:r>
            <a:r>
              <a:rPr lang="en-GB" sz="2000" baseline="-25000">
                <a:solidFill>
                  <a:srgbClr val="000000"/>
                </a:solidFill>
              </a:rPr>
              <a:t>λ</a:t>
            </a:r>
            <a:r>
              <a:rPr lang="en-GB" sz="2000">
                <a:solidFill>
                  <a:srgbClr val="000000"/>
                </a:solidFill>
              </a:rPr>
              <a:t>(p</a:t>
            </a:r>
            <a:r>
              <a:rPr lang="en-GB" sz="2000" baseline="-25000">
                <a:solidFill>
                  <a:srgbClr val="000000"/>
                </a:solidFill>
              </a:rPr>
              <a:t>c</a:t>
            </a:r>
            <a:r>
              <a:rPr lang="en-GB" sz="2000">
                <a:solidFill>
                  <a:srgbClr val="000000"/>
                </a:solidFill>
              </a:rPr>
              <a:t>) +  </a:t>
            </a:r>
            <a:r>
              <a:rPr lang="en-GB" sz="2000">
                <a:solidFill>
                  <a:srgbClr val="000000"/>
                </a:solidFill>
                <a:sym typeface="Symbol" pitchFamily="-110" charset="2"/>
              </a:rPr>
              <a:t></a:t>
            </a:r>
            <a:r>
              <a:rPr lang="en-GB" sz="2000">
                <a:solidFill>
                  <a:srgbClr val="000000"/>
                </a:solidFill>
              </a:rPr>
              <a:t>   B</a:t>
            </a:r>
            <a:r>
              <a:rPr lang="en-GB" sz="2000" baseline="-25000">
                <a:solidFill>
                  <a:srgbClr val="000000"/>
                </a:solidFill>
              </a:rPr>
              <a:t>λ</a:t>
            </a:r>
            <a:r>
              <a:rPr lang="en-GB" sz="2000">
                <a:solidFill>
                  <a:srgbClr val="000000"/>
                </a:solidFill>
              </a:rPr>
              <a:t>(T(p)) d</a:t>
            </a:r>
            <a:r>
              <a:rPr lang="en-GB" sz="2000">
                <a:solidFill>
                  <a:srgbClr val="000000"/>
                </a:solidFill>
                <a:sym typeface="Symbol" pitchFamily="-110" charset="2"/>
              </a:rPr>
              <a:t></a:t>
            </a:r>
            <a:r>
              <a:rPr lang="en-GB" sz="2000" baseline="-25000">
                <a:solidFill>
                  <a:srgbClr val="000000"/>
                </a:solidFill>
              </a:rPr>
              <a:t>λ</a:t>
            </a:r>
            <a:endParaRPr lang="en-GB" sz="2000">
              <a:solidFill>
                <a:srgbClr val="000000"/>
              </a:solidFill>
            </a:endParaRPr>
          </a:p>
          <a:p>
            <a:pPr eaLnBrk="0" hangingPunct="0">
              <a:lnSpc>
                <a:spcPct val="96000"/>
              </a:lnSpc>
            </a:pPr>
            <a:r>
              <a:rPr lang="en-GB" sz="2000">
                <a:solidFill>
                  <a:srgbClr val="000000"/>
                </a:solidFill>
              </a:rPr>
              <a:t>                                   				        p</a:t>
            </a:r>
            <a:r>
              <a:rPr lang="en-GB" sz="2000" baseline="-25000">
                <a:solidFill>
                  <a:srgbClr val="000000"/>
                </a:solidFill>
              </a:rPr>
              <a:t>c</a:t>
            </a:r>
            <a:endParaRPr lang="en-GB" sz="2000">
              <a:solidFill>
                <a:srgbClr val="000000"/>
              </a:solidFill>
            </a:endParaRPr>
          </a:p>
          <a:p>
            <a:pPr eaLnBrk="0" hangingPunct="0">
              <a:lnSpc>
                <a:spcPct val="96000"/>
              </a:lnSpc>
            </a:pPr>
            <a:r>
              <a:rPr lang="en-GB" sz="2000">
                <a:solidFill>
                  <a:srgbClr val="000000"/>
                </a:solidFill>
              </a:rPr>
              <a:t>ε</a:t>
            </a:r>
            <a:r>
              <a:rPr lang="en-GB" sz="2000" baseline="-25000">
                <a:solidFill>
                  <a:srgbClr val="000000"/>
                </a:solidFill>
              </a:rPr>
              <a:t>λ </a:t>
            </a:r>
            <a:r>
              <a:rPr lang="en-GB" sz="2000">
                <a:solidFill>
                  <a:srgbClr val="000000"/>
                </a:solidFill>
              </a:rPr>
              <a:t>is emittance of cloud.  First two terms are from below cloud, third term is cloud contribution, and fourth term is from above cloud.  After rearranging </a:t>
            </a:r>
          </a:p>
          <a:p>
            <a:pPr eaLnBrk="0" hangingPunct="0">
              <a:lnSpc>
                <a:spcPct val="96000"/>
              </a:lnSpc>
            </a:pPr>
            <a:r>
              <a:rPr lang="en-GB" sz="2000">
                <a:solidFill>
                  <a:srgbClr val="000000"/>
                </a:solidFill>
              </a:rPr>
              <a:t>			          p</a:t>
            </a:r>
            <a:r>
              <a:rPr lang="en-GB" sz="2000" baseline="-25000">
                <a:solidFill>
                  <a:srgbClr val="000000"/>
                </a:solidFill>
              </a:rPr>
              <a:t>c</a:t>
            </a:r>
            <a:r>
              <a:rPr lang="en-GB" sz="2000">
                <a:solidFill>
                  <a:srgbClr val="000000"/>
                </a:solidFill>
              </a:rPr>
              <a:t>           dB</a:t>
            </a:r>
            <a:r>
              <a:rPr lang="en-GB" sz="2000" baseline="-25000">
                <a:solidFill>
                  <a:srgbClr val="000000"/>
                </a:solidFill>
              </a:rPr>
              <a:t>λ</a:t>
            </a:r>
            <a:endParaRPr lang="en-GB" sz="2000">
              <a:solidFill>
                <a:srgbClr val="000000"/>
              </a:solidFill>
            </a:endParaRPr>
          </a:p>
          <a:p>
            <a:pPr eaLnBrk="0" hangingPunct="0">
              <a:lnSpc>
                <a:spcPct val="96000"/>
              </a:lnSpc>
            </a:pPr>
            <a:r>
              <a:rPr lang="en-GB" sz="2000">
                <a:solidFill>
                  <a:srgbClr val="000000"/>
                </a:solidFill>
              </a:rPr>
              <a:t>		I</a:t>
            </a:r>
            <a:r>
              <a:rPr lang="en-GB" sz="2000" baseline="-25000">
                <a:solidFill>
                  <a:srgbClr val="000000"/>
                </a:solidFill>
              </a:rPr>
              <a:t>λ</a:t>
            </a:r>
            <a:r>
              <a:rPr lang="en-GB" sz="2000" baseline="30000">
                <a:solidFill>
                  <a:srgbClr val="000000"/>
                </a:solidFill>
              </a:rPr>
              <a:t>cd</a:t>
            </a:r>
            <a:r>
              <a:rPr lang="en-GB" sz="2000">
                <a:solidFill>
                  <a:srgbClr val="000000"/>
                </a:solidFill>
              </a:rPr>
              <a:t> - I</a:t>
            </a:r>
            <a:r>
              <a:rPr lang="en-GB" sz="2000" baseline="-25000">
                <a:solidFill>
                  <a:srgbClr val="000000"/>
                </a:solidFill>
              </a:rPr>
              <a:t>λ</a:t>
            </a:r>
            <a:r>
              <a:rPr lang="en-GB" sz="2000" baseline="30000">
                <a:solidFill>
                  <a:srgbClr val="000000"/>
                </a:solidFill>
              </a:rPr>
              <a:t>clr</a:t>
            </a:r>
            <a:r>
              <a:rPr lang="en-GB" sz="2000">
                <a:solidFill>
                  <a:srgbClr val="000000"/>
                </a:solidFill>
              </a:rPr>
              <a:t>  =  ηε</a:t>
            </a:r>
            <a:r>
              <a:rPr lang="en-GB" sz="2000" baseline="-25000">
                <a:solidFill>
                  <a:srgbClr val="000000"/>
                </a:solidFill>
              </a:rPr>
              <a:t>λ</a:t>
            </a:r>
            <a:r>
              <a:rPr lang="en-GB" sz="2000">
                <a:solidFill>
                  <a:srgbClr val="000000"/>
                </a:solidFill>
              </a:rPr>
              <a:t>   </a:t>
            </a:r>
            <a:r>
              <a:rPr lang="en-GB" sz="2000">
                <a:solidFill>
                  <a:srgbClr val="000000"/>
                </a:solidFill>
                <a:sym typeface="Symbol" pitchFamily="-110" charset="2"/>
              </a:rPr>
              <a:t></a:t>
            </a:r>
            <a:r>
              <a:rPr lang="en-GB" sz="2000">
                <a:solidFill>
                  <a:srgbClr val="000000"/>
                </a:solidFill>
              </a:rPr>
              <a:t>   </a:t>
            </a:r>
            <a:r>
              <a:rPr lang="en-GB" sz="2000">
                <a:solidFill>
                  <a:srgbClr val="000000"/>
                </a:solidFill>
                <a:sym typeface="Symbol" pitchFamily="-110" charset="2"/>
              </a:rPr>
              <a:t></a:t>
            </a:r>
            <a:r>
              <a:rPr lang="en-GB" sz="2000">
                <a:solidFill>
                  <a:srgbClr val="000000"/>
                </a:solidFill>
              </a:rPr>
              <a:t>(p)  </a:t>
            </a:r>
            <a:r>
              <a:rPr lang="en-GB" sz="2000" u="sng">
                <a:solidFill>
                  <a:srgbClr val="000000"/>
                </a:solidFill>
              </a:rPr>
              <a:t>        </a:t>
            </a:r>
            <a:r>
              <a:rPr lang="en-GB" sz="2000">
                <a:solidFill>
                  <a:srgbClr val="000000"/>
                </a:solidFill>
              </a:rPr>
              <a:t>   dp  .</a:t>
            </a:r>
          </a:p>
          <a:p>
            <a:pPr eaLnBrk="0" hangingPunct="0">
              <a:lnSpc>
                <a:spcPct val="96000"/>
              </a:lnSpc>
            </a:pPr>
            <a:r>
              <a:rPr lang="en-GB" sz="2000">
                <a:solidFill>
                  <a:srgbClr val="000000"/>
                </a:solidFill>
              </a:rPr>
              <a:t>    	  		         p</a:t>
            </a:r>
            <a:r>
              <a:rPr lang="en-GB" sz="2000" baseline="-25000">
                <a:solidFill>
                  <a:srgbClr val="000000"/>
                </a:solidFill>
              </a:rPr>
              <a:t>s</a:t>
            </a:r>
            <a:r>
              <a:rPr lang="en-GB" sz="2000">
                <a:solidFill>
                  <a:srgbClr val="000000"/>
                </a:solidFill>
              </a:rPr>
              <a:t>             dp</a:t>
            </a:r>
          </a:p>
          <a:p>
            <a:pPr eaLnBrk="0" hangingPunct="0">
              <a:lnSpc>
                <a:spcPct val="50000"/>
              </a:lnSpc>
            </a:pPr>
            <a:endParaRPr lang="en-GB" sz="2000">
              <a:solidFill>
                <a:srgbClr val="000000"/>
              </a:solidFill>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8" name="Text Box 2"/>
          <p:cNvSpPr txBox="1">
            <a:spLocks noChangeArrowheads="1"/>
          </p:cNvSpPr>
          <p:nvPr/>
        </p:nvSpPr>
        <p:spPr bwMode="auto">
          <a:xfrm>
            <a:off x="304800" y="228600"/>
            <a:ext cx="8610600" cy="6299200"/>
          </a:xfrm>
          <a:prstGeom prst="rect">
            <a:avLst/>
          </a:prstGeom>
          <a:noFill/>
          <a:ln w="9525">
            <a:noFill/>
            <a:miter lim="800000"/>
            <a:headEnd/>
            <a:tailEnd/>
          </a:ln>
        </p:spPr>
        <p:txBody>
          <a:bodyPr>
            <a:prstTxWarp prst="textNoShape">
              <a:avLst/>
            </a:prstTxWarp>
            <a:spAutoFit/>
          </a:bodyPr>
          <a:lstStyle/>
          <a:p>
            <a:pPr eaLnBrk="0" hangingPunct="0"/>
            <a:r>
              <a:rPr lang="en-US" b="1" u="sng" dirty="0">
                <a:solidFill>
                  <a:srgbClr val="3333CC"/>
                </a:solidFill>
              </a:rPr>
              <a:t>Cloud Properties from CO2 Slicing</a:t>
            </a:r>
          </a:p>
          <a:p>
            <a:pPr eaLnBrk="0" hangingPunct="0"/>
            <a:endParaRPr lang="en-US" b="1" u="sng" dirty="0">
              <a:solidFill>
                <a:srgbClr val="3333CC"/>
              </a:solidFill>
            </a:endParaRPr>
          </a:p>
          <a:p>
            <a:pPr eaLnBrk="0" hangingPunct="0"/>
            <a:r>
              <a:rPr lang="en-US" dirty="0">
                <a:solidFill>
                  <a:srgbClr val="000000"/>
                </a:solidFill>
              </a:rPr>
              <a:t>RTE for cloudy conditions indicates dependence of cloud forcing (observed minus clear sky radiance) on cloud amount (</a:t>
            </a:r>
            <a:r>
              <a:rPr lang="en-US" dirty="0" err="1">
                <a:solidFill>
                  <a:srgbClr val="000000"/>
                </a:solidFill>
                <a:sym typeface="Symbol" pitchFamily="-110" charset="2"/>
              </a:rPr>
              <a:t></a:t>
            </a:r>
            <a:r>
              <a:rPr lang="en-US" baseline="-25000" dirty="0" err="1">
                <a:solidFill>
                  <a:srgbClr val="000000"/>
                </a:solidFill>
                <a:sym typeface="Symbol" pitchFamily="-110" charset="2"/>
              </a:rPr>
              <a:t></a:t>
            </a:r>
            <a:r>
              <a:rPr lang="en-US" dirty="0">
                <a:solidFill>
                  <a:srgbClr val="000000"/>
                </a:solidFill>
              </a:rPr>
              <a:t>) and cloud top pressure (p</a:t>
            </a:r>
            <a:r>
              <a:rPr lang="en-US" baseline="-25000" dirty="0">
                <a:solidFill>
                  <a:srgbClr val="000000"/>
                </a:solidFill>
              </a:rPr>
              <a:t>c</a:t>
            </a:r>
            <a:r>
              <a:rPr lang="en-US" dirty="0">
                <a:solidFill>
                  <a:srgbClr val="000000"/>
                </a:solidFill>
              </a:rPr>
              <a:t>)</a:t>
            </a:r>
          </a:p>
          <a:p>
            <a:pPr eaLnBrk="0" hangingPunct="0"/>
            <a:endParaRPr lang="en-US" dirty="0">
              <a:solidFill>
                <a:srgbClr val="000000"/>
              </a:solidFill>
            </a:endParaRPr>
          </a:p>
          <a:p>
            <a:pPr eaLnBrk="0" hangingPunct="0"/>
            <a:r>
              <a:rPr lang="en-US" dirty="0">
                <a:solidFill>
                  <a:srgbClr val="000000"/>
                </a:solidFill>
              </a:rPr>
              <a:t>	                              p</a:t>
            </a:r>
            <a:r>
              <a:rPr lang="en-US" baseline="-25000" dirty="0">
                <a:solidFill>
                  <a:srgbClr val="000000"/>
                </a:solidFill>
              </a:rPr>
              <a:t>c</a:t>
            </a:r>
            <a:endParaRPr lang="en-US" dirty="0">
              <a:solidFill>
                <a:srgbClr val="000000"/>
              </a:solidFill>
            </a:endParaRPr>
          </a:p>
          <a:p>
            <a:pPr eaLnBrk="0" hangingPunct="0"/>
            <a:r>
              <a:rPr lang="en-US" dirty="0">
                <a:solidFill>
                  <a:srgbClr val="000000"/>
                </a:solidFill>
              </a:rPr>
              <a:t>	(I</a:t>
            </a:r>
            <a:r>
              <a:rPr lang="en-US" baseline="-25000" dirty="0">
                <a:solidFill>
                  <a:srgbClr val="000000"/>
                </a:solidFill>
                <a:sym typeface="Symbol" pitchFamily="-110" charset="2"/>
              </a:rPr>
              <a:t></a:t>
            </a:r>
            <a:r>
              <a:rPr lang="en-US" dirty="0">
                <a:solidFill>
                  <a:srgbClr val="000000"/>
                </a:solidFill>
              </a:rPr>
              <a:t> - </a:t>
            </a:r>
            <a:r>
              <a:rPr lang="en-US" dirty="0" err="1">
                <a:solidFill>
                  <a:srgbClr val="000000"/>
                </a:solidFill>
              </a:rPr>
              <a:t>I</a:t>
            </a:r>
            <a:r>
              <a:rPr lang="en-US" baseline="-25000" dirty="0" err="1">
                <a:solidFill>
                  <a:srgbClr val="000000"/>
                </a:solidFill>
                <a:sym typeface="Symbol" pitchFamily="-110" charset="2"/>
              </a:rPr>
              <a:t></a:t>
            </a:r>
            <a:r>
              <a:rPr lang="en-US" baseline="30000" dirty="0" err="1">
                <a:solidFill>
                  <a:srgbClr val="000000"/>
                </a:solidFill>
              </a:rPr>
              <a:t>clr</a:t>
            </a:r>
            <a:r>
              <a:rPr lang="en-US" dirty="0">
                <a:solidFill>
                  <a:srgbClr val="000000"/>
                </a:solidFill>
              </a:rPr>
              <a:t>)  =  </a:t>
            </a:r>
            <a:r>
              <a:rPr lang="en-US" dirty="0" err="1">
                <a:solidFill>
                  <a:srgbClr val="000000"/>
                </a:solidFill>
                <a:sym typeface="Symbol" pitchFamily="-110" charset="2"/>
              </a:rPr>
              <a:t></a:t>
            </a:r>
            <a:r>
              <a:rPr lang="en-US" baseline="-25000" dirty="0" err="1">
                <a:solidFill>
                  <a:srgbClr val="000000"/>
                </a:solidFill>
                <a:sym typeface="Symbol" pitchFamily="-110" charset="2"/>
              </a:rPr>
              <a:t></a:t>
            </a:r>
            <a:r>
              <a:rPr lang="en-US" dirty="0">
                <a:solidFill>
                  <a:srgbClr val="000000"/>
                </a:solidFill>
              </a:rPr>
              <a:t>   </a:t>
            </a:r>
            <a:r>
              <a:rPr lang="en-US" dirty="0" err="1">
                <a:solidFill>
                  <a:srgbClr val="000000"/>
                </a:solidFill>
                <a:sym typeface="Symbol" pitchFamily="-110" charset="2"/>
              </a:rPr>
              <a:t></a:t>
            </a:r>
            <a:r>
              <a:rPr lang="en-US" dirty="0">
                <a:solidFill>
                  <a:srgbClr val="000000"/>
                </a:solidFill>
              </a:rPr>
              <a:t>    </a:t>
            </a:r>
            <a:r>
              <a:rPr lang="en-US" dirty="0" err="1">
                <a:solidFill>
                  <a:srgbClr val="000000"/>
                </a:solidFill>
                <a:sym typeface="Symbol" pitchFamily="-110" charset="2"/>
              </a:rPr>
              <a:t></a:t>
            </a:r>
            <a:r>
              <a:rPr lang="en-US" baseline="-25000" dirty="0" err="1">
                <a:solidFill>
                  <a:srgbClr val="000000"/>
                </a:solidFill>
                <a:sym typeface="Symbol" pitchFamily="-110" charset="2"/>
              </a:rPr>
              <a:t></a:t>
            </a:r>
            <a:r>
              <a:rPr lang="en-US" dirty="0">
                <a:solidFill>
                  <a:srgbClr val="000000"/>
                </a:solidFill>
              </a:rPr>
              <a:t> dB </a:t>
            </a:r>
            <a:r>
              <a:rPr lang="en-US" baseline="-25000" dirty="0">
                <a:solidFill>
                  <a:srgbClr val="000000"/>
                </a:solidFill>
                <a:sym typeface="Symbol" pitchFamily="-110" charset="2"/>
              </a:rPr>
              <a:t></a:t>
            </a:r>
            <a:r>
              <a:rPr lang="en-US" dirty="0">
                <a:solidFill>
                  <a:srgbClr val="000000"/>
                </a:solidFill>
              </a:rPr>
              <a:t>(T) .</a:t>
            </a:r>
          </a:p>
          <a:p>
            <a:pPr eaLnBrk="0" hangingPunct="0"/>
            <a:r>
              <a:rPr lang="en-US" dirty="0">
                <a:solidFill>
                  <a:srgbClr val="000000"/>
                </a:solidFill>
              </a:rPr>
              <a:t>	                             </a:t>
            </a:r>
            <a:r>
              <a:rPr lang="en-US" dirty="0" err="1">
                <a:solidFill>
                  <a:srgbClr val="000000"/>
                </a:solidFill>
              </a:rPr>
              <a:t>p</a:t>
            </a:r>
            <a:r>
              <a:rPr lang="en-US" baseline="-25000" dirty="0" err="1">
                <a:solidFill>
                  <a:srgbClr val="000000"/>
                </a:solidFill>
              </a:rPr>
              <a:t>s</a:t>
            </a:r>
            <a:endParaRPr lang="en-US" dirty="0">
              <a:solidFill>
                <a:srgbClr val="000000"/>
              </a:solidFill>
            </a:endParaRPr>
          </a:p>
          <a:p>
            <a:pPr eaLnBrk="0" hangingPunct="0"/>
            <a:endParaRPr lang="en-US" dirty="0">
              <a:solidFill>
                <a:srgbClr val="000000"/>
              </a:solidFill>
            </a:endParaRPr>
          </a:p>
          <a:p>
            <a:pPr eaLnBrk="0" hangingPunct="0"/>
            <a:r>
              <a:rPr lang="en-US" dirty="0">
                <a:solidFill>
                  <a:srgbClr val="000000"/>
                </a:solidFill>
              </a:rPr>
              <a:t>Higher colder cloud or greater cloud amount produces greater cloud forcing; dense low cloud can be confused for high thin cloud.  Two unknowns require two equations.</a:t>
            </a:r>
          </a:p>
          <a:p>
            <a:pPr eaLnBrk="0" hangingPunct="0"/>
            <a:endParaRPr lang="en-US" dirty="0">
              <a:solidFill>
                <a:srgbClr val="000000"/>
              </a:solidFill>
            </a:endParaRPr>
          </a:p>
          <a:p>
            <a:pPr eaLnBrk="0" hangingPunct="0"/>
            <a:r>
              <a:rPr lang="en-US" dirty="0">
                <a:solidFill>
                  <a:srgbClr val="000000"/>
                </a:solidFill>
              </a:rPr>
              <a:t>p</a:t>
            </a:r>
            <a:r>
              <a:rPr lang="en-US" baseline="-25000" dirty="0">
                <a:solidFill>
                  <a:srgbClr val="000000"/>
                </a:solidFill>
              </a:rPr>
              <a:t>c</a:t>
            </a:r>
            <a:r>
              <a:rPr lang="en-US" dirty="0">
                <a:solidFill>
                  <a:srgbClr val="000000"/>
                </a:solidFill>
              </a:rPr>
              <a:t> can be inferred from radiance measurements in two spectral bands where cloud emissivity is the same.  </a:t>
            </a:r>
            <a:r>
              <a:rPr lang="en-US" dirty="0" err="1">
                <a:solidFill>
                  <a:srgbClr val="000000"/>
                </a:solidFill>
                <a:sym typeface="Symbol" pitchFamily="-110" charset="2"/>
              </a:rPr>
              <a:t></a:t>
            </a:r>
            <a:r>
              <a:rPr lang="en-US" baseline="-25000" dirty="0" err="1">
                <a:solidFill>
                  <a:srgbClr val="000000"/>
                </a:solidFill>
                <a:sym typeface="Symbol" pitchFamily="-110" charset="2"/>
              </a:rPr>
              <a:t></a:t>
            </a:r>
            <a:r>
              <a:rPr lang="en-US" dirty="0">
                <a:solidFill>
                  <a:srgbClr val="000000"/>
                </a:solidFill>
              </a:rPr>
              <a:t> is derived from the infrared window, once p</a:t>
            </a:r>
            <a:r>
              <a:rPr lang="en-US" baseline="-25000" dirty="0">
                <a:solidFill>
                  <a:srgbClr val="000000"/>
                </a:solidFill>
              </a:rPr>
              <a:t>c</a:t>
            </a:r>
            <a:r>
              <a:rPr lang="en-US" dirty="0">
                <a:solidFill>
                  <a:srgbClr val="000000"/>
                </a:solidFill>
              </a:rPr>
              <a:t> is known.</a:t>
            </a:r>
            <a:r>
              <a:rPr lang="en-US" sz="2000" dirty="0">
                <a:solidFill>
                  <a:srgbClr val="000000"/>
                </a:solidFill>
              </a:rPr>
              <a:t>  </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1"/>
        </a:solidFill>
        <a:effectLst/>
      </p:bgPr>
    </p:bg>
    <p:spTree>
      <p:nvGrpSpPr>
        <p:cNvPr id="1" name=""/>
        <p:cNvGrpSpPr/>
        <p:nvPr/>
      </p:nvGrpSpPr>
      <p:grpSpPr>
        <a:xfrm>
          <a:off x="0" y="0"/>
          <a:ext cx="0" cy="0"/>
          <a:chOff x="0" y="0"/>
          <a:chExt cx="0" cy="0"/>
        </a:xfrm>
      </p:grpSpPr>
      <p:pic>
        <p:nvPicPr>
          <p:cNvPr id="128002" name="Picture 2" descr="C:\PaulMenzel\2q00\gifs\Ctp4.tif"/>
          <p:cNvPicPr>
            <a:picLocks noChangeAspect="1" noChangeArrowheads="1"/>
          </p:cNvPicPr>
          <p:nvPr/>
        </p:nvPicPr>
        <p:blipFill>
          <a:blip r:embed="rId2"/>
          <a:srcRect/>
          <a:stretch>
            <a:fillRect/>
          </a:stretch>
        </p:blipFill>
        <p:spPr bwMode="auto">
          <a:xfrm>
            <a:off x="3048000" y="152400"/>
            <a:ext cx="5943600" cy="6553200"/>
          </a:xfrm>
          <a:prstGeom prst="rect">
            <a:avLst/>
          </a:prstGeom>
          <a:noFill/>
          <a:ln w="9525">
            <a:noFill/>
            <a:miter lim="800000"/>
            <a:headEnd/>
            <a:tailEnd/>
          </a:ln>
        </p:spPr>
      </p:pic>
      <p:sp>
        <p:nvSpPr>
          <p:cNvPr id="128003" name="Text Box 3"/>
          <p:cNvSpPr txBox="1">
            <a:spLocks noChangeArrowheads="1"/>
          </p:cNvSpPr>
          <p:nvPr/>
        </p:nvSpPr>
        <p:spPr bwMode="auto">
          <a:xfrm>
            <a:off x="250825" y="228600"/>
            <a:ext cx="3101975" cy="6365875"/>
          </a:xfrm>
          <a:prstGeom prst="rect">
            <a:avLst/>
          </a:prstGeom>
          <a:noFill/>
          <a:ln w="9525">
            <a:noFill/>
            <a:miter lim="800000"/>
            <a:headEnd/>
            <a:tailEnd/>
          </a:ln>
        </p:spPr>
        <p:txBody>
          <a:bodyPr>
            <a:prstTxWarp prst="textNoShape">
              <a:avLst/>
            </a:prstTxWarp>
            <a:spAutoFit/>
          </a:bodyPr>
          <a:lstStyle/>
          <a:p>
            <a:pPr eaLnBrk="0" hangingPunct="0"/>
            <a:r>
              <a:rPr lang="en-US" b="1">
                <a:solidFill>
                  <a:srgbClr val="3333CC"/>
                </a:solidFill>
              </a:rPr>
              <a:t>Different ratios </a:t>
            </a:r>
          </a:p>
          <a:p>
            <a:pPr eaLnBrk="0" hangingPunct="0"/>
            <a:r>
              <a:rPr lang="en-US" b="1">
                <a:solidFill>
                  <a:srgbClr val="3333CC"/>
                </a:solidFill>
              </a:rPr>
              <a:t>reveal cloud properties </a:t>
            </a:r>
          </a:p>
          <a:p>
            <a:pPr eaLnBrk="0" hangingPunct="0"/>
            <a:r>
              <a:rPr lang="en-US" b="1">
                <a:solidFill>
                  <a:srgbClr val="3333CC"/>
                </a:solidFill>
              </a:rPr>
              <a:t>at different levels</a:t>
            </a:r>
          </a:p>
          <a:p>
            <a:pPr eaLnBrk="0" hangingPunct="0"/>
            <a:endParaRPr lang="en-US" b="1">
              <a:solidFill>
                <a:srgbClr val="3333CC"/>
              </a:solidFill>
            </a:endParaRPr>
          </a:p>
          <a:p>
            <a:pPr eaLnBrk="0" hangingPunct="0"/>
            <a:r>
              <a:rPr lang="en-US" b="1">
                <a:solidFill>
                  <a:srgbClr val="3333CC"/>
                </a:solidFill>
              </a:rPr>
              <a:t>hi - 14.2/13.9</a:t>
            </a:r>
          </a:p>
          <a:p>
            <a:pPr eaLnBrk="0" hangingPunct="0"/>
            <a:r>
              <a:rPr lang="en-US" b="1">
                <a:solidFill>
                  <a:srgbClr val="3333CC"/>
                </a:solidFill>
              </a:rPr>
              <a:t>mid - 13.9/13.6</a:t>
            </a:r>
          </a:p>
          <a:p>
            <a:pPr eaLnBrk="0" hangingPunct="0"/>
            <a:r>
              <a:rPr lang="en-US" b="1">
                <a:solidFill>
                  <a:srgbClr val="3333CC"/>
                </a:solidFill>
              </a:rPr>
              <a:t>low - 13.6/13.3</a:t>
            </a:r>
          </a:p>
          <a:p>
            <a:pPr eaLnBrk="0" hangingPunct="0"/>
            <a:endParaRPr lang="en-US" sz="2000">
              <a:solidFill>
                <a:srgbClr val="3333CC"/>
              </a:solidFill>
            </a:endParaRPr>
          </a:p>
          <a:p>
            <a:pPr eaLnBrk="0" hangingPunct="0"/>
            <a:endParaRPr lang="en-US" sz="2000">
              <a:solidFill>
                <a:srgbClr val="3333CC"/>
              </a:solidFill>
            </a:endParaRPr>
          </a:p>
          <a:p>
            <a:pPr eaLnBrk="0" hangingPunct="0"/>
            <a:r>
              <a:rPr lang="en-US" sz="2000" b="1">
                <a:solidFill>
                  <a:srgbClr val="3333CC"/>
                </a:solidFill>
              </a:rPr>
              <a:t>Meas          Calc</a:t>
            </a:r>
          </a:p>
          <a:p>
            <a:pPr eaLnBrk="0" hangingPunct="0"/>
            <a:r>
              <a:rPr lang="en-US" sz="2000" b="1">
                <a:solidFill>
                  <a:srgbClr val="3333CC"/>
                </a:solidFill>
              </a:rPr>
              <a:t>	            p</a:t>
            </a:r>
            <a:r>
              <a:rPr lang="en-US" sz="2000" b="1" baseline="-25000">
                <a:solidFill>
                  <a:srgbClr val="3333CC"/>
                </a:solidFill>
              </a:rPr>
              <a:t>c	</a:t>
            </a:r>
            <a:endParaRPr lang="en-US" sz="2000" b="1">
              <a:solidFill>
                <a:srgbClr val="3333CC"/>
              </a:solidFill>
            </a:endParaRPr>
          </a:p>
          <a:p>
            <a:pPr eaLnBrk="0" hangingPunct="0"/>
            <a:r>
              <a:rPr lang="en-US" sz="2000" b="1">
                <a:solidFill>
                  <a:srgbClr val="3333CC"/>
                </a:solidFill>
              </a:rPr>
              <a:t>(I</a:t>
            </a:r>
            <a:r>
              <a:rPr lang="en-US" sz="2000" b="1" baseline="-25000">
                <a:solidFill>
                  <a:srgbClr val="3333CC"/>
                </a:solidFill>
                <a:sym typeface="Symbol" pitchFamily="-110" charset="2"/>
              </a:rPr>
              <a:t>1</a:t>
            </a:r>
            <a:r>
              <a:rPr lang="en-US" sz="2000" b="1">
                <a:solidFill>
                  <a:srgbClr val="3333CC"/>
                </a:solidFill>
              </a:rPr>
              <a:t>-I</a:t>
            </a:r>
            <a:r>
              <a:rPr lang="en-US" sz="2000" b="1" baseline="-25000">
                <a:solidFill>
                  <a:srgbClr val="3333CC"/>
                </a:solidFill>
                <a:sym typeface="Symbol" pitchFamily="-110" charset="2"/>
              </a:rPr>
              <a:t>1</a:t>
            </a:r>
            <a:r>
              <a:rPr lang="en-US" sz="2000" b="1" baseline="30000">
                <a:solidFill>
                  <a:srgbClr val="3333CC"/>
                </a:solidFill>
              </a:rPr>
              <a:t>clr</a:t>
            </a:r>
            <a:r>
              <a:rPr lang="en-US" sz="2000" b="1">
                <a:solidFill>
                  <a:srgbClr val="3333CC"/>
                </a:solidFill>
              </a:rPr>
              <a:t>)    </a:t>
            </a:r>
            <a:r>
              <a:rPr lang="en-US" sz="2000" b="1">
                <a:solidFill>
                  <a:srgbClr val="3333CC"/>
                </a:solidFill>
                <a:sym typeface="Symbol" pitchFamily="-110" charset="2"/>
              </a:rPr>
              <a:t></a:t>
            </a:r>
            <a:r>
              <a:rPr lang="en-US" sz="2000" b="1" baseline="-25000">
                <a:solidFill>
                  <a:srgbClr val="3333CC"/>
                </a:solidFill>
                <a:sym typeface="Symbol" pitchFamily="-110" charset="2"/>
              </a:rPr>
              <a:t>1</a:t>
            </a:r>
            <a:r>
              <a:rPr lang="en-US" sz="2000" b="1">
                <a:solidFill>
                  <a:srgbClr val="3333CC"/>
                </a:solidFill>
              </a:rPr>
              <a:t> </a:t>
            </a:r>
            <a:r>
              <a:rPr lang="en-US" sz="2000" b="1">
                <a:solidFill>
                  <a:srgbClr val="3333CC"/>
                </a:solidFill>
                <a:sym typeface="Symbol" pitchFamily="-110" charset="2"/>
              </a:rPr>
              <a:t></a:t>
            </a:r>
            <a:r>
              <a:rPr lang="en-US" sz="2000" b="1">
                <a:solidFill>
                  <a:srgbClr val="3333CC"/>
                </a:solidFill>
              </a:rPr>
              <a:t> </a:t>
            </a:r>
            <a:r>
              <a:rPr lang="en-US" sz="2000" b="1">
                <a:solidFill>
                  <a:srgbClr val="3333CC"/>
                </a:solidFill>
                <a:sym typeface="Symbol" pitchFamily="-110" charset="2"/>
              </a:rPr>
              <a:t></a:t>
            </a:r>
            <a:r>
              <a:rPr lang="en-US" sz="2000" b="1" baseline="-25000">
                <a:solidFill>
                  <a:srgbClr val="3333CC"/>
                </a:solidFill>
                <a:sym typeface="Symbol" pitchFamily="-110" charset="2"/>
              </a:rPr>
              <a:t>1</a:t>
            </a:r>
            <a:r>
              <a:rPr lang="en-US" sz="2000" b="1">
                <a:solidFill>
                  <a:srgbClr val="3333CC"/>
                </a:solidFill>
              </a:rPr>
              <a:t> dB</a:t>
            </a:r>
            <a:r>
              <a:rPr lang="en-US" sz="2000" b="1" baseline="-25000">
                <a:solidFill>
                  <a:srgbClr val="3333CC"/>
                </a:solidFill>
                <a:sym typeface="Symbol" pitchFamily="-110" charset="2"/>
              </a:rPr>
              <a:t>1</a:t>
            </a:r>
            <a:endParaRPr lang="en-US" sz="2000" b="1">
              <a:solidFill>
                <a:srgbClr val="3333CC"/>
              </a:solidFill>
            </a:endParaRPr>
          </a:p>
          <a:p>
            <a:pPr eaLnBrk="0" hangingPunct="0"/>
            <a:r>
              <a:rPr lang="en-US" sz="2000" b="1">
                <a:solidFill>
                  <a:srgbClr val="3333CC"/>
                </a:solidFill>
              </a:rPr>
              <a:t>	            p</a:t>
            </a:r>
            <a:r>
              <a:rPr lang="en-US" sz="2000" b="1" baseline="-25000">
                <a:solidFill>
                  <a:srgbClr val="3333CC"/>
                </a:solidFill>
              </a:rPr>
              <a:t>s</a:t>
            </a:r>
            <a:endParaRPr lang="en-US" sz="2000" b="1">
              <a:solidFill>
                <a:srgbClr val="3333CC"/>
              </a:solidFill>
            </a:endParaRPr>
          </a:p>
          <a:p>
            <a:pPr eaLnBrk="0" hangingPunct="0"/>
            <a:r>
              <a:rPr lang="en-US" sz="2000" b="1">
                <a:solidFill>
                  <a:srgbClr val="3333CC"/>
                </a:solidFill>
              </a:rPr>
              <a:t>----------- = ----------------</a:t>
            </a:r>
          </a:p>
          <a:p>
            <a:pPr eaLnBrk="0" hangingPunct="0"/>
            <a:r>
              <a:rPr lang="en-US" sz="2000" b="1">
                <a:solidFill>
                  <a:srgbClr val="3333CC"/>
                </a:solidFill>
              </a:rPr>
              <a:t>	            p</a:t>
            </a:r>
            <a:r>
              <a:rPr lang="en-US" sz="2000" b="1" baseline="-25000">
                <a:solidFill>
                  <a:srgbClr val="3333CC"/>
                </a:solidFill>
              </a:rPr>
              <a:t>c	</a:t>
            </a:r>
            <a:endParaRPr lang="en-US" sz="2000" b="1">
              <a:solidFill>
                <a:srgbClr val="3333CC"/>
              </a:solidFill>
            </a:endParaRPr>
          </a:p>
          <a:p>
            <a:pPr eaLnBrk="0" hangingPunct="0"/>
            <a:r>
              <a:rPr lang="en-US" sz="2000" b="1">
                <a:solidFill>
                  <a:srgbClr val="3333CC"/>
                </a:solidFill>
              </a:rPr>
              <a:t>(I</a:t>
            </a:r>
            <a:r>
              <a:rPr lang="en-US" sz="2000" b="1" baseline="-25000">
                <a:solidFill>
                  <a:srgbClr val="3333CC"/>
                </a:solidFill>
                <a:sym typeface="Symbol" pitchFamily="-110" charset="2"/>
              </a:rPr>
              <a:t>2</a:t>
            </a:r>
            <a:r>
              <a:rPr lang="en-US" sz="2000" b="1">
                <a:solidFill>
                  <a:srgbClr val="3333CC"/>
                </a:solidFill>
              </a:rPr>
              <a:t>-I</a:t>
            </a:r>
            <a:r>
              <a:rPr lang="en-US" sz="2000" b="1" baseline="-25000">
                <a:solidFill>
                  <a:srgbClr val="3333CC"/>
                </a:solidFill>
                <a:sym typeface="Symbol" pitchFamily="-110" charset="2"/>
              </a:rPr>
              <a:t>2</a:t>
            </a:r>
            <a:r>
              <a:rPr lang="en-US" sz="2000" b="1" baseline="30000">
                <a:solidFill>
                  <a:srgbClr val="3333CC"/>
                </a:solidFill>
              </a:rPr>
              <a:t>clr</a:t>
            </a:r>
            <a:r>
              <a:rPr lang="en-US" sz="2000" b="1">
                <a:solidFill>
                  <a:srgbClr val="3333CC"/>
                </a:solidFill>
              </a:rPr>
              <a:t>)    </a:t>
            </a:r>
            <a:r>
              <a:rPr lang="en-US" sz="2000" b="1">
                <a:solidFill>
                  <a:srgbClr val="3333CC"/>
                </a:solidFill>
                <a:sym typeface="Symbol" pitchFamily="-110" charset="2"/>
              </a:rPr>
              <a:t></a:t>
            </a:r>
            <a:r>
              <a:rPr lang="en-US" sz="2000" b="1" baseline="-25000">
                <a:solidFill>
                  <a:srgbClr val="3333CC"/>
                </a:solidFill>
                <a:sym typeface="Symbol" pitchFamily="-110" charset="2"/>
              </a:rPr>
              <a:t>2</a:t>
            </a:r>
            <a:r>
              <a:rPr lang="en-US" sz="2000" b="1">
                <a:solidFill>
                  <a:srgbClr val="3333CC"/>
                </a:solidFill>
              </a:rPr>
              <a:t> </a:t>
            </a:r>
            <a:r>
              <a:rPr lang="en-US" sz="2000" b="1">
                <a:solidFill>
                  <a:srgbClr val="3333CC"/>
                </a:solidFill>
                <a:sym typeface="Symbol" pitchFamily="-110" charset="2"/>
              </a:rPr>
              <a:t></a:t>
            </a:r>
            <a:r>
              <a:rPr lang="en-US" sz="2000" b="1">
                <a:solidFill>
                  <a:srgbClr val="3333CC"/>
                </a:solidFill>
              </a:rPr>
              <a:t> </a:t>
            </a:r>
            <a:r>
              <a:rPr lang="en-US" sz="2000" b="1">
                <a:solidFill>
                  <a:srgbClr val="3333CC"/>
                </a:solidFill>
                <a:sym typeface="Symbol" pitchFamily="-110" charset="2"/>
              </a:rPr>
              <a:t></a:t>
            </a:r>
            <a:r>
              <a:rPr lang="en-US" sz="2000" b="1" baseline="-25000">
                <a:solidFill>
                  <a:srgbClr val="3333CC"/>
                </a:solidFill>
                <a:sym typeface="Symbol" pitchFamily="-110" charset="2"/>
              </a:rPr>
              <a:t>2</a:t>
            </a:r>
            <a:r>
              <a:rPr lang="en-US" sz="2000" b="1">
                <a:solidFill>
                  <a:srgbClr val="3333CC"/>
                </a:solidFill>
              </a:rPr>
              <a:t> dB</a:t>
            </a:r>
            <a:r>
              <a:rPr lang="en-US" sz="2000" b="1" baseline="-25000">
                <a:solidFill>
                  <a:srgbClr val="3333CC"/>
                </a:solidFill>
                <a:sym typeface="Symbol" pitchFamily="-110" charset="2"/>
              </a:rPr>
              <a:t>2</a:t>
            </a:r>
            <a:endParaRPr lang="en-US" sz="2000" b="1">
              <a:solidFill>
                <a:srgbClr val="3333CC"/>
              </a:solidFill>
            </a:endParaRPr>
          </a:p>
          <a:p>
            <a:pPr eaLnBrk="0" hangingPunct="0"/>
            <a:r>
              <a:rPr lang="en-US" sz="2000" b="1">
                <a:solidFill>
                  <a:srgbClr val="3333CC"/>
                </a:solidFill>
              </a:rPr>
              <a:t>	            p</a:t>
            </a:r>
            <a:r>
              <a:rPr lang="en-US" sz="2000" b="1" baseline="-25000">
                <a:solidFill>
                  <a:srgbClr val="3333CC"/>
                </a:solidFill>
              </a:rPr>
              <a:t>s</a:t>
            </a:r>
            <a:endParaRPr lang="en-US" sz="2000" b="1">
              <a:solidFill>
                <a:srgbClr val="3333CC"/>
              </a:solidFill>
            </a:endParaRPr>
          </a:p>
          <a:p>
            <a:pPr eaLnBrk="0" hangingPunct="0"/>
            <a:endParaRPr lang="en-US" sz="2000" b="1">
              <a:solidFill>
                <a:srgbClr val="3333CC"/>
              </a:solidFill>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1074" name="Picture 2" descr="AQUA_28_Oct_2010_0437_Band_01.GIF"/>
          <p:cNvPicPr>
            <a:picLocks noChangeAspect="1"/>
          </p:cNvPicPr>
          <p:nvPr/>
        </p:nvPicPr>
        <p:blipFill>
          <a:blip r:embed="rId2"/>
          <a:srcRect/>
          <a:stretch>
            <a:fillRect/>
          </a:stretch>
        </p:blipFill>
        <p:spPr bwMode="auto">
          <a:xfrm>
            <a:off x="1143000" y="0"/>
            <a:ext cx="6858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2098" name="Picture 2" descr="AQUA_28_Oct_2010_0437_CloudTopPressure.GIF"/>
          <p:cNvPicPr>
            <a:picLocks noChangeAspect="1"/>
          </p:cNvPicPr>
          <p:nvPr/>
        </p:nvPicPr>
        <p:blipFill>
          <a:blip r:embed="rId2"/>
          <a:srcRect/>
          <a:stretch>
            <a:fillRect/>
          </a:stretch>
        </p:blipFill>
        <p:spPr bwMode="auto">
          <a:xfrm>
            <a:off x="1143000" y="0"/>
            <a:ext cx="6858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6498" name="Picture 2" descr="AQUA_28_Oct_2010_0437_CloudPhase.GIF"/>
          <p:cNvPicPr>
            <a:picLocks noChangeAspect="1"/>
          </p:cNvPicPr>
          <p:nvPr/>
        </p:nvPicPr>
        <p:blipFill>
          <a:blip r:embed="rId3"/>
          <a:srcRect/>
          <a:stretch>
            <a:fillRect/>
          </a:stretch>
        </p:blipFill>
        <p:spPr bwMode="auto">
          <a:xfrm>
            <a:off x="1143000" y="0"/>
            <a:ext cx="6858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a:xfrm>
            <a:off x="533400" y="762000"/>
            <a:ext cx="8382000" cy="4114800"/>
          </a:xfrm>
        </p:spPr>
        <p:txBody>
          <a:bodyPr/>
          <a:lstStyle/>
          <a:p>
            <a:pPr eaLnBrk="1" hangingPunct="1">
              <a:lnSpc>
                <a:spcPct val="90000"/>
              </a:lnSpc>
              <a:buFontTx/>
              <a:buNone/>
            </a:pPr>
            <a:r>
              <a:rPr lang="en-US" sz="2400" b="1">
                <a:solidFill>
                  <a:srgbClr val="FF3300"/>
                </a:solidFill>
              </a:rPr>
              <a:t>Ocean</a:t>
            </a:r>
          </a:p>
          <a:p>
            <a:pPr eaLnBrk="1" hangingPunct="1">
              <a:lnSpc>
                <a:spcPct val="90000"/>
              </a:lnSpc>
            </a:pPr>
            <a:r>
              <a:rPr lang="en-US" sz="2400">
                <a:hlinkClick r:id="rId3"/>
              </a:rPr>
              <a:t>MOD 18 - Normalized Water-leaving Radiance</a:t>
            </a:r>
            <a:endParaRPr lang="en-US" sz="2400"/>
          </a:p>
          <a:p>
            <a:pPr eaLnBrk="1" hangingPunct="1">
              <a:lnSpc>
                <a:spcPct val="90000"/>
              </a:lnSpc>
            </a:pPr>
            <a:r>
              <a:rPr lang="en-US" sz="2400">
                <a:hlinkClick r:id="rId4"/>
              </a:rPr>
              <a:t>MOD 19 - Pigment Concentration</a:t>
            </a:r>
            <a:endParaRPr lang="en-US" sz="2400"/>
          </a:p>
          <a:p>
            <a:pPr eaLnBrk="1" hangingPunct="1">
              <a:lnSpc>
                <a:spcPct val="90000"/>
              </a:lnSpc>
            </a:pPr>
            <a:r>
              <a:rPr lang="en-US" sz="2400" b="1" i="1">
                <a:hlinkClick r:id="rId5"/>
              </a:rPr>
              <a:t>MOD 20 - Chlorophyll Fluorescence</a:t>
            </a:r>
            <a:endParaRPr lang="en-US" sz="2400" b="1" i="1"/>
          </a:p>
          <a:p>
            <a:pPr eaLnBrk="1" hangingPunct="1">
              <a:lnSpc>
                <a:spcPct val="90000"/>
              </a:lnSpc>
            </a:pPr>
            <a:r>
              <a:rPr lang="en-US" sz="2400">
                <a:hlinkClick r:id="rId6"/>
              </a:rPr>
              <a:t>MOD 21 - Chlorophyll_a Pigment Concentration</a:t>
            </a:r>
            <a:endParaRPr lang="en-US" sz="2400"/>
          </a:p>
          <a:p>
            <a:pPr eaLnBrk="1" hangingPunct="1">
              <a:lnSpc>
                <a:spcPct val="90000"/>
              </a:lnSpc>
            </a:pPr>
            <a:r>
              <a:rPr lang="en-US" sz="2400">
                <a:hlinkClick r:id="rId7"/>
              </a:rPr>
              <a:t>MOD 22 - Photosynthetically Available Radiation (PAR)</a:t>
            </a:r>
            <a:endParaRPr lang="en-US" sz="2400"/>
          </a:p>
          <a:p>
            <a:pPr eaLnBrk="1" hangingPunct="1">
              <a:lnSpc>
                <a:spcPct val="90000"/>
              </a:lnSpc>
            </a:pPr>
            <a:r>
              <a:rPr lang="en-US" sz="2400">
                <a:hlinkClick r:id="rId8"/>
              </a:rPr>
              <a:t>MOD 23 - Suspended-Solids Concentration</a:t>
            </a:r>
            <a:endParaRPr lang="en-US" sz="2400"/>
          </a:p>
          <a:p>
            <a:pPr eaLnBrk="1" hangingPunct="1">
              <a:lnSpc>
                <a:spcPct val="90000"/>
              </a:lnSpc>
            </a:pPr>
            <a:r>
              <a:rPr lang="en-US" sz="2400">
                <a:hlinkClick r:id="rId9"/>
              </a:rPr>
              <a:t>MOD 24 - Organic Matter Concentration</a:t>
            </a:r>
            <a:endParaRPr lang="en-US" sz="2400"/>
          </a:p>
          <a:p>
            <a:pPr eaLnBrk="1" hangingPunct="1">
              <a:lnSpc>
                <a:spcPct val="90000"/>
              </a:lnSpc>
            </a:pPr>
            <a:r>
              <a:rPr lang="en-US" sz="2400">
                <a:hlinkClick r:id="rId10"/>
              </a:rPr>
              <a:t>MOD 25 - Coccolith Concentration</a:t>
            </a:r>
            <a:endParaRPr lang="en-US" sz="2400"/>
          </a:p>
          <a:p>
            <a:pPr eaLnBrk="1" hangingPunct="1">
              <a:lnSpc>
                <a:spcPct val="90000"/>
              </a:lnSpc>
            </a:pPr>
            <a:r>
              <a:rPr lang="en-US" sz="2400">
                <a:hlinkClick r:id="rId11"/>
              </a:rPr>
              <a:t>MOD 26 - Ocean Water Attenuation Coefficient</a:t>
            </a:r>
            <a:endParaRPr lang="en-US" sz="2400"/>
          </a:p>
          <a:p>
            <a:pPr eaLnBrk="1" hangingPunct="1">
              <a:lnSpc>
                <a:spcPct val="90000"/>
              </a:lnSpc>
            </a:pPr>
            <a:r>
              <a:rPr lang="en-US" sz="2400">
                <a:hlinkClick r:id="rId12"/>
              </a:rPr>
              <a:t>MOD 27 - Ocean Primary Productivity</a:t>
            </a:r>
            <a:endParaRPr lang="en-US" sz="2400"/>
          </a:p>
          <a:p>
            <a:pPr eaLnBrk="1" hangingPunct="1">
              <a:lnSpc>
                <a:spcPct val="90000"/>
              </a:lnSpc>
            </a:pPr>
            <a:r>
              <a:rPr lang="en-US" sz="2400" b="1" i="1">
                <a:hlinkClick r:id="rId13"/>
              </a:rPr>
              <a:t>MOD 28 - Sea Surface Temperature</a:t>
            </a:r>
            <a:endParaRPr lang="en-US" sz="2400" b="1" i="1"/>
          </a:p>
          <a:p>
            <a:pPr eaLnBrk="1" hangingPunct="1">
              <a:lnSpc>
                <a:spcPct val="90000"/>
              </a:lnSpc>
            </a:pPr>
            <a:r>
              <a:rPr lang="en-US" sz="2400">
                <a:hlinkClick r:id="rId14"/>
              </a:rPr>
              <a:t>MOD 36 - Total Absorption Coefficient</a:t>
            </a:r>
            <a:endParaRPr lang="en-US" sz="2400"/>
          </a:p>
          <a:p>
            <a:pPr eaLnBrk="1" hangingPunct="1">
              <a:lnSpc>
                <a:spcPct val="90000"/>
              </a:lnSpc>
            </a:pPr>
            <a:r>
              <a:rPr lang="en-US" sz="2400">
                <a:hlinkClick r:id="rId15"/>
              </a:rPr>
              <a:t>MOD 37 - Ocean Aerosol Properties</a:t>
            </a:r>
            <a:endParaRPr lang="en-US" sz="2400"/>
          </a:p>
          <a:p>
            <a:pPr eaLnBrk="1" hangingPunct="1">
              <a:lnSpc>
                <a:spcPct val="90000"/>
              </a:lnSpc>
            </a:pPr>
            <a:r>
              <a:rPr lang="en-US" sz="2400">
                <a:hlinkClick r:id="rId16"/>
              </a:rPr>
              <a:t>MOD 39 - Clear Water Epsilon</a:t>
            </a:r>
            <a:endParaRPr lang="en-US" sz="2400"/>
          </a:p>
          <a:p>
            <a:pPr eaLnBrk="1" hangingPunct="1">
              <a:lnSpc>
                <a:spcPct val="90000"/>
              </a:lnSpc>
              <a:buFontTx/>
              <a:buNone/>
            </a:pPr>
            <a:endParaRPr lang="en-US" sz="2400"/>
          </a:p>
        </p:txBody>
      </p:sp>
      <p:sp>
        <p:nvSpPr>
          <p:cNvPr id="28675" name="Rectangle 3"/>
          <p:cNvSpPr>
            <a:spLocks noGrp="1" noChangeArrowheads="1"/>
          </p:cNvSpPr>
          <p:nvPr>
            <p:ph type="title"/>
          </p:nvPr>
        </p:nvSpPr>
        <p:spPr>
          <a:xfrm>
            <a:off x="685800" y="-76200"/>
            <a:ext cx="7772400" cy="1143000"/>
          </a:xfrm>
          <a:noFill/>
        </p:spPr>
        <p:txBody>
          <a:bodyPr/>
          <a:lstStyle/>
          <a:p>
            <a:pPr eaLnBrk="1" hangingPunct="1"/>
            <a:r>
              <a:rPr lang="en-US" dirty="0">
                <a:solidFill>
                  <a:srgbClr val="3333CC"/>
                </a:solidFill>
              </a:rPr>
              <a:t>MODIS Standard Products (3)</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3122" name="Picture 1" descr="AQUA_28_Oct_2010_0440_CTT.jpg"/>
          <p:cNvPicPr>
            <a:picLocks noChangeAspect="1"/>
          </p:cNvPicPr>
          <p:nvPr/>
        </p:nvPicPr>
        <p:blipFill>
          <a:blip r:embed="rId2"/>
          <a:srcRect/>
          <a:stretch>
            <a:fillRect/>
          </a:stretch>
        </p:blipFill>
        <p:spPr bwMode="auto">
          <a:xfrm>
            <a:off x="1143000" y="0"/>
            <a:ext cx="6858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685800" y="0"/>
            <a:ext cx="7772400" cy="1143000"/>
          </a:xfrm>
        </p:spPr>
        <p:txBody>
          <a:bodyPr/>
          <a:lstStyle/>
          <a:p>
            <a:pPr eaLnBrk="1" hangingPunct="1"/>
            <a:r>
              <a:rPr lang="en-US">
                <a:solidFill>
                  <a:schemeClr val="accent2"/>
                </a:solidFill>
              </a:rPr>
              <a:t>MOD06 Key Output Parameters</a:t>
            </a:r>
            <a:br>
              <a:rPr lang="en-US">
                <a:solidFill>
                  <a:schemeClr val="accent2"/>
                </a:solidFill>
              </a:rPr>
            </a:br>
            <a:r>
              <a:rPr lang="en-US" sz="3200">
                <a:solidFill>
                  <a:srgbClr val="FF0000"/>
                </a:solidFill>
              </a:rPr>
              <a:t>5x5 pixel (1km) resolution</a:t>
            </a:r>
          </a:p>
        </p:txBody>
      </p:sp>
      <p:sp>
        <p:nvSpPr>
          <p:cNvPr id="135171" name="Rectangle 3"/>
          <p:cNvSpPr>
            <a:spLocks noGrp="1" noChangeArrowheads="1"/>
          </p:cNvSpPr>
          <p:nvPr>
            <p:ph type="body" idx="1"/>
          </p:nvPr>
        </p:nvSpPr>
        <p:spPr>
          <a:xfrm>
            <a:off x="685800" y="1371600"/>
            <a:ext cx="7772400" cy="5181600"/>
          </a:xfrm>
        </p:spPr>
        <p:txBody>
          <a:bodyPr/>
          <a:lstStyle/>
          <a:p>
            <a:pPr eaLnBrk="1" hangingPunct="1">
              <a:lnSpc>
                <a:spcPct val="90000"/>
              </a:lnSpc>
            </a:pPr>
            <a:r>
              <a:rPr lang="en-US" sz="2400" b="1"/>
              <a:t>Surface_Temperature (GDAS input)</a:t>
            </a:r>
          </a:p>
          <a:p>
            <a:pPr eaLnBrk="1" hangingPunct="1">
              <a:lnSpc>
                <a:spcPct val="90000"/>
              </a:lnSpc>
            </a:pPr>
            <a:r>
              <a:rPr lang="en-US" sz="2400" b="1"/>
              <a:t>Surface_Pressure (GDAS input)</a:t>
            </a:r>
          </a:p>
          <a:p>
            <a:pPr eaLnBrk="1" hangingPunct="1">
              <a:lnSpc>
                <a:spcPct val="90000"/>
              </a:lnSpc>
            </a:pPr>
            <a:r>
              <a:rPr lang="en-US" sz="2400" b="1"/>
              <a:t>Cloud_Top_Pressure </a:t>
            </a:r>
          </a:p>
          <a:p>
            <a:pPr eaLnBrk="1" hangingPunct="1">
              <a:lnSpc>
                <a:spcPct val="90000"/>
              </a:lnSpc>
            </a:pPr>
            <a:r>
              <a:rPr lang="en-US" sz="2400" b="1"/>
              <a:t>Cloud_Top_Temperature </a:t>
            </a:r>
          </a:p>
          <a:p>
            <a:pPr eaLnBrk="1" hangingPunct="1">
              <a:lnSpc>
                <a:spcPct val="90000"/>
              </a:lnSpc>
            </a:pPr>
            <a:r>
              <a:rPr lang="en-US" sz="2400" b="1"/>
              <a:t>Tropopause_Height </a:t>
            </a:r>
          </a:p>
          <a:p>
            <a:pPr eaLnBrk="1" hangingPunct="1">
              <a:lnSpc>
                <a:spcPct val="90000"/>
              </a:lnSpc>
            </a:pPr>
            <a:r>
              <a:rPr lang="en-US" sz="2400" b="1"/>
              <a:t>Cloud_Fraction </a:t>
            </a:r>
          </a:p>
          <a:p>
            <a:pPr eaLnBrk="1" hangingPunct="1">
              <a:lnSpc>
                <a:spcPct val="90000"/>
              </a:lnSpc>
            </a:pPr>
            <a:r>
              <a:rPr lang="en-US" sz="2400" b="1"/>
              <a:t>Cloud_Effective_Emissivity </a:t>
            </a:r>
          </a:p>
          <a:p>
            <a:pPr eaLnBrk="1" hangingPunct="1">
              <a:lnSpc>
                <a:spcPct val="90000"/>
              </a:lnSpc>
            </a:pPr>
            <a:r>
              <a:rPr lang="en-US" sz="2400" b="1"/>
              <a:t>Cloud_Top_Pressure_Infrared</a:t>
            </a:r>
          </a:p>
          <a:p>
            <a:pPr eaLnBrk="1" hangingPunct="1">
              <a:lnSpc>
                <a:spcPct val="90000"/>
              </a:lnSpc>
            </a:pPr>
            <a:r>
              <a:rPr lang="en-US" sz="2400"/>
              <a:t>Brightness_Temperature_Difference_B29-B31</a:t>
            </a:r>
          </a:p>
          <a:p>
            <a:pPr eaLnBrk="1" hangingPunct="1">
              <a:lnSpc>
                <a:spcPct val="90000"/>
              </a:lnSpc>
            </a:pPr>
            <a:r>
              <a:rPr lang="en-US" sz="2400"/>
              <a:t>Brightness_Temperature_Difference_B31-B32</a:t>
            </a:r>
          </a:p>
          <a:p>
            <a:pPr eaLnBrk="1" hangingPunct="1">
              <a:lnSpc>
                <a:spcPct val="90000"/>
              </a:lnSpc>
            </a:pPr>
            <a:r>
              <a:rPr lang="en-US" sz="2400"/>
              <a:t>Cloud_Phase_Infrared </a:t>
            </a:r>
          </a:p>
          <a:p>
            <a:pPr eaLnBrk="1" hangingPunct="1">
              <a:lnSpc>
                <a:spcPct val="90000"/>
              </a:lnSpc>
            </a:pPr>
            <a:r>
              <a:rPr lang="en-US" sz="2400"/>
              <a:t>Cloud Optical Depth (daytime – 1 km product)</a:t>
            </a:r>
          </a:p>
          <a:p>
            <a:pPr eaLnBrk="1" hangingPunct="1">
              <a:lnSpc>
                <a:spcPct val="90000"/>
              </a:lnSpc>
            </a:pPr>
            <a:r>
              <a:rPr lang="en-US" sz="2400"/>
              <a:t>Cloud Effective Radius (daytime – 1km) </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685800" y="304800"/>
            <a:ext cx="7772400" cy="1143000"/>
          </a:xfrm>
        </p:spPr>
        <p:txBody>
          <a:bodyPr/>
          <a:lstStyle/>
          <a:p>
            <a:pPr eaLnBrk="1" hangingPunct="1"/>
            <a:r>
              <a:rPr lang="en-US">
                <a:solidFill>
                  <a:schemeClr val="accent2"/>
                </a:solidFill>
              </a:rPr>
              <a:t>Known Problems</a:t>
            </a:r>
          </a:p>
        </p:txBody>
      </p:sp>
      <p:sp>
        <p:nvSpPr>
          <p:cNvPr id="136195" name="Rectangle 3"/>
          <p:cNvSpPr>
            <a:spLocks noGrp="1" noChangeArrowheads="1"/>
          </p:cNvSpPr>
          <p:nvPr>
            <p:ph type="body" idx="1"/>
          </p:nvPr>
        </p:nvSpPr>
        <p:spPr>
          <a:xfrm>
            <a:off x="762000" y="1447800"/>
            <a:ext cx="7772400" cy="4724400"/>
          </a:xfrm>
        </p:spPr>
        <p:txBody>
          <a:bodyPr/>
          <a:lstStyle/>
          <a:p>
            <a:pPr eaLnBrk="1" hangingPunct="1"/>
            <a:r>
              <a:rPr lang="en-US"/>
              <a:t>Low cloud </a:t>
            </a:r>
          </a:p>
          <a:p>
            <a:pPr lvl="1" eaLnBrk="1" hangingPunct="1"/>
            <a:r>
              <a:rPr lang="en-US"/>
              <a:t>Vantage point of satellite means more sensitive to high cloud than low cloud. New algorithm address this</a:t>
            </a:r>
          </a:p>
          <a:p>
            <a:pPr eaLnBrk="1" hangingPunct="1"/>
            <a:r>
              <a:rPr lang="en-US"/>
              <a:t>Solution converges on highest pressure level</a:t>
            </a:r>
          </a:p>
          <a:p>
            <a:pPr lvl="1" eaLnBrk="1" hangingPunct="1"/>
            <a:r>
              <a:rPr lang="en-US"/>
              <a:t> Addressed with latest algorithm</a:t>
            </a:r>
          </a:p>
          <a:p>
            <a:pPr lvl="1" eaLnBrk="1" hangingPunct="1"/>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7218" name="Picture 2" descr="C:\sat_2003_data\ISCCP_hicld_july.jpg"/>
          <p:cNvPicPr>
            <a:picLocks noChangeAspect="1" noChangeArrowheads="1"/>
          </p:cNvPicPr>
          <p:nvPr/>
        </p:nvPicPr>
        <p:blipFill>
          <a:blip r:embed="rId2"/>
          <a:srcRect/>
          <a:stretch>
            <a:fillRect/>
          </a:stretch>
        </p:blipFill>
        <p:spPr bwMode="auto">
          <a:xfrm>
            <a:off x="152400" y="2743200"/>
            <a:ext cx="4191000" cy="1841500"/>
          </a:xfrm>
          <a:prstGeom prst="rect">
            <a:avLst/>
          </a:prstGeom>
          <a:noFill/>
          <a:ln w="9525">
            <a:noFill/>
            <a:miter lim="800000"/>
            <a:headEnd/>
            <a:tailEnd/>
          </a:ln>
        </p:spPr>
      </p:pic>
      <p:pic>
        <p:nvPicPr>
          <p:cNvPr id="137219" name="Picture 3" descr="C:\sat_2003_data\modis_l3_0702_hicldday.jpg"/>
          <p:cNvPicPr>
            <a:picLocks noChangeAspect="1" noChangeArrowheads="1"/>
          </p:cNvPicPr>
          <p:nvPr/>
        </p:nvPicPr>
        <p:blipFill>
          <a:blip r:embed="rId3"/>
          <a:srcRect/>
          <a:stretch>
            <a:fillRect/>
          </a:stretch>
        </p:blipFill>
        <p:spPr bwMode="auto">
          <a:xfrm>
            <a:off x="152400" y="838200"/>
            <a:ext cx="4191000" cy="1843088"/>
          </a:xfrm>
          <a:prstGeom prst="rect">
            <a:avLst/>
          </a:prstGeom>
          <a:noFill/>
          <a:ln w="9525">
            <a:noFill/>
            <a:miter lim="800000"/>
            <a:headEnd/>
            <a:tailEnd/>
          </a:ln>
        </p:spPr>
      </p:pic>
      <p:pic>
        <p:nvPicPr>
          <p:cNvPr id="137220" name="Picture 4" descr="C:\sat_2003_data\HIRS_hicld_0702.jpg"/>
          <p:cNvPicPr>
            <a:picLocks noChangeAspect="1" noChangeArrowheads="1"/>
          </p:cNvPicPr>
          <p:nvPr/>
        </p:nvPicPr>
        <p:blipFill>
          <a:blip r:embed="rId4"/>
          <a:srcRect r="2020"/>
          <a:stretch>
            <a:fillRect/>
          </a:stretch>
        </p:blipFill>
        <p:spPr bwMode="auto">
          <a:xfrm>
            <a:off x="152400" y="4572000"/>
            <a:ext cx="4114800" cy="1849438"/>
          </a:xfrm>
          <a:prstGeom prst="rect">
            <a:avLst/>
          </a:prstGeom>
          <a:noFill/>
          <a:ln w="9525">
            <a:noFill/>
            <a:miter lim="800000"/>
            <a:headEnd/>
            <a:tailEnd/>
          </a:ln>
        </p:spPr>
      </p:pic>
      <p:pic>
        <p:nvPicPr>
          <p:cNvPr id="137221" name="Picture 5" descr="C:\sat_2003_data\ISCCP_hicld_dec.jpg"/>
          <p:cNvPicPr>
            <a:picLocks noChangeAspect="1" noChangeArrowheads="1"/>
          </p:cNvPicPr>
          <p:nvPr/>
        </p:nvPicPr>
        <p:blipFill>
          <a:blip r:embed="rId5"/>
          <a:srcRect l="2000" r="2000"/>
          <a:stretch>
            <a:fillRect/>
          </a:stretch>
        </p:blipFill>
        <p:spPr bwMode="auto">
          <a:xfrm>
            <a:off x="5029200" y="2743200"/>
            <a:ext cx="4114800" cy="1866900"/>
          </a:xfrm>
          <a:prstGeom prst="rect">
            <a:avLst/>
          </a:prstGeom>
          <a:noFill/>
          <a:ln w="9525">
            <a:noFill/>
            <a:miter lim="800000"/>
            <a:headEnd/>
            <a:tailEnd/>
          </a:ln>
        </p:spPr>
      </p:pic>
      <p:pic>
        <p:nvPicPr>
          <p:cNvPr id="137222" name="Picture 6" descr="C:\sat_2003_data\modis_l3_1202_hicldday.jpg"/>
          <p:cNvPicPr>
            <a:picLocks noChangeAspect="1" noChangeArrowheads="1"/>
          </p:cNvPicPr>
          <p:nvPr/>
        </p:nvPicPr>
        <p:blipFill>
          <a:blip r:embed="rId6"/>
          <a:srcRect r="1888"/>
          <a:stretch>
            <a:fillRect/>
          </a:stretch>
        </p:blipFill>
        <p:spPr bwMode="auto">
          <a:xfrm>
            <a:off x="4953000" y="838200"/>
            <a:ext cx="4191000" cy="1868488"/>
          </a:xfrm>
          <a:prstGeom prst="rect">
            <a:avLst/>
          </a:prstGeom>
          <a:noFill/>
          <a:ln w="9525">
            <a:noFill/>
            <a:miter lim="800000"/>
            <a:headEnd/>
            <a:tailEnd/>
          </a:ln>
        </p:spPr>
      </p:pic>
      <p:pic>
        <p:nvPicPr>
          <p:cNvPr id="137223" name="Picture 7" descr="C:\sat_2003_data\HIRS_hicld_1202.jpg"/>
          <p:cNvPicPr>
            <a:picLocks noChangeAspect="1" noChangeArrowheads="1"/>
          </p:cNvPicPr>
          <p:nvPr/>
        </p:nvPicPr>
        <p:blipFill>
          <a:blip r:embed="rId7"/>
          <a:srcRect l="2000" r="2000"/>
          <a:stretch>
            <a:fillRect/>
          </a:stretch>
        </p:blipFill>
        <p:spPr bwMode="auto">
          <a:xfrm>
            <a:off x="5029200" y="4572000"/>
            <a:ext cx="4114800" cy="1876425"/>
          </a:xfrm>
          <a:prstGeom prst="rect">
            <a:avLst/>
          </a:prstGeom>
          <a:noFill/>
          <a:ln w="9525">
            <a:noFill/>
            <a:miter lim="800000"/>
            <a:headEnd/>
            <a:tailEnd/>
          </a:ln>
        </p:spPr>
      </p:pic>
      <p:pic>
        <p:nvPicPr>
          <p:cNvPr id="137224" name="Picture 8" descr="C:\sat_2003_data\colorbar0100.jpg"/>
          <p:cNvPicPr>
            <a:picLocks noChangeAspect="1" noChangeArrowheads="1"/>
          </p:cNvPicPr>
          <p:nvPr/>
        </p:nvPicPr>
        <p:blipFill>
          <a:blip r:embed="rId8"/>
          <a:srcRect/>
          <a:stretch>
            <a:fillRect/>
          </a:stretch>
        </p:blipFill>
        <p:spPr bwMode="auto">
          <a:xfrm>
            <a:off x="4267200" y="2438400"/>
            <a:ext cx="812800" cy="2667000"/>
          </a:xfrm>
          <a:prstGeom prst="rect">
            <a:avLst/>
          </a:prstGeom>
          <a:noFill/>
          <a:ln w="9525">
            <a:noFill/>
            <a:miter lim="800000"/>
            <a:headEnd/>
            <a:tailEnd/>
          </a:ln>
        </p:spPr>
      </p:pic>
      <p:sp>
        <p:nvSpPr>
          <p:cNvPr id="137225" name="Text Box 9"/>
          <p:cNvSpPr txBox="1">
            <a:spLocks noChangeArrowheads="1"/>
          </p:cNvSpPr>
          <p:nvPr/>
        </p:nvSpPr>
        <p:spPr bwMode="auto">
          <a:xfrm>
            <a:off x="304800" y="0"/>
            <a:ext cx="8534400" cy="822325"/>
          </a:xfrm>
          <a:prstGeom prst="rect">
            <a:avLst/>
          </a:prstGeom>
          <a:noFill/>
          <a:ln w="9525">
            <a:noFill/>
            <a:miter lim="800000"/>
            <a:headEnd/>
            <a:tailEnd/>
          </a:ln>
        </p:spPr>
        <p:txBody>
          <a:bodyPr>
            <a:prstTxWarp prst="textNoShape">
              <a:avLst/>
            </a:prstTxWarp>
            <a:spAutoFit/>
          </a:bodyPr>
          <a:lstStyle/>
          <a:p>
            <a:pPr algn="ctr"/>
            <a:r>
              <a:rPr lang="en-US" b="1">
                <a:solidFill>
                  <a:srgbClr val="3333CC"/>
                </a:solidFill>
              </a:rPr>
              <a:t>Validation - Comparison of HIRS/ISCCP/MODIS</a:t>
            </a:r>
          </a:p>
          <a:p>
            <a:pPr algn="ctr"/>
            <a:r>
              <a:rPr lang="en-US" b="1">
                <a:solidFill>
                  <a:srgbClr val="3333CC"/>
                </a:solidFill>
              </a:rPr>
              <a:t>High Cloud Frequency</a:t>
            </a:r>
          </a:p>
        </p:txBody>
      </p:sp>
      <p:sp>
        <p:nvSpPr>
          <p:cNvPr id="137226" name="Text Box 10"/>
          <p:cNvSpPr txBox="1">
            <a:spLocks noChangeArrowheads="1"/>
          </p:cNvSpPr>
          <p:nvPr/>
        </p:nvSpPr>
        <p:spPr bwMode="auto">
          <a:xfrm>
            <a:off x="1524000" y="6400800"/>
            <a:ext cx="17526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July 2002</a:t>
            </a:r>
          </a:p>
        </p:txBody>
      </p:sp>
      <p:sp>
        <p:nvSpPr>
          <p:cNvPr id="137227" name="Text Box 11"/>
          <p:cNvSpPr txBox="1">
            <a:spLocks noChangeArrowheads="1"/>
          </p:cNvSpPr>
          <p:nvPr/>
        </p:nvSpPr>
        <p:spPr bwMode="auto">
          <a:xfrm>
            <a:off x="6019800" y="6400800"/>
            <a:ext cx="26670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December 2002</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8242" name="Title 1"/>
          <p:cNvSpPr>
            <a:spLocks noGrp="1"/>
          </p:cNvSpPr>
          <p:nvPr>
            <p:ph type="title"/>
          </p:nvPr>
        </p:nvSpPr>
        <p:spPr/>
        <p:txBody>
          <a:bodyPr/>
          <a:lstStyle/>
          <a:p>
            <a:pPr eaLnBrk="1" hangingPunct="1"/>
            <a:r>
              <a:rPr lang="en-US" dirty="0" smtClean="0">
                <a:solidFill>
                  <a:srgbClr val="3333CC"/>
                </a:solidFill>
              </a:rPr>
              <a:t>References</a:t>
            </a:r>
          </a:p>
        </p:txBody>
      </p:sp>
      <p:sp>
        <p:nvSpPr>
          <p:cNvPr id="138243" name="Content Placeholder 3"/>
          <p:cNvSpPr>
            <a:spLocks noGrp="1"/>
          </p:cNvSpPr>
          <p:nvPr>
            <p:ph idx="1"/>
          </p:nvPr>
        </p:nvSpPr>
        <p:spPr/>
        <p:txBody>
          <a:bodyPr/>
          <a:lstStyle/>
          <a:p>
            <a:pPr eaLnBrk="1" hangingPunct="1">
              <a:buFontTx/>
              <a:buNone/>
            </a:pPr>
            <a:r>
              <a:rPr lang="en-US" dirty="0" err="1" smtClean="0"/>
              <a:t>Menzel</a:t>
            </a:r>
            <a:r>
              <a:rPr lang="en-US" dirty="0" smtClean="0"/>
              <a:t>, W. P., F. Richard, H. Zhang, D. P. Wylie, C. Moeller, R. E. </a:t>
            </a:r>
            <a:r>
              <a:rPr lang="en-US" dirty="0" err="1" smtClean="0"/>
              <a:t>Holz</a:t>
            </a:r>
            <a:r>
              <a:rPr lang="en-US" dirty="0" smtClean="0"/>
              <a:t>, B. Maddux, K. I. </a:t>
            </a:r>
            <a:r>
              <a:rPr lang="en-US" dirty="0" err="1" smtClean="0"/>
              <a:t>Strabala</a:t>
            </a:r>
            <a:r>
              <a:rPr lang="en-US" dirty="0" smtClean="0"/>
              <a:t>, and L. E. </a:t>
            </a:r>
            <a:r>
              <a:rPr lang="en-US" dirty="0" err="1" smtClean="0"/>
              <a:t>Gumley</a:t>
            </a:r>
            <a:r>
              <a:rPr lang="en-US" dirty="0" smtClean="0"/>
              <a:t> (2008), MODIS global cloud-top pressure and amount estimation: Algorithm description and results, J. Appl. </a:t>
            </a:r>
            <a:r>
              <a:rPr lang="en-US" dirty="0" err="1" smtClean="0"/>
              <a:t>Meteorol</a:t>
            </a:r>
            <a:r>
              <a:rPr lang="en-US" dirty="0" smtClean="0"/>
              <a:t>. </a:t>
            </a:r>
            <a:r>
              <a:rPr lang="en-US" dirty="0" err="1" smtClean="0"/>
              <a:t>Climatol</a:t>
            </a:r>
            <a:r>
              <a:rPr lang="en-US" dirty="0" smtClean="0"/>
              <a:t>., 47, 1175 – 1198, doi:10.1175/2007JAMC1705.1.</a:t>
            </a:r>
          </a:p>
          <a:p>
            <a:pPr eaLnBrk="1" hangingPunct="1"/>
            <a:endParaRPr lang="en-US" dirty="0" smtClean="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1314" name="Title 1"/>
          <p:cNvSpPr>
            <a:spLocks noGrp="1"/>
          </p:cNvSpPr>
          <p:nvPr>
            <p:ph type="ctrTitle"/>
          </p:nvPr>
        </p:nvSpPr>
        <p:spPr/>
        <p:txBody>
          <a:bodyPr/>
          <a:lstStyle/>
          <a:p>
            <a:r>
              <a:rPr lang="en-US" dirty="0" smtClean="0">
                <a:solidFill>
                  <a:srgbClr val="3333CC"/>
                </a:solidFill>
                <a:ea typeface="ＭＳ Ｐゴシック" pitchFamily="-110" charset="-128"/>
                <a:cs typeface="ＭＳ Ｐゴシック" pitchFamily="-110" charset="-128"/>
              </a:rPr>
              <a:t>	MODIS Atmospheric Profiles (MOD07)</a:t>
            </a:r>
          </a:p>
        </p:txBody>
      </p:sp>
      <p:sp>
        <p:nvSpPr>
          <p:cNvPr id="141315" name="Subtitle 2"/>
          <p:cNvSpPr>
            <a:spLocks noGrp="1"/>
          </p:cNvSpPr>
          <p:nvPr>
            <p:ph type="subTitle" idx="1"/>
          </p:nvPr>
        </p:nvSpPr>
        <p:spPr/>
        <p:txBody>
          <a:bodyPr/>
          <a:lstStyle/>
          <a:p>
            <a:endParaRPr lang="en-US">
              <a:ea typeface="ＭＳ Ｐゴシック" pitchFamily="-110" charset="-128"/>
              <a:cs typeface="ＭＳ Ｐゴシック" pitchFamily="-110" charset="-128"/>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533400" y="228600"/>
            <a:ext cx="7772400" cy="1143000"/>
          </a:xfrm>
          <a:noFill/>
        </p:spPr>
        <p:txBody>
          <a:bodyPr/>
          <a:lstStyle/>
          <a:p>
            <a:pPr eaLnBrk="1" hangingPunct="1"/>
            <a:r>
              <a:rPr lang="en-US" sz="3600" dirty="0">
                <a:solidFill>
                  <a:srgbClr val="0000BA"/>
                </a:solidFill>
                <a:ea typeface="ＭＳ Ｐゴシック" pitchFamily="-110" charset="-128"/>
                <a:cs typeface="ＭＳ Ｐゴシック" pitchFamily="-110" charset="-128"/>
              </a:rPr>
              <a:t>MODIS Atmospheric </a:t>
            </a:r>
            <a:r>
              <a:rPr lang="en-US" sz="3600" dirty="0" smtClean="0">
                <a:solidFill>
                  <a:srgbClr val="0000BA"/>
                </a:solidFill>
                <a:ea typeface="ＭＳ Ｐゴシック" pitchFamily="-110" charset="-128"/>
                <a:cs typeface="ＭＳ Ｐゴシック" pitchFamily="-110" charset="-128"/>
              </a:rPr>
              <a:t>Profiles </a:t>
            </a:r>
            <a:r>
              <a:rPr lang="en-US" dirty="0" smtClean="0">
                <a:solidFill>
                  <a:srgbClr val="0000BA"/>
                </a:solidFill>
                <a:ea typeface="ＭＳ Ｐゴシック" pitchFamily="-110" charset="-128"/>
                <a:cs typeface="ＭＳ Ｐゴシック" pitchFamily="-110" charset="-128"/>
              </a:rPr>
              <a:t/>
            </a:r>
            <a:br>
              <a:rPr lang="en-US" dirty="0" smtClean="0">
                <a:solidFill>
                  <a:srgbClr val="0000BA"/>
                </a:solidFill>
                <a:ea typeface="ＭＳ Ｐゴシック" pitchFamily="-110" charset="-128"/>
                <a:cs typeface="ＭＳ Ｐゴシック" pitchFamily="-110" charset="-128"/>
              </a:rPr>
            </a:br>
            <a:r>
              <a:rPr lang="en-US" sz="2800" dirty="0" smtClean="0">
                <a:solidFill>
                  <a:srgbClr val="0000BA"/>
                </a:solidFill>
                <a:ea typeface="ＭＳ Ｐゴシック" pitchFamily="-110" charset="-128"/>
                <a:cs typeface="ＭＳ Ｐゴシック" pitchFamily="-110" charset="-128"/>
              </a:rPr>
              <a:t>Eva </a:t>
            </a:r>
            <a:r>
              <a:rPr lang="en-US" sz="2800" dirty="0" err="1" smtClean="0">
                <a:solidFill>
                  <a:srgbClr val="0000BA"/>
                </a:solidFill>
                <a:ea typeface="ＭＳ Ｐゴシック" pitchFamily="-110" charset="-128"/>
                <a:cs typeface="ＭＳ Ｐゴシック" pitchFamily="-110" charset="-128"/>
              </a:rPr>
              <a:t>Borbas</a:t>
            </a:r>
            <a:r>
              <a:rPr lang="en-US" sz="2800" dirty="0" smtClean="0">
                <a:solidFill>
                  <a:srgbClr val="0000BA"/>
                </a:solidFill>
                <a:ea typeface="ＭＳ Ｐゴシック" pitchFamily="-110" charset="-128"/>
                <a:cs typeface="ＭＳ Ｐゴシック" pitchFamily="-110" charset="-128"/>
              </a:rPr>
              <a:t>, Suzanne Wetzel-</a:t>
            </a:r>
            <a:r>
              <a:rPr lang="en-US" sz="2800" dirty="0" err="1" smtClean="0">
                <a:solidFill>
                  <a:srgbClr val="0000BA"/>
                </a:solidFill>
                <a:ea typeface="ＭＳ Ｐゴシック" pitchFamily="-110" charset="-128"/>
                <a:cs typeface="ＭＳ Ｐゴシック" pitchFamily="-110" charset="-128"/>
              </a:rPr>
              <a:t>Seemann</a:t>
            </a:r>
            <a:r>
              <a:rPr lang="en-US" sz="2800" dirty="0" smtClean="0">
                <a:solidFill>
                  <a:srgbClr val="0000BA"/>
                </a:solidFill>
                <a:ea typeface="ＭＳ Ｐゴシック" pitchFamily="-110" charset="-128"/>
                <a:cs typeface="ＭＳ Ｐゴシック" pitchFamily="-110" charset="-128"/>
              </a:rPr>
              <a:t> SSEC</a:t>
            </a:r>
            <a:endParaRPr lang="en-US" sz="2800" dirty="0">
              <a:solidFill>
                <a:srgbClr val="FFCC00"/>
              </a:solidFill>
              <a:ea typeface="ＭＳ Ｐゴシック" pitchFamily="-110" charset="-128"/>
              <a:cs typeface="ＭＳ Ｐゴシック" pitchFamily="-110" charset="-128"/>
            </a:endParaRPr>
          </a:p>
        </p:txBody>
      </p:sp>
      <p:sp>
        <p:nvSpPr>
          <p:cNvPr id="142339" name="Text Box 3"/>
          <p:cNvSpPr>
            <a:spLocks noGrp="1" noChangeArrowheads="1"/>
          </p:cNvSpPr>
          <p:nvPr>
            <p:ph type="body" idx="1"/>
          </p:nvPr>
        </p:nvSpPr>
        <p:spPr>
          <a:noFill/>
        </p:spPr>
        <p:txBody>
          <a:bodyPr/>
          <a:lstStyle/>
          <a:p>
            <a:pPr>
              <a:spcBef>
                <a:spcPct val="0"/>
              </a:spcBef>
              <a:buSzPct val="115000"/>
            </a:pPr>
            <a:r>
              <a:rPr lang="en-US" sz="2000" dirty="0">
                <a:ea typeface="ＭＳ Ｐゴシック" pitchFamily="-110" charset="-128"/>
                <a:cs typeface="ＭＳ Ｐゴシック" pitchFamily="-110" charset="-128"/>
              </a:rPr>
              <a:t>Retrievals are performed in 5x5 FOV (approximately 5km resolution) clear-sky radiances over land and ocean for both day and night.</a:t>
            </a:r>
          </a:p>
          <a:p>
            <a:pPr>
              <a:spcBef>
                <a:spcPct val="0"/>
              </a:spcBef>
            </a:pPr>
            <a:endParaRPr lang="en-US" sz="2000" dirty="0">
              <a:ea typeface="ＭＳ Ｐゴシック" pitchFamily="-110" charset="-128"/>
              <a:cs typeface="ＭＳ Ｐゴシック" pitchFamily="-110" charset="-128"/>
            </a:endParaRPr>
          </a:p>
          <a:p>
            <a:pPr>
              <a:spcBef>
                <a:spcPct val="0"/>
              </a:spcBef>
            </a:pPr>
            <a:r>
              <a:rPr lang="en-US" sz="2000" dirty="0">
                <a:ea typeface="ＭＳ Ｐゴシック" pitchFamily="-110" charset="-128"/>
                <a:cs typeface="ＭＳ Ｐゴシック" pitchFamily="-110" charset="-128"/>
              </a:rPr>
              <a:t> Algorithm is a statistical regression and has the option for a subsequent nonlinear physical retrieval.</a:t>
            </a:r>
          </a:p>
          <a:p>
            <a:pPr>
              <a:spcBef>
                <a:spcPct val="0"/>
              </a:spcBef>
              <a:buFontTx/>
              <a:buNone/>
            </a:pPr>
            <a:endParaRPr lang="en-US" sz="2000" dirty="0">
              <a:ea typeface="ＭＳ Ｐゴシック" pitchFamily="-110" charset="-128"/>
              <a:cs typeface="ＭＳ Ｐゴシック" pitchFamily="-110" charset="-128"/>
            </a:endParaRPr>
          </a:p>
          <a:p>
            <a:pPr>
              <a:spcBef>
                <a:spcPct val="0"/>
              </a:spcBef>
            </a:pPr>
            <a:r>
              <a:rPr lang="en-US" sz="2000" dirty="0">
                <a:ea typeface="ＭＳ Ｐゴシック" pitchFamily="-110" charset="-128"/>
                <a:cs typeface="ＭＳ Ｐゴシック" pitchFamily="-110" charset="-128"/>
              </a:rPr>
              <a:t>Regression predictors include MODIS infrared radiances from bands 25, 27-36 (4.4 - 14.2mm).</a:t>
            </a:r>
          </a:p>
          <a:p>
            <a:pPr>
              <a:spcBef>
                <a:spcPct val="0"/>
              </a:spcBef>
            </a:pPr>
            <a:endParaRPr lang="en-US" sz="2000" dirty="0">
              <a:ea typeface="ＭＳ Ｐゴシック" pitchFamily="-110" charset="-128"/>
              <a:cs typeface="ＭＳ Ｐゴシック" pitchFamily="-110" charset="-128"/>
            </a:endParaRPr>
          </a:p>
          <a:p>
            <a:pPr>
              <a:spcBef>
                <a:spcPct val="0"/>
              </a:spcBef>
            </a:pPr>
            <a:r>
              <a:rPr lang="en-US" sz="2000" dirty="0">
                <a:ea typeface="ＭＳ Ｐゴシック" pitchFamily="-110" charset="-128"/>
                <a:cs typeface="ＭＳ Ｐゴシック" pitchFamily="-110" charset="-128"/>
              </a:rPr>
              <a:t>Clear sky determined by MODIS cloud mask (MOD35).</a:t>
            </a:r>
            <a:endParaRPr lang="en-US" sz="2000" dirty="0">
              <a:solidFill>
                <a:srgbClr val="000099"/>
              </a:solidFill>
              <a:ea typeface="ＭＳ Ｐゴシック" pitchFamily="-110" charset="-128"/>
              <a:cs typeface="ＭＳ Ｐゴシック" pitchFamily="-110" charset="-128"/>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178" name="Picture 2" descr="C:\WINNT\Profiles\liamg\Desktop\E351_002.gif"/>
          <p:cNvPicPr>
            <a:picLocks noChangeAspect="1" noChangeArrowheads="1"/>
          </p:cNvPicPr>
          <p:nvPr/>
        </p:nvPicPr>
        <p:blipFill>
          <a:blip r:embed="rId3"/>
          <a:srcRect l="7529" t="12923" r="7529" b="12923"/>
          <a:stretch>
            <a:fillRect/>
          </a:stretch>
        </p:blipFill>
        <p:spPr bwMode="auto">
          <a:xfrm>
            <a:off x="0" y="152400"/>
            <a:ext cx="9144000" cy="6511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pPr eaLnBrk="1" hangingPunct="1"/>
            <a:r>
              <a:rPr lang="en-US">
                <a:solidFill>
                  <a:schemeClr val="accent2"/>
                </a:solidFill>
                <a:ea typeface="ＭＳ Ｐゴシック" pitchFamily="-110" charset="-128"/>
                <a:cs typeface="ＭＳ Ｐゴシック" pitchFamily="-110" charset="-128"/>
              </a:rPr>
              <a:t>Atmospheric Profile Output</a:t>
            </a:r>
            <a:r>
              <a:rPr lang="en-US">
                <a:ea typeface="ＭＳ Ｐゴシック" pitchFamily="-110" charset="-128"/>
                <a:cs typeface="ＭＳ Ｐゴシック" pitchFamily="-110" charset="-128"/>
              </a:rPr>
              <a:t> </a:t>
            </a:r>
          </a:p>
        </p:txBody>
      </p:sp>
      <p:sp>
        <p:nvSpPr>
          <p:cNvPr id="146435" name="Rectangle 3"/>
          <p:cNvSpPr>
            <a:spLocks noGrp="1" noChangeArrowheads="1"/>
          </p:cNvSpPr>
          <p:nvPr>
            <p:ph type="body" idx="1"/>
          </p:nvPr>
        </p:nvSpPr>
        <p:spPr>
          <a:xfrm>
            <a:off x="685800" y="1676400"/>
            <a:ext cx="7772400" cy="4648200"/>
          </a:xfrm>
        </p:spPr>
        <p:txBody>
          <a:bodyPr/>
          <a:lstStyle/>
          <a:p>
            <a:pPr>
              <a:lnSpc>
                <a:spcPct val="90000"/>
              </a:lnSpc>
              <a:spcBef>
                <a:spcPct val="0"/>
              </a:spcBef>
            </a:pPr>
            <a:r>
              <a:rPr lang="en-US" sz="2800" dirty="0">
                <a:ea typeface="ＭＳ Ｐゴシック" pitchFamily="-110" charset="-128"/>
                <a:cs typeface="ＭＳ Ｐゴシック" pitchFamily="-110" charset="-128"/>
              </a:rPr>
              <a:t>Atmospheric </a:t>
            </a:r>
            <a:r>
              <a:rPr lang="en-US" sz="2800" dirty="0" err="1">
                <a:ea typeface="ＭＳ Ｐゴシック" pitchFamily="-110" charset="-128"/>
                <a:cs typeface="ＭＳ Ｐゴシック" pitchFamily="-110" charset="-128"/>
              </a:rPr>
              <a:t>precipitable</a:t>
            </a:r>
            <a:r>
              <a:rPr lang="en-US" sz="2800" dirty="0">
                <a:ea typeface="ＭＳ Ｐゴシック" pitchFamily="-110" charset="-128"/>
                <a:cs typeface="ＭＳ Ｐゴシック" pitchFamily="-110" charset="-128"/>
              </a:rPr>
              <a:t> </a:t>
            </a:r>
            <a:r>
              <a:rPr lang="en-US" sz="2800" dirty="0" smtClean="0">
                <a:ea typeface="ＭＳ Ｐゴシック" pitchFamily="-110" charset="-128"/>
                <a:cs typeface="ＭＳ Ｐゴシック" pitchFamily="-110" charset="-128"/>
              </a:rPr>
              <a:t>water</a:t>
            </a:r>
          </a:p>
          <a:p>
            <a:pPr>
              <a:lnSpc>
                <a:spcPct val="90000"/>
              </a:lnSpc>
              <a:spcBef>
                <a:spcPct val="0"/>
              </a:spcBef>
              <a:buNone/>
            </a:pPr>
            <a:r>
              <a:rPr lang="en-US" sz="1800" dirty="0" smtClean="0"/>
              <a:t>	</a:t>
            </a:r>
            <a:r>
              <a:rPr lang="en-US" sz="2400" dirty="0" smtClean="0"/>
              <a:t>short </a:t>
            </a:r>
            <a:r>
              <a:rPr lang="en-US" sz="2400" dirty="0" err="1" smtClean="0"/>
              <a:t>Water_Vapor</a:t>
            </a:r>
            <a:endParaRPr lang="en-US" sz="2400" dirty="0" smtClean="0"/>
          </a:p>
          <a:p>
            <a:pPr>
              <a:lnSpc>
                <a:spcPct val="90000"/>
              </a:lnSpc>
              <a:spcBef>
                <a:spcPct val="0"/>
              </a:spcBef>
              <a:buNone/>
            </a:pPr>
            <a:r>
              <a:rPr lang="en-US" sz="2400" dirty="0" smtClean="0"/>
              <a:t>	short </a:t>
            </a:r>
            <a:r>
              <a:rPr lang="en-US" sz="2400" dirty="0" err="1" smtClean="0"/>
              <a:t>Water_Vapor_Low</a:t>
            </a:r>
            <a:endParaRPr lang="en-US" sz="2400" dirty="0" smtClean="0"/>
          </a:p>
          <a:p>
            <a:pPr>
              <a:lnSpc>
                <a:spcPct val="90000"/>
              </a:lnSpc>
              <a:spcBef>
                <a:spcPct val="0"/>
              </a:spcBef>
              <a:buNone/>
            </a:pPr>
            <a:r>
              <a:rPr lang="en-US" sz="2400" dirty="0" smtClean="0"/>
              <a:t>	short </a:t>
            </a:r>
            <a:r>
              <a:rPr lang="en-US" sz="2400" dirty="0" err="1" smtClean="0"/>
              <a:t>Water_Vapor_High</a:t>
            </a:r>
            <a:endParaRPr lang="en-US" sz="2400" dirty="0" smtClean="0">
              <a:ea typeface="ＭＳ Ｐゴシック" pitchFamily="-110" charset="-128"/>
              <a:cs typeface="ＭＳ Ｐゴシック" pitchFamily="-110" charset="-128"/>
            </a:endParaRPr>
          </a:p>
          <a:p>
            <a:pPr>
              <a:lnSpc>
                <a:spcPct val="90000"/>
              </a:lnSpc>
              <a:spcBef>
                <a:spcPct val="0"/>
              </a:spcBef>
            </a:pPr>
            <a:r>
              <a:rPr lang="en-US" sz="2800" dirty="0">
                <a:ea typeface="ＭＳ Ｐゴシック" pitchFamily="-110" charset="-128"/>
                <a:cs typeface="ＭＳ Ｐゴシック" pitchFamily="-110" charset="-128"/>
              </a:rPr>
              <a:t>Profiles of temperature and moisture (20 levels</a:t>
            </a:r>
            <a:r>
              <a:rPr lang="en-US" sz="2800" dirty="0" smtClean="0">
                <a:ea typeface="ＭＳ Ｐゴシック" pitchFamily="-110" charset="-128"/>
                <a:cs typeface="ＭＳ Ｐゴシック" pitchFamily="-110" charset="-128"/>
              </a:rPr>
              <a:t>)</a:t>
            </a:r>
          </a:p>
          <a:p>
            <a:pPr>
              <a:lnSpc>
                <a:spcPct val="90000"/>
              </a:lnSpc>
              <a:spcBef>
                <a:spcPct val="0"/>
              </a:spcBef>
              <a:buNone/>
            </a:pPr>
            <a:r>
              <a:rPr lang="en-US" sz="2400" dirty="0" smtClean="0"/>
              <a:t>	short </a:t>
            </a:r>
            <a:r>
              <a:rPr lang="en-US" sz="2400" dirty="0" err="1" smtClean="0"/>
              <a:t>Retrieved_Moisture_Profile</a:t>
            </a:r>
            <a:endParaRPr lang="en-US" sz="2400" dirty="0" smtClean="0"/>
          </a:p>
          <a:p>
            <a:pPr>
              <a:lnSpc>
                <a:spcPct val="90000"/>
              </a:lnSpc>
              <a:spcBef>
                <a:spcPct val="0"/>
              </a:spcBef>
              <a:buNone/>
            </a:pPr>
            <a:r>
              <a:rPr lang="en-US" sz="2400" dirty="0" smtClean="0"/>
              <a:t>	short </a:t>
            </a:r>
            <a:r>
              <a:rPr lang="en-US" sz="2400" dirty="0" err="1" smtClean="0"/>
              <a:t>Retrieved_Temperature_Profile</a:t>
            </a:r>
            <a:endParaRPr lang="en-US" sz="2400" dirty="0" smtClean="0">
              <a:ea typeface="ＭＳ Ｐゴシック" pitchFamily="-110" charset="-128"/>
              <a:cs typeface="ＭＳ Ｐゴシック" pitchFamily="-110" charset="-128"/>
            </a:endParaRPr>
          </a:p>
          <a:p>
            <a:pPr>
              <a:lnSpc>
                <a:spcPct val="90000"/>
              </a:lnSpc>
              <a:spcBef>
                <a:spcPct val="0"/>
              </a:spcBef>
            </a:pPr>
            <a:r>
              <a:rPr lang="en-US" sz="2800" dirty="0">
                <a:ea typeface="ＭＳ Ｐゴシック" pitchFamily="-110" charset="-128"/>
                <a:cs typeface="ＭＳ Ｐゴシック" pitchFamily="-110" charset="-128"/>
              </a:rPr>
              <a:t>Total column </a:t>
            </a:r>
            <a:r>
              <a:rPr lang="en-US" sz="2800" dirty="0" smtClean="0">
                <a:ea typeface="ＭＳ Ｐゴシック" pitchFamily="-110" charset="-128"/>
                <a:cs typeface="ＭＳ Ｐゴシック" pitchFamily="-110" charset="-128"/>
              </a:rPr>
              <a:t>ozone</a:t>
            </a:r>
          </a:p>
          <a:p>
            <a:pPr>
              <a:lnSpc>
                <a:spcPct val="90000"/>
              </a:lnSpc>
              <a:spcBef>
                <a:spcPct val="0"/>
              </a:spcBef>
              <a:buNone/>
            </a:pPr>
            <a:r>
              <a:rPr lang="en-US" sz="2400" dirty="0" smtClean="0"/>
              <a:t>	short </a:t>
            </a:r>
            <a:r>
              <a:rPr lang="en-US" sz="2400" dirty="0" err="1" smtClean="0"/>
              <a:t>Total_Ozone</a:t>
            </a:r>
            <a:endParaRPr lang="en-US" sz="2400" dirty="0" smtClean="0">
              <a:ea typeface="ＭＳ Ｐゴシック" pitchFamily="-110" charset="-128"/>
              <a:cs typeface="ＭＳ Ｐゴシック" pitchFamily="-110" charset="-128"/>
            </a:endParaRPr>
          </a:p>
          <a:p>
            <a:pPr>
              <a:lnSpc>
                <a:spcPct val="90000"/>
              </a:lnSpc>
              <a:spcBef>
                <a:spcPct val="0"/>
              </a:spcBef>
              <a:buNone/>
            </a:pPr>
            <a:endParaRPr lang="en-US" sz="1800" dirty="0" smtClean="0"/>
          </a:p>
          <a:p>
            <a:pPr>
              <a:lnSpc>
                <a:spcPct val="90000"/>
              </a:lnSpc>
              <a:spcBef>
                <a:spcPct val="0"/>
              </a:spcBef>
              <a:buNone/>
            </a:pPr>
            <a:r>
              <a:rPr lang="en-US" sz="2400" dirty="0" err="1" smtClean="0"/>
              <a:t>Pressure_Level</a:t>
            </a:r>
            <a:r>
              <a:rPr lang="en-US" sz="2400" dirty="0" smtClean="0"/>
              <a:t> = 05., 10., 20., 30., 50., 70., 100., 150., 200., 250., 300., 400., 500., 620., 700., 780., 850., 920., 950., 1000. ; </a:t>
            </a:r>
            <a:endParaRPr lang="en-US" sz="2400" dirty="0" smtClean="0">
              <a:ea typeface="ＭＳ Ｐゴシック" pitchFamily="-110" charset="-128"/>
              <a:cs typeface="ＭＳ Ｐゴシック" pitchFamily="-110" charset="-128"/>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8482" name="Rectangle 2"/>
          <p:cNvSpPr>
            <a:spLocks noChangeArrowheads="1"/>
          </p:cNvSpPr>
          <p:nvPr/>
        </p:nvSpPr>
        <p:spPr bwMode="auto">
          <a:xfrm>
            <a:off x="23813" y="1584325"/>
            <a:ext cx="8990012" cy="1082675"/>
          </a:xfrm>
          <a:prstGeom prst="rect">
            <a:avLst/>
          </a:prstGeom>
          <a:noFill/>
          <a:ln w="9525">
            <a:noFill/>
            <a:miter lim="800000"/>
            <a:headEnd/>
            <a:tailEnd/>
          </a:ln>
        </p:spPr>
        <p:txBody>
          <a:bodyPr>
            <a:prstTxWarp prst="textNoShape">
              <a:avLst/>
            </a:prstTxWarp>
            <a:spAutoFit/>
          </a:bodyPr>
          <a:lstStyle/>
          <a:p>
            <a:pPr eaLnBrk="0" hangingPunct="0"/>
            <a:r>
              <a:rPr lang="en-US" sz="2000">
                <a:latin typeface="Arial" pitchFamily="-110" charset="0"/>
              </a:rPr>
              <a:t>	                                            p</a:t>
            </a:r>
            <a:r>
              <a:rPr lang="en-US" sz="2000" baseline="-25000">
                <a:latin typeface="Arial" pitchFamily="-110" charset="0"/>
              </a:rPr>
              <a:t>sfc</a:t>
            </a:r>
            <a:endParaRPr lang="en-US" sz="2000">
              <a:latin typeface="Arial" pitchFamily="-110" charset="0"/>
            </a:endParaRPr>
          </a:p>
          <a:p>
            <a:pPr eaLnBrk="0" hangingPunct="0">
              <a:lnSpc>
                <a:spcPct val="125000"/>
              </a:lnSpc>
            </a:pPr>
            <a:r>
              <a:rPr lang="en-US" sz="2000">
                <a:latin typeface="Arial" pitchFamily="-110" charset="0"/>
              </a:rPr>
              <a:t>	I</a:t>
            </a:r>
            <a:r>
              <a:rPr lang="en-US" sz="2000" baseline="-25000">
                <a:latin typeface="Arial" pitchFamily="-110" charset="0"/>
                <a:sym typeface="Symbol" pitchFamily="-110" charset="2"/>
              </a:rPr>
              <a:t></a:t>
            </a:r>
            <a:r>
              <a:rPr lang="en-US" sz="2000">
                <a:latin typeface="Arial" pitchFamily="-110" charset="0"/>
              </a:rPr>
              <a:t>  =  </a:t>
            </a:r>
            <a:r>
              <a:rPr lang="en-US" sz="2000">
                <a:latin typeface="Arial" pitchFamily="-110" charset="0"/>
                <a:sym typeface="Symbol" pitchFamily="-110" charset="2"/>
              </a:rPr>
              <a:t></a:t>
            </a:r>
            <a:r>
              <a:rPr lang="en-US" sz="2000" baseline="-25000">
                <a:latin typeface="Arial" pitchFamily="-110" charset="0"/>
                <a:sym typeface="Symbol" pitchFamily="-110" charset="2"/>
              </a:rPr>
              <a:t></a:t>
            </a:r>
            <a:r>
              <a:rPr lang="en-US" sz="2000" baseline="30000">
                <a:latin typeface="Arial" pitchFamily="-110" charset="0"/>
              </a:rPr>
              <a:t>sfc</a:t>
            </a:r>
            <a:r>
              <a:rPr lang="en-US" sz="2000">
                <a:latin typeface="Arial" pitchFamily="-110" charset="0"/>
              </a:rPr>
              <a:t> B</a:t>
            </a:r>
            <a:r>
              <a:rPr lang="en-US" sz="2000" baseline="-25000">
                <a:latin typeface="Arial" pitchFamily="-110" charset="0"/>
                <a:sym typeface="Symbol" pitchFamily="-110" charset="2"/>
              </a:rPr>
              <a:t></a:t>
            </a:r>
            <a:r>
              <a:rPr lang="en-US" sz="2000">
                <a:latin typeface="Arial" pitchFamily="-110" charset="0"/>
              </a:rPr>
              <a:t>(T</a:t>
            </a:r>
            <a:r>
              <a:rPr lang="en-US" sz="2000" baseline="-25000">
                <a:latin typeface="Arial" pitchFamily="-110" charset="0"/>
              </a:rPr>
              <a:t>sfc</a:t>
            </a:r>
            <a:r>
              <a:rPr lang="en-US" sz="2000">
                <a:latin typeface="Arial" pitchFamily="-110" charset="0"/>
              </a:rPr>
              <a:t>) </a:t>
            </a:r>
            <a:r>
              <a:rPr lang="en-US" sz="2000">
                <a:latin typeface="Arial" pitchFamily="-110" charset="0"/>
                <a:sym typeface="Symbol" pitchFamily="-110" charset="2"/>
              </a:rPr>
              <a:t></a:t>
            </a:r>
            <a:r>
              <a:rPr lang="en-US" sz="2000" baseline="-25000">
                <a:latin typeface="Arial" pitchFamily="-110" charset="0"/>
                <a:sym typeface="Symbol" pitchFamily="-110" charset="2"/>
              </a:rPr>
              <a:t></a:t>
            </a:r>
            <a:r>
              <a:rPr lang="en-US" sz="2000">
                <a:latin typeface="Arial" pitchFamily="-110" charset="0"/>
              </a:rPr>
              <a:t>(p</a:t>
            </a:r>
            <a:r>
              <a:rPr lang="en-US" sz="2000" baseline="-25000">
                <a:latin typeface="Arial" pitchFamily="-110" charset="0"/>
              </a:rPr>
              <a:t>sfc</a:t>
            </a:r>
            <a:r>
              <a:rPr lang="en-US" sz="2000">
                <a:latin typeface="Arial" pitchFamily="-110" charset="0"/>
              </a:rPr>
              <a:t>) - </a:t>
            </a:r>
            <a:r>
              <a:rPr lang="en-US" sz="2000">
                <a:latin typeface="Arial" pitchFamily="-110" charset="0"/>
                <a:sym typeface="Symbol" pitchFamily="-110" charset="2"/>
              </a:rPr>
              <a:t></a:t>
            </a:r>
            <a:r>
              <a:rPr lang="en-US" sz="2000">
                <a:latin typeface="Arial" pitchFamily="-110" charset="0"/>
              </a:rPr>
              <a:t>    B</a:t>
            </a:r>
            <a:r>
              <a:rPr lang="en-US" sz="2000" baseline="-25000">
                <a:latin typeface="Arial" pitchFamily="-110" charset="0"/>
                <a:sym typeface="Symbol" pitchFamily="-110" charset="2"/>
              </a:rPr>
              <a:t></a:t>
            </a:r>
            <a:r>
              <a:rPr lang="en-US" sz="2000">
                <a:latin typeface="Arial" pitchFamily="-110" charset="0"/>
              </a:rPr>
              <a:t>(T(p)) [ d</a:t>
            </a:r>
            <a:r>
              <a:rPr lang="en-US" sz="2000">
                <a:latin typeface="Arial" pitchFamily="-110" charset="0"/>
                <a:sym typeface="Symbol" pitchFamily="-110" charset="2"/>
              </a:rPr>
              <a:t></a:t>
            </a:r>
            <a:r>
              <a:rPr lang="en-US" sz="2000" baseline="-25000">
                <a:latin typeface="Arial" pitchFamily="-110" charset="0"/>
                <a:sym typeface="Symbol" pitchFamily="-110" charset="2"/>
              </a:rPr>
              <a:t></a:t>
            </a:r>
            <a:r>
              <a:rPr lang="en-US" sz="2000">
                <a:latin typeface="Arial" pitchFamily="-110" charset="0"/>
              </a:rPr>
              <a:t>(p) / dp ]  dp .</a:t>
            </a:r>
          </a:p>
          <a:p>
            <a:pPr eaLnBrk="0" hangingPunct="0"/>
            <a:r>
              <a:rPr lang="en-US" sz="2000">
                <a:latin typeface="Arial" pitchFamily="-110" charset="0"/>
              </a:rPr>
              <a:t>	                                           o</a:t>
            </a:r>
          </a:p>
        </p:txBody>
      </p:sp>
      <p:sp>
        <p:nvSpPr>
          <p:cNvPr id="148483" name="Text Box 3"/>
          <p:cNvSpPr txBox="1">
            <a:spLocks noChangeArrowheads="1"/>
          </p:cNvSpPr>
          <p:nvPr/>
        </p:nvSpPr>
        <p:spPr bwMode="auto">
          <a:xfrm>
            <a:off x="2743200" y="307975"/>
            <a:ext cx="3762375" cy="579438"/>
          </a:xfrm>
          <a:prstGeom prst="rect">
            <a:avLst/>
          </a:prstGeom>
          <a:noFill/>
          <a:ln w="9525">
            <a:noFill/>
            <a:miter lim="800000"/>
            <a:headEnd/>
            <a:tailEnd/>
          </a:ln>
        </p:spPr>
        <p:txBody>
          <a:bodyPr wrap="none">
            <a:prstTxWarp prst="textNoShape">
              <a:avLst/>
            </a:prstTxWarp>
            <a:spAutoFit/>
          </a:bodyPr>
          <a:lstStyle/>
          <a:p>
            <a:pPr eaLnBrk="0" hangingPunct="0"/>
            <a:r>
              <a:rPr lang="en-US" sz="3200">
                <a:solidFill>
                  <a:srgbClr val="000099"/>
                </a:solidFill>
              </a:rPr>
              <a:t>Algorithm Discussion</a:t>
            </a:r>
          </a:p>
        </p:txBody>
      </p:sp>
      <p:sp>
        <p:nvSpPr>
          <p:cNvPr id="148484" name="Text Box 4"/>
          <p:cNvSpPr txBox="1">
            <a:spLocks noChangeArrowheads="1"/>
          </p:cNvSpPr>
          <p:nvPr/>
        </p:nvSpPr>
        <p:spPr bwMode="auto">
          <a:xfrm>
            <a:off x="685800" y="1054100"/>
            <a:ext cx="7512050" cy="701675"/>
          </a:xfrm>
          <a:prstGeom prst="rect">
            <a:avLst/>
          </a:prstGeom>
          <a:noFill/>
          <a:ln w="9525">
            <a:noFill/>
            <a:miter lim="800000"/>
            <a:headEnd/>
            <a:tailEnd/>
          </a:ln>
        </p:spPr>
        <p:txBody>
          <a:bodyPr wrap="none">
            <a:prstTxWarp prst="textNoShape">
              <a:avLst/>
            </a:prstTxWarp>
            <a:spAutoFit/>
          </a:bodyPr>
          <a:lstStyle/>
          <a:p>
            <a:pPr eaLnBrk="0" hangingPunct="0"/>
            <a:r>
              <a:rPr lang="en-US" sz="2000">
                <a:latin typeface="Arial" pitchFamily="-110" charset="0"/>
              </a:rPr>
              <a:t>Clear radiance exiting the atmosphere for a MODIS IR band with </a:t>
            </a:r>
          </a:p>
          <a:p>
            <a:pPr eaLnBrk="0" hangingPunct="0"/>
            <a:r>
              <a:rPr lang="en-US" sz="2000">
                <a:latin typeface="Arial" pitchFamily="-110" charset="0"/>
              </a:rPr>
              <a:t>wavelength </a:t>
            </a:r>
            <a:r>
              <a:rPr lang="en-US" sz="2000">
                <a:latin typeface="Arial" pitchFamily="-110" charset="0"/>
                <a:sym typeface="Symbol" pitchFamily="-110" charset="2"/>
              </a:rPr>
              <a:t></a:t>
            </a:r>
            <a:r>
              <a:rPr lang="en-US" sz="2000">
                <a:latin typeface="Arial" pitchFamily="-110" charset="0"/>
              </a:rPr>
              <a:t>:</a:t>
            </a:r>
          </a:p>
        </p:txBody>
      </p:sp>
      <p:sp>
        <p:nvSpPr>
          <p:cNvPr id="148485" name="Text Box 5"/>
          <p:cNvSpPr txBox="1">
            <a:spLocks noChangeArrowheads="1"/>
          </p:cNvSpPr>
          <p:nvPr/>
        </p:nvSpPr>
        <p:spPr bwMode="auto">
          <a:xfrm>
            <a:off x="533400" y="2819400"/>
            <a:ext cx="8085138" cy="3454400"/>
          </a:xfrm>
          <a:prstGeom prst="rect">
            <a:avLst/>
          </a:prstGeom>
          <a:noFill/>
          <a:ln w="9525">
            <a:solidFill>
              <a:schemeClr val="bg2"/>
            </a:solidFill>
            <a:miter lim="800000"/>
            <a:headEnd/>
            <a:tailEnd/>
          </a:ln>
        </p:spPr>
        <p:txBody>
          <a:bodyPr>
            <a:prstTxWarp prst="textNoShape">
              <a:avLst/>
            </a:prstTxWarp>
            <a:spAutoFit/>
          </a:bodyPr>
          <a:lstStyle/>
          <a:p>
            <a:pPr eaLnBrk="0" hangingPunct="0"/>
            <a:r>
              <a:rPr lang="en-US" sz="2000" b="1">
                <a:latin typeface="Arial" pitchFamily="-110" charset="0"/>
              </a:rPr>
              <a:t>I</a:t>
            </a:r>
            <a:r>
              <a:rPr lang="en-US" sz="2000" b="1" baseline="-25000">
                <a:latin typeface="Arial" pitchFamily="-110" charset="0"/>
                <a:sym typeface="Symbol" pitchFamily="-110" charset="2"/>
              </a:rPr>
              <a:t></a:t>
            </a:r>
            <a:r>
              <a:rPr lang="en-US" sz="2000">
                <a:latin typeface="Arial" pitchFamily="-110" charset="0"/>
              </a:rPr>
              <a:t> is measured by MODIS for </a:t>
            </a:r>
            <a:r>
              <a:rPr lang="en-US" sz="2000">
                <a:latin typeface="Arial" pitchFamily="-110" charset="0"/>
                <a:sym typeface="Symbol" pitchFamily="-110" charset="2"/>
              </a:rPr>
              <a:t> = 4.4 - 14.2</a:t>
            </a:r>
            <a:r>
              <a:rPr lang="en-US" sz="2000">
                <a:latin typeface="Symbol" pitchFamily="-110" charset="2"/>
                <a:sym typeface="Symbol" pitchFamily="-110" charset="2"/>
              </a:rPr>
              <a:t>m</a:t>
            </a:r>
            <a:r>
              <a:rPr lang="en-US" sz="2000">
                <a:latin typeface="Arial" pitchFamily="-110" charset="0"/>
                <a:sym typeface="Symbol" pitchFamily="-110" charset="2"/>
              </a:rPr>
              <a:t>m (I</a:t>
            </a:r>
            <a:r>
              <a:rPr lang="en-US" sz="2000" baseline="-25000">
                <a:latin typeface="Arial" pitchFamily="-110" charset="0"/>
                <a:sym typeface="Symbol" pitchFamily="-110" charset="2"/>
              </a:rPr>
              <a:t>25</a:t>
            </a:r>
            <a:r>
              <a:rPr lang="en-US" sz="2000">
                <a:latin typeface="Arial" pitchFamily="-110" charset="0"/>
                <a:sym typeface="Symbol" pitchFamily="-110" charset="2"/>
              </a:rPr>
              <a:t>, I</a:t>
            </a:r>
            <a:r>
              <a:rPr lang="en-US" sz="2000" baseline="-25000">
                <a:latin typeface="Arial" pitchFamily="-110" charset="0"/>
                <a:sym typeface="Symbol" pitchFamily="-110" charset="2"/>
              </a:rPr>
              <a:t>27</a:t>
            </a:r>
            <a:r>
              <a:rPr lang="en-US" sz="2000">
                <a:latin typeface="Arial" pitchFamily="-110" charset="0"/>
                <a:sym typeface="Symbol" pitchFamily="-110" charset="2"/>
              </a:rPr>
              <a:t>, … I</a:t>
            </a:r>
            <a:r>
              <a:rPr lang="en-US" sz="2000" baseline="-25000">
                <a:latin typeface="Arial" pitchFamily="-110" charset="0"/>
                <a:sym typeface="Symbol" pitchFamily="-110" charset="2"/>
              </a:rPr>
              <a:t>36</a:t>
            </a:r>
            <a:r>
              <a:rPr lang="en-US" sz="2000">
                <a:latin typeface="Arial" pitchFamily="-110" charset="0"/>
                <a:sym typeface="Symbol" pitchFamily="-110" charset="2"/>
              </a:rPr>
              <a:t>)</a:t>
            </a:r>
          </a:p>
          <a:p>
            <a:pPr eaLnBrk="0" hangingPunct="0"/>
            <a:endParaRPr lang="en-US" sz="2000">
              <a:latin typeface="Arial" pitchFamily="-110" charset="0"/>
            </a:endParaRPr>
          </a:p>
          <a:p>
            <a:pPr eaLnBrk="0" hangingPunct="0"/>
            <a:r>
              <a:rPr lang="en-US" sz="2000" b="1">
                <a:latin typeface="Arial" pitchFamily="-110" charset="0"/>
              </a:rPr>
              <a:t>I</a:t>
            </a:r>
            <a:r>
              <a:rPr lang="en-US" sz="2000" b="1" baseline="-25000">
                <a:latin typeface="Arial" pitchFamily="-110" charset="0"/>
                <a:sym typeface="Symbol" pitchFamily="-110" charset="2"/>
              </a:rPr>
              <a:t></a:t>
            </a:r>
            <a:r>
              <a:rPr lang="en-US" sz="2000">
                <a:latin typeface="Arial" pitchFamily="-110" charset="0"/>
              </a:rPr>
              <a:t> can be considered a nonlinear function of the atmospheric properties including T, q, ozone, surface pressure, skin temperature, and emissivity.</a:t>
            </a:r>
          </a:p>
          <a:p>
            <a:pPr eaLnBrk="0" hangingPunct="0"/>
            <a:endParaRPr lang="en-US" sz="2000">
              <a:latin typeface="Arial" pitchFamily="-110" charset="0"/>
            </a:endParaRPr>
          </a:p>
          <a:p>
            <a:pPr eaLnBrk="0" hangingPunct="0"/>
            <a:r>
              <a:rPr lang="en-US" sz="2000">
                <a:latin typeface="Arial" pitchFamily="-110" charset="0"/>
              </a:rPr>
              <a:t>We can infer a statistical regression relationship using calculated radiances from a global set of radiosonde profiles and surface data.</a:t>
            </a:r>
          </a:p>
          <a:p>
            <a:pPr eaLnBrk="0" hangingPunct="0"/>
            <a:endParaRPr lang="en-US" sz="2000">
              <a:latin typeface="Arial" pitchFamily="-110" charset="0"/>
            </a:endParaRPr>
          </a:p>
          <a:p>
            <a:pPr eaLnBrk="0" hangingPunct="0"/>
            <a:r>
              <a:rPr lang="en-US" sz="2000">
                <a:latin typeface="Arial" pitchFamily="-110" charset="0"/>
              </a:rPr>
              <a:t>Relationship is inverted to retrieve atmospheric properties from observed MODIS radiances.</a:t>
            </a:r>
          </a:p>
        </p:txBody>
      </p:sp>
    </p:spTree>
  </p:cSld>
  <p:clrMapOvr>
    <a:masterClrMapping/>
  </p:clrMapOvr>
  <p:transition advTm="96704"/>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152400"/>
            <a:ext cx="7772400" cy="1143000"/>
          </a:xfrm>
        </p:spPr>
        <p:txBody>
          <a:bodyPr/>
          <a:lstStyle/>
          <a:p>
            <a:pPr eaLnBrk="1" hangingPunct="1"/>
            <a:r>
              <a:rPr lang="en-US">
                <a:solidFill>
                  <a:schemeClr val="accent2"/>
                </a:solidFill>
                <a:ea typeface="ＭＳ Ｐゴシック" pitchFamily="-110" charset="-128"/>
                <a:cs typeface="ＭＳ Ｐゴシック" pitchFamily="-110" charset="-128"/>
              </a:rPr>
              <a:t>Lecture Outline</a:t>
            </a:r>
          </a:p>
        </p:txBody>
      </p:sp>
      <p:sp>
        <p:nvSpPr>
          <p:cNvPr id="29699" name="Rectangle 3"/>
          <p:cNvSpPr>
            <a:spLocks noGrp="1" noChangeArrowheads="1"/>
          </p:cNvSpPr>
          <p:nvPr>
            <p:ph type="body" idx="1"/>
          </p:nvPr>
        </p:nvSpPr>
        <p:spPr>
          <a:xfrm>
            <a:off x="228600" y="1143000"/>
            <a:ext cx="8763000" cy="5181600"/>
          </a:xfrm>
        </p:spPr>
        <p:txBody>
          <a:bodyPr/>
          <a:lstStyle/>
          <a:p>
            <a:pPr eaLnBrk="1" hangingPunct="1">
              <a:lnSpc>
                <a:spcPct val="90000"/>
              </a:lnSpc>
            </a:pPr>
            <a:r>
              <a:rPr lang="en-US" sz="2400" dirty="0" smtClean="0">
                <a:ea typeface="ＭＳ Ｐゴシック" pitchFamily="-110" charset="-128"/>
                <a:cs typeface="ＭＳ Ｐゴシック" pitchFamily="-110" charset="-128"/>
              </a:rPr>
              <a:t>MODIS Level 2 Atmosphere product theory and algorithms</a:t>
            </a:r>
          </a:p>
          <a:p>
            <a:pPr lvl="1" eaLnBrk="1" hangingPunct="1">
              <a:lnSpc>
                <a:spcPct val="90000"/>
              </a:lnSpc>
            </a:pPr>
            <a:r>
              <a:rPr lang="en-US" sz="2400" dirty="0" smtClean="0">
                <a:solidFill>
                  <a:srgbClr val="FF0000"/>
                </a:solidFill>
                <a:ea typeface="ＭＳ Ｐゴシック" pitchFamily="-110" charset="-128"/>
                <a:cs typeface="ＭＳ Ｐゴシック" pitchFamily="-110" charset="-128"/>
              </a:rPr>
              <a:t>MODIS Cloud Mask Product (MOD35)</a:t>
            </a:r>
          </a:p>
          <a:p>
            <a:pPr lvl="1" eaLnBrk="1" hangingPunct="1">
              <a:lnSpc>
                <a:spcPct val="90000"/>
              </a:lnSpc>
            </a:pPr>
            <a:r>
              <a:rPr lang="en-US" sz="2400" dirty="0" smtClean="0">
                <a:solidFill>
                  <a:srgbClr val="FF0000"/>
                </a:solidFill>
              </a:rPr>
              <a:t>MODIS Cloud Phase Product (part of MOD06)</a:t>
            </a:r>
          </a:p>
          <a:p>
            <a:pPr lvl="1" eaLnBrk="1" hangingPunct="1">
              <a:lnSpc>
                <a:spcPct val="90000"/>
              </a:lnSpc>
            </a:pPr>
            <a:r>
              <a:rPr lang="en-US" sz="2400" dirty="0" smtClean="0">
                <a:solidFill>
                  <a:srgbClr val="FF0000"/>
                </a:solidFill>
              </a:rPr>
              <a:t>MODIS Cloud Top Properties Product (part of MOD06)</a:t>
            </a:r>
          </a:p>
          <a:p>
            <a:pPr lvl="1" eaLnBrk="1" hangingPunct="1">
              <a:lnSpc>
                <a:spcPct val="90000"/>
              </a:lnSpc>
            </a:pPr>
            <a:r>
              <a:rPr lang="en-US" sz="2400" dirty="0" smtClean="0">
                <a:solidFill>
                  <a:srgbClr val="FF0000"/>
                </a:solidFill>
              </a:rPr>
              <a:t>MODIS Atmospheric Profiles Product (MOD07)</a:t>
            </a:r>
          </a:p>
          <a:p>
            <a:pPr lvl="1" eaLnBrk="1" hangingPunct="1">
              <a:lnSpc>
                <a:spcPct val="90000"/>
              </a:lnSpc>
            </a:pPr>
            <a:r>
              <a:rPr lang="en-US" sz="2400" dirty="0" smtClean="0">
                <a:solidFill>
                  <a:srgbClr val="FF0000"/>
                </a:solidFill>
              </a:rPr>
              <a:t>MODIS Aerosol Optical Depth Product (MOD04)</a:t>
            </a:r>
          </a:p>
          <a:p>
            <a:pPr eaLnBrk="1" hangingPunct="1">
              <a:lnSpc>
                <a:spcPct val="90000"/>
              </a:lnSpc>
            </a:pPr>
            <a:r>
              <a:rPr lang="en-US" sz="2400" dirty="0" smtClean="0">
                <a:ea typeface="ＭＳ Ｐゴシック" pitchFamily="-110" charset="-128"/>
                <a:cs typeface="ＭＳ Ｐゴシック" pitchFamily="-110" charset="-128"/>
              </a:rPr>
              <a:t>MODIS Level 2 Land product theory and algorithms</a:t>
            </a:r>
            <a:endParaRPr lang="en-US" sz="2800" dirty="0" smtClean="0">
              <a:solidFill>
                <a:srgbClr val="FF0000"/>
              </a:solidFill>
              <a:ea typeface="ＭＳ Ｐゴシック" pitchFamily="-110" charset="-128"/>
              <a:cs typeface="ＭＳ Ｐゴシック" pitchFamily="-110" charset="-128"/>
            </a:endParaRPr>
          </a:p>
          <a:p>
            <a:pPr lvl="1" eaLnBrk="1" hangingPunct="1">
              <a:lnSpc>
                <a:spcPct val="90000"/>
              </a:lnSpc>
            </a:pPr>
            <a:r>
              <a:rPr lang="en-US" sz="2400" dirty="0" smtClean="0">
                <a:solidFill>
                  <a:srgbClr val="FF0000"/>
                </a:solidFill>
              </a:rPr>
              <a:t>MODIS Vegetation Indices (MOD13)</a:t>
            </a:r>
          </a:p>
          <a:p>
            <a:pPr lvl="1" eaLnBrk="1" hangingPunct="1">
              <a:lnSpc>
                <a:spcPct val="90000"/>
              </a:lnSpc>
            </a:pPr>
            <a:r>
              <a:rPr lang="en-US" sz="2400" dirty="0" smtClean="0">
                <a:solidFill>
                  <a:srgbClr val="FF0000"/>
                </a:solidFill>
              </a:rPr>
              <a:t>MODIS Surface Reflectance and BRDF Product (MOD09 and MOD43)</a:t>
            </a:r>
          </a:p>
          <a:p>
            <a:pPr lvl="1" eaLnBrk="1" hangingPunct="1">
              <a:lnSpc>
                <a:spcPct val="90000"/>
              </a:lnSpc>
            </a:pPr>
            <a:r>
              <a:rPr lang="en-US" sz="2400" dirty="0" smtClean="0">
                <a:solidFill>
                  <a:srgbClr val="FF0000"/>
                </a:solidFill>
              </a:rPr>
              <a:t>MODIS Fire Product (Thermal Anomalies) (MOD14)</a:t>
            </a:r>
          </a:p>
          <a:p>
            <a:pPr eaLnBrk="1" hangingPunct="1">
              <a:lnSpc>
                <a:spcPct val="90000"/>
              </a:lnSpc>
            </a:pPr>
            <a:r>
              <a:rPr lang="en-US" sz="2400" dirty="0" smtClean="0">
                <a:ea typeface="ＭＳ Ｐゴシック" pitchFamily="-110" charset="-128"/>
                <a:cs typeface="ＭＳ Ｐゴシック" pitchFamily="-110" charset="-128"/>
              </a:rPr>
              <a:t>MODIS Level 2 Ocean product theory and algorithms (</a:t>
            </a:r>
            <a:r>
              <a:rPr lang="en-US" sz="2400" dirty="0" err="1" smtClean="0">
                <a:ea typeface="ＭＳ Ｐゴシック" pitchFamily="-110" charset="-128"/>
                <a:cs typeface="ＭＳ Ｐゴシック" pitchFamily="-110" charset="-128"/>
              </a:rPr>
              <a:t>SeaDAS</a:t>
            </a:r>
            <a:r>
              <a:rPr lang="en-US" sz="2400" dirty="0" smtClean="0">
                <a:ea typeface="ＭＳ Ｐゴシック" pitchFamily="-110" charset="-128"/>
                <a:cs typeface="ＭＳ Ｐゴシック" pitchFamily="-110" charset="-128"/>
              </a:rPr>
              <a:t>)</a:t>
            </a:r>
          </a:p>
          <a:p>
            <a:pPr lvl="1" eaLnBrk="1" hangingPunct="1">
              <a:lnSpc>
                <a:spcPct val="90000"/>
              </a:lnSpc>
            </a:pPr>
            <a:r>
              <a:rPr lang="en-US" sz="2400" dirty="0" smtClean="0">
                <a:solidFill>
                  <a:srgbClr val="FF0000"/>
                </a:solidFill>
              </a:rPr>
              <a:t>Ocean Color  (MOD20)</a:t>
            </a:r>
          </a:p>
          <a:p>
            <a:pPr lvl="1" eaLnBrk="1" hangingPunct="1">
              <a:lnSpc>
                <a:spcPct val="90000"/>
              </a:lnSpc>
            </a:pPr>
            <a:r>
              <a:rPr lang="en-US" sz="2400" dirty="0" smtClean="0">
                <a:solidFill>
                  <a:srgbClr val="FF0000"/>
                </a:solidFill>
              </a:rPr>
              <a:t>Sea Surface Temperatures (MOD28)</a:t>
            </a:r>
          </a:p>
          <a:p>
            <a:pPr eaLnBrk="1" hangingPunct="1">
              <a:lnSpc>
                <a:spcPct val="90000"/>
              </a:lnSpc>
              <a:buFontTx/>
              <a:buNone/>
            </a:pPr>
            <a:r>
              <a:rPr lang="en-US" sz="2800" dirty="0" smtClean="0">
                <a:solidFill>
                  <a:srgbClr val="FF0000"/>
                </a:solidFill>
                <a:ea typeface="ＭＳ Ｐゴシック" pitchFamily="-110" charset="-128"/>
                <a:cs typeface="ＭＳ Ｐゴシック" pitchFamily="-110" charset="-128"/>
              </a:rPr>
              <a:t>	</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0530" name="Rectangle 2"/>
          <p:cNvSpPr>
            <a:spLocks noChangeArrowheads="1"/>
          </p:cNvSpPr>
          <p:nvPr/>
        </p:nvSpPr>
        <p:spPr bwMode="auto">
          <a:xfrm>
            <a:off x="685800" y="1219200"/>
            <a:ext cx="8153400" cy="3170099"/>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000" dirty="0">
                <a:solidFill>
                  <a:srgbClr val="000099"/>
                </a:solidFill>
                <a:latin typeface="Arial" pitchFamily="-110" charset="0"/>
              </a:rPr>
              <a:t>Global </a:t>
            </a:r>
            <a:r>
              <a:rPr lang="en-US" sz="2000" dirty="0" err="1">
                <a:solidFill>
                  <a:srgbClr val="000099"/>
                </a:solidFill>
                <a:latin typeface="Arial" pitchFamily="-110" charset="0"/>
              </a:rPr>
              <a:t>radiosondes</a:t>
            </a:r>
            <a:r>
              <a:rPr lang="en-US" sz="2000" dirty="0">
                <a:latin typeface="Arial" pitchFamily="-110" charset="0"/>
              </a:rPr>
              <a:t>: data set drawn from NOAA-88, TIGR-3, </a:t>
            </a:r>
            <a:r>
              <a:rPr lang="en-US" sz="2000" dirty="0" err="1">
                <a:latin typeface="Arial" pitchFamily="-110" charset="0"/>
              </a:rPr>
              <a:t>ozonesondes</a:t>
            </a:r>
            <a:r>
              <a:rPr lang="en-US" sz="2000" dirty="0">
                <a:latin typeface="Arial" pitchFamily="-110" charset="0"/>
              </a:rPr>
              <a:t>, ECMWF, desert </a:t>
            </a:r>
            <a:r>
              <a:rPr lang="en-US" sz="2000" dirty="0" err="1">
                <a:latin typeface="Arial" pitchFamily="-110" charset="0"/>
              </a:rPr>
              <a:t>radiosondes</a:t>
            </a:r>
            <a:r>
              <a:rPr lang="en-US" sz="2000" dirty="0">
                <a:latin typeface="Arial" pitchFamily="-110" charset="0"/>
              </a:rPr>
              <a:t> containing 12000+ global </a:t>
            </a:r>
            <a:r>
              <a:rPr lang="en-US" sz="2000" dirty="0" err="1">
                <a:latin typeface="Arial" pitchFamily="-110" charset="0"/>
              </a:rPr>
              <a:t>radiosonde</a:t>
            </a:r>
            <a:r>
              <a:rPr lang="en-US" sz="2000" dirty="0">
                <a:latin typeface="Arial" pitchFamily="-110" charset="0"/>
              </a:rPr>
              <a:t> profiles of temperature, moisture, and ozone used for training data set.</a:t>
            </a:r>
          </a:p>
          <a:p>
            <a:pPr eaLnBrk="0" hangingPunct="0">
              <a:spcBef>
                <a:spcPct val="50000"/>
              </a:spcBef>
            </a:pPr>
            <a:r>
              <a:rPr lang="en-US" sz="2000" dirty="0">
                <a:solidFill>
                  <a:srgbClr val="000099"/>
                </a:solidFill>
                <a:latin typeface="Arial" pitchFamily="-110" charset="0"/>
              </a:rPr>
              <a:t>RT </a:t>
            </a:r>
            <a:r>
              <a:rPr lang="en-US" sz="2000" dirty="0" smtClean="0">
                <a:solidFill>
                  <a:srgbClr val="000099"/>
                </a:solidFill>
                <a:latin typeface="Arial" pitchFamily="-110" charset="0"/>
              </a:rPr>
              <a:t>model</a:t>
            </a:r>
            <a:r>
              <a:rPr lang="en-US" sz="2000" dirty="0" smtClean="0">
                <a:latin typeface="Arial" pitchFamily="-110" charset="0"/>
              </a:rPr>
              <a:t>: RT </a:t>
            </a:r>
            <a:r>
              <a:rPr lang="en-US" sz="2000" dirty="0" smtClean="0">
                <a:latin typeface="Arial" pitchFamily="-110" charset="0"/>
              </a:rPr>
              <a:t>Model used is the CRTM (Community </a:t>
            </a:r>
            <a:r>
              <a:rPr lang="en-US" sz="2000" dirty="0" err="1" smtClean="0">
                <a:latin typeface="Arial" pitchFamily="-110" charset="0"/>
              </a:rPr>
              <a:t>Radiative</a:t>
            </a:r>
            <a:r>
              <a:rPr lang="en-US" sz="2000" dirty="0" smtClean="0">
                <a:latin typeface="Arial" pitchFamily="-110" charset="0"/>
              </a:rPr>
              <a:t> Transfer Model distributed by the Joint Center for Satellite Data Assimilation (JCSDA)</a:t>
            </a:r>
          </a:p>
          <a:p>
            <a:pPr eaLnBrk="0" hangingPunct="0">
              <a:spcBef>
                <a:spcPct val="50000"/>
              </a:spcBef>
              <a:buFontTx/>
              <a:buChar char="•"/>
            </a:pPr>
            <a:r>
              <a:rPr lang="en-US" sz="2000" dirty="0">
                <a:latin typeface="Arial" pitchFamily="-110" charset="0"/>
              </a:rPr>
              <a:t>  </a:t>
            </a:r>
            <a:r>
              <a:rPr lang="en-US" sz="2000" dirty="0" err="1">
                <a:latin typeface="Arial" pitchFamily="-110" charset="0"/>
              </a:rPr>
              <a:t>Radiosonde</a:t>
            </a:r>
            <a:r>
              <a:rPr lang="en-US" sz="2000" dirty="0">
                <a:latin typeface="Arial" pitchFamily="-110" charset="0"/>
              </a:rPr>
              <a:t> temperature-moisture-ozone profile / calculated MODIS radiance pairs are used to create the statistical regression relationship. </a:t>
            </a:r>
            <a:r>
              <a:rPr lang="en-US" sz="2000" dirty="0" smtClean="0">
                <a:latin typeface="Arial" pitchFamily="-110" charset="0"/>
              </a:rPr>
              <a:t> </a:t>
            </a:r>
            <a:endParaRPr lang="en-US" sz="2000" dirty="0">
              <a:latin typeface="Arial" pitchFamily="-110" charset="0"/>
            </a:endParaRPr>
          </a:p>
        </p:txBody>
      </p:sp>
      <p:sp>
        <p:nvSpPr>
          <p:cNvPr id="150531" name="Rectangle 3"/>
          <p:cNvSpPr>
            <a:spLocks noChangeArrowheads="1"/>
          </p:cNvSpPr>
          <p:nvPr/>
        </p:nvSpPr>
        <p:spPr bwMode="auto">
          <a:xfrm>
            <a:off x="2057400" y="152400"/>
            <a:ext cx="3762375" cy="579438"/>
          </a:xfrm>
          <a:prstGeom prst="rect">
            <a:avLst/>
          </a:prstGeom>
          <a:noFill/>
          <a:ln w="9525">
            <a:noFill/>
            <a:miter lim="800000"/>
            <a:headEnd/>
            <a:tailEnd/>
          </a:ln>
        </p:spPr>
        <p:txBody>
          <a:bodyPr wrap="none">
            <a:prstTxWarp prst="textNoShape">
              <a:avLst/>
            </a:prstTxWarp>
            <a:spAutoFit/>
          </a:bodyPr>
          <a:lstStyle/>
          <a:p>
            <a:r>
              <a:rPr lang="en-US" sz="3200">
                <a:solidFill>
                  <a:srgbClr val="000099"/>
                </a:solidFill>
              </a:rPr>
              <a:t>Algorithm Discussion</a:t>
            </a:r>
          </a:p>
        </p:txBody>
      </p:sp>
    </p:spTree>
  </p:cSld>
  <p:clrMapOvr>
    <a:masterClrMapping/>
  </p:clrMapOvr>
  <p:transition advTm="111472"/>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2578" name="Rectangle 5"/>
          <p:cNvSpPr>
            <a:spLocks noChangeArrowheads="1"/>
          </p:cNvSpPr>
          <p:nvPr/>
        </p:nvSpPr>
        <p:spPr bwMode="auto">
          <a:xfrm>
            <a:off x="381000" y="533400"/>
            <a:ext cx="8077200" cy="4108450"/>
          </a:xfrm>
          <a:prstGeom prst="rect">
            <a:avLst/>
          </a:prstGeom>
          <a:noFill/>
          <a:ln w="9525">
            <a:noFill/>
            <a:miter lim="800000"/>
            <a:headEnd/>
            <a:tailEnd/>
          </a:ln>
        </p:spPr>
        <p:txBody>
          <a:bodyPr>
            <a:prstTxWarp prst="textNoShape">
              <a:avLst/>
            </a:prstTxWarp>
            <a:spAutoFit/>
          </a:bodyPr>
          <a:lstStyle/>
          <a:p>
            <a:pPr eaLnBrk="0" hangingPunct="0">
              <a:buFontTx/>
              <a:buChar char="•"/>
            </a:pPr>
            <a:r>
              <a:rPr lang="en-US">
                <a:latin typeface="Helvetica" pitchFamily="-110" charset="0"/>
              </a:rPr>
              <a:t> Global database of infrared (IR) land surface emissivity</a:t>
            </a:r>
          </a:p>
          <a:p>
            <a:pPr eaLnBrk="0" hangingPunct="0">
              <a:buFontTx/>
              <a:buChar char="•"/>
            </a:pPr>
            <a:r>
              <a:rPr lang="en-US">
                <a:latin typeface="Helvetica" pitchFamily="-110" charset="0"/>
              </a:rPr>
              <a:t> Distributed for use in the retrieval of atmospheric temperature and moisture profiles is introduced.</a:t>
            </a:r>
          </a:p>
          <a:p>
            <a:pPr eaLnBrk="0" hangingPunct="0">
              <a:buFontTx/>
              <a:buChar char="•"/>
            </a:pPr>
            <a:r>
              <a:rPr lang="en-US">
                <a:latin typeface="Helvetica" pitchFamily="-110" charset="0"/>
              </a:rPr>
              <a:t> Emissivity is derived using input from the MODIS operational land surface emissivity product (called MYD11). </a:t>
            </a:r>
          </a:p>
          <a:p>
            <a:pPr eaLnBrk="0" hangingPunct="0">
              <a:buFontTx/>
              <a:buChar char="•"/>
            </a:pPr>
            <a:r>
              <a:rPr lang="en-US">
                <a:latin typeface="Helvetica" pitchFamily="-110" charset="0"/>
              </a:rPr>
              <a:t> MODIS MOD07 retrieval algorithm requires a surface emissivity value corresponding to each of the global training profiles </a:t>
            </a:r>
            <a:endParaRPr lang="en-US" sz="2000">
              <a:latin typeface="Arial" pitchFamily="-110" charset="0"/>
            </a:endParaRPr>
          </a:p>
          <a:p>
            <a:pPr eaLnBrk="0" hangingPunct="0">
              <a:buFontTx/>
              <a:buChar char="•"/>
            </a:pPr>
            <a:r>
              <a:rPr lang="en-US">
                <a:latin typeface="Helvetica" pitchFamily="-110" charset="0"/>
              </a:rPr>
              <a:t> Improvement is evident over retrievals made with a typical assumption of constant emissivity. </a:t>
            </a:r>
          </a:p>
        </p:txBody>
      </p:sp>
      <p:sp>
        <p:nvSpPr>
          <p:cNvPr id="152579" name="Rectangle 7"/>
          <p:cNvSpPr>
            <a:spLocks noChangeArrowheads="1"/>
          </p:cNvSpPr>
          <p:nvPr/>
        </p:nvSpPr>
        <p:spPr bwMode="auto">
          <a:xfrm>
            <a:off x="1371600" y="0"/>
            <a:ext cx="6535738" cy="579438"/>
          </a:xfrm>
          <a:prstGeom prst="rect">
            <a:avLst/>
          </a:prstGeom>
          <a:noFill/>
          <a:ln w="9525">
            <a:noFill/>
            <a:miter lim="800000"/>
            <a:headEnd/>
            <a:tailEnd/>
          </a:ln>
        </p:spPr>
        <p:txBody>
          <a:bodyPr wrap="none">
            <a:prstTxWarp prst="textNoShape">
              <a:avLst/>
            </a:prstTxWarp>
            <a:spAutoFit/>
          </a:bodyPr>
          <a:lstStyle/>
          <a:p>
            <a:pPr eaLnBrk="0" hangingPunct="0"/>
            <a:r>
              <a:rPr lang="en-US" sz="3200">
                <a:solidFill>
                  <a:srgbClr val="000099"/>
                </a:solidFill>
              </a:rPr>
              <a:t>Recent improvements to the algorithm</a:t>
            </a:r>
            <a:r>
              <a:rPr lang="en-US" sz="2800">
                <a:solidFill>
                  <a:srgbClr val="000099"/>
                </a:solidFill>
              </a:rPr>
              <a:t>:</a:t>
            </a:r>
          </a:p>
        </p:txBody>
      </p:sp>
      <p:pic>
        <p:nvPicPr>
          <p:cNvPr id="152580" name="Picture 14" descr="MYD11C3"/>
          <p:cNvPicPr>
            <a:picLocks noChangeAspect="1" noChangeArrowheads="1"/>
          </p:cNvPicPr>
          <p:nvPr/>
        </p:nvPicPr>
        <p:blipFill>
          <a:blip r:embed="rId3"/>
          <a:srcRect/>
          <a:stretch>
            <a:fillRect/>
          </a:stretch>
        </p:blipFill>
        <p:spPr bwMode="auto">
          <a:xfrm>
            <a:off x="609600" y="4572000"/>
            <a:ext cx="2895600" cy="2170113"/>
          </a:xfrm>
          <a:prstGeom prst="rect">
            <a:avLst/>
          </a:prstGeom>
          <a:noFill/>
          <a:ln w="9525">
            <a:noFill/>
            <a:miter lim="800000"/>
            <a:headEnd/>
            <a:tailEnd/>
          </a:ln>
        </p:spPr>
      </p:pic>
      <p:sp>
        <p:nvSpPr>
          <p:cNvPr id="152581" name="Text Box 15"/>
          <p:cNvSpPr txBox="1">
            <a:spLocks noChangeArrowheads="1"/>
          </p:cNvSpPr>
          <p:nvPr/>
        </p:nvSpPr>
        <p:spPr bwMode="auto">
          <a:xfrm>
            <a:off x="3886200" y="5121275"/>
            <a:ext cx="4273550" cy="822325"/>
          </a:xfrm>
          <a:prstGeom prst="rect">
            <a:avLst/>
          </a:prstGeom>
          <a:noFill/>
          <a:ln w="9525">
            <a:noFill/>
            <a:miter lim="800000"/>
            <a:headEnd/>
            <a:tailEnd/>
          </a:ln>
        </p:spPr>
        <p:txBody>
          <a:bodyPr wrap="none">
            <a:prstTxWarp prst="textNoShape">
              <a:avLst/>
            </a:prstTxWarp>
            <a:spAutoFit/>
          </a:bodyPr>
          <a:lstStyle/>
          <a:p>
            <a:r>
              <a:rPr lang="en-US" dirty="0"/>
              <a:t>Database available from:</a:t>
            </a:r>
          </a:p>
          <a:p>
            <a:r>
              <a:rPr lang="en-US" dirty="0"/>
              <a:t>http://</a:t>
            </a:r>
            <a:r>
              <a:rPr lang="en-US" dirty="0" err="1"/>
              <a:t>cimss.ssec.wisc.edu/iremis</a:t>
            </a:r>
            <a:r>
              <a:rPr lang="en-US" dirty="0"/>
              <a:t>/</a:t>
            </a:r>
          </a:p>
        </p:txBody>
      </p:sp>
    </p:spTree>
  </p:cSld>
  <p:clrMapOvr>
    <a:masterClrMapping/>
  </p:clrMapOvr>
  <p:transition advTm="123664"/>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919163" y="5257800"/>
            <a:ext cx="184150" cy="457200"/>
          </a:xfrm>
          <a:prstGeom prst="rect">
            <a:avLst/>
          </a:prstGeom>
          <a:noFill/>
          <a:ln w="9525">
            <a:noFill/>
            <a:miter lim="800000"/>
            <a:headEnd/>
            <a:tailEnd/>
          </a:ln>
        </p:spPr>
        <p:txBody>
          <a:bodyPr wrap="none">
            <a:prstTxWarp prst="textNoShape">
              <a:avLst/>
            </a:prstTxWarp>
            <a:spAutoFit/>
          </a:bodyPr>
          <a:lstStyle/>
          <a:p>
            <a:pPr eaLnBrk="0" hangingPunct="0"/>
            <a:endParaRPr lang="en-US">
              <a:latin typeface="Arial" pitchFamily="-110" charset="0"/>
            </a:endParaRPr>
          </a:p>
        </p:txBody>
      </p:sp>
      <p:pic>
        <p:nvPicPr>
          <p:cNvPr id="154627" name="Picture 3" descr="sinlaku_sept7_0510_trueColor"/>
          <p:cNvPicPr>
            <a:picLocks noChangeAspect="1" noChangeArrowheads="1"/>
          </p:cNvPicPr>
          <p:nvPr/>
        </p:nvPicPr>
        <p:blipFill>
          <a:blip r:embed="rId3"/>
          <a:srcRect/>
          <a:stretch>
            <a:fillRect/>
          </a:stretch>
        </p:blipFill>
        <p:spPr bwMode="auto">
          <a:xfrm>
            <a:off x="685800" y="1000125"/>
            <a:ext cx="3757613" cy="4883150"/>
          </a:xfrm>
          <a:prstGeom prst="rect">
            <a:avLst/>
          </a:prstGeom>
          <a:noFill/>
          <a:ln w="9525">
            <a:solidFill>
              <a:schemeClr val="tx1"/>
            </a:solidFill>
            <a:miter lim="800000"/>
            <a:headEnd/>
            <a:tailEnd/>
          </a:ln>
        </p:spPr>
      </p:pic>
      <p:sp>
        <p:nvSpPr>
          <p:cNvPr id="154628" name="Text Box 4"/>
          <p:cNvSpPr txBox="1">
            <a:spLocks noChangeArrowheads="1"/>
          </p:cNvSpPr>
          <p:nvPr/>
        </p:nvSpPr>
        <p:spPr bwMode="auto">
          <a:xfrm>
            <a:off x="0" y="76200"/>
            <a:ext cx="9144000" cy="946150"/>
          </a:xfrm>
          <a:prstGeom prst="rect">
            <a:avLst/>
          </a:prstGeom>
          <a:noFill/>
          <a:ln w="9525">
            <a:noFill/>
            <a:miter lim="800000"/>
            <a:headEnd/>
            <a:tailEnd/>
          </a:ln>
        </p:spPr>
        <p:txBody>
          <a:bodyPr>
            <a:prstTxWarp prst="textNoShape">
              <a:avLst/>
            </a:prstTxWarp>
            <a:spAutoFit/>
          </a:bodyPr>
          <a:lstStyle/>
          <a:p>
            <a:pPr algn="ctr" eaLnBrk="0" hangingPunct="0"/>
            <a:r>
              <a:rPr lang="en-US" sz="2800">
                <a:solidFill>
                  <a:schemeClr val="accent2"/>
                </a:solidFill>
              </a:rPr>
              <a:t>Typhoon Sinlaku, 7 September 2002</a:t>
            </a:r>
          </a:p>
          <a:p>
            <a:pPr algn="ctr" eaLnBrk="0" hangingPunct="0"/>
            <a:r>
              <a:rPr lang="en-US" sz="2800">
                <a:solidFill>
                  <a:schemeClr val="accent2"/>
                </a:solidFill>
              </a:rPr>
              <a:t>Aqua MODIS</a:t>
            </a:r>
          </a:p>
        </p:txBody>
      </p:sp>
      <p:pic>
        <p:nvPicPr>
          <p:cNvPr id="154629" name="Picture 5" descr="sinlaku_sept7_0505to0510_biggerArea_tpw"/>
          <p:cNvPicPr>
            <a:picLocks noChangeAspect="1" noChangeArrowheads="1"/>
          </p:cNvPicPr>
          <p:nvPr/>
        </p:nvPicPr>
        <p:blipFill>
          <a:blip r:embed="rId4"/>
          <a:srcRect l="25017" t="8360" r="24994" b="13885"/>
          <a:stretch>
            <a:fillRect/>
          </a:stretch>
        </p:blipFill>
        <p:spPr bwMode="auto">
          <a:xfrm>
            <a:off x="4900613" y="1311275"/>
            <a:ext cx="3657600" cy="4267200"/>
          </a:xfrm>
          <a:prstGeom prst="rect">
            <a:avLst/>
          </a:prstGeom>
          <a:noFill/>
          <a:ln w="9525">
            <a:solidFill>
              <a:schemeClr val="tx1"/>
            </a:solidFill>
            <a:miter lim="800000"/>
            <a:headEnd/>
            <a:tailEnd/>
          </a:ln>
        </p:spPr>
      </p:pic>
      <p:sp>
        <p:nvSpPr>
          <p:cNvPr id="502790" name="Text Box 6"/>
          <p:cNvSpPr txBox="1">
            <a:spLocks noChangeArrowheads="1"/>
          </p:cNvSpPr>
          <p:nvPr/>
        </p:nvSpPr>
        <p:spPr bwMode="auto">
          <a:xfrm>
            <a:off x="3200400" y="5835650"/>
            <a:ext cx="184150" cy="336550"/>
          </a:xfrm>
          <a:prstGeom prst="rect">
            <a:avLst/>
          </a:prstGeom>
          <a:noFill/>
          <a:ln w="9525">
            <a:noFill/>
            <a:miter lim="800000"/>
            <a:headEnd/>
            <a:tailEnd/>
          </a:ln>
        </p:spPr>
        <p:txBody>
          <a:bodyPr wrap="none">
            <a:prstTxWarp prst="textNoShape">
              <a:avLst/>
            </a:prstTxWarp>
            <a:spAutoFit/>
          </a:bodyPr>
          <a:lstStyle/>
          <a:p>
            <a:pPr eaLnBrk="0" hangingPunct="0"/>
            <a:endParaRPr lang="en-US" sz="1600">
              <a:latin typeface="Arial" pitchFamily="-110" charset="0"/>
            </a:endParaRPr>
          </a:p>
        </p:txBody>
      </p:sp>
      <p:sp>
        <p:nvSpPr>
          <p:cNvPr id="154631" name="Text Box 7"/>
          <p:cNvSpPr txBox="1">
            <a:spLocks noChangeArrowheads="1"/>
          </p:cNvSpPr>
          <p:nvPr/>
        </p:nvSpPr>
        <p:spPr bwMode="auto">
          <a:xfrm>
            <a:off x="4703763" y="5903913"/>
            <a:ext cx="1841500" cy="366712"/>
          </a:xfrm>
          <a:prstGeom prst="rect">
            <a:avLst/>
          </a:prstGeom>
          <a:noFill/>
          <a:ln w="9525">
            <a:noFill/>
            <a:miter lim="800000"/>
            <a:headEnd/>
            <a:tailEnd/>
          </a:ln>
        </p:spPr>
        <p:txBody>
          <a:bodyPr wrap="none">
            <a:prstTxWarp prst="textNoShape">
              <a:avLst/>
            </a:prstTxWarp>
            <a:spAutoFit/>
          </a:bodyPr>
          <a:lstStyle/>
          <a:p>
            <a:pPr eaLnBrk="0" hangingPunct="0"/>
            <a:r>
              <a:rPr lang="en-US" sz="1800">
                <a:latin typeface="Arial" pitchFamily="-110" charset="0"/>
              </a:rPr>
              <a:t>TPW = 72.5 mm</a:t>
            </a:r>
          </a:p>
        </p:txBody>
      </p:sp>
      <p:sp>
        <p:nvSpPr>
          <p:cNvPr id="154632" name="Line 8"/>
          <p:cNvSpPr>
            <a:spLocks noChangeShapeType="1"/>
          </p:cNvSpPr>
          <p:nvPr/>
        </p:nvSpPr>
        <p:spPr bwMode="auto">
          <a:xfrm flipV="1">
            <a:off x="5662613" y="3597275"/>
            <a:ext cx="914400" cy="23622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54633" name="Text Box 9"/>
          <p:cNvSpPr txBox="1">
            <a:spLocks noChangeArrowheads="1"/>
          </p:cNvSpPr>
          <p:nvPr/>
        </p:nvSpPr>
        <p:spPr bwMode="auto">
          <a:xfrm>
            <a:off x="914400" y="5888038"/>
            <a:ext cx="3233738" cy="366712"/>
          </a:xfrm>
          <a:prstGeom prst="rect">
            <a:avLst/>
          </a:prstGeom>
          <a:noFill/>
          <a:ln w="9525">
            <a:noFill/>
            <a:miter lim="800000"/>
            <a:headEnd/>
            <a:tailEnd/>
          </a:ln>
        </p:spPr>
        <p:txBody>
          <a:bodyPr wrap="none">
            <a:prstTxWarp prst="textNoShape">
              <a:avLst/>
            </a:prstTxWarp>
            <a:spAutoFit/>
          </a:bodyPr>
          <a:lstStyle/>
          <a:p>
            <a:pPr eaLnBrk="0" hangingPunct="0"/>
            <a:r>
              <a:rPr lang="en-US" sz="1800">
                <a:latin typeface="Arial" pitchFamily="-110" charset="0"/>
              </a:rPr>
              <a:t>Aqua MODIS true color image</a:t>
            </a:r>
          </a:p>
        </p:txBody>
      </p:sp>
      <p:sp>
        <p:nvSpPr>
          <p:cNvPr id="154634" name="Text Box 10"/>
          <p:cNvSpPr txBox="1">
            <a:spLocks noChangeArrowheads="1"/>
          </p:cNvSpPr>
          <p:nvPr/>
        </p:nvSpPr>
        <p:spPr bwMode="auto">
          <a:xfrm>
            <a:off x="5067300" y="966788"/>
            <a:ext cx="3297238" cy="366712"/>
          </a:xfrm>
          <a:prstGeom prst="rect">
            <a:avLst/>
          </a:prstGeom>
          <a:noFill/>
          <a:ln w="9525">
            <a:noFill/>
            <a:miter lim="800000"/>
            <a:headEnd/>
            <a:tailEnd/>
          </a:ln>
        </p:spPr>
        <p:txBody>
          <a:bodyPr wrap="none">
            <a:prstTxWarp prst="textNoShape">
              <a:avLst/>
            </a:prstTxWarp>
            <a:spAutoFit/>
          </a:bodyPr>
          <a:lstStyle/>
          <a:p>
            <a:pPr eaLnBrk="0" hangingPunct="0"/>
            <a:r>
              <a:rPr lang="en-US" sz="1800">
                <a:latin typeface="Arial" pitchFamily="-110" charset="0"/>
              </a:rPr>
              <a:t>Total Precipitable Water Vapor</a:t>
            </a:r>
          </a:p>
        </p:txBody>
      </p:sp>
    </p:spTree>
  </p:cSld>
  <p:clrMapOvr>
    <a:masterClrMapping/>
  </p:clrMapOvr>
  <p:transition advTm="1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027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790" grpId="0" autoUpdateAnimBg="0"/>
    </p:bld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6674" name="Picture 2" descr="modisGlobalTPW_lowfinal_27feb02big"/>
          <p:cNvPicPr>
            <a:picLocks noChangeAspect="1" noChangeArrowheads="1"/>
          </p:cNvPicPr>
          <p:nvPr/>
        </p:nvPicPr>
        <p:blipFill>
          <a:blip r:embed="rId3"/>
          <a:srcRect l="4001" t="18335" r="2126" b="28336"/>
          <a:stretch>
            <a:fillRect/>
          </a:stretch>
        </p:blipFill>
        <p:spPr bwMode="auto">
          <a:xfrm>
            <a:off x="1665288" y="3505200"/>
            <a:ext cx="6869112" cy="2927350"/>
          </a:xfrm>
          <a:prstGeom prst="rect">
            <a:avLst/>
          </a:prstGeom>
          <a:noFill/>
          <a:ln w="9525">
            <a:noFill/>
            <a:miter lim="800000"/>
            <a:headEnd/>
            <a:tailEnd/>
          </a:ln>
        </p:spPr>
      </p:pic>
      <p:pic>
        <p:nvPicPr>
          <p:cNvPr id="156675" name="Picture 3" descr="modisGlobalTPW_lowfinal_27feb02big"/>
          <p:cNvPicPr>
            <a:picLocks noChangeAspect="1" noChangeArrowheads="1"/>
          </p:cNvPicPr>
          <p:nvPr/>
        </p:nvPicPr>
        <p:blipFill>
          <a:blip r:embed="rId3"/>
          <a:srcRect l="25002" t="91008" r="25377" b="4834"/>
          <a:stretch>
            <a:fillRect/>
          </a:stretch>
        </p:blipFill>
        <p:spPr bwMode="auto">
          <a:xfrm>
            <a:off x="3735388" y="3124200"/>
            <a:ext cx="2741612" cy="173038"/>
          </a:xfrm>
          <a:prstGeom prst="rect">
            <a:avLst/>
          </a:prstGeom>
          <a:noFill/>
          <a:ln w="9525">
            <a:noFill/>
            <a:miter lim="800000"/>
            <a:headEnd/>
            <a:tailEnd/>
          </a:ln>
        </p:spPr>
      </p:pic>
      <p:pic>
        <p:nvPicPr>
          <p:cNvPr id="156676" name="Picture 4" descr="modisGlobalTPW_highfinal_27feb02big"/>
          <p:cNvPicPr>
            <a:picLocks noChangeAspect="1" noChangeArrowheads="1"/>
          </p:cNvPicPr>
          <p:nvPr/>
        </p:nvPicPr>
        <p:blipFill>
          <a:blip r:embed="rId4"/>
          <a:srcRect l="4001" t="18335" r="2126" b="28336"/>
          <a:stretch>
            <a:fillRect/>
          </a:stretch>
        </p:blipFill>
        <p:spPr bwMode="auto">
          <a:xfrm>
            <a:off x="1665288" y="95250"/>
            <a:ext cx="6869112" cy="2925763"/>
          </a:xfrm>
          <a:prstGeom prst="rect">
            <a:avLst/>
          </a:prstGeom>
          <a:noFill/>
          <a:ln w="9525">
            <a:noFill/>
            <a:miter lim="800000"/>
            <a:headEnd/>
            <a:tailEnd/>
          </a:ln>
        </p:spPr>
      </p:pic>
      <p:sp>
        <p:nvSpPr>
          <p:cNvPr id="156677" name="Text Box 5"/>
          <p:cNvSpPr txBox="1">
            <a:spLocks noChangeArrowheads="1"/>
          </p:cNvSpPr>
          <p:nvPr/>
        </p:nvSpPr>
        <p:spPr bwMode="auto">
          <a:xfrm>
            <a:off x="176213" y="1179513"/>
            <a:ext cx="1493837" cy="641350"/>
          </a:xfrm>
          <a:prstGeom prst="rect">
            <a:avLst/>
          </a:prstGeom>
          <a:noFill/>
          <a:ln w="9525">
            <a:noFill/>
            <a:miter lim="800000"/>
            <a:headEnd/>
            <a:tailEnd/>
          </a:ln>
        </p:spPr>
        <p:txBody>
          <a:bodyPr wrap="none">
            <a:prstTxWarp prst="textNoShape">
              <a:avLst/>
            </a:prstTxWarp>
            <a:spAutoFit/>
          </a:bodyPr>
          <a:lstStyle/>
          <a:p>
            <a:pPr algn="ctr" eaLnBrk="0" hangingPunct="0"/>
            <a:r>
              <a:rPr lang="en-US" sz="1800">
                <a:latin typeface="Arial" pitchFamily="-110" charset="0"/>
              </a:rPr>
              <a:t>PW High</a:t>
            </a:r>
          </a:p>
          <a:p>
            <a:pPr algn="ctr" eaLnBrk="0" hangingPunct="0"/>
            <a:r>
              <a:rPr lang="en-US" sz="1800">
                <a:latin typeface="Arial" pitchFamily="-110" charset="0"/>
              </a:rPr>
              <a:t>700-300 hPa</a:t>
            </a:r>
          </a:p>
        </p:txBody>
      </p:sp>
      <p:sp>
        <p:nvSpPr>
          <p:cNvPr id="156678" name="Text Box 6"/>
          <p:cNvSpPr txBox="1">
            <a:spLocks noChangeArrowheads="1"/>
          </p:cNvSpPr>
          <p:nvPr/>
        </p:nvSpPr>
        <p:spPr bwMode="auto">
          <a:xfrm>
            <a:off x="120650" y="4464050"/>
            <a:ext cx="1530350" cy="641350"/>
          </a:xfrm>
          <a:prstGeom prst="rect">
            <a:avLst/>
          </a:prstGeom>
          <a:noFill/>
          <a:ln w="9525">
            <a:noFill/>
            <a:miter lim="800000"/>
            <a:headEnd/>
            <a:tailEnd/>
          </a:ln>
        </p:spPr>
        <p:txBody>
          <a:bodyPr wrap="none">
            <a:prstTxWarp prst="textNoShape">
              <a:avLst/>
            </a:prstTxWarp>
            <a:spAutoFit/>
          </a:bodyPr>
          <a:lstStyle/>
          <a:p>
            <a:pPr algn="ctr" eaLnBrk="0" hangingPunct="0"/>
            <a:r>
              <a:rPr lang="en-US" sz="1800">
                <a:latin typeface="Arial" pitchFamily="-110" charset="0"/>
              </a:rPr>
              <a:t>PW Low</a:t>
            </a:r>
          </a:p>
          <a:p>
            <a:pPr algn="ctr" eaLnBrk="0" hangingPunct="0"/>
            <a:r>
              <a:rPr lang="en-US" sz="1800">
                <a:latin typeface="Arial" pitchFamily="-110" charset="0"/>
              </a:rPr>
              <a:t>920 hPa - sfc</a:t>
            </a:r>
          </a:p>
        </p:txBody>
      </p:sp>
      <p:sp>
        <p:nvSpPr>
          <p:cNvPr id="156679" name="Text Box 7"/>
          <p:cNvSpPr txBox="1">
            <a:spLocks noChangeArrowheads="1"/>
          </p:cNvSpPr>
          <p:nvPr/>
        </p:nvSpPr>
        <p:spPr bwMode="auto">
          <a:xfrm>
            <a:off x="3052763" y="3089275"/>
            <a:ext cx="755650" cy="244475"/>
          </a:xfrm>
          <a:prstGeom prst="rect">
            <a:avLst/>
          </a:prstGeom>
          <a:noFill/>
          <a:ln w="9525">
            <a:noFill/>
            <a:miter lim="800000"/>
            <a:headEnd/>
            <a:tailEnd/>
          </a:ln>
        </p:spPr>
        <p:txBody>
          <a:bodyPr wrap="none">
            <a:prstTxWarp prst="textNoShape">
              <a:avLst/>
            </a:prstTxWarp>
            <a:spAutoFit/>
          </a:bodyPr>
          <a:lstStyle/>
          <a:p>
            <a:pPr eaLnBrk="0" hangingPunct="0"/>
            <a:r>
              <a:rPr lang="en-US" sz="1000">
                <a:latin typeface="Arial" pitchFamily="-110" charset="0"/>
              </a:rPr>
              <a:t>PW (mm):</a:t>
            </a:r>
          </a:p>
        </p:txBody>
      </p:sp>
      <p:sp>
        <p:nvSpPr>
          <p:cNvPr id="156680" name="Text Box 8"/>
          <p:cNvSpPr txBox="1">
            <a:spLocks noChangeArrowheads="1"/>
          </p:cNvSpPr>
          <p:nvPr/>
        </p:nvSpPr>
        <p:spPr bwMode="auto">
          <a:xfrm>
            <a:off x="3609975" y="3243263"/>
            <a:ext cx="2979738" cy="214312"/>
          </a:xfrm>
          <a:prstGeom prst="rect">
            <a:avLst/>
          </a:prstGeom>
          <a:noFill/>
          <a:ln w="9525">
            <a:noFill/>
            <a:miter lim="800000"/>
            <a:headEnd/>
            <a:tailEnd/>
          </a:ln>
        </p:spPr>
        <p:txBody>
          <a:bodyPr wrap="none">
            <a:prstTxWarp prst="textNoShape">
              <a:avLst/>
            </a:prstTxWarp>
            <a:spAutoFit/>
          </a:bodyPr>
          <a:lstStyle/>
          <a:p>
            <a:pPr eaLnBrk="0" hangingPunct="0"/>
            <a:r>
              <a:rPr lang="en-US" sz="800">
                <a:latin typeface="Arial" pitchFamily="-110" charset="0"/>
              </a:rPr>
              <a:t>0              3              6              9             12            15            18</a:t>
            </a: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8722" name="Picture 2" descr="AQUA_28_Oct_2010_0437_WaterVapor.GIF"/>
          <p:cNvPicPr>
            <a:picLocks noChangeAspect="1"/>
          </p:cNvPicPr>
          <p:nvPr/>
        </p:nvPicPr>
        <p:blipFill>
          <a:blip r:embed="rId3"/>
          <a:srcRect/>
          <a:stretch>
            <a:fillRect/>
          </a:stretch>
        </p:blipFill>
        <p:spPr bwMode="auto">
          <a:xfrm>
            <a:off x="1143000" y="0"/>
            <a:ext cx="6858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0770" name="Picture 2" descr="AQUA_28_Oct_2010_0437_CloudMask.GIF"/>
          <p:cNvPicPr>
            <a:picLocks noChangeAspect="1"/>
          </p:cNvPicPr>
          <p:nvPr/>
        </p:nvPicPr>
        <p:blipFill>
          <a:blip r:embed="rId2"/>
          <a:srcRect/>
          <a:stretch>
            <a:fillRect/>
          </a:stretch>
        </p:blipFill>
        <p:spPr bwMode="auto">
          <a:xfrm>
            <a:off x="1143000" y="0"/>
            <a:ext cx="6858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43" name="Rectangle 2"/>
          <p:cNvSpPr>
            <a:spLocks noGrp="1" noChangeArrowheads="1"/>
          </p:cNvSpPr>
          <p:nvPr>
            <p:ph type="title"/>
          </p:nvPr>
        </p:nvSpPr>
        <p:spPr>
          <a:xfrm>
            <a:off x="914400" y="0"/>
            <a:ext cx="7772400" cy="1143000"/>
          </a:xfrm>
        </p:spPr>
        <p:txBody>
          <a:bodyPr/>
          <a:lstStyle/>
          <a:p>
            <a:pPr eaLnBrk="1" hangingPunct="1"/>
            <a:r>
              <a:rPr lang="en-US">
                <a:solidFill>
                  <a:schemeClr val="accent2"/>
                </a:solidFill>
                <a:ea typeface="ＭＳ Ｐゴシック" pitchFamily="-110" charset="-128"/>
                <a:cs typeface="ＭＳ Ｐゴシック" pitchFamily="-110" charset="-128"/>
              </a:rPr>
              <a:t>ARM CART Site Comparison</a:t>
            </a:r>
          </a:p>
        </p:txBody>
      </p:sp>
      <p:graphicFrame>
        <p:nvGraphicFramePr>
          <p:cNvPr id="163842" name="Object 2"/>
          <p:cNvGraphicFramePr>
            <a:graphicFrameLocks noChangeAspect="1"/>
          </p:cNvGraphicFramePr>
          <p:nvPr/>
        </p:nvGraphicFramePr>
        <p:xfrm>
          <a:off x="609600" y="838200"/>
          <a:ext cx="8305800" cy="6232525"/>
        </p:xfrm>
        <a:graphic>
          <a:graphicData uri="http://schemas.openxmlformats.org/presentationml/2006/ole">
            <p:oleObj spid="_x0000_s163842" name="Paint Shop Pro Image" r:id="rId4" imgW="11717073" imgH="8790244" progId="">
              <p:embed/>
            </p:oleObj>
          </a:graphicData>
        </a:graphic>
      </p:graphicFrame>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5890" name="Rectangle 2"/>
          <p:cNvSpPr>
            <a:spLocks noChangeArrowheads="1"/>
          </p:cNvSpPr>
          <p:nvPr/>
        </p:nvSpPr>
        <p:spPr bwMode="auto">
          <a:xfrm>
            <a:off x="1804988" y="2057400"/>
            <a:ext cx="9144000" cy="0"/>
          </a:xfrm>
          <a:prstGeom prst="rect">
            <a:avLst/>
          </a:prstGeom>
          <a:noFill/>
          <a:ln w="9525">
            <a:noFill/>
            <a:miter lim="800000"/>
            <a:headEnd/>
            <a:tailEnd/>
          </a:ln>
        </p:spPr>
        <p:txBody>
          <a:bodyPr>
            <a:prstTxWarp prst="textNoShape">
              <a:avLst/>
            </a:prstTxWarp>
            <a:spAutoFit/>
          </a:bodyPr>
          <a:lstStyle/>
          <a:p>
            <a:endParaRPr lang="en-US"/>
          </a:p>
        </p:txBody>
      </p:sp>
      <p:pic>
        <p:nvPicPr>
          <p:cNvPr id="165891" name="Picture 3" descr="modisGlobalTPW_new2002142big"/>
          <p:cNvPicPr>
            <a:picLocks noChangeAspect="1" noChangeArrowheads="1"/>
          </p:cNvPicPr>
          <p:nvPr/>
        </p:nvPicPr>
        <p:blipFill>
          <a:blip r:embed="rId3"/>
          <a:srcRect l="4126" t="15167" r="2126" b="25002"/>
          <a:stretch>
            <a:fillRect/>
          </a:stretch>
        </p:blipFill>
        <p:spPr bwMode="auto">
          <a:xfrm>
            <a:off x="2492375" y="457200"/>
            <a:ext cx="5813425" cy="2784475"/>
          </a:xfrm>
          <a:prstGeom prst="rect">
            <a:avLst/>
          </a:prstGeom>
          <a:noFill/>
          <a:ln w="9525">
            <a:noFill/>
            <a:miter lim="800000"/>
            <a:headEnd/>
            <a:tailEnd/>
          </a:ln>
        </p:spPr>
      </p:pic>
      <p:sp>
        <p:nvSpPr>
          <p:cNvPr id="165892" name="Rectangle 4"/>
          <p:cNvSpPr>
            <a:spLocks noChangeArrowheads="1"/>
          </p:cNvSpPr>
          <p:nvPr/>
        </p:nvSpPr>
        <p:spPr bwMode="auto">
          <a:xfrm>
            <a:off x="1804988" y="2085975"/>
            <a:ext cx="9144000" cy="0"/>
          </a:xfrm>
          <a:prstGeom prst="rect">
            <a:avLst/>
          </a:prstGeom>
          <a:noFill/>
          <a:ln w="9525">
            <a:noFill/>
            <a:miter lim="800000"/>
            <a:headEnd/>
            <a:tailEnd/>
          </a:ln>
        </p:spPr>
        <p:txBody>
          <a:bodyPr>
            <a:prstTxWarp prst="textNoShape">
              <a:avLst/>
            </a:prstTxWarp>
            <a:spAutoFit/>
          </a:bodyPr>
          <a:lstStyle/>
          <a:p>
            <a:endParaRPr lang="en-US"/>
          </a:p>
        </p:txBody>
      </p:sp>
      <p:pic>
        <p:nvPicPr>
          <p:cNvPr id="165893" name="Picture 5" descr="ssmi_tpw_20020522_ascdsc"/>
          <p:cNvPicPr>
            <a:picLocks noChangeAspect="1" noChangeArrowheads="1"/>
          </p:cNvPicPr>
          <p:nvPr/>
        </p:nvPicPr>
        <p:blipFill>
          <a:blip r:embed="rId4"/>
          <a:srcRect l="4126" t="15167" r="2126" b="25002"/>
          <a:stretch>
            <a:fillRect/>
          </a:stretch>
        </p:blipFill>
        <p:spPr bwMode="auto">
          <a:xfrm>
            <a:off x="2482850" y="3613150"/>
            <a:ext cx="5822950" cy="2787650"/>
          </a:xfrm>
          <a:prstGeom prst="rect">
            <a:avLst/>
          </a:prstGeom>
          <a:noFill/>
          <a:ln w="9525">
            <a:solidFill>
              <a:schemeClr val="tx1"/>
            </a:solidFill>
            <a:miter lim="800000"/>
            <a:headEnd/>
            <a:tailEnd/>
          </a:ln>
        </p:spPr>
      </p:pic>
      <p:sp>
        <p:nvSpPr>
          <p:cNvPr id="165894" name="Text Box 6"/>
          <p:cNvSpPr txBox="1">
            <a:spLocks noChangeArrowheads="1"/>
          </p:cNvSpPr>
          <p:nvPr/>
        </p:nvSpPr>
        <p:spPr bwMode="auto">
          <a:xfrm>
            <a:off x="76200" y="60325"/>
            <a:ext cx="9067800" cy="396875"/>
          </a:xfrm>
          <a:prstGeom prst="rect">
            <a:avLst/>
          </a:prstGeom>
          <a:noFill/>
          <a:ln w="9525">
            <a:noFill/>
            <a:miter lim="800000"/>
            <a:headEnd/>
            <a:tailEnd/>
          </a:ln>
        </p:spPr>
        <p:txBody>
          <a:bodyPr>
            <a:prstTxWarp prst="textNoShape">
              <a:avLst/>
            </a:prstTxWarp>
            <a:spAutoFit/>
          </a:bodyPr>
          <a:lstStyle/>
          <a:p>
            <a:pPr algn="ctr"/>
            <a:r>
              <a:rPr lang="en-US" sz="2000">
                <a:latin typeface="Arial" pitchFamily="-110" charset="0"/>
                <a:ea typeface="Times New Roman" pitchFamily="-110" charset="0"/>
                <a:cs typeface="Times New Roman" pitchFamily="-110" charset="0"/>
              </a:rPr>
              <a:t>Global Total Precipitable Water Comparison 22 May 2002</a:t>
            </a:r>
            <a:endParaRPr lang="en-US" sz="2000">
              <a:latin typeface="Arial" pitchFamily="-110" charset="0"/>
            </a:endParaRPr>
          </a:p>
        </p:txBody>
      </p:sp>
      <p:sp>
        <p:nvSpPr>
          <p:cNvPr id="165895" name="Rectangle 7"/>
          <p:cNvSpPr>
            <a:spLocks noChangeArrowheads="1"/>
          </p:cNvSpPr>
          <p:nvPr/>
        </p:nvSpPr>
        <p:spPr bwMode="auto">
          <a:xfrm>
            <a:off x="1695450" y="3200400"/>
            <a:ext cx="9144000" cy="0"/>
          </a:xfrm>
          <a:prstGeom prst="rect">
            <a:avLst/>
          </a:prstGeom>
          <a:noFill/>
          <a:ln w="9525">
            <a:noFill/>
            <a:miter lim="800000"/>
            <a:headEnd/>
            <a:tailEnd/>
          </a:ln>
        </p:spPr>
        <p:txBody>
          <a:bodyPr>
            <a:prstTxWarp prst="textNoShape">
              <a:avLst/>
            </a:prstTxWarp>
            <a:spAutoFit/>
          </a:bodyPr>
          <a:lstStyle/>
          <a:p>
            <a:endParaRPr lang="en-US"/>
          </a:p>
        </p:txBody>
      </p:sp>
      <p:sp>
        <p:nvSpPr>
          <p:cNvPr id="165896" name="Text Box 8"/>
          <p:cNvSpPr txBox="1">
            <a:spLocks noChangeArrowheads="1"/>
          </p:cNvSpPr>
          <p:nvPr/>
        </p:nvSpPr>
        <p:spPr bwMode="auto">
          <a:xfrm>
            <a:off x="476250" y="1179513"/>
            <a:ext cx="1504950" cy="366712"/>
          </a:xfrm>
          <a:prstGeom prst="rect">
            <a:avLst/>
          </a:prstGeom>
          <a:noFill/>
          <a:ln w="9525">
            <a:noFill/>
            <a:miter lim="800000"/>
            <a:headEnd/>
            <a:tailEnd/>
          </a:ln>
        </p:spPr>
        <p:txBody>
          <a:bodyPr wrap="none">
            <a:prstTxWarp prst="textNoShape">
              <a:avLst/>
            </a:prstTxWarp>
            <a:spAutoFit/>
          </a:bodyPr>
          <a:lstStyle/>
          <a:p>
            <a:pPr algn="ctr" eaLnBrk="0" hangingPunct="0"/>
            <a:r>
              <a:rPr lang="en-US" sz="1800">
                <a:latin typeface="Arial" pitchFamily="-110" charset="0"/>
              </a:rPr>
              <a:t>MODIS TPW</a:t>
            </a:r>
          </a:p>
        </p:txBody>
      </p:sp>
      <p:sp>
        <p:nvSpPr>
          <p:cNvPr id="165897" name="Text Box 9"/>
          <p:cNvSpPr txBox="1">
            <a:spLocks noChangeArrowheads="1"/>
          </p:cNvSpPr>
          <p:nvPr/>
        </p:nvSpPr>
        <p:spPr bwMode="auto">
          <a:xfrm>
            <a:off x="298450" y="4464050"/>
            <a:ext cx="1835150" cy="366713"/>
          </a:xfrm>
          <a:prstGeom prst="rect">
            <a:avLst/>
          </a:prstGeom>
          <a:noFill/>
          <a:ln w="9525">
            <a:noFill/>
            <a:miter lim="800000"/>
            <a:headEnd/>
            <a:tailEnd/>
          </a:ln>
        </p:spPr>
        <p:txBody>
          <a:bodyPr>
            <a:prstTxWarp prst="textNoShape">
              <a:avLst/>
            </a:prstTxWarp>
            <a:spAutoFit/>
          </a:bodyPr>
          <a:lstStyle/>
          <a:p>
            <a:pPr algn="ctr" eaLnBrk="0" hangingPunct="0"/>
            <a:r>
              <a:rPr lang="en-US" sz="1800">
                <a:latin typeface="Arial" pitchFamily="-110" charset="0"/>
              </a:rPr>
              <a:t>SSM/I f-14 TPW</a:t>
            </a:r>
          </a:p>
        </p:txBody>
      </p:sp>
      <p:sp>
        <p:nvSpPr>
          <p:cNvPr id="165898" name="Rectangle 10"/>
          <p:cNvSpPr>
            <a:spLocks noChangeArrowheads="1"/>
          </p:cNvSpPr>
          <p:nvPr/>
        </p:nvSpPr>
        <p:spPr bwMode="auto">
          <a:xfrm>
            <a:off x="76200" y="5867400"/>
            <a:ext cx="2368550" cy="517525"/>
          </a:xfrm>
          <a:prstGeom prst="rect">
            <a:avLst/>
          </a:prstGeom>
          <a:noFill/>
          <a:ln w="9525">
            <a:noFill/>
            <a:miter lim="800000"/>
            <a:headEnd/>
            <a:tailEnd/>
          </a:ln>
        </p:spPr>
        <p:txBody>
          <a:bodyPr wrap="none">
            <a:prstTxWarp prst="textNoShape">
              <a:avLst/>
            </a:prstTxWarp>
            <a:spAutoFit/>
          </a:bodyPr>
          <a:lstStyle/>
          <a:p>
            <a:pPr eaLnBrk="0" hangingPunct="0"/>
            <a:r>
              <a:rPr lang="en-US" sz="1400">
                <a:latin typeface="Arial" pitchFamily="-110" charset="0"/>
                <a:ea typeface="Times New Roman" pitchFamily="-110" charset="0"/>
                <a:cs typeface="Times New Roman" pitchFamily="-110" charset="0"/>
              </a:rPr>
              <a:t>Ascending and descending </a:t>
            </a:r>
          </a:p>
          <a:p>
            <a:pPr eaLnBrk="0" hangingPunct="0"/>
            <a:r>
              <a:rPr lang="en-US" sz="1400">
                <a:latin typeface="Arial" pitchFamily="-110" charset="0"/>
                <a:ea typeface="Times New Roman" pitchFamily="-110" charset="0"/>
                <a:cs typeface="Times New Roman" pitchFamily="-110" charset="0"/>
              </a:rPr>
              <a:t>passes were averaged</a:t>
            </a:r>
          </a:p>
        </p:txBody>
      </p:sp>
      <p:grpSp>
        <p:nvGrpSpPr>
          <p:cNvPr id="165899" name="Group 11"/>
          <p:cNvGrpSpPr>
            <a:grpSpLocks/>
          </p:cNvGrpSpPr>
          <p:nvPr/>
        </p:nvGrpSpPr>
        <p:grpSpPr bwMode="auto">
          <a:xfrm>
            <a:off x="3051175" y="3221038"/>
            <a:ext cx="4524375" cy="436562"/>
            <a:chOff x="1346" y="3668"/>
            <a:chExt cx="2850" cy="275"/>
          </a:xfrm>
        </p:grpSpPr>
        <p:pic>
          <p:nvPicPr>
            <p:cNvPr id="165900" name="Picture 12" descr="modisGlobalTPW_final_27feb02big"/>
            <p:cNvPicPr>
              <a:picLocks noChangeAspect="1" noChangeArrowheads="1"/>
            </p:cNvPicPr>
            <p:nvPr/>
          </p:nvPicPr>
          <p:blipFill>
            <a:blip r:embed="rId5"/>
            <a:srcRect l="25002" t="91675" r="25002" b="5000"/>
            <a:stretch>
              <a:fillRect/>
            </a:stretch>
          </p:blipFill>
          <p:spPr bwMode="auto">
            <a:xfrm>
              <a:off x="1823" y="3696"/>
              <a:ext cx="2305" cy="115"/>
            </a:xfrm>
            <a:prstGeom prst="rect">
              <a:avLst/>
            </a:prstGeom>
            <a:noFill/>
            <a:ln w="9525">
              <a:noFill/>
              <a:miter lim="800000"/>
              <a:headEnd/>
              <a:tailEnd/>
            </a:ln>
          </p:spPr>
        </p:pic>
        <p:sp>
          <p:nvSpPr>
            <p:cNvPr id="165901" name="Text Box 13"/>
            <p:cNvSpPr txBox="1">
              <a:spLocks noChangeArrowheads="1"/>
            </p:cNvSpPr>
            <p:nvPr/>
          </p:nvSpPr>
          <p:spPr bwMode="auto">
            <a:xfrm>
              <a:off x="1768" y="3808"/>
              <a:ext cx="2428" cy="135"/>
            </a:xfrm>
            <a:prstGeom prst="rect">
              <a:avLst/>
            </a:prstGeom>
            <a:noFill/>
            <a:ln w="9525">
              <a:noFill/>
              <a:miter lim="800000"/>
              <a:headEnd/>
              <a:tailEnd/>
            </a:ln>
          </p:spPr>
          <p:txBody>
            <a:bodyPr wrap="none">
              <a:prstTxWarp prst="textNoShape">
                <a:avLst/>
              </a:prstTxWarp>
              <a:spAutoFit/>
            </a:bodyPr>
            <a:lstStyle/>
            <a:p>
              <a:pPr eaLnBrk="0" hangingPunct="0"/>
              <a:r>
                <a:rPr lang="en-US" sz="800">
                  <a:latin typeface="Arial" pitchFamily="-110" charset="0"/>
                </a:rPr>
                <a:t>0        6        12       18      24       30       36      42       48       54       60      66      72</a:t>
              </a:r>
            </a:p>
          </p:txBody>
        </p:sp>
        <p:sp>
          <p:nvSpPr>
            <p:cNvPr id="165902" name="Text Box 14"/>
            <p:cNvSpPr txBox="1">
              <a:spLocks noChangeArrowheads="1"/>
            </p:cNvSpPr>
            <p:nvPr/>
          </p:nvSpPr>
          <p:spPr bwMode="auto">
            <a:xfrm>
              <a:off x="1346" y="3668"/>
              <a:ext cx="525" cy="154"/>
            </a:xfrm>
            <a:prstGeom prst="rect">
              <a:avLst/>
            </a:prstGeom>
            <a:noFill/>
            <a:ln w="9525">
              <a:noFill/>
              <a:miter lim="800000"/>
              <a:headEnd/>
              <a:tailEnd/>
            </a:ln>
          </p:spPr>
          <p:txBody>
            <a:bodyPr wrap="none">
              <a:prstTxWarp prst="textNoShape">
                <a:avLst/>
              </a:prstTxWarp>
              <a:spAutoFit/>
            </a:bodyPr>
            <a:lstStyle/>
            <a:p>
              <a:pPr eaLnBrk="0" hangingPunct="0"/>
              <a:r>
                <a:rPr lang="en-US" sz="1000">
                  <a:latin typeface="Arial" pitchFamily="-110" charset="0"/>
                </a:rPr>
                <a:t>TPW (mm):</a:t>
              </a:r>
            </a:p>
          </p:txBody>
        </p:sp>
      </p:grpSp>
    </p:spTree>
  </p:cSld>
  <p:clrMapOvr>
    <a:masterClrMapping/>
  </p:clrMapOvr>
  <p:transition advTm="56800"/>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2034" name="Text Box 2"/>
          <p:cNvSpPr txBox="1">
            <a:spLocks noChangeArrowheads="1"/>
          </p:cNvSpPr>
          <p:nvPr/>
        </p:nvSpPr>
        <p:spPr bwMode="auto">
          <a:xfrm>
            <a:off x="838200" y="152400"/>
            <a:ext cx="7848600" cy="701675"/>
          </a:xfrm>
          <a:prstGeom prst="rect">
            <a:avLst/>
          </a:prstGeom>
          <a:noFill/>
          <a:ln w="9525">
            <a:noFill/>
            <a:miter lim="800000"/>
            <a:headEnd/>
            <a:tailEnd/>
          </a:ln>
        </p:spPr>
        <p:txBody>
          <a:bodyPr>
            <a:prstTxWarp prst="textNoShape">
              <a:avLst/>
            </a:prstTxWarp>
            <a:spAutoFit/>
          </a:bodyPr>
          <a:lstStyle/>
          <a:p>
            <a:pPr eaLnBrk="0" hangingPunct="0"/>
            <a:r>
              <a:rPr lang="en-US" sz="2000">
                <a:latin typeface="Arial Narrow" pitchFamily="-110" charset="0"/>
              </a:rPr>
              <a:t>MODIS profiles agree well with radiosondes and NCEP-GDAS  when the atmospheric temperature and moisture is fairly smooth and monotonic: </a:t>
            </a:r>
          </a:p>
        </p:txBody>
      </p:sp>
      <p:sp>
        <p:nvSpPr>
          <p:cNvPr id="518147" name="Text Box 3"/>
          <p:cNvSpPr txBox="1">
            <a:spLocks noChangeArrowheads="1"/>
          </p:cNvSpPr>
          <p:nvPr/>
        </p:nvSpPr>
        <p:spPr bwMode="auto">
          <a:xfrm>
            <a:off x="974725" y="3581400"/>
            <a:ext cx="7489825" cy="396875"/>
          </a:xfrm>
          <a:prstGeom prst="rect">
            <a:avLst/>
          </a:prstGeom>
          <a:noFill/>
          <a:ln w="9525">
            <a:noFill/>
            <a:miter lim="800000"/>
            <a:headEnd/>
            <a:tailEnd/>
          </a:ln>
        </p:spPr>
        <p:txBody>
          <a:bodyPr wrap="none">
            <a:prstTxWarp prst="textNoShape">
              <a:avLst/>
            </a:prstTxWarp>
            <a:spAutoFit/>
          </a:bodyPr>
          <a:lstStyle/>
          <a:p>
            <a:pPr eaLnBrk="0" hangingPunct="0"/>
            <a:r>
              <a:rPr lang="en-US" sz="2000">
                <a:latin typeface="Arial Narrow" pitchFamily="-110" charset="0"/>
              </a:rPr>
              <a:t>But not so well with smaller-scale features, such as isolated dry or moist layers:</a:t>
            </a:r>
          </a:p>
        </p:txBody>
      </p:sp>
      <p:grpSp>
        <p:nvGrpSpPr>
          <p:cNvPr id="172036" name="Group 4"/>
          <p:cNvGrpSpPr>
            <a:grpSpLocks/>
          </p:cNvGrpSpPr>
          <p:nvPr/>
        </p:nvGrpSpPr>
        <p:grpSpPr bwMode="auto">
          <a:xfrm>
            <a:off x="4038600" y="1479550"/>
            <a:ext cx="1114425" cy="730250"/>
            <a:chOff x="18" y="528"/>
            <a:chExt cx="702" cy="460"/>
          </a:xfrm>
        </p:grpSpPr>
        <p:grpSp>
          <p:nvGrpSpPr>
            <p:cNvPr id="172077" name="Group 5"/>
            <p:cNvGrpSpPr>
              <a:grpSpLocks/>
            </p:cNvGrpSpPr>
            <p:nvPr/>
          </p:nvGrpSpPr>
          <p:grpSpPr bwMode="auto">
            <a:xfrm>
              <a:off x="66" y="528"/>
              <a:ext cx="654" cy="460"/>
              <a:chOff x="66" y="528"/>
              <a:chExt cx="654" cy="460"/>
            </a:xfrm>
          </p:grpSpPr>
          <p:sp>
            <p:nvSpPr>
              <p:cNvPr id="172079" name="Text Box 6"/>
              <p:cNvSpPr txBox="1">
                <a:spLocks noChangeArrowheads="1"/>
              </p:cNvSpPr>
              <p:nvPr/>
            </p:nvSpPr>
            <p:spPr bwMode="auto">
              <a:xfrm>
                <a:off x="237" y="528"/>
                <a:ext cx="483" cy="460"/>
              </a:xfrm>
              <a:prstGeom prst="rect">
                <a:avLst/>
              </a:prstGeom>
              <a:noFill/>
              <a:ln w="9525">
                <a:noFill/>
                <a:miter lim="800000"/>
                <a:headEnd/>
                <a:tailEnd/>
              </a:ln>
            </p:spPr>
            <p:txBody>
              <a:bodyPr wrap="none">
                <a:prstTxWarp prst="textNoShape">
                  <a:avLst/>
                </a:prstTxWarp>
                <a:spAutoFit/>
              </a:bodyPr>
              <a:lstStyle/>
              <a:p>
                <a:pPr eaLnBrk="0" hangingPunct="0"/>
                <a:r>
                  <a:rPr lang="en-US" sz="1400">
                    <a:latin typeface="Arial" pitchFamily="-110" charset="0"/>
                  </a:rPr>
                  <a:t>MODIS</a:t>
                </a:r>
              </a:p>
              <a:p>
                <a:pPr eaLnBrk="0" hangingPunct="0"/>
                <a:r>
                  <a:rPr lang="en-US" sz="1400">
                    <a:latin typeface="Arial" pitchFamily="-110" charset="0"/>
                  </a:rPr>
                  <a:t>GDAS</a:t>
                </a:r>
              </a:p>
              <a:p>
                <a:pPr eaLnBrk="0" hangingPunct="0"/>
                <a:r>
                  <a:rPr lang="en-US" sz="1400">
                    <a:latin typeface="Arial" pitchFamily="-110" charset="0"/>
                  </a:rPr>
                  <a:t>Sonde</a:t>
                </a:r>
              </a:p>
            </p:txBody>
          </p:sp>
          <p:sp>
            <p:nvSpPr>
              <p:cNvPr id="172080" name="Line 7"/>
              <p:cNvSpPr>
                <a:spLocks noChangeShapeType="1"/>
              </p:cNvSpPr>
              <p:nvPr/>
            </p:nvSpPr>
            <p:spPr bwMode="auto">
              <a:xfrm>
                <a:off x="72" y="622"/>
                <a:ext cx="192" cy="0"/>
              </a:xfrm>
              <a:prstGeom prst="line">
                <a:avLst/>
              </a:prstGeom>
              <a:noFill/>
              <a:ln w="19050">
                <a:solidFill>
                  <a:srgbClr val="0066FF"/>
                </a:solidFill>
                <a:round/>
                <a:headEnd/>
                <a:tailEnd/>
              </a:ln>
            </p:spPr>
            <p:txBody>
              <a:bodyPr wrap="none" anchor="ctr">
                <a:prstTxWarp prst="textNoShape">
                  <a:avLst/>
                </a:prstTxWarp>
              </a:bodyPr>
              <a:lstStyle/>
              <a:p>
                <a:endParaRPr lang="en-US"/>
              </a:p>
            </p:txBody>
          </p:sp>
          <p:sp>
            <p:nvSpPr>
              <p:cNvPr id="172081" name="Line 8"/>
              <p:cNvSpPr>
                <a:spLocks noChangeShapeType="1"/>
              </p:cNvSpPr>
              <p:nvPr/>
            </p:nvSpPr>
            <p:spPr bwMode="auto">
              <a:xfrm>
                <a:off x="72" y="760"/>
                <a:ext cx="192" cy="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72082" name="Line 9"/>
              <p:cNvSpPr>
                <a:spLocks noChangeShapeType="1"/>
              </p:cNvSpPr>
              <p:nvPr/>
            </p:nvSpPr>
            <p:spPr bwMode="auto">
              <a:xfrm>
                <a:off x="66" y="892"/>
                <a:ext cx="192" cy="0"/>
              </a:xfrm>
              <a:prstGeom prst="line">
                <a:avLst/>
              </a:prstGeom>
              <a:noFill/>
              <a:ln w="19050">
                <a:solidFill>
                  <a:schemeClr val="tx1"/>
                </a:solidFill>
                <a:round/>
                <a:headEnd/>
                <a:tailEnd/>
              </a:ln>
            </p:spPr>
            <p:txBody>
              <a:bodyPr wrap="none" anchor="ctr">
                <a:prstTxWarp prst="textNoShape">
                  <a:avLst/>
                </a:prstTxWarp>
              </a:bodyPr>
              <a:lstStyle/>
              <a:p>
                <a:endParaRPr lang="en-US"/>
              </a:p>
            </p:txBody>
          </p:sp>
        </p:grpSp>
        <p:sp>
          <p:nvSpPr>
            <p:cNvPr id="172078" name="Rectangle 10"/>
            <p:cNvSpPr>
              <a:spLocks noChangeArrowheads="1"/>
            </p:cNvSpPr>
            <p:nvPr/>
          </p:nvSpPr>
          <p:spPr bwMode="auto">
            <a:xfrm>
              <a:off x="18" y="540"/>
              <a:ext cx="672" cy="432"/>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grpSp>
      <p:grpSp>
        <p:nvGrpSpPr>
          <p:cNvPr id="4" name="Group 11"/>
          <p:cNvGrpSpPr>
            <a:grpSpLocks/>
          </p:cNvGrpSpPr>
          <p:nvPr/>
        </p:nvGrpSpPr>
        <p:grpSpPr bwMode="auto">
          <a:xfrm>
            <a:off x="561975" y="3951288"/>
            <a:ext cx="3171825" cy="2525712"/>
            <a:chOff x="354" y="2489"/>
            <a:chExt cx="1998" cy="1591"/>
          </a:xfrm>
        </p:grpSpPr>
        <p:grpSp>
          <p:nvGrpSpPr>
            <p:cNvPr id="172068" name="Group 12"/>
            <p:cNvGrpSpPr>
              <a:grpSpLocks/>
            </p:cNvGrpSpPr>
            <p:nvPr/>
          </p:nvGrpSpPr>
          <p:grpSpPr bwMode="auto">
            <a:xfrm>
              <a:off x="354" y="2489"/>
              <a:ext cx="1998" cy="1591"/>
              <a:chOff x="734" y="2489"/>
              <a:chExt cx="1998" cy="1591"/>
            </a:xfrm>
          </p:grpSpPr>
          <p:grpSp>
            <p:nvGrpSpPr>
              <p:cNvPr id="172071" name="Group 13"/>
              <p:cNvGrpSpPr>
                <a:grpSpLocks/>
              </p:cNvGrpSpPr>
              <p:nvPr/>
            </p:nvGrpSpPr>
            <p:grpSpPr bwMode="auto">
              <a:xfrm>
                <a:off x="837" y="2489"/>
                <a:ext cx="1895" cy="1469"/>
                <a:chOff x="865" y="2515"/>
                <a:chExt cx="1895" cy="1469"/>
              </a:xfrm>
            </p:grpSpPr>
            <p:pic>
              <p:nvPicPr>
                <p:cNvPr id="172075" name="Picture 14" descr="profiles_2001269_0415"/>
                <p:cNvPicPr>
                  <a:picLocks noChangeAspect="1" noChangeArrowheads="1"/>
                </p:cNvPicPr>
                <p:nvPr/>
              </p:nvPicPr>
              <p:blipFill>
                <a:blip r:embed="rId3"/>
                <a:srcRect l="9749" t="7166" r="7999" b="7832"/>
                <a:stretch>
                  <a:fillRect/>
                </a:stretch>
              </p:blipFill>
              <p:spPr bwMode="auto">
                <a:xfrm>
                  <a:off x="865" y="2515"/>
                  <a:ext cx="1895" cy="1468"/>
                </a:xfrm>
                <a:prstGeom prst="rect">
                  <a:avLst/>
                </a:prstGeom>
                <a:noFill/>
                <a:ln w="9525">
                  <a:noFill/>
                  <a:miter lim="800000"/>
                  <a:headEnd/>
                  <a:tailEnd/>
                </a:ln>
              </p:spPr>
            </p:pic>
            <p:sp>
              <p:nvSpPr>
                <p:cNvPr id="172076" name="Rectangle 15"/>
                <p:cNvSpPr>
                  <a:spLocks noChangeArrowheads="1"/>
                </p:cNvSpPr>
                <p:nvPr/>
              </p:nvSpPr>
              <p:spPr bwMode="auto">
                <a:xfrm>
                  <a:off x="1200" y="3936"/>
                  <a:ext cx="240" cy="48"/>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grpSp>
          <p:sp>
            <p:nvSpPr>
              <p:cNvPr id="172072" name="Text Box 16"/>
              <p:cNvSpPr txBox="1">
                <a:spLocks noChangeArrowheads="1"/>
              </p:cNvSpPr>
              <p:nvPr/>
            </p:nvSpPr>
            <p:spPr bwMode="auto">
              <a:xfrm>
                <a:off x="892" y="3907"/>
                <a:ext cx="698" cy="173"/>
              </a:xfrm>
              <a:prstGeom prst="rect">
                <a:avLst/>
              </a:prstGeom>
              <a:noFill/>
              <a:ln w="9525">
                <a:noFill/>
                <a:miter lim="800000"/>
                <a:headEnd/>
                <a:tailEnd/>
              </a:ln>
            </p:spPr>
            <p:txBody>
              <a:bodyPr wrap="none">
                <a:prstTxWarp prst="textNoShape">
                  <a:avLst/>
                </a:prstTxWarp>
                <a:spAutoFit/>
              </a:bodyPr>
              <a:lstStyle/>
              <a:p>
                <a:pPr eaLnBrk="0" hangingPunct="0"/>
                <a:r>
                  <a:rPr lang="en-US" sz="1200" b="1">
                    <a:latin typeface="Arial" pitchFamily="-110" charset="0"/>
                  </a:rPr>
                  <a:t>Temperature</a:t>
                </a:r>
              </a:p>
            </p:txBody>
          </p:sp>
          <p:sp>
            <p:nvSpPr>
              <p:cNvPr id="172073" name="Text Box 17"/>
              <p:cNvSpPr txBox="1">
                <a:spLocks noChangeArrowheads="1"/>
              </p:cNvSpPr>
              <p:nvPr/>
            </p:nvSpPr>
            <p:spPr bwMode="auto">
              <a:xfrm rot="-5400000">
                <a:off x="424" y="3051"/>
                <a:ext cx="794" cy="173"/>
              </a:xfrm>
              <a:prstGeom prst="rect">
                <a:avLst/>
              </a:prstGeom>
              <a:noFill/>
              <a:ln w="9525">
                <a:noFill/>
                <a:miter lim="800000"/>
                <a:headEnd/>
                <a:tailEnd/>
              </a:ln>
            </p:spPr>
            <p:txBody>
              <a:bodyPr wrap="none">
                <a:prstTxWarp prst="textNoShape">
                  <a:avLst/>
                </a:prstTxWarp>
                <a:spAutoFit/>
              </a:bodyPr>
              <a:lstStyle/>
              <a:p>
                <a:pPr eaLnBrk="0" hangingPunct="0"/>
                <a:r>
                  <a:rPr lang="en-US" sz="1200" b="1">
                    <a:latin typeface="Arial" pitchFamily="-110" charset="0"/>
                  </a:rPr>
                  <a:t>Pressure (hPa)</a:t>
                </a:r>
              </a:p>
            </p:txBody>
          </p:sp>
          <p:sp>
            <p:nvSpPr>
              <p:cNvPr id="172074" name="Text Box 18"/>
              <p:cNvSpPr txBox="1">
                <a:spLocks noChangeArrowheads="1"/>
              </p:cNvSpPr>
              <p:nvPr/>
            </p:nvSpPr>
            <p:spPr bwMode="auto">
              <a:xfrm>
                <a:off x="1972" y="3907"/>
                <a:ext cx="687" cy="173"/>
              </a:xfrm>
              <a:prstGeom prst="rect">
                <a:avLst/>
              </a:prstGeom>
              <a:noFill/>
              <a:ln w="9525">
                <a:noFill/>
                <a:miter lim="800000"/>
                <a:headEnd/>
                <a:tailEnd/>
              </a:ln>
            </p:spPr>
            <p:txBody>
              <a:bodyPr wrap="none">
                <a:prstTxWarp prst="textNoShape">
                  <a:avLst/>
                </a:prstTxWarp>
                <a:spAutoFit/>
              </a:bodyPr>
              <a:lstStyle/>
              <a:p>
                <a:pPr eaLnBrk="0" hangingPunct="0"/>
                <a:r>
                  <a:rPr lang="en-US" sz="1200" b="1">
                    <a:latin typeface="Arial" pitchFamily="-110" charset="0"/>
                  </a:rPr>
                  <a:t>Mixing Ratio</a:t>
                </a:r>
              </a:p>
            </p:txBody>
          </p:sp>
        </p:grpSp>
        <p:sp>
          <p:nvSpPr>
            <p:cNvPr id="172069" name="Rectangle 19"/>
            <p:cNvSpPr>
              <a:spLocks noChangeArrowheads="1"/>
            </p:cNvSpPr>
            <p:nvPr/>
          </p:nvSpPr>
          <p:spPr bwMode="auto">
            <a:xfrm>
              <a:off x="1056" y="2526"/>
              <a:ext cx="192" cy="144"/>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p>
          </p:txBody>
        </p:sp>
        <p:sp>
          <p:nvSpPr>
            <p:cNvPr id="172070" name="Rectangle 20"/>
            <p:cNvSpPr>
              <a:spLocks noChangeArrowheads="1"/>
            </p:cNvSpPr>
            <p:nvPr/>
          </p:nvSpPr>
          <p:spPr bwMode="auto">
            <a:xfrm>
              <a:off x="2076" y="2520"/>
              <a:ext cx="192" cy="144"/>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p>
          </p:txBody>
        </p:sp>
      </p:grpSp>
      <p:grpSp>
        <p:nvGrpSpPr>
          <p:cNvPr id="7" name="Group 21"/>
          <p:cNvGrpSpPr>
            <a:grpSpLocks/>
          </p:cNvGrpSpPr>
          <p:nvPr/>
        </p:nvGrpSpPr>
        <p:grpSpPr bwMode="auto">
          <a:xfrm>
            <a:off x="5299075" y="3951288"/>
            <a:ext cx="3187700" cy="2525712"/>
            <a:chOff x="3338" y="2489"/>
            <a:chExt cx="2008" cy="1591"/>
          </a:xfrm>
        </p:grpSpPr>
        <p:grpSp>
          <p:nvGrpSpPr>
            <p:cNvPr id="172059" name="Group 22"/>
            <p:cNvGrpSpPr>
              <a:grpSpLocks/>
            </p:cNvGrpSpPr>
            <p:nvPr/>
          </p:nvGrpSpPr>
          <p:grpSpPr bwMode="auto">
            <a:xfrm>
              <a:off x="3338" y="2489"/>
              <a:ext cx="2008" cy="1591"/>
              <a:chOff x="3060" y="2489"/>
              <a:chExt cx="2008" cy="1591"/>
            </a:xfrm>
          </p:grpSpPr>
          <p:grpSp>
            <p:nvGrpSpPr>
              <p:cNvPr id="172062" name="Group 23"/>
              <p:cNvGrpSpPr>
                <a:grpSpLocks/>
              </p:cNvGrpSpPr>
              <p:nvPr/>
            </p:nvGrpSpPr>
            <p:grpSpPr bwMode="auto">
              <a:xfrm>
                <a:off x="3188" y="2489"/>
                <a:ext cx="1880" cy="1469"/>
                <a:chOff x="3216" y="2515"/>
                <a:chExt cx="1880" cy="1469"/>
              </a:xfrm>
            </p:grpSpPr>
            <p:pic>
              <p:nvPicPr>
                <p:cNvPr id="172066" name="Picture 24" descr="profiles_2001268_1710"/>
                <p:cNvPicPr>
                  <a:picLocks noChangeAspect="1" noChangeArrowheads="1"/>
                </p:cNvPicPr>
                <p:nvPr/>
              </p:nvPicPr>
              <p:blipFill>
                <a:blip r:embed="rId4"/>
                <a:srcRect l="10374" t="7166" r="7999" b="7832"/>
                <a:stretch>
                  <a:fillRect/>
                </a:stretch>
              </p:blipFill>
              <p:spPr bwMode="auto">
                <a:xfrm>
                  <a:off x="3216" y="2515"/>
                  <a:ext cx="1880" cy="1468"/>
                </a:xfrm>
                <a:prstGeom prst="rect">
                  <a:avLst/>
                </a:prstGeom>
                <a:noFill/>
                <a:ln w="9525">
                  <a:noFill/>
                  <a:miter lim="800000"/>
                  <a:headEnd/>
                  <a:tailEnd/>
                </a:ln>
              </p:spPr>
            </p:pic>
            <p:sp>
              <p:nvSpPr>
                <p:cNvPr id="172067" name="Rectangle 25"/>
                <p:cNvSpPr>
                  <a:spLocks noChangeArrowheads="1"/>
                </p:cNvSpPr>
                <p:nvPr/>
              </p:nvSpPr>
              <p:spPr bwMode="auto">
                <a:xfrm>
                  <a:off x="3552" y="3936"/>
                  <a:ext cx="240" cy="48"/>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grpSp>
          <p:sp>
            <p:nvSpPr>
              <p:cNvPr id="172063" name="Text Box 26"/>
              <p:cNvSpPr txBox="1">
                <a:spLocks noChangeArrowheads="1"/>
              </p:cNvSpPr>
              <p:nvPr/>
            </p:nvSpPr>
            <p:spPr bwMode="auto">
              <a:xfrm>
                <a:off x="3232" y="3907"/>
                <a:ext cx="698" cy="173"/>
              </a:xfrm>
              <a:prstGeom prst="rect">
                <a:avLst/>
              </a:prstGeom>
              <a:noFill/>
              <a:ln w="9525">
                <a:noFill/>
                <a:miter lim="800000"/>
                <a:headEnd/>
                <a:tailEnd/>
              </a:ln>
            </p:spPr>
            <p:txBody>
              <a:bodyPr wrap="none">
                <a:prstTxWarp prst="textNoShape">
                  <a:avLst/>
                </a:prstTxWarp>
                <a:spAutoFit/>
              </a:bodyPr>
              <a:lstStyle/>
              <a:p>
                <a:pPr eaLnBrk="0" hangingPunct="0"/>
                <a:r>
                  <a:rPr lang="en-US" sz="1200" b="1">
                    <a:latin typeface="Arial" pitchFamily="-110" charset="0"/>
                  </a:rPr>
                  <a:t>Temperature</a:t>
                </a:r>
              </a:p>
            </p:txBody>
          </p:sp>
          <p:sp>
            <p:nvSpPr>
              <p:cNvPr id="172064" name="Text Box 27"/>
              <p:cNvSpPr txBox="1">
                <a:spLocks noChangeArrowheads="1"/>
              </p:cNvSpPr>
              <p:nvPr/>
            </p:nvSpPr>
            <p:spPr bwMode="auto">
              <a:xfrm rot="-5400000">
                <a:off x="2750" y="3065"/>
                <a:ext cx="794" cy="173"/>
              </a:xfrm>
              <a:prstGeom prst="rect">
                <a:avLst/>
              </a:prstGeom>
              <a:noFill/>
              <a:ln w="9525">
                <a:noFill/>
                <a:miter lim="800000"/>
                <a:headEnd/>
                <a:tailEnd/>
              </a:ln>
            </p:spPr>
            <p:txBody>
              <a:bodyPr wrap="none">
                <a:prstTxWarp prst="textNoShape">
                  <a:avLst/>
                </a:prstTxWarp>
                <a:spAutoFit/>
              </a:bodyPr>
              <a:lstStyle/>
              <a:p>
                <a:pPr eaLnBrk="0" hangingPunct="0"/>
                <a:r>
                  <a:rPr lang="en-US" sz="1200" b="1">
                    <a:latin typeface="Arial" pitchFamily="-110" charset="0"/>
                  </a:rPr>
                  <a:t>Pressure (hPa)</a:t>
                </a:r>
              </a:p>
            </p:txBody>
          </p:sp>
          <p:sp>
            <p:nvSpPr>
              <p:cNvPr id="172065" name="Text Box 28"/>
              <p:cNvSpPr txBox="1">
                <a:spLocks noChangeArrowheads="1"/>
              </p:cNvSpPr>
              <p:nvPr/>
            </p:nvSpPr>
            <p:spPr bwMode="auto">
              <a:xfrm>
                <a:off x="4312" y="3907"/>
                <a:ext cx="687" cy="173"/>
              </a:xfrm>
              <a:prstGeom prst="rect">
                <a:avLst/>
              </a:prstGeom>
              <a:noFill/>
              <a:ln w="9525">
                <a:noFill/>
                <a:miter lim="800000"/>
                <a:headEnd/>
                <a:tailEnd/>
              </a:ln>
            </p:spPr>
            <p:txBody>
              <a:bodyPr wrap="none">
                <a:prstTxWarp prst="textNoShape">
                  <a:avLst/>
                </a:prstTxWarp>
                <a:spAutoFit/>
              </a:bodyPr>
              <a:lstStyle/>
              <a:p>
                <a:pPr eaLnBrk="0" hangingPunct="0"/>
                <a:r>
                  <a:rPr lang="en-US" sz="1200" b="1">
                    <a:latin typeface="Arial" pitchFamily="-110" charset="0"/>
                  </a:rPr>
                  <a:t>Mixing Ratio</a:t>
                </a:r>
              </a:p>
            </p:txBody>
          </p:sp>
        </p:grpSp>
        <p:sp>
          <p:nvSpPr>
            <p:cNvPr id="172060" name="Rectangle 29"/>
            <p:cNvSpPr>
              <a:spLocks noChangeArrowheads="1"/>
            </p:cNvSpPr>
            <p:nvPr/>
          </p:nvSpPr>
          <p:spPr bwMode="auto">
            <a:xfrm>
              <a:off x="4062" y="2532"/>
              <a:ext cx="192" cy="144"/>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p>
          </p:txBody>
        </p:sp>
        <p:sp>
          <p:nvSpPr>
            <p:cNvPr id="172061" name="Rectangle 30"/>
            <p:cNvSpPr>
              <a:spLocks noChangeArrowheads="1"/>
            </p:cNvSpPr>
            <p:nvPr/>
          </p:nvSpPr>
          <p:spPr bwMode="auto">
            <a:xfrm>
              <a:off x="5088" y="2526"/>
              <a:ext cx="192" cy="144"/>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p>
          </p:txBody>
        </p:sp>
      </p:grpSp>
      <p:grpSp>
        <p:nvGrpSpPr>
          <p:cNvPr id="172039" name="Group 31"/>
          <p:cNvGrpSpPr>
            <a:grpSpLocks/>
          </p:cNvGrpSpPr>
          <p:nvPr/>
        </p:nvGrpSpPr>
        <p:grpSpPr bwMode="auto">
          <a:xfrm>
            <a:off x="533400" y="862013"/>
            <a:ext cx="3170238" cy="2566987"/>
            <a:chOff x="336" y="543"/>
            <a:chExt cx="1997" cy="1617"/>
          </a:xfrm>
        </p:grpSpPr>
        <p:grpSp>
          <p:nvGrpSpPr>
            <p:cNvPr id="172050" name="Group 32"/>
            <p:cNvGrpSpPr>
              <a:grpSpLocks/>
            </p:cNvGrpSpPr>
            <p:nvPr/>
          </p:nvGrpSpPr>
          <p:grpSpPr bwMode="auto">
            <a:xfrm>
              <a:off x="336" y="543"/>
              <a:ext cx="1997" cy="1617"/>
              <a:chOff x="720" y="528"/>
              <a:chExt cx="1997" cy="1617"/>
            </a:xfrm>
          </p:grpSpPr>
          <p:grpSp>
            <p:nvGrpSpPr>
              <p:cNvPr id="172053" name="Group 33"/>
              <p:cNvGrpSpPr>
                <a:grpSpLocks/>
              </p:cNvGrpSpPr>
              <p:nvPr/>
            </p:nvGrpSpPr>
            <p:grpSpPr bwMode="auto">
              <a:xfrm>
                <a:off x="845" y="528"/>
                <a:ext cx="1872" cy="1473"/>
                <a:chOff x="864" y="591"/>
                <a:chExt cx="1872" cy="1473"/>
              </a:xfrm>
            </p:grpSpPr>
            <p:pic>
              <p:nvPicPr>
                <p:cNvPr id="172057" name="Picture 34" descr="profiles_2001288_0445"/>
                <p:cNvPicPr>
                  <a:picLocks noChangeAspect="1" noChangeArrowheads="1"/>
                </p:cNvPicPr>
                <p:nvPr/>
              </p:nvPicPr>
              <p:blipFill>
                <a:blip r:embed="rId5"/>
                <a:srcRect l="9999" t="7166" r="8624" b="7500"/>
                <a:stretch>
                  <a:fillRect/>
                </a:stretch>
              </p:blipFill>
              <p:spPr bwMode="auto">
                <a:xfrm>
                  <a:off x="864" y="591"/>
                  <a:ext cx="1872" cy="1472"/>
                </a:xfrm>
                <a:prstGeom prst="rect">
                  <a:avLst/>
                </a:prstGeom>
                <a:noFill/>
                <a:ln w="9525">
                  <a:noFill/>
                  <a:miter lim="800000"/>
                  <a:headEnd/>
                  <a:tailEnd/>
                </a:ln>
              </p:spPr>
            </p:pic>
            <p:sp>
              <p:nvSpPr>
                <p:cNvPr id="172058" name="Rectangle 35"/>
                <p:cNvSpPr>
                  <a:spLocks noChangeArrowheads="1"/>
                </p:cNvSpPr>
                <p:nvPr/>
              </p:nvSpPr>
              <p:spPr bwMode="auto">
                <a:xfrm>
                  <a:off x="1200" y="2016"/>
                  <a:ext cx="240" cy="48"/>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grpSp>
          <p:sp>
            <p:nvSpPr>
              <p:cNvPr id="172054" name="Text Box 36"/>
              <p:cNvSpPr txBox="1">
                <a:spLocks noChangeArrowheads="1"/>
              </p:cNvSpPr>
              <p:nvPr/>
            </p:nvSpPr>
            <p:spPr bwMode="auto">
              <a:xfrm>
                <a:off x="917" y="1972"/>
                <a:ext cx="698" cy="173"/>
              </a:xfrm>
              <a:prstGeom prst="rect">
                <a:avLst/>
              </a:prstGeom>
              <a:noFill/>
              <a:ln w="9525">
                <a:noFill/>
                <a:miter lim="800000"/>
                <a:headEnd/>
                <a:tailEnd/>
              </a:ln>
            </p:spPr>
            <p:txBody>
              <a:bodyPr wrap="none">
                <a:prstTxWarp prst="textNoShape">
                  <a:avLst/>
                </a:prstTxWarp>
                <a:spAutoFit/>
              </a:bodyPr>
              <a:lstStyle/>
              <a:p>
                <a:pPr eaLnBrk="0" hangingPunct="0"/>
                <a:r>
                  <a:rPr lang="en-US" sz="1200" b="1">
                    <a:latin typeface="Arial" pitchFamily="-110" charset="0"/>
                  </a:rPr>
                  <a:t>Temperature</a:t>
                </a:r>
              </a:p>
            </p:txBody>
          </p:sp>
          <p:sp>
            <p:nvSpPr>
              <p:cNvPr id="172055" name="Text Box 37"/>
              <p:cNvSpPr txBox="1">
                <a:spLocks noChangeArrowheads="1"/>
              </p:cNvSpPr>
              <p:nvPr/>
            </p:nvSpPr>
            <p:spPr bwMode="auto">
              <a:xfrm rot="-5400000">
                <a:off x="410" y="1156"/>
                <a:ext cx="794" cy="173"/>
              </a:xfrm>
              <a:prstGeom prst="rect">
                <a:avLst/>
              </a:prstGeom>
              <a:noFill/>
              <a:ln w="9525">
                <a:noFill/>
                <a:miter lim="800000"/>
                <a:headEnd/>
                <a:tailEnd/>
              </a:ln>
            </p:spPr>
            <p:txBody>
              <a:bodyPr wrap="none">
                <a:prstTxWarp prst="textNoShape">
                  <a:avLst/>
                </a:prstTxWarp>
                <a:spAutoFit/>
              </a:bodyPr>
              <a:lstStyle/>
              <a:p>
                <a:pPr eaLnBrk="0" hangingPunct="0"/>
                <a:r>
                  <a:rPr lang="en-US" sz="1200" b="1">
                    <a:latin typeface="Arial" pitchFamily="-110" charset="0"/>
                  </a:rPr>
                  <a:t>Pressure (hPa)</a:t>
                </a:r>
              </a:p>
            </p:txBody>
          </p:sp>
          <p:sp>
            <p:nvSpPr>
              <p:cNvPr id="172056" name="Text Box 38"/>
              <p:cNvSpPr txBox="1">
                <a:spLocks noChangeArrowheads="1"/>
              </p:cNvSpPr>
              <p:nvPr/>
            </p:nvSpPr>
            <p:spPr bwMode="auto">
              <a:xfrm>
                <a:off x="1997" y="1972"/>
                <a:ext cx="687" cy="173"/>
              </a:xfrm>
              <a:prstGeom prst="rect">
                <a:avLst/>
              </a:prstGeom>
              <a:noFill/>
              <a:ln w="9525">
                <a:noFill/>
                <a:miter lim="800000"/>
                <a:headEnd/>
                <a:tailEnd/>
              </a:ln>
            </p:spPr>
            <p:txBody>
              <a:bodyPr wrap="none">
                <a:prstTxWarp prst="textNoShape">
                  <a:avLst/>
                </a:prstTxWarp>
                <a:spAutoFit/>
              </a:bodyPr>
              <a:lstStyle/>
              <a:p>
                <a:pPr eaLnBrk="0" hangingPunct="0"/>
                <a:r>
                  <a:rPr lang="en-US" sz="1200" b="1">
                    <a:latin typeface="Arial" pitchFamily="-110" charset="0"/>
                  </a:rPr>
                  <a:t>Mixing Ratio</a:t>
                </a:r>
              </a:p>
            </p:txBody>
          </p:sp>
        </p:grpSp>
        <p:sp>
          <p:nvSpPr>
            <p:cNvPr id="172051" name="Rectangle 39"/>
            <p:cNvSpPr>
              <a:spLocks noChangeArrowheads="1"/>
            </p:cNvSpPr>
            <p:nvPr/>
          </p:nvSpPr>
          <p:spPr bwMode="auto">
            <a:xfrm>
              <a:off x="1056" y="582"/>
              <a:ext cx="192" cy="144"/>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p>
          </p:txBody>
        </p:sp>
        <p:sp>
          <p:nvSpPr>
            <p:cNvPr id="172052" name="Rectangle 40"/>
            <p:cNvSpPr>
              <a:spLocks noChangeArrowheads="1"/>
            </p:cNvSpPr>
            <p:nvPr/>
          </p:nvSpPr>
          <p:spPr bwMode="auto">
            <a:xfrm>
              <a:off x="2076" y="576"/>
              <a:ext cx="192" cy="144"/>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p>
          </p:txBody>
        </p:sp>
      </p:grpSp>
      <p:grpSp>
        <p:nvGrpSpPr>
          <p:cNvPr id="172040" name="Group 41"/>
          <p:cNvGrpSpPr>
            <a:grpSpLocks/>
          </p:cNvGrpSpPr>
          <p:nvPr/>
        </p:nvGrpSpPr>
        <p:grpSpPr bwMode="auto">
          <a:xfrm>
            <a:off x="5284788" y="857250"/>
            <a:ext cx="3173412" cy="2547938"/>
            <a:chOff x="3329" y="540"/>
            <a:chExt cx="1999" cy="1605"/>
          </a:xfrm>
        </p:grpSpPr>
        <p:grpSp>
          <p:nvGrpSpPr>
            <p:cNvPr id="172041" name="Group 42"/>
            <p:cNvGrpSpPr>
              <a:grpSpLocks/>
            </p:cNvGrpSpPr>
            <p:nvPr/>
          </p:nvGrpSpPr>
          <p:grpSpPr bwMode="auto">
            <a:xfrm>
              <a:off x="3329" y="540"/>
              <a:ext cx="1999" cy="1605"/>
              <a:chOff x="3070" y="540"/>
              <a:chExt cx="1999" cy="1605"/>
            </a:xfrm>
          </p:grpSpPr>
          <p:grpSp>
            <p:nvGrpSpPr>
              <p:cNvPr id="172044" name="Group 43"/>
              <p:cNvGrpSpPr>
                <a:grpSpLocks/>
              </p:cNvGrpSpPr>
              <p:nvPr/>
            </p:nvGrpSpPr>
            <p:grpSpPr bwMode="auto">
              <a:xfrm>
                <a:off x="3197" y="540"/>
                <a:ext cx="1872" cy="1460"/>
                <a:chOff x="3216" y="603"/>
                <a:chExt cx="1872" cy="1460"/>
              </a:xfrm>
            </p:grpSpPr>
            <p:pic>
              <p:nvPicPr>
                <p:cNvPr id="172048" name="Picture 44" descr="profiles_2001199_1655"/>
                <p:cNvPicPr>
                  <a:picLocks noChangeAspect="1" noChangeArrowheads="1"/>
                </p:cNvPicPr>
                <p:nvPr/>
              </p:nvPicPr>
              <p:blipFill>
                <a:blip r:embed="rId6"/>
                <a:srcRect l="9999" t="7166" r="8624" b="8167"/>
                <a:stretch>
                  <a:fillRect/>
                </a:stretch>
              </p:blipFill>
              <p:spPr bwMode="auto">
                <a:xfrm>
                  <a:off x="3216" y="603"/>
                  <a:ext cx="1872" cy="1460"/>
                </a:xfrm>
                <a:prstGeom prst="rect">
                  <a:avLst/>
                </a:prstGeom>
                <a:noFill/>
                <a:ln w="9525">
                  <a:noFill/>
                  <a:miter lim="800000"/>
                  <a:headEnd/>
                  <a:tailEnd/>
                </a:ln>
              </p:spPr>
            </p:pic>
            <p:sp>
              <p:nvSpPr>
                <p:cNvPr id="172049" name="Rectangle 45"/>
                <p:cNvSpPr>
                  <a:spLocks noChangeArrowheads="1"/>
                </p:cNvSpPr>
                <p:nvPr/>
              </p:nvSpPr>
              <p:spPr bwMode="auto">
                <a:xfrm>
                  <a:off x="3552" y="2022"/>
                  <a:ext cx="240" cy="4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grpSp>
          <p:sp>
            <p:nvSpPr>
              <p:cNvPr id="172045" name="Text Box 46"/>
              <p:cNvSpPr txBox="1">
                <a:spLocks noChangeArrowheads="1"/>
              </p:cNvSpPr>
              <p:nvPr/>
            </p:nvSpPr>
            <p:spPr bwMode="auto">
              <a:xfrm>
                <a:off x="3253" y="1972"/>
                <a:ext cx="698" cy="173"/>
              </a:xfrm>
              <a:prstGeom prst="rect">
                <a:avLst/>
              </a:prstGeom>
              <a:noFill/>
              <a:ln w="9525">
                <a:noFill/>
                <a:miter lim="800000"/>
                <a:headEnd/>
                <a:tailEnd/>
              </a:ln>
            </p:spPr>
            <p:txBody>
              <a:bodyPr wrap="none">
                <a:prstTxWarp prst="textNoShape">
                  <a:avLst/>
                </a:prstTxWarp>
                <a:spAutoFit/>
              </a:bodyPr>
              <a:lstStyle/>
              <a:p>
                <a:pPr eaLnBrk="0" hangingPunct="0"/>
                <a:r>
                  <a:rPr lang="en-US" sz="1200" b="1">
                    <a:latin typeface="Arial" pitchFamily="-110" charset="0"/>
                  </a:rPr>
                  <a:t>Temperature</a:t>
                </a:r>
              </a:p>
            </p:txBody>
          </p:sp>
          <p:sp>
            <p:nvSpPr>
              <p:cNvPr id="172046" name="Text Box 47"/>
              <p:cNvSpPr txBox="1">
                <a:spLocks noChangeArrowheads="1"/>
              </p:cNvSpPr>
              <p:nvPr/>
            </p:nvSpPr>
            <p:spPr bwMode="auto">
              <a:xfrm rot="-5400000">
                <a:off x="2760" y="1141"/>
                <a:ext cx="794" cy="173"/>
              </a:xfrm>
              <a:prstGeom prst="rect">
                <a:avLst/>
              </a:prstGeom>
              <a:noFill/>
              <a:ln w="9525">
                <a:noFill/>
                <a:miter lim="800000"/>
                <a:headEnd/>
                <a:tailEnd/>
              </a:ln>
            </p:spPr>
            <p:txBody>
              <a:bodyPr wrap="none">
                <a:prstTxWarp prst="textNoShape">
                  <a:avLst/>
                </a:prstTxWarp>
                <a:spAutoFit/>
              </a:bodyPr>
              <a:lstStyle/>
              <a:p>
                <a:pPr eaLnBrk="0" hangingPunct="0"/>
                <a:r>
                  <a:rPr lang="en-US" sz="1200" b="1">
                    <a:latin typeface="Arial" pitchFamily="-110" charset="0"/>
                  </a:rPr>
                  <a:t>Pressure (hPa)</a:t>
                </a:r>
              </a:p>
            </p:txBody>
          </p:sp>
          <p:sp>
            <p:nvSpPr>
              <p:cNvPr id="172047" name="Text Box 48"/>
              <p:cNvSpPr txBox="1">
                <a:spLocks noChangeArrowheads="1"/>
              </p:cNvSpPr>
              <p:nvPr/>
            </p:nvSpPr>
            <p:spPr bwMode="auto">
              <a:xfrm>
                <a:off x="4333" y="1972"/>
                <a:ext cx="687" cy="173"/>
              </a:xfrm>
              <a:prstGeom prst="rect">
                <a:avLst/>
              </a:prstGeom>
              <a:noFill/>
              <a:ln w="9525">
                <a:noFill/>
                <a:miter lim="800000"/>
                <a:headEnd/>
                <a:tailEnd/>
              </a:ln>
            </p:spPr>
            <p:txBody>
              <a:bodyPr wrap="none">
                <a:prstTxWarp prst="textNoShape">
                  <a:avLst/>
                </a:prstTxWarp>
                <a:spAutoFit/>
              </a:bodyPr>
              <a:lstStyle/>
              <a:p>
                <a:pPr eaLnBrk="0" hangingPunct="0"/>
                <a:r>
                  <a:rPr lang="en-US" sz="1200" b="1">
                    <a:latin typeface="Arial" pitchFamily="-110" charset="0"/>
                  </a:rPr>
                  <a:t>Mixing Ratio</a:t>
                </a:r>
              </a:p>
            </p:txBody>
          </p:sp>
        </p:grpSp>
        <p:sp>
          <p:nvSpPr>
            <p:cNvPr id="172042" name="Rectangle 49"/>
            <p:cNvSpPr>
              <a:spLocks noChangeArrowheads="1"/>
            </p:cNvSpPr>
            <p:nvPr/>
          </p:nvSpPr>
          <p:spPr bwMode="auto">
            <a:xfrm>
              <a:off x="4062" y="582"/>
              <a:ext cx="192" cy="144"/>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p>
          </p:txBody>
        </p:sp>
        <p:sp>
          <p:nvSpPr>
            <p:cNvPr id="172043" name="Rectangle 50"/>
            <p:cNvSpPr>
              <a:spLocks noChangeArrowheads="1"/>
            </p:cNvSpPr>
            <p:nvPr/>
          </p:nvSpPr>
          <p:spPr bwMode="auto">
            <a:xfrm>
              <a:off x="5088" y="582"/>
              <a:ext cx="192" cy="144"/>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p>
          </p:txBody>
        </p:sp>
      </p:grpSp>
    </p:spTree>
  </p:cSld>
  <p:clrMapOvr>
    <a:masterClrMapping/>
  </p:clrMapOvr>
  <p:transition advTm="3707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8147"/>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4"/>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47" grpId="0" autoUpdateAnimBg="0"/>
    </p:bld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82" name="Text Box 2"/>
          <p:cNvSpPr txBox="1">
            <a:spLocks noChangeArrowheads="1"/>
          </p:cNvSpPr>
          <p:nvPr/>
        </p:nvSpPr>
        <p:spPr bwMode="auto">
          <a:xfrm>
            <a:off x="1066800" y="533400"/>
            <a:ext cx="7489825" cy="5949950"/>
          </a:xfrm>
          <a:prstGeom prst="rect">
            <a:avLst/>
          </a:prstGeom>
          <a:noFill/>
          <a:ln w="9525">
            <a:noFill/>
            <a:miter lim="800000"/>
            <a:headEnd/>
            <a:tailEnd/>
          </a:ln>
        </p:spPr>
        <p:txBody>
          <a:bodyPr>
            <a:prstTxWarp prst="textNoShape">
              <a:avLst/>
            </a:prstTxWarp>
            <a:spAutoFit/>
          </a:bodyPr>
          <a:lstStyle/>
          <a:p>
            <a:pPr marL="457200" indent="-457200" eaLnBrk="0" hangingPunct="0"/>
            <a:r>
              <a:rPr lang="en-US" sz="4900">
                <a:solidFill>
                  <a:schemeClr val="accent2"/>
                </a:solidFill>
                <a:latin typeface="Times" pitchFamily="-110" charset="0"/>
              </a:rPr>
              <a:t>Applications</a:t>
            </a:r>
          </a:p>
          <a:p>
            <a:pPr marL="457200" indent="-457200" eaLnBrk="0" hangingPunct="0"/>
            <a:endParaRPr lang="en-US">
              <a:solidFill>
                <a:srgbClr val="990000"/>
              </a:solidFill>
              <a:latin typeface="Times" pitchFamily="-110" charset="0"/>
            </a:endParaRPr>
          </a:p>
          <a:p>
            <a:pPr marL="457200" indent="-457200" eaLnBrk="0" hangingPunct="0">
              <a:buFont typeface="Arial" pitchFamily="-110" charset="0"/>
              <a:buAutoNum type="arabicPeriod"/>
            </a:pPr>
            <a:r>
              <a:rPr lang="en-US">
                <a:latin typeface="Times" pitchFamily="-110" charset="0"/>
              </a:rPr>
              <a:t>Meteorological</a:t>
            </a:r>
          </a:p>
          <a:p>
            <a:pPr marL="914400" lvl="1" indent="-457200" eaLnBrk="0" hangingPunct="0">
              <a:buFontTx/>
              <a:buChar char="-"/>
            </a:pPr>
            <a:r>
              <a:rPr lang="en-US">
                <a:latin typeface="Times" pitchFamily="-110" charset="0"/>
              </a:rPr>
              <a:t>3 dimensional view of atmosphere in clear sky</a:t>
            </a:r>
          </a:p>
          <a:p>
            <a:pPr marL="914400" lvl="1" indent="-457200" eaLnBrk="0" hangingPunct="0">
              <a:buFontTx/>
              <a:buChar char="-"/>
            </a:pPr>
            <a:r>
              <a:rPr lang="en-US">
                <a:latin typeface="Times" pitchFamily="-110" charset="0"/>
              </a:rPr>
              <a:t>Dry Line</a:t>
            </a:r>
          </a:p>
          <a:p>
            <a:pPr marL="914400" lvl="1" indent="-457200" eaLnBrk="0" hangingPunct="0">
              <a:buFontTx/>
              <a:buChar char="-"/>
            </a:pPr>
            <a:r>
              <a:rPr lang="en-US">
                <a:latin typeface="Times" pitchFamily="-110" charset="0"/>
              </a:rPr>
              <a:t>Humidity</a:t>
            </a:r>
          </a:p>
          <a:p>
            <a:pPr marL="914400" lvl="1" indent="-457200" eaLnBrk="0" hangingPunct="0">
              <a:buFontTx/>
              <a:buChar char="-"/>
            </a:pPr>
            <a:r>
              <a:rPr lang="en-US">
                <a:latin typeface="Times" pitchFamily="-110" charset="0"/>
              </a:rPr>
              <a:t>Convection</a:t>
            </a:r>
          </a:p>
          <a:p>
            <a:pPr marL="914400" lvl="1" indent="-457200" eaLnBrk="0" hangingPunct="0">
              <a:buFontTx/>
              <a:buChar char="-"/>
            </a:pPr>
            <a:r>
              <a:rPr lang="en-US">
                <a:latin typeface="Times" pitchFamily="-110" charset="0"/>
              </a:rPr>
              <a:t>Instability</a:t>
            </a:r>
          </a:p>
          <a:p>
            <a:pPr marL="914400" lvl="1" indent="-457200" eaLnBrk="0" hangingPunct="0">
              <a:buFontTx/>
              <a:buChar char="-"/>
            </a:pPr>
            <a:r>
              <a:rPr lang="en-US">
                <a:latin typeface="Times" pitchFamily="-110" charset="0"/>
              </a:rPr>
              <a:t>Severe Weather</a:t>
            </a:r>
          </a:p>
          <a:p>
            <a:pPr marL="914400" lvl="1" indent="-457200" eaLnBrk="0" hangingPunct="0">
              <a:buFontTx/>
              <a:buChar char="-"/>
            </a:pPr>
            <a:r>
              <a:rPr lang="en-US">
                <a:latin typeface="Times" pitchFamily="-110" charset="0"/>
              </a:rPr>
              <a:t>Precipitation Potential </a:t>
            </a:r>
          </a:p>
          <a:p>
            <a:pPr marL="457200" indent="-457200" eaLnBrk="0" hangingPunct="0"/>
            <a:endParaRPr lang="en-US">
              <a:latin typeface="Times" pitchFamily="-110" charset="0"/>
            </a:endParaRPr>
          </a:p>
          <a:p>
            <a:pPr marL="457200" indent="-457200" eaLnBrk="0" hangingPunct="0"/>
            <a:r>
              <a:rPr lang="en-US">
                <a:latin typeface="Times" pitchFamily="-110" charset="0"/>
              </a:rPr>
              <a:t>2. Climatological</a:t>
            </a:r>
          </a:p>
          <a:p>
            <a:pPr marL="457200" indent="-457200" eaLnBrk="0" hangingPunct="0"/>
            <a:r>
              <a:rPr lang="en-US">
                <a:latin typeface="Times" pitchFamily="-110" charset="0"/>
              </a:rPr>
              <a:t>	- Global Circulations Monitoring</a:t>
            </a:r>
          </a:p>
          <a:p>
            <a:pPr marL="457200" indent="-457200" eaLnBrk="0" hangingPunct="0"/>
            <a:r>
              <a:rPr lang="en-US">
                <a:latin typeface="Times" pitchFamily="-110" charset="0"/>
              </a:rPr>
              <a:t>	- Greenhouse Gas Measure</a:t>
            </a:r>
          </a:p>
          <a:p>
            <a:pPr marL="457200" indent="-457200" eaLnBrk="0" hangingPunct="0"/>
            <a:endParaRPr lang="en-US">
              <a:solidFill>
                <a:srgbClr val="990000"/>
              </a:solidFill>
              <a:latin typeface="Times" pitchFamily="-110"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Title 3"/>
          <p:cNvSpPr>
            <a:spLocks noGrp="1"/>
          </p:cNvSpPr>
          <p:nvPr>
            <p:ph type="ctrTitle"/>
          </p:nvPr>
        </p:nvSpPr>
        <p:spPr/>
        <p:txBody>
          <a:bodyPr/>
          <a:lstStyle/>
          <a:p>
            <a:r>
              <a:rPr lang="en-US" smtClean="0">
                <a:ea typeface="ＭＳ Ｐゴシック" pitchFamily="-110" charset="-128"/>
                <a:cs typeface="ＭＳ Ｐゴシック" pitchFamily="-110" charset="-128"/>
              </a:rPr>
              <a:t>MODIS Atmosphere Products</a:t>
            </a:r>
          </a:p>
        </p:txBody>
      </p:sp>
      <p:sp>
        <p:nvSpPr>
          <p:cNvPr id="32771" name="Subtitle 4"/>
          <p:cNvSpPr>
            <a:spLocks noGrp="1"/>
          </p:cNvSpPr>
          <p:nvPr>
            <p:ph type="subTitle" idx="1"/>
          </p:nvPr>
        </p:nvSpPr>
        <p:spPr/>
        <p:txBody>
          <a:bodyPr/>
          <a:lstStyle/>
          <a:p>
            <a:endParaRPr lang="en-US">
              <a:ea typeface="ＭＳ Ｐゴシック" pitchFamily="-110" charset="-128"/>
              <a:cs typeface="ＭＳ Ｐゴシック" pitchFamily="-110" charset="-128"/>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6130" name="Picture 2" descr="comet_may2006"/>
          <p:cNvPicPr>
            <a:picLocks noChangeAspect="1" noChangeArrowheads="1"/>
          </p:cNvPicPr>
          <p:nvPr/>
        </p:nvPicPr>
        <p:blipFill>
          <a:blip r:embed="rId3"/>
          <a:srcRect/>
          <a:stretch>
            <a:fillRect/>
          </a:stretch>
        </p:blipFill>
        <p:spPr bwMode="auto">
          <a:xfrm>
            <a:off x="984250" y="738188"/>
            <a:ext cx="7173913" cy="5380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8178" name="Rectangle 2"/>
          <p:cNvSpPr>
            <a:spLocks noChangeArrowheads="1"/>
          </p:cNvSpPr>
          <p:nvPr/>
        </p:nvSpPr>
        <p:spPr bwMode="auto">
          <a:xfrm>
            <a:off x="152400" y="0"/>
            <a:ext cx="8763000" cy="6188075"/>
          </a:xfrm>
          <a:prstGeom prst="rect">
            <a:avLst/>
          </a:prstGeom>
          <a:noFill/>
          <a:ln w="9525">
            <a:noFill/>
            <a:miter lim="800000"/>
            <a:headEnd/>
            <a:tailEnd/>
          </a:ln>
        </p:spPr>
        <p:txBody>
          <a:bodyPr>
            <a:prstTxWarp prst="textNoShape">
              <a:avLst/>
            </a:prstTxWarp>
            <a:spAutoFit/>
          </a:bodyPr>
          <a:lstStyle/>
          <a:p>
            <a:r>
              <a:rPr lang="en-US" sz="2000"/>
              <a:t>AREA FORECAST DISCUSSION</a:t>
            </a:r>
          </a:p>
          <a:p>
            <a:r>
              <a:rPr lang="en-US" sz="2000"/>
              <a:t>NATIONAL WEATHER SERVICE MILWAUKEE/SULLIVAN WI</a:t>
            </a:r>
          </a:p>
          <a:p>
            <a:r>
              <a:rPr lang="en-US" sz="2000"/>
              <a:t>409 AM CDT FRI JUL 6 2007</a:t>
            </a:r>
          </a:p>
          <a:p>
            <a:endParaRPr lang="en-US" sz="2000"/>
          </a:p>
          <a:p>
            <a:r>
              <a:rPr lang="en-US" sz="2000"/>
              <a:t>.DISCUSSION...FORECAST FOCUS ON POTENTIAL FOR ISOLATED TSTM ACTIVITY TODAY...THEN HOW HIGH WILL THE MERCURY SOAR THIS WEEKEND?</a:t>
            </a:r>
          </a:p>
          <a:p>
            <a:endParaRPr lang="en-US" sz="2000"/>
          </a:p>
          <a:p>
            <a:r>
              <a:rPr lang="en-US" sz="2000"/>
              <a:t>00Z 500/250MB ANALYSIS INDICATED UPPER TROUGHING OVER THE GREAT LAKES/ERN CONUS WITH IMPRESSIVE RIDGING OVER THE WRN CONUS. 500MB HEIGHTS IN THE 596-598DM RANGE FROM AZ NWD INTO WA/ID YIELDING BLISTERING TEMPS WELL INTO THE 100S IN MANY LOCALES ACROSS THE INTERMOUNTAIN WEST. THIS BLOB OF HEAT WILL GRADUALLY ADVECT EWD TOWARD INTO OUR AREA THIS WEEKEND...MORE ON THIS LATER. OTWR </a:t>
            </a:r>
            <a:r>
              <a:rPr lang="en-US" sz="2000">
                <a:solidFill>
                  <a:srgbClr val="FF0000"/>
                </a:solidFill>
              </a:rPr>
              <a:t>NWLY FLOW IN THE LOWER LEVELS OF THE AMS TRYING TO ADVECT SOME DRIER AIR </a:t>
            </a:r>
          </a:p>
          <a:p>
            <a:r>
              <a:rPr lang="en-US" sz="2000">
                <a:solidFill>
                  <a:srgbClr val="FF0000"/>
                </a:solidFill>
              </a:rPr>
              <a:t>INTO GREAT LAKES WITH GOES/MODIS TOTAL PRECIP WATER PRODUCTS SHOWING PWS DIPPING AOB 0.75 INCHES...WITH SFC TDS GNRLY IN THE 50S UPSTREAM.</a:t>
            </a:r>
            <a:r>
              <a:rPr lang="en-US" sz="2000"/>
              <a:t> IR IMAGERY EARLY THIS MORNING SHOWING CLEAR SKIES OVER ALL OF SRN WI.</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TextBox 4"/>
          <p:cNvSpPr txBox="1">
            <a:spLocks noChangeArrowheads="1"/>
          </p:cNvSpPr>
          <p:nvPr/>
        </p:nvSpPr>
        <p:spPr bwMode="auto">
          <a:xfrm>
            <a:off x="-11113" y="57150"/>
            <a:ext cx="8886826" cy="830263"/>
          </a:xfrm>
          <a:prstGeom prst="rect">
            <a:avLst/>
          </a:prstGeom>
          <a:noFill/>
          <a:ln w="9525">
            <a:noFill/>
            <a:miter lim="800000"/>
            <a:headEnd/>
            <a:tailEnd/>
          </a:ln>
        </p:spPr>
        <p:txBody>
          <a:bodyPr wrap="none">
            <a:prstTxWarp prst="textNoShape">
              <a:avLst/>
            </a:prstTxWarp>
            <a:spAutoFit/>
          </a:bodyPr>
          <a:lstStyle/>
          <a:p>
            <a:pPr algn="ctr"/>
            <a:r>
              <a:rPr lang="en-US" sz="2400">
                <a:ea typeface="Arial" charset="0"/>
                <a:cs typeface="Arial" charset="0"/>
              </a:rPr>
              <a:t>SRF Investigation using IASI – MODIS BT Comparison for 2009 </a:t>
            </a:r>
          </a:p>
          <a:p>
            <a:pPr algn="ctr"/>
            <a:r>
              <a:rPr lang="en-US" sz="2400">
                <a:ea typeface="Arial" charset="0"/>
                <a:cs typeface="Arial" charset="0"/>
              </a:rPr>
              <a:t>by C. Moeller, G. Quinn and D. Tobin </a:t>
            </a:r>
          </a:p>
        </p:txBody>
      </p:sp>
      <p:sp>
        <p:nvSpPr>
          <p:cNvPr id="29699" name="TextBox 7"/>
          <p:cNvSpPr txBox="1">
            <a:spLocks noChangeArrowheads="1"/>
          </p:cNvSpPr>
          <p:nvPr/>
        </p:nvSpPr>
        <p:spPr bwMode="auto">
          <a:xfrm>
            <a:off x="6288088" y="1673225"/>
            <a:ext cx="1381125" cy="461963"/>
          </a:xfrm>
          <a:prstGeom prst="rect">
            <a:avLst/>
          </a:prstGeom>
          <a:noFill/>
          <a:ln w="9525">
            <a:noFill/>
            <a:miter lim="800000"/>
            <a:headEnd/>
            <a:tailEnd/>
          </a:ln>
        </p:spPr>
        <p:txBody>
          <a:bodyPr wrap="none">
            <a:prstTxWarp prst="textNoShape">
              <a:avLst/>
            </a:prstTxWarp>
            <a:spAutoFit/>
          </a:bodyPr>
          <a:lstStyle/>
          <a:p>
            <a:r>
              <a:rPr lang="en-US" sz="2400" b="1">
                <a:solidFill>
                  <a:srgbClr val="FF0000"/>
                </a:solidFill>
                <a:ea typeface="Arial" charset="0"/>
                <a:cs typeface="Arial" charset="0"/>
              </a:rPr>
              <a:t>Band 27</a:t>
            </a:r>
          </a:p>
        </p:txBody>
      </p:sp>
      <p:pic>
        <p:nvPicPr>
          <p:cNvPr id="29700" name="Picture 8" descr="band27.png"/>
          <p:cNvPicPr>
            <a:picLocks noChangeAspect="1"/>
          </p:cNvPicPr>
          <p:nvPr/>
        </p:nvPicPr>
        <p:blipFill>
          <a:blip r:embed="rId3"/>
          <a:srcRect/>
          <a:stretch>
            <a:fillRect/>
          </a:stretch>
        </p:blipFill>
        <p:spPr bwMode="auto">
          <a:xfrm>
            <a:off x="4684713" y="2071688"/>
            <a:ext cx="4572000" cy="2743200"/>
          </a:xfrm>
          <a:prstGeom prst="rect">
            <a:avLst/>
          </a:prstGeom>
          <a:noFill/>
          <a:ln w="9525">
            <a:noFill/>
            <a:miter lim="800000"/>
            <a:headEnd/>
            <a:tailEnd/>
          </a:ln>
        </p:spPr>
      </p:pic>
      <p:pic>
        <p:nvPicPr>
          <p:cNvPr id="29701" name="Picture 9" descr="IASI-AquaMODIS_band27_Det5_MS1"/>
          <p:cNvPicPr>
            <a:picLocks noGrp="1"/>
          </p:cNvPicPr>
          <p:nvPr isPhoto="1"/>
        </p:nvPicPr>
        <p:blipFill>
          <a:blip r:embed="rId4"/>
          <a:srcRect r="7745"/>
          <a:stretch>
            <a:fillRect/>
          </a:stretch>
        </p:blipFill>
        <p:spPr bwMode="auto">
          <a:xfrm>
            <a:off x="-73025" y="1119188"/>
            <a:ext cx="4724400" cy="2743200"/>
          </a:xfrm>
          <a:prstGeom prst="rect">
            <a:avLst/>
          </a:prstGeom>
          <a:noFill/>
          <a:ln w="9525">
            <a:noFill/>
            <a:miter lim="800000"/>
            <a:headEnd/>
            <a:tailEnd/>
          </a:ln>
        </p:spPr>
      </p:pic>
      <p:pic>
        <p:nvPicPr>
          <p:cNvPr id="29702" name="Picture 10" descr="IASI-TerraMODIS_band27_Det5_MS1"/>
          <p:cNvPicPr>
            <a:picLocks noGrp="1"/>
          </p:cNvPicPr>
          <p:nvPr isPhoto="1"/>
        </p:nvPicPr>
        <p:blipFill>
          <a:blip r:embed="rId5"/>
          <a:srcRect t="-3291" r="7745"/>
          <a:stretch>
            <a:fillRect/>
          </a:stretch>
        </p:blipFill>
        <p:spPr bwMode="auto">
          <a:xfrm>
            <a:off x="-101600" y="3997325"/>
            <a:ext cx="4724400" cy="2833688"/>
          </a:xfrm>
          <a:prstGeom prst="rect">
            <a:avLst/>
          </a:prstGeom>
          <a:noFill/>
          <a:ln w="9525">
            <a:noFill/>
            <a:miter lim="800000"/>
            <a:headEnd/>
            <a:tailEnd/>
          </a:ln>
        </p:spPr>
      </p:pic>
      <p:sp>
        <p:nvSpPr>
          <p:cNvPr id="29703" name="TextBox 11"/>
          <p:cNvSpPr txBox="1">
            <a:spLocks noChangeArrowheads="1"/>
          </p:cNvSpPr>
          <p:nvPr/>
        </p:nvSpPr>
        <p:spPr bwMode="auto">
          <a:xfrm>
            <a:off x="3478213" y="1471613"/>
            <a:ext cx="725487" cy="400050"/>
          </a:xfrm>
          <a:prstGeom prst="rect">
            <a:avLst/>
          </a:prstGeom>
          <a:noFill/>
          <a:ln w="9525">
            <a:noFill/>
            <a:miter lim="800000"/>
            <a:headEnd/>
            <a:tailEnd/>
          </a:ln>
        </p:spPr>
        <p:txBody>
          <a:bodyPr wrap="none">
            <a:prstTxWarp prst="textNoShape">
              <a:avLst/>
            </a:prstTxWarp>
            <a:spAutoFit/>
          </a:bodyPr>
          <a:lstStyle/>
          <a:p>
            <a:r>
              <a:rPr lang="en-US" sz="2000">
                <a:solidFill>
                  <a:srgbClr val="FF0000"/>
                </a:solidFill>
                <a:latin typeface="Calibri" charset="0"/>
              </a:rPr>
              <a:t>Aqua</a:t>
            </a:r>
          </a:p>
        </p:txBody>
      </p:sp>
      <p:sp>
        <p:nvSpPr>
          <p:cNvPr id="29704" name="TextBox 12"/>
          <p:cNvSpPr txBox="1">
            <a:spLocks noChangeArrowheads="1"/>
          </p:cNvSpPr>
          <p:nvPr/>
        </p:nvSpPr>
        <p:spPr bwMode="auto">
          <a:xfrm>
            <a:off x="3492500" y="4414838"/>
            <a:ext cx="711200" cy="400050"/>
          </a:xfrm>
          <a:prstGeom prst="rect">
            <a:avLst/>
          </a:prstGeom>
          <a:noFill/>
          <a:ln w="9525">
            <a:noFill/>
            <a:miter lim="800000"/>
            <a:headEnd/>
            <a:tailEnd/>
          </a:ln>
        </p:spPr>
        <p:txBody>
          <a:bodyPr wrap="none">
            <a:prstTxWarp prst="textNoShape">
              <a:avLst/>
            </a:prstTxWarp>
            <a:spAutoFit/>
          </a:bodyPr>
          <a:lstStyle/>
          <a:p>
            <a:r>
              <a:rPr lang="en-US" sz="2000">
                <a:solidFill>
                  <a:srgbClr val="FF0000"/>
                </a:solidFill>
                <a:latin typeface="Calibri" charset="0"/>
              </a:rPr>
              <a:t>Terra</a:t>
            </a:r>
          </a:p>
        </p:txBody>
      </p:sp>
      <p:sp>
        <p:nvSpPr>
          <p:cNvPr id="29705" name="TextBox 89"/>
          <p:cNvSpPr txBox="1">
            <a:spLocks noChangeArrowheads="1"/>
          </p:cNvSpPr>
          <p:nvPr/>
        </p:nvSpPr>
        <p:spPr bwMode="auto">
          <a:xfrm>
            <a:off x="38938200" y="27690763"/>
            <a:ext cx="2286000" cy="1385887"/>
          </a:xfrm>
          <a:prstGeom prst="rect">
            <a:avLst/>
          </a:prstGeom>
          <a:noFill/>
          <a:ln w="9525">
            <a:noFill/>
            <a:miter lim="800000"/>
            <a:headEnd/>
            <a:tailEnd/>
          </a:ln>
        </p:spPr>
        <p:txBody>
          <a:bodyPr>
            <a:prstTxWarp prst="textNoShape">
              <a:avLst/>
            </a:prstTxWarp>
            <a:spAutoFit/>
          </a:bodyPr>
          <a:lstStyle/>
          <a:p>
            <a:r>
              <a:rPr lang="en-US" sz="1200">
                <a:latin typeface="Calibri" charset="0"/>
              </a:rPr>
              <a:t>               </a:t>
            </a:r>
            <a:r>
              <a:rPr lang="en-US" sz="1200" b="1">
                <a:latin typeface="Calibri" charset="0"/>
              </a:rPr>
              <a:t>Aqua     Terra </a:t>
            </a:r>
          </a:p>
          <a:p>
            <a:r>
              <a:rPr lang="en-US" sz="1200">
                <a:latin typeface="Calibri" charset="0"/>
              </a:rPr>
              <a:t>Mean (K): 0.18      1.43</a:t>
            </a:r>
          </a:p>
          <a:p>
            <a:r>
              <a:rPr lang="en-US" sz="1200">
                <a:latin typeface="Calibri" charset="0"/>
              </a:rPr>
              <a:t>Std (K):     0.44      0.88</a:t>
            </a:r>
          </a:p>
          <a:p>
            <a:r>
              <a:rPr lang="en-US" sz="1200">
                <a:latin typeface="Calibri" charset="0"/>
              </a:rPr>
              <a:t>Min (K):   -3.08      -1.22 </a:t>
            </a:r>
          </a:p>
          <a:p>
            <a:r>
              <a:rPr lang="en-US" sz="1200">
                <a:latin typeface="Calibri" charset="0"/>
              </a:rPr>
              <a:t>Max (K):    4.81      5.49</a:t>
            </a:r>
          </a:p>
          <a:p>
            <a:r>
              <a:rPr lang="en-US" sz="1200">
                <a:latin typeface="Calibri" charset="0"/>
              </a:rPr>
              <a:t> N:            3323      3781</a:t>
            </a:r>
          </a:p>
          <a:p>
            <a:r>
              <a:rPr lang="en-US" sz="1200" i="1">
                <a:latin typeface="Calibri" charset="0"/>
              </a:rPr>
              <a:t>Terra  – Aqua: +1.25 K</a:t>
            </a:r>
            <a:endParaRPr lang="en-US" sz="1200">
              <a:latin typeface="Calibri" charset="0"/>
            </a:endParaRPr>
          </a:p>
        </p:txBody>
      </p:sp>
      <p:sp>
        <p:nvSpPr>
          <p:cNvPr id="29706" name="TextBox 89"/>
          <p:cNvSpPr txBox="1">
            <a:spLocks noChangeArrowheads="1"/>
          </p:cNvSpPr>
          <p:nvPr/>
        </p:nvSpPr>
        <p:spPr bwMode="auto">
          <a:xfrm>
            <a:off x="39090600" y="27843163"/>
            <a:ext cx="2286000" cy="1385887"/>
          </a:xfrm>
          <a:prstGeom prst="rect">
            <a:avLst/>
          </a:prstGeom>
          <a:noFill/>
          <a:ln w="9525">
            <a:noFill/>
            <a:miter lim="800000"/>
            <a:headEnd/>
            <a:tailEnd/>
          </a:ln>
        </p:spPr>
        <p:txBody>
          <a:bodyPr>
            <a:prstTxWarp prst="textNoShape">
              <a:avLst/>
            </a:prstTxWarp>
            <a:spAutoFit/>
          </a:bodyPr>
          <a:lstStyle/>
          <a:p>
            <a:r>
              <a:rPr lang="en-US" sz="1200">
                <a:latin typeface="Calibri" charset="0"/>
              </a:rPr>
              <a:t>               </a:t>
            </a:r>
            <a:r>
              <a:rPr lang="en-US" sz="1200" b="1">
                <a:latin typeface="Calibri" charset="0"/>
              </a:rPr>
              <a:t>Aqua     Terra </a:t>
            </a:r>
          </a:p>
          <a:p>
            <a:r>
              <a:rPr lang="en-US" sz="1200">
                <a:latin typeface="Calibri" charset="0"/>
              </a:rPr>
              <a:t>Mean (K): 0.18      1.43</a:t>
            </a:r>
          </a:p>
          <a:p>
            <a:r>
              <a:rPr lang="en-US" sz="1200">
                <a:latin typeface="Calibri" charset="0"/>
              </a:rPr>
              <a:t>Std (K):     0.44      0.88</a:t>
            </a:r>
          </a:p>
          <a:p>
            <a:r>
              <a:rPr lang="en-US" sz="1200">
                <a:latin typeface="Calibri" charset="0"/>
              </a:rPr>
              <a:t>Min (K):   -3.08      -1.22 </a:t>
            </a:r>
          </a:p>
          <a:p>
            <a:r>
              <a:rPr lang="en-US" sz="1200">
                <a:latin typeface="Calibri" charset="0"/>
              </a:rPr>
              <a:t>Max (K):    4.81      5.49</a:t>
            </a:r>
          </a:p>
          <a:p>
            <a:r>
              <a:rPr lang="en-US" sz="1200">
                <a:latin typeface="Calibri" charset="0"/>
              </a:rPr>
              <a:t> N:            3323      3781</a:t>
            </a:r>
          </a:p>
          <a:p>
            <a:r>
              <a:rPr lang="en-US" sz="1200" i="1">
                <a:latin typeface="Calibri" charset="0"/>
              </a:rPr>
              <a:t>Terra  – Aqua: +1.25 K</a:t>
            </a:r>
            <a:endParaRPr lang="en-US" sz="1200">
              <a:latin typeface="Calibri" charset="0"/>
            </a:endParaRPr>
          </a:p>
        </p:txBody>
      </p:sp>
      <p:sp>
        <p:nvSpPr>
          <p:cNvPr id="29707" name="TextBox 15"/>
          <p:cNvSpPr txBox="1">
            <a:spLocks noChangeArrowheads="1"/>
          </p:cNvSpPr>
          <p:nvPr/>
        </p:nvSpPr>
        <p:spPr bwMode="auto">
          <a:xfrm>
            <a:off x="5237163" y="2305050"/>
            <a:ext cx="2286000" cy="1385888"/>
          </a:xfrm>
          <a:prstGeom prst="rect">
            <a:avLst/>
          </a:prstGeom>
          <a:noFill/>
          <a:ln w="9525">
            <a:noFill/>
            <a:miter lim="800000"/>
            <a:headEnd/>
            <a:tailEnd/>
          </a:ln>
        </p:spPr>
        <p:txBody>
          <a:bodyPr>
            <a:prstTxWarp prst="textNoShape">
              <a:avLst/>
            </a:prstTxWarp>
            <a:spAutoFit/>
          </a:bodyPr>
          <a:lstStyle/>
          <a:p>
            <a:r>
              <a:rPr lang="en-US" sz="1200">
                <a:latin typeface="Calibri" charset="0"/>
              </a:rPr>
              <a:t>                 </a:t>
            </a:r>
            <a:r>
              <a:rPr lang="en-US" sz="1200" b="1">
                <a:latin typeface="Calibri" charset="0"/>
              </a:rPr>
              <a:t>Aqua     Terra </a:t>
            </a:r>
          </a:p>
          <a:p>
            <a:r>
              <a:rPr lang="en-US" sz="1200">
                <a:latin typeface="Calibri" charset="0"/>
              </a:rPr>
              <a:t>Mean (K): -0.46      0.34</a:t>
            </a:r>
          </a:p>
          <a:p>
            <a:r>
              <a:rPr lang="en-US" sz="1200">
                <a:latin typeface="Calibri" charset="0"/>
              </a:rPr>
              <a:t>Std (K):       0.29      0.88</a:t>
            </a:r>
          </a:p>
          <a:p>
            <a:r>
              <a:rPr lang="en-US" sz="1200">
                <a:latin typeface="Calibri" charset="0"/>
              </a:rPr>
              <a:t>Min (K):    -2.67     -2.54 </a:t>
            </a:r>
          </a:p>
          <a:p>
            <a:r>
              <a:rPr lang="en-US" sz="1200">
                <a:latin typeface="Calibri" charset="0"/>
              </a:rPr>
              <a:t>Max (K):     2.77       4.1</a:t>
            </a:r>
          </a:p>
          <a:p>
            <a:r>
              <a:rPr lang="en-US" sz="1200">
                <a:latin typeface="Calibri" charset="0"/>
              </a:rPr>
              <a:t> N:            3323      3781</a:t>
            </a:r>
          </a:p>
          <a:p>
            <a:r>
              <a:rPr lang="en-US" sz="1200" i="1">
                <a:latin typeface="Calibri" charset="0"/>
              </a:rPr>
              <a:t>Terra  – Aqua: +0.81 K</a:t>
            </a:r>
            <a:endParaRPr lang="en-US" sz="1200">
              <a:latin typeface="Calibri" charset="0"/>
            </a:endParaRPr>
          </a:p>
        </p:txBody>
      </p:sp>
      <p:cxnSp>
        <p:nvCxnSpPr>
          <p:cNvPr id="17" name="Straight Connector 16"/>
          <p:cNvCxnSpPr/>
          <p:nvPr/>
        </p:nvCxnSpPr>
        <p:spPr>
          <a:xfrm>
            <a:off x="719138" y="928688"/>
            <a:ext cx="7543800" cy="1587"/>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a:xfrm>
            <a:off x="685800" y="-304800"/>
            <a:ext cx="7772400" cy="1143000"/>
          </a:xfrm>
        </p:spPr>
        <p:txBody>
          <a:bodyPr/>
          <a:lstStyle/>
          <a:p>
            <a:pPr eaLnBrk="1" hangingPunct="1"/>
            <a:r>
              <a:rPr lang="en-US">
                <a:solidFill>
                  <a:schemeClr val="accent2"/>
                </a:solidFill>
                <a:ea typeface="ＭＳ Ｐゴシック" pitchFamily="-110" charset="-128"/>
                <a:cs typeface="ＭＳ Ｐゴシック" pitchFamily="-110" charset="-128"/>
              </a:rPr>
              <a:t>References</a:t>
            </a:r>
            <a:endParaRPr lang="en-US">
              <a:ea typeface="ＭＳ Ｐゴシック" pitchFamily="-110" charset="-128"/>
              <a:cs typeface="ＭＳ Ｐゴシック" pitchFamily="-110" charset="-128"/>
            </a:endParaRPr>
          </a:p>
        </p:txBody>
      </p:sp>
      <p:sp>
        <p:nvSpPr>
          <p:cNvPr id="188419" name="Rectangle 3"/>
          <p:cNvSpPr>
            <a:spLocks noGrp="1" noChangeArrowheads="1"/>
          </p:cNvSpPr>
          <p:nvPr>
            <p:ph type="subTitle" idx="1"/>
          </p:nvPr>
        </p:nvSpPr>
        <p:spPr>
          <a:xfrm>
            <a:off x="609600" y="762000"/>
            <a:ext cx="8001000" cy="6096000"/>
          </a:xfrm>
        </p:spPr>
        <p:txBody>
          <a:bodyPr/>
          <a:lstStyle/>
          <a:p>
            <a:pPr algn="l" eaLnBrk="1" hangingPunct="1">
              <a:spcBef>
                <a:spcPct val="0"/>
              </a:spcBef>
            </a:pPr>
            <a:r>
              <a:rPr lang="en-US" sz="2400">
                <a:ea typeface="ＭＳ Ｐゴシック" pitchFamily="-110" charset="-128"/>
                <a:cs typeface="ＭＳ Ｐゴシック" pitchFamily="-110" charset="-128"/>
              </a:rPr>
              <a:t>Seemann, S., J. Li, W. P. Menzel, and L. Gumley, 2003: Operational retrieval of atmospheric temperature, moisture, and ozone from MODIS infrared radiances.  Journal of  Applied Meteorology and Climatology, 42, 1072-1091.</a:t>
            </a:r>
          </a:p>
          <a:p>
            <a:pPr algn="l" eaLnBrk="1" hangingPunct="1">
              <a:spcBef>
                <a:spcPct val="0"/>
              </a:spcBef>
            </a:pPr>
            <a:endParaRPr lang="en-US" sz="2400">
              <a:ea typeface="ＭＳ Ｐゴシック" pitchFamily="-110" charset="-128"/>
              <a:cs typeface="ＭＳ Ｐゴシック" pitchFamily="-110" charset="-128"/>
            </a:endParaRPr>
          </a:p>
          <a:p>
            <a:pPr algn="l" eaLnBrk="1" hangingPunct="1">
              <a:spcBef>
                <a:spcPct val="0"/>
              </a:spcBef>
            </a:pPr>
            <a:r>
              <a:rPr lang="en-GB" sz="2400">
                <a:ea typeface="Times New Roman" pitchFamily="-110" charset="0"/>
                <a:cs typeface="Times New Roman" pitchFamily="-110" charset="0"/>
              </a:rPr>
              <a:t>Aniko Kern,</a:t>
            </a:r>
            <a:r>
              <a:rPr lang="en-US" sz="2400">
                <a:ea typeface="ＭＳ Ｐゴシック" pitchFamily="-110" charset="-128"/>
                <a:cs typeface="ＭＳ Ｐゴシック" pitchFamily="-110" charset="-128"/>
              </a:rPr>
              <a:t> Judit Bartholy, Eva E. Borbas, Zoltan Barcza, Rita Pongracz, Csaba Ferencz, 2008: </a:t>
            </a:r>
            <a:r>
              <a:rPr lang="en-US" sz="2400">
                <a:solidFill>
                  <a:srgbClr val="000000"/>
                </a:solidFill>
                <a:ea typeface="ＭＳ Ｐゴシック" pitchFamily="-110" charset="-128"/>
                <a:cs typeface="ＭＳ Ｐゴシック" pitchFamily="-110" charset="-128"/>
              </a:rPr>
              <a:t>Estimation of vertically integrated water vapor in Hungary using MODIS imagery. </a:t>
            </a:r>
            <a:r>
              <a:rPr lang="en-US" sz="2400">
                <a:ea typeface="ＭＳ Ｐゴシック" pitchFamily="-110" charset="-128"/>
                <a:cs typeface="ＭＳ Ｐゴシック" pitchFamily="-110" charset="-128"/>
              </a:rPr>
              <a:t>Advances in Space Research, 41, 1933-1945.</a:t>
            </a:r>
            <a:r>
              <a:rPr lang="en-US" sz="2400">
                <a:solidFill>
                  <a:schemeClr val="bg1"/>
                </a:solidFill>
                <a:ea typeface="ＭＳ Ｐゴシック" pitchFamily="-110" charset="-128"/>
                <a:cs typeface="ＭＳ Ｐゴシック" pitchFamily="-110" charset="-128"/>
              </a:rPr>
              <a:t>.</a:t>
            </a:r>
          </a:p>
          <a:p>
            <a:pPr algn="l" eaLnBrk="1" hangingPunct="1">
              <a:spcBef>
                <a:spcPct val="0"/>
              </a:spcBef>
            </a:pPr>
            <a:endParaRPr lang="en-US" sz="2400">
              <a:solidFill>
                <a:schemeClr val="bg1"/>
              </a:solidFill>
              <a:ea typeface="ＭＳ Ｐゴシック" pitchFamily="-110" charset="-128"/>
              <a:cs typeface="ＭＳ Ｐゴシック" pitchFamily="-110" charset="-128"/>
            </a:endParaRPr>
          </a:p>
          <a:p>
            <a:pPr algn="l" eaLnBrk="1" hangingPunct="1">
              <a:spcBef>
                <a:spcPct val="0"/>
              </a:spcBef>
            </a:pPr>
            <a:r>
              <a:rPr lang="en-US" sz="2400">
                <a:ea typeface="ＭＳ Ｐゴシック" pitchFamily="-110" charset="-128"/>
                <a:cs typeface="ＭＳ Ｐゴシック" pitchFamily="-110" charset="-128"/>
              </a:rPr>
              <a:t>S. W. Seemann , E. E. Borbas , R. O. Knuteson , G. R. Stephenson and H.-L. Huang, 2008:  Development of a global infrared land surface emissivity database for application to clear sky sounding retrievals from multispectral satellite radiance measurements. Journal of  Applied Meteorology, vol. 47,  p.108.</a:t>
            </a:r>
            <a:r>
              <a:rPr lang="en-US" sz="2800">
                <a:ea typeface="ＭＳ Ｐゴシック" pitchFamily="-110" charset="-128"/>
                <a:cs typeface="ＭＳ Ｐゴシック" pitchFamily="-110" charset="-128"/>
              </a:rPr>
              <a:t>  </a:t>
            </a:r>
            <a:endParaRPr lang="en-US" sz="2700">
              <a:ea typeface="ＭＳ Ｐゴシック" pitchFamily="-110" charset="-128"/>
              <a:cs typeface="ＭＳ Ｐゴシック" pitchFamily="-110" charset="-128"/>
            </a:endParaRPr>
          </a:p>
          <a:p>
            <a:pPr algn="l" eaLnBrk="1" hangingPunct="1"/>
            <a:endParaRPr lang="en-US" sz="2700">
              <a:ea typeface="ＭＳ Ｐゴシック" pitchFamily="-110" charset="-128"/>
              <a:cs typeface="ＭＳ Ｐゴシック" pitchFamily="-110" charset="-128"/>
            </a:endParaRPr>
          </a:p>
          <a:p>
            <a:pPr algn="l" eaLnBrk="1" hangingPunct="1"/>
            <a:endParaRPr lang="en-US" sz="2700">
              <a:ea typeface="ＭＳ Ｐゴシック" pitchFamily="-110" charset="-128"/>
              <a:cs typeface="ＭＳ Ｐゴシック" pitchFamily="-110" charset="-128"/>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B2B2B2"/>
    </a:folHlink>
  </a:clrScheme>
</a:themeOverride>
</file>

<file path=ppt/theme/themeOverride2.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4950</TotalTime>
  <Words>6882</Words>
  <Application>Microsoft Macintosh PowerPoint</Application>
  <PresentationFormat>On-screen Show (4:3)</PresentationFormat>
  <Paragraphs>734</Paragraphs>
  <Slides>93</Slides>
  <Notes>44</Notes>
  <HiddenSlides>8</HiddenSlides>
  <MMClips>0</MMClips>
  <ScaleCrop>false</ScaleCrop>
  <HeadingPairs>
    <vt:vector size="6" baseType="variant">
      <vt:variant>
        <vt:lpstr>Design Template</vt:lpstr>
      </vt:variant>
      <vt:variant>
        <vt:i4>5</vt:i4>
      </vt:variant>
      <vt:variant>
        <vt:lpstr>Embedded OLE Servers</vt:lpstr>
      </vt:variant>
      <vt:variant>
        <vt:i4>3</vt:i4>
      </vt:variant>
      <vt:variant>
        <vt:lpstr>Slide Titles</vt:lpstr>
      </vt:variant>
      <vt:variant>
        <vt:i4>93</vt:i4>
      </vt:variant>
    </vt:vector>
  </HeadingPairs>
  <TitlesOfParts>
    <vt:vector size="101" baseType="lpstr">
      <vt:lpstr>Default Design</vt:lpstr>
      <vt:lpstr>1_Default Design</vt:lpstr>
      <vt:lpstr>2_Default Design</vt:lpstr>
      <vt:lpstr>3_Default Design</vt:lpstr>
      <vt:lpstr>Office Theme</vt:lpstr>
      <vt:lpstr>STATISTICA Graph</vt:lpstr>
      <vt:lpstr>Equation</vt:lpstr>
      <vt:lpstr>Paint Shop Pro Image</vt:lpstr>
      <vt:lpstr>Slide 1</vt:lpstr>
      <vt:lpstr>Information about MODIS Products</vt:lpstr>
      <vt:lpstr>Algorithm Theoretical Basis Documents (ATBDs) </vt:lpstr>
      <vt:lpstr>References Provided</vt:lpstr>
      <vt:lpstr>MODIS Standard Products (1)</vt:lpstr>
      <vt:lpstr>MODIS Standard Products (2)</vt:lpstr>
      <vt:lpstr>MODIS Standard Products (3)</vt:lpstr>
      <vt:lpstr>Lecture Outline</vt:lpstr>
      <vt:lpstr>MODIS Atmosphere Products</vt:lpstr>
      <vt:lpstr>MODIS Cloud Mask (MOD35)</vt:lpstr>
      <vt:lpstr>MODIS Cloud Mask Ackerman, Frey, Strabala –SSEC http://modis-atmos.gsfc.nasa.gov/MOD35_L2/index.html</vt:lpstr>
      <vt:lpstr>Confidence Level of Clear</vt:lpstr>
      <vt:lpstr>Quality Flags</vt:lpstr>
      <vt:lpstr>Some tests see cloud, some don’t</vt:lpstr>
      <vt:lpstr>Thresholds Domains</vt:lpstr>
      <vt:lpstr>Slide 16</vt:lpstr>
      <vt:lpstr>Aqua MODIS Sun Glint Example 19 March 2006</vt:lpstr>
      <vt:lpstr>Slide 18</vt:lpstr>
      <vt:lpstr>Slide 19</vt:lpstr>
      <vt:lpstr>Slide 20</vt:lpstr>
      <vt:lpstr>Slide 21</vt:lpstr>
      <vt:lpstr>Slide 22</vt:lpstr>
      <vt:lpstr>Other Tests</vt:lpstr>
      <vt:lpstr>Use of Threshold File</vt:lpstr>
      <vt:lpstr>Users can fine tune thresholds for a region of interest</vt:lpstr>
      <vt:lpstr>Non-static Inputs</vt:lpstr>
      <vt:lpstr>Output Product Description</vt:lpstr>
      <vt:lpstr>Slide 28</vt:lpstr>
      <vt:lpstr>Slide 29</vt:lpstr>
      <vt:lpstr>Slide 30</vt:lpstr>
      <vt:lpstr>Slide 31</vt:lpstr>
      <vt:lpstr>Slide 32</vt:lpstr>
      <vt:lpstr>Slide 33</vt:lpstr>
      <vt:lpstr>Slide 34</vt:lpstr>
      <vt:lpstr>Slide 35</vt:lpstr>
      <vt:lpstr>Slide 36</vt:lpstr>
      <vt:lpstr>Slide 37</vt:lpstr>
      <vt:lpstr>Known Problems</vt:lpstr>
      <vt:lpstr>References</vt:lpstr>
      <vt:lpstr>MODIS Cloud Phase (part of MOD06CT)</vt:lpstr>
      <vt:lpstr>Cloud Phase Dr. Bryan Baum  SSEC</vt:lpstr>
      <vt:lpstr>Slide 42</vt:lpstr>
      <vt:lpstr>Slide 43</vt:lpstr>
      <vt:lpstr>Ice Cloud Example</vt:lpstr>
      <vt:lpstr>Water Cloud Example</vt:lpstr>
      <vt:lpstr>IRPHASE Thresholds</vt:lpstr>
      <vt:lpstr>MOD06 Cloud Phase Key Output Parameters 5x5 pixel (1km) resolution</vt:lpstr>
      <vt:lpstr>Output Product Description  4 categories    1 – Water Cloud 2 – Ice Cloud 3 – Mixed Phase Cloud 6 – Undecided </vt:lpstr>
      <vt:lpstr>Slide 49</vt:lpstr>
      <vt:lpstr>Slide 50</vt:lpstr>
      <vt:lpstr>Known Problems</vt:lpstr>
      <vt:lpstr>Slide 52</vt:lpstr>
      <vt:lpstr>Slide 53</vt:lpstr>
      <vt:lpstr>Slide 54</vt:lpstr>
      <vt:lpstr>Slide 55</vt:lpstr>
      <vt:lpstr>References</vt:lpstr>
      <vt:lpstr>MODIS Cloud Top Properties (MOD06CT)</vt:lpstr>
      <vt:lpstr>Cloud Top Properties Menzel, Frey - SSEC</vt:lpstr>
      <vt:lpstr>Inputs</vt:lpstr>
      <vt:lpstr>Slide 60</vt:lpstr>
      <vt:lpstr>Slide 61</vt:lpstr>
      <vt:lpstr>Slide 62</vt:lpstr>
      <vt:lpstr>Slide 63</vt:lpstr>
      <vt:lpstr>Slide 64</vt:lpstr>
      <vt:lpstr>Slide 65</vt:lpstr>
      <vt:lpstr>Slide 66</vt:lpstr>
      <vt:lpstr>Slide 67</vt:lpstr>
      <vt:lpstr>Slide 68</vt:lpstr>
      <vt:lpstr>Slide 69</vt:lpstr>
      <vt:lpstr>Slide 70</vt:lpstr>
      <vt:lpstr>MOD06 Key Output Parameters 5x5 pixel (1km) resolution</vt:lpstr>
      <vt:lpstr>Known Problems</vt:lpstr>
      <vt:lpstr>Slide 73</vt:lpstr>
      <vt:lpstr>References</vt:lpstr>
      <vt:lpstr> MODIS Atmospheric Profiles (MOD07)</vt:lpstr>
      <vt:lpstr>MODIS Atmospheric Profiles  Eva Borbas, Suzanne Wetzel-Seemann SSEC</vt:lpstr>
      <vt:lpstr>Slide 77</vt:lpstr>
      <vt:lpstr>Atmospheric Profile Output </vt:lpstr>
      <vt:lpstr>Slide 79</vt:lpstr>
      <vt:lpstr>Slide 80</vt:lpstr>
      <vt:lpstr>Slide 81</vt:lpstr>
      <vt:lpstr>Slide 82</vt:lpstr>
      <vt:lpstr>Slide 83</vt:lpstr>
      <vt:lpstr>Slide 84</vt:lpstr>
      <vt:lpstr>Slide 85</vt:lpstr>
      <vt:lpstr>ARM CART Site Comparison</vt:lpstr>
      <vt:lpstr>Slide 87</vt:lpstr>
      <vt:lpstr>Slide 88</vt:lpstr>
      <vt:lpstr>Slide 89</vt:lpstr>
      <vt:lpstr>Slide 90</vt:lpstr>
      <vt:lpstr>Slide 91</vt:lpstr>
      <vt:lpstr>Slide 92</vt:lpstr>
      <vt:lpstr>References</vt:lpstr>
    </vt:vector>
  </TitlesOfParts>
  <Company>SSEC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kathy strabala</dc:creator>
  <cp:lastModifiedBy>Office 2004 Test Drive User</cp:lastModifiedBy>
  <cp:revision>381</cp:revision>
  <dcterms:created xsi:type="dcterms:W3CDTF">2011-06-02T22:23:13Z</dcterms:created>
  <dcterms:modified xsi:type="dcterms:W3CDTF">2011-06-02T22:40:10Z</dcterms:modified>
</cp:coreProperties>
</file>