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73" r:id="rId3"/>
    <p:sldId id="274" r:id="rId4"/>
    <p:sldId id="275" r:id="rId5"/>
    <p:sldId id="276" r:id="rId6"/>
    <p:sldId id="277" r:id="rId7"/>
    <p:sldId id="278" r:id="rId8"/>
    <p:sldId id="279" r:id="rId9"/>
    <p:sldId id="281" r:id="rId10"/>
    <p:sldId id="282" r:id="rId11"/>
    <p:sldId id="283"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86" r:id="rId28"/>
    <p:sldId id="287" r:id="rId29"/>
    <p:sldId id="288" r:id="rId30"/>
    <p:sldId id="289" r:id="rId31"/>
    <p:sldId id="291" r:id="rId32"/>
    <p:sldId id="280" r:id="rId33"/>
    <p:sldId id="284" r:id="rId34"/>
    <p:sldId id="285"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9" d="100"/>
          <a:sy n="89" d="100"/>
        </p:scale>
        <p:origin x="-1200" y="-618"/>
      </p:cViewPr>
      <p:guideLst>
        <p:guide orient="horz" pos="2160"/>
        <p:guide pos="2880"/>
      </p:guideLst>
    </p:cSldViewPr>
  </p:slideViewPr>
  <p:notesTextViewPr>
    <p:cViewPr>
      <p:scale>
        <a:sx n="1" d="1"/>
        <a:sy n="1" d="1"/>
      </p:scale>
      <p:origin x="0" y="0"/>
    </p:cViewPr>
  </p:notesTextViewPr>
  <p:sorterViewPr>
    <p:cViewPr>
      <p:scale>
        <a:sx n="100" d="100"/>
        <a:sy n="100" d="100"/>
      </p:scale>
      <p:origin x="0" y="68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B55F4-05F9-4133-ADA0-F88987D096C6}" type="datetimeFigureOut">
              <a:rPr lang="en-US" smtClean="0"/>
              <a:t>3/27/2014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C1EF8-3DD1-4967-8724-671411990920}" type="slidenum">
              <a:rPr lang="en-US" smtClean="0"/>
              <a:t>‹#›</a:t>
            </a:fld>
            <a:endParaRPr lang="en-US"/>
          </a:p>
        </p:txBody>
      </p:sp>
    </p:spTree>
    <p:extLst>
      <p:ext uri="{BB962C8B-B14F-4D97-AF65-F5344CB8AC3E}">
        <p14:creationId xmlns:p14="http://schemas.microsoft.com/office/powerpoint/2010/main" val="362788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a:t>
            </a:fld>
            <a:endParaRPr lang="en-US"/>
          </a:p>
        </p:txBody>
      </p:sp>
    </p:spTree>
    <p:extLst>
      <p:ext uri="{BB962C8B-B14F-4D97-AF65-F5344CB8AC3E}">
        <p14:creationId xmlns:p14="http://schemas.microsoft.com/office/powerpoint/2010/main" val="118137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10</a:t>
            </a:fld>
            <a:endParaRPr lang="en-US"/>
          </a:p>
        </p:txBody>
      </p:sp>
    </p:spTree>
    <p:extLst>
      <p:ext uri="{BB962C8B-B14F-4D97-AF65-F5344CB8AC3E}">
        <p14:creationId xmlns:p14="http://schemas.microsoft.com/office/powerpoint/2010/main" val="253000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11</a:t>
            </a:fld>
            <a:endParaRPr lang="en-US"/>
          </a:p>
        </p:txBody>
      </p:sp>
    </p:spTree>
    <p:extLst>
      <p:ext uri="{BB962C8B-B14F-4D97-AF65-F5344CB8AC3E}">
        <p14:creationId xmlns:p14="http://schemas.microsoft.com/office/powerpoint/2010/main" val="18547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12</a:t>
            </a:fld>
            <a:endParaRPr lang="en-US"/>
          </a:p>
        </p:txBody>
      </p:sp>
    </p:spTree>
    <p:extLst>
      <p:ext uri="{BB962C8B-B14F-4D97-AF65-F5344CB8AC3E}">
        <p14:creationId xmlns:p14="http://schemas.microsoft.com/office/powerpoint/2010/main" val="130469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13</a:t>
            </a:fld>
            <a:endParaRPr lang="en-US"/>
          </a:p>
        </p:txBody>
      </p:sp>
    </p:spTree>
    <p:extLst>
      <p:ext uri="{BB962C8B-B14F-4D97-AF65-F5344CB8AC3E}">
        <p14:creationId xmlns:p14="http://schemas.microsoft.com/office/powerpoint/2010/main" val="4058618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YAW</a:t>
            </a:r>
            <a:r>
              <a:rPr lang="en-US" baseline="0" dirty="0" smtClean="0"/>
              <a:t> FLIP #2 – upright -&gt; inverted          March 2013</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14</a:t>
            </a:fld>
            <a:endParaRPr lang="en-US"/>
          </a:p>
        </p:txBody>
      </p:sp>
    </p:spTree>
    <p:extLst>
      <p:ext uri="{BB962C8B-B14F-4D97-AF65-F5344CB8AC3E}">
        <p14:creationId xmlns:p14="http://schemas.microsoft.com/office/powerpoint/2010/main" val="48146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15</a:t>
            </a:fld>
            <a:endParaRPr lang="en-US"/>
          </a:p>
        </p:txBody>
      </p:sp>
    </p:spTree>
    <p:extLst>
      <p:ext uri="{BB962C8B-B14F-4D97-AF65-F5344CB8AC3E}">
        <p14:creationId xmlns:p14="http://schemas.microsoft.com/office/powerpoint/2010/main" val="1648546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16</a:t>
            </a:fld>
            <a:endParaRPr lang="en-US"/>
          </a:p>
        </p:txBody>
      </p:sp>
    </p:spTree>
    <p:extLst>
      <p:ext uri="{BB962C8B-B14F-4D97-AF65-F5344CB8AC3E}">
        <p14:creationId xmlns:p14="http://schemas.microsoft.com/office/powerpoint/2010/main" val="322182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17</a:t>
            </a:fld>
            <a:endParaRPr lang="en-US"/>
          </a:p>
        </p:txBody>
      </p:sp>
    </p:spTree>
    <p:extLst>
      <p:ext uri="{BB962C8B-B14F-4D97-AF65-F5344CB8AC3E}">
        <p14:creationId xmlns:p14="http://schemas.microsoft.com/office/powerpoint/2010/main" val="357030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18</a:t>
            </a:fld>
            <a:endParaRPr lang="en-US"/>
          </a:p>
        </p:txBody>
      </p:sp>
    </p:spTree>
    <p:extLst>
      <p:ext uri="{BB962C8B-B14F-4D97-AF65-F5344CB8AC3E}">
        <p14:creationId xmlns:p14="http://schemas.microsoft.com/office/powerpoint/2010/main" val="78531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19</a:t>
            </a:fld>
            <a:endParaRPr lang="en-US"/>
          </a:p>
        </p:txBody>
      </p:sp>
    </p:spTree>
    <p:extLst>
      <p:ext uri="{BB962C8B-B14F-4D97-AF65-F5344CB8AC3E}">
        <p14:creationId xmlns:p14="http://schemas.microsoft.com/office/powerpoint/2010/main" val="193387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a:t>
            </a:fld>
            <a:endParaRPr lang="en-US"/>
          </a:p>
        </p:txBody>
      </p:sp>
    </p:spTree>
    <p:extLst>
      <p:ext uri="{BB962C8B-B14F-4D97-AF65-F5344CB8AC3E}">
        <p14:creationId xmlns:p14="http://schemas.microsoft.com/office/powerpoint/2010/main" val="1743734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20</a:t>
            </a:fld>
            <a:endParaRPr lang="en-US"/>
          </a:p>
        </p:txBody>
      </p:sp>
    </p:spTree>
    <p:extLst>
      <p:ext uri="{BB962C8B-B14F-4D97-AF65-F5344CB8AC3E}">
        <p14:creationId xmlns:p14="http://schemas.microsoft.com/office/powerpoint/2010/main" val="4024675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21</a:t>
            </a:fld>
            <a:endParaRPr lang="en-US"/>
          </a:p>
        </p:txBody>
      </p:sp>
    </p:spTree>
    <p:extLst>
      <p:ext uri="{BB962C8B-B14F-4D97-AF65-F5344CB8AC3E}">
        <p14:creationId xmlns:p14="http://schemas.microsoft.com/office/powerpoint/2010/main" val="2395874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22</a:t>
            </a:fld>
            <a:endParaRPr lang="en-US"/>
          </a:p>
        </p:txBody>
      </p:sp>
    </p:spTree>
    <p:extLst>
      <p:ext uri="{BB962C8B-B14F-4D97-AF65-F5344CB8AC3E}">
        <p14:creationId xmlns:p14="http://schemas.microsoft.com/office/powerpoint/2010/main" val="71337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23</a:t>
            </a:fld>
            <a:endParaRPr lang="en-US"/>
          </a:p>
        </p:txBody>
      </p:sp>
    </p:spTree>
    <p:extLst>
      <p:ext uri="{BB962C8B-B14F-4D97-AF65-F5344CB8AC3E}">
        <p14:creationId xmlns:p14="http://schemas.microsoft.com/office/powerpoint/2010/main" val="3373211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YAW FLIP #3 – inverted -&gt;</a:t>
            </a:r>
            <a:r>
              <a:rPr lang="en-US" baseline="0" dirty="0" smtClean="0"/>
              <a:t> upright           September 2013</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24</a:t>
            </a:fld>
            <a:endParaRPr lang="en-US"/>
          </a:p>
        </p:txBody>
      </p:sp>
    </p:spTree>
    <p:extLst>
      <p:ext uri="{BB962C8B-B14F-4D97-AF65-F5344CB8AC3E}">
        <p14:creationId xmlns:p14="http://schemas.microsoft.com/office/powerpoint/2010/main" val="3916015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25</a:t>
            </a:fld>
            <a:endParaRPr lang="en-US"/>
          </a:p>
        </p:txBody>
      </p:sp>
    </p:spTree>
    <p:extLst>
      <p:ext uri="{BB962C8B-B14F-4D97-AF65-F5344CB8AC3E}">
        <p14:creationId xmlns:p14="http://schemas.microsoft.com/office/powerpoint/2010/main" val="2541969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26</a:t>
            </a:fld>
            <a:endParaRPr lang="en-US"/>
          </a:p>
        </p:txBody>
      </p:sp>
    </p:spTree>
    <p:extLst>
      <p:ext uri="{BB962C8B-B14F-4D97-AF65-F5344CB8AC3E}">
        <p14:creationId xmlns:p14="http://schemas.microsoft.com/office/powerpoint/2010/main" val="2311147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27</a:t>
            </a:fld>
            <a:endParaRPr lang="en-US"/>
          </a:p>
        </p:txBody>
      </p:sp>
    </p:spTree>
    <p:extLst>
      <p:ext uri="{BB962C8B-B14F-4D97-AF65-F5344CB8AC3E}">
        <p14:creationId xmlns:p14="http://schemas.microsoft.com/office/powerpoint/2010/main" val="199651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28</a:t>
            </a:fld>
            <a:endParaRPr lang="en-US"/>
          </a:p>
        </p:txBody>
      </p:sp>
    </p:spTree>
    <p:extLst>
      <p:ext uri="{BB962C8B-B14F-4D97-AF65-F5344CB8AC3E}">
        <p14:creationId xmlns:p14="http://schemas.microsoft.com/office/powerpoint/2010/main" val="611445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29</a:t>
            </a:fld>
            <a:endParaRPr lang="en-US"/>
          </a:p>
        </p:txBody>
      </p:sp>
    </p:spTree>
    <p:extLst>
      <p:ext uri="{BB962C8B-B14F-4D97-AF65-F5344CB8AC3E}">
        <p14:creationId xmlns:p14="http://schemas.microsoft.com/office/powerpoint/2010/main" val="400537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3</a:t>
            </a:fld>
            <a:endParaRPr lang="en-US"/>
          </a:p>
        </p:txBody>
      </p:sp>
    </p:spTree>
    <p:extLst>
      <p:ext uri="{BB962C8B-B14F-4D97-AF65-F5344CB8AC3E}">
        <p14:creationId xmlns:p14="http://schemas.microsoft.com/office/powerpoint/2010/main" val="3451751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YAW FLIP #4 – upright -&gt; inverted          March 2014</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30</a:t>
            </a:fld>
            <a:endParaRPr lang="en-US"/>
          </a:p>
        </p:txBody>
      </p:sp>
    </p:spTree>
    <p:extLst>
      <p:ext uri="{BB962C8B-B14F-4D97-AF65-F5344CB8AC3E}">
        <p14:creationId xmlns:p14="http://schemas.microsoft.com/office/powerpoint/2010/main" val="848994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31</a:t>
            </a:fld>
            <a:endParaRPr lang="en-US"/>
          </a:p>
        </p:txBody>
      </p:sp>
    </p:spTree>
    <p:extLst>
      <p:ext uri="{BB962C8B-B14F-4D97-AF65-F5344CB8AC3E}">
        <p14:creationId xmlns:p14="http://schemas.microsoft.com/office/powerpoint/2010/main" val="341648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32</a:t>
            </a:fld>
            <a:endParaRPr lang="en-US"/>
          </a:p>
        </p:txBody>
      </p:sp>
    </p:spTree>
    <p:extLst>
      <p:ext uri="{BB962C8B-B14F-4D97-AF65-F5344CB8AC3E}">
        <p14:creationId xmlns:p14="http://schemas.microsoft.com/office/powerpoint/2010/main" val="3968511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that *prior* to the Spring 2013 (20 March 2013) Yaw Flip maneuver, when the GOES-15 satellite was in the upright position, the gridded imagery appears to line up perfectly with the gridded imagery immediately after the Fall 2013 (23 September 2013) Yaw Flip maneuver (previous three slides). After this Fall 2013 maneuver the satellite, again, is in the upright position.</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33</a:t>
            </a:fld>
            <a:endParaRPr lang="en-US"/>
          </a:p>
        </p:txBody>
      </p:sp>
    </p:spTree>
    <p:extLst>
      <p:ext uri="{BB962C8B-B14F-4D97-AF65-F5344CB8AC3E}">
        <p14:creationId xmlns:p14="http://schemas.microsoft.com/office/powerpoint/2010/main" val="2403100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34</a:t>
            </a:fld>
            <a:endParaRPr lang="en-US"/>
          </a:p>
        </p:txBody>
      </p:sp>
    </p:spTree>
    <p:extLst>
      <p:ext uri="{BB962C8B-B14F-4D97-AF65-F5344CB8AC3E}">
        <p14:creationId xmlns:p14="http://schemas.microsoft.com/office/powerpoint/2010/main" val="3103285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35</a:t>
            </a:fld>
            <a:endParaRPr lang="en-US"/>
          </a:p>
        </p:txBody>
      </p:sp>
    </p:spTree>
    <p:extLst>
      <p:ext uri="{BB962C8B-B14F-4D97-AF65-F5344CB8AC3E}">
        <p14:creationId xmlns:p14="http://schemas.microsoft.com/office/powerpoint/2010/main" val="287442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4</a:t>
            </a:fld>
            <a:endParaRPr lang="en-US"/>
          </a:p>
        </p:txBody>
      </p:sp>
    </p:spTree>
    <p:extLst>
      <p:ext uri="{BB962C8B-B14F-4D97-AF65-F5344CB8AC3E}">
        <p14:creationId xmlns:p14="http://schemas.microsoft.com/office/powerpoint/2010/main" val="208376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YAW</a:t>
            </a:r>
            <a:r>
              <a:rPr lang="en-US" baseline="0" dirty="0" smtClean="0"/>
              <a:t> FLIP #1 – inverted -&gt; upright          September 2012</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5</a:t>
            </a:fld>
            <a:endParaRPr lang="en-US"/>
          </a:p>
        </p:txBody>
      </p:sp>
    </p:spTree>
    <p:extLst>
      <p:ext uri="{BB962C8B-B14F-4D97-AF65-F5344CB8AC3E}">
        <p14:creationId xmlns:p14="http://schemas.microsoft.com/office/powerpoint/2010/main" val="251531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6</a:t>
            </a:fld>
            <a:endParaRPr lang="en-US"/>
          </a:p>
        </p:txBody>
      </p:sp>
    </p:spTree>
    <p:extLst>
      <p:ext uri="{BB962C8B-B14F-4D97-AF65-F5344CB8AC3E}">
        <p14:creationId xmlns:p14="http://schemas.microsoft.com/office/powerpoint/2010/main" val="302682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7</a:t>
            </a:fld>
            <a:endParaRPr lang="en-US"/>
          </a:p>
        </p:txBody>
      </p:sp>
    </p:spTree>
    <p:extLst>
      <p:ext uri="{BB962C8B-B14F-4D97-AF65-F5344CB8AC3E}">
        <p14:creationId xmlns:p14="http://schemas.microsoft.com/office/powerpoint/2010/main" val="237480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8</a:t>
            </a:fld>
            <a:endParaRPr lang="en-US"/>
          </a:p>
        </p:txBody>
      </p:sp>
    </p:spTree>
    <p:extLst>
      <p:ext uri="{BB962C8B-B14F-4D97-AF65-F5344CB8AC3E}">
        <p14:creationId xmlns:p14="http://schemas.microsoft.com/office/powerpoint/2010/main" val="100638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9BC1EF8-3DD1-4967-8724-671411990920}" type="slidenum">
              <a:rPr lang="en-US" smtClean="0"/>
              <a:t>9</a:t>
            </a:fld>
            <a:endParaRPr lang="en-US"/>
          </a:p>
        </p:txBody>
      </p:sp>
    </p:spTree>
    <p:extLst>
      <p:ext uri="{BB962C8B-B14F-4D97-AF65-F5344CB8AC3E}">
        <p14:creationId xmlns:p14="http://schemas.microsoft.com/office/powerpoint/2010/main" val="167496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8522C-D7B1-466D-85AB-CBC37A388303}" type="datetime1">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386537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466F9-710F-46AE-A154-9AC4410453E0}" type="datetime1">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157012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36AEC-525F-497F-AD8E-4BE8D390AA52}" type="datetime1">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13942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A5E57-B85B-4D34-B895-7DEC2CA2F3EA}" type="datetime1">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343879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11172-1F68-4E69-B99E-1BC616369543}" type="datetime1">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241767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7AB1F-2A41-463C-8D82-215F64226A84}" type="datetime1">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71977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06CAD-760A-49C3-B139-84664D03B31B}" type="datetime1">
              <a:rPr lang="en-US" smtClean="0"/>
              <a:t>3/27/2014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307548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2858C-8287-42C7-A8D3-10BAA157BBAA}" type="datetime1">
              <a:rPr lang="en-US" smtClean="0"/>
              <a:t>3/27/2014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57278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310A5-3B45-4B60-A265-E86AE3F9F629}" type="datetime1">
              <a:rPr lang="en-US" smtClean="0"/>
              <a:t>3/27/2014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382273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D7481-2A46-49F2-A2E5-2EDDD91879E7}" type="datetime1">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24334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8304B-B09D-4AB8-90D1-AC809F266B60}" type="datetime1">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FF824-0B53-4041-ABE6-DE890BF41792}" type="slidenum">
              <a:rPr lang="en-US" smtClean="0"/>
              <a:t>‹#›</a:t>
            </a:fld>
            <a:endParaRPr lang="en-US"/>
          </a:p>
        </p:txBody>
      </p:sp>
    </p:spTree>
    <p:extLst>
      <p:ext uri="{BB962C8B-B14F-4D97-AF65-F5344CB8AC3E}">
        <p14:creationId xmlns:p14="http://schemas.microsoft.com/office/powerpoint/2010/main" val="292145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19AD5-25CE-4ACD-9C66-8F737C57B408}" type="datetime1">
              <a:rPr lang="en-US" smtClean="0"/>
              <a:t>3/27/2014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FF824-0B53-4041-ABE6-DE890BF41792}" type="slidenum">
              <a:rPr lang="en-US" smtClean="0"/>
              <a:t>‹#›</a:t>
            </a:fld>
            <a:endParaRPr lang="en-US"/>
          </a:p>
        </p:txBody>
      </p:sp>
    </p:spTree>
    <p:extLst>
      <p:ext uri="{BB962C8B-B14F-4D97-AF65-F5344CB8AC3E}">
        <p14:creationId xmlns:p14="http://schemas.microsoft.com/office/powerpoint/2010/main" val="1058882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5661" y="381000"/>
            <a:ext cx="6272679" cy="5755422"/>
          </a:xfrm>
          <a:prstGeom prst="rect">
            <a:avLst/>
          </a:prstGeom>
          <a:noFill/>
        </p:spPr>
        <p:txBody>
          <a:bodyPr wrap="none" rtlCol="0">
            <a:spAutoFit/>
          </a:bodyPr>
          <a:lstStyle/>
          <a:p>
            <a:pPr algn="ctr"/>
            <a:r>
              <a:rPr lang="en-US" sz="3600" b="1" dirty="0" smtClean="0"/>
              <a:t>GOES-15 Imager</a:t>
            </a:r>
          </a:p>
          <a:p>
            <a:pPr algn="ctr"/>
            <a:r>
              <a:rPr lang="en-US" sz="3600" b="1" dirty="0" smtClean="0"/>
              <a:t>A Sampling of Imagery Over </a:t>
            </a:r>
          </a:p>
          <a:p>
            <a:pPr algn="ctr"/>
            <a:r>
              <a:rPr lang="en-US" sz="3600" b="1" dirty="0" smtClean="0"/>
              <a:t>Four Yaw Flip Maneuvers</a:t>
            </a:r>
          </a:p>
          <a:p>
            <a:pPr algn="ctr"/>
            <a:r>
              <a:rPr lang="en-US" sz="2800" b="1" dirty="0" smtClean="0"/>
              <a:t>2030UTC 20 Sep 2012 (264),</a:t>
            </a:r>
          </a:p>
          <a:p>
            <a:pPr algn="ctr"/>
            <a:r>
              <a:rPr lang="en-US" sz="2800" b="1" dirty="0" smtClean="0"/>
              <a:t>2030UTC 20 Mar 2013 (079),</a:t>
            </a:r>
          </a:p>
          <a:p>
            <a:pPr algn="ctr"/>
            <a:r>
              <a:rPr lang="en-US" sz="2800" b="1" dirty="0" smtClean="0"/>
              <a:t>2030UTC  23 Sep 2013 (266),</a:t>
            </a:r>
          </a:p>
          <a:p>
            <a:pPr algn="ctr"/>
            <a:r>
              <a:rPr lang="en-US" sz="2800" b="1" dirty="0" smtClean="0"/>
              <a:t>&amp;</a:t>
            </a:r>
          </a:p>
          <a:p>
            <a:pPr algn="ctr"/>
            <a:r>
              <a:rPr lang="en-US" sz="2800" b="1" dirty="0" smtClean="0"/>
              <a:t>2030UTC 20 Mar 2014 (079)</a:t>
            </a:r>
          </a:p>
          <a:p>
            <a:pPr algn="ctr"/>
            <a:endParaRPr lang="en-US" dirty="0" smtClean="0"/>
          </a:p>
          <a:p>
            <a:pPr algn="ctr"/>
            <a:endParaRPr lang="en-US" dirty="0" smtClean="0"/>
          </a:p>
          <a:p>
            <a:pPr algn="ctr"/>
            <a:endParaRPr lang="en-US" dirty="0"/>
          </a:p>
          <a:p>
            <a:pPr algn="ctr"/>
            <a:endParaRPr lang="en-US" dirty="0" smtClean="0"/>
          </a:p>
          <a:p>
            <a:pPr algn="ctr"/>
            <a:r>
              <a:rPr lang="en-US" sz="2400" b="1" dirty="0"/>
              <a:t>Tony Schreiner, Jim </a:t>
            </a:r>
            <a:r>
              <a:rPr lang="en-US" sz="2400" b="1" dirty="0" smtClean="0"/>
              <a:t>Nelson, Mat Gunshor CIMSS</a:t>
            </a:r>
          </a:p>
          <a:p>
            <a:pPr algn="ctr"/>
            <a:r>
              <a:rPr lang="en-US" sz="2400" b="1" dirty="0" smtClean="0"/>
              <a:t>       Tim </a:t>
            </a:r>
            <a:r>
              <a:rPr lang="en-US" sz="2400" b="1" dirty="0" err="1" smtClean="0"/>
              <a:t>Schmit</a:t>
            </a:r>
            <a:r>
              <a:rPr lang="en-US" sz="2400" b="1" dirty="0" smtClean="0"/>
              <a:t>    NOAA/NESDIS/ASPB</a:t>
            </a:r>
            <a:endParaRPr lang="en-US" sz="2400" b="1" dirty="0"/>
          </a:p>
        </p:txBody>
      </p:sp>
      <p:sp>
        <p:nvSpPr>
          <p:cNvPr id="5" name="TextBox 4"/>
          <p:cNvSpPr txBox="1"/>
          <p:nvPr/>
        </p:nvSpPr>
        <p:spPr>
          <a:xfrm>
            <a:off x="3868923" y="6381690"/>
            <a:ext cx="1406154" cy="400110"/>
          </a:xfrm>
          <a:prstGeom prst="rect">
            <a:avLst/>
          </a:prstGeom>
          <a:noFill/>
        </p:spPr>
        <p:txBody>
          <a:bodyPr wrap="none" rtlCol="0">
            <a:spAutoFit/>
          </a:bodyPr>
          <a:lstStyle/>
          <a:p>
            <a:r>
              <a:rPr lang="en-US" sz="2000" b="1" dirty="0" smtClean="0"/>
              <a:t>26Mar2014</a:t>
            </a:r>
            <a:endParaRPr lang="en-US" sz="2000" b="1" dirty="0"/>
          </a:p>
        </p:txBody>
      </p:sp>
    </p:spTree>
    <p:extLst>
      <p:ext uri="{BB962C8B-B14F-4D97-AF65-F5344CB8AC3E}">
        <p14:creationId xmlns:p14="http://schemas.microsoft.com/office/powerpoint/2010/main" val="2707920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5 Jan 2013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10</a:t>
            </a:fld>
            <a:endParaRPr lang="en-US" dirty="0">
              <a:ln>
                <a:solidFill>
                  <a:schemeClr val="tx1"/>
                </a:solidFill>
              </a:ln>
            </a:endParaRPr>
          </a:p>
        </p:txBody>
      </p:sp>
    </p:spTree>
    <p:extLst>
      <p:ext uri="{BB962C8B-B14F-4D97-AF65-F5344CB8AC3E}">
        <p14:creationId xmlns:p14="http://schemas.microsoft.com/office/powerpoint/2010/main" val="3069138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14 Feb 2013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11</a:t>
            </a:fld>
            <a:endParaRPr lang="en-US" dirty="0">
              <a:ln>
                <a:solidFill>
                  <a:schemeClr val="tx1"/>
                </a:solidFill>
              </a:ln>
            </a:endParaRPr>
          </a:p>
        </p:txBody>
      </p:sp>
    </p:spTree>
    <p:extLst>
      <p:ext uri="{BB962C8B-B14F-4D97-AF65-F5344CB8AC3E}">
        <p14:creationId xmlns:p14="http://schemas.microsoft.com/office/powerpoint/2010/main" val="3069138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10" name="Straight Arrow Connector 9"/>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20 Mar 2013  18:00UTC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12</a:t>
            </a:fld>
            <a:endParaRPr lang="en-US" dirty="0">
              <a:ln>
                <a:solidFill>
                  <a:schemeClr val="tx1"/>
                </a:solidFill>
              </a:ln>
            </a:endParaRPr>
          </a:p>
        </p:txBody>
      </p:sp>
    </p:spTree>
    <p:extLst>
      <p:ext uri="{BB962C8B-B14F-4D97-AF65-F5344CB8AC3E}">
        <p14:creationId xmlns:p14="http://schemas.microsoft.com/office/powerpoint/2010/main" val="3577895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20 Mar 2013  20:00UTC</a:t>
            </a:r>
            <a:endParaRPr lang="en-US" sz="1400" b="1" dirty="0"/>
          </a:p>
        </p:txBody>
      </p:sp>
      <p:sp>
        <p:nvSpPr>
          <p:cNvPr id="7" name="TextBox 6"/>
          <p:cNvSpPr txBox="1"/>
          <p:nvPr/>
        </p:nvSpPr>
        <p:spPr>
          <a:xfrm>
            <a:off x="4495800" y="6172200"/>
            <a:ext cx="4233851" cy="307777"/>
          </a:xfrm>
          <a:prstGeom prst="rect">
            <a:avLst/>
          </a:prstGeom>
          <a:solidFill>
            <a:schemeClr val="bg1"/>
          </a:solidFill>
        </p:spPr>
        <p:txBody>
          <a:bodyPr wrap="none" rtlCol="0">
            <a:spAutoFit/>
          </a:bodyPr>
          <a:lstStyle/>
          <a:p>
            <a:r>
              <a:rPr lang="en-US" sz="1400" b="1" dirty="0" smtClean="0"/>
              <a:t>30 minutes prior to the Spring 2013 Yaw Flip Maneuver</a:t>
            </a:r>
            <a:endParaRPr lang="en-US" sz="1400" b="1" dirty="0"/>
          </a:p>
        </p:txBody>
      </p:sp>
      <p:sp>
        <p:nvSpPr>
          <p:cNvPr id="2" name="TextBox 1"/>
          <p:cNvSpPr txBox="1"/>
          <p:nvPr/>
        </p:nvSpPr>
        <p:spPr>
          <a:xfrm>
            <a:off x="457200" y="5522893"/>
            <a:ext cx="2133599" cy="954107"/>
          </a:xfrm>
          <a:prstGeom prst="rect">
            <a:avLst/>
          </a:prstGeom>
          <a:solidFill>
            <a:schemeClr val="bg1"/>
          </a:solidFill>
          <a:ln>
            <a:solidFill>
              <a:schemeClr val="tx1"/>
            </a:solidFill>
          </a:ln>
        </p:spPr>
        <p:txBody>
          <a:bodyPr wrap="square" rtlCol="0">
            <a:spAutoFit/>
          </a:bodyPr>
          <a:lstStyle/>
          <a:p>
            <a:pPr algn="just"/>
            <a:r>
              <a:rPr lang="en-US" sz="1400" b="1" dirty="0" smtClean="0"/>
              <a:t>The 20 March 2013 Yaw Flip causes the upright spacecraft to flip to the inverted position.</a:t>
            </a:r>
            <a:endParaRPr lang="en-US" sz="1400" b="1" dirty="0"/>
          </a:p>
        </p:txBody>
      </p:sp>
      <p:sp>
        <p:nvSpPr>
          <p:cNvPr id="8" name="Slide Number Placeholder 7"/>
          <p:cNvSpPr>
            <a:spLocks noGrp="1"/>
          </p:cNvSpPr>
          <p:nvPr>
            <p:ph type="sldNum" sz="quarter" idx="12"/>
          </p:nvPr>
        </p:nvSpPr>
        <p:spPr/>
        <p:txBody>
          <a:bodyPr/>
          <a:lstStyle/>
          <a:p>
            <a:fld id="{2E7FF824-0B53-4041-ABE6-DE890BF41792}" type="slidenum">
              <a:rPr lang="en-US" smtClean="0">
                <a:ln>
                  <a:solidFill>
                    <a:schemeClr val="tx1"/>
                  </a:solidFill>
                </a:ln>
              </a:rPr>
              <a:t>13</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20 Mar 2013  22:00UTC</a:t>
            </a:r>
            <a:endParaRPr lang="en-US" sz="1400" b="1" dirty="0"/>
          </a:p>
        </p:txBody>
      </p:sp>
      <p:sp>
        <p:nvSpPr>
          <p:cNvPr id="7" name="TextBox 6"/>
          <p:cNvSpPr txBox="1"/>
          <p:nvPr/>
        </p:nvSpPr>
        <p:spPr>
          <a:xfrm>
            <a:off x="4648200" y="6172200"/>
            <a:ext cx="4068934" cy="307777"/>
          </a:xfrm>
          <a:prstGeom prst="rect">
            <a:avLst/>
          </a:prstGeom>
          <a:solidFill>
            <a:schemeClr val="bg1"/>
          </a:solidFill>
        </p:spPr>
        <p:txBody>
          <a:bodyPr wrap="none" rtlCol="0">
            <a:spAutoFit/>
          </a:bodyPr>
          <a:lstStyle/>
          <a:p>
            <a:r>
              <a:rPr lang="en-US" sz="1400" b="1" dirty="0" smtClean="0"/>
              <a:t>30 minutes after the Spring 2013 Yaw Flip Maneuver</a:t>
            </a:r>
            <a:endParaRPr lang="en-US" sz="1400" b="1" dirty="0"/>
          </a:p>
        </p:txBody>
      </p:sp>
      <p:sp>
        <p:nvSpPr>
          <p:cNvPr id="8" name="TextBox 7"/>
          <p:cNvSpPr txBox="1"/>
          <p:nvPr/>
        </p:nvSpPr>
        <p:spPr>
          <a:xfrm>
            <a:off x="457200" y="5522893"/>
            <a:ext cx="2133599" cy="954107"/>
          </a:xfrm>
          <a:prstGeom prst="rect">
            <a:avLst/>
          </a:prstGeom>
          <a:solidFill>
            <a:schemeClr val="bg1"/>
          </a:solidFill>
          <a:ln>
            <a:solidFill>
              <a:schemeClr val="tx1"/>
            </a:solidFill>
          </a:ln>
        </p:spPr>
        <p:txBody>
          <a:bodyPr wrap="square" rtlCol="0">
            <a:spAutoFit/>
          </a:bodyPr>
          <a:lstStyle/>
          <a:p>
            <a:pPr algn="just"/>
            <a:r>
              <a:rPr lang="en-US" sz="1400" b="1" dirty="0" smtClean="0"/>
              <a:t>The 20 March 2013 Yaw Flip causes the upright spacecraft to flip to the inverted position.</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14</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20 Mar 2013  23:00UTC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15</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21 Mar 2013  18:00UTC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16</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21 Mar 2013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17</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31 Mar 2013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18</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30 May 2013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19</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0545" y="228600"/>
            <a:ext cx="2202912" cy="461665"/>
          </a:xfrm>
          <a:prstGeom prst="rect">
            <a:avLst/>
          </a:prstGeom>
          <a:noFill/>
        </p:spPr>
        <p:txBody>
          <a:bodyPr wrap="none" rtlCol="0">
            <a:spAutoFit/>
          </a:bodyPr>
          <a:lstStyle/>
          <a:p>
            <a:pPr algn="ctr"/>
            <a:r>
              <a:rPr lang="en-US" sz="2400" b="1" dirty="0" smtClean="0"/>
              <a:t>INTRODUCTION</a:t>
            </a:r>
            <a:endParaRPr lang="en-US" sz="2400" b="1" dirty="0"/>
          </a:p>
        </p:txBody>
      </p:sp>
      <p:sp>
        <p:nvSpPr>
          <p:cNvPr id="3" name="TextBox 2"/>
          <p:cNvSpPr txBox="1"/>
          <p:nvPr/>
        </p:nvSpPr>
        <p:spPr>
          <a:xfrm>
            <a:off x="609600" y="2209800"/>
            <a:ext cx="7924800" cy="4093428"/>
          </a:xfrm>
          <a:prstGeom prst="rect">
            <a:avLst/>
          </a:prstGeom>
          <a:noFill/>
        </p:spPr>
        <p:txBody>
          <a:bodyPr wrap="square" rtlCol="0">
            <a:spAutoFit/>
          </a:bodyPr>
          <a:lstStyle/>
          <a:p>
            <a:pPr marL="342900" indent="-342900" algn="just">
              <a:buFont typeface="Arial" pitchFamily="34" charset="0"/>
              <a:buChar char="•"/>
            </a:pPr>
            <a:r>
              <a:rPr lang="en-US" sz="2000" b="1" dirty="0" smtClean="0"/>
              <a:t>Does the semi-annual Yaw Flip Maneuver effect the GOES-15 Imager imagery?</a:t>
            </a:r>
          </a:p>
          <a:p>
            <a:pPr algn="just"/>
            <a:endParaRPr lang="en-US" sz="2000" b="1" dirty="0"/>
          </a:p>
          <a:p>
            <a:pPr marL="342900" indent="-342900" algn="just">
              <a:buFont typeface="Arial" pitchFamily="34" charset="0"/>
              <a:buChar char="•"/>
            </a:pPr>
            <a:endParaRPr lang="en-US" sz="2000" b="1" dirty="0"/>
          </a:p>
          <a:p>
            <a:pPr marL="342900" indent="-342900" algn="just">
              <a:buFont typeface="Arial" pitchFamily="34" charset="0"/>
              <a:buChar char="•"/>
            </a:pPr>
            <a:r>
              <a:rPr lang="en-US" sz="2000" b="1" dirty="0" smtClean="0"/>
              <a:t>If there is an effect, is it systematic?</a:t>
            </a:r>
          </a:p>
          <a:p>
            <a:pPr marL="342900" indent="-342900" algn="just">
              <a:buFont typeface="Arial" pitchFamily="34" charset="0"/>
              <a:buChar char="•"/>
            </a:pPr>
            <a:endParaRPr lang="en-US" sz="2000" b="1" dirty="0" smtClean="0"/>
          </a:p>
          <a:p>
            <a:pPr marL="342900" indent="-342900" algn="just">
              <a:buFont typeface="Arial" pitchFamily="34" charset="0"/>
              <a:buChar char="•"/>
            </a:pPr>
            <a:endParaRPr lang="en-US" sz="2000" b="1" dirty="0"/>
          </a:p>
          <a:p>
            <a:pPr marL="342900" indent="-342900" algn="just">
              <a:buFont typeface="Arial" pitchFamily="34" charset="0"/>
              <a:buChar char="•"/>
            </a:pPr>
            <a:endParaRPr lang="en-US" sz="2000" b="1" dirty="0" smtClean="0"/>
          </a:p>
          <a:p>
            <a:pPr marL="342900" indent="-342900" algn="just">
              <a:buFont typeface="Arial" pitchFamily="34" charset="0"/>
              <a:buChar char="•"/>
            </a:pPr>
            <a:endParaRPr lang="en-US" sz="2000" b="1" dirty="0"/>
          </a:p>
          <a:p>
            <a:pPr marL="342900" indent="-342900" algn="just">
              <a:buFont typeface="Arial" pitchFamily="34" charset="0"/>
              <a:buChar char="•"/>
            </a:pPr>
            <a:endParaRPr lang="en-US" sz="2000" b="1" dirty="0"/>
          </a:p>
          <a:p>
            <a:pPr marL="342900" indent="-342900" algn="just">
              <a:buFont typeface="Arial" pitchFamily="34" charset="0"/>
              <a:buChar char="•"/>
            </a:pPr>
            <a:endParaRPr lang="en-US" sz="2000" b="1" dirty="0" smtClean="0"/>
          </a:p>
          <a:p>
            <a:pPr marL="342900" indent="-342900" algn="just">
              <a:buFont typeface="Arial" pitchFamily="34" charset="0"/>
              <a:buChar char="•"/>
            </a:pPr>
            <a:r>
              <a:rPr lang="en-US" sz="2000" b="1" dirty="0" smtClean="0"/>
              <a:t>The following series of images (</a:t>
            </a:r>
            <a:r>
              <a:rPr lang="en-US" sz="2000" b="1" dirty="0" err="1" smtClean="0"/>
              <a:t>McIDAS</a:t>
            </a:r>
            <a:r>
              <a:rPr lang="en-US" sz="2000" b="1" dirty="0" smtClean="0"/>
              <a:t>-X) will help to address these concerns.</a:t>
            </a:r>
            <a:endParaRPr lang="en-US" sz="2000" b="1" dirty="0"/>
          </a:p>
        </p:txBody>
      </p:sp>
      <p:sp>
        <p:nvSpPr>
          <p:cNvPr id="4" name="Slide Number Placeholder 3"/>
          <p:cNvSpPr>
            <a:spLocks noGrp="1"/>
          </p:cNvSpPr>
          <p:nvPr>
            <p:ph type="sldNum" sz="quarter" idx="12"/>
          </p:nvPr>
        </p:nvSpPr>
        <p:spPr/>
        <p:txBody>
          <a:bodyPr/>
          <a:lstStyle/>
          <a:p>
            <a:fld id="{2E7FF824-0B53-4041-ABE6-DE890BF41792}" type="slidenum">
              <a:rPr lang="en-US" smtClean="0">
                <a:ln>
                  <a:solidFill>
                    <a:schemeClr val="tx1"/>
                  </a:solidFill>
                </a:ln>
                <a:solidFill>
                  <a:srgbClr val="C00000"/>
                </a:solidFill>
              </a:rPr>
              <a:t>2</a:t>
            </a:fld>
            <a:endParaRPr lang="en-US" dirty="0">
              <a:ln>
                <a:solidFill>
                  <a:schemeClr val="tx1"/>
                </a:solidFill>
              </a:ln>
              <a:solidFill>
                <a:srgbClr val="C00000"/>
              </a:solidFill>
            </a:endParaRPr>
          </a:p>
        </p:txBody>
      </p:sp>
    </p:spTree>
    <p:extLst>
      <p:ext uri="{BB962C8B-B14F-4D97-AF65-F5344CB8AC3E}">
        <p14:creationId xmlns:p14="http://schemas.microsoft.com/office/powerpoint/2010/main" val="599510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29 Jun 2013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20</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29 Jul 2013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21</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19 Aug 2013  22:00UTC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22</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23 Sep 2013  20:00UTC</a:t>
            </a:r>
            <a:endParaRPr lang="en-US" sz="1400" b="1" dirty="0"/>
          </a:p>
        </p:txBody>
      </p:sp>
      <p:sp>
        <p:nvSpPr>
          <p:cNvPr id="7" name="TextBox 6"/>
          <p:cNvSpPr txBox="1"/>
          <p:nvPr/>
        </p:nvSpPr>
        <p:spPr>
          <a:xfrm>
            <a:off x="4648200" y="6172200"/>
            <a:ext cx="4057393" cy="307777"/>
          </a:xfrm>
          <a:prstGeom prst="rect">
            <a:avLst/>
          </a:prstGeom>
          <a:solidFill>
            <a:schemeClr val="bg1"/>
          </a:solidFill>
        </p:spPr>
        <p:txBody>
          <a:bodyPr wrap="none" rtlCol="0">
            <a:spAutoFit/>
          </a:bodyPr>
          <a:lstStyle/>
          <a:p>
            <a:r>
              <a:rPr lang="en-US" sz="1400" b="1" dirty="0" smtClean="0"/>
              <a:t>30 minutes prior to the Fall 2013 Yaw Flip Maneuver</a:t>
            </a:r>
            <a:endParaRPr lang="en-US" sz="1400" b="1" dirty="0"/>
          </a:p>
        </p:txBody>
      </p:sp>
      <p:sp>
        <p:nvSpPr>
          <p:cNvPr id="8" name="TextBox 7"/>
          <p:cNvSpPr txBox="1"/>
          <p:nvPr/>
        </p:nvSpPr>
        <p:spPr>
          <a:xfrm>
            <a:off x="457200" y="5522893"/>
            <a:ext cx="2133599" cy="954107"/>
          </a:xfrm>
          <a:prstGeom prst="rect">
            <a:avLst/>
          </a:prstGeom>
          <a:solidFill>
            <a:schemeClr val="bg1"/>
          </a:solidFill>
          <a:ln>
            <a:solidFill>
              <a:schemeClr val="tx1"/>
            </a:solidFill>
          </a:ln>
        </p:spPr>
        <p:txBody>
          <a:bodyPr wrap="square" rtlCol="0">
            <a:spAutoFit/>
          </a:bodyPr>
          <a:lstStyle/>
          <a:p>
            <a:pPr algn="just"/>
            <a:r>
              <a:rPr lang="en-US" sz="1400" b="1" dirty="0" smtClean="0"/>
              <a:t>The 23 September 2013 Yaw Flip causes the inverted spacecraft to flip to the upright position.</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23</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23 Sep 2013  22:00UTC</a:t>
            </a:r>
            <a:endParaRPr lang="en-US" sz="1400" b="1" dirty="0"/>
          </a:p>
        </p:txBody>
      </p:sp>
      <p:sp>
        <p:nvSpPr>
          <p:cNvPr id="7" name="TextBox 6"/>
          <p:cNvSpPr txBox="1"/>
          <p:nvPr/>
        </p:nvSpPr>
        <p:spPr>
          <a:xfrm>
            <a:off x="4876800" y="6172200"/>
            <a:ext cx="3852401" cy="307777"/>
          </a:xfrm>
          <a:prstGeom prst="rect">
            <a:avLst/>
          </a:prstGeom>
          <a:solidFill>
            <a:schemeClr val="bg1"/>
          </a:solidFill>
        </p:spPr>
        <p:txBody>
          <a:bodyPr wrap="none" rtlCol="0">
            <a:spAutoFit/>
          </a:bodyPr>
          <a:lstStyle/>
          <a:p>
            <a:r>
              <a:rPr lang="en-US" sz="1400" b="1" dirty="0" smtClean="0"/>
              <a:t>30 minutes after the Fall 2013 Yaw Flip Maneuver</a:t>
            </a:r>
            <a:endParaRPr lang="en-US" sz="1400" b="1" dirty="0"/>
          </a:p>
        </p:txBody>
      </p:sp>
      <p:sp>
        <p:nvSpPr>
          <p:cNvPr id="8" name="TextBox 7"/>
          <p:cNvSpPr txBox="1"/>
          <p:nvPr/>
        </p:nvSpPr>
        <p:spPr>
          <a:xfrm>
            <a:off x="457200" y="5522893"/>
            <a:ext cx="2133599" cy="954107"/>
          </a:xfrm>
          <a:prstGeom prst="rect">
            <a:avLst/>
          </a:prstGeom>
          <a:solidFill>
            <a:schemeClr val="bg1"/>
          </a:solidFill>
          <a:ln>
            <a:solidFill>
              <a:schemeClr val="tx1"/>
            </a:solidFill>
          </a:ln>
        </p:spPr>
        <p:txBody>
          <a:bodyPr wrap="square" rtlCol="0">
            <a:spAutoFit/>
          </a:bodyPr>
          <a:lstStyle/>
          <a:p>
            <a:pPr algn="just"/>
            <a:r>
              <a:rPr lang="en-US" sz="1400" b="1" dirty="0" smtClean="0"/>
              <a:t>The 23 September 2013 Yaw Flip causes the inverted spacecraft to flip to the upright position.</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24</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28 Sep 2013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25</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27 Oct 2013  21:00UTC</a:t>
            </a:r>
            <a:endParaRPr lang="en-US" sz="1400" b="1" dirty="0"/>
          </a:p>
        </p:txBody>
      </p:sp>
      <p:sp>
        <p:nvSpPr>
          <p:cNvPr id="7" name="TextBox 6"/>
          <p:cNvSpPr txBox="1"/>
          <p:nvPr/>
        </p:nvSpPr>
        <p:spPr>
          <a:xfrm>
            <a:off x="5181600" y="6172200"/>
            <a:ext cx="3584058" cy="307777"/>
          </a:xfrm>
          <a:prstGeom prst="rect">
            <a:avLst/>
          </a:prstGeom>
          <a:solidFill>
            <a:schemeClr val="bg1"/>
          </a:solidFill>
        </p:spPr>
        <p:txBody>
          <a:bodyPr wrap="none" rtlCol="0">
            <a:spAutoFit/>
          </a:bodyPr>
          <a:lstStyle/>
          <a:p>
            <a:r>
              <a:rPr lang="en-US" sz="1400" b="1" dirty="0" smtClean="0"/>
              <a:t>34 days after the Fall 2013 Yaw Flip Maneuver</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26</a:t>
            </a:fld>
            <a:endParaRPr lang="en-US" dirty="0">
              <a:ln>
                <a:solidFill>
                  <a:schemeClr val="tx1"/>
                </a:solidFill>
              </a:ln>
            </a:endParaRPr>
          </a:p>
        </p:txBody>
      </p:sp>
    </p:spTree>
    <p:extLst>
      <p:ext uri="{BB962C8B-B14F-4D97-AF65-F5344CB8AC3E}">
        <p14:creationId xmlns:p14="http://schemas.microsoft.com/office/powerpoint/2010/main" val="3678067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7FF824-0B53-4041-ABE6-DE890BF41792}" type="slidenum">
              <a:rPr lang="en-US" smtClean="0"/>
              <a:t>27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26" y="198120"/>
            <a:ext cx="8549548"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6" name="Straight Arrow Connector 5"/>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15 Jan 2014  21:00UTC</a:t>
            </a:r>
            <a:endParaRPr lang="en-US" sz="1400" b="1" dirty="0"/>
          </a:p>
        </p:txBody>
      </p:sp>
      <p:sp>
        <p:nvSpPr>
          <p:cNvPr id="8" name="TextBox 7"/>
          <p:cNvSpPr txBox="1"/>
          <p:nvPr/>
        </p:nvSpPr>
        <p:spPr>
          <a:xfrm>
            <a:off x="4757416" y="6172200"/>
            <a:ext cx="4005584" cy="307777"/>
          </a:xfrm>
          <a:prstGeom prst="rect">
            <a:avLst/>
          </a:prstGeom>
          <a:solidFill>
            <a:schemeClr val="bg1"/>
          </a:solidFill>
        </p:spPr>
        <p:txBody>
          <a:bodyPr wrap="none" rtlCol="0">
            <a:spAutoFit/>
          </a:bodyPr>
          <a:lstStyle/>
          <a:p>
            <a:r>
              <a:rPr lang="en-US" sz="1400" b="1" dirty="0" smtClean="0"/>
              <a:t>64 days prior to the Spring 2014 Yaw Flip Maneuver</a:t>
            </a:r>
            <a:endParaRPr lang="en-US" sz="1400" b="1" dirty="0"/>
          </a:p>
        </p:txBody>
      </p:sp>
    </p:spTree>
    <p:extLst>
      <p:ext uri="{BB962C8B-B14F-4D97-AF65-F5344CB8AC3E}">
        <p14:creationId xmlns:p14="http://schemas.microsoft.com/office/powerpoint/2010/main" val="661451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7FF824-0B53-4041-ABE6-DE890BF41792}" type="slidenum">
              <a:rPr lang="en-US" smtClean="0"/>
              <a:t>28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6" name="Straight Arrow Connector 5"/>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3 Mar 2014  21:00UTC</a:t>
            </a:r>
            <a:endParaRPr lang="en-US" sz="1400" b="1" dirty="0"/>
          </a:p>
        </p:txBody>
      </p:sp>
      <p:sp>
        <p:nvSpPr>
          <p:cNvPr id="8" name="TextBox 7"/>
          <p:cNvSpPr txBox="1"/>
          <p:nvPr/>
        </p:nvSpPr>
        <p:spPr>
          <a:xfrm>
            <a:off x="4757416" y="6172200"/>
            <a:ext cx="4005584" cy="307777"/>
          </a:xfrm>
          <a:prstGeom prst="rect">
            <a:avLst/>
          </a:prstGeom>
          <a:solidFill>
            <a:schemeClr val="bg1"/>
          </a:solidFill>
        </p:spPr>
        <p:txBody>
          <a:bodyPr wrap="none" rtlCol="0">
            <a:spAutoFit/>
          </a:bodyPr>
          <a:lstStyle/>
          <a:p>
            <a:r>
              <a:rPr lang="en-US" sz="1400" b="1" dirty="0" smtClean="0"/>
              <a:t>17 days prior to the Spring 2014 Yaw Flip Maneuver</a:t>
            </a:r>
            <a:endParaRPr lang="en-US" sz="1400" b="1" dirty="0"/>
          </a:p>
        </p:txBody>
      </p:sp>
    </p:spTree>
    <p:extLst>
      <p:ext uri="{BB962C8B-B14F-4D97-AF65-F5344CB8AC3E}">
        <p14:creationId xmlns:p14="http://schemas.microsoft.com/office/powerpoint/2010/main" val="661451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7FF824-0B53-4041-ABE6-DE890BF41792}" type="slidenum">
              <a:rPr lang="en-US" smtClean="0"/>
              <a:t>29</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26" y="198120"/>
            <a:ext cx="8549548"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6" name="Straight Arrow Connector 5"/>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19 Mar 2014  20:00UTC</a:t>
            </a:r>
            <a:endParaRPr lang="en-US" sz="1400" b="1" dirty="0"/>
          </a:p>
        </p:txBody>
      </p:sp>
      <p:sp>
        <p:nvSpPr>
          <p:cNvPr id="8" name="TextBox 7"/>
          <p:cNvSpPr txBox="1"/>
          <p:nvPr/>
        </p:nvSpPr>
        <p:spPr>
          <a:xfrm>
            <a:off x="4919768" y="6172200"/>
            <a:ext cx="3843232" cy="307777"/>
          </a:xfrm>
          <a:prstGeom prst="rect">
            <a:avLst/>
          </a:prstGeom>
          <a:solidFill>
            <a:schemeClr val="bg1"/>
          </a:solidFill>
        </p:spPr>
        <p:txBody>
          <a:bodyPr wrap="none" rtlCol="0">
            <a:spAutoFit/>
          </a:bodyPr>
          <a:lstStyle/>
          <a:p>
            <a:r>
              <a:rPr lang="en-US" sz="1400" b="1" dirty="0" smtClean="0"/>
              <a:t>1 day prior to the Spring 2014 Yaw Flip Maneuver</a:t>
            </a:r>
            <a:endParaRPr lang="en-US" sz="1400" b="1" dirty="0"/>
          </a:p>
        </p:txBody>
      </p:sp>
      <p:sp>
        <p:nvSpPr>
          <p:cNvPr id="9" name="TextBox 8"/>
          <p:cNvSpPr txBox="1"/>
          <p:nvPr/>
        </p:nvSpPr>
        <p:spPr>
          <a:xfrm>
            <a:off x="457200" y="5522893"/>
            <a:ext cx="2133599" cy="954107"/>
          </a:xfrm>
          <a:prstGeom prst="rect">
            <a:avLst/>
          </a:prstGeom>
          <a:solidFill>
            <a:schemeClr val="bg1"/>
          </a:solidFill>
          <a:ln>
            <a:solidFill>
              <a:schemeClr val="tx1"/>
            </a:solidFill>
          </a:ln>
        </p:spPr>
        <p:txBody>
          <a:bodyPr wrap="square" rtlCol="0">
            <a:spAutoFit/>
          </a:bodyPr>
          <a:lstStyle/>
          <a:p>
            <a:pPr algn="just"/>
            <a:r>
              <a:rPr lang="en-US" sz="1400" b="1" dirty="0" smtClean="0"/>
              <a:t>The 20 March 2014 Yaw Flip causes the upright spacecraft to flip to the inverted position.</a:t>
            </a:r>
            <a:endParaRPr lang="en-US" sz="1400" b="1" dirty="0"/>
          </a:p>
        </p:txBody>
      </p:sp>
    </p:spTree>
    <p:extLst>
      <p:ext uri="{BB962C8B-B14F-4D97-AF65-F5344CB8AC3E}">
        <p14:creationId xmlns:p14="http://schemas.microsoft.com/office/powerpoint/2010/main" val="661451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20 Sep 2012  18:00UTC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3</a:t>
            </a:fld>
            <a:endParaRPr lang="en-US" dirty="0">
              <a:ln>
                <a:solidFill>
                  <a:schemeClr val="tx1"/>
                </a:solidFill>
              </a:ln>
            </a:endParaRPr>
          </a:p>
        </p:txBody>
      </p:sp>
    </p:spTree>
    <p:extLst>
      <p:ext uri="{BB962C8B-B14F-4D97-AF65-F5344CB8AC3E}">
        <p14:creationId xmlns:p14="http://schemas.microsoft.com/office/powerpoint/2010/main" val="4105125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7FF824-0B53-4041-ABE6-DE890BF41792}" type="slidenum">
              <a:rPr lang="en-US" smtClean="0"/>
              <a:t>30</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26" y="198120"/>
            <a:ext cx="8549548"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6" name="Straight Arrow Connector 5"/>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22 Mar 2014  17:00UTC</a:t>
            </a:r>
            <a:endParaRPr lang="en-US" sz="1400" b="1" dirty="0"/>
          </a:p>
        </p:txBody>
      </p:sp>
      <p:sp>
        <p:nvSpPr>
          <p:cNvPr id="8" name="TextBox 7"/>
          <p:cNvSpPr txBox="1"/>
          <p:nvPr/>
        </p:nvSpPr>
        <p:spPr>
          <a:xfrm>
            <a:off x="5053779" y="6172200"/>
            <a:ext cx="3709221" cy="307777"/>
          </a:xfrm>
          <a:prstGeom prst="rect">
            <a:avLst/>
          </a:prstGeom>
          <a:solidFill>
            <a:schemeClr val="bg1"/>
          </a:solidFill>
        </p:spPr>
        <p:txBody>
          <a:bodyPr wrap="none" rtlCol="0">
            <a:spAutoFit/>
          </a:bodyPr>
          <a:lstStyle/>
          <a:p>
            <a:r>
              <a:rPr lang="en-US" sz="1400" b="1" dirty="0" smtClean="0"/>
              <a:t>2 days after the Spring 2014 Yaw Flip Maneuver</a:t>
            </a:r>
            <a:endParaRPr lang="en-US" sz="1400" b="1" dirty="0"/>
          </a:p>
        </p:txBody>
      </p:sp>
      <p:sp>
        <p:nvSpPr>
          <p:cNvPr id="9" name="TextBox 8"/>
          <p:cNvSpPr txBox="1"/>
          <p:nvPr/>
        </p:nvSpPr>
        <p:spPr>
          <a:xfrm>
            <a:off x="457200" y="5522893"/>
            <a:ext cx="2133599" cy="954107"/>
          </a:xfrm>
          <a:prstGeom prst="rect">
            <a:avLst/>
          </a:prstGeom>
          <a:solidFill>
            <a:schemeClr val="bg1"/>
          </a:solidFill>
          <a:ln>
            <a:solidFill>
              <a:schemeClr val="tx1"/>
            </a:solidFill>
          </a:ln>
        </p:spPr>
        <p:txBody>
          <a:bodyPr wrap="square" rtlCol="0">
            <a:spAutoFit/>
          </a:bodyPr>
          <a:lstStyle/>
          <a:p>
            <a:pPr algn="just"/>
            <a:r>
              <a:rPr lang="en-US" sz="1400" b="1" dirty="0" smtClean="0"/>
              <a:t>The 20 March 2014 Yaw Flip causes the upright spacecraft to flip to the inverted position.</a:t>
            </a:r>
            <a:endParaRPr lang="en-US" sz="1400" b="1" dirty="0"/>
          </a:p>
        </p:txBody>
      </p:sp>
    </p:spTree>
    <p:extLst>
      <p:ext uri="{BB962C8B-B14F-4D97-AF65-F5344CB8AC3E}">
        <p14:creationId xmlns:p14="http://schemas.microsoft.com/office/powerpoint/2010/main" val="661451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23 Sep 2013  20:00UTC</a:t>
            </a:r>
            <a:endParaRPr lang="en-US" sz="1400" b="1" dirty="0"/>
          </a:p>
        </p:txBody>
      </p:sp>
      <p:sp>
        <p:nvSpPr>
          <p:cNvPr id="7" name="TextBox 6"/>
          <p:cNvSpPr txBox="1"/>
          <p:nvPr/>
        </p:nvSpPr>
        <p:spPr>
          <a:xfrm>
            <a:off x="4648200" y="6172200"/>
            <a:ext cx="4057393" cy="307777"/>
          </a:xfrm>
          <a:prstGeom prst="rect">
            <a:avLst/>
          </a:prstGeom>
          <a:solidFill>
            <a:schemeClr val="bg1"/>
          </a:solidFill>
        </p:spPr>
        <p:txBody>
          <a:bodyPr wrap="none" rtlCol="0">
            <a:spAutoFit/>
          </a:bodyPr>
          <a:lstStyle/>
          <a:p>
            <a:r>
              <a:rPr lang="en-US" sz="1400" b="1" dirty="0" smtClean="0"/>
              <a:t>30 minutes prior to the Fall 2013 Yaw Flip Maneuver</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31</a:t>
            </a:fld>
            <a:endParaRPr lang="en-US" dirty="0">
              <a:ln>
                <a:solidFill>
                  <a:schemeClr val="tx1"/>
                </a:solidFill>
              </a:ln>
            </a:endParaRPr>
          </a:p>
        </p:txBody>
      </p:sp>
      <p:sp>
        <p:nvSpPr>
          <p:cNvPr id="10" name="TextBox 9"/>
          <p:cNvSpPr txBox="1"/>
          <p:nvPr/>
        </p:nvSpPr>
        <p:spPr>
          <a:xfrm>
            <a:off x="381000" y="5562600"/>
            <a:ext cx="2667000" cy="954107"/>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1400" b="1" dirty="0" smtClean="0"/>
              <a:t>Note the alignment of the navigation to the previous slide. GOES-15 was again in the inverted orientation.</a:t>
            </a:r>
            <a:endParaRPr lang="en-US" sz="1400" b="1" dirty="0"/>
          </a:p>
        </p:txBody>
      </p:sp>
    </p:spTree>
    <p:extLst>
      <p:ext uri="{BB962C8B-B14F-4D97-AF65-F5344CB8AC3E}">
        <p14:creationId xmlns:p14="http://schemas.microsoft.com/office/powerpoint/2010/main" val="3443226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0408" y="228600"/>
            <a:ext cx="1583190" cy="461665"/>
          </a:xfrm>
          <a:prstGeom prst="rect">
            <a:avLst/>
          </a:prstGeom>
          <a:noFill/>
        </p:spPr>
        <p:txBody>
          <a:bodyPr wrap="none" rtlCol="0">
            <a:spAutoFit/>
          </a:bodyPr>
          <a:lstStyle/>
          <a:p>
            <a:pPr algn="ctr"/>
            <a:r>
              <a:rPr lang="en-US" sz="2400" b="1" dirty="0" smtClean="0"/>
              <a:t>SUMMARY</a:t>
            </a:r>
            <a:endParaRPr lang="en-US" sz="2400" b="1" dirty="0"/>
          </a:p>
        </p:txBody>
      </p:sp>
      <p:sp>
        <p:nvSpPr>
          <p:cNvPr id="3" name="TextBox 2"/>
          <p:cNvSpPr txBox="1"/>
          <p:nvPr/>
        </p:nvSpPr>
        <p:spPr>
          <a:xfrm>
            <a:off x="609600" y="1219200"/>
            <a:ext cx="7924800" cy="5324535"/>
          </a:xfrm>
          <a:prstGeom prst="rect">
            <a:avLst/>
          </a:prstGeom>
          <a:noFill/>
        </p:spPr>
        <p:txBody>
          <a:bodyPr wrap="square" rtlCol="0">
            <a:spAutoFit/>
          </a:bodyPr>
          <a:lstStyle/>
          <a:p>
            <a:pPr marL="342900" indent="-342900" algn="just">
              <a:buFont typeface="Arial" pitchFamily="34" charset="0"/>
              <a:buChar char="•"/>
            </a:pPr>
            <a:r>
              <a:rPr lang="en-US" sz="2000" b="1" dirty="0" smtClean="0"/>
              <a:t>A systematic shift is observed as a result of the semi-annual Yaw Flip maneuver.</a:t>
            </a:r>
          </a:p>
          <a:p>
            <a:pPr marL="800100" lvl="1" indent="-342900" algn="just">
              <a:buFont typeface="Arial" pitchFamily="34" charset="0"/>
              <a:buChar char="•"/>
            </a:pPr>
            <a:r>
              <a:rPr lang="en-US" sz="2000" b="1" dirty="0" smtClean="0"/>
              <a:t>Yaw Flips on Sep. 2012, Mar. 2013, Sep. 2013, and Mar. 2014 were investigated.</a:t>
            </a:r>
          </a:p>
          <a:p>
            <a:pPr marL="342900" indent="-342900" algn="just">
              <a:buFont typeface="Arial" pitchFamily="34" charset="0"/>
              <a:buChar char="•"/>
            </a:pPr>
            <a:r>
              <a:rPr lang="en-US" sz="2000" b="1" dirty="0" smtClean="0"/>
              <a:t>When the GOES-15 spacecraft is ‘Yaw Flipped’ from the upright position to the inverted position (Spring/March timeframe) over the Baja Peninsula there is a N/NW displacement.</a:t>
            </a:r>
          </a:p>
          <a:p>
            <a:pPr marL="342900" indent="-342900" algn="just">
              <a:buFont typeface="Arial" pitchFamily="34" charset="0"/>
              <a:buChar char="•"/>
            </a:pPr>
            <a:r>
              <a:rPr lang="en-US" sz="2000" b="1" dirty="0" smtClean="0"/>
              <a:t>After the Fall/September timeframe ‘Yaw Flip’ (from inverted to upright position) the GOES-15 Imager imagery exhibits a S/SE displacement over the Baja Peninsula.</a:t>
            </a:r>
          </a:p>
          <a:p>
            <a:pPr marL="342900" indent="-342900" algn="just">
              <a:buFont typeface="Arial" pitchFamily="34" charset="0"/>
              <a:buChar char="•"/>
            </a:pPr>
            <a:r>
              <a:rPr lang="en-US" sz="2000" b="1" dirty="0" smtClean="0"/>
              <a:t>The ‘shift’ appears to be constant and complimentary for each Yaw </a:t>
            </a:r>
            <a:r>
              <a:rPr lang="en-US" sz="2000" b="1" smtClean="0"/>
              <a:t>Flip episode in </a:t>
            </a:r>
            <a:r>
              <a:rPr lang="en-US" sz="2000" b="1" dirty="0" smtClean="0"/>
              <a:t>both the N/NW and S/SE direction.</a:t>
            </a:r>
          </a:p>
          <a:p>
            <a:pPr marL="342900" indent="-342900" algn="just">
              <a:buFont typeface="Arial" pitchFamily="34" charset="0"/>
              <a:buChar char="•"/>
            </a:pPr>
            <a:r>
              <a:rPr lang="en-US" sz="2000" b="1" dirty="0" smtClean="0"/>
              <a:t>Based on the displayed satellite imagery over the Baja Peninsula, it appears that in the ‘inverted’ mode the navigation is most correct.</a:t>
            </a:r>
          </a:p>
          <a:p>
            <a:pPr marL="800100" lvl="1" indent="-342900" algn="just">
              <a:buFont typeface="Arial" pitchFamily="34" charset="0"/>
              <a:buChar char="•"/>
            </a:pPr>
            <a:r>
              <a:rPr lang="en-US" sz="2000" b="1" dirty="0" smtClean="0"/>
              <a:t>But additional investigation would be required over other locations  over the GOES-15 domain in order to determine whether this is consistent.</a:t>
            </a:r>
          </a:p>
        </p:txBody>
      </p:sp>
      <p:sp>
        <p:nvSpPr>
          <p:cNvPr id="4" name="Slide Number Placeholder 3"/>
          <p:cNvSpPr>
            <a:spLocks noGrp="1"/>
          </p:cNvSpPr>
          <p:nvPr>
            <p:ph type="sldNum" sz="quarter" idx="12"/>
          </p:nvPr>
        </p:nvSpPr>
        <p:spPr/>
        <p:txBody>
          <a:bodyPr/>
          <a:lstStyle/>
          <a:p>
            <a:fld id="{2E7FF824-0B53-4041-ABE6-DE890BF41792}" type="slidenum">
              <a:rPr lang="en-US" smtClean="0">
                <a:ln>
                  <a:solidFill>
                    <a:schemeClr val="tx1"/>
                  </a:solidFill>
                </a:ln>
              </a:rPr>
              <a:t>32</a:t>
            </a:fld>
            <a:endParaRPr lang="en-US" dirty="0">
              <a:ln>
                <a:solidFill>
                  <a:schemeClr val="tx1"/>
                </a:solidFill>
              </a:ln>
            </a:endParaRPr>
          </a:p>
        </p:txBody>
      </p:sp>
    </p:spTree>
    <p:extLst>
      <p:ext uri="{BB962C8B-B14F-4D97-AF65-F5344CB8AC3E}">
        <p14:creationId xmlns:p14="http://schemas.microsoft.com/office/powerpoint/2010/main" val="4105125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20 Mar 2013  20:00UTC</a:t>
            </a:r>
            <a:endParaRPr lang="en-US" sz="1400" b="1" dirty="0"/>
          </a:p>
        </p:txBody>
      </p:sp>
      <p:sp>
        <p:nvSpPr>
          <p:cNvPr id="7" name="TextBox 6"/>
          <p:cNvSpPr txBox="1"/>
          <p:nvPr/>
        </p:nvSpPr>
        <p:spPr>
          <a:xfrm>
            <a:off x="4495800" y="6172200"/>
            <a:ext cx="4233851" cy="307777"/>
          </a:xfrm>
          <a:prstGeom prst="rect">
            <a:avLst/>
          </a:prstGeom>
          <a:solidFill>
            <a:schemeClr val="bg1"/>
          </a:solidFill>
        </p:spPr>
        <p:txBody>
          <a:bodyPr wrap="none" rtlCol="0">
            <a:spAutoFit/>
          </a:bodyPr>
          <a:lstStyle/>
          <a:p>
            <a:r>
              <a:rPr lang="en-US" sz="1400" b="1" dirty="0" smtClean="0"/>
              <a:t>30 minutes prior to the Spring 2013 Yaw Flip Maneuver</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33</a:t>
            </a:fld>
            <a:endParaRPr lang="en-US" dirty="0">
              <a:ln>
                <a:solidFill>
                  <a:schemeClr val="tx1"/>
                </a:solidFill>
              </a:ln>
            </a:endParaRPr>
          </a:p>
        </p:txBody>
      </p:sp>
      <p:sp>
        <p:nvSpPr>
          <p:cNvPr id="8" name="TextBox 7"/>
          <p:cNvSpPr txBox="1"/>
          <p:nvPr/>
        </p:nvSpPr>
        <p:spPr>
          <a:xfrm>
            <a:off x="381000" y="5562600"/>
            <a:ext cx="2667000" cy="954107"/>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1400" b="1" dirty="0" smtClean="0"/>
              <a:t>Note the alignment of the navigation to previous three slides. GOES-15 again is in the upright orientation.</a:t>
            </a:r>
            <a:endParaRPr lang="en-US" sz="1400" b="1" dirty="0"/>
          </a:p>
        </p:txBody>
      </p:sp>
    </p:spTree>
    <p:extLst>
      <p:ext uri="{BB962C8B-B14F-4D97-AF65-F5344CB8AC3E}">
        <p14:creationId xmlns:p14="http://schemas.microsoft.com/office/powerpoint/2010/main" val="155951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7FF824-0B53-4041-ABE6-DE890BF41792}" type="slidenum">
              <a:rPr lang="en-US" smtClean="0"/>
              <a:t>34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63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7FF824-0B53-4041-ABE6-DE890BF41792}" type="slidenum">
              <a:rPr lang="en-US" smtClean="0"/>
              <a:t>35</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26" y="198120"/>
            <a:ext cx="8549548"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6" name="Straight Arrow Connector 5"/>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25 Mar 2014  21:00UTC</a:t>
            </a:r>
            <a:endParaRPr lang="en-US" sz="1400" b="1" dirty="0"/>
          </a:p>
        </p:txBody>
      </p:sp>
      <p:sp>
        <p:nvSpPr>
          <p:cNvPr id="8" name="TextBox 7"/>
          <p:cNvSpPr txBox="1"/>
          <p:nvPr/>
        </p:nvSpPr>
        <p:spPr>
          <a:xfrm>
            <a:off x="5053779" y="6172200"/>
            <a:ext cx="3709221" cy="307777"/>
          </a:xfrm>
          <a:prstGeom prst="rect">
            <a:avLst/>
          </a:prstGeom>
          <a:solidFill>
            <a:schemeClr val="bg1"/>
          </a:solidFill>
        </p:spPr>
        <p:txBody>
          <a:bodyPr wrap="none" rtlCol="0">
            <a:spAutoFit/>
          </a:bodyPr>
          <a:lstStyle/>
          <a:p>
            <a:r>
              <a:rPr lang="en-US" sz="1400" b="1" dirty="0" smtClean="0"/>
              <a:t>5 days after the Spring 2014 Yaw Flip Maneuver</a:t>
            </a:r>
            <a:endParaRPr lang="en-US" sz="1400" b="1" dirty="0"/>
          </a:p>
        </p:txBody>
      </p:sp>
    </p:spTree>
    <p:extLst>
      <p:ext uri="{BB962C8B-B14F-4D97-AF65-F5344CB8AC3E}">
        <p14:creationId xmlns:p14="http://schemas.microsoft.com/office/powerpoint/2010/main" val="405718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8200" y="6172200"/>
            <a:ext cx="4057393" cy="307777"/>
          </a:xfrm>
          <a:prstGeom prst="rect">
            <a:avLst/>
          </a:prstGeom>
          <a:solidFill>
            <a:schemeClr val="bg1"/>
          </a:solidFill>
        </p:spPr>
        <p:txBody>
          <a:bodyPr wrap="none" rtlCol="0">
            <a:spAutoFit/>
          </a:bodyPr>
          <a:lstStyle/>
          <a:p>
            <a:r>
              <a:rPr lang="en-US" sz="1400" b="1" dirty="0" smtClean="0"/>
              <a:t>30 minutes prior to the Fall 2012 Yaw Flip Maneuver</a:t>
            </a:r>
            <a:endParaRPr lang="en-US" sz="1400" b="1" dirty="0"/>
          </a:p>
        </p:txBody>
      </p:sp>
      <p:sp>
        <p:nvSpPr>
          <p:cNvPr id="4" name="Rectangle 3"/>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6" name="Straight Arrow Connector 5"/>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5522893"/>
            <a:ext cx="2133599" cy="954107"/>
          </a:xfrm>
          <a:prstGeom prst="rect">
            <a:avLst/>
          </a:prstGeom>
          <a:solidFill>
            <a:schemeClr val="bg1"/>
          </a:solidFill>
          <a:ln>
            <a:solidFill>
              <a:schemeClr val="tx1"/>
            </a:solidFill>
          </a:ln>
        </p:spPr>
        <p:txBody>
          <a:bodyPr wrap="square" rtlCol="0">
            <a:spAutoFit/>
          </a:bodyPr>
          <a:lstStyle/>
          <a:p>
            <a:pPr algn="just"/>
            <a:r>
              <a:rPr lang="en-US" sz="1400" b="1" dirty="0" smtClean="0"/>
              <a:t>The 20 September 2012 Yaw Flip causes the inverted spacecraft to flip to the upright position.</a:t>
            </a:r>
            <a:endParaRPr lang="en-US" sz="1400" b="1" dirty="0"/>
          </a:p>
        </p:txBody>
      </p:sp>
      <p:sp>
        <p:nvSpPr>
          <p:cNvPr id="8" name="TextBox 7"/>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20 Sep 2012  20:00UTC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4</a:t>
            </a:fld>
            <a:endParaRPr lang="en-US" dirty="0">
              <a:ln>
                <a:solidFill>
                  <a:schemeClr val="tx1"/>
                </a:solidFill>
              </a:ln>
            </a:endParaRPr>
          </a:p>
        </p:txBody>
      </p:sp>
    </p:spTree>
    <p:extLst>
      <p:ext uri="{BB962C8B-B14F-4D97-AF65-F5344CB8AC3E}">
        <p14:creationId xmlns:p14="http://schemas.microsoft.com/office/powerpoint/2010/main" val="4105125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76800" y="6172200"/>
            <a:ext cx="3852401" cy="307777"/>
          </a:xfrm>
          <a:prstGeom prst="rect">
            <a:avLst/>
          </a:prstGeom>
          <a:solidFill>
            <a:schemeClr val="bg1"/>
          </a:solidFill>
        </p:spPr>
        <p:txBody>
          <a:bodyPr wrap="none" rtlCol="0">
            <a:spAutoFit/>
          </a:bodyPr>
          <a:lstStyle/>
          <a:p>
            <a:r>
              <a:rPr lang="en-US" sz="1400" b="1" dirty="0" smtClean="0"/>
              <a:t>30 minutes after the Fall 2012 Yaw Flip Maneuver</a:t>
            </a:r>
            <a:endParaRPr lang="en-US" sz="1400" b="1" dirty="0"/>
          </a:p>
        </p:txBody>
      </p:sp>
      <p:sp>
        <p:nvSpPr>
          <p:cNvPr id="4" name="Rectangle 3"/>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6" name="Straight Arrow Connector 5"/>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5522893"/>
            <a:ext cx="2133599" cy="954107"/>
          </a:xfrm>
          <a:prstGeom prst="rect">
            <a:avLst/>
          </a:prstGeom>
          <a:solidFill>
            <a:schemeClr val="bg1"/>
          </a:solidFill>
          <a:ln>
            <a:solidFill>
              <a:schemeClr val="tx1"/>
            </a:solidFill>
          </a:ln>
        </p:spPr>
        <p:txBody>
          <a:bodyPr wrap="square" rtlCol="0">
            <a:spAutoFit/>
          </a:bodyPr>
          <a:lstStyle/>
          <a:p>
            <a:pPr algn="just"/>
            <a:r>
              <a:rPr lang="en-US" sz="1400" b="1" dirty="0" smtClean="0"/>
              <a:t>The 20 September 2012 Yaw Flip causes the inverted spacecraft to flip to the upright position.</a:t>
            </a:r>
            <a:endParaRPr lang="en-US" sz="1400" b="1" dirty="0"/>
          </a:p>
        </p:txBody>
      </p:sp>
      <p:sp>
        <p:nvSpPr>
          <p:cNvPr id="8" name="TextBox 7"/>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20 Sep 2012  22:00UTC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5</a:t>
            </a:fld>
            <a:endParaRPr lang="en-US" dirty="0">
              <a:ln>
                <a:solidFill>
                  <a:schemeClr val="tx1"/>
                </a:solidFill>
              </a:ln>
            </a:endParaRPr>
          </a:p>
        </p:txBody>
      </p:sp>
    </p:spTree>
    <p:extLst>
      <p:ext uri="{BB962C8B-B14F-4D97-AF65-F5344CB8AC3E}">
        <p14:creationId xmlns:p14="http://schemas.microsoft.com/office/powerpoint/2010/main" val="4105125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21 Sep 2012  00:00UTC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6</a:t>
            </a:fld>
            <a:endParaRPr lang="en-US" dirty="0">
              <a:ln>
                <a:solidFill>
                  <a:schemeClr val="tx1"/>
                </a:solidFill>
              </a:ln>
            </a:endParaRPr>
          </a:p>
        </p:txBody>
      </p:sp>
    </p:spTree>
    <p:extLst>
      <p:ext uri="{BB962C8B-B14F-4D97-AF65-F5344CB8AC3E}">
        <p14:creationId xmlns:p14="http://schemas.microsoft.com/office/powerpoint/2010/main" val="4105125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21 Sep 2012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7</a:t>
            </a:fld>
            <a:endParaRPr lang="en-US" dirty="0">
              <a:ln>
                <a:solidFill>
                  <a:schemeClr val="tx1"/>
                </a:solidFill>
              </a:ln>
            </a:endParaRPr>
          </a:p>
        </p:txBody>
      </p:sp>
    </p:spTree>
    <p:extLst>
      <p:ext uri="{BB962C8B-B14F-4D97-AF65-F5344CB8AC3E}">
        <p14:creationId xmlns:p14="http://schemas.microsoft.com/office/powerpoint/2010/main" val="4105125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21 Oct 2012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8</a:t>
            </a:fld>
            <a:endParaRPr lang="en-US" dirty="0">
              <a:ln>
                <a:solidFill>
                  <a:schemeClr val="tx1"/>
                </a:solidFill>
              </a:ln>
            </a:endParaRPr>
          </a:p>
        </p:txBody>
      </p:sp>
    </p:spTree>
    <p:extLst>
      <p:ext uri="{BB962C8B-B14F-4D97-AF65-F5344CB8AC3E}">
        <p14:creationId xmlns:p14="http://schemas.microsoft.com/office/powerpoint/2010/main" val="4105125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198049"/>
            <a:ext cx="8549640" cy="65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2362200"/>
            <a:ext cx="3048000" cy="2209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1109" y="1676399"/>
            <a:ext cx="934295" cy="307777"/>
          </a:xfrm>
          <a:prstGeom prst="rect">
            <a:avLst/>
          </a:prstGeom>
          <a:solidFill>
            <a:schemeClr val="bg1"/>
          </a:solidFill>
        </p:spPr>
        <p:txBody>
          <a:bodyPr wrap="none" rtlCol="0">
            <a:spAutoFit/>
          </a:bodyPr>
          <a:lstStyle/>
          <a:p>
            <a:pPr algn="ctr"/>
            <a:r>
              <a:rPr lang="en-US" sz="1400" b="1" dirty="0" smtClean="0"/>
              <a:t>Note Shift</a:t>
            </a:r>
            <a:endParaRPr lang="en-US" sz="1400" b="1" dirty="0"/>
          </a:p>
        </p:txBody>
      </p:sp>
      <p:cxnSp>
        <p:nvCxnSpPr>
          <p:cNvPr id="5" name="Straight Arrow Connector 4"/>
          <p:cNvCxnSpPr/>
          <p:nvPr/>
        </p:nvCxnSpPr>
        <p:spPr>
          <a:xfrm>
            <a:off x="3395404" y="1830287"/>
            <a:ext cx="947996" cy="531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58726" y="457200"/>
            <a:ext cx="2328074" cy="738664"/>
          </a:xfrm>
          <a:prstGeom prst="rect">
            <a:avLst/>
          </a:prstGeom>
          <a:solidFill>
            <a:schemeClr val="bg1"/>
          </a:solidFill>
        </p:spPr>
        <p:txBody>
          <a:bodyPr wrap="none" rtlCol="0">
            <a:spAutoFit/>
          </a:bodyPr>
          <a:lstStyle/>
          <a:p>
            <a:pPr algn="ctr"/>
            <a:r>
              <a:rPr lang="en-US" sz="1400" b="1" dirty="0" smtClean="0"/>
              <a:t>GOES-15 Imager</a:t>
            </a:r>
          </a:p>
          <a:p>
            <a:pPr algn="ctr"/>
            <a:r>
              <a:rPr lang="en-US" sz="1400" b="1" dirty="0" smtClean="0"/>
              <a:t>Band 4 (Long Wave Window)</a:t>
            </a:r>
          </a:p>
          <a:p>
            <a:pPr algn="ctr"/>
            <a:r>
              <a:rPr lang="en-US" sz="1400" b="1" dirty="0" smtClean="0"/>
              <a:t>20 Nov 2012  21:00UTC</a:t>
            </a:r>
            <a:endParaRPr lang="en-US" sz="1400" b="1" dirty="0"/>
          </a:p>
        </p:txBody>
      </p:sp>
      <p:sp>
        <p:nvSpPr>
          <p:cNvPr id="2" name="Slide Number Placeholder 1"/>
          <p:cNvSpPr>
            <a:spLocks noGrp="1"/>
          </p:cNvSpPr>
          <p:nvPr>
            <p:ph type="sldNum" sz="quarter" idx="12"/>
          </p:nvPr>
        </p:nvSpPr>
        <p:spPr/>
        <p:txBody>
          <a:bodyPr/>
          <a:lstStyle/>
          <a:p>
            <a:fld id="{2E7FF824-0B53-4041-ABE6-DE890BF41792}" type="slidenum">
              <a:rPr lang="en-US" smtClean="0">
                <a:ln>
                  <a:solidFill>
                    <a:schemeClr val="tx1"/>
                  </a:solidFill>
                </a:ln>
              </a:rPr>
              <a:t>9</a:t>
            </a:fld>
            <a:endParaRPr lang="en-US" dirty="0">
              <a:ln>
                <a:solidFill>
                  <a:schemeClr val="tx1"/>
                </a:solidFill>
              </a:ln>
            </a:endParaRPr>
          </a:p>
        </p:txBody>
      </p:sp>
    </p:spTree>
    <p:extLst>
      <p:ext uri="{BB962C8B-B14F-4D97-AF65-F5344CB8AC3E}">
        <p14:creationId xmlns:p14="http://schemas.microsoft.com/office/powerpoint/2010/main" val="3079496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1249</Words>
  <Application>Microsoft Office PowerPoint</Application>
  <PresentationFormat>On-screen Show (4:3)</PresentationFormat>
  <Paragraphs>287</Paragraphs>
  <Slides>35</Slides>
  <Notes>35</Notes>
  <HiddenSlides>3</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Schreiner</dc:creator>
  <cp:lastModifiedBy>Tim Schmit</cp:lastModifiedBy>
  <cp:revision>39</cp:revision>
  <dcterms:created xsi:type="dcterms:W3CDTF">2013-11-05T19:04:50Z</dcterms:created>
  <dcterms:modified xsi:type="dcterms:W3CDTF">2014-03-27T18:14:38Z</dcterms:modified>
</cp:coreProperties>
</file>