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2" r:id="rId5"/>
    <p:sldMasterId id="2147483683" r:id="rId6"/>
    <p:sldMasterId id="2147483684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</p:sldIdLst>
  <p:sldSz cy="5143500" cx="9144000"/>
  <p:notesSz cx="6858000" cy="9144000"/>
  <p:embeddedFontLst>
    <p:embeddedFont>
      <p:font typeface="Arial Narrow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B352FFE-DAC4-4FBA-ADA8-27AD90A3C9A6}">
  <a:tblStyle styleId="{3B352FFE-DAC4-4FBA-ADA8-27AD90A3C9A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11" Type="http://schemas.openxmlformats.org/officeDocument/2006/relationships/slide" Target="slides/slide3.xml"/><Relationship Id="rId33" Type="http://schemas.openxmlformats.org/officeDocument/2006/relationships/font" Target="fonts/ArialNarrow-regular.fntdata"/><Relationship Id="rId10" Type="http://schemas.openxmlformats.org/officeDocument/2006/relationships/slide" Target="slides/slide2.xml"/><Relationship Id="rId32" Type="http://schemas.openxmlformats.org/officeDocument/2006/relationships/slide" Target="slides/slide24.xml"/><Relationship Id="rId13" Type="http://schemas.openxmlformats.org/officeDocument/2006/relationships/slide" Target="slides/slide5.xml"/><Relationship Id="rId35" Type="http://schemas.openxmlformats.org/officeDocument/2006/relationships/font" Target="fonts/ArialNarrow-italic.fntdata"/><Relationship Id="rId12" Type="http://schemas.openxmlformats.org/officeDocument/2006/relationships/slide" Target="slides/slide4.xml"/><Relationship Id="rId34" Type="http://schemas.openxmlformats.org/officeDocument/2006/relationships/font" Target="fonts/ArialNarrow-bold.fntdata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36" Type="http://schemas.openxmlformats.org/officeDocument/2006/relationships/font" Target="fonts/ArialNarrow-boldItalic.fntdata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cc323af558_0_3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Michael J. Pavolonis, Ivan Csiszar, Vanessa Escobar, Mitch Goldberg, Amber Hill, Shobha Kondragunta, Renata Lana, Margaret Laurino, Claire McCaskill, Tom Renkevens, and Ian Zelo</a:t>
            </a:r>
            <a:endParaRPr/>
          </a:p>
        </p:txBody>
      </p:sp>
      <p:sp>
        <p:nvSpPr>
          <p:cNvPr id="199" name="Google Shape;199;g1cc323af558_0_3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d12f304c98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g1d12f304c98_0_8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d12f304c98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g1d12f304c98_0_9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d12f304c98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g1d12f304c98_0_10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1ee7b0c132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21ee7b0c132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Prognostic tools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Also provides a new data set to study convection in the absence of radar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fd6446c274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1fd6446c274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-Machine and human APIs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-Map, services, customized image tiles (local and/or regional scale) and products for incidents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-Tracking detected events across multiple sensors and automated collection of LEO overpass times at each incident to facilitate timely utilization of LEO  products and information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2e854d729b_0_2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22e854d729b_0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-funded WRF SFIRE dev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9a5c0e6d5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19a5c0e6d5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f36e8fb4b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1f36e8fb4b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Unified forecast system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d12f304c98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1d12f304c98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1fd7a0412c4_0_4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1fd7a0412c4_0_4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cc323af558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cc323af558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-2033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-current approaches will extract full value from Geo-XO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1d12f304c98_0_3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1d12f304c98_0_3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1d12f304c98_0_3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1d12f304c98_0_3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167b030db5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2167b030db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Alert and event filter; Analysis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216f6707d95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216f6707d9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Alert and event filter; Analysis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cc323af558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1cc323af55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1ee7b0c13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1ee7b0c13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-40 new projects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-7 new NESDIS led projects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-Ensure NOAA is a responsive and impactful service delivery provider within the wildland fire enterprise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-Enhanced coordination and collaboration will lead to better tools for IMETs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9d69e0064c_0_86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6" name="Google Shape;226;g19d69e0064c_0_8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NESDIS has requirements for fire products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2e854d729b_0_1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g22e854d729b_0_1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Includes the developers of the current operational fir products, so this is a coordinated effort</a:t>
            </a:r>
            <a:endParaRPr/>
          </a:p>
        </p:txBody>
      </p:sp>
      <p:sp>
        <p:nvSpPr>
          <p:cNvPr id="247" name="Google Shape;247;g22e854d729b_0_10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fd3762badd_1_20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g1fd3762badd_1_20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d12f304c98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1d12f304c98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-Rethink satellite </a:t>
            </a:r>
            <a:r>
              <a:rPr lang="en"/>
              <a:t>product</a:t>
            </a:r>
            <a:r>
              <a:rPr lang="en"/>
              <a:t> requirements and ensure the requirements support critical use cases. For example, here are the high-level NGFS fire detection requirements.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-The NGFS team has made significant progress on implementing all of these requirements (see </a:t>
            </a:r>
            <a:r>
              <a:rPr lang="en"/>
              <a:t>example</a:t>
            </a:r>
            <a:r>
              <a:rPr lang="en"/>
              <a:t>)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fd6446c274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1fd6446c274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Extracting the fire detections that matter most in an </a:t>
            </a:r>
            <a:r>
              <a:rPr lang="en"/>
              <a:t>initial</a:t>
            </a:r>
            <a:r>
              <a:rPr lang="en"/>
              <a:t> attack scenario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1934892f3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21934892f3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3.png"/><Relationship Id="rId10" Type="http://schemas.openxmlformats.org/officeDocument/2006/relationships/hyperlink" Target="http://www.noaa.gov/fisheries" TargetMode="External"/><Relationship Id="rId13" Type="http://schemas.openxmlformats.org/officeDocument/2006/relationships/image" Target="../media/image5.png"/><Relationship Id="rId12" Type="http://schemas.openxmlformats.org/officeDocument/2006/relationships/hyperlink" Target="http://www.noaa.gov/oceans-coasts" TargetMode="External"/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noaa.gov/" TargetMode="External"/><Relationship Id="rId3" Type="http://schemas.openxmlformats.org/officeDocument/2006/relationships/image" Target="../media/image22.png"/><Relationship Id="rId4" Type="http://schemas.openxmlformats.org/officeDocument/2006/relationships/hyperlink" Target="http://www.noaa.gov/marine-aviation" TargetMode="External"/><Relationship Id="rId9" Type="http://schemas.openxmlformats.org/officeDocument/2006/relationships/image" Target="../media/image25.png"/><Relationship Id="rId15" Type="http://schemas.openxmlformats.org/officeDocument/2006/relationships/image" Target="../media/image10.png"/><Relationship Id="rId14" Type="http://schemas.openxmlformats.org/officeDocument/2006/relationships/hyperlink" Target="http://www.noaa.gov/weather" TargetMode="External"/><Relationship Id="rId5" Type="http://schemas.openxmlformats.org/officeDocument/2006/relationships/image" Target="../media/image6.png"/><Relationship Id="rId6" Type="http://schemas.openxmlformats.org/officeDocument/2006/relationships/hyperlink" Target="http://www.noaa.gov/research" TargetMode="External"/><Relationship Id="rId7" Type="http://schemas.openxmlformats.org/officeDocument/2006/relationships/image" Target="../media/image16.png"/><Relationship Id="rId8" Type="http://schemas.openxmlformats.org/officeDocument/2006/relationships/hyperlink" Target="http://www.noaa.gov/satellites" TargetMode="Externa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900"/>
              <a:buFont typeface="Arial"/>
              <a:buNone/>
              <a:defRPr sz="39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/>
        </p:txBody>
      </p:sp>
      <p:sp>
        <p:nvSpPr>
          <p:cNvPr id="76" name="Google Shape;7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9pPr>
          </a:lstStyle>
          <a:p/>
        </p:txBody>
      </p:sp>
      <p:sp>
        <p:nvSpPr>
          <p:cNvPr id="77" name="Google Shape;77;p14"/>
          <p:cNvSpPr txBox="1"/>
          <p:nvPr>
            <p:ph idx="12" type="sldNum"/>
          </p:nvPr>
        </p:nvSpPr>
        <p:spPr>
          <a:xfrm>
            <a:off x="8472458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" type="obj">
  <p:cSld name="OBJEC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type="title"/>
          </p:nvPr>
        </p:nvSpPr>
        <p:spPr>
          <a:xfrm>
            <a:off x="752888" y="205978"/>
            <a:ext cx="79341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2400"/>
              <a:buFont typeface="Arial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p15"/>
          <p:cNvSpPr txBox="1"/>
          <p:nvPr>
            <p:ph idx="1" type="body"/>
          </p:nvPr>
        </p:nvSpPr>
        <p:spPr>
          <a:xfrm>
            <a:off x="752888" y="914400"/>
            <a:ext cx="79341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6195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Char char="•"/>
              <a:defRPr b="0" sz="2100">
                <a:solidFill>
                  <a:srgbClr val="07336F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2pPr>
            <a:lvl3pPr indent="-32385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Char char="•"/>
              <a:defRPr sz="1500">
                <a:solidFill>
                  <a:srgbClr val="07336F"/>
                </a:solidFill>
              </a:defRPr>
            </a:lvl3pPr>
            <a:lvl4pPr indent="-3175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 sz="1400">
                <a:solidFill>
                  <a:srgbClr val="07336F"/>
                </a:solidFill>
              </a:defRPr>
            </a:lvl4pPr>
            <a:lvl5pPr indent="-3048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Char char="•"/>
              <a:defRPr sz="1200">
                <a:solidFill>
                  <a:srgbClr val="07336F"/>
                </a:solidFill>
              </a:defRPr>
            </a:lvl5pPr>
            <a:lvl6pPr indent="-3175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>
            <p:ph idx="12" type="sldNum"/>
          </p:nvPr>
        </p:nvSpPr>
        <p:spPr>
          <a:xfrm>
            <a:off x="8472458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lumn, Small Pic">
  <p:cSld name="1_2 Column, Small Pic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>
            <p:ph type="title"/>
          </p:nvPr>
        </p:nvSpPr>
        <p:spPr>
          <a:xfrm>
            <a:off x="752889" y="205978"/>
            <a:ext cx="79341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2400"/>
              <a:buFont typeface="Arial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5" name="Google Shape;85;p17"/>
          <p:cNvSpPr/>
          <p:nvPr>
            <p:ph idx="2" type="pic"/>
          </p:nvPr>
        </p:nvSpPr>
        <p:spPr>
          <a:xfrm>
            <a:off x="4953000" y="914400"/>
            <a:ext cx="3733800" cy="14859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86" name="Google Shape;86;p17"/>
          <p:cNvSpPr txBox="1"/>
          <p:nvPr>
            <p:ph idx="1" type="body"/>
          </p:nvPr>
        </p:nvSpPr>
        <p:spPr>
          <a:xfrm>
            <a:off x="752889" y="914400"/>
            <a:ext cx="37428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Char char="•"/>
              <a:defRPr b="0" sz="2100">
                <a:solidFill>
                  <a:srgbClr val="07336F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2pPr>
            <a:lvl3pPr indent="-32385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Char char="•"/>
              <a:defRPr sz="1500">
                <a:solidFill>
                  <a:srgbClr val="07336F"/>
                </a:solidFill>
              </a:defRPr>
            </a:lvl3pPr>
            <a:lvl4pPr indent="-3175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 sz="1400">
                <a:solidFill>
                  <a:srgbClr val="07336F"/>
                </a:solidFill>
              </a:defRPr>
            </a:lvl4pPr>
            <a:lvl5pPr indent="-3048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Char char="•"/>
              <a:defRPr sz="1200">
                <a:solidFill>
                  <a:srgbClr val="07336F"/>
                </a:solidFill>
              </a:defRPr>
            </a:lvl5pPr>
            <a:lvl6pPr indent="-3175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7" name="Google Shape;87;p17"/>
          <p:cNvSpPr txBox="1"/>
          <p:nvPr>
            <p:ph idx="3" type="body"/>
          </p:nvPr>
        </p:nvSpPr>
        <p:spPr>
          <a:xfrm>
            <a:off x="4953000" y="2571750"/>
            <a:ext cx="37428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Char char="•"/>
              <a:defRPr b="0" sz="2100">
                <a:solidFill>
                  <a:srgbClr val="07336F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2pPr>
            <a:lvl3pPr indent="-32385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Char char="•"/>
              <a:defRPr sz="1500">
                <a:solidFill>
                  <a:srgbClr val="07336F"/>
                </a:solidFill>
              </a:defRPr>
            </a:lvl3pPr>
            <a:lvl4pPr indent="-3175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 sz="1400">
                <a:solidFill>
                  <a:srgbClr val="07336F"/>
                </a:solidFill>
              </a:defRPr>
            </a:lvl4pPr>
            <a:lvl5pPr indent="-3048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Char char="•"/>
              <a:defRPr sz="1200">
                <a:solidFill>
                  <a:srgbClr val="07336F"/>
                </a:solidFill>
              </a:defRPr>
            </a:lvl5pPr>
            <a:lvl6pPr indent="-3175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lumn, Small Pic">
  <p:cSld name="2 Column, Small Pic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752888" y="205978"/>
            <a:ext cx="79341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2400"/>
              <a:buFont typeface="Arial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0" name="Google Shape;90;p18"/>
          <p:cNvSpPr/>
          <p:nvPr>
            <p:ph idx="2" type="pic"/>
          </p:nvPr>
        </p:nvSpPr>
        <p:spPr>
          <a:xfrm>
            <a:off x="4953000" y="914400"/>
            <a:ext cx="3733800" cy="14859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1" name="Google Shape;91;p18"/>
          <p:cNvSpPr txBox="1"/>
          <p:nvPr>
            <p:ph idx="1" type="body"/>
          </p:nvPr>
        </p:nvSpPr>
        <p:spPr>
          <a:xfrm>
            <a:off x="752888" y="914400"/>
            <a:ext cx="37428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6195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Char char="•"/>
              <a:defRPr b="0" sz="2100">
                <a:solidFill>
                  <a:srgbClr val="07336F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2pPr>
            <a:lvl3pPr indent="-32385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Char char="•"/>
              <a:defRPr sz="1500">
                <a:solidFill>
                  <a:srgbClr val="07336F"/>
                </a:solidFill>
              </a:defRPr>
            </a:lvl3pPr>
            <a:lvl4pPr indent="-3175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 sz="1400">
                <a:solidFill>
                  <a:srgbClr val="07336F"/>
                </a:solidFill>
              </a:defRPr>
            </a:lvl4pPr>
            <a:lvl5pPr indent="-3048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Char char="•"/>
              <a:defRPr sz="1200">
                <a:solidFill>
                  <a:srgbClr val="07336F"/>
                </a:solidFill>
              </a:defRPr>
            </a:lvl5pPr>
            <a:lvl6pPr indent="-3175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2" name="Google Shape;92;p18"/>
          <p:cNvSpPr txBox="1"/>
          <p:nvPr>
            <p:ph idx="3" type="body"/>
          </p:nvPr>
        </p:nvSpPr>
        <p:spPr>
          <a:xfrm>
            <a:off x="4953000" y="2571750"/>
            <a:ext cx="37428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6195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Char char="•"/>
              <a:defRPr b="0" sz="2100">
                <a:solidFill>
                  <a:srgbClr val="07336F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2pPr>
            <a:lvl3pPr indent="-32385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Char char="•"/>
              <a:defRPr sz="1500">
                <a:solidFill>
                  <a:srgbClr val="07336F"/>
                </a:solidFill>
              </a:defRPr>
            </a:lvl3pPr>
            <a:lvl4pPr indent="-3175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 sz="1400">
                <a:solidFill>
                  <a:srgbClr val="07336F"/>
                </a:solidFill>
              </a:defRPr>
            </a:lvl4pPr>
            <a:lvl5pPr indent="-3048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Char char="•"/>
              <a:defRPr sz="1200">
                <a:solidFill>
                  <a:srgbClr val="07336F"/>
                </a:solidFill>
              </a:defRPr>
            </a:lvl5pPr>
            <a:lvl6pPr indent="-3175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, Tall Pic Right">
  <p:cSld name="1 Column, Tall Pic Righ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>
            <p:ph type="title"/>
          </p:nvPr>
        </p:nvSpPr>
        <p:spPr>
          <a:xfrm>
            <a:off x="752888" y="205978"/>
            <a:ext cx="79341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2400"/>
              <a:buFont typeface="Arial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5" name="Google Shape;95;p19"/>
          <p:cNvSpPr/>
          <p:nvPr>
            <p:ph idx="2" type="pic"/>
          </p:nvPr>
        </p:nvSpPr>
        <p:spPr>
          <a:xfrm>
            <a:off x="6096000" y="914400"/>
            <a:ext cx="2590800" cy="37149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6" name="Google Shape;96;p19"/>
          <p:cNvSpPr txBox="1"/>
          <p:nvPr>
            <p:ph idx="1" type="body"/>
          </p:nvPr>
        </p:nvSpPr>
        <p:spPr>
          <a:xfrm>
            <a:off x="752888" y="914400"/>
            <a:ext cx="51909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6195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Char char="•"/>
              <a:defRPr b="0" sz="2100">
                <a:solidFill>
                  <a:srgbClr val="07336F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2pPr>
            <a:lvl3pPr indent="-32385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Char char="•"/>
              <a:defRPr sz="1500">
                <a:solidFill>
                  <a:srgbClr val="07336F"/>
                </a:solidFill>
              </a:defRPr>
            </a:lvl3pPr>
            <a:lvl4pPr indent="-3175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 sz="1400">
                <a:solidFill>
                  <a:srgbClr val="07336F"/>
                </a:solidFill>
              </a:defRPr>
            </a:lvl4pPr>
            <a:lvl5pPr indent="-3048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Char char="•"/>
              <a:defRPr sz="1200">
                <a:solidFill>
                  <a:srgbClr val="07336F"/>
                </a:solidFill>
              </a:defRPr>
            </a:lvl5pPr>
            <a:lvl6pPr indent="-3175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, Tall Pic Left">
  <p:cSld name="1 Column, Tall Pic Lef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/>
          <p:nvPr>
            <p:ph type="title"/>
          </p:nvPr>
        </p:nvSpPr>
        <p:spPr>
          <a:xfrm>
            <a:off x="752888" y="205978"/>
            <a:ext cx="79341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2400"/>
              <a:buFont typeface="Arial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9" name="Google Shape;99;p20"/>
          <p:cNvSpPr/>
          <p:nvPr>
            <p:ph idx="2" type="pic"/>
          </p:nvPr>
        </p:nvSpPr>
        <p:spPr>
          <a:xfrm>
            <a:off x="762000" y="914400"/>
            <a:ext cx="2590800" cy="37149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00" name="Google Shape;100;p20"/>
          <p:cNvSpPr txBox="1"/>
          <p:nvPr>
            <p:ph idx="1" type="body"/>
          </p:nvPr>
        </p:nvSpPr>
        <p:spPr>
          <a:xfrm>
            <a:off x="3505200" y="914400"/>
            <a:ext cx="51909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6195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Char char="•"/>
              <a:defRPr b="0" sz="2100">
                <a:solidFill>
                  <a:srgbClr val="07336F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2pPr>
            <a:lvl3pPr indent="-32385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Char char="•"/>
              <a:defRPr sz="1500">
                <a:solidFill>
                  <a:srgbClr val="07336F"/>
                </a:solidFill>
              </a:defRPr>
            </a:lvl3pPr>
            <a:lvl4pPr indent="-3175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 sz="1400">
                <a:solidFill>
                  <a:srgbClr val="07336F"/>
                </a:solidFill>
              </a:defRPr>
            </a:lvl4pPr>
            <a:lvl5pPr indent="-3048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Char char="•"/>
              <a:defRPr sz="1200">
                <a:solidFill>
                  <a:srgbClr val="07336F"/>
                </a:solidFill>
              </a:defRPr>
            </a:lvl5pPr>
            <a:lvl6pPr indent="-3175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, Wide Pic Top">
  <p:cSld name="1 Column, Wide Pic Top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/>
          <p:nvPr>
            <p:ph idx="2" type="pic"/>
          </p:nvPr>
        </p:nvSpPr>
        <p:spPr>
          <a:xfrm>
            <a:off x="762000" y="914400"/>
            <a:ext cx="7921800" cy="131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03" name="Google Shape;103;p21"/>
          <p:cNvSpPr txBox="1"/>
          <p:nvPr>
            <p:ph idx="1" type="body"/>
          </p:nvPr>
        </p:nvSpPr>
        <p:spPr>
          <a:xfrm>
            <a:off x="752888" y="2343150"/>
            <a:ext cx="79341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6195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Char char="•"/>
              <a:defRPr b="0" sz="2100">
                <a:solidFill>
                  <a:srgbClr val="07336F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2pPr>
            <a:lvl3pPr indent="-32385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Char char="•"/>
              <a:defRPr sz="1500">
                <a:solidFill>
                  <a:srgbClr val="07336F"/>
                </a:solidFill>
              </a:defRPr>
            </a:lvl3pPr>
            <a:lvl4pPr indent="-3175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 sz="1400">
                <a:solidFill>
                  <a:srgbClr val="07336F"/>
                </a:solidFill>
              </a:defRPr>
            </a:lvl4pPr>
            <a:lvl5pPr indent="-3048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Char char="•"/>
              <a:defRPr sz="1200">
                <a:solidFill>
                  <a:srgbClr val="07336F"/>
                </a:solidFill>
              </a:defRPr>
            </a:lvl5pPr>
            <a:lvl6pPr indent="-3175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type="title"/>
          </p:nvPr>
        </p:nvSpPr>
        <p:spPr>
          <a:xfrm>
            <a:off x="752888" y="205978"/>
            <a:ext cx="79341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, Wide Pic Bottom">
  <p:cSld name="1 Column, Wide Pic Bottom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/>
          <p:nvPr>
            <p:ph idx="2" type="pic"/>
          </p:nvPr>
        </p:nvSpPr>
        <p:spPr>
          <a:xfrm>
            <a:off x="762000" y="3314700"/>
            <a:ext cx="7921800" cy="131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07" name="Google Shape;107;p22"/>
          <p:cNvSpPr txBox="1"/>
          <p:nvPr>
            <p:ph idx="1" type="body"/>
          </p:nvPr>
        </p:nvSpPr>
        <p:spPr>
          <a:xfrm>
            <a:off x="752888" y="914400"/>
            <a:ext cx="79341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6195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Char char="•"/>
              <a:defRPr b="0" sz="2100">
                <a:solidFill>
                  <a:srgbClr val="07336F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2pPr>
            <a:lvl3pPr indent="-32385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Char char="•"/>
              <a:defRPr sz="1500">
                <a:solidFill>
                  <a:srgbClr val="07336F"/>
                </a:solidFill>
              </a:defRPr>
            </a:lvl3pPr>
            <a:lvl4pPr indent="-3175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 sz="1400">
                <a:solidFill>
                  <a:srgbClr val="07336F"/>
                </a:solidFill>
              </a:defRPr>
            </a:lvl4pPr>
            <a:lvl5pPr indent="-3048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Char char="•"/>
              <a:defRPr sz="1200">
                <a:solidFill>
                  <a:srgbClr val="07336F"/>
                </a:solidFill>
              </a:defRPr>
            </a:lvl5pPr>
            <a:lvl6pPr indent="-3175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8" name="Google Shape;108;p22"/>
          <p:cNvSpPr txBox="1"/>
          <p:nvPr>
            <p:ph type="title"/>
          </p:nvPr>
        </p:nvSpPr>
        <p:spPr>
          <a:xfrm>
            <a:off x="752888" y="205978"/>
            <a:ext cx="79341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lumn">
  <p:cSld name="2 Column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3"/>
          <p:cNvSpPr txBox="1"/>
          <p:nvPr>
            <p:ph type="title"/>
          </p:nvPr>
        </p:nvSpPr>
        <p:spPr>
          <a:xfrm>
            <a:off x="752888" y="205978"/>
            <a:ext cx="79341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2400"/>
              <a:buFont typeface="Arial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23"/>
          <p:cNvSpPr txBox="1"/>
          <p:nvPr>
            <p:ph idx="1" type="body"/>
          </p:nvPr>
        </p:nvSpPr>
        <p:spPr>
          <a:xfrm>
            <a:off x="762000" y="914400"/>
            <a:ext cx="37428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6195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Char char="•"/>
              <a:defRPr b="0" sz="2100">
                <a:solidFill>
                  <a:srgbClr val="07336F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2pPr>
            <a:lvl3pPr indent="-32385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Char char="•"/>
              <a:defRPr sz="1500">
                <a:solidFill>
                  <a:srgbClr val="07336F"/>
                </a:solidFill>
              </a:defRPr>
            </a:lvl3pPr>
            <a:lvl4pPr indent="-3175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 sz="1400">
                <a:solidFill>
                  <a:srgbClr val="07336F"/>
                </a:solidFill>
              </a:defRPr>
            </a:lvl4pPr>
            <a:lvl5pPr indent="-3048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Char char="•"/>
              <a:defRPr sz="1200">
                <a:solidFill>
                  <a:srgbClr val="07336F"/>
                </a:solidFill>
              </a:defRPr>
            </a:lvl5pPr>
            <a:lvl6pPr indent="-3175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2" name="Google Shape;112;p23"/>
          <p:cNvSpPr txBox="1"/>
          <p:nvPr>
            <p:ph idx="2" type="body"/>
          </p:nvPr>
        </p:nvSpPr>
        <p:spPr>
          <a:xfrm>
            <a:off x="4953000" y="914400"/>
            <a:ext cx="37428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6195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Char char="•"/>
              <a:defRPr b="0" sz="2100">
                <a:solidFill>
                  <a:srgbClr val="07336F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2pPr>
            <a:lvl3pPr indent="-32385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Char char="•"/>
              <a:defRPr sz="1500">
                <a:solidFill>
                  <a:srgbClr val="07336F"/>
                </a:solidFill>
              </a:defRPr>
            </a:lvl3pPr>
            <a:lvl4pPr indent="-3175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 sz="1400">
                <a:solidFill>
                  <a:srgbClr val="07336F"/>
                </a:solidFill>
              </a:defRPr>
            </a:lvl4pPr>
            <a:lvl5pPr indent="-3048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Char char="•"/>
              <a:defRPr sz="1200">
                <a:solidFill>
                  <a:srgbClr val="07336F"/>
                </a:solidFill>
              </a:defRPr>
            </a:lvl5pPr>
            <a:lvl6pPr indent="-3175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lumn, 2 Pic">
  <p:cSld name="2 Column, 2 Pic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4"/>
          <p:cNvSpPr txBox="1"/>
          <p:nvPr>
            <p:ph type="title"/>
          </p:nvPr>
        </p:nvSpPr>
        <p:spPr>
          <a:xfrm>
            <a:off x="752888" y="205978"/>
            <a:ext cx="79341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2400"/>
              <a:buFont typeface="Arial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24"/>
          <p:cNvSpPr/>
          <p:nvPr>
            <p:ph idx="2" type="pic"/>
          </p:nvPr>
        </p:nvSpPr>
        <p:spPr>
          <a:xfrm>
            <a:off x="762001" y="914400"/>
            <a:ext cx="3733800" cy="1200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6" name="Google Shape;116;p24"/>
          <p:cNvSpPr/>
          <p:nvPr>
            <p:ph idx="3" type="pic"/>
          </p:nvPr>
        </p:nvSpPr>
        <p:spPr>
          <a:xfrm>
            <a:off x="4953000" y="914400"/>
            <a:ext cx="3733800" cy="1200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7" name="Google Shape;117;p24"/>
          <p:cNvSpPr txBox="1"/>
          <p:nvPr>
            <p:ph idx="1" type="body"/>
          </p:nvPr>
        </p:nvSpPr>
        <p:spPr>
          <a:xfrm>
            <a:off x="752888" y="2286000"/>
            <a:ext cx="3742800" cy="23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6195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Char char="•"/>
              <a:defRPr b="0" sz="2100">
                <a:solidFill>
                  <a:srgbClr val="07336F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2pPr>
            <a:lvl3pPr indent="-32385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Char char="•"/>
              <a:defRPr sz="1500">
                <a:solidFill>
                  <a:srgbClr val="07336F"/>
                </a:solidFill>
              </a:defRPr>
            </a:lvl3pPr>
            <a:lvl4pPr indent="-3175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 sz="1400">
                <a:solidFill>
                  <a:srgbClr val="07336F"/>
                </a:solidFill>
              </a:defRPr>
            </a:lvl4pPr>
            <a:lvl5pPr indent="-3048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Char char="•"/>
              <a:defRPr sz="1200">
                <a:solidFill>
                  <a:srgbClr val="07336F"/>
                </a:solidFill>
              </a:defRPr>
            </a:lvl5pPr>
            <a:lvl6pPr indent="-3175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8" name="Google Shape;118;p24"/>
          <p:cNvSpPr txBox="1"/>
          <p:nvPr>
            <p:ph idx="4" type="body"/>
          </p:nvPr>
        </p:nvSpPr>
        <p:spPr>
          <a:xfrm>
            <a:off x="4953000" y="2286000"/>
            <a:ext cx="3742800" cy="23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6195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Char char="•"/>
              <a:defRPr b="0" sz="2100">
                <a:solidFill>
                  <a:srgbClr val="07336F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2pPr>
            <a:lvl3pPr indent="-32385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Char char="•"/>
              <a:defRPr sz="1500">
                <a:solidFill>
                  <a:srgbClr val="07336F"/>
                </a:solidFill>
              </a:defRPr>
            </a:lvl3pPr>
            <a:lvl4pPr indent="-3175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 sz="1400">
                <a:solidFill>
                  <a:srgbClr val="07336F"/>
                </a:solidFill>
              </a:defRPr>
            </a:lvl4pPr>
            <a:lvl5pPr indent="-3048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Char char="•"/>
              <a:defRPr sz="1200">
                <a:solidFill>
                  <a:srgbClr val="07336F"/>
                </a:solidFill>
              </a:defRPr>
            </a:lvl5pPr>
            <a:lvl6pPr indent="-3175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">
  <p:cSld name="3 Column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5"/>
          <p:cNvSpPr txBox="1"/>
          <p:nvPr>
            <p:ph type="title"/>
          </p:nvPr>
        </p:nvSpPr>
        <p:spPr>
          <a:xfrm>
            <a:off x="752888" y="205978"/>
            <a:ext cx="79341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2400"/>
              <a:buFont typeface="Arial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5"/>
          <p:cNvSpPr txBox="1"/>
          <p:nvPr>
            <p:ph idx="1" type="body"/>
          </p:nvPr>
        </p:nvSpPr>
        <p:spPr>
          <a:xfrm>
            <a:off x="752888" y="914400"/>
            <a:ext cx="24477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6195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Char char="•"/>
              <a:defRPr b="0" sz="2100">
                <a:solidFill>
                  <a:srgbClr val="07336F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2pPr>
            <a:lvl3pPr indent="-32385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Char char="•"/>
              <a:defRPr sz="1500">
                <a:solidFill>
                  <a:srgbClr val="07336F"/>
                </a:solidFill>
              </a:defRPr>
            </a:lvl3pPr>
            <a:lvl4pPr indent="-3175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 sz="1400">
                <a:solidFill>
                  <a:srgbClr val="07336F"/>
                </a:solidFill>
              </a:defRPr>
            </a:lvl4pPr>
            <a:lvl5pPr indent="-3048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Char char="•"/>
              <a:defRPr sz="1200">
                <a:solidFill>
                  <a:srgbClr val="07336F"/>
                </a:solidFill>
              </a:defRPr>
            </a:lvl5pPr>
            <a:lvl6pPr indent="-3175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2" name="Google Shape;122;p25"/>
          <p:cNvSpPr txBox="1"/>
          <p:nvPr>
            <p:ph idx="2" type="body"/>
          </p:nvPr>
        </p:nvSpPr>
        <p:spPr>
          <a:xfrm>
            <a:off x="6248400" y="914400"/>
            <a:ext cx="24477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6195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Char char="•"/>
              <a:defRPr b="0" sz="2100">
                <a:solidFill>
                  <a:srgbClr val="07336F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2pPr>
            <a:lvl3pPr indent="-32385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Char char="•"/>
              <a:defRPr sz="1500">
                <a:solidFill>
                  <a:srgbClr val="07336F"/>
                </a:solidFill>
              </a:defRPr>
            </a:lvl3pPr>
            <a:lvl4pPr indent="-3175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 sz="1400">
                <a:solidFill>
                  <a:srgbClr val="07336F"/>
                </a:solidFill>
              </a:defRPr>
            </a:lvl4pPr>
            <a:lvl5pPr indent="-3048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Char char="•"/>
              <a:defRPr sz="1200">
                <a:solidFill>
                  <a:srgbClr val="07336F"/>
                </a:solidFill>
              </a:defRPr>
            </a:lvl5pPr>
            <a:lvl6pPr indent="-3175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3" name="Google Shape;123;p25"/>
          <p:cNvSpPr txBox="1"/>
          <p:nvPr>
            <p:ph idx="3" type="body"/>
          </p:nvPr>
        </p:nvSpPr>
        <p:spPr>
          <a:xfrm>
            <a:off x="3500645" y="914400"/>
            <a:ext cx="24477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6195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Char char="•"/>
              <a:defRPr b="0" sz="2100">
                <a:solidFill>
                  <a:srgbClr val="07336F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2pPr>
            <a:lvl3pPr indent="-32385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Char char="•"/>
              <a:defRPr sz="1500">
                <a:solidFill>
                  <a:srgbClr val="07336F"/>
                </a:solidFill>
              </a:defRPr>
            </a:lvl3pPr>
            <a:lvl4pPr indent="-3175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 sz="1400">
                <a:solidFill>
                  <a:srgbClr val="07336F"/>
                </a:solidFill>
              </a:defRPr>
            </a:lvl4pPr>
            <a:lvl5pPr indent="-3048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Char char="•"/>
              <a:defRPr sz="1200">
                <a:solidFill>
                  <a:srgbClr val="07336F"/>
                </a:solidFill>
              </a:defRPr>
            </a:lvl5pPr>
            <a:lvl6pPr indent="-3175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, 3 Pic">
  <p:cSld name="3 Column, 3 Pic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6"/>
          <p:cNvSpPr txBox="1"/>
          <p:nvPr>
            <p:ph type="title"/>
          </p:nvPr>
        </p:nvSpPr>
        <p:spPr>
          <a:xfrm>
            <a:off x="752888" y="205978"/>
            <a:ext cx="79341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2400"/>
              <a:buFont typeface="Arial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6" name="Google Shape;126;p26"/>
          <p:cNvSpPr/>
          <p:nvPr>
            <p:ph idx="2" type="pic"/>
          </p:nvPr>
        </p:nvSpPr>
        <p:spPr>
          <a:xfrm>
            <a:off x="762000" y="914400"/>
            <a:ext cx="2435400" cy="1200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27" name="Google Shape;127;p26"/>
          <p:cNvSpPr/>
          <p:nvPr>
            <p:ph idx="3" type="pic"/>
          </p:nvPr>
        </p:nvSpPr>
        <p:spPr>
          <a:xfrm>
            <a:off x="3508162" y="914400"/>
            <a:ext cx="2435400" cy="1200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28" name="Google Shape;128;p26"/>
          <p:cNvSpPr/>
          <p:nvPr>
            <p:ph idx="4" type="pic"/>
          </p:nvPr>
        </p:nvSpPr>
        <p:spPr>
          <a:xfrm>
            <a:off x="6251362" y="914400"/>
            <a:ext cx="2435400" cy="1200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29" name="Google Shape;129;p26"/>
          <p:cNvSpPr txBox="1"/>
          <p:nvPr>
            <p:ph idx="1" type="body"/>
          </p:nvPr>
        </p:nvSpPr>
        <p:spPr>
          <a:xfrm>
            <a:off x="752888" y="2286000"/>
            <a:ext cx="2447700" cy="23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6195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Char char="•"/>
              <a:defRPr b="0" sz="2100">
                <a:solidFill>
                  <a:srgbClr val="07336F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2pPr>
            <a:lvl3pPr indent="-32385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Char char="•"/>
              <a:defRPr sz="1500">
                <a:solidFill>
                  <a:srgbClr val="07336F"/>
                </a:solidFill>
              </a:defRPr>
            </a:lvl3pPr>
            <a:lvl4pPr indent="-3175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 sz="1400">
                <a:solidFill>
                  <a:srgbClr val="07336F"/>
                </a:solidFill>
              </a:defRPr>
            </a:lvl4pPr>
            <a:lvl5pPr indent="-3048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Char char="•"/>
              <a:defRPr sz="1200">
                <a:solidFill>
                  <a:srgbClr val="07336F"/>
                </a:solidFill>
              </a:defRPr>
            </a:lvl5pPr>
            <a:lvl6pPr indent="-3175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0" name="Google Shape;130;p26"/>
          <p:cNvSpPr txBox="1"/>
          <p:nvPr>
            <p:ph idx="5" type="body"/>
          </p:nvPr>
        </p:nvSpPr>
        <p:spPr>
          <a:xfrm>
            <a:off x="6248400" y="2286000"/>
            <a:ext cx="2447700" cy="23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6195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Char char="•"/>
              <a:defRPr b="0" sz="2100">
                <a:solidFill>
                  <a:srgbClr val="07336F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2pPr>
            <a:lvl3pPr indent="-32385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Char char="•"/>
              <a:defRPr sz="1500">
                <a:solidFill>
                  <a:srgbClr val="07336F"/>
                </a:solidFill>
              </a:defRPr>
            </a:lvl3pPr>
            <a:lvl4pPr indent="-3175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 sz="1400">
                <a:solidFill>
                  <a:srgbClr val="07336F"/>
                </a:solidFill>
              </a:defRPr>
            </a:lvl4pPr>
            <a:lvl5pPr indent="-3048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Char char="•"/>
              <a:defRPr sz="1200">
                <a:solidFill>
                  <a:srgbClr val="07336F"/>
                </a:solidFill>
              </a:defRPr>
            </a:lvl5pPr>
            <a:lvl6pPr indent="-3175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1" name="Google Shape;131;p26"/>
          <p:cNvSpPr txBox="1"/>
          <p:nvPr>
            <p:ph idx="6" type="body"/>
          </p:nvPr>
        </p:nvSpPr>
        <p:spPr>
          <a:xfrm>
            <a:off x="3500645" y="2286000"/>
            <a:ext cx="2447700" cy="23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6195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Char char="•"/>
              <a:defRPr b="0" sz="2100">
                <a:solidFill>
                  <a:srgbClr val="07336F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2pPr>
            <a:lvl3pPr indent="-32385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Char char="•"/>
              <a:defRPr sz="1500">
                <a:solidFill>
                  <a:srgbClr val="07336F"/>
                </a:solidFill>
              </a:defRPr>
            </a:lvl3pPr>
            <a:lvl4pPr indent="-3175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 sz="1400">
                <a:solidFill>
                  <a:srgbClr val="07336F"/>
                </a:solidFill>
              </a:defRPr>
            </a:lvl4pPr>
            <a:lvl5pPr indent="-3048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Char char="•"/>
              <a:defRPr sz="1200">
                <a:solidFill>
                  <a:srgbClr val="07336F"/>
                </a:solidFill>
              </a:defRPr>
            </a:lvl5pPr>
            <a:lvl6pPr indent="-3175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Lg Pic">
  <p:cSld name="1 Lg Pic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7"/>
          <p:cNvSpPr txBox="1"/>
          <p:nvPr>
            <p:ph type="title"/>
          </p:nvPr>
        </p:nvSpPr>
        <p:spPr>
          <a:xfrm>
            <a:off x="752888" y="205978"/>
            <a:ext cx="79341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2400"/>
              <a:buFont typeface="Arial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4" name="Google Shape;134;p27"/>
          <p:cNvSpPr/>
          <p:nvPr>
            <p:ph idx="2" type="pic"/>
          </p:nvPr>
        </p:nvSpPr>
        <p:spPr>
          <a:xfrm>
            <a:off x="762000" y="914400"/>
            <a:ext cx="7924800" cy="37149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1pPr>
            <a:lvl2pPr indent="-3619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indent="-32385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5pPr>
            <a:lvl6pPr indent="-304800" lvl="5" marL="2743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Char char="•"/>
              <a:defRPr/>
            </a:lvl6pPr>
            <a:lvl7pPr indent="-32385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7pPr>
            <a:lvl8pPr indent="-32385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8pPr>
            <a:lvl9pPr indent="-32385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Lg Pic 1">
  <p:cSld name="1_1 Lg Pic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2400"/>
              <a:buFont typeface="Arial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44" name="Google Shape;144;p30"/>
          <p:cNvSpPr/>
          <p:nvPr>
            <p:ph idx="2" type="pic"/>
          </p:nvPr>
        </p:nvSpPr>
        <p:spPr>
          <a:xfrm>
            <a:off x="762000" y="914400"/>
            <a:ext cx="7924800" cy="37149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bg>
      <p:bgPr>
        <a:noFill/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1"/>
          <p:cNvSpPr txBox="1"/>
          <p:nvPr>
            <p:ph idx="12" type="sldNum"/>
          </p:nvPr>
        </p:nvSpPr>
        <p:spPr>
          <a:xfrm>
            <a:off x="6904781" y="486967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EFEFE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EFEFE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EFEFE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EFEFE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EFEFE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EFEFE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EFEFE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EFEFE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EFEFE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7" name="Google Shape;147;p31"/>
          <p:cNvSpPr txBox="1"/>
          <p:nvPr>
            <p:ph type="title"/>
          </p:nvPr>
        </p:nvSpPr>
        <p:spPr>
          <a:xfrm>
            <a:off x="38981" y="42488"/>
            <a:ext cx="82776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None/>
              <a:defRPr sz="29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8" name="Google Shape;148;p31"/>
          <p:cNvSpPr txBox="1"/>
          <p:nvPr>
            <p:ph idx="1" type="body"/>
          </p:nvPr>
        </p:nvSpPr>
        <p:spPr>
          <a:xfrm>
            <a:off x="103950" y="867338"/>
            <a:ext cx="8961000" cy="37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385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2385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2385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2" type="subTitle"/>
          </p:nvPr>
        </p:nvSpPr>
        <p:spPr>
          <a:xfrm>
            <a:off x="38981" y="4911863"/>
            <a:ext cx="6639600" cy="22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_1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38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238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238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/>
          <p:nvPr/>
        </p:nvSpPr>
        <p:spPr>
          <a:xfrm>
            <a:off x="0" y="1"/>
            <a:ext cx="8686800" cy="514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32"/>
          <p:cNvSpPr/>
          <p:nvPr/>
        </p:nvSpPr>
        <p:spPr>
          <a:xfrm flipH="1" rot="10800000">
            <a:off x="0" y="546885"/>
            <a:ext cx="9144000" cy="34200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32"/>
          <p:cNvSpPr txBox="1"/>
          <p:nvPr>
            <p:ph type="title"/>
          </p:nvPr>
        </p:nvSpPr>
        <p:spPr>
          <a:xfrm>
            <a:off x="1295400" y="114300"/>
            <a:ext cx="7391400" cy="36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pic>
        <p:nvPicPr>
          <p:cNvPr id="155" name="Google Shape;155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268" y="34290"/>
            <a:ext cx="662499" cy="662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5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3"/>
          <p:cNvSpPr/>
          <p:nvPr/>
        </p:nvSpPr>
        <p:spPr>
          <a:xfrm>
            <a:off x="-731" y="4672701"/>
            <a:ext cx="9143833" cy="475558"/>
          </a:xfrm>
          <a:custGeom>
            <a:rect b="b" l="l" r="r" t="t"/>
            <a:pathLst>
              <a:path extrusionOk="0" h="14838" w="285299">
                <a:moveTo>
                  <a:pt x="0" y="1"/>
                </a:moveTo>
                <a:lnTo>
                  <a:pt x="0" y="14838"/>
                </a:lnTo>
                <a:lnTo>
                  <a:pt x="285299" y="14838"/>
                </a:lnTo>
                <a:lnTo>
                  <a:pt x="2852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3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t Blue">
  <p:cSld name="1_Lt Blue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4"/>
          <p:cNvSpPr/>
          <p:nvPr/>
        </p:nvSpPr>
        <p:spPr>
          <a:xfrm>
            <a:off x="410811" y="2"/>
            <a:ext cx="8733300" cy="32004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34"/>
          <p:cNvSpPr/>
          <p:nvPr>
            <p:ph idx="2" type="pic"/>
          </p:nvPr>
        </p:nvSpPr>
        <p:spPr>
          <a:xfrm>
            <a:off x="410812" y="3200400"/>
            <a:ext cx="8730900" cy="19431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62" name="Google Shape;162;p34"/>
          <p:cNvSpPr txBox="1"/>
          <p:nvPr>
            <p:ph idx="1" type="body"/>
          </p:nvPr>
        </p:nvSpPr>
        <p:spPr>
          <a:xfrm>
            <a:off x="2514600" y="571737"/>
            <a:ext cx="6096000" cy="10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B4596"/>
              </a:buClr>
              <a:buSzPts val="3300"/>
              <a:buFont typeface="Arial"/>
              <a:buNone/>
              <a:defRPr b="1" i="0" sz="3300" u="none" cap="none" strike="noStrike">
                <a:solidFill>
                  <a:srgbClr val="0B459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252C3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252C3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252C3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3" name="Google Shape;163;p34"/>
          <p:cNvSpPr txBox="1"/>
          <p:nvPr>
            <p:ph idx="3" type="body"/>
          </p:nvPr>
        </p:nvSpPr>
        <p:spPr>
          <a:xfrm>
            <a:off x="761999" y="1952018"/>
            <a:ext cx="1371600" cy="7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B4596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252C3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252C3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252C3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4" name="Google Shape;164;p34"/>
          <p:cNvSpPr txBox="1"/>
          <p:nvPr>
            <p:ph idx="4" type="body"/>
          </p:nvPr>
        </p:nvSpPr>
        <p:spPr>
          <a:xfrm>
            <a:off x="775276" y="2800585"/>
            <a:ext cx="1295400" cy="1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99D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252C3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252C3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252C3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65" name="Google Shape;165;p34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401" y="400052"/>
            <a:ext cx="1762137" cy="1600436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4"/>
          <p:cNvSpPr txBox="1"/>
          <p:nvPr>
            <p:ph idx="5" type="body"/>
          </p:nvPr>
        </p:nvSpPr>
        <p:spPr>
          <a:xfrm>
            <a:off x="2515037" y="2487216"/>
            <a:ext cx="6092700" cy="5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252C3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252C3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252C3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67" name="Google Shape;167;p34"/>
          <p:cNvCxnSpPr/>
          <p:nvPr/>
        </p:nvCxnSpPr>
        <p:spPr>
          <a:xfrm>
            <a:off x="2285999" y="457435"/>
            <a:ext cx="0" cy="2605200"/>
          </a:xfrm>
          <a:prstGeom prst="straightConnector1">
            <a:avLst/>
          </a:prstGeom>
          <a:noFill/>
          <a:ln cap="flat" cmpd="sng" w="12700">
            <a:solidFill>
              <a:srgbClr val="3FA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68" name="Google Shape;168;p34"/>
          <p:cNvGrpSpPr/>
          <p:nvPr/>
        </p:nvGrpSpPr>
        <p:grpSpPr>
          <a:xfrm>
            <a:off x="-30388" y="0"/>
            <a:ext cx="472440" cy="5143500"/>
            <a:chOff x="-15240" y="0"/>
            <a:chExt cx="472440" cy="6858000"/>
          </a:xfrm>
        </p:grpSpPr>
        <p:sp>
          <p:nvSpPr>
            <p:cNvPr id="169" name="Google Shape;169;p34"/>
            <p:cNvSpPr/>
            <p:nvPr/>
          </p:nvSpPr>
          <p:spPr>
            <a:xfrm>
              <a:off x="10668" y="0"/>
              <a:ext cx="420600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C:\Users\jacqui.fenner\Desktop\PTT templates\images\noaa icons\noaa_icons-04.png" id="170" name="Google Shape;170;p34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5.png" id="171" name="Google Shape;171;p34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6.png" id="172" name="Google Shape;172;p34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7.png" id="173" name="Google Shape;173;p34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8.png" id="174" name="Google Shape;174;p34">
              <a:hlinkClick r:id="rId12"/>
            </p:cNvPr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10.png" id="175" name="Google Shape;175;p34">
              <a:hlinkClick r:id="rId14"/>
            </p:cNvPr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6" name="Google Shape;176;p34"/>
            <p:cNvGrpSpPr/>
            <p:nvPr/>
          </p:nvGrpSpPr>
          <p:grpSpPr>
            <a:xfrm>
              <a:off x="15148" y="0"/>
              <a:ext cx="420600" cy="6858000"/>
              <a:chOff x="15148" y="0"/>
              <a:chExt cx="420600" cy="6858000"/>
            </a:xfrm>
          </p:grpSpPr>
          <p:grpSp>
            <p:nvGrpSpPr>
              <p:cNvPr id="177" name="Google Shape;177;p34"/>
              <p:cNvGrpSpPr/>
              <p:nvPr/>
            </p:nvGrpSpPr>
            <p:grpSpPr>
              <a:xfrm>
                <a:off x="15148" y="1066800"/>
                <a:ext cx="420600" cy="5334000"/>
                <a:chOff x="15148" y="1066800"/>
                <a:chExt cx="420600" cy="5334000"/>
              </a:xfrm>
            </p:grpSpPr>
            <p:cxnSp>
              <p:nvCxnSpPr>
                <p:cNvPr id="178" name="Google Shape;178;p34"/>
                <p:cNvCxnSpPr/>
                <p:nvPr/>
              </p:nvCxnSpPr>
              <p:spPr>
                <a:xfrm>
                  <a:off x="15148" y="4267200"/>
                  <a:ext cx="420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79" name="Google Shape;179;p34"/>
                <p:cNvCxnSpPr/>
                <p:nvPr/>
              </p:nvCxnSpPr>
              <p:spPr>
                <a:xfrm>
                  <a:off x="15148" y="3200400"/>
                  <a:ext cx="420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80" name="Google Shape;180;p34"/>
                <p:cNvCxnSpPr/>
                <p:nvPr/>
              </p:nvCxnSpPr>
              <p:spPr>
                <a:xfrm>
                  <a:off x="15148" y="2133600"/>
                  <a:ext cx="420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81" name="Google Shape;181;p34"/>
                <p:cNvCxnSpPr/>
                <p:nvPr/>
              </p:nvCxnSpPr>
              <p:spPr>
                <a:xfrm>
                  <a:off x="15148" y="5334000"/>
                  <a:ext cx="420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82" name="Google Shape;182;p34"/>
                <p:cNvCxnSpPr/>
                <p:nvPr/>
              </p:nvCxnSpPr>
              <p:spPr>
                <a:xfrm>
                  <a:off x="15148" y="1066800"/>
                  <a:ext cx="420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83" name="Google Shape;183;p34"/>
                <p:cNvCxnSpPr/>
                <p:nvPr/>
              </p:nvCxnSpPr>
              <p:spPr>
                <a:xfrm>
                  <a:off x="15148" y="6400800"/>
                  <a:ext cx="420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cxnSp>
            <p:nvCxnSpPr>
              <p:cNvPr id="184" name="Google Shape;184;p34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1">
                    <a:alpha val="40000"/>
                  </a:schemeClr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sp>
        <p:nvSpPr>
          <p:cNvPr id="185" name="Google Shape;185;p34"/>
          <p:cNvSpPr txBox="1"/>
          <p:nvPr>
            <p:ph idx="6" type="body"/>
          </p:nvPr>
        </p:nvSpPr>
        <p:spPr>
          <a:xfrm>
            <a:off x="2515037" y="1696643"/>
            <a:ext cx="6092700" cy="7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B0F0"/>
              </a:buClr>
              <a:buSzPts val="2100"/>
              <a:buFont typeface="Arial"/>
              <a:buNone/>
              <a:defRPr b="0" i="0" sz="2100" u="none" cap="none" strike="noStrike">
                <a:solidFill>
                  <a:srgbClr val="00B0F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252C3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252C3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252C3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5"/>
          <p:cNvSpPr txBox="1"/>
          <p:nvPr>
            <p:ph type="title"/>
          </p:nvPr>
        </p:nvSpPr>
        <p:spPr>
          <a:xfrm>
            <a:off x="710550" y="205969"/>
            <a:ext cx="7976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8" name="Google Shape;188;p35"/>
          <p:cNvSpPr txBox="1"/>
          <p:nvPr>
            <p:ph idx="1" type="body"/>
          </p:nvPr>
        </p:nvSpPr>
        <p:spPr>
          <a:xfrm>
            <a:off x="710550" y="971550"/>
            <a:ext cx="80652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18.xml"/><Relationship Id="rId1" Type="http://schemas.openxmlformats.org/officeDocument/2006/relationships/hyperlink" Target="http://www.noaa.gov/marine-aviation" TargetMode="External"/><Relationship Id="rId2" Type="http://schemas.openxmlformats.org/officeDocument/2006/relationships/image" Target="../media/image6.png"/><Relationship Id="rId3" Type="http://schemas.openxmlformats.org/officeDocument/2006/relationships/hyperlink" Target="http://www.noaa.gov/research" TargetMode="External"/><Relationship Id="rId4" Type="http://schemas.openxmlformats.org/officeDocument/2006/relationships/image" Target="../media/image16.png"/><Relationship Id="rId9" Type="http://schemas.openxmlformats.org/officeDocument/2006/relationships/hyperlink" Target="http://www.noaa.gov/oceans-coasts" TargetMode="External"/><Relationship Id="rId26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0.xml"/><Relationship Id="rId28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2.xml"/><Relationship Id="rId5" Type="http://schemas.openxmlformats.org/officeDocument/2006/relationships/hyperlink" Target="http://www.noaa.gov/satellites" TargetMode="External"/><Relationship Id="rId6" Type="http://schemas.openxmlformats.org/officeDocument/2006/relationships/image" Target="../media/image25.png"/><Relationship Id="rId29" Type="http://schemas.openxmlformats.org/officeDocument/2006/relationships/slideLayout" Target="../slideLayouts/slideLayout24.xml"/><Relationship Id="rId7" Type="http://schemas.openxmlformats.org/officeDocument/2006/relationships/hyperlink" Target="http://www.noaa.gov/fisheries" TargetMode="External"/><Relationship Id="rId8" Type="http://schemas.openxmlformats.org/officeDocument/2006/relationships/image" Target="../media/image13.png"/><Relationship Id="rId31" Type="http://schemas.openxmlformats.org/officeDocument/2006/relationships/slideLayout" Target="../slideLayouts/slideLayout26.xml"/><Relationship Id="rId30" Type="http://schemas.openxmlformats.org/officeDocument/2006/relationships/slideLayout" Target="../slideLayouts/slideLayout25.xml"/><Relationship Id="rId11" Type="http://schemas.openxmlformats.org/officeDocument/2006/relationships/hyperlink" Target="http://www.noaa.gov/weather" TargetMode="External"/><Relationship Id="rId33" Type="http://schemas.openxmlformats.org/officeDocument/2006/relationships/slideLayout" Target="../slideLayouts/slideLayout28.xml"/><Relationship Id="rId10" Type="http://schemas.openxmlformats.org/officeDocument/2006/relationships/image" Target="../media/image5.png"/><Relationship Id="rId32" Type="http://schemas.openxmlformats.org/officeDocument/2006/relationships/slideLayout" Target="../slideLayouts/slideLayout27.xml"/><Relationship Id="rId13" Type="http://schemas.openxmlformats.org/officeDocument/2006/relationships/hyperlink" Target="https://www.commerce.gov/" TargetMode="External"/><Relationship Id="rId35" Type="http://schemas.openxmlformats.org/officeDocument/2006/relationships/slideLayout" Target="../slideLayouts/slideLayout30.xml"/><Relationship Id="rId12" Type="http://schemas.openxmlformats.org/officeDocument/2006/relationships/image" Target="../media/image10.png"/><Relationship Id="rId34" Type="http://schemas.openxmlformats.org/officeDocument/2006/relationships/slideLayout" Target="../slideLayouts/slideLayout29.xml"/><Relationship Id="rId15" Type="http://schemas.openxmlformats.org/officeDocument/2006/relationships/hyperlink" Target="http://www.noaa.gov/" TargetMode="External"/><Relationship Id="rId37" Type="http://schemas.openxmlformats.org/officeDocument/2006/relationships/slideLayout" Target="../slideLayouts/slideLayout32.xml"/><Relationship Id="rId14" Type="http://schemas.openxmlformats.org/officeDocument/2006/relationships/image" Target="../media/image2.png"/><Relationship Id="rId36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12.xml"/><Relationship Id="rId39" Type="http://schemas.openxmlformats.org/officeDocument/2006/relationships/theme" Target="../theme/theme3.xml"/><Relationship Id="rId16" Type="http://schemas.openxmlformats.org/officeDocument/2006/relationships/image" Target="../media/image4.png"/><Relationship Id="rId38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3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34.xml"/><Relationship Id="rId5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13"/>
          <p:cNvGrpSpPr/>
          <p:nvPr/>
        </p:nvGrpSpPr>
        <p:grpSpPr>
          <a:xfrm>
            <a:off x="-30393" y="0"/>
            <a:ext cx="371905" cy="5143500"/>
            <a:chOff x="-15240" y="0"/>
            <a:chExt cx="472440" cy="6858000"/>
          </a:xfrm>
        </p:grpSpPr>
        <p:sp>
          <p:nvSpPr>
            <p:cNvPr id="52" name="Google Shape;52;p13"/>
            <p:cNvSpPr/>
            <p:nvPr/>
          </p:nvSpPr>
          <p:spPr>
            <a:xfrm>
              <a:off x="10668" y="0"/>
              <a:ext cx="420600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C:\Users\jacqui.fenner\Desktop\PTT templates\images\noaa icons\noaa_icons-04.png" id="53" name="Google Shape;53;p13">
              <a:hlinkClick r:id="rId1"/>
            </p:cNvPr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5.png" id="54" name="Google Shape;54;p13">
              <a:hlinkClick r:id="rId3"/>
            </p:cNvPr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6.png" id="55" name="Google Shape;55;p13">
              <a:hlinkClick r:id="rId5"/>
            </p:cNvPr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7.png" id="56" name="Google Shape;56;p13">
              <a:hlinkClick r:id="rId7"/>
            </p:cNvPr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8.png" id="57" name="Google Shape;57;p13">
              <a:hlinkClick r:id="rId9"/>
            </p:cNvPr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10.png" id="58" name="Google Shape;58;p13">
              <a:hlinkClick r:id="rId11"/>
            </p:cNvPr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9" name="Google Shape;59;p13"/>
            <p:cNvGrpSpPr/>
            <p:nvPr/>
          </p:nvGrpSpPr>
          <p:grpSpPr>
            <a:xfrm>
              <a:off x="15148" y="0"/>
              <a:ext cx="420600" cy="6858000"/>
              <a:chOff x="15148" y="0"/>
              <a:chExt cx="420600" cy="6858000"/>
            </a:xfrm>
          </p:grpSpPr>
          <p:grpSp>
            <p:nvGrpSpPr>
              <p:cNvPr id="60" name="Google Shape;60;p13"/>
              <p:cNvGrpSpPr/>
              <p:nvPr/>
            </p:nvGrpSpPr>
            <p:grpSpPr>
              <a:xfrm>
                <a:off x="15148" y="1066800"/>
                <a:ext cx="420600" cy="5334000"/>
                <a:chOff x="15148" y="1066800"/>
                <a:chExt cx="420600" cy="5334000"/>
              </a:xfrm>
            </p:grpSpPr>
            <p:cxnSp>
              <p:nvCxnSpPr>
                <p:cNvPr id="61" name="Google Shape;61;p13"/>
                <p:cNvCxnSpPr/>
                <p:nvPr/>
              </p:nvCxnSpPr>
              <p:spPr>
                <a:xfrm>
                  <a:off x="15148" y="4267200"/>
                  <a:ext cx="420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62" name="Google Shape;62;p13"/>
                <p:cNvCxnSpPr/>
                <p:nvPr/>
              </p:nvCxnSpPr>
              <p:spPr>
                <a:xfrm>
                  <a:off x="15148" y="3200400"/>
                  <a:ext cx="420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63" name="Google Shape;63;p13"/>
                <p:cNvCxnSpPr/>
                <p:nvPr/>
              </p:nvCxnSpPr>
              <p:spPr>
                <a:xfrm>
                  <a:off x="15148" y="2133600"/>
                  <a:ext cx="420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64" name="Google Shape;64;p13"/>
                <p:cNvCxnSpPr/>
                <p:nvPr/>
              </p:nvCxnSpPr>
              <p:spPr>
                <a:xfrm>
                  <a:off x="15148" y="5334000"/>
                  <a:ext cx="420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65" name="Google Shape;65;p13"/>
                <p:cNvCxnSpPr/>
                <p:nvPr/>
              </p:nvCxnSpPr>
              <p:spPr>
                <a:xfrm>
                  <a:off x="15148" y="1066800"/>
                  <a:ext cx="420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66" name="Google Shape;66;p13"/>
                <p:cNvCxnSpPr/>
                <p:nvPr/>
              </p:nvCxnSpPr>
              <p:spPr>
                <a:xfrm>
                  <a:off x="15148" y="6400800"/>
                  <a:ext cx="420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cxnSp>
            <p:nvCxnSpPr>
              <p:cNvPr id="67" name="Google Shape;67;p13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1">
                    <a:alpha val="40000"/>
                  </a:schemeClr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sp>
        <p:nvSpPr>
          <p:cNvPr id="68" name="Google Shape;68;p13"/>
          <p:cNvSpPr/>
          <p:nvPr/>
        </p:nvSpPr>
        <p:spPr>
          <a:xfrm>
            <a:off x="0" y="4800601"/>
            <a:ext cx="9144000" cy="3429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3"/>
          <p:cNvSpPr txBox="1"/>
          <p:nvPr>
            <p:ph type="title"/>
          </p:nvPr>
        </p:nvSpPr>
        <p:spPr>
          <a:xfrm>
            <a:off x="752888" y="205978"/>
            <a:ext cx="79341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" name="Google Shape;70;p13"/>
          <p:cNvSpPr txBox="1"/>
          <p:nvPr>
            <p:ph idx="1" type="body"/>
          </p:nvPr>
        </p:nvSpPr>
        <p:spPr>
          <a:xfrm>
            <a:off x="752888" y="914400"/>
            <a:ext cx="79341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195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G:\STALL\ST Comms\Templates &amp; Resources\Logos\Other Emblems\DOC Logo\DOC Color.png" id="71" name="Google Shape;71;p13">
            <a:hlinkClick r:id="rId13"/>
          </p:cNvPr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28600" y="4832593"/>
            <a:ext cx="278916" cy="278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>
            <a:hlinkClick r:id="rId15"/>
          </p:cNvPr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639827" y="4836939"/>
            <a:ext cx="270224" cy="270224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3"/>
          <p:cNvSpPr txBox="1"/>
          <p:nvPr/>
        </p:nvSpPr>
        <p:spPr>
          <a:xfrm>
            <a:off x="1447800" y="4913784"/>
            <a:ext cx="7239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Department of Commerce  //  National Oceanic and Atmospheric Administration  //  </a:t>
            </a:r>
            <a:fld id="{00000000-1234-1234-1234-123412341234}" type="slidenum">
              <a:rPr b="0" i="0" lang="en" sz="1000" u="none" cap="none" strike="noStrik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b="0" i="0" sz="1000" u="none" cap="none" strike="noStrik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7"/>
    <p:sldLayoutId id="2147483660" r:id="rId18"/>
    <p:sldLayoutId id="2147483661" r:id="rId19"/>
    <p:sldLayoutId id="2147483662" r:id="rId20"/>
    <p:sldLayoutId id="2147483663" r:id="rId21"/>
    <p:sldLayoutId id="2147483664" r:id="rId22"/>
    <p:sldLayoutId id="2147483665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72" r:id="rId30"/>
    <p:sldLayoutId id="2147483673" r:id="rId31"/>
    <p:sldLayoutId id="2147483674" r:id="rId32"/>
    <p:sldLayoutId id="2147483675" r:id="rId33"/>
    <p:sldLayoutId id="2147483676" r:id="rId34"/>
    <p:sldLayoutId id="2147483677" r:id="rId35"/>
    <p:sldLayoutId id="2147483678" r:id="rId36"/>
    <p:sldLayoutId id="2147483679" r:id="rId37"/>
    <p:sldLayoutId id="2147483680" r:id="rId3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6"/>
          <p:cNvSpPr/>
          <p:nvPr/>
        </p:nvSpPr>
        <p:spPr>
          <a:xfrm>
            <a:off x="2308071" y="1239739"/>
            <a:ext cx="6836100" cy="2683500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3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2898"/>
            <a:ext cx="4261105" cy="514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48484" y="-4898"/>
            <a:ext cx="1915819" cy="1741956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6"/>
          <p:cNvSpPr/>
          <p:nvPr/>
        </p:nvSpPr>
        <p:spPr>
          <a:xfrm>
            <a:off x="-2198" y="3922071"/>
            <a:ext cx="4070953" cy="1229395"/>
          </a:xfrm>
          <a:custGeom>
            <a:rect b="b" l="l" r="r" t="t"/>
            <a:pathLst>
              <a:path extrusionOk="0" h="1481199" w="5252842">
                <a:moveTo>
                  <a:pt x="0" y="0"/>
                </a:moveTo>
                <a:lnTo>
                  <a:pt x="4584800" y="602"/>
                </a:lnTo>
                <a:lnTo>
                  <a:pt x="5252842" y="1475751"/>
                </a:lnTo>
                <a:lnTo>
                  <a:pt x="0" y="1481199"/>
                </a:lnTo>
                <a:lnTo>
                  <a:pt x="0" y="0"/>
                </a:lnTo>
                <a:close/>
              </a:path>
            </a:pathLst>
          </a:custGeom>
          <a:solidFill>
            <a:schemeClr val="dk1">
              <a:alpha val="400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36"/>
          <p:cNvSpPr txBox="1"/>
          <p:nvPr/>
        </p:nvSpPr>
        <p:spPr>
          <a:xfrm>
            <a:off x="305937" y="3552750"/>
            <a:ext cx="3130800" cy="7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b="0" i="0" lang="en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 Environmental Satellite, Data, and Information Service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Google Shape;195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16828" y="2199266"/>
            <a:ext cx="1548664" cy="154866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81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7.jpg"/><Relationship Id="rId4" Type="http://schemas.openxmlformats.org/officeDocument/2006/relationships/image" Target="../media/image4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7.jpg"/><Relationship Id="rId4" Type="http://schemas.openxmlformats.org/officeDocument/2006/relationships/image" Target="../media/image3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jpg"/><Relationship Id="rId4" Type="http://schemas.openxmlformats.org/officeDocument/2006/relationships/image" Target="../media/image45.jpg"/><Relationship Id="rId5" Type="http://schemas.openxmlformats.org/officeDocument/2006/relationships/image" Target="../media/image3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9.gif"/><Relationship Id="rId4" Type="http://schemas.openxmlformats.org/officeDocument/2006/relationships/hyperlink" Target="https://cimss.ssec.wisc.edu/severe_conv/pltg.html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8.png"/><Relationship Id="rId4" Type="http://schemas.openxmlformats.org/officeDocument/2006/relationships/image" Target="../media/image61.png"/><Relationship Id="rId5" Type="http://schemas.openxmlformats.org/officeDocument/2006/relationships/image" Target="../media/image57.png"/><Relationship Id="rId6" Type="http://schemas.openxmlformats.org/officeDocument/2006/relationships/image" Target="../media/image42.gif"/><Relationship Id="rId7" Type="http://schemas.openxmlformats.org/officeDocument/2006/relationships/image" Target="../media/image5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re.ssec.wisc.edu/s/b2xsoA" TargetMode="External"/><Relationship Id="rId4" Type="http://schemas.openxmlformats.org/officeDocument/2006/relationships/hyperlink" Target="https://re.ssec.wisc.edu/s/b2xsoA" TargetMode="External"/><Relationship Id="rId5" Type="http://schemas.openxmlformats.org/officeDocument/2006/relationships/hyperlink" Target="https://cimss.ssec.wisc.edu/severe_conv/pltg.html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2.png"/><Relationship Id="rId4" Type="http://schemas.openxmlformats.org/officeDocument/2006/relationships/hyperlink" Target="https://www.nesdis.noaa.gov/news/noaa-satellites-improve-estimates-of-wildfire-smoke-air-quality-predictions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5.png"/><Relationship Id="rId4" Type="http://schemas.openxmlformats.org/officeDocument/2006/relationships/image" Target="../media/image44.png"/><Relationship Id="rId5" Type="http://schemas.openxmlformats.org/officeDocument/2006/relationships/image" Target="../media/image53.png"/><Relationship Id="rId6" Type="http://schemas.openxmlformats.org/officeDocument/2006/relationships/image" Target="../media/image4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6.png"/><Relationship Id="rId4" Type="http://schemas.openxmlformats.org/officeDocument/2006/relationships/image" Target="../media/image5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0.jpg"/><Relationship Id="rId4" Type="http://schemas.openxmlformats.org/officeDocument/2006/relationships/hyperlink" Target="https://www.ospo.noaa.gov/data/messages/2022/09/MSG_20220927_1758.html" TargetMode="External"/><Relationship Id="rId5" Type="http://schemas.openxmlformats.org/officeDocument/2006/relationships/hyperlink" Target="https://www.ospo.noaa.gov/data/messages/2022/09/MSG_20220927_1758.html" TargetMode="External"/><Relationship Id="rId6" Type="http://schemas.openxmlformats.org/officeDocument/2006/relationships/hyperlink" Target="https://www.nesdis.noaa.gov/next-generation/geostationary-extended-observations-geoxo" TargetMode="External"/><Relationship Id="rId7" Type="http://schemas.openxmlformats.org/officeDocument/2006/relationships/hyperlink" Target="https://www.nesdis.noaa.gov/events/fire-stakeholder-virtual-workshop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8.png"/><Relationship Id="rId4" Type="http://schemas.openxmlformats.org/officeDocument/2006/relationships/image" Target="../media/image47.jpg"/><Relationship Id="rId5" Type="http://schemas.openxmlformats.org/officeDocument/2006/relationships/image" Target="../media/image52.png"/><Relationship Id="rId6" Type="http://schemas.openxmlformats.org/officeDocument/2006/relationships/image" Target="../media/image5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docs.google.com/document/d/1A4eHHYBXi0F-38XM4chljZQbizLKy2eE/edit?usp=sharing&amp;ouid=115053538122087424593&amp;rtpof=true&amp;sd=true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4.png"/><Relationship Id="rId4" Type="http://schemas.openxmlformats.org/officeDocument/2006/relationships/image" Target="../media/image56.png"/><Relationship Id="rId5" Type="http://schemas.openxmlformats.org/officeDocument/2006/relationships/hyperlink" Target="https://www.ssec.wisc.edu/~mpav/NGFS_RGB_FRP_Time_series_Williams_Flats_Aug2_9_2019.mp4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24.jpg"/><Relationship Id="rId5" Type="http://schemas.openxmlformats.org/officeDocument/2006/relationships/image" Target="../media/image20.png"/><Relationship Id="rId6" Type="http://schemas.openxmlformats.org/officeDocument/2006/relationships/image" Target="../media/image12.png"/><Relationship Id="rId7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26.png"/><Relationship Id="rId5" Type="http://schemas.openxmlformats.org/officeDocument/2006/relationships/image" Target="../media/image17.png"/><Relationship Id="rId6" Type="http://schemas.openxmlformats.org/officeDocument/2006/relationships/image" Target="../media/image38.png"/><Relationship Id="rId7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png"/><Relationship Id="rId4" Type="http://schemas.openxmlformats.org/officeDocument/2006/relationships/image" Target="../media/image3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www.ssec.wisc.edu/~mpav/geocatHOTOBJ.GOES-17.CONUS.Creek_Intensity.mp4" TargetMode="Externa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8"/>
          <p:cNvSpPr txBox="1"/>
          <p:nvPr/>
        </p:nvSpPr>
        <p:spPr>
          <a:xfrm>
            <a:off x="3806875" y="1261500"/>
            <a:ext cx="5227200" cy="2620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800"/>
              <a:buFont typeface="Arial Narrow"/>
              <a:buNone/>
            </a:pPr>
            <a:r>
              <a:rPr lang="en" sz="360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The NOAA Wildland Fire Program: A New Initiative for Impactful Exploitation of Satellites in Support of Wildland Fire Applications</a:t>
            </a:r>
            <a:endParaRPr b="0" i="0" sz="900" u="none" cap="none" strike="noStrike">
              <a:solidFill>
                <a:srgbClr val="01007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38"/>
          <p:cNvSpPr txBox="1"/>
          <p:nvPr/>
        </p:nvSpPr>
        <p:spPr>
          <a:xfrm>
            <a:off x="305937" y="4433789"/>
            <a:ext cx="1540200" cy="43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May</a:t>
            </a:r>
            <a:r>
              <a:rPr lang="en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3, 2023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38"/>
          <p:cNvSpPr txBox="1"/>
          <p:nvPr/>
        </p:nvSpPr>
        <p:spPr>
          <a:xfrm>
            <a:off x="3916800" y="3986500"/>
            <a:ext cx="5227200" cy="8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 sz="180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Mike Pavolonis</a:t>
            </a:r>
            <a:endParaRPr sz="1800">
              <a:solidFill>
                <a:srgbClr val="01007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NOAA/NESDIS Wildland Fire Program Manager</a:t>
            </a:r>
            <a:endParaRPr sz="1800">
              <a:solidFill>
                <a:srgbClr val="01007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Mike.Pavolonis@noaa.gov</a:t>
            </a:r>
            <a:endParaRPr sz="1800">
              <a:solidFill>
                <a:srgbClr val="01007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7"/>
          <p:cNvSpPr txBox="1"/>
          <p:nvPr/>
        </p:nvSpPr>
        <p:spPr>
          <a:xfrm>
            <a:off x="96740" y="40821"/>
            <a:ext cx="3681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ABI with Terrain Correction</a:t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33" name="Google Shape;333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4567" y="406826"/>
            <a:ext cx="7239437" cy="4373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4566" y="406826"/>
            <a:ext cx="7239437" cy="4373823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47"/>
          <p:cNvSpPr txBox="1"/>
          <p:nvPr/>
        </p:nvSpPr>
        <p:spPr>
          <a:xfrm>
            <a:off x="6858926" y="1216050"/>
            <a:ext cx="22854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GOES-16 GeoColor image</a:t>
            </a:r>
            <a:endParaRPr b="1" sz="18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uncorrected</a:t>
            </a:r>
            <a:endParaRPr b="1"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36" name="Google Shape;336;p47"/>
          <p:cNvSpPr txBox="1"/>
          <p:nvPr/>
        </p:nvSpPr>
        <p:spPr>
          <a:xfrm>
            <a:off x="1368975" y="-63125"/>
            <a:ext cx="6976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</a:rPr>
              <a:t>More Accurate GOES-R Geolocation</a:t>
            </a:r>
            <a:endParaRPr b="1" sz="2400">
              <a:solidFill>
                <a:schemeClr val="dk1"/>
              </a:solidFill>
            </a:endParaRPr>
          </a:p>
        </p:txBody>
      </p:sp>
      <p:sp>
        <p:nvSpPr>
          <p:cNvPr id="337" name="Google Shape;337;p47"/>
          <p:cNvSpPr txBox="1"/>
          <p:nvPr/>
        </p:nvSpPr>
        <p:spPr>
          <a:xfrm>
            <a:off x="377325" y="3363050"/>
            <a:ext cx="15975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Images from Curtis Seaman (CIRA)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8"/>
          <p:cNvSpPr txBox="1"/>
          <p:nvPr/>
        </p:nvSpPr>
        <p:spPr>
          <a:xfrm>
            <a:off x="96740" y="40821"/>
            <a:ext cx="3681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ABI with Terrain Correction</a:t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43" name="Google Shape;343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4567" y="406826"/>
            <a:ext cx="7239437" cy="4373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4566" y="406826"/>
            <a:ext cx="7239437" cy="4373823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48"/>
          <p:cNvSpPr txBox="1"/>
          <p:nvPr/>
        </p:nvSpPr>
        <p:spPr>
          <a:xfrm>
            <a:off x="7015163" y="1216045"/>
            <a:ext cx="21291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GOES-16 GeoColor image</a:t>
            </a:r>
            <a:endParaRPr b="1" sz="18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Terrain-corrected</a:t>
            </a:r>
            <a:endParaRPr b="1"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46" name="Google Shape;346;p48"/>
          <p:cNvSpPr txBox="1"/>
          <p:nvPr/>
        </p:nvSpPr>
        <p:spPr>
          <a:xfrm>
            <a:off x="362150" y="1041600"/>
            <a:ext cx="15975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Terrain corrected geolocation developed by Chris Schmidt (CIMSS)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Images from Curtis Seaman (CIRA)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47" name="Google Shape;347;p48"/>
          <p:cNvSpPr txBox="1"/>
          <p:nvPr/>
        </p:nvSpPr>
        <p:spPr>
          <a:xfrm>
            <a:off x="1368975" y="-63125"/>
            <a:ext cx="6976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</a:rPr>
              <a:t>More Accurate GOES-R Geolocation</a:t>
            </a:r>
            <a:endParaRPr b="1" sz="24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0482" y="391934"/>
            <a:ext cx="7823515" cy="4726707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9"/>
          <p:cNvSpPr txBox="1"/>
          <p:nvPr/>
        </p:nvSpPr>
        <p:spPr>
          <a:xfrm>
            <a:off x="3051557" y="44898"/>
            <a:ext cx="53022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</a:rPr>
              <a:t>East Troublesome Fire</a:t>
            </a:r>
            <a:endParaRPr b="1" sz="2400">
              <a:solidFill>
                <a:schemeClr val="dk1"/>
              </a:solidFill>
            </a:endParaRPr>
          </a:p>
        </p:txBody>
      </p:sp>
      <p:sp>
        <p:nvSpPr>
          <p:cNvPr id="354" name="Google Shape;354;p49"/>
          <p:cNvSpPr txBox="1"/>
          <p:nvPr/>
        </p:nvSpPr>
        <p:spPr>
          <a:xfrm>
            <a:off x="6969110" y="1400023"/>
            <a:ext cx="22281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ABI Fire Temperature RGB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uncorrected</a:t>
            </a:r>
            <a:endParaRPr sz="14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355" name="Google Shape;355;p49"/>
          <p:cNvGrpSpPr/>
          <p:nvPr/>
        </p:nvGrpSpPr>
        <p:grpSpPr>
          <a:xfrm>
            <a:off x="1320482" y="391934"/>
            <a:ext cx="7876577" cy="4726708"/>
            <a:chOff x="1760643" y="522579"/>
            <a:chExt cx="10502103" cy="6302277"/>
          </a:xfrm>
        </p:grpSpPr>
        <p:pic>
          <p:nvPicPr>
            <p:cNvPr id="356" name="Google Shape;356;p4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760643" y="522579"/>
              <a:ext cx="10431355" cy="63022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7" name="Google Shape;357;p49"/>
            <p:cNvSpPr txBox="1"/>
            <p:nvPr/>
          </p:nvSpPr>
          <p:spPr>
            <a:xfrm>
              <a:off x="9292146" y="1866697"/>
              <a:ext cx="2970600" cy="66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ABI Fire Temperature RGB</a:t>
              </a:r>
              <a:endParaRPr sz="1100"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Terrain-corrected</a:t>
              </a:r>
              <a:endParaRPr sz="1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358" name="Google Shape;358;p49"/>
          <p:cNvGrpSpPr/>
          <p:nvPr/>
        </p:nvGrpSpPr>
        <p:grpSpPr>
          <a:xfrm>
            <a:off x="1320482" y="391934"/>
            <a:ext cx="7876577" cy="4726708"/>
            <a:chOff x="1760643" y="522579"/>
            <a:chExt cx="10502103" cy="6302277"/>
          </a:xfrm>
        </p:grpSpPr>
        <p:pic>
          <p:nvPicPr>
            <p:cNvPr id="359" name="Google Shape;359;p4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760643" y="522579"/>
              <a:ext cx="10431355" cy="63022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0" name="Google Shape;360;p49"/>
            <p:cNvSpPr txBox="1"/>
            <p:nvPr/>
          </p:nvSpPr>
          <p:spPr>
            <a:xfrm>
              <a:off x="9292146" y="1866697"/>
              <a:ext cx="2970600" cy="66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VIIRS Fire Temperature RGB</a:t>
              </a:r>
              <a:endParaRPr sz="1100"/>
            </a:p>
          </p:txBody>
        </p:sp>
      </p:grpSp>
      <p:sp>
        <p:nvSpPr>
          <p:cNvPr id="361" name="Google Shape;361;p49"/>
          <p:cNvSpPr txBox="1"/>
          <p:nvPr/>
        </p:nvSpPr>
        <p:spPr>
          <a:xfrm>
            <a:off x="2781501" y="4099700"/>
            <a:ext cx="2480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1956 UTC 22 October 2020</a:t>
            </a:r>
            <a:endParaRPr sz="14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62" name="Google Shape;362;p49"/>
          <p:cNvSpPr txBox="1"/>
          <p:nvPr/>
        </p:nvSpPr>
        <p:spPr>
          <a:xfrm>
            <a:off x="316250" y="3309250"/>
            <a:ext cx="12822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Images from Curtis Seaman (CIRA)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0"/>
          <p:cNvSpPr txBox="1"/>
          <p:nvPr/>
        </p:nvSpPr>
        <p:spPr>
          <a:xfrm>
            <a:off x="6749675" y="3080350"/>
            <a:ext cx="1494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Left Fork fire (Utah)</a:t>
            </a:r>
            <a:endParaRPr b="1" sz="1600">
              <a:solidFill>
                <a:schemeClr val="lt1"/>
              </a:solidFill>
            </a:endParaRPr>
          </a:p>
        </p:txBody>
      </p:sp>
      <p:cxnSp>
        <p:nvCxnSpPr>
          <p:cNvPr id="368" name="Google Shape;368;p50"/>
          <p:cNvCxnSpPr/>
          <p:nvPr/>
        </p:nvCxnSpPr>
        <p:spPr>
          <a:xfrm rot="10800000">
            <a:off x="6902175" y="2531425"/>
            <a:ext cx="345600" cy="6201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69" name="Google Shape;369;p50"/>
          <p:cNvSpPr txBox="1"/>
          <p:nvPr/>
        </p:nvSpPr>
        <p:spPr>
          <a:xfrm>
            <a:off x="732000" y="122325"/>
            <a:ext cx="7440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</a:rPr>
              <a:t>AI/ML-based Lightning Nowcasting in Support of Fire Incident Management</a:t>
            </a:r>
            <a:endParaRPr b="1" sz="2400">
              <a:solidFill>
                <a:schemeClr val="dk1"/>
              </a:solidFill>
            </a:endParaRPr>
          </a:p>
        </p:txBody>
      </p:sp>
      <p:pic>
        <p:nvPicPr>
          <p:cNvPr id="370" name="Google Shape;37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013" y="940400"/>
            <a:ext cx="8187324" cy="3673649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50"/>
          <p:cNvSpPr txBox="1"/>
          <p:nvPr/>
        </p:nvSpPr>
        <p:spPr>
          <a:xfrm>
            <a:off x="549025" y="4111000"/>
            <a:ext cx="4503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hlink"/>
                </a:solidFill>
                <a:hlinkClick r:id="rId4"/>
              </a:rPr>
              <a:t>LightningCast</a:t>
            </a:r>
            <a:r>
              <a:rPr lang="en" sz="1600"/>
              <a:t> correctly predicted increasing threat prior to lightning being observed</a:t>
            </a:r>
            <a:endParaRPr sz="16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2075" y="1915464"/>
            <a:ext cx="2290849" cy="176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0850" y="2643048"/>
            <a:ext cx="1945226" cy="149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5100" y="1915475"/>
            <a:ext cx="1814674" cy="923399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51"/>
          <p:cNvSpPr txBox="1"/>
          <p:nvPr/>
        </p:nvSpPr>
        <p:spPr>
          <a:xfrm>
            <a:off x="112563" y="1098375"/>
            <a:ext cx="21072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dk1"/>
                </a:solidFill>
              </a:rPr>
              <a:t>1. </a:t>
            </a:r>
            <a:r>
              <a:rPr lang="en" u="sng">
                <a:solidFill>
                  <a:schemeClr val="dk1"/>
                </a:solidFill>
              </a:rPr>
              <a:t>Accessible, interoperable, and trusted:</a:t>
            </a:r>
            <a:r>
              <a:rPr lang="en">
                <a:solidFill>
                  <a:schemeClr val="dk1"/>
                </a:solidFill>
              </a:rPr>
              <a:t> OGC Data Services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80" name="Google Shape;380;p51"/>
          <p:cNvSpPr txBox="1"/>
          <p:nvPr/>
        </p:nvSpPr>
        <p:spPr>
          <a:xfrm>
            <a:off x="2448113" y="928175"/>
            <a:ext cx="307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dk1"/>
                </a:solidFill>
              </a:rPr>
              <a:t>2. Quick visual access:</a:t>
            </a:r>
            <a:r>
              <a:rPr lang="en">
                <a:solidFill>
                  <a:schemeClr val="dk1"/>
                </a:solidFill>
              </a:rPr>
              <a:t> Map viewer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81" name="Google Shape;381;p51"/>
          <p:cNvSpPr txBox="1"/>
          <p:nvPr/>
        </p:nvSpPr>
        <p:spPr>
          <a:xfrm>
            <a:off x="5978450" y="928175"/>
            <a:ext cx="28926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dk1"/>
                </a:solidFill>
              </a:rPr>
              <a:t>3. Bandwidth friendly:</a:t>
            </a:r>
            <a:r>
              <a:rPr lang="en">
                <a:solidFill>
                  <a:schemeClr val="dk1"/>
                </a:solidFill>
              </a:rPr>
              <a:t> Local/regional scale image tiles and product subsets for active incidents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82" name="Google Shape;382;p51"/>
          <p:cNvSpPr txBox="1"/>
          <p:nvPr/>
        </p:nvSpPr>
        <p:spPr>
          <a:xfrm>
            <a:off x="337450" y="3298650"/>
            <a:ext cx="28926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dk1"/>
                </a:solidFill>
              </a:rPr>
              <a:t>4. Improve efficiency and uptake:</a:t>
            </a:r>
            <a:r>
              <a:rPr lang="en">
                <a:solidFill>
                  <a:schemeClr val="dk1"/>
                </a:solidFill>
              </a:rPr>
              <a:t> Automatically track and record past, present, and future LEO overpasses of active incidents and associated GEO coverage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83" name="Google Shape;383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72462" y="1268963"/>
            <a:ext cx="2821813" cy="174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89275" y="3213512"/>
            <a:ext cx="1757799" cy="1591775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51"/>
          <p:cNvSpPr txBox="1"/>
          <p:nvPr/>
        </p:nvSpPr>
        <p:spPr>
          <a:xfrm>
            <a:off x="569150" y="64125"/>
            <a:ext cx="8264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</a:rPr>
              <a:t>Improved Product Access, Dissemination, and Interoperability</a:t>
            </a:r>
            <a:endParaRPr b="1" sz="2400">
              <a:solidFill>
                <a:schemeClr val="dk1"/>
              </a:solidFill>
            </a:endParaRPr>
          </a:p>
        </p:txBody>
      </p:sp>
      <p:sp>
        <p:nvSpPr>
          <p:cNvPr id="386" name="Google Shape;386;p51"/>
          <p:cNvSpPr txBox="1"/>
          <p:nvPr/>
        </p:nvSpPr>
        <p:spPr>
          <a:xfrm>
            <a:off x="4178525" y="3828275"/>
            <a:ext cx="13401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/>
              <a:t>SSEC </a:t>
            </a:r>
            <a:r>
              <a:rPr i="1" lang="en" sz="1100"/>
              <a:t>OrbNav satellite overpass analysis and prediction tool</a:t>
            </a:r>
            <a:endParaRPr i="1" sz="11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2"/>
          <p:cNvSpPr txBox="1"/>
          <p:nvPr>
            <p:ph type="title"/>
          </p:nvPr>
        </p:nvSpPr>
        <p:spPr>
          <a:xfrm>
            <a:off x="752888" y="205978"/>
            <a:ext cx="7934100" cy="594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Summary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92" name="Google Shape;392;p52"/>
          <p:cNvSpPr txBox="1"/>
          <p:nvPr>
            <p:ph idx="1" type="body"/>
          </p:nvPr>
        </p:nvSpPr>
        <p:spPr>
          <a:xfrm>
            <a:off x="752888" y="914400"/>
            <a:ext cx="7934100" cy="3714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 fontScale="70000" lnSpcReduction="10000"/>
          </a:bodyPr>
          <a:lstStyle/>
          <a:p>
            <a:pPr indent="-332403" lvl="0" marL="457200" rtl="0" algn="l">
              <a:spcBef>
                <a:spcPts val="400"/>
              </a:spcBef>
              <a:spcAft>
                <a:spcPts val="0"/>
              </a:spcAft>
              <a:buSzPct val="100000"/>
              <a:buChar char="•"/>
            </a:pPr>
            <a:r>
              <a:rPr lang="en" sz="2335"/>
              <a:t>NESDIS Wildland Fire Program</a:t>
            </a:r>
            <a:r>
              <a:rPr lang="en" sz="2335"/>
              <a:t>:</a:t>
            </a:r>
            <a:endParaRPr sz="2335"/>
          </a:p>
          <a:p>
            <a:pPr indent="-332403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➢"/>
            </a:pPr>
            <a:r>
              <a:rPr lang="en" sz="2335"/>
              <a:t>Maximize the value of NOAA satellite-based products and services for critical wildland fire use cases, including forecast model (fire and smoke) workflows</a:t>
            </a:r>
            <a:endParaRPr sz="2335"/>
          </a:p>
          <a:p>
            <a:pPr indent="-332403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➢"/>
            </a:pPr>
            <a:r>
              <a:rPr lang="en" sz="2335"/>
              <a:t>Improve data access and interoperability</a:t>
            </a:r>
            <a:endParaRPr sz="2335"/>
          </a:p>
          <a:p>
            <a:pPr indent="-332403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➢"/>
            </a:pPr>
            <a:r>
              <a:rPr lang="en" sz="2335"/>
              <a:t>C</a:t>
            </a:r>
            <a:r>
              <a:rPr lang="en" sz="2335"/>
              <a:t>oordination</a:t>
            </a:r>
            <a:r>
              <a:rPr lang="en" sz="2335"/>
              <a:t> and partnerships are critical - </a:t>
            </a:r>
            <a:r>
              <a:rPr lang="en" sz="2335"/>
              <a:t>NOAA satellite derived information is a piece of the puzzle</a:t>
            </a:r>
            <a:endParaRPr sz="2335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2335"/>
          </a:p>
          <a:p>
            <a:pPr indent="-332403" lvl="0" marL="457200" rtl="0" algn="l">
              <a:spcBef>
                <a:spcPts val="400"/>
              </a:spcBef>
              <a:spcAft>
                <a:spcPts val="0"/>
              </a:spcAft>
              <a:buSzPct val="100000"/>
              <a:buChar char="•"/>
            </a:pPr>
            <a:r>
              <a:rPr lang="en" sz="2335"/>
              <a:t>Upcoming demonstration of new satellite capabilities (NOAA Fire Testbed):</a:t>
            </a:r>
            <a:endParaRPr sz="2335"/>
          </a:p>
          <a:p>
            <a:pPr indent="-332403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➢"/>
            </a:pPr>
            <a:r>
              <a:rPr lang="en" sz="2335" u="sng">
                <a:solidFill>
                  <a:schemeClr val="hlink"/>
                </a:solidFill>
                <a:hlinkClick r:id="rId3"/>
              </a:rPr>
              <a:t>Improved fire detection and monitoring</a:t>
            </a:r>
            <a:endParaRPr sz="2335"/>
          </a:p>
          <a:p>
            <a:pPr indent="-332403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➢"/>
            </a:pPr>
            <a:r>
              <a:rPr lang="en" sz="2335" u="sng">
                <a:solidFill>
                  <a:schemeClr val="hlink"/>
                </a:solidFill>
                <a:hlinkClick r:id="rId4"/>
              </a:rPr>
              <a:t>Terrain corrected GOES-R imagery</a:t>
            </a:r>
            <a:endParaRPr sz="2335"/>
          </a:p>
          <a:p>
            <a:pPr indent="-332403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➢"/>
            </a:pPr>
            <a:r>
              <a:rPr lang="en" sz="2335" u="sng">
                <a:solidFill>
                  <a:schemeClr val="hlink"/>
                </a:solidFill>
                <a:hlinkClick r:id="rId5"/>
              </a:rPr>
              <a:t>Lightning nowcasting</a:t>
            </a:r>
            <a:endParaRPr sz="2335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"/>
              <a:t>Mike.Pavolonis@noaa.gov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5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A4595"/>
                </a:solidFill>
              </a:rPr>
              <a:t>Backup Slides</a:t>
            </a:r>
            <a:endParaRPr>
              <a:solidFill>
                <a:srgbClr val="0A4595"/>
              </a:solidFill>
            </a:endParaRPr>
          </a:p>
        </p:txBody>
      </p:sp>
      <p:sp>
        <p:nvSpPr>
          <p:cNvPr id="398" name="Google Shape;398;p5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1224" y="247150"/>
            <a:ext cx="4283674" cy="4409175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54"/>
          <p:cNvSpPr txBox="1"/>
          <p:nvPr/>
        </p:nvSpPr>
        <p:spPr>
          <a:xfrm>
            <a:off x="377525" y="1430825"/>
            <a:ext cx="40746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Regional Hourly ABI and VIIRS Emissions (RAVE) for NWS air quality forecasting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RAVE is being integrated into the Community Multiscale Air Quality (CMAQ) modeling system and the Rapid Refresh Forecasting System (RRFS)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54"/>
          <p:cNvSpPr txBox="1"/>
          <p:nvPr/>
        </p:nvSpPr>
        <p:spPr>
          <a:xfrm>
            <a:off x="714475" y="4340125"/>
            <a:ext cx="3588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NESDIS POC: Shobha Kondragunta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54"/>
          <p:cNvSpPr txBox="1"/>
          <p:nvPr/>
        </p:nvSpPr>
        <p:spPr>
          <a:xfrm>
            <a:off x="749650" y="82650"/>
            <a:ext cx="3767100" cy="1293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R2O: </a:t>
            </a: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Satellite-based Monitoring of Fire Emissions and Air Quality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55"/>
          <p:cNvSpPr txBox="1"/>
          <p:nvPr/>
        </p:nvSpPr>
        <p:spPr>
          <a:xfrm>
            <a:off x="1176150" y="81350"/>
            <a:ext cx="69768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</a:rPr>
              <a:t>Additional Tools for Incident Management</a:t>
            </a:r>
            <a:endParaRPr b="1" sz="2700">
              <a:solidFill>
                <a:schemeClr val="dk1"/>
              </a:solidFill>
            </a:endParaRPr>
          </a:p>
        </p:txBody>
      </p:sp>
      <p:sp>
        <p:nvSpPr>
          <p:cNvPr id="412" name="Google Shape;412;p55"/>
          <p:cNvSpPr txBox="1"/>
          <p:nvPr/>
        </p:nvSpPr>
        <p:spPr>
          <a:xfrm>
            <a:off x="223388" y="1558850"/>
            <a:ext cx="4962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NESDIS NGFS Incident Dashboard Mock-up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413" name="Google Shape;41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688" y="1950400"/>
            <a:ext cx="4687424" cy="241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5400" y="1448650"/>
            <a:ext cx="3925448" cy="23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85400" y="3432000"/>
            <a:ext cx="1940574" cy="1347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25975" y="3432000"/>
            <a:ext cx="2003675" cy="1390974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55"/>
          <p:cNvSpPr txBox="1"/>
          <p:nvPr/>
        </p:nvSpPr>
        <p:spPr>
          <a:xfrm>
            <a:off x="5154175" y="1043575"/>
            <a:ext cx="3987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Illustration of Data Layer Integration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050" y="1650200"/>
            <a:ext cx="5276698" cy="2512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8725" y="1758529"/>
            <a:ext cx="3420276" cy="2936594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56"/>
          <p:cNvSpPr txBox="1"/>
          <p:nvPr/>
        </p:nvSpPr>
        <p:spPr>
          <a:xfrm>
            <a:off x="7384550" y="1758525"/>
            <a:ext cx="1303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17:52 UTC</a:t>
            </a:r>
            <a:endParaRPr b="1" sz="1800"/>
          </a:p>
        </p:txBody>
      </p:sp>
      <p:sp>
        <p:nvSpPr>
          <p:cNvPr id="425" name="Google Shape;425;p56"/>
          <p:cNvSpPr txBox="1"/>
          <p:nvPr/>
        </p:nvSpPr>
        <p:spPr>
          <a:xfrm>
            <a:off x="663175" y="4077375"/>
            <a:ext cx="4291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17:41:29 UTC - 1 minute of latency</a:t>
            </a:r>
            <a:endParaRPr b="1" sz="1800"/>
          </a:p>
        </p:txBody>
      </p:sp>
      <p:sp>
        <p:nvSpPr>
          <p:cNvPr id="426" name="Google Shape;426;p56"/>
          <p:cNvSpPr txBox="1"/>
          <p:nvPr/>
        </p:nvSpPr>
        <p:spPr>
          <a:xfrm>
            <a:off x="395900" y="1157600"/>
            <a:ext cx="5013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</a:rPr>
              <a:t>NOAA/NESDIS NGFS Initial Detection</a:t>
            </a:r>
            <a:endParaRPr b="1" sz="2000">
              <a:solidFill>
                <a:schemeClr val="dk1"/>
              </a:solidFill>
            </a:endParaRPr>
          </a:p>
        </p:txBody>
      </p:sp>
      <p:sp>
        <p:nvSpPr>
          <p:cNvPr id="427" name="Google Shape;427;p56"/>
          <p:cNvSpPr txBox="1"/>
          <p:nvPr/>
        </p:nvSpPr>
        <p:spPr>
          <a:xfrm>
            <a:off x="6012149" y="1157600"/>
            <a:ext cx="2806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</a:rPr>
              <a:t>FireGuard Alert</a:t>
            </a:r>
            <a:endParaRPr b="1" sz="2000">
              <a:solidFill>
                <a:schemeClr val="dk1"/>
              </a:solidFill>
            </a:endParaRPr>
          </a:p>
        </p:txBody>
      </p:sp>
      <p:sp>
        <p:nvSpPr>
          <p:cNvPr id="428" name="Google Shape;428;p56"/>
          <p:cNvSpPr txBox="1"/>
          <p:nvPr/>
        </p:nvSpPr>
        <p:spPr>
          <a:xfrm>
            <a:off x="395900" y="233175"/>
            <a:ext cx="854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</a:rPr>
              <a:t>Illustration of Actual GOES NRT Detection Timeliness</a:t>
            </a:r>
            <a:endParaRPr b="1"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6574" y="49688"/>
            <a:ext cx="2857500" cy="42835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6392400" y="4263200"/>
            <a:ext cx="2541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/>
              <a:t>GOES-T (now GOES-18) launch on March 1, 2022</a:t>
            </a:r>
            <a:endParaRPr i="1" sz="1200"/>
          </a:p>
        </p:txBody>
      </p:sp>
      <p:sp>
        <p:nvSpPr>
          <p:cNvPr id="210" name="Google Shape;210;p39"/>
          <p:cNvSpPr txBox="1"/>
          <p:nvPr/>
        </p:nvSpPr>
        <p:spPr>
          <a:xfrm>
            <a:off x="864250" y="369400"/>
            <a:ext cx="44730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NOAA Satellite </a:t>
            </a:r>
            <a:r>
              <a:rPr b="1" lang="en" sz="2700">
                <a:solidFill>
                  <a:schemeClr val="dk1"/>
                </a:solidFill>
              </a:rPr>
              <a:t>Update</a:t>
            </a:r>
            <a:endParaRPr b="1" i="0" sz="2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39"/>
          <p:cNvSpPr txBox="1"/>
          <p:nvPr/>
        </p:nvSpPr>
        <p:spPr>
          <a:xfrm>
            <a:off x="432925" y="1125775"/>
            <a:ext cx="5588100" cy="30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GOES-18 has replaced GOES-17 as the operational GOES-West satellite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JPSS-2 (now NOAA-21) was successfully launched on 10 November 2022 and is </a:t>
            </a:r>
            <a:r>
              <a:rPr lang="en" sz="1700" u="sng">
                <a:solidFill>
                  <a:schemeClr val="hlink"/>
                </a:solidFill>
                <a:hlinkClick r:id="rId4"/>
              </a:rPr>
              <a:t>fly</a:t>
            </a:r>
            <a:r>
              <a:rPr lang="en" sz="1700" u="sng">
                <a:solidFill>
                  <a:schemeClr val="hlink"/>
                </a:solidFill>
                <a:hlinkClick r:id="rId5"/>
              </a:rPr>
              <a:t>ing</a:t>
            </a:r>
            <a:r>
              <a:rPr lang="en" sz="1700">
                <a:solidFill>
                  <a:schemeClr val="dk1"/>
                </a:solidFill>
              </a:rPr>
              <a:t> ~50 minutes ahead of NOAA-20 and ~25 minutes ahead of SNPP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Formulation of the next generation of GOES (</a:t>
            </a:r>
            <a:r>
              <a:rPr lang="en" sz="1700" u="sng">
                <a:solidFill>
                  <a:schemeClr val="hlink"/>
                </a:solidFill>
                <a:hlinkClick r:id="rId6"/>
              </a:rPr>
              <a:t>GeoXO</a:t>
            </a:r>
            <a:r>
              <a:rPr lang="en" sz="1700">
                <a:solidFill>
                  <a:schemeClr val="dk1"/>
                </a:solidFill>
              </a:rPr>
              <a:t>) is underway: fire </a:t>
            </a:r>
            <a:r>
              <a:rPr lang="en" sz="1700" u="sng">
                <a:solidFill>
                  <a:schemeClr val="hlink"/>
                </a:solidFill>
                <a:hlinkClick r:id="rId7"/>
              </a:rPr>
              <a:t>user needs</a:t>
            </a:r>
            <a:r>
              <a:rPr lang="en" sz="1700">
                <a:solidFill>
                  <a:schemeClr val="dk1"/>
                </a:solidFill>
              </a:rPr>
              <a:t> influenced requirements</a:t>
            </a: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075" y="383675"/>
            <a:ext cx="6118949" cy="4376149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57"/>
          <p:cNvSpPr txBox="1"/>
          <p:nvPr/>
        </p:nvSpPr>
        <p:spPr>
          <a:xfrm>
            <a:off x="441575" y="654725"/>
            <a:ext cx="4526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Cloud microphysics RGB - Camp Fire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435" name="Google Shape;435;p57"/>
          <p:cNvSpPr txBox="1"/>
          <p:nvPr/>
        </p:nvSpPr>
        <p:spPr>
          <a:xfrm>
            <a:off x="511375" y="3285925"/>
            <a:ext cx="29691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White ROI overlay indicates automated NGFS detection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436" name="Google Shape;436;p57"/>
          <p:cNvSpPr txBox="1"/>
          <p:nvPr/>
        </p:nvSpPr>
        <p:spPr>
          <a:xfrm>
            <a:off x="6647800" y="2789425"/>
            <a:ext cx="2221800" cy="20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Automated detection under cloudy conditions is needed for near continuous monitoring of intensity and spread (coarse resolution)</a:t>
            </a:r>
            <a:endParaRPr sz="1700">
              <a:solidFill>
                <a:schemeClr val="dk2"/>
              </a:solidFill>
            </a:endParaRPr>
          </a:p>
        </p:txBody>
      </p:sp>
      <p:cxnSp>
        <p:nvCxnSpPr>
          <p:cNvPr id="437" name="Google Shape;437;p57"/>
          <p:cNvCxnSpPr/>
          <p:nvPr/>
        </p:nvCxnSpPr>
        <p:spPr>
          <a:xfrm rot="10800000">
            <a:off x="4196700" y="4676100"/>
            <a:ext cx="2524500" cy="9000"/>
          </a:xfrm>
          <a:prstGeom prst="straightConnector1">
            <a:avLst/>
          </a:prstGeom>
          <a:noFill/>
          <a:ln cap="flat" cmpd="sng" w="38100">
            <a:solidFill>
              <a:srgbClr val="9E9E9E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38" name="Google Shape;438;p57"/>
          <p:cNvSpPr txBox="1"/>
          <p:nvPr/>
        </p:nvSpPr>
        <p:spPr>
          <a:xfrm>
            <a:off x="6592725" y="447950"/>
            <a:ext cx="2448000" cy="16623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Cloud </a:t>
            </a:r>
            <a:r>
              <a:rPr lang="en" sz="2400"/>
              <a:t>resilient</a:t>
            </a:r>
            <a:r>
              <a:rPr lang="en" sz="2400"/>
              <a:t> approach to detection and FRP</a:t>
            </a:r>
            <a:endParaRPr sz="2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58"/>
          <p:cNvSpPr txBox="1"/>
          <p:nvPr/>
        </p:nvSpPr>
        <p:spPr>
          <a:xfrm>
            <a:off x="353250" y="124350"/>
            <a:ext cx="84012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</a:rPr>
              <a:t>Automated Integration of Geospatial Layers</a:t>
            </a:r>
            <a:endParaRPr b="1" sz="2700">
              <a:solidFill>
                <a:schemeClr val="dk1"/>
              </a:solidFill>
            </a:endParaRPr>
          </a:p>
        </p:txBody>
      </p:sp>
      <p:grpSp>
        <p:nvGrpSpPr>
          <p:cNvPr id="444" name="Google Shape;444;p58"/>
          <p:cNvGrpSpPr/>
          <p:nvPr/>
        </p:nvGrpSpPr>
        <p:grpSpPr>
          <a:xfrm>
            <a:off x="353250" y="909991"/>
            <a:ext cx="4612500" cy="3237084"/>
            <a:chOff x="353250" y="909991"/>
            <a:chExt cx="4612500" cy="3237084"/>
          </a:xfrm>
        </p:grpSpPr>
        <p:pic>
          <p:nvPicPr>
            <p:cNvPr id="445" name="Google Shape;445;p5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53250" y="909991"/>
              <a:ext cx="3053450" cy="20793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6" name="Google Shape;446;p5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503025" y="2475675"/>
              <a:ext cx="3307949" cy="1671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7" name="Google Shape;447;p58"/>
            <p:cNvSpPr txBox="1"/>
            <p:nvPr/>
          </p:nvSpPr>
          <p:spPr>
            <a:xfrm>
              <a:off x="485850" y="1169975"/>
              <a:ext cx="26937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/>
                <a:t>SPC Fire Weather</a:t>
              </a:r>
              <a:endParaRPr b="1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/>
                <a:t>Outlooks</a:t>
              </a:r>
              <a:endParaRPr b="1"/>
            </a:p>
          </p:txBody>
        </p:sp>
        <p:sp>
          <p:nvSpPr>
            <p:cNvPr id="448" name="Google Shape;448;p58"/>
            <p:cNvSpPr txBox="1"/>
            <p:nvPr/>
          </p:nvSpPr>
          <p:spPr>
            <a:xfrm>
              <a:off x="2272050" y="3484063"/>
              <a:ext cx="26937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/>
                <a:t>NWS Red Flag Warnings and Fire Weather Watches</a:t>
              </a:r>
              <a:endParaRPr b="1"/>
            </a:p>
          </p:txBody>
        </p:sp>
      </p:grpSp>
      <p:grpSp>
        <p:nvGrpSpPr>
          <p:cNvPr id="449" name="Google Shape;449;p58"/>
          <p:cNvGrpSpPr/>
          <p:nvPr/>
        </p:nvGrpSpPr>
        <p:grpSpPr>
          <a:xfrm>
            <a:off x="4894850" y="1069000"/>
            <a:ext cx="4077009" cy="3614201"/>
            <a:chOff x="4894850" y="1069000"/>
            <a:chExt cx="4077009" cy="3614201"/>
          </a:xfrm>
        </p:grpSpPr>
        <p:pic>
          <p:nvPicPr>
            <p:cNvPr id="450" name="Google Shape;450;p5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94850" y="1069000"/>
              <a:ext cx="3053440" cy="19203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1" name="Google Shape;451;p5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480475" y="2782375"/>
              <a:ext cx="3491384" cy="19008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2" name="Google Shape;452;p58"/>
            <p:cNvSpPr txBox="1"/>
            <p:nvPr/>
          </p:nvSpPr>
          <p:spPr>
            <a:xfrm>
              <a:off x="5570800" y="1169975"/>
              <a:ext cx="23775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/>
                <a:t>NIFC fire data points and perimeters</a:t>
              </a:r>
              <a:endParaRPr b="1"/>
            </a:p>
          </p:txBody>
        </p:sp>
        <p:sp>
          <p:nvSpPr>
            <p:cNvPr id="453" name="Google Shape;453;p58"/>
            <p:cNvSpPr txBox="1"/>
            <p:nvPr/>
          </p:nvSpPr>
          <p:spPr>
            <a:xfrm>
              <a:off x="5628700" y="3968700"/>
              <a:ext cx="23775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/>
                <a:t>Persistent anomaly database</a:t>
              </a:r>
              <a:endParaRPr b="1"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9"/>
          <p:cNvSpPr txBox="1"/>
          <p:nvPr>
            <p:ph type="title"/>
          </p:nvPr>
        </p:nvSpPr>
        <p:spPr>
          <a:xfrm>
            <a:off x="752888" y="205978"/>
            <a:ext cx="7934100" cy="594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NGFS Supplemental Active Fire Data Layers</a:t>
            </a:r>
            <a:endParaRPr>
              <a:solidFill>
                <a:schemeClr val="dk1"/>
              </a:solidFill>
            </a:endParaRPr>
          </a:p>
        </p:txBody>
      </p:sp>
      <p:graphicFrame>
        <p:nvGraphicFramePr>
          <p:cNvPr id="459" name="Google Shape;459;p59"/>
          <p:cNvGraphicFramePr/>
          <p:nvPr/>
        </p:nvGraphicFramePr>
        <p:xfrm>
          <a:off x="1226525" y="800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{3B352FFE-DAC4-4FBA-ADA8-27AD90A3C9A6}</a:tableStyleId>
              </a:tblPr>
              <a:tblGrid>
                <a:gridCol w="2023600"/>
                <a:gridCol w="3427325"/>
                <a:gridCol w="1535925"/>
              </a:tblGrid>
              <a:tr h="250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F3F3F3"/>
                          </a:solidFill>
                        </a:rPr>
                        <a:t>DATA LAYER</a:t>
                      </a:r>
                      <a:endParaRPr b="1" sz="1300">
                        <a:solidFill>
                          <a:srgbClr val="F3F3F3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F3F3F3"/>
                          </a:solidFill>
                        </a:rPr>
                        <a:t>SOURCE</a:t>
                      </a:r>
                      <a:endParaRPr b="1" sz="1300">
                        <a:solidFill>
                          <a:srgbClr val="F3F3F3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F3F3F3"/>
                          </a:solidFill>
                        </a:rPr>
                        <a:t>STATUS</a:t>
                      </a:r>
                      <a:endParaRPr b="1" sz="1300">
                        <a:solidFill>
                          <a:srgbClr val="F3F3F3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C4587"/>
                    </a:solidFill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Country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ESRI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Complete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State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>
                        <a:alpha val="773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NIST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>
                        <a:alpha val="773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Complete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>
                        <a:alpha val="77360"/>
                      </a:srgbClr>
                    </a:solidFill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County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NIST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Complete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NWS Region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>
                        <a:alpha val="773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NWS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>
                        <a:alpha val="773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Complete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>
                        <a:alpha val="77360"/>
                      </a:srgbClr>
                    </a:solidFill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WFO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NWS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Complete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GACC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>
                        <a:alpha val="773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NIFC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>
                        <a:alpha val="773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Complete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>
                        <a:alpha val="77360"/>
                      </a:srgbClr>
                    </a:solidFill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Persistent Sources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NOAA/HMS with updates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Complete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WUI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>
                        <a:alpha val="773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USGS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>
                        <a:alpha val="773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In progress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>
                        <a:alpha val="77360"/>
                      </a:srgbClr>
                    </a:solidFill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Population Density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LandScan (ORNL)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In progress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60"/>
          <p:cNvSpPr txBox="1"/>
          <p:nvPr>
            <p:ph type="title"/>
          </p:nvPr>
        </p:nvSpPr>
        <p:spPr>
          <a:xfrm>
            <a:off x="752888" y="205978"/>
            <a:ext cx="7934100" cy="594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NGFS Supplemental Active Fire Data Layers</a:t>
            </a:r>
            <a:endParaRPr>
              <a:solidFill>
                <a:schemeClr val="dk1"/>
              </a:solidFill>
            </a:endParaRPr>
          </a:p>
        </p:txBody>
      </p:sp>
      <p:graphicFrame>
        <p:nvGraphicFramePr>
          <p:cNvPr id="465" name="Google Shape;465;p60"/>
          <p:cNvGraphicFramePr/>
          <p:nvPr/>
        </p:nvGraphicFramePr>
        <p:xfrm>
          <a:off x="1026525" y="857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{3B352FFE-DAC4-4FBA-ADA8-27AD90A3C9A6}</a:tableStyleId>
              </a:tblPr>
              <a:tblGrid>
                <a:gridCol w="2201725"/>
                <a:gridCol w="3420050"/>
                <a:gridCol w="1543200"/>
              </a:tblGrid>
              <a:tr h="250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F3F3F3"/>
                          </a:solidFill>
                        </a:rPr>
                        <a:t>DATA LAYER</a:t>
                      </a:r>
                      <a:endParaRPr b="1" sz="1300">
                        <a:solidFill>
                          <a:srgbClr val="F3F3F3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F3F3F3"/>
                          </a:solidFill>
                        </a:rPr>
                        <a:t>SOURCE</a:t>
                      </a:r>
                      <a:endParaRPr b="1" sz="1300">
                        <a:solidFill>
                          <a:srgbClr val="F3F3F3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F3F3F3"/>
                          </a:solidFill>
                        </a:rPr>
                        <a:t>STATUS</a:t>
                      </a:r>
                      <a:endParaRPr b="1" sz="1300">
                        <a:solidFill>
                          <a:srgbClr val="F3F3F3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C4587"/>
                    </a:solidFill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Fire Wx Outlooks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>
                        <a:alpha val="773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NWS/SPC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>
                        <a:alpha val="773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Complete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>
                        <a:alpha val="77360"/>
                      </a:srgbClr>
                    </a:solidFill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Red Flag Warnings/Fire Wx Watches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NWS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Complete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Incident </a:t>
                      </a:r>
                      <a:r>
                        <a:rPr lang="en"/>
                        <a:t>perimeters</a:t>
                      </a:r>
                      <a:r>
                        <a:rPr lang="en"/>
                        <a:t> and points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>
                        <a:alpha val="773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NIFC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>
                        <a:alpha val="773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Complete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>
                        <a:alpha val="77360"/>
                      </a:srgbClr>
                    </a:solidFill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PyroCb </a:t>
                      </a:r>
                      <a:r>
                        <a:rPr lang="en"/>
                        <a:t>activity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Satellite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In progress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Lightning </a:t>
                      </a:r>
                      <a:r>
                        <a:rPr lang="en"/>
                        <a:t>activity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>
                        <a:alpha val="773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Satellite and ground-based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>
                        <a:alpha val="773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In progress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>
                        <a:alpha val="77360"/>
                      </a:srgbClr>
                    </a:solidFill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Weather data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Stations and NWP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Not started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Fuel characterization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>
                        <a:alpha val="773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USGS (LANDFIRE)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>
                        <a:alpha val="773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In progress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>
                        <a:alpha val="7736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66" name="Google Shape;466;p60"/>
          <p:cNvSpPr txBox="1"/>
          <p:nvPr/>
        </p:nvSpPr>
        <p:spPr>
          <a:xfrm>
            <a:off x="1826275" y="4438400"/>
            <a:ext cx="5155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hlink"/>
                </a:solidFill>
                <a:hlinkClick r:id="rId3"/>
              </a:rPr>
              <a:t>NGFS active fire output description</a:t>
            </a:r>
            <a:endParaRPr sz="16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61"/>
          <p:cNvSpPr txBox="1"/>
          <p:nvPr/>
        </p:nvSpPr>
        <p:spPr>
          <a:xfrm>
            <a:off x="1049800" y="104950"/>
            <a:ext cx="75216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</a:rPr>
              <a:t>Near Continuous Monitoring of Fire Intensity</a:t>
            </a:r>
            <a:endParaRPr b="1" sz="2700">
              <a:solidFill>
                <a:schemeClr val="dk1"/>
              </a:solidFill>
            </a:endParaRPr>
          </a:p>
        </p:txBody>
      </p:sp>
      <p:grpSp>
        <p:nvGrpSpPr>
          <p:cNvPr id="472" name="Google Shape;472;p61"/>
          <p:cNvGrpSpPr/>
          <p:nvPr/>
        </p:nvGrpSpPr>
        <p:grpSpPr>
          <a:xfrm>
            <a:off x="320375" y="652775"/>
            <a:ext cx="6035632" cy="2415900"/>
            <a:chOff x="320375" y="652775"/>
            <a:chExt cx="6035632" cy="2415900"/>
          </a:xfrm>
        </p:grpSpPr>
        <p:pic>
          <p:nvPicPr>
            <p:cNvPr id="473" name="Google Shape;473;p6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20375" y="652775"/>
              <a:ext cx="6035632" cy="2415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4" name="Google Shape;474;p61"/>
            <p:cNvSpPr txBox="1"/>
            <p:nvPr/>
          </p:nvSpPr>
          <p:spPr>
            <a:xfrm>
              <a:off x="2099475" y="658368"/>
              <a:ext cx="619200" cy="1371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75" name="Google Shape;475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8300" y="2730675"/>
            <a:ext cx="2971724" cy="2125325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61"/>
          <p:cNvSpPr txBox="1"/>
          <p:nvPr/>
        </p:nvSpPr>
        <p:spPr>
          <a:xfrm>
            <a:off x="6419200" y="1115700"/>
            <a:ext cx="2152200" cy="10158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Williams Flats Fire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Washington, USA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August 2-9, 2019</a:t>
            </a:r>
            <a:endParaRPr sz="1800"/>
          </a:p>
        </p:txBody>
      </p:sp>
      <p:sp>
        <p:nvSpPr>
          <p:cNvPr id="477" name="Google Shape;477;p61"/>
          <p:cNvSpPr txBox="1"/>
          <p:nvPr/>
        </p:nvSpPr>
        <p:spPr>
          <a:xfrm>
            <a:off x="403450" y="3008900"/>
            <a:ext cx="55956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Using an all-sky atmospheric correction, fire radiative power (red line) is derived from GOES in a near continuous manner (every 1 or 5 minutes over the U.S.)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See </a:t>
            </a:r>
            <a:r>
              <a:rPr lang="en" sz="1800" u="sng">
                <a:solidFill>
                  <a:schemeClr val="hlink"/>
                </a:solidFill>
                <a:hlinkClick r:id="rId5"/>
              </a:rPr>
              <a:t>here</a:t>
            </a:r>
            <a:r>
              <a:rPr lang="en" sz="1800"/>
              <a:t> for full Williams Flats animation</a:t>
            </a:r>
            <a:endParaRPr sz="1800"/>
          </a:p>
        </p:txBody>
      </p:sp>
      <p:cxnSp>
        <p:nvCxnSpPr>
          <p:cNvPr id="478" name="Google Shape;478;p61"/>
          <p:cNvCxnSpPr/>
          <p:nvPr/>
        </p:nvCxnSpPr>
        <p:spPr>
          <a:xfrm>
            <a:off x="4885350" y="1442300"/>
            <a:ext cx="2636400" cy="23244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79" name="Google Shape;479;p61"/>
          <p:cNvSpPr txBox="1"/>
          <p:nvPr/>
        </p:nvSpPr>
        <p:spPr>
          <a:xfrm>
            <a:off x="6088300" y="3978800"/>
            <a:ext cx="24831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</a:rPr>
              <a:t>Cloudy sky fire </a:t>
            </a:r>
            <a:r>
              <a:rPr b="1" lang="en" sz="1500">
                <a:solidFill>
                  <a:schemeClr val="lt1"/>
                </a:solidFill>
              </a:rPr>
              <a:t>detection</a:t>
            </a:r>
            <a:r>
              <a:rPr b="1" lang="en" sz="1500">
                <a:solidFill>
                  <a:schemeClr val="lt1"/>
                </a:solidFill>
              </a:rPr>
              <a:t> and radiative power retrieval</a:t>
            </a:r>
            <a:endParaRPr b="1" sz="1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0"/>
          <p:cNvSpPr txBox="1"/>
          <p:nvPr/>
        </p:nvSpPr>
        <p:spPr>
          <a:xfrm>
            <a:off x="1154300" y="260750"/>
            <a:ext cx="6976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</a:rPr>
              <a:t>New NOAA Wildland Fire Initiatives</a:t>
            </a:r>
            <a:endParaRPr b="1" sz="2700">
              <a:solidFill>
                <a:schemeClr val="dk1"/>
              </a:solidFill>
            </a:endParaRPr>
          </a:p>
        </p:txBody>
      </p:sp>
      <p:grpSp>
        <p:nvGrpSpPr>
          <p:cNvPr id="217" name="Google Shape;217;p40"/>
          <p:cNvGrpSpPr/>
          <p:nvPr/>
        </p:nvGrpSpPr>
        <p:grpSpPr>
          <a:xfrm>
            <a:off x="699647" y="1001003"/>
            <a:ext cx="7886127" cy="3283920"/>
            <a:chOff x="1007166" y="1597368"/>
            <a:chExt cx="10028138" cy="4003803"/>
          </a:xfrm>
        </p:grpSpPr>
        <p:sp>
          <p:nvSpPr>
            <p:cNvPr id="218" name="Google Shape;218;p40"/>
            <p:cNvSpPr/>
            <p:nvPr/>
          </p:nvSpPr>
          <p:spPr>
            <a:xfrm>
              <a:off x="1129325" y="2042907"/>
              <a:ext cx="9905963" cy="566008"/>
            </a:xfrm>
            <a:custGeom>
              <a:rect b="b" l="l" r="r" t="t"/>
              <a:pathLst>
                <a:path extrusionOk="0" h="1143450" w="11224887">
                  <a:moveTo>
                    <a:pt x="0" y="0"/>
                  </a:moveTo>
                  <a:lnTo>
                    <a:pt x="11224887" y="0"/>
                  </a:lnTo>
                  <a:lnTo>
                    <a:pt x="11224887" y="1143450"/>
                  </a:lnTo>
                  <a:lnTo>
                    <a:pt x="0" y="11434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 cap="flat" cmpd="sng" w="19050">
              <a:solidFill>
                <a:srgbClr val="00999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96000" lIns="102875" spcFirstLastPara="1" rIns="68575" wrap="square" tIns="205725">
              <a:noAutofit/>
            </a:bodyPr>
            <a:lstStyle/>
            <a:p>
              <a:pPr indent="-139700" lvl="1" marL="1270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Font typeface="Calibri"/>
                <a:buChar char="•"/>
              </a:pPr>
              <a:r>
                <a:rPr i="0" lang="en" u="none" cap="none" strike="noStrike">
                  <a:latin typeface="Calibri"/>
                  <a:ea typeface="Calibri"/>
                  <a:cs typeface="Calibri"/>
                  <a:sym typeface="Calibri"/>
                </a:rPr>
                <a:t>Enhanced coordination and collaboration across NOAA (NWS/OAR/NESDIS)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40"/>
            <p:cNvSpPr/>
            <p:nvPr/>
          </p:nvSpPr>
          <p:spPr>
            <a:xfrm>
              <a:off x="1014605" y="1597368"/>
              <a:ext cx="8710514" cy="671173"/>
            </a:xfrm>
            <a:custGeom>
              <a:rect b="b" l="l" r="r" t="t"/>
              <a:pathLst>
                <a:path extrusionOk="0" h="976251" w="10687747">
                  <a:moveTo>
                    <a:pt x="0" y="162712"/>
                  </a:moveTo>
                  <a:cubicBezTo>
                    <a:pt x="0" y="72849"/>
                    <a:pt x="72849" y="0"/>
                    <a:pt x="162712" y="0"/>
                  </a:cubicBezTo>
                  <a:lnTo>
                    <a:pt x="10525035" y="0"/>
                  </a:lnTo>
                  <a:cubicBezTo>
                    <a:pt x="10614898" y="0"/>
                    <a:pt x="10687747" y="72849"/>
                    <a:pt x="10687747" y="162712"/>
                  </a:cubicBezTo>
                  <a:lnTo>
                    <a:pt x="10687747" y="813539"/>
                  </a:lnTo>
                  <a:cubicBezTo>
                    <a:pt x="10687747" y="903402"/>
                    <a:pt x="10614898" y="976251"/>
                    <a:pt x="10525035" y="976251"/>
                  </a:cubicBezTo>
                  <a:lnTo>
                    <a:pt x="162712" y="976251"/>
                  </a:lnTo>
                  <a:cubicBezTo>
                    <a:pt x="72849" y="976251"/>
                    <a:pt x="0" y="903402"/>
                    <a:pt x="0" y="813539"/>
                  </a:cubicBezTo>
                  <a:lnTo>
                    <a:pt x="0" y="162712"/>
                  </a:lnTo>
                  <a:close/>
                </a:path>
              </a:pathLst>
            </a:custGeom>
            <a:solidFill>
              <a:srgbClr val="00999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5750" lIns="68575" spcFirstLastPara="1" rIns="0" wrap="square" tIns="357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b="1" lang="en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NOAA Fire Observation, Research, and Services Team (FOReST)</a:t>
              </a:r>
              <a:endParaRPr sz="16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40"/>
            <p:cNvSpPr/>
            <p:nvPr/>
          </p:nvSpPr>
          <p:spPr>
            <a:xfrm>
              <a:off x="1129341" y="3170624"/>
              <a:ext cx="9905963" cy="1029105"/>
            </a:xfrm>
            <a:custGeom>
              <a:rect b="b" l="l" r="r" t="t"/>
              <a:pathLst>
                <a:path extrusionOk="0" h="1386000" w="11224887">
                  <a:moveTo>
                    <a:pt x="0" y="0"/>
                  </a:moveTo>
                  <a:lnTo>
                    <a:pt x="11224887" y="0"/>
                  </a:lnTo>
                  <a:lnTo>
                    <a:pt x="11224887" y="1386000"/>
                  </a:lnTo>
                  <a:lnTo>
                    <a:pt x="0" y="1386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 cap="flat" cmpd="sng" w="19050">
              <a:solidFill>
                <a:srgbClr val="005FA7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96000" lIns="102875" spcFirstLastPara="1" rIns="68575" wrap="square" tIns="205725">
              <a:noAutofit/>
            </a:bodyPr>
            <a:lstStyle/>
            <a:p>
              <a:pPr indent="-139700" lvl="1" marL="1270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Font typeface="Calibri"/>
                <a:buChar char="•"/>
              </a:pPr>
              <a:r>
                <a:rPr i="0" lang="en" u="none" cap="none" strike="noStrike">
                  <a:latin typeface="Calibri"/>
                  <a:ea typeface="Calibri"/>
                  <a:cs typeface="Calibri"/>
                  <a:sym typeface="Calibri"/>
                </a:rPr>
                <a:t>Projects dedicated to improving wildland fire service delivery, including IMET equipment, major upgrades to satellite products and numerical models, and a Fire Testbed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  <a:p>
              <a:pPr indent="-139700" lvl="1" marL="127000" marR="0" rtl="0" algn="l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SzPts val="1400"/>
                <a:buFont typeface="Calibri"/>
                <a:buChar char="•"/>
              </a:pPr>
              <a:r>
                <a:rPr lang="en">
                  <a:latin typeface="Calibri"/>
                  <a:ea typeface="Calibri"/>
                  <a:cs typeface="Calibri"/>
                  <a:sym typeface="Calibri"/>
                </a:rPr>
                <a:t>Co-development of satellite-based fire detection capabilities with USDA and DOI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40"/>
            <p:cNvSpPr/>
            <p:nvPr/>
          </p:nvSpPr>
          <p:spPr>
            <a:xfrm>
              <a:off x="1007166" y="2700804"/>
              <a:ext cx="8710514" cy="671173"/>
            </a:xfrm>
            <a:custGeom>
              <a:rect b="b" l="l" r="r" t="t"/>
              <a:pathLst>
                <a:path extrusionOk="0" h="976251" w="10687747">
                  <a:moveTo>
                    <a:pt x="0" y="162712"/>
                  </a:moveTo>
                  <a:cubicBezTo>
                    <a:pt x="0" y="72849"/>
                    <a:pt x="72849" y="0"/>
                    <a:pt x="162712" y="0"/>
                  </a:cubicBezTo>
                  <a:lnTo>
                    <a:pt x="10525035" y="0"/>
                  </a:lnTo>
                  <a:cubicBezTo>
                    <a:pt x="10614898" y="0"/>
                    <a:pt x="10687747" y="72849"/>
                    <a:pt x="10687747" y="162712"/>
                  </a:cubicBezTo>
                  <a:lnTo>
                    <a:pt x="10687747" y="813539"/>
                  </a:lnTo>
                  <a:cubicBezTo>
                    <a:pt x="10687747" y="903402"/>
                    <a:pt x="10614898" y="976251"/>
                    <a:pt x="10525035" y="976251"/>
                  </a:cubicBezTo>
                  <a:lnTo>
                    <a:pt x="162712" y="976251"/>
                  </a:lnTo>
                  <a:cubicBezTo>
                    <a:pt x="72849" y="976251"/>
                    <a:pt x="0" y="903402"/>
                    <a:pt x="0" y="813539"/>
                  </a:cubicBezTo>
                  <a:lnTo>
                    <a:pt x="0" y="162712"/>
                  </a:lnTo>
                  <a:close/>
                </a:path>
              </a:pathLst>
            </a:custGeom>
            <a:solidFill>
              <a:srgbClr val="0092D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5750" lIns="68575" spcFirstLastPara="1" rIns="411475" wrap="square" tIns="357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b="1" lang="en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FY22 Disaster Relief Supplemental Appropriations (DRSA) and Bipartisan Infrastructure Law (BIL) projects</a:t>
              </a:r>
              <a:endParaRPr sz="16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40"/>
            <p:cNvSpPr/>
            <p:nvPr/>
          </p:nvSpPr>
          <p:spPr>
            <a:xfrm>
              <a:off x="1129325" y="4798504"/>
              <a:ext cx="9905963" cy="802667"/>
            </a:xfrm>
            <a:custGeom>
              <a:rect b="b" l="l" r="r" t="t"/>
              <a:pathLst>
                <a:path extrusionOk="0" h="1420650" w="11224887">
                  <a:moveTo>
                    <a:pt x="0" y="0"/>
                  </a:moveTo>
                  <a:lnTo>
                    <a:pt x="11224887" y="0"/>
                  </a:lnTo>
                  <a:lnTo>
                    <a:pt x="11224887" y="1420650"/>
                  </a:lnTo>
                  <a:lnTo>
                    <a:pt x="0" y="14206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 cap="flat" cmpd="sng" w="19050">
              <a:solidFill>
                <a:srgbClr val="005FA7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96000" lIns="102875" spcFirstLastPara="1" rIns="68575" wrap="square" tIns="205725">
              <a:noAutofit/>
            </a:bodyPr>
            <a:lstStyle/>
            <a:p>
              <a:pPr indent="-139700" lvl="1" marL="1270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Font typeface="Calibri"/>
                <a:buChar char="•"/>
              </a:pPr>
              <a:r>
                <a:rPr i="0" lang="en" u="none" cap="none" strike="noStrike">
                  <a:latin typeface="Calibri"/>
                  <a:ea typeface="Calibri"/>
                  <a:cs typeface="Calibri"/>
                  <a:sym typeface="Calibri"/>
                </a:rPr>
                <a:t>Take full advantage of the opportunity to provide more impactful satellite products and services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  <a:p>
              <a:pPr indent="-139700" lvl="1" marL="127000" marR="0" rtl="0" algn="l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SzPts val="1400"/>
                <a:buFont typeface="Calibri"/>
                <a:buChar char="•"/>
              </a:pPr>
              <a:r>
                <a:rPr lang="en">
                  <a:latin typeface="Calibri"/>
                  <a:ea typeface="Calibri"/>
                  <a:cs typeface="Calibri"/>
                  <a:sym typeface="Calibri"/>
                </a:rPr>
                <a:t>Strengthen partnerships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40"/>
            <p:cNvSpPr/>
            <p:nvPr/>
          </p:nvSpPr>
          <p:spPr>
            <a:xfrm>
              <a:off x="1014605" y="4283888"/>
              <a:ext cx="8710514" cy="671173"/>
            </a:xfrm>
            <a:custGeom>
              <a:rect b="b" l="l" r="r" t="t"/>
              <a:pathLst>
                <a:path extrusionOk="0" h="976251" w="10687747">
                  <a:moveTo>
                    <a:pt x="0" y="162712"/>
                  </a:moveTo>
                  <a:cubicBezTo>
                    <a:pt x="0" y="72849"/>
                    <a:pt x="72849" y="0"/>
                    <a:pt x="162712" y="0"/>
                  </a:cubicBezTo>
                  <a:lnTo>
                    <a:pt x="10525035" y="0"/>
                  </a:lnTo>
                  <a:cubicBezTo>
                    <a:pt x="10614898" y="0"/>
                    <a:pt x="10687747" y="72849"/>
                    <a:pt x="10687747" y="162712"/>
                  </a:cubicBezTo>
                  <a:lnTo>
                    <a:pt x="10687747" y="813539"/>
                  </a:lnTo>
                  <a:cubicBezTo>
                    <a:pt x="10687747" y="903402"/>
                    <a:pt x="10614898" y="976251"/>
                    <a:pt x="10525035" y="976251"/>
                  </a:cubicBezTo>
                  <a:lnTo>
                    <a:pt x="162712" y="976251"/>
                  </a:lnTo>
                  <a:cubicBezTo>
                    <a:pt x="72849" y="976251"/>
                    <a:pt x="0" y="903402"/>
                    <a:pt x="0" y="813539"/>
                  </a:cubicBezTo>
                  <a:lnTo>
                    <a:pt x="0" y="162712"/>
                  </a:lnTo>
                  <a:close/>
                </a:path>
              </a:pathLst>
            </a:custGeom>
            <a:solidFill>
              <a:srgbClr val="005FA7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5750" lIns="68575" spcFirstLastPara="1" rIns="0" wrap="square" tIns="357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b="1" lang="en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NOAA/NESDIS Wildland Fire Program</a:t>
              </a:r>
              <a:endParaRPr sz="16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1"/>
          <p:cNvSpPr txBox="1"/>
          <p:nvPr>
            <p:ph idx="4294967295" type="title"/>
          </p:nvPr>
        </p:nvSpPr>
        <p:spPr>
          <a:xfrm>
            <a:off x="858895" y="129075"/>
            <a:ext cx="7976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2700">
                <a:solidFill>
                  <a:srgbClr val="0A4595"/>
                </a:solidFill>
              </a:rPr>
              <a:t>NESDIS Next Generation</a:t>
            </a:r>
            <a:r>
              <a:rPr lang="en" sz="2700">
                <a:solidFill>
                  <a:srgbClr val="0A4595"/>
                </a:solidFill>
              </a:rPr>
              <a:t> Fire System (NGFS)</a:t>
            </a:r>
            <a:endParaRPr sz="2700">
              <a:solidFill>
                <a:srgbClr val="0A4595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2700">
                <a:solidFill>
                  <a:srgbClr val="0A4595"/>
                </a:solidFill>
              </a:rPr>
              <a:t>(Supported by the DRSA and BIL)</a:t>
            </a:r>
            <a:endParaRPr sz="2700">
              <a:solidFill>
                <a:srgbClr val="0A4595"/>
              </a:solidFill>
            </a:endParaRPr>
          </a:p>
        </p:txBody>
      </p:sp>
      <p:pic>
        <p:nvPicPr>
          <p:cNvPr id="229" name="Google Shape;229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2481" y="2244733"/>
            <a:ext cx="2330906" cy="2214694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41"/>
          <p:cNvSpPr txBox="1"/>
          <p:nvPr/>
        </p:nvSpPr>
        <p:spPr>
          <a:xfrm>
            <a:off x="359419" y="1725694"/>
            <a:ext cx="30684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Single or multi-source GEO or LEO satellite data + supplemental data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41"/>
          <p:cNvSpPr/>
          <p:nvPr/>
        </p:nvSpPr>
        <p:spPr>
          <a:xfrm>
            <a:off x="2620725" y="3019238"/>
            <a:ext cx="869100" cy="576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41"/>
          <p:cNvSpPr/>
          <p:nvPr/>
        </p:nvSpPr>
        <p:spPr>
          <a:xfrm>
            <a:off x="5875997" y="3019238"/>
            <a:ext cx="869100" cy="576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3" name="Google Shape;233;p41"/>
          <p:cNvGrpSpPr/>
          <p:nvPr/>
        </p:nvGrpSpPr>
        <p:grpSpPr>
          <a:xfrm>
            <a:off x="3514931" y="1229944"/>
            <a:ext cx="2330933" cy="3453525"/>
            <a:chOff x="4752575" y="1391300"/>
            <a:chExt cx="3387000" cy="4604700"/>
          </a:xfrm>
        </p:grpSpPr>
        <p:sp>
          <p:nvSpPr>
            <p:cNvPr id="234" name="Google Shape;234;p41"/>
            <p:cNvSpPr/>
            <p:nvPr/>
          </p:nvSpPr>
          <p:spPr>
            <a:xfrm>
              <a:off x="4752575" y="1391300"/>
              <a:ext cx="3387000" cy="4604700"/>
            </a:xfrm>
            <a:prstGeom prst="rect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35" name="Google Shape;235;p4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807084" y="2211025"/>
              <a:ext cx="3264497" cy="18592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4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514345" y="4161100"/>
              <a:ext cx="1917557" cy="1759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7" name="Google Shape;237;p41"/>
            <p:cNvSpPr txBox="1"/>
            <p:nvPr/>
          </p:nvSpPr>
          <p:spPr>
            <a:xfrm>
              <a:off x="5119088" y="1393600"/>
              <a:ext cx="2618100" cy="75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NESDIS Fire Information System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8" name="Google Shape;238;p41"/>
          <p:cNvGrpSpPr/>
          <p:nvPr/>
        </p:nvGrpSpPr>
        <p:grpSpPr>
          <a:xfrm>
            <a:off x="6775331" y="1229944"/>
            <a:ext cx="2246625" cy="3508875"/>
            <a:chOff x="9033775" y="1640075"/>
            <a:chExt cx="2995500" cy="4678500"/>
          </a:xfrm>
        </p:grpSpPr>
        <p:sp>
          <p:nvSpPr>
            <p:cNvPr id="239" name="Google Shape;239;p41"/>
            <p:cNvSpPr/>
            <p:nvPr/>
          </p:nvSpPr>
          <p:spPr>
            <a:xfrm>
              <a:off x="9033775" y="1640075"/>
              <a:ext cx="2995500" cy="4604700"/>
            </a:xfrm>
            <a:prstGeom prst="rect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0" name="Google Shape;240;p4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513838" y="2177800"/>
              <a:ext cx="2035375" cy="2044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1" name="Google Shape;241;p4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9787388" y="4621812"/>
              <a:ext cx="1696763" cy="16967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2" name="Google Shape;242;p41"/>
            <p:cNvSpPr txBox="1"/>
            <p:nvPr/>
          </p:nvSpPr>
          <p:spPr>
            <a:xfrm>
              <a:off x="9182718" y="1781617"/>
              <a:ext cx="2697600" cy="75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NESDIS Fire Data and Information </a:t>
              </a:r>
              <a:r>
                <a:rPr b="1" lang="en"/>
                <a:t>Portal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41"/>
            <p:cNvSpPr txBox="1"/>
            <p:nvPr/>
          </p:nvSpPr>
          <p:spPr>
            <a:xfrm>
              <a:off x="9377512" y="4221813"/>
              <a:ext cx="2402400" cy="75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Fire Software Repository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2"/>
          <p:cNvSpPr txBox="1"/>
          <p:nvPr>
            <p:ph idx="4294967295" type="title"/>
          </p:nvPr>
        </p:nvSpPr>
        <p:spPr>
          <a:xfrm>
            <a:off x="775217" y="404875"/>
            <a:ext cx="78729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ts val="2400"/>
              <a:buFont typeface="Proxima Nova Extrabold"/>
              <a:buNone/>
            </a:pPr>
            <a:r>
              <a:rPr b="0" lang="en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NESDIS NGFS Development Team</a:t>
            </a:r>
            <a:endParaRPr b="0"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42"/>
          <p:cNvSpPr txBox="1"/>
          <p:nvPr/>
        </p:nvSpPr>
        <p:spPr>
          <a:xfrm>
            <a:off x="5955900" y="1394681"/>
            <a:ext cx="20139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NOAA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NESDIS, OAR, NWS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42"/>
          <p:cNvSpPr txBox="1"/>
          <p:nvPr/>
        </p:nvSpPr>
        <p:spPr>
          <a:xfrm>
            <a:off x="3544594" y="1344537"/>
            <a:ext cx="19647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CIMSS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University of Wisconsin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map&#10;&#10;Description automatically generated" id="252" name="Google Shape;252;p42"/>
          <p:cNvPicPr preferRelativeResize="0"/>
          <p:nvPr/>
        </p:nvPicPr>
        <p:blipFill rotWithShape="1">
          <a:blip r:embed="rId3">
            <a:alphaModFix amt="50000"/>
          </a:blip>
          <a:srcRect b="0" l="0" r="0" t="0"/>
          <a:stretch/>
        </p:blipFill>
        <p:spPr>
          <a:xfrm>
            <a:off x="1750565" y="1688866"/>
            <a:ext cx="4707385" cy="30176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3" name="Google Shape;253;p42"/>
          <p:cNvCxnSpPr>
            <a:stCxn id="254" idx="7"/>
            <a:endCxn id="250" idx="2"/>
          </p:cNvCxnSpPr>
          <p:nvPr/>
        </p:nvCxnSpPr>
        <p:spPr>
          <a:xfrm flipH="1" rot="10800000">
            <a:off x="5887565" y="1817296"/>
            <a:ext cx="1075200" cy="1116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5" name="Google Shape;255;p42"/>
          <p:cNvSpPr txBox="1"/>
          <p:nvPr/>
        </p:nvSpPr>
        <p:spPr>
          <a:xfrm>
            <a:off x="143138" y="1469306"/>
            <a:ext cx="20577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CIRA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Colorado State University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6" name="Google Shape;256;p42"/>
          <p:cNvCxnSpPr>
            <a:stCxn id="257" idx="5"/>
            <a:endCxn id="255" idx="2"/>
          </p:cNvCxnSpPr>
          <p:nvPr/>
        </p:nvCxnSpPr>
        <p:spPr>
          <a:xfrm rot="10800000">
            <a:off x="1172133" y="1892119"/>
            <a:ext cx="2314800" cy="12093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8" name="Google Shape;258;p42"/>
          <p:cNvSpPr txBox="1"/>
          <p:nvPr/>
        </p:nvSpPr>
        <p:spPr>
          <a:xfrm>
            <a:off x="7321406" y="2176613"/>
            <a:ext cx="912300" cy="5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CISESS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University of Maryland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9" name="Google Shape;259;p42"/>
          <p:cNvCxnSpPr>
            <a:stCxn id="258" idx="1"/>
            <a:endCxn id="254" idx="2"/>
          </p:cNvCxnSpPr>
          <p:nvPr/>
        </p:nvCxnSpPr>
        <p:spPr>
          <a:xfrm flipH="1">
            <a:off x="5808506" y="2474813"/>
            <a:ext cx="1512900" cy="492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0" name="Google Shape;260;p42"/>
          <p:cNvSpPr txBox="1"/>
          <p:nvPr/>
        </p:nvSpPr>
        <p:spPr>
          <a:xfrm>
            <a:off x="294119" y="4053625"/>
            <a:ext cx="1456500" cy="4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GINA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University of Alaska - Fairbanks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1" name="Google Shape;261;p42"/>
          <p:cNvCxnSpPr>
            <a:endCxn id="251" idx="2"/>
          </p:cNvCxnSpPr>
          <p:nvPr/>
        </p:nvCxnSpPr>
        <p:spPr>
          <a:xfrm rot="10800000">
            <a:off x="4526944" y="1767237"/>
            <a:ext cx="164400" cy="811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7" name="Google Shape;257;p42"/>
          <p:cNvSpPr/>
          <p:nvPr/>
        </p:nvSpPr>
        <p:spPr>
          <a:xfrm>
            <a:off x="3407809" y="3022551"/>
            <a:ext cx="92700" cy="924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42"/>
          <p:cNvGrpSpPr/>
          <p:nvPr/>
        </p:nvGrpSpPr>
        <p:grpSpPr>
          <a:xfrm>
            <a:off x="1275562" y="4209863"/>
            <a:ext cx="1014975" cy="92250"/>
            <a:chOff x="1811674" y="5613126"/>
            <a:chExt cx="1353300" cy="123000"/>
          </a:xfrm>
        </p:grpSpPr>
        <p:cxnSp>
          <p:nvCxnSpPr>
            <p:cNvPr id="263" name="Google Shape;263;p42"/>
            <p:cNvCxnSpPr>
              <a:stCxn id="264" idx="2"/>
            </p:cNvCxnSpPr>
            <p:nvPr/>
          </p:nvCxnSpPr>
          <p:spPr>
            <a:xfrm rot="10800000">
              <a:off x="1811674" y="5650026"/>
              <a:ext cx="1229700" cy="246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64" name="Google Shape;264;p42"/>
            <p:cNvSpPr/>
            <p:nvPr/>
          </p:nvSpPr>
          <p:spPr>
            <a:xfrm>
              <a:off x="3041374" y="5613126"/>
              <a:ext cx="123600" cy="1230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5" name="Google Shape;265;p42"/>
          <p:cNvSpPr/>
          <p:nvPr/>
        </p:nvSpPr>
        <p:spPr>
          <a:xfrm>
            <a:off x="4665235" y="2497413"/>
            <a:ext cx="92700" cy="924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42"/>
          <p:cNvSpPr/>
          <p:nvPr/>
        </p:nvSpPr>
        <p:spPr>
          <a:xfrm>
            <a:off x="5808441" y="2920664"/>
            <a:ext cx="92700" cy="924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6" name="Google Shape;266;p42"/>
          <p:cNvGrpSpPr/>
          <p:nvPr/>
        </p:nvGrpSpPr>
        <p:grpSpPr>
          <a:xfrm>
            <a:off x="1225237" y="3458532"/>
            <a:ext cx="1014975" cy="92250"/>
            <a:chOff x="1811674" y="5613126"/>
            <a:chExt cx="1353300" cy="123000"/>
          </a:xfrm>
        </p:grpSpPr>
        <p:cxnSp>
          <p:nvCxnSpPr>
            <p:cNvPr id="267" name="Google Shape;267;p42"/>
            <p:cNvCxnSpPr>
              <a:stCxn id="268" idx="2"/>
            </p:cNvCxnSpPr>
            <p:nvPr/>
          </p:nvCxnSpPr>
          <p:spPr>
            <a:xfrm rot="10800000">
              <a:off x="1811674" y="5650026"/>
              <a:ext cx="1229700" cy="246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68" name="Google Shape;268;p42"/>
            <p:cNvSpPr/>
            <p:nvPr/>
          </p:nvSpPr>
          <p:spPr>
            <a:xfrm>
              <a:off x="3041374" y="5613126"/>
              <a:ext cx="123600" cy="1230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9" name="Google Shape;269;p42"/>
          <p:cNvSpPr txBox="1"/>
          <p:nvPr/>
        </p:nvSpPr>
        <p:spPr>
          <a:xfrm>
            <a:off x="294131" y="3279319"/>
            <a:ext cx="1456500" cy="5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WIFIRE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University of California - San Diego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42"/>
          <p:cNvSpPr txBox="1"/>
          <p:nvPr/>
        </p:nvSpPr>
        <p:spPr>
          <a:xfrm>
            <a:off x="6633206" y="3458531"/>
            <a:ext cx="18921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Also: continuous coordination with external partners and users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42"/>
          <p:cNvSpPr/>
          <p:nvPr/>
        </p:nvSpPr>
        <p:spPr>
          <a:xfrm>
            <a:off x="5264134" y="3607457"/>
            <a:ext cx="92700" cy="924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2" name="Google Shape;272;p42"/>
          <p:cNvGrpSpPr/>
          <p:nvPr/>
        </p:nvGrpSpPr>
        <p:grpSpPr>
          <a:xfrm>
            <a:off x="5301297" y="3699744"/>
            <a:ext cx="150256" cy="728351"/>
            <a:chOff x="2479187" y="5047476"/>
            <a:chExt cx="685787" cy="1229700"/>
          </a:xfrm>
        </p:grpSpPr>
        <p:cxnSp>
          <p:nvCxnSpPr>
            <p:cNvPr id="273" name="Google Shape;273;p42"/>
            <p:cNvCxnSpPr/>
            <p:nvPr/>
          </p:nvCxnSpPr>
          <p:spPr>
            <a:xfrm rot="-5400000">
              <a:off x="1876637" y="5650026"/>
              <a:ext cx="1229700" cy="246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74" name="Google Shape;274;p42"/>
            <p:cNvSpPr/>
            <p:nvPr/>
          </p:nvSpPr>
          <p:spPr>
            <a:xfrm>
              <a:off x="3041374" y="5613126"/>
              <a:ext cx="123600" cy="1230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5" name="Google Shape;275;p42"/>
          <p:cNvSpPr txBox="1"/>
          <p:nvPr/>
        </p:nvSpPr>
        <p:spPr>
          <a:xfrm>
            <a:off x="4854413" y="4427944"/>
            <a:ext cx="9123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GTRI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43"/>
          <p:cNvGrpSpPr/>
          <p:nvPr/>
        </p:nvGrpSpPr>
        <p:grpSpPr>
          <a:xfrm>
            <a:off x="979129" y="806350"/>
            <a:ext cx="7123949" cy="3688125"/>
            <a:chOff x="1436286" y="730148"/>
            <a:chExt cx="5973962" cy="3688125"/>
          </a:xfrm>
        </p:grpSpPr>
        <p:grpSp>
          <p:nvGrpSpPr>
            <p:cNvPr id="281" name="Google Shape;281;p43"/>
            <p:cNvGrpSpPr/>
            <p:nvPr/>
          </p:nvGrpSpPr>
          <p:grpSpPr>
            <a:xfrm>
              <a:off x="1436286" y="730147"/>
              <a:ext cx="5973962" cy="3688125"/>
              <a:chOff x="86248" y="253864"/>
              <a:chExt cx="7965282" cy="4917500"/>
            </a:xfrm>
          </p:grpSpPr>
          <p:sp>
            <p:nvSpPr>
              <p:cNvPr id="282" name="Google Shape;282;p43"/>
              <p:cNvSpPr/>
              <p:nvPr/>
            </p:nvSpPr>
            <p:spPr>
              <a:xfrm>
                <a:off x="509717" y="338558"/>
                <a:ext cx="7541700" cy="677700"/>
              </a:xfrm>
              <a:prstGeom prst="rect">
                <a:avLst/>
              </a:prstGeom>
              <a:solidFill>
                <a:srgbClr val="4372C3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" name="Google Shape;283;p43"/>
              <p:cNvSpPr txBox="1"/>
              <p:nvPr/>
            </p:nvSpPr>
            <p:spPr>
              <a:xfrm>
                <a:off x="509717" y="338558"/>
                <a:ext cx="7541700" cy="67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8100" lIns="403350" spcFirstLastPara="1" rIns="38100" wrap="square" tIns="38100">
                <a:noAutofit/>
              </a:bodyPr>
              <a:lstStyle/>
              <a:p>
                <a:pPr indent="0" lvl="0" marL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500"/>
                  <a:buFont typeface="Calibri"/>
                  <a:buNone/>
                </a:pPr>
                <a:r>
                  <a:rPr lang="en" sz="15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Provide satellite-derived information that helps reduce response time to a new fire incident</a:t>
                </a:r>
                <a:endParaRPr b="0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" name="Google Shape;284;p43"/>
              <p:cNvSpPr/>
              <p:nvPr/>
            </p:nvSpPr>
            <p:spPr>
              <a:xfrm>
                <a:off x="190730" y="253864"/>
                <a:ext cx="715800" cy="853500"/>
              </a:xfrm>
              <a:prstGeom prst="ellipse">
                <a:avLst/>
              </a:prstGeom>
              <a:solidFill>
                <a:schemeClr val="lt1"/>
              </a:solidFill>
              <a:ln cap="flat" cmpd="sng" w="12700">
                <a:solidFill>
                  <a:srgbClr val="4372C3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" name="Google Shape;285;p43"/>
              <p:cNvSpPr/>
              <p:nvPr/>
            </p:nvSpPr>
            <p:spPr>
              <a:xfrm>
                <a:off x="995230" y="1354558"/>
                <a:ext cx="7056300" cy="677700"/>
              </a:xfrm>
              <a:prstGeom prst="rect">
                <a:avLst/>
              </a:prstGeom>
              <a:solidFill>
                <a:srgbClr val="4372C3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" name="Google Shape;286;p43"/>
              <p:cNvSpPr txBox="1"/>
              <p:nvPr/>
            </p:nvSpPr>
            <p:spPr>
              <a:xfrm>
                <a:off x="995230" y="1354558"/>
                <a:ext cx="7056300" cy="67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8100" lIns="403350" spcFirstLastPara="1" rIns="38100" wrap="square" tIns="38100">
                <a:noAutofit/>
              </a:bodyPr>
              <a:lstStyle/>
              <a:p>
                <a:pPr indent="0" lvl="0" marL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500"/>
                  <a:buFont typeface="Calibri"/>
                  <a:buNone/>
                </a:pPr>
                <a:r>
                  <a:rPr lang="en" sz="15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Enhance weather and fire monitoring in support of incident management</a:t>
                </a:r>
                <a:endParaRPr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" name="Google Shape;287;p43"/>
              <p:cNvSpPr/>
              <p:nvPr/>
            </p:nvSpPr>
            <p:spPr>
              <a:xfrm>
                <a:off x="571761" y="1269864"/>
                <a:ext cx="715800" cy="853500"/>
              </a:xfrm>
              <a:prstGeom prst="ellipse">
                <a:avLst/>
              </a:prstGeom>
              <a:solidFill>
                <a:schemeClr val="lt1"/>
              </a:solidFill>
              <a:ln cap="flat" cmpd="sng" w="12700">
                <a:solidFill>
                  <a:srgbClr val="4372C3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" name="Google Shape;288;p43"/>
              <p:cNvSpPr/>
              <p:nvPr/>
            </p:nvSpPr>
            <p:spPr>
              <a:xfrm>
                <a:off x="1144243" y="2370558"/>
                <a:ext cx="6907200" cy="677700"/>
              </a:xfrm>
              <a:prstGeom prst="rect">
                <a:avLst/>
              </a:prstGeom>
              <a:solidFill>
                <a:srgbClr val="4372C3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" name="Google Shape;289;p43"/>
              <p:cNvSpPr txBox="1"/>
              <p:nvPr/>
            </p:nvSpPr>
            <p:spPr>
              <a:xfrm>
                <a:off x="1144243" y="2370558"/>
                <a:ext cx="6907200" cy="67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8100" lIns="403350" spcFirstLastPara="1" rIns="38100" wrap="square" tIns="38100">
                <a:noAutofit/>
              </a:bodyPr>
              <a:lstStyle/>
              <a:p>
                <a:pPr indent="0" lvl="0" marL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500"/>
                  <a:buFont typeface="Calibri"/>
                  <a:buNone/>
                </a:pPr>
                <a:r>
                  <a:rPr lang="en" sz="15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Enable the development of improved smoke and fire behavior/spread forecasting models</a:t>
                </a:r>
                <a:endParaRPr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43"/>
              <p:cNvSpPr/>
              <p:nvPr/>
            </p:nvSpPr>
            <p:spPr>
              <a:xfrm>
                <a:off x="720774" y="2285864"/>
                <a:ext cx="715800" cy="853500"/>
              </a:xfrm>
              <a:prstGeom prst="ellipse">
                <a:avLst/>
              </a:prstGeom>
              <a:solidFill>
                <a:schemeClr val="lt1"/>
              </a:solidFill>
              <a:ln cap="flat" cmpd="sng" w="12700">
                <a:solidFill>
                  <a:srgbClr val="4372C3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" name="Google Shape;291;p43"/>
              <p:cNvSpPr/>
              <p:nvPr/>
            </p:nvSpPr>
            <p:spPr>
              <a:xfrm>
                <a:off x="995230" y="3386558"/>
                <a:ext cx="7056300" cy="677700"/>
              </a:xfrm>
              <a:prstGeom prst="rect">
                <a:avLst/>
              </a:prstGeom>
              <a:solidFill>
                <a:srgbClr val="4372C3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" name="Google Shape;292;p43"/>
              <p:cNvSpPr txBox="1"/>
              <p:nvPr/>
            </p:nvSpPr>
            <p:spPr>
              <a:xfrm>
                <a:off x="995230" y="3386558"/>
                <a:ext cx="7056300" cy="67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8100" lIns="403350" spcFirstLastPara="1" rIns="38100" wrap="square" tIns="38100">
                <a:noAutofit/>
              </a:bodyPr>
              <a:lstStyle/>
              <a:p>
                <a:pPr indent="0" lvl="0" marL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500"/>
                  <a:buFont typeface="Calibri"/>
                  <a:buNone/>
                </a:pPr>
                <a:r>
                  <a:rPr lang="en" sz="15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Simplify access to fire products and information</a:t>
                </a:r>
                <a:endParaRPr sz="1100"/>
              </a:p>
            </p:txBody>
          </p:sp>
          <p:sp>
            <p:nvSpPr>
              <p:cNvPr id="293" name="Google Shape;293;p43"/>
              <p:cNvSpPr/>
              <p:nvPr/>
            </p:nvSpPr>
            <p:spPr>
              <a:xfrm>
                <a:off x="571761" y="3301864"/>
                <a:ext cx="715800" cy="853500"/>
              </a:xfrm>
              <a:prstGeom prst="ellipse">
                <a:avLst/>
              </a:prstGeom>
              <a:solidFill>
                <a:schemeClr val="lt1"/>
              </a:solidFill>
              <a:ln cap="flat" cmpd="sng" w="12700">
                <a:solidFill>
                  <a:srgbClr val="4372C3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" name="Google Shape;294;p43"/>
              <p:cNvSpPr/>
              <p:nvPr/>
            </p:nvSpPr>
            <p:spPr>
              <a:xfrm>
                <a:off x="509717" y="4402558"/>
                <a:ext cx="7541700" cy="677700"/>
              </a:xfrm>
              <a:prstGeom prst="rect">
                <a:avLst/>
              </a:prstGeom>
              <a:solidFill>
                <a:srgbClr val="4372C3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" name="Google Shape;295;p43"/>
              <p:cNvSpPr txBox="1"/>
              <p:nvPr/>
            </p:nvSpPr>
            <p:spPr>
              <a:xfrm>
                <a:off x="509717" y="4402558"/>
                <a:ext cx="7541700" cy="67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8100" lIns="403350" spcFirstLastPara="1" rIns="38100" wrap="square" tIns="38100">
                <a:noAutofit/>
              </a:bodyPr>
              <a:lstStyle/>
              <a:p>
                <a:pPr indent="0" lvl="0" marL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500"/>
                  <a:buFont typeface="Calibri"/>
                  <a:buNone/>
                </a:pPr>
                <a:r>
                  <a:rPr lang="en" sz="15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Improve understanding of long-term fire trends and patterns</a:t>
                </a:r>
                <a:endParaRPr sz="1100"/>
              </a:p>
            </p:txBody>
          </p:sp>
          <p:sp>
            <p:nvSpPr>
              <p:cNvPr id="296" name="Google Shape;296;p43"/>
              <p:cNvSpPr/>
              <p:nvPr/>
            </p:nvSpPr>
            <p:spPr>
              <a:xfrm>
                <a:off x="86248" y="4317864"/>
                <a:ext cx="715800" cy="853500"/>
              </a:xfrm>
              <a:prstGeom prst="ellipse">
                <a:avLst/>
              </a:prstGeom>
              <a:solidFill>
                <a:schemeClr val="lt1"/>
              </a:solidFill>
              <a:ln cap="flat" cmpd="sng" w="12700">
                <a:solidFill>
                  <a:srgbClr val="4372C3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descr="Gauge with solid fill" id="297" name="Google Shape;297;p4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572202" y="749806"/>
              <a:ext cx="421736" cy="502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omment Fire with solid fill" id="298" name="Google Shape;298;p4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857976" y="1561508"/>
              <a:ext cx="421736" cy="5014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catterplot with solid fill" id="299" name="Google Shape;299;p4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493836" y="3846468"/>
              <a:ext cx="421736" cy="5014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loud Computing with solid fill" id="300" name="Google Shape;300;p4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857989" y="3085507"/>
              <a:ext cx="421736" cy="5014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llustrator with solid fill" id="301" name="Google Shape;301;p4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969729" y="2322750"/>
              <a:ext cx="421736" cy="5029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2" name="Google Shape;302;p43"/>
          <p:cNvSpPr txBox="1"/>
          <p:nvPr>
            <p:ph idx="4294967295" type="title"/>
          </p:nvPr>
        </p:nvSpPr>
        <p:spPr>
          <a:xfrm>
            <a:off x="714375" y="69275"/>
            <a:ext cx="7976100" cy="679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A4595"/>
                </a:solidFill>
              </a:rPr>
              <a:t>Objectives</a:t>
            </a:r>
            <a:endParaRPr>
              <a:solidFill>
                <a:srgbClr val="0A4595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050" y="1140150"/>
            <a:ext cx="3851026" cy="3518425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4"/>
          <p:cNvSpPr txBox="1"/>
          <p:nvPr/>
        </p:nvSpPr>
        <p:spPr>
          <a:xfrm>
            <a:off x="239613" y="124350"/>
            <a:ext cx="39999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</a:rPr>
              <a:t>Improved Automated</a:t>
            </a:r>
            <a:r>
              <a:rPr b="1" lang="en" sz="2700">
                <a:solidFill>
                  <a:schemeClr val="dk1"/>
                </a:solidFill>
              </a:rPr>
              <a:t> Fire Detection</a:t>
            </a:r>
            <a:endParaRPr b="1" sz="2700">
              <a:solidFill>
                <a:schemeClr val="dk1"/>
              </a:solidFill>
            </a:endParaRPr>
          </a:p>
        </p:txBody>
      </p:sp>
      <p:sp>
        <p:nvSpPr>
          <p:cNvPr id="309" name="Google Shape;309;p44"/>
          <p:cNvSpPr txBox="1"/>
          <p:nvPr/>
        </p:nvSpPr>
        <p:spPr>
          <a:xfrm>
            <a:off x="1441475" y="1447950"/>
            <a:ext cx="2433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Northern California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310" name="Google Shape;310;p44"/>
          <p:cNvSpPr txBox="1"/>
          <p:nvPr/>
        </p:nvSpPr>
        <p:spPr>
          <a:xfrm>
            <a:off x="1739350" y="3667475"/>
            <a:ext cx="2355600" cy="9234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00FF"/>
                </a:solidFill>
              </a:rPr>
              <a:t>Feature 1: Yeti Fire</a:t>
            </a:r>
            <a:endParaRPr b="1" sz="1600">
              <a:solidFill>
                <a:srgbClr val="FF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Feature 2: Mckinney Fire</a:t>
            </a:r>
            <a:endParaRPr b="1" sz="1600">
              <a:solidFill>
                <a:srgbClr val="FF0000"/>
              </a:solidFill>
            </a:endParaRPr>
          </a:p>
        </p:txBody>
      </p:sp>
      <p:graphicFrame>
        <p:nvGraphicFramePr>
          <p:cNvPr id="311" name="Google Shape;311;p44"/>
          <p:cNvGraphicFramePr/>
          <p:nvPr/>
        </p:nvGraphicFramePr>
        <p:xfrm>
          <a:off x="4239525" y="4229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{3B352FFE-DAC4-4FBA-ADA8-27AD90A3C9A6}</a:tableStyleId>
              </a:tblPr>
              <a:tblGrid>
                <a:gridCol w="1498325"/>
                <a:gridCol w="3192075"/>
              </a:tblGrid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</a:rPr>
                        <a:t>CAPABILITY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</a:rPr>
                        <a:t>DRIVER(S)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1C4587"/>
                    </a:solidFill>
                  </a:tcPr>
                </a:tc>
              </a:tr>
              <a:tr h="609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AI: emulate human expert analysis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Early detection and strong performance under cloudy conditions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609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Event extraction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D9D9D9">
                        <a:alpha val="773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Align with human perception (convert pixel labels into features)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D9D9D9">
                        <a:alpha val="77360"/>
                      </a:srgbClr>
                    </a:solidFill>
                  </a:tcPr>
                </a:tc>
              </a:tr>
              <a:tr h="1036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Event tracking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Near continuous monitoring, advanced metrics, </a:t>
                      </a:r>
                      <a:r>
                        <a:rPr lang="en"/>
                        <a:t>separating</a:t>
                      </a:r>
                      <a:r>
                        <a:rPr lang="en"/>
                        <a:t> newly detected from ongoing events (needed for alerting)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609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Geospatial layer integration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D9D9D9">
                        <a:alpha val="773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Context</a:t>
                      </a:r>
                      <a:r>
                        <a:rPr lang="en"/>
                        <a:t> for interpretation, advanced filtering, and data queries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D9D9D9">
                        <a:alpha val="77360"/>
                      </a:srgbClr>
                    </a:solidFill>
                  </a:tcPr>
                </a:tc>
              </a:tr>
              <a:tr h="822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Sensor agnostic and bad data tolerant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Maintainable, scalable, and reliable across a broad range of GEO and LEO sensors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21-07-06 at 8.33.06 PM.png" id="316" name="Google Shape;316;p45"/>
          <p:cNvPicPr preferRelativeResize="0"/>
          <p:nvPr/>
        </p:nvPicPr>
        <p:blipFill rotWithShape="1">
          <a:blip r:embed="rId3">
            <a:alphaModFix/>
          </a:blip>
          <a:srcRect b="43000" l="0" r="0" t="0"/>
          <a:stretch/>
        </p:blipFill>
        <p:spPr>
          <a:xfrm>
            <a:off x="350500" y="91350"/>
            <a:ext cx="5109749" cy="1892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26050" y="1718725"/>
            <a:ext cx="5589802" cy="3029525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45"/>
          <p:cNvSpPr txBox="1"/>
          <p:nvPr/>
        </p:nvSpPr>
        <p:spPr>
          <a:xfrm>
            <a:off x="5531350" y="274175"/>
            <a:ext cx="2841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Dashboard interface for new fire detections as a function of fire weather conditions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19" name="Google Shape;319;p45"/>
          <p:cNvSpPr txBox="1"/>
          <p:nvPr/>
        </p:nvSpPr>
        <p:spPr>
          <a:xfrm>
            <a:off x="442000" y="3013700"/>
            <a:ext cx="2841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Users can further filter events by location, fire weather, and age. Also, a WUI filter will be added.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6"/>
          <p:cNvSpPr txBox="1"/>
          <p:nvPr/>
        </p:nvSpPr>
        <p:spPr>
          <a:xfrm>
            <a:off x="4481126" y="78450"/>
            <a:ext cx="44343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</a:rPr>
              <a:t>NGFS: Near Continuous Monitoring of Fire Intensity</a:t>
            </a:r>
            <a:endParaRPr b="1" sz="2700">
              <a:solidFill>
                <a:schemeClr val="dk1"/>
              </a:solidFill>
            </a:endParaRPr>
          </a:p>
        </p:txBody>
      </p:sp>
      <p:sp>
        <p:nvSpPr>
          <p:cNvPr id="325" name="Google Shape;325;p46"/>
          <p:cNvSpPr txBox="1"/>
          <p:nvPr/>
        </p:nvSpPr>
        <p:spPr>
          <a:xfrm>
            <a:off x="4527025" y="4419450"/>
            <a:ext cx="3562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hlinkClick r:id="rId3"/>
              </a:rPr>
              <a:t>Creek Fire</a:t>
            </a:r>
            <a:r>
              <a:rPr lang="en" sz="1800"/>
              <a:t>: September 5-6, 2020</a:t>
            </a:r>
            <a:endParaRPr sz="1800"/>
          </a:p>
        </p:txBody>
      </p:sp>
      <p:sp>
        <p:nvSpPr>
          <p:cNvPr id="326" name="Google Shape;326;p46"/>
          <p:cNvSpPr txBox="1"/>
          <p:nvPr/>
        </p:nvSpPr>
        <p:spPr>
          <a:xfrm>
            <a:off x="4674725" y="1625700"/>
            <a:ext cx="4369200" cy="26781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Automatically corrected for clouds/smoke/moisture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Trends provide early insight into extreme fire behavior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Combination of atmospherically corrected FRP, more consistent hot spot detection, and event-based data model better supports fire and smoke forecasting workflows</a:t>
            </a:r>
            <a:endParaRPr sz="1800"/>
          </a:p>
        </p:txBody>
      </p:sp>
      <p:pic>
        <p:nvPicPr>
          <p:cNvPr id="327" name="Google Shape;32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675" y="0"/>
            <a:ext cx="4176326" cy="4816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3. Content Slide - no icon">
  <a:themeElements>
    <a:clrScheme name="PTT 1">
      <a:dk1>
        <a:srgbClr val="0A4595"/>
      </a:dk1>
      <a:lt1>
        <a:srgbClr val="FFFFFF"/>
      </a:lt1>
      <a:dk2>
        <a:srgbClr val="323B42"/>
      </a:dk2>
      <a:lt2>
        <a:srgbClr val="D6F5FF"/>
      </a:lt2>
      <a:accent1>
        <a:srgbClr val="0099D8"/>
      </a:accent1>
      <a:accent2>
        <a:srgbClr val="0A4595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