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3"/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embeddedFontLst>
    <p:embeddedFont>
      <p:font typeface="Roboto"/>
      <p:regular r:id="rId31"/>
      <p:bold r:id="rId32"/>
      <p:italic r:id="rId33"/>
      <p:boldItalic r:id="rId34"/>
    </p:embeddedFont>
    <p:embeddedFont>
      <p:font typeface="PT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35" Type="http://schemas.openxmlformats.org/officeDocument/2006/relationships/font" Target="fonts/PTSans-regular.fntdata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37" Type="http://schemas.openxmlformats.org/officeDocument/2006/relationships/font" Target="fonts/PTSans-italic.fntdata"/><Relationship Id="rId14" Type="http://schemas.openxmlformats.org/officeDocument/2006/relationships/slide" Target="slides/slide9.xml"/><Relationship Id="rId36" Type="http://schemas.openxmlformats.org/officeDocument/2006/relationships/font" Target="fonts/PT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PT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ms.confex.com/ams/104ANNUAL/meetingapp.cgi/Paper/434005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66774b806c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1050">
                <a:solidFill>
                  <a:srgbClr val="333333"/>
                </a:solidFill>
                <a:highlight>
                  <a:srgbClr val="FFFFFF"/>
                </a:highlight>
                <a:latin typeface="PT Sans"/>
                <a:ea typeface="PT Sans"/>
                <a:cs typeface="PT Sans"/>
                <a:sym typeface="PT Sans"/>
              </a:rPr>
              <a:t>7.5 </a:t>
            </a:r>
            <a:r>
              <a:rPr lang="en-US" sz="1050" u="sng">
                <a:solidFill>
                  <a:srgbClr val="233C62"/>
                </a:solidFill>
                <a:highlight>
                  <a:srgbClr val="FFFFFF"/>
                </a:highlight>
                <a:latin typeface="PT Sans"/>
                <a:ea typeface="PT Sans"/>
                <a:cs typeface="PT Sans"/>
                <a:sym typeface="PT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NOAA/NESDIS Wildland Fire Program: Recent and Expected Advances in Satellite Product Service Delivery</a:t>
            </a:r>
            <a:endParaRPr/>
          </a:p>
        </p:txBody>
      </p:sp>
      <p:sp>
        <p:nvSpPr>
          <p:cNvPr id="54" name="Google Shape;54;g266774b806c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6774b806c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66774b806c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66774b806c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66774b806c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66774b806c_1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66774b806c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66774b806c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66774b806c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66774b806c_1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66774b806c_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6774b806c_1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66774b806c_1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66774b806c_1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66774b806c_1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66774b806c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66774b806c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Including FRP nowcasting tools and Pyrocb detection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66774b806c_1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66774b806c_1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cloud-based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66774b806c_1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66774b806c_1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66774b806c_1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g266774b806c_1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" name="Google Shape;62;g266774b806c_1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6774b806c_1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66774b806c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6774b806c_1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66774b806c_1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66774b806c_1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66774b806c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66774b806c_1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66774b806c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66774b806c_1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66774b806c_1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66774b806c_1_2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266774b806c_1_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Meteograms available at many airports and airfields. </a:t>
            </a:r>
            <a:endParaRPr/>
          </a:p>
        </p:txBody>
      </p:sp>
      <p:sp>
        <p:nvSpPr>
          <p:cNvPr id="329" name="Google Shape;329;g266774b806c_1_2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6774b806c_1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266774b806c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NESDIS has requirements for fire products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6774b806c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6774b806c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66774b806c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66774b806c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6774b806c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66774b806c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6774b806c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66774b806c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66774b806c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66774b806c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6774b806c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66774b806c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e Interior 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  <a:defRPr b="0" i="0" sz="4400" u="none" cap="none" strike="noStrik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838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6172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  <a:defRPr b="0" i="0" sz="4400" u="none" cap="none" strike="noStrik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11296611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5200"/>
              <a:buFont typeface="Arial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336F"/>
              </a:buClr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11296611" y="621762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Char char="●"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48" name="Google Shape;48;p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50" name="Google Shape;50;p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500"/>
            </a:lvl1pPr>
            <a:lvl2pPr indent="0" lvl="1" marL="0" rtl="0" algn="r">
              <a:spcBef>
                <a:spcPts val="0"/>
              </a:spcBef>
              <a:buNone/>
              <a:defRPr sz="1500"/>
            </a:lvl2pPr>
            <a:lvl3pPr indent="0" lvl="2" marL="0" rtl="0" algn="r">
              <a:spcBef>
                <a:spcPts val="0"/>
              </a:spcBef>
              <a:buNone/>
              <a:defRPr sz="1500"/>
            </a:lvl3pPr>
            <a:lvl4pPr indent="0" lvl="3" marL="0" rtl="0" algn="r">
              <a:spcBef>
                <a:spcPts val="0"/>
              </a:spcBef>
              <a:buNone/>
              <a:defRPr sz="1500"/>
            </a:lvl4pPr>
            <a:lvl5pPr indent="0" lvl="4" marL="0" rtl="0" algn="r">
              <a:spcBef>
                <a:spcPts val="0"/>
              </a:spcBef>
              <a:buNone/>
              <a:defRPr sz="1500"/>
            </a:lvl5pPr>
            <a:lvl6pPr indent="0" lvl="5" marL="0" rtl="0" algn="r">
              <a:spcBef>
                <a:spcPts val="0"/>
              </a:spcBef>
              <a:buNone/>
              <a:defRPr sz="1500"/>
            </a:lvl6pPr>
            <a:lvl7pPr indent="0" lvl="6" marL="0" rtl="0" algn="r">
              <a:spcBef>
                <a:spcPts val="0"/>
              </a:spcBef>
              <a:buNone/>
              <a:defRPr sz="1500"/>
            </a:lvl7pPr>
            <a:lvl8pPr indent="0" lvl="7" marL="0" rtl="0" algn="r">
              <a:spcBef>
                <a:spcPts val="0"/>
              </a:spcBef>
              <a:buNone/>
              <a:defRPr sz="1500"/>
            </a:lvl8pPr>
            <a:lvl9pPr indent="0" lvl="8" marL="0" rtl="0" algn="r">
              <a:spcBef>
                <a:spcPts val="0"/>
              </a:spcBef>
              <a:buNone/>
              <a:defRPr sz="15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864"/>
            <a:ext cx="5681472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-2931" y="5229428"/>
            <a:ext cx="5429250" cy="1636299"/>
          </a:xfrm>
          <a:custGeom>
            <a:rect b="b" l="l" r="r" t="t"/>
            <a:pathLst>
              <a:path extrusionOk="0" h="1481199" w="5252842">
                <a:moveTo>
                  <a:pt x="0" y="0"/>
                </a:moveTo>
                <a:lnTo>
                  <a:pt x="4584800" y="602"/>
                </a:lnTo>
                <a:lnTo>
                  <a:pt x="5252842" y="1475751"/>
                </a:lnTo>
                <a:lnTo>
                  <a:pt x="0" y="1481199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407916" y="4737000"/>
            <a:ext cx="41745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2438" y="2932354"/>
            <a:ext cx="2064886" cy="206488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" type="body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6401053"/>
            <a:ext cx="11656200" cy="477025"/>
          </a:xfrm>
          <a:custGeom>
            <a:rect b="b" l="l" r="r" t="t"/>
            <a:pathLst>
              <a:path extrusionOk="0" h="540829" w="11776909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7D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2" name="Google Shape;22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3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3"/>
          <p:cNvSpPr txBox="1"/>
          <p:nvPr/>
        </p:nvSpPr>
        <p:spPr>
          <a:xfrm>
            <a:off x="923667" y="6485276"/>
            <a:ext cx="76630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25.jpg"/><Relationship Id="rId5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8.png"/><Relationship Id="rId7" Type="http://schemas.openxmlformats.org/officeDocument/2006/relationships/hyperlink" Target="https://cimss.ssec.wisc.edu/ngfs/alerts-dashboard/#/" TargetMode="External"/><Relationship Id="rId8" Type="http://schemas.openxmlformats.org/officeDocument/2006/relationships/hyperlink" Target="https://re.ssec.wisc.edu/s/v2S0JN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sam.gov/opp/e750f57020e34007a3ad70583ce249e6/view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s://twitter.com/NOAASatellites/status/1749478975162798249" TargetMode="External"/><Relationship Id="rId6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noaa.gov/noaa-center-for-artificial-intelligence" TargetMode="External"/><Relationship Id="rId4" Type="http://schemas.openxmlformats.org/officeDocument/2006/relationships/hyperlink" Target="https://www.noaa.gov/noaa-wildfire" TargetMode="External"/><Relationship Id="rId9" Type="http://schemas.openxmlformats.org/officeDocument/2006/relationships/hyperlink" Target="https://cimss.ssec.wisc.edu/severe_conv/pltg.html" TargetMode="External"/><Relationship Id="rId5" Type="http://schemas.openxmlformats.org/officeDocument/2006/relationships/hyperlink" Target="https://www.goes-r.gov/" TargetMode="External"/><Relationship Id="rId6" Type="http://schemas.openxmlformats.org/officeDocument/2006/relationships/hyperlink" Target="https://www.nesdis.noaa.gov/about/our-offices/joint-polar-satellite-system-jpss-program-office" TargetMode="External"/><Relationship Id="rId7" Type="http://schemas.openxmlformats.org/officeDocument/2006/relationships/hyperlink" Target="https://www.ospo.noaa.gov/Products/land/hms.html#maps" TargetMode="External"/><Relationship Id="rId8" Type="http://schemas.openxmlformats.org/officeDocument/2006/relationships/hyperlink" Target="https://www.nesdis.noaa.gov/news/noaa-satellite-data-predict-future-lightning-strikes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gif"/><Relationship Id="rId4" Type="http://schemas.openxmlformats.org/officeDocument/2006/relationships/hyperlink" Target="https://realearth.ssec.wisc.edu/s/22Nl02" TargetMode="External"/><Relationship Id="rId5" Type="http://schemas.openxmlformats.org/officeDocument/2006/relationships/hyperlink" Target="https://realearth.ssec.wisc.edu/s/22Nl02" TargetMode="External"/><Relationship Id="rId6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hyperlink" Target="https://cimss.ssec.wisc.edu/severe_conv/pltg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8.jp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17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gif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/>
        </p:nvSpPr>
        <p:spPr>
          <a:xfrm>
            <a:off x="5075825" y="1682000"/>
            <a:ext cx="70539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100"/>
              <a:buFont typeface="Arial Narrow"/>
              <a:buNone/>
            </a:pPr>
            <a:r>
              <a:rPr lang="en-US" sz="480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The NOAA/NESDIS Wildland Fire Program: Recent and Expected Advances in Satellite Product Service Delivery</a:t>
            </a:r>
            <a:endParaRPr b="0" i="0" sz="1200" u="none" cap="none" strike="noStrike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/>
          <p:nvPr/>
        </p:nvSpPr>
        <p:spPr>
          <a:xfrm>
            <a:off x="407916" y="5911719"/>
            <a:ext cx="20535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January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30, 202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0"/>
          <p:cNvSpPr txBox="1"/>
          <p:nvPr/>
        </p:nvSpPr>
        <p:spPr>
          <a:xfrm>
            <a:off x="5222400" y="5315333"/>
            <a:ext cx="696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Mike Pavolonis</a:t>
            </a:r>
            <a:endParaRPr sz="240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NOAA/NESDIS Wildland Fire Program Manager</a:t>
            </a:r>
            <a:endParaRPr sz="240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Mike.Pavolonis@noaa.gov</a:t>
            </a:r>
            <a:endParaRPr sz="240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928" y="0"/>
            <a:ext cx="9761969" cy="645159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/>
          <p:nvPr/>
        </p:nvSpPr>
        <p:spPr>
          <a:xfrm>
            <a:off x="7709867" y="834433"/>
            <a:ext cx="3090900" cy="11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2"/>
                </a:solidFill>
              </a:rPr>
              <a:t>SNPP VIIRS</a:t>
            </a:r>
            <a:endParaRPr b="1" sz="2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2"/>
                </a:solidFill>
              </a:rPr>
              <a:t>1:18 pm</a:t>
            </a:r>
            <a:endParaRPr b="1" sz="2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33" y="511567"/>
            <a:ext cx="8158598" cy="583486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588767" y="872967"/>
            <a:ext cx="6034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</a:rPr>
              <a:t>Cloud microphysics RGB - Camp Fire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681833" y="4381233"/>
            <a:ext cx="39588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</a:rPr>
              <a:t>White ROI overlay indicates automated NGFS detection</a:t>
            </a:r>
            <a:endParaRPr b="1" sz="2100">
              <a:solidFill>
                <a:schemeClr val="lt1"/>
              </a:solidFill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8863733" y="3719233"/>
            <a:ext cx="2962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2"/>
                </a:solidFill>
              </a:rPr>
              <a:t>Automated detection under cloudy conditions is needed for near continuous monitoring of intensity and spread (coarse resolution)</a:t>
            </a:r>
            <a:endParaRPr sz="2300">
              <a:solidFill>
                <a:schemeClr val="dk2"/>
              </a:solidFill>
            </a:endParaRPr>
          </a:p>
        </p:txBody>
      </p:sp>
      <p:cxnSp>
        <p:nvCxnSpPr>
          <p:cNvPr id="203" name="Google Shape;203;p20"/>
          <p:cNvCxnSpPr/>
          <p:nvPr/>
        </p:nvCxnSpPr>
        <p:spPr>
          <a:xfrm rot="10800000">
            <a:off x="5595600" y="6234800"/>
            <a:ext cx="3366000" cy="12000"/>
          </a:xfrm>
          <a:prstGeom prst="straightConnector1">
            <a:avLst/>
          </a:prstGeom>
          <a:noFill/>
          <a:ln cap="flat" cmpd="sng" w="38100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4" name="Google Shape;204;p20"/>
          <p:cNvSpPr txBox="1"/>
          <p:nvPr/>
        </p:nvSpPr>
        <p:spPr>
          <a:xfrm>
            <a:off x="8790300" y="597267"/>
            <a:ext cx="3264000" cy="2216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Cloud resilient approach to detection and FRP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00" y="168733"/>
            <a:ext cx="6888300" cy="311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933" y="3349367"/>
            <a:ext cx="7626634" cy="302383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/>
        </p:nvSpPr>
        <p:spPr>
          <a:xfrm>
            <a:off x="7375133" y="365567"/>
            <a:ext cx="3788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Dashboard interface for new fire detections as a function of fire weather conditions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1130800" y="4013433"/>
            <a:ext cx="37887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Users can further filter events by location (GACC, NWS, state, or country), fire weather conditions, and age.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67" y="665800"/>
            <a:ext cx="11604869" cy="52414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22"/>
          <p:cNvCxnSpPr/>
          <p:nvPr/>
        </p:nvCxnSpPr>
        <p:spPr>
          <a:xfrm>
            <a:off x="9443767" y="3084333"/>
            <a:ext cx="0" cy="576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 txBox="1"/>
          <p:nvPr/>
        </p:nvSpPr>
        <p:spPr>
          <a:xfrm>
            <a:off x="7272767" y="1458800"/>
            <a:ext cx="43875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Pre-decisional information: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No automated system is perfect, so a human expert should verify the alert.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The alert report contains detection metrics and imagery needed to evaluate the automated detection.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7" y="69467"/>
            <a:ext cx="6267600" cy="634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67" y="665800"/>
            <a:ext cx="11604869" cy="52414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4"/>
          <p:cNvCxnSpPr/>
          <p:nvPr/>
        </p:nvCxnSpPr>
        <p:spPr>
          <a:xfrm>
            <a:off x="10802133" y="3067767"/>
            <a:ext cx="0" cy="576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000" y="947400"/>
            <a:ext cx="10490400" cy="538016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 txBox="1"/>
          <p:nvPr/>
        </p:nvSpPr>
        <p:spPr>
          <a:xfrm>
            <a:off x="633200" y="202000"/>
            <a:ext cx="108279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Additional probing is possible via web mapping service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6925800" y="1697000"/>
            <a:ext cx="2799600" cy="21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</a:rPr>
              <a:t>Pie chart of LANDFIRE fuels in each pixel</a:t>
            </a:r>
            <a:endParaRPr b="1" sz="3200">
              <a:solidFill>
                <a:schemeClr val="dk2"/>
              </a:solidFill>
            </a:endParaRPr>
          </a:p>
        </p:txBody>
      </p:sp>
      <p:cxnSp>
        <p:nvCxnSpPr>
          <p:cNvPr id="238" name="Google Shape;238;p25"/>
          <p:cNvCxnSpPr>
            <a:stCxn id="237" idx="1"/>
          </p:cNvCxnSpPr>
          <p:nvPr/>
        </p:nvCxnSpPr>
        <p:spPr>
          <a:xfrm flipH="1">
            <a:off x="5616900" y="2748950"/>
            <a:ext cx="1308900" cy="140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901" y="3527625"/>
            <a:ext cx="9567790" cy="28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775" y="1210956"/>
            <a:ext cx="4826324" cy="218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6900" y="1213950"/>
            <a:ext cx="4826326" cy="21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6"/>
          <p:cNvSpPr txBox="1"/>
          <p:nvPr/>
        </p:nvSpPr>
        <p:spPr>
          <a:xfrm>
            <a:off x="682050" y="313825"/>
            <a:ext cx="108279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Applications for Incident Awareness and Assessment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5052050" y="4233950"/>
            <a:ext cx="36339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 radiative power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5015100" y="1665350"/>
            <a:ext cx="21618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ESRI Event Dashboards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7"/>
          <p:cNvPicPr preferRelativeResize="0"/>
          <p:nvPr/>
        </p:nvPicPr>
        <p:blipFill rotWithShape="1">
          <a:blip r:embed="rId3">
            <a:alphaModFix/>
          </a:blip>
          <a:srcRect b="26605" l="0" r="0" t="0"/>
          <a:stretch/>
        </p:blipFill>
        <p:spPr>
          <a:xfrm>
            <a:off x="675767" y="1619267"/>
            <a:ext cx="7212599" cy="40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9300" y="1527694"/>
            <a:ext cx="3575703" cy="2390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9300" y="4027067"/>
            <a:ext cx="3575703" cy="233114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1065067" y="146833"/>
            <a:ext cx="9436800" cy="12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dk1"/>
                </a:solidFill>
              </a:rPr>
              <a:t>Towards a Dedicated Cloud-based Data Portal for NESDIS Fire Products</a:t>
            </a:r>
            <a:endParaRPr sz="3700">
              <a:solidFill>
                <a:schemeClr val="dk1"/>
              </a:solidFill>
            </a:endParaRPr>
          </a:p>
        </p:txBody>
      </p:sp>
      <p:sp>
        <p:nvSpPr>
          <p:cNvPr id="257" name="Google Shape;257;p27"/>
          <p:cNvSpPr txBox="1"/>
          <p:nvPr/>
        </p:nvSpPr>
        <p:spPr>
          <a:xfrm>
            <a:off x="500267" y="5329300"/>
            <a:ext cx="75636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A beta version of the data portal will be accessible in February or March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/>
          <p:nvPr>
            <p:ph type="title"/>
          </p:nvPr>
        </p:nvSpPr>
        <p:spPr>
          <a:xfrm>
            <a:off x="753100" y="307800"/>
            <a:ext cx="3539700" cy="103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Interoperability through APIs </a:t>
            </a:r>
            <a:endParaRPr/>
          </a:p>
        </p:txBody>
      </p:sp>
      <p:sp>
        <p:nvSpPr>
          <p:cNvPr id="263" name="Google Shape;263;p28"/>
          <p:cNvSpPr txBox="1"/>
          <p:nvPr>
            <p:ph idx="1" type="body"/>
          </p:nvPr>
        </p:nvSpPr>
        <p:spPr>
          <a:xfrm>
            <a:off x="446433" y="1526600"/>
            <a:ext cx="3978900" cy="467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9100" lvl="0" marL="609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OGC Features API </a:t>
            </a:r>
            <a:endParaRPr/>
          </a:p>
          <a:p>
            <a:pPr indent="-41910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geojson</a:t>
            </a:r>
            <a:endParaRPr/>
          </a:p>
          <a:p>
            <a:pPr indent="-41910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csv</a:t>
            </a:r>
            <a:endParaRPr/>
          </a:p>
          <a:p>
            <a:pPr indent="-41910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kml</a:t>
            </a:r>
            <a:endParaRPr/>
          </a:p>
          <a:p>
            <a:pPr indent="-4191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OGC Tiles APIs </a:t>
            </a:r>
            <a:endParaRPr/>
          </a:p>
          <a:p>
            <a:pPr indent="-41910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raster </a:t>
            </a:r>
            <a:endParaRPr/>
          </a:p>
          <a:p>
            <a:pPr indent="-41910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vector</a:t>
            </a:r>
            <a:endParaRPr/>
          </a:p>
          <a:p>
            <a:pPr indent="-4191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WMTS</a:t>
            </a:r>
            <a:endParaRPr/>
          </a:p>
          <a:p>
            <a:pPr indent="-41910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raster</a:t>
            </a: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100" y="224925"/>
            <a:ext cx="5146099" cy="32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0000" y="3564733"/>
            <a:ext cx="5612942" cy="277982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8"/>
          <p:cNvSpPr txBox="1"/>
          <p:nvPr/>
        </p:nvSpPr>
        <p:spPr>
          <a:xfrm>
            <a:off x="9818200" y="1178933"/>
            <a:ext cx="18720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ArcGIS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10132933" y="4463267"/>
            <a:ext cx="18720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Google Earth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type="title"/>
          </p:nvPr>
        </p:nvSpPr>
        <p:spPr>
          <a:xfrm>
            <a:off x="1033623" y="539833"/>
            <a:ext cx="104973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3200"/>
              <a:buFont typeface="Proxima Nova Extrabold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Wildland Fire Products and Services</a:t>
            </a:r>
            <a:r>
              <a:rPr b="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</a:t>
            </a:r>
            <a:endParaRPr b="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/>
          <p:nvPr/>
        </p:nvSpPr>
        <p:spPr>
          <a:xfrm>
            <a:off x="7941200" y="1859574"/>
            <a:ext cx="26853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NESDIS, OAR, NWS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1"/>
          <p:cNvSpPr txBox="1"/>
          <p:nvPr/>
        </p:nvSpPr>
        <p:spPr>
          <a:xfrm>
            <a:off x="4726125" y="1792716"/>
            <a:ext cx="2619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CIMSS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Wisconsin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map&#10;&#10;Description automatically generated" id="67" name="Google Shape;67;p11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2334087" y="2251822"/>
            <a:ext cx="6276513" cy="402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1"/>
          <p:cNvCxnSpPr>
            <a:stCxn id="69" idx="7"/>
            <a:endCxn id="65" idx="2"/>
          </p:cNvCxnSpPr>
          <p:nvPr/>
        </p:nvCxnSpPr>
        <p:spPr>
          <a:xfrm flipH="1" rot="10800000">
            <a:off x="7850087" y="2423376"/>
            <a:ext cx="1433700" cy="1488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" name="Google Shape;70;p11"/>
          <p:cNvSpPr txBox="1"/>
          <p:nvPr/>
        </p:nvSpPr>
        <p:spPr>
          <a:xfrm>
            <a:off x="190850" y="1959075"/>
            <a:ext cx="27435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CIRA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Colorado State University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Google Shape;71;p11"/>
          <p:cNvCxnSpPr>
            <a:stCxn id="72" idx="5"/>
            <a:endCxn id="70" idx="2"/>
          </p:cNvCxnSpPr>
          <p:nvPr/>
        </p:nvCxnSpPr>
        <p:spPr>
          <a:xfrm rot="10800000">
            <a:off x="1562544" y="2522811"/>
            <a:ext cx="3086700" cy="1612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" name="Google Shape;73;p11"/>
          <p:cNvSpPr txBox="1"/>
          <p:nvPr/>
        </p:nvSpPr>
        <p:spPr>
          <a:xfrm>
            <a:off x="9761875" y="2902150"/>
            <a:ext cx="12165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CISESS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Maryland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" name="Google Shape;74;p11"/>
          <p:cNvCxnSpPr>
            <a:stCxn id="73" idx="1"/>
            <a:endCxn id="69" idx="2"/>
          </p:cNvCxnSpPr>
          <p:nvPr/>
        </p:nvCxnSpPr>
        <p:spPr>
          <a:xfrm flipH="1">
            <a:off x="7744675" y="3299800"/>
            <a:ext cx="2017200" cy="656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" name="Google Shape;75;p11"/>
          <p:cNvSpPr txBox="1"/>
          <p:nvPr/>
        </p:nvSpPr>
        <p:spPr>
          <a:xfrm>
            <a:off x="392158" y="5404833"/>
            <a:ext cx="19419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GINA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Alaska - Fairbanks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11"/>
          <p:cNvCxnSpPr>
            <a:endCxn id="66" idx="2"/>
          </p:cNvCxnSpPr>
          <p:nvPr/>
        </p:nvCxnSpPr>
        <p:spPr>
          <a:xfrm rot="10800000">
            <a:off x="6035925" y="2356416"/>
            <a:ext cx="219300" cy="1082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11"/>
          <p:cNvSpPr/>
          <p:nvPr/>
        </p:nvSpPr>
        <p:spPr>
          <a:xfrm>
            <a:off x="4543745" y="4030068"/>
            <a:ext cx="123600" cy="1233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Google Shape;77;p11"/>
          <p:cNvGrpSpPr/>
          <p:nvPr/>
        </p:nvGrpSpPr>
        <p:grpSpPr>
          <a:xfrm>
            <a:off x="1700749" y="5613151"/>
            <a:ext cx="1353300" cy="123000"/>
            <a:chOff x="1811674" y="5613126"/>
            <a:chExt cx="1353300" cy="123000"/>
          </a:xfrm>
        </p:grpSpPr>
        <p:cxnSp>
          <p:nvCxnSpPr>
            <p:cNvPr id="78" name="Google Shape;78;p11"/>
            <p:cNvCxnSpPr>
              <a:stCxn id="79" idx="2"/>
            </p:cNvCxnSpPr>
            <p:nvPr/>
          </p:nvCxnSpPr>
          <p:spPr>
            <a:xfrm rot="10800000">
              <a:off x="1811674" y="5650026"/>
              <a:ext cx="1229700" cy="24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9" name="Google Shape;79;p11"/>
            <p:cNvSpPr/>
            <p:nvPr/>
          </p:nvSpPr>
          <p:spPr>
            <a:xfrm>
              <a:off x="3041374" y="5613126"/>
              <a:ext cx="123600" cy="1230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11"/>
          <p:cNvSpPr/>
          <p:nvPr/>
        </p:nvSpPr>
        <p:spPr>
          <a:xfrm>
            <a:off x="6220313" y="3329884"/>
            <a:ext cx="123600" cy="1233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1"/>
          <p:cNvSpPr/>
          <p:nvPr/>
        </p:nvSpPr>
        <p:spPr>
          <a:xfrm>
            <a:off x="7744588" y="3894219"/>
            <a:ext cx="123600" cy="1233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" name="Google Shape;81;p11"/>
          <p:cNvGrpSpPr/>
          <p:nvPr/>
        </p:nvGrpSpPr>
        <p:grpSpPr>
          <a:xfrm>
            <a:off x="1633649" y="4611376"/>
            <a:ext cx="1353300" cy="123000"/>
            <a:chOff x="1811674" y="5613126"/>
            <a:chExt cx="1353300" cy="123000"/>
          </a:xfrm>
        </p:grpSpPr>
        <p:cxnSp>
          <p:nvCxnSpPr>
            <p:cNvPr id="82" name="Google Shape;82;p11"/>
            <p:cNvCxnSpPr>
              <a:stCxn id="83" idx="2"/>
            </p:cNvCxnSpPr>
            <p:nvPr/>
          </p:nvCxnSpPr>
          <p:spPr>
            <a:xfrm rot="10800000">
              <a:off x="1811674" y="5650026"/>
              <a:ext cx="1229700" cy="24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83" name="Google Shape;83;p11"/>
            <p:cNvSpPr/>
            <p:nvPr/>
          </p:nvSpPr>
          <p:spPr>
            <a:xfrm>
              <a:off x="3041374" y="5613126"/>
              <a:ext cx="123600" cy="1230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84;p11"/>
          <p:cNvSpPr txBox="1"/>
          <p:nvPr/>
        </p:nvSpPr>
        <p:spPr>
          <a:xfrm>
            <a:off x="392175" y="4372425"/>
            <a:ext cx="19419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WIFIRE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California - San Diego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8844275" y="4611375"/>
            <a:ext cx="2522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Also: continuous coordination with external partners and users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/>
          <p:nvPr/>
        </p:nvSpPr>
        <p:spPr>
          <a:xfrm>
            <a:off x="7018845" y="4809943"/>
            <a:ext cx="123600" cy="1233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p11"/>
          <p:cNvGrpSpPr/>
          <p:nvPr/>
        </p:nvGrpSpPr>
        <p:grpSpPr>
          <a:xfrm>
            <a:off x="7068313" y="4932823"/>
            <a:ext cx="200318" cy="971094"/>
            <a:chOff x="2479187" y="5047476"/>
            <a:chExt cx="685787" cy="1229700"/>
          </a:xfrm>
        </p:grpSpPr>
        <p:cxnSp>
          <p:nvCxnSpPr>
            <p:cNvPr id="88" name="Google Shape;88;p11"/>
            <p:cNvCxnSpPr/>
            <p:nvPr/>
          </p:nvCxnSpPr>
          <p:spPr>
            <a:xfrm rot="-5400000">
              <a:off x="1876637" y="5650026"/>
              <a:ext cx="1229700" cy="24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89" name="Google Shape;89;p11"/>
            <p:cNvSpPr/>
            <p:nvPr/>
          </p:nvSpPr>
          <p:spPr>
            <a:xfrm>
              <a:off x="3041374" y="5613126"/>
              <a:ext cx="123600" cy="1230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1"/>
          <p:cNvSpPr txBox="1"/>
          <p:nvPr/>
        </p:nvSpPr>
        <p:spPr>
          <a:xfrm>
            <a:off x="6472550" y="5903925"/>
            <a:ext cx="12165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GTRI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/>
          <p:nvPr/>
        </p:nvSpPr>
        <p:spPr>
          <a:xfrm>
            <a:off x="1562825" y="3320424"/>
            <a:ext cx="2312100" cy="11517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Fire environment forecasting</a:t>
            </a:r>
            <a:endParaRPr b="1" sz="2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ire with solid fill" id="273" name="Google Shape;27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801" y="3390467"/>
            <a:ext cx="1011533" cy="101153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/>
          <p:nvPr/>
        </p:nvSpPr>
        <p:spPr>
          <a:xfrm>
            <a:off x="1562847" y="262642"/>
            <a:ext cx="2312100" cy="11517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Timely hotspot alerts</a:t>
            </a:r>
            <a:endParaRPr b="1" sz="2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Warning with solid fill" id="275" name="Google Shape;27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800" y="262647"/>
            <a:ext cx="914400" cy="91092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/>
          <p:nvPr/>
        </p:nvSpPr>
        <p:spPr>
          <a:xfrm>
            <a:off x="1562843" y="1791542"/>
            <a:ext cx="2312100" cy="11517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Incident awareness and assessment</a:t>
            </a:r>
            <a:endParaRPr b="1" sz="2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7" name="Google Shape;27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800" y="1861567"/>
            <a:ext cx="1011534" cy="101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9"/>
          <p:cNvSpPr/>
          <p:nvPr/>
        </p:nvSpPr>
        <p:spPr>
          <a:xfrm>
            <a:off x="1562849" y="4849325"/>
            <a:ext cx="2312100" cy="1151700"/>
          </a:xfrm>
          <a:prstGeom prst="rect">
            <a:avLst/>
          </a:prstGeom>
          <a:solidFill>
            <a:srgbClr val="9B6E9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Event-based data queries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lder Search with solid fill" id="279" name="Google Shape;279;p29"/>
          <p:cNvPicPr preferRelativeResize="0"/>
          <p:nvPr/>
        </p:nvPicPr>
        <p:blipFill rotWithShape="1">
          <a:blip r:embed="rId6">
            <a:alphaModFix amt="75000"/>
          </a:blip>
          <a:srcRect b="0" l="0" r="0" t="0"/>
          <a:stretch/>
        </p:blipFill>
        <p:spPr>
          <a:xfrm>
            <a:off x="557267" y="4919367"/>
            <a:ext cx="1094615" cy="109046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9"/>
          <p:cNvSpPr txBox="1"/>
          <p:nvPr/>
        </p:nvSpPr>
        <p:spPr>
          <a:xfrm>
            <a:off x="3924467" y="125233"/>
            <a:ext cx="8128500" cy="1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Experimental NGFS (v2) alerts are available </a:t>
            </a:r>
            <a:r>
              <a:rPr lang="en-US" sz="27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lang="en-US" sz="2700">
                <a:solidFill>
                  <a:schemeClr val="dk1"/>
                </a:solidFill>
              </a:rPr>
              <a:t>. NOAA Fire Testbed and IAA with DOI+USFS will be used to further refine and improve interoperability.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281" name="Google Shape;281;p29"/>
          <p:cNvSpPr txBox="1"/>
          <p:nvPr/>
        </p:nvSpPr>
        <p:spPr>
          <a:xfrm>
            <a:off x="3924467" y="1639067"/>
            <a:ext cx="81285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Fire Radiative Power (FRP) time series tools are under development. Expect to be demonstration ready later in 2024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282" name="Google Shape;282;p29"/>
          <p:cNvSpPr txBox="1"/>
          <p:nvPr/>
        </p:nvSpPr>
        <p:spPr>
          <a:xfrm>
            <a:off x="3924467" y="3183033"/>
            <a:ext cx="8128500" cy="1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u="sng">
                <a:solidFill>
                  <a:schemeClr val="dk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LightningCast UI</a:t>
            </a:r>
            <a:r>
              <a:rPr lang="en-US" sz="2700">
                <a:solidFill>
                  <a:schemeClr val="dk1"/>
                </a:solidFill>
              </a:rPr>
              <a:t> for wildland fire operations is available. NGFS products are undergoing testing in WRF-SFIRE workflow.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283" name="Google Shape;283;p29"/>
          <p:cNvSpPr txBox="1"/>
          <p:nvPr/>
        </p:nvSpPr>
        <p:spPr>
          <a:xfrm>
            <a:off x="3924467" y="4751400"/>
            <a:ext cx="8128500" cy="1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Once the IT security review is complete, experimental NGFS fire products will be available via OGC data services</a:t>
            </a:r>
            <a:endParaRPr sz="27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"/>
          <p:cNvSpPr txBox="1"/>
          <p:nvPr/>
        </p:nvSpPr>
        <p:spPr>
          <a:xfrm>
            <a:off x="562600" y="-17767"/>
            <a:ext cx="115281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chemeClr val="dk1"/>
                </a:solidFill>
              </a:rPr>
              <a:t>NOAA Fire Weather Request for Information (RFI)</a:t>
            </a:r>
            <a:endParaRPr b="1" sz="3700">
              <a:solidFill>
                <a:schemeClr val="dk1"/>
              </a:solidFill>
            </a:endParaRPr>
          </a:p>
        </p:txBody>
      </p:sp>
      <p:pic>
        <p:nvPicPr>
          <p:cNvPr id="289" name="Google Shape;289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5216" l="5378" r="4975" t="5768"/>
          <a:stretch/>
        </p:blipFill>
        <p:spPr>
          <a:xfrm>
            <a:off x="7312833" y="1020133"/>
            <a:ext cx="3108633" cy="308653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 txBox="1"/>
          <p:nvPr/>
        </p:nvSpPr>
        <p:spPr>
          <a:xfrm>
            <a:off x="5941800" y="4575567"/>
            <a:ext cx="6161700" cy="1320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243825" spcFirstLastPara="1" rIns="243825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Response Date:</a:t>
            </a:r>
            <a:r>
              <a:rPr lang="en-US" sz="3200">
                <a:solidFill>
                  <a:schemeClr val="dk1"/>
                </a:solidFill>
              </a:rPr>
              <a:t> 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February 16, 2024, 2 P.M. EST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91" name="Google Shape;291;p3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4145" l="3176" r="3111" t="1757"/>
          <a:stretch/>
        </p:blipFill>
        <p:spPr>
          <a:xfrm>
            <a:off x="1071800" y="918533"/>
            <a:ext cx="4662966" cy="5360102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A4595"/>
                </a:solidFill>
              </a:rPr>
              <a:t>Backup Slides</a:t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297" name="Google Shape;297;p31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 txBox="1"/>
          <p:nvPr>
            <p:ph type="title"/>
          </p:nvPr>
        </p:nvSpPr>
        <p:spPr>
          <a:xfrm>
            <a:off x="-857400" y="86596"/>
            <a:ext cx="13906800" cy="109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Links</a:t>
            </a:r>
            <a:endParaRPr/>
          </a:p>
        </p:txBody>
      </p:sp>
      <p:sp>
        <p:nvSpPr>
          <p:cNvPr id="303" name="Google Shape;303;p32"/>
          <p:cNvSpPr txBox="1"/>
          <p:nvPr>
            <p:ph idx="1" type="body"/>
          </p:nvPr>
        </p:nvSpPr>
        <p:spPr>
          <a:xfrm>
            <a:off x="1117600" y="1354725"/>
            <a:ext cx="9849600" cy="460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NOAA Center for Artificial Intelligence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NOAA and Wildland Fire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GOES-R Satellites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JPSS Satellites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NOAA/NESDIS Hazard Mapping System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NOAA LightningCast:</a:t>
            </a:r>
            <a:endParaRPr/>
          </a:p>
          <a:p>
            <a:pPr indent="0" lvl="0" marL="609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About</a:t>
            </a:r>
            <a:endParaRPr/>
          </a:p>
          <a:p>
            <a:pPr indent="0" lvl="0" marL="609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9"/>
              </a:rPr>
              <a:t>Near real-time access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33"/>
          <p:cNvGrpSpPr/>
          <p:nvPr/>
        </p:nvGrpSpPr>
        <p:grpSpPr>
          <a:xfrm>
            <a:off x="460755" y="1592230"/>
            <a:ext cx="5709622" cy="4875912"/>
            <a:chOff x="345575" y="1107875"/>
            <a:chExt cx="4282323" cy="3657025"/>
          </a:xfrm>
        </p:grpSpPr>
        <p:pic>
          <p:nvPicPr>
            <p:cNvPr id="309" name="Google Shape;309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5575" y="1107875"/>
              <a:ext cx="4282323" cy="3657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33"/>
            <p:cNvSpPr txBox="1"/>
            <p:nvPr/>
          </p:nvSpPr>
          <p:spPr>
            <a:xfrm>
              <a:off x="3061050" y="3150725"/>
              <a:ext cx="1049700" cy="7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</a:rPr>
                <a:t>Table Mountain Fire</a:t>
              </a:r>
              <a:endParaRPr sz="1900">
                <a:solidFill>
                  <a:schemeClr val="lt1"/>
                </a:solidFill>
              </a:endParaRPr>
            </a:p>
          </p:txBody>
        </p:sp>
        <p:cxnSp>
          <p:nvCxnSpPr>
            <p:cNvPr id="311" name="Google Shape;311;p33"/>
            <p:cNvCxnSpPr>
              <a:stCxn id="310" idx="1"/>
            </p:cNvCxnSpPr>
            <p:nvPr/>
          </p:nvCxnSpPr>
          <p:spPr>
            <a:xfrm rot="10800000">
              <a:off x="2366550" y="2674325"/>
              <a:ext cx="694500" cy="8559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12" name="Google Shape;312;p33"/>
            <p:cNvSpPr txBox="1"/>
            <p:nvPr/>
          </p:nvSpPr>
          <p:spPr>
            <a:xfrm>
              <a:off x="605350" y="1244125"/>
              <a:ext cx="1049700" cy="35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1"/>
                  </a:solidFill>
                </a:rPr>
                <a:t>Utah</a:t>
              </a:r>
              <a:endParaRPr sz="1900">
                <a:solidFill>
                  <a:schemeClr val="lt1"/>
                </a:solidFill>
              </a:endParaRPr>
            </a:p>
          </p:txBody>
        </p:sp>
      </p:grpSp>
      <p:sp>
        <p:nvSpPr>
          <p:cNvPr id="313" name="Google Shape;313;p33"/>
          <p:cNvSpPr txBox="1"/>
          <p:nvPr/>
        </p:nvSpPr>
        <p:spPr>
          <a:xfrm>
            <a:off x="385400" y="792567"/>
            <a:ext cx="73461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2"/>
                </a:solidFill>
              </a:rPr>
              <a:t>GOES-West satellite imagery + </a:t>
            </a:r>
            <a:r>
              <a:rPr lang="en-US" sz="2100" u="sng">
                <a:solidFill>
                  <a:schemeClr val="hlink"/>
                </a:solidFill>
                <a:hlinkClick r:id="rId4"/>
              </a:rPr>
              <a:t>LightningCast</a:t>
            </a:r>
            <a:r>
              <a:rPr lang="en-US" sz="2100">
                <a:solidFill>
                  <a:schemeClr val="dk2"/>
                </a:solidFill>
              </a:rPr>
              <a:t> prediction contours + GOES-West lightning mapper observations</a:t>
            </a:r>
            <a:endParaRPr sz="2100">
              <a:solidFill>
                <a:schemeClr val="dk2"/>
              </a:solidFill>
            </a:endParaRPr>
          </a:p>
        </p:txBody>
      </p:sp>
      <p:sp>
        <p:nvSpPr>
          <p:cNvPr id="314" name="Google Shape;314;p33"/>
          <p:cNvSpPr txBox="1"/>
          <p:nvPr/>
        </p:nvSpPr>
        <p:spPr>
          <a:xfrm>
            <a:off x="6221667" y="1675367"/>
            <a:ext cx="58611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2"/>
                </a:solidFill>
              </a:rPr>
              <a:t>Pinpoint </a:t>
            </a:r>
            <a:r>
              <a:rPr lang="en-US" sz="2100" u="sng">
                <a:solidFill>
                  <a:schemeClr val="hlink"/>
                </a:solidFill>
                <a:hlinkClick r:id="rId5"/>
              </a:rPr>
              <a:t>LightningCast</a:t>
            </a:r>
            <a:r>
              <a:rPr lang="en-US" sz="2100">
                <a:solidFill>
                  <a:schemeClr val="dk2"/>
                </a:solidFill>
              </a:rPr>
              <a:t> forecast for Table Mountain fire</a:t>
            </a:r>
            <a:endParaRPr sz="2100">
              <a:solidFill>
                <a:schemeClr val="dk2"/>
              </a:solidFill>
            </a:endParaRPr>
          </a:p>
        </p:txBody>
      </p:sp>
      <p:grpSp>
        <p:nvGrpSpPr>
          <p:cNvPr id="315" name="Google Shape;315;p33"/>
          <p:cNvGrpSpPr/>
          <p:nvPr/>
        </p:nvGrpSpPr>
        <p:grpSpPr>
          <a:xfrm>
            <a:off x="6221494" y="2438390"/>
            <a:ext cx="6005066" cy="3269684"/>
            <a:chOff x="4684713" y="2304500"/>
            <a:chExt cx="4503912" cy="2452324"/>
          </a:xfrm>
        </p:grpSpPr>
        <p:pic>
          <p:nvPicPr>
            <p:cNvPr id="316" name="Google Shape;316;p3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684713" y="2304500"/>
              <a:ext cx="4395975" cy="2452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7" name="Google Shape;317;p33"/>
            <p:cNvCxnSpPr/>
            <p:nvPr/>
          </p:nvCxnSpPr>
          <p:spPr>
            <a:xfrm flipH="1" rot="10800000">
              <a:off x="6420050" y="3352500"/>
              <a:ext cx="8100" cy="9852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18" name="Google Shape;318;p33"/>
            <p:cNvCxnSpPr/>
            <p:nvPr/>
          </p:nvCxnSpPr>
          <p:spPr>
            <a:xfrm>
              <a:off x="7502050" y="3901675"/>
              <a:ext cx="8100" cy="3714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19" name="Google Shape;319;p33"/>
            <p:cNvSpPr txBox="1"/>
            <p:nvPr/>
          </p:nvSpPr>
          <p:spPr>
            <a:xfrm>
              <a:off x="5023150" y="2496700"/>
              <a:ext cx="20832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</a:rPr>
                <a:t>Significant increase in LightningCast prediction</a:t>
              </a:r>
              <a:endParaRPr sz="1600">
                <a:solidFill>
                  <a:schemeClr val="lt1"/>
                </a:solidFill>
              </a:endParaRPr>
            </a:p>
          </p:txBody>
        </p:sp>
        <p:cxnSp>
          <p:nvCxnSpPr>
            <p:cNvPr id="320" name="Google Shape;320;p33"/>
            <p:cNvCxnSpPr/>
            <p:nvPr/>
          </p:nvCxnSpPr>
          <p:spPr>
            <a:xfrm>
              <a:off x="6420050" y="2939775"/>
              <a:ext cx="0" cy="2997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21" name="Google Shape;321;p33"/>
            <p:cNvSpPr txBox="1"/>
            <p:nvPr/>
          </p:nvSpPr>
          <p:spPr>
            <a:xfrm>
              <a:off x="7526325" y="3774175"/>
              <a:ext cx="16623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</a:rPr>
                <a:t>First nearby lightning observation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322" name="Google Shape;322;p33"/>
            <p:cNvSpPr txBox="1"/>
            <p:nvPr/>
          </p:nvSpPr>
          <p:spPr>
            <a:xfrm>
              <a:off x="6386775" y="3701525"/>
              <a:ext cx="10416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</a:rPr>
                <a:t>~45 minutes of lead-time</a:t>
              </a:r>
              <a:endParaRPr sz="1600">
                <a:solidFill>
                  <a:schemeClr val="lt1"/>
                </a:solidFill>
              </a:endParaRPr>
            </a:p>
          </p:txBody>
        </p:sp>
        <p:cxnSp>
          <p:nvCxnSpPr>
            <p:cNvPr id="323" name="Google Shape;323;p33"/>
            <p:cNvCxnSpPr/>
            <p:nvPr/>
          </p:nvCxnSpPr>
          <p:spPr>
            <a:xfrm flipH="1" rot="10800000">
              <a:off x="6444275" y="4248875"/>
              <a:ext cx="1041600" cy="81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24" name="Google Shape;324;p33"/>
          <p:cNvSpPr txBox="1"/>
          <p:nvPr/>
        </p:nvSpPr>
        <p:spPr>
          <a:xfrm>
            <a:off x="625500" y="127367"/>
            <a:ext cx="114819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LightningCast: AI Lightning Nowcasting for Incident Safety</a:t>
            </a:r>
            <a:endParaRPr sz="3200"/>
          </a:p>
        </p:txBody>
      </p:sp>
      <p:sp>
        <p:nvSpPr>
          <p:cNvPr id="325" name="Google Shape;325;p33"/>
          <p:cNvSpPr txBox="1"/>
          <p:nvPr/>
        </p:nvSpPr>
        <p:spPr>
          <a:xfrm>
            <a:off x="6536067" y="5643633"/>
            <a:ext cx="52323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900"/>
              <a:t>Credit: NOAA/NESDIS and University of Wisconsin CIMSS</a:t>
            </a:r>
            <a:endParaRPr i="1" sz="19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"/>
          <p:cNvSpPr txBox="1"/>
          <p:nvPr/>
        </p:nvSpPr>
        <p:spPr>
          <a:xfrm>
            <a:off x="508000" y="-72271"/>
            <a:ext cx="11480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121900" spcFirstLastPara="1" rIns="121900" wrap="square" tIns="609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LightningCast web availability</a:t>
            </a:r>
            <a:endParaRPr sz="1500"/>
          </a:p>
        </p:txBody>
      </p:sp>
      <p:grpSp>
        <p:nvGrpSpPr>
          <p:cNvPr id="332" name="Google Shape;332;p34"/>
          <p:cNvGrpSpPr/>
          <p:nvPr/>
        </p:nvGrpSpPr>
        <p:grpSpPr>
          <a:xfrm>
            <a:off x="843225" y="5306207"/>
            <a:ext cx="3958800" cy="1348350"/>
            <a:chOff x="882137" y="3798416"/>
            <a:chExt cx="3958800" cy="1348350"/>
          </a:xfrm>
        </p:grpSpPr>
        <p:sp>
          <p:nvSpPr>
            <p:cNvPr id="333" name="Google Shape;333;p34"/>
            <p:cNvSpPr txBox="1"/>
            <p:nvPr/>
          </p:nvSpPr>
          <p:spPr>
            <a:xfrm>
              <a:off x="2522537" y="3798416"/>
              <a:ext cx="2318400" cy="677100"/>
            </a:xfrm>
            <a:prstGeom prst="rect">
              <a:avLst/>
            </a:prstGeom>
            <a:solidFill>
              <a:srgbClr val="D5DBE5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Toggle on NIFC incident locations</a:t>
              </a:r>
              <a:endParaRPr sz="1500"/>
            </a:p>
          </p:txBody>
        </p:sp>
        <p:cxnSp>
          <p:nvCxnSpPr>
            <p:cNvPr id="334" name="Google Shape;334;p34"/>
            <p:cNvCxnSpPr>
              <a:stCxn id="333" idx="1"/>
            </p:cNvCxnSpPr>
            <p:nvPr/>
          </p:nvCxnSpPr>
          <p:spPr>
            <a:xfrm flipH="1">
              <a:off x="882137" y="4136966"/>
              <a:ext cx="1640400" cy="1009800"/>
            </a:xfrm>
            <a:prstGeom prst="straightConnector1">
              <a:avLst/>
            </a:prstGeom>
            <a:noFill/>
            <a:ln cap="flat" cmpd="sng" w="3175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</p:grpSp>
      <p:grpSp>
        <p:nvGrpSpPr>
          <p:cNvPr id="335" name="Google Shape;335;p34"/>
          <p:cNvGrpSpPr/>
          <p:nvPr/>
        </p:nvGrpSpPr>
        <p:grpSpPr>
          <a:xfrm>
            <a:off x="3507030" y="2840599"/>
            <a:ext cx="2070300" cy="1552500"/>
            <a:chOff x="4840940" y="4336674"/>
            <a:chExt cx="2070300" cy="1552500"/>
          </a:xfrm>
        </p:grpSpPr>
        <p:sp>
          <p:nvSpPr>
            <p:cNvPr id="336" name="Google Shape;336;p34"/>
            <p:cNvSpPr txBox="1"/>
            <p:nvPr/>
          </p:nvSpPr>
          <p:spPr>
            <a:xfrm>
              <a:off x="4840940" y="5212074"/>
              <a:ext cx="1640400" cy="677100"/>
            </a:xfrm>
            <a:prstGeom prst="rect">
              <a:avLst/>
            </a:prstGeom>
            <a:solidFill>
              <a:srgbClr val="D5DBE5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Click a location</a:t>
              </a:r>
              <a:endParaRPr sz="1500"/>
            </a:p>
          </p:txBody>
        </p:sp>
        <p:cxnSp>
          <p:nvCxnSpPr>
            <p:cNvPr id="337" name="Google Shape;337;p34"/>
            <p:cNvCxnSpPr>
              <a:stCxn id="336" idx="0"/>
            </p:cNvCxnSpPr>
            <p:nvPr/>
          </p:nvCxnSpPr>
          <p:spPr>
            <a:xfrm flipH="1" rot="10800000">
              <a:off x="5661140" y="4336674"/>
              <a:ext cx="1250100" cy="875400"/>
            </a:xfrm>
            <a:prstGeom prst="straightConnector1">
              <a:avLst/>
            </a:prstGeom>
            <a:noFill/>
            <a:ln cap="flat" cmpd="sng" w="3175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</p:grpSp>
      <p:pic>
        <p:nvPicPr>
          <p:cNvPr id="338" name="Google Shape;3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064" y="484632"/>
            <a:ext cx="10936225" cy="6304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03466" y="5848158"/>
            <a:ext cx="1388533" cy="100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41630" y="3112504"/>
            <a:ext cx="2755900" cy="13081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1" name="Google Shape;341;p34"/>
          <p:cNvSpPr txBox="1"/>
          <p:nvPr/>
        </p:nvSpPr>
        <p:spPr>
          <a:xfrm>
            <a:off x="4774092" y="492841"/>
            <a:ext cx="6967200" cy="400200"/>
          </a:xfrm>
          <a:prstGeom prst="rect">
            <a:avLst/>
          </a:prstGeom>
          <a:solidFill>
            <a:srgbClr val="D5DBE5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real-time output is available: </a:t>
            </a: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https://cimss.ssec.wisc.edu/severe_conv/pltg.html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/>
          <p:nvPr>
            <p:ph type="title"/>
          </p:nvPr>
        </p:nvSpPr>
        <p:spPr>
          <a:xfrm>
            <a:off x="1145193" y="172100"/>
            <a:ext cx="106347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600">
                <a:solidFill>
                  <a:schemeClr val="dk1"/>
                </a:solidFill>
              </a:rPr>
              <a:t>NESDIS Next Generation Fire System (NGFS)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600">
                <a:solidFill>
                  <a:schemeClr val="dk1"/>
                </a:solidFill>
              </a:rPr>
              <a:t>(Supported by the DRSA and BIL)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96" name="Google Shape;9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975" y="2992977"/>
            <a:ext cx="3107875" cy="29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/>
          <p:nvPr/>
        </p:nvSpPr>
        <p:spPr>
          <a:xfrm>
            <a:off x="479225" y="2300925"/>
            <a:ext cx="4091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or multi-source GEO or LEO satellite data + supplemental data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3494300" y="4025650"/>
            <a:ext cx="1158900" cy="76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2"/>
          <p:cNvSpPr/>
          <p:nvPr/>
        </p:nvSpPr>
        <p:spPr>
          <a:xfrm>
            <a:off x="7834663" y="4025650"/>
            <a:ext cx="1158900" cy="76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p12"/>
          <p:cNvGrpSpPr/>
          <p:nvPr/>
        </p:nvGrpSpPr>
        <p:grpSpPr>
          <a:xfrm>
            <a:off x="4686575" y="1639925"/>
            <a:ext cx="3107911" cy="4604700"/>
            <a:chOff x="4752575" y="1391300"/>
            <a:chExt cx="3387000" cy="4604700"/>
          </a:xfrm>
        </p:grpSpPr>
        <p:sp>
          <p:nvSpPr>
            <p:cNvPr id="101" name="Google Shape;101;p12"/>
            <p:cNvSpPr/>
            <p:nvPr/>
          </p:nvSpPr>
          <p:spPr>
            <a:xfrm>
              <a:off x="4752575" y="1391300"/>
              <a:ext cx="3387000" cy="46047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" name="Google Shape;102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07084" y="2211025"/>
              <a:ext cx="3264497" cy="1859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14345" y="4161100"/>
              <a:ext cx="1917557" cy="1759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2"/>
            <p:cNvSpPr txBox="1"/>
            <p:nvPr/>
          </p:nvSpPr>
          <p:spPr>
            <a:xfrm>
              <a:off x="5091912" y="1391300"/>
              <a:ext cx="27624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NESDIS Fire Information System</a:t>
              </a:r>
              <a:endPara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p12"/>
          <p:cNvGrpSpPr/>
          <p:nvPr/>
        </p:nvGrpSpPr>
        <p:grpSpPr>
          <a:xfrm>
            <a:off x="9033775" y="1639925"/>
            <a:ext cx="2995500" cy="4678500"/>
            <a:chOff x="9033775" y="1640075"/>
            <a:chExt cx="2995500" cy="4678500"/>
          </a:xfrm>
        </p:grpSpPr>
        <p:sp>
          <p:nvSpPr>
            <p:cNvPr id="106" name="Google Shape;106;p12"/>
            <p:cNvSpPr/>
            <p:nvPr/>
          </p:nvSpPr>
          <p:spPr>
            <a:xfrm>
              <a:off x="9033775" y="1640075"/>
              <a:ext cx="2995500" cy="46047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7" name="Google Shape;107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513838" y="2177800"/>
              <a:ext cx="2035375" cy="204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787388" y="4621812"/>
              <a:ext cx="1696763" cy="1696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2"/>
            <p:cNvSpPr txBox="1"/>
            <p:nvPr/>
          </p:nvSpPr>
          <p:spPr>
            <a:xfrm>
              <a:off x="9182718" y="1781617"/>
              <a:ext cx="26976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NESDIS Fire Data and Information </a:t>
              </a:r>
              <a:r>
                <a:rPr b="1" lang="en-US" sz="1900"/>
                <a:t>Portal</a:t>
              </a:r>
              <a:endPara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2"/>
            <p:cNvSpPr txBox="1"/>
            <p:nvPr/>
          </p:nvSpPr>
          <p:spPr>
            <a:xfrm>
              <a:off x="9377512" y="4221813"/>
              <a:ext cx="24024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Fire Software Repository</a:t>
              </a:r>
              <a:endPara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/>
          <p:nvPr/>
        </p:nvSpPr>
        <p:spPr>
          <a:xfrm>
            <a:off x="2565980" y="644441"/>
            <a:ext cx="78765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8325580" y="644442"/>
            <a:ext cx="2312100" cy="11517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Timely hotspot alerts</a:t>
            </a:r>
            <a:endParaRPr b="1" sz="2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3"/>
          <p:cNvSpPr/>
          <p:nvPr/>
        </p:nvSpPr>
        <p:spPr>
          <a:xfrm>
            <a:off x="7472977" y="644433"/>
            <a:ext cx="852613" cy="1521066"/>
          </a:xfrm>
          <a:custGeom>
            <a:rect b="b" l="l" r="r" t="t"/>
            <a:pathLst>
              <a:path extrusionOk="0" h="969" w="582">
                <a:moveTo>
                  <a:pt x="582" y="0"/>
                </a:moveTo>
                <a:lnTo>
                  <a:pt x="0" y="898"/>
                </a:lnTo>
                <a:lnTo>
                  <a:pt x="76" y="969"/>
                </a:lnTo>
                <a:lnTo>
                  <a:pt x="582" y="726"/>
                </a:lnTo>
                <a:lnTo>
                  <a:pt x="582" y="0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"/>
          <p:cNvSpPr/>
          <p:nvPr/>
        </p:nvSpPr>
        <p:spPr>
          <a:xfrm>
            <a:off x="2407025" y="649224"/>
            <a:ext cx="2312100" cy="11517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Fire environment forecasting</a:t>
            </a:r>
            <a:endParaRPr b="1" sz="2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4689850" y="644433"/>
            <a:ext cx="865381" cy="1550981"/>
          </a:xfrm>
          <a:custGeom>
            <a:rect b="b" l="l" r="r" t="t"/>
            <a:pathLst>
              <a:path extrusionOk="0" h="969" w="581">
                <a:moveTo>
                  <a:pt x="0" y="0"/>
                </a:moveTo>
                <a:lnTo>
                  <a:pt x="581" y="898"/>
                </a:lnTo>
                <a:lnTo>
                  <a:pt x="506" y="969"/>
                </a:lnTo>
                <a:lnTo>
                  <a:pt x="0" y="726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3"/>
          <p:cNvSpPr/>
          <p:nvPr/>
        </p:nvSpPr>
        <p:spPr>
          <a:xfrm>
            <a:off x="8325916" y="4311092"/>
            <a:ext cx="2312100" cy="1151700"/>
          </a:xfrm>
          <a:prstGeom prst="rect">
            <a:avLst/>
          </a:prstGeom>
          <a:solidFill>
            <a:srgbClr val="9B6E9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Event-based data queries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3"/>
          <p:cNvSpPr/>
          <p:nvPr/>
        </p:nvSpPr>
        <p:spPr>
          <a:xfrm>
            <a:off x="7460524" y="3941667"/>
            <a:ext cx="865381" cy="1521066"/>
          </a:xfrm>
          <a:custGeom>
            <a:rect b="b" l="l" r="r" t="t"/>
            <a:pathLst>
              <a:path extrusionOk="0" h="969" w="579">
                <a:moveTo>
                  <a:pt x="579" y="969"/>
                </a:moveTo>
                <a:lnTo>
                  <a:pt x="0" y="73"/>
                </a:lnTo>
                <a:lnTo>
                  <a:pt x="73" y="0"/>
                </a:lnTo>
                <a:lnTo>
                  <a:pt x="579" y="243"/>
                </a:lnTo>
                <a:lnTo>
                  <a:pt x="579" y="969"/>
                </a:lnTo>
                <a:close/>
              </a:path>
            </a:pathLst>
          </a:custGeom>
          <a:solidFill>
            <a:srgbClr val="835C8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3"/>
          <p:cNvSpPr/>
          <p:nvPr/>
        </p:nvSpPr>
        <p:spPr>
          <a:xfrm>
            <a:off x="2407025" y="4311092"/>
            <a:ext cx="2312100" cy="11517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Smoke analysis and forecasting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3"/>
          <p:cNvSpPr/>
          <p:nvPr/>
        </p:nvSpPr>
        <p:spPr>
          <a:xfrm>
            <a:off x="4709604" y="3941667"/>
            <a:ext cx="831941" cy="1521066"/>
          </a:xfrm>
          <a:custGeom>
            <a:rect b="b" l="l" r="r" t="t"/>
            <a:pathLst>
              <a:path extrusionOk="0" h="969" w="581">
                <a:moveTo>
                  <a:pt x="0" y="969"/>
                </a:moveTo>
                <a:lnTo>
                  <a:pt x="581" y="73"/>
                </a:lnTo>
                <a:lnTo>
                  <a:pt x="506" y="0"/>
                </a:lnTo>
                <a:lnTo>
                  <a:pt x="0" y="243"/>
                </a:lnTo>
                <a:lnTo>
                  <a:pt x="0" y="969"/>
                </a:lnTo>
                <a:close/>
              </a:path>
            </a:pathLst>
          </a:custGeom>
          <a:solidFill>
            <a:srgbClr val="548135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3"/>
          <p:cNvSpPr/>
          <p:nvPr/>
        </p:nvSpPr>
        <p:spPr>
          <a:xfrm>
            <a:off x="8608043" y="2436375"/>
            <a:ext cx="2312100" cy="11517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Incident awareness and assessment</a:t>
            </a:r>
            <a:endParaRPr b="1" sz="2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3"/>
          <p:cNvSpPr/>
          <p:nvPr/>
        </p:nvSpPr>
        <p:spPr>
          <a:xfrm>
            <a:off x="7965783" y="2436375"/>
            <a:ext cx="642178" cy="1151639"/>
          </a:xfrm>
          <a:custGeom>
            <a:rect b="b" l="l" r="r" t="t"/>
            <a:pathLst>
              <a:path extrusionOk="0" h="725" w="386">
                <a:moveTo>
                  <a:pt x="386" y="0"/>
                </a:moveTo>
                <a:lnTo>
                  <a:pt x="0" y="314"/>
                </a:lnTo>
                <a:lnTo>
                  <a:pt x="0" y="453"/>
                </a:lnTo>
                <a:lnTo>
                  <a:pt x="386" y="725"/>
                </a:lnTo>
                <a:lnTo>
                  <a:pt x="386" y="0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3"/>
          <p:cNvSpPr/>
          <p:nvPr/>
        </p:nvSpPr>
        <p:spPr>
          <a:xfrm>
            <a:off x="2027048" y="2436375"/>
            <a:ext cx="2312100" cy="1151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Climate monitoring</a:t>
            </a:r>
            <a:endParaRPr b="1"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3"/>
          <p:cNvSpPr/>
          <p:nvPr/>
        </p:nvSpPr>
        <p:spPr>
          <a:xfrm>
            <a:off x="4339114" y="2436375"/>
            <a:ext cx="695813" cy="1151639"/>
          </a:xfrm>
          <a:custGeom>
            <a:rect b="b" l="l" r="r" t="t"/>
            <a:pathLst>
              <a:path extrusionOk="0" h="725" w="389">
                <a:moveTo>
                  <a:pt x="0" y="0"/>
                </a:moveTo>
                <a:lnTo>
                  <a:pt x="389" y="314"/>
                </a:lnTo>
                <a:lnTo>
                  <a:pt x="389" y="453"/>
                </a:lnTo>
                <a:lnTo>
                  <a:pt x="0" y="725"/>
                </a:lnTo>
                <a:lnTo>
                  <a:pt x="0" y="0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arning with solid fill" id="128" name="Google Shape;12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033" y="741180"/>
            <a:ext cx="914400" cy="91092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/>
          <p:nvPr/>
        </p:nvSpPr>
        <p:spPr>
          <a:xfrm>
            <a:off x="4904124" y="1329542"/>
            <a:ext cx="3236700" cy="32244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13"/>
          <p:cNvGrpSpPr/>
          <p:nvPr/>
        </p:nvGrpSpPr>
        <p:grpSpPr>
          <a:xfrm>
            <a:off x="5239717" y="1794735"/>
            <a:ext cx="2565518" cy="2294305"/>
            <a:chOff x="3718747" y="1817763"/>
            <a:chExt cx="2029200" cy="1821600"/>
          </a:xfrm>
        </p:grpSpPr>
        <p:sp>
          <p:nvSpPr>
            <p:cNvPr id="131" name="Google Shape;131;p13"/>
            <p:cNvSpPr/>
            <p:nvPr/>
          </p:nvSpPr>
          <p:spPr>
            <a:xfrm>
              <a:off x="3823432" y="1817763"/>
              <a:ext cx="1819800" cy="18216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3718747" y="2230754"/>
              <a:ext cx="2029200" cy="99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b="1" lang="en-US" sz="3100">
                  <a:latin typeface="Roboto"/>
                  <a:ea typeface="Roboto"/>
                  <a:cs typeface="Roboto"/>
                  <a:sym typeface="Roboto"/>
                </a:rPr>
                <a:t>Critical </a:t>
              </a:r>
              <a:r>
                <a:rPr b="1" lang="en-US" sz="3100">
                  <a:latin typeface="Roboto"/>
                  <a:ea typeface="Roboto"/>
                  <a:cs typeface="Roboto"/>
                  <a:sym typeface="Roboto"/>
                </a:rPr>
                <a:t>Applications </a:t>
              </a:r>
              <a:endParaRPr sz="3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descr="Folder Search with solid fill" id="133" name="Google Shape;133;p13"/>
          <p:cNvPicPr preferRelativeResize="0"/>
          <p:nvPr/>
        </p:nvPicPr>
        <p:blipFill rotWithShape="1">
          <a:blip r:embed="rId4">
            <a:alphaModFix amt="75000"/>
          </a:blip>
          <a:srcRect b="0" l="0" r="0" t="0"/>
          <a:stretch/>
        </p:blipFill>
        <p:spPr>
          <a:xfrm>
            <a:off x="10656933" y="4372233"/>
            <a:ext cx="1094615" cy="1090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 with solid fill" id="134" name="Google Shape;13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9168" y="652067"/>
            <a:ext cx="1011533" cy="101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5433" y="2441668"/>
            <a:ext cx="1011534" cy="101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 rotWithShape="1">
          <a:blip r:embed="rId7">
            <a:alphaModFix amt="77000"/>
          </a:blip>
          <a:srcRect b="0" l="9856" r="14443" t="0"/>
          <a:stretch/>
        </p:blipFill>
        <p:spPr>
          <a:xfrm>
            <a:off x="1609344" y="4389120"/>
            <a:ext cx="695834" cy="9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20100" y="2506400"/>
            <a:ext cx="1011534" cy="101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4"/>
          <p:cNvPicPr preferRelativeResize="0"/>
          <p:nvPr/>
        </p:nvPicPr>
        <p:blipFill rotWithShape="1">
          <a:blip r:embed="rId3">
            <a:alphaModFix/>
          </a:blip>
          <a:srcRect b="6296" l="0" r="0" t="0"/>
          <a:stretch/>
        </p:blipFill>
        <p:spPr>
          <a:xfrm>
            <a:off x="4058500" y="1115167"/>
            <a:ext cx="8033637" cy="421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400" y="2040621"/>
            <a:ext cx="3477233" cy="31640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4"/>
          <p:cNvCxnSpPr/>
          <p:nvPr/>
        </p:nvCxnSpPr>
        <p:spPr>
          <a:xfrm>
            <a:off x="9278100" y="2156667"/>
            <a:ext cx="828300" cy="944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5" name="Google Shape;145;p14"/>
          <p:cNvSpPr txBox="1"/>
          <p:nvPr/>
        </p:nvSpPr>
        <p:spPr>
          <a:xfrm>
            <a:off x="8135133" y="1485750"/>
            <a:ext cx="1606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2"/>
                </a:solidFill>
              </a:rPr>
              <a:t>Smoke plume</a:t>
            </a:r>
            <a:endParaRPr b="1" sz="2700">
              <a:solidFill>
                <a:schemeClr val="dk2"/>
              </a:solidFill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664200" y="185433"/>
            <a:ext cx="11264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dk1"/>
                </a:solidFill>
              </a:rPr>
              <a:t>NOAA GOES-R Satellite Fire Detection Capability</a:t>
            </a:r>
            <a:endParaRPr sz="3700">
              <a:solidFill>
                <a:schemeClr val="dk1"/>
              </a:solidFill>
            </a:endParaRPr>
          </a:p>
        </p:txBody>
      </p:sp>
      <p:sp>
        <p:nvSpPr>
          <p:cNvPr id="147" name="Google Shape;147;p14"/>
          <p:cNvSpPr txBox="1"/>
          <p:nvPr/>
        </p:nvSpPr>
        <p:spPr>
          <a:xfrm>
            <a:off x="1277100" y="5452433"/>
            <a:ext cx="10392000" cy="10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Commercial structure fire - Sonoma Co. (Oct 29, 2023)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667" y="344500"/>
            <a:ext cx="7683400" cy="364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667" y="4107100"/>
            <a:ext cx="4182675" cy="23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7575" y="4107100"/>
            <a:ext cx="4182675" cy="23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5"/>
          <p:cNvSpPr txBox="1"/>
          <p:nvPr/>
        </p:nvSpPr>
        <p:spPr>
          <a:xfrm>
            <a:off x="8516100" y="408617"/>
            <a:ext cx="3429300" cy="3518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The NOAA NGFS detected the heat from the fire at 7:54:29 AM PDT.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The corresponding alert was generated at 7:55:03 AM PDT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5202899" y="632633"/>
            <a:ext cx="3313200" cy="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2"/>
                </a:solidFill>
              </a:rPr>
              <a:t>NGFS alert report</a:t>
            </a:r>
            <a:endParaRPr b="1" sz="2400">
              <a:solidFill>
                <a:schemeClr val="dk2"/>
              </a:solidFill>
            </a:endParaRPr>
          </a:p>
        </p:txBody>
      </p:sp>
      <p:cxnSp>
        <p:nvCxnSpPr>
          <p:cNvPr id="157" name="Google Shape;157;p15"/>
          <p:cNvCxnSpPr/>
          <p:nvPr/>
        </p:nvCxnSpPr>
        <p:spPr>
          <a:xfrm>
            <a:off x="7621567" y="4923067"/>
            <a:ext cx="364500" cy="198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Google Shape;158;p15"/>
          <p:cNvSpPr txBox="1"/>
          <p:nvPr/>
        </p:nvSpPr>
        <p:spPr>
          <a:xfrm>
            <a:off x="6412333" y="4558467"/>
            <a:ext cx="16896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2"/>
                </a:solidFill>
              </a:rPr>
              <a:t>Smoke</a:t>
            </a:r>
            <a:endParaRPr sz="2700">
              <a:solidFill>
                <a:schemeClr val="dk2"/>
              </a:solidFill>
            </a:endParaRPr>
          </a:p>
        </p:txBody>
      </p:sp>
      <p:sp>
        <p:nvSpPr>
          <p:cNvPr id="159" name="Google Shape;159;p15"/>
          <p:cNvSpPr txBox="1"/>
          <p:nvPr/>
        </p:nvSpPr>
        <p:spPr>
          <a:xfrm>
            <a:off x="4938600" y="4107100"/>
            <a:ext cx="23148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07:54:47 AM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702333" y="4107100"/>
            <a:ext cx="23148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07:54:12 AM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633" y="319167"/>
            <a:ext cx="9144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6"/>
          <p:cNvSpPr txBox="1"/>
          <p:nvPr/>
        </p:nvSpPr>
        <p:spPr>
          <a:xfrm>
            <a:off x="9806150" y="2545926"/>
            <a:ext cx="2252700" cy="1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The red box shows the region where the NGFS detected heat.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62" y="1397400"/>
            <a:ext cx="7267500" cy="480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7"/>
          <p:cNvSpPr txBox="1"/>
          <p:nvPr/>
        </p:nvSpPr>
        <p:spPr>
          <a:xfrm>
            <a:off x="1334767" y="193200"/>
            <a:ext cx="99684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Highland Incident - Riverside County - Oct 30, 2023</a:t>
            </a:r>
            <a:endParaRPr sz="3200"/>
          </a:p>
        </p:txBody>
      </p:sp>
      <p:pic>
        <p:nvPicPr>
          <p:cNvPr id="173" name="Google Shape;17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5400" y="862467"/>
            <a:ext cx="4698598" cy="246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5400" y="3416167"/>
            <a:ext cx="4698598" cy="246175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 txBox="1"/>
          <p:nvPr/>
        </p:nvSpPr>
        <p:spPr>
          <a:xfrm>
            <a:off x="2850600" y="1442067"/>
            <a:ext cx="33420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GOES-18 Satellite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755000" y="5181033"/>
            <a:ext cx="55443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Initial NGFS detection: 12:48:27 pm</a:t>
            </a:r>
            <a:endParaRPr b="1" sz="2400"/>
          </a:p>
        </p:txBody>
      </p:sp>
      <p:sp>
        <p:nvSpPr>
          <p:cNvPr id="177" name="Google Shape;177;p17"/>
          <p:cNvSpPr txBox="1"/>
          <p:nvPr/>
        </p:nvSpPr>
        <p:spPr>
          <a:xfrm>
            <a:off x="5017200" y="2293333"/>
            <a:ext cx="21576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Nominal 2 km pixel</a:t>
            </a:r>
            <a:endParaRPr sz="2400"/>
          </a:p>
        </p:txBody>
      </p:sp>
      <p:cxnSp>
        <p:nvCxnSpPr>
          <p:cNvPr id="178" name="Google Shape;178;p17"/>
          <p:cNvCxnSpPr>
            <a:stCxn id="177" idx="2"/>
          </p:cNvCxnSpPr>
          <p:nvPr/>
        </p:nvCxnSpPr>
        <p:spPr>
          <a:xfrm flipH="1">
            <a:off x="5295300" y="2872933"/>
            <a:ext cx="800700" cy="588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9" name="Google Shape;179;p17"/>
          <p:cNvSpPr txBox="1"/>
          <p:nvPr/>
        </p:nvSpPr>
        <p:spPr>
          <a:xfrm>
            <a:off x="1434000" y="3810200"/>
            <a:ext cx="21576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1 km SWIR pixel</a:t>
            </a:r>
            <a:endParaRPr sz="2400"/>
          </a:p>
        </p:txBody>
      </p:sp>
      <p:cxnSp>
        <p:nvCxnSpPr>
          <p:cNvPr id="180" name="Google Shape;180;p17"/>
          <p:cNvCxnSpPr>
            <a:stCxn id="179" idx="2"/>
          </p:cNvCxnSpPr>
          <p:nvPr/>
        </p:nvCxnSpPr>
        <p:spPr>
          <a:xfrm>
            <a:off x="2512800" y="4389800"/>
            <a:ext cx="2028900" cy="95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1" name="Google Shape;181;p17"/>
          <p:cNvSpPr txBox="1"/>
          <p:nvPr/>
        </p:nvSpPr>
        <p:spPr>
          <a:xfrm>
            <a:off x="8714333" y="862467"/>
            <a:ext cx="23955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12:41:56 pm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82" name="Google Shape;182;p17"/>
          <p:cNvSpPr txBox="1"/>
          <p:nvPr/>
        </p:nvSpPr>
        <p:spPr>
          <a:xfrm>
            <a:off x="8714333" y="3509100"/>
            <a:ext cx="23955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12:47:58 pm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667" y="0"/>
            <a:ext cx="9761969" cy="645159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/>
          <p:nvPr/>
        </p:nvSpPr>
        <p:spPr>
          <a:xfrm>
            <a:off x="7709867" y="834433"/>
            <a:ext cx="3090900" cy="11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2"/>
                </a:solidFill>
              </a:rPr>
              <a:t>GOES-18</a:t>
            </a:r>
            <a:endParaRPr b="1" sz="2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2"/>
                </a:solidFill>
              </a:rPr>
              <a:t>1:18:30 pm</a:t>
            </a:r>
            <a:endParaRPr b="1" sz="2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