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5" r:id="rId17"/>
    <p:sldId id="283" r:id="rId18"/>
    <p:sldId id="276" r:id="rId19"/>
    <p:sldId id="278" r:id="rId20"/>
    <p:sldId id="280" r:id="rId21"/>
    <p:sldId id="281" r:id="rId22"/>
    <p:sldId id="282" r:id="rId23"/>
    <p:sldId id="279" r:id="rId24"/>
    <p:sldId id="264" r:id="rId25"/>
    <p:sldId id="270" r:id="rId26"/>
    <p:sldId id="274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hR4qEpq9V8OCWnA/RVdNKrZRnz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1914EF-B451-47C0-9F5A-4414AEE93C36}">
  <a:tblStyle styleId="{AB1914EF-B451-47C0-9F5A-4414AEE93C36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4F07EF0-CF5A-4D64-832D-F472C6EAE96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2"/>
  </p:normalViewPr>
  <p:slideViewPr>
    <p:cSldViewPr snapToGrid="0">
      <p:cViewPr varScale="1">
        <p:scale>
          <a:sx n="99" d="100"/>
          <a:sy n="99" d="100"/>
        </p:scale>
        <p:origin x="176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/>
              <a:t>WILLIAMS FLATS CASE: VIIRS I-BAND FRP TOTAL ANALYSIS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437358631586537E-2"/>
          <c:y val="0.22735812133072408"/>
          <c:w val="0.92109370799923951"/>
          <c:h val="0.58614019138018703"/>
        </c:manualLayout>
      </c:layout>
      <c:lineChart>
        <c:grouping val="standard"/>
        <c:varyColors val="0"/>
        <c:ser>
          <c:idx val="2"/>
          <c:order val="0"/>
          <c:tx>
            <c:strRef>
              <c:f>DATA!$C$1</c:f>
              <c:strCache>
                <c:ptCount val="1"/>
                <c:pt idx="0">
                  <c:v>VIIRS I-BAND ACTIVE FIRE FRP TOTAL (MW)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DATA!$A$2:$A$43</c:f>
              <c:numCache>
                <c:formatCode>General</c:formatCode>
                <c:ptCount val="42"/>
                <c:pt idx="0">
                  <c:v>20190802</c:v>
                </c:pt>
                <c:pt idx="1">
                  <c:v>20190802</c:v>
                </c:pt>
                <c:pt idx="2">
                  <c:v>20190802</c:v>
                </c:pt>
                <c:pt idx="3">
                  <c:v>20190803</c:v>
                </c:pt>
                <c:pt idx="4">
                  <c:v>20190803</c:v>
                </c:pt>
                <c:pt idx="5">
                  <c:v>20190803</c:v>
                </c:pt>
                <c:pt idx="6">
                  <c:v>20190803</c:v>
                </c:pt>
                <c:pt idx="7">
                  <c:v>20190803</c:v>
                </c:pt>
                <c:pt idx="8">
                  <c:v>20190803</c:v>
                </c:pt>
                <c:pt idx="9">
                  <c:v>20190803</c:v>
                </c:pt>
                <c:pt idx="10">
                  <c:v>20190803</c:v>
                </c:pt>
                <c:pt idx="11">
                  <c:v>20190804</c:v>
                </c:pt>
                <c:pt idx="12">
                  <c:v>20190804</c:v>
                </c:pt>
                <c:pt idx="13">
                  <c:v>20190804</c:v>
                </c:pt>
                <c:pt idx="14">
                  <c:v>20190804</c:v>
                </c:pt>
                <c:pt idx="15">
                  <c:v>20190804</c:v>
                </c:pt>
                <c:pt idx="16">
                  <c:v>20190804</c:v>
                </c:pt>
                <c:pt idx="17">
                  <c:v>20190805</c:v>
                </c:pt>
                <c:pt idx="18">
                  <c:v>20190805</c:v>
                </c:pt>
                <c:pt idx="19">
                  <c:v>20190805</c:v>
                </c:pt>
                <c:pt idx="20">
                  <c:v>20190805</c:v>
                </c:pt>
                <c:pt idx="21">
                  <c:v>20190805</c:v>
                </c:pt>
                <c:pt idx="22">
                  <c:v>20190805</c:v>
                </c:pt>
                <c:pt idx="23">
                  <c:v>20190806</c:v>
                </c:pt>
                <c:pt idx="24">
                  <c:v>20190806</c:v>
                </c:pt>
                <c:pt idx="25">
                  <c:v>20190806</c:v>
                </c:pt>
                <c:pt idx="26">
                  <c:v>20190806</c:v>
                </c:pt>
                <c:pt idx="27">
                  <c:v>20190806</c:v>
                </c:pt>
                <c:pt idx="28">
                  <c:v>20190806</c:v>
                </c:pt>
                <c:pt idx="29">
                  <c:v>20190806</c:v>
                </c:pt>
                <c:pt idx="30">
                  <c:v>20190806</c:v>
                </c:pt>
                <c:pt idx="31">
                  <c:v>20190807</c:v>
                </c:pt>
                <c:pt idx="32">
                  <c:v>20190807</c:v>
                </c:pt>
                <c:pt idx="33">
                  <c:v>20190807</c:v>
                </c:pt>
                <c:pt idx="34">
                  <c:v>20190807</c:v>
                </c:pt>
                <c:pt idx="35">
                  <c:v>20190808</c:v>
                </c:pt>
                <c:pt idx="36">
                  <c:v>20190808</c:v>
                </c:pt>
                <c:pt idx="37">
                  <c:v>20190808</c:v>
                </c:pt>
                <c:pt idx="38">
                  <c:v>20190808</c:v>
                </c:pt>
                <c:pt idx="39">
                  <c:v>20190808</c:v>
                </c:pt>
                <c:pt idx="40">
                  <c:v>20190808</c:v>
                </c:pt>
                <c:pt idx="41">
                  <c:v>20190809</c:v>
                </c:pt>
              </c:numCache>
            </c:numRef>
          </c:cat>
          <c:val>
            <c:numRef>
              <c:f>DATA!$C$2:$C$43</c:f>
              <c:numCache>
                <c:formatCode>General</c:formatCode>
                <c:ptCount val="42"/>
                <c:pt idx="0">
                  <c:v>133.31</c:v>
                </c:pt>
                <c:pt idx="1">
                  <c:v>725.12</c:v>
                </c:pt>
                <c:pt idx="2">
                  <c:v>325.27999999999997</c:v>
                </c:pt>
                <c:pt idx="3">
                  <c:v>664.75</c:v>
                </c:pt>
                <c:pt idx="4">
                  <c:v>630.1</c:v>
                </c:pt>
                <c:pt idx="5">
                  <c:v>561.64</c:v>
                </c:pt>
                <c:pt idx="6">
                  <c:v>850.09</c:v>
                </c:pt>
                <c:pt idx="7">
                  <c:v>657.08</c:v>
                </c:pt>
                <c:pt idx="8">
                  <c:v>1278.4100000000001</c:v>
                </c:pt>
                <c:pt idx="9">
                  <c:v>2584.37</c:v>
                </c:pt>
                <c:pt idx="10">
                  <c:v>2183.79</c:v>
                </c:pt>
                <c:pt idx="11">
                  <c:v>577.08000000000004</c:v>
                </c:pt>
                <c:pt idx="12">
                  <c:v>566.79999999999995</c:v>
                </c:pt>
                <c:pt idx="13">
                  <c:v>222.59</c:v>
                </c:pt>
                <c:pt idx="14">
                  <c:v>795.15</c:v>
                </c:pt>
                <c:pt idx="15">
                  <c:v>1253.8599999999999</c:v>
                </c:pt>
                <c:pt idx="16">
                  <c:v>3085.59</c:v>
                </c:pt>
                <c:pt idx="17">
                  <c:v>266.52999999999997</c:v>
                </c:pt>
                <c:pt idx="18">
                  <c:v>254.69</c:v>
                </c:pt>
                <c:pt idx="19">
                  <c:v>190.85</c:v>
                </c:pt>
                <c:pt idx="20">
                  <c:v>805.25</c:v>
                </c:pt>
                <c:pt idx="21">
                  <c:v>4075.2</c:v>
                </c:pt>
                <c:pt idx="22">
                  <c:v>7362.25</c:v>
                </c:pt>
                <c:pt idx="23">
                  <c:v>119.49</c:v>
                </c:pt>
                <c:pt idx="24">
                  <c:v>321.61</c:v>
                </c:pt>
                <c:pt idx="25">
                  <c:v>230.69</c:v>
                </c:pt>
                <c:pt idx="26">
                  <c:v>125.5</c:v>
                </c:pt>
                <c:pt idx="27">
                  <c:v>112.02</c:v>
                </c:pt>
                <c:pt idx="28">
                  <c:v>472.99</c:v>
                </c:pt>
                <c:pt idx="29">
                  <c:v>597.74</c:v>
                </c:pt>
                <c:pt idx="30">
                  <c:v>689.16</c:v>
                </c:pt>
                <c:pt idx="31">
                  <c:v>1195.53</c:v>
                </c:pt>
                <c:pt idx="32">
                  <c:v>408.35</c:v>
                </c:pt>
                <c:pt idx="33">
                  <c:v>3203.82</c:v>
                </c:pt>
                <c:pt idx="34">
                  <c:v>6176.74</c:v>
                </c:pt>
                <c:pt idx="35">
                  <c:v>4016.85</c:v>
                </c:pt>
                <c:pt idx="36">
                  <c:v>2344.5500000000002</c:v>
                </c:pt>
                <c:pt idx="37">
                  <c:v>674.03</c:v>
                </c:pt>
                <c:pt idx="38">
                  <c:v>1586.63</c:v>
                </c:pt>
                <c:pt idx="39">
                  <c:v>2834.1</c:v>
                </c:pt>
                <c:pt idx="40">
                  <c:v>1991.47</c:v>
                </c:pt>
                <c:pt idx="41">
                  <c:v>133.30000000000001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46C-4199-A843-ABD2F0765D01}"/>
            </c:ext>
          </c:extLst>
        </c:ser>
        <c:ser>
          <c:idx val="3"/>
          <c:order val="1"/>
          <c:tx>
            <c:strRef>
              <c:f>DATA!$D$1</c:f>
              <c:strCache>
                <c:ptCount val="1"/>
                <c:pt idx="0">
                  <c:v>VIIRS I-BAND NGFS FIRES FRP TOTAL (MW)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cat>
            <c:numRef>
              <c:f>DATA!$A$2:$A$43</c:f>
              <c:numCache>
                <c:formatCode>General</c:formatCode>
                <c:ptCount val="42"/>
                <c:pt idx="0">
                  <c:v>20190802</c:v>
                </c:pt>
                <c:pt idx="1">
                  <c:v>20190802</c:v>
                </c:pt>
                <c:pt idx="2">
                  <c:v>20190802</c:v>
                </c:pt>
                <c:pt idx="3">
                  <c:v>20190803</c:v>
                </c:pt>
                <c:pt idx="4">
                  <c:v>20190803</c:v>
                </c:pt>
                <c:pt idx="5">
                  <c:v>20190803</c:v>
                </c:pt>
                <c:pt idx="6">
                  <c:v>20190803</c:v>
                </c:pt>
                <c:pt idx="7">
                  <c:v>20190803</c:v>
                </c:pt>
                <c:pt idx="8">
                  <c:v>20190803</c:v>
                </c:pt>
                <c:pt idx="9">
                  <c:v>20190803</c:v>
                </c:pt>
                <c:pt idx="10">
                  <c:v>20190803</c:v>
                </c:pt>
                <c:pt idx="11">
                  <c:v>20190804</c:v>
                </c:pt>
                <c:pt idx="12">
                  <c:v>20190804</c:v>
                </c:pt>
                <c:pt idx="13">
                  <c:v>20190804</c:v>
                </c:pt>
                <c:pt idx="14">
                  <c:v>20190804</c:v>
                </c:pt>
                <c:pt idx="15">
                  <c:v>20190804</c:v>
                </c:pt>
                <c:pt idx="16">
                  <c:v>20190804</c:v>
                </c:pt>
                <c:pt idx="17">
                  <c:v>20190805</c:v>
                </c:pt>
                <c:pt idx="18">
                  <c:v>20190805</c:v>
                </c:pt>
                <c:pt idx="19">
                  <c:v>20190805</c:v>
                </c:pt>
                <c:pt idx="20">
                  <c:v>20190805</c:v>
                </c:pt>
                <c:pt idx="21">
                  <c:v>20190805</c:v>
                </c:pt>
                <c:pt idx="22">
                  <c:v>20190805</c:v>
                </c:pt>
                <c:pt idx="23">
                  <c:v>20190806</c:v>
                </c:pt>
                <c:pt idx="24">
                  <c:v>20190806</c:v>
                </c:pt>
                <c:pt idx="25">
                  <c:v>20190806</c:v>
                </c:pt>
                <c:pt idx="26">
                  <c:v>20190806</c:v>
                </c:pt>
                <c:pt idx="27">
                  <c:v>20190806</c:v>
                </c:pt>
                <c:pt idx="28">
                  <c:v>20190806</c:v>
                </c:pt>
                <c:pt idx="29">
                  <c:v>20190806</c:v>
                </c:pt>
                <c:pt idx="30">
                  <c:v>20190806</c:v>
                </c:pt>
                <c:pt idx="31">
                  <c:v>20190807</c:v>
                </c:pt>
                <c:pt idx="32">
                  <c:v>20190807</c:v>
                </c:pt>
                <c:pt idx="33">
                  <c:v>20190807</c:v>
                </c:pt>
                <c:pt idx="34">
                  <c:v>20190807</c:v>
                </c:pt>
                <c:pt idx="35">
                  <c:v>20190808</c:v>
                </c:pt>
                <c:pt idx="36">
                  <c:v>20190808</c:v>
                </c:pt>
                <c:pt idx="37">
                  <c:v>20190808</c:v>
                </c:pt>
                <c:pt idx="38">
                  <c:v>20190808</c:v>
                </c:pt>
                <c:pt idx="39">
                  <c:v>20190808</c:v>
                </c:pt>
                <c:pt idx="40">
                  <c:v>20190808</c:v>
                </c:pt>
                <c:pt idx="41">
                  <c:v>20190809</c:v>
                </c:pt>
              </c:numCache>
            </c:numRef>
          </c:cat>
          <c:val>
            <c:numRef>
              <c:f>DATA!$D$2:$D$43</c:f>
              <c:numCache>
                <c:formatCode>General</c:formatCode>
                <c:ptCount val="42"/>
                <c:pt idx="0">
                  <c:v>267.69</c:v>
                </c:pt>
                <c:pt idx="1">
                  <c:v>1090.24</c:v>
                </c:pt>
                <c:pt idx="2">
                  <c:v>353.66</c:v>
                </c:pt>
                <c:pt idx="3">
                  <c:v>1059.8499999999999</c:v>
                </c:pt>
                <c:pt idx="4">
                  <c:v>736.65</c:v>
                </c:pt>
                <c:pt idx="5">
                  <c:v>752.64</c:v>
                </c:pt>
                <c:pt idx="6">
                  <c:v>1298.3399999999999</c:v>
                </c:pt>
                <c:pt idx="7">
                  <c:v>2226.04</c:v>
                </c:pt>
                <c:pt idx="8">
                  <c:v>1748.56</c:v>
                </c:pt>
                <c:pt idx="9">
                  <c:v>3096.22</c:v>
                </c:pt>
                <c:pt idx="10">
                  <c:v>4100.46</c:v>
                </c:pt>
                <c:pt idx="11">
                  <c:v>719.61</c:v>
                </c:pt>
                <c:pt idx="12">
                  <c:v>680.94</c:v>
                </c:pt>
                <c:pt idx="13">
                  <c:v>386.45</c:v>
                </c:pt>
                <c:pt idx="14">
                  <c:v>962.01</c:v>
                </c:pt>
                <c:pt idx="15">
                  <c:v>1705.63</c:v>
                </c:pt>
                <c:pt idx="16">
                  <c:v>5756.42</c:v>
                </c:pt>
                <c:pt idx="17">
                  <c:v>500.99</c:v>
                </c:pt>
                <c:pt idx="18">
                  <c:v>328.08</c:v>
                </c:pt>
                <c:pt idx="19">
                  <c:v>214.61</c:v>
                </c:pt>
                <c:pt idx="20">
                  <c:v>1866.24</c:v>
                </c:pt>
                <c:pt idx="21">
                  <c:v>6350.37</c:v>
                </c:pt>
                <c:pt idx="22">
                  <c:v>9124.43</c:v>
                </c:pt>
                <c:pt idx="23">
                  <c:v>183.4</c:v>
                </c:pt>
                <c:pt idx="24">
                  <c:v>326.27999999999997</c:v>
                </c:pt>
                <c:pt idx="25">
                  <c:v>232.76</c:v>
                </c:pt>
                <c:pt idx="26">
                  <c:v>194</c:v>
                </c:pt>
                <c:pt idx="27">
                  <c:v>221.65</c:v>
                </c:pt>
                <c:pt idx="28">
                  <c:v>603.41</c:v>
                </c:pt>
                <c:pt idx="29">
                  <c:v>1131.54</c:v>
                </c:pt>
                <c:pt idx="30">
                  <c:v>1069.26</c:v>
                </c:pt>
                <c:pt idx="31">
                  <c:v>1522.7</c:v>
                </c:pt>
                <c:pt idx="32">
                  <c:v>724.78</c:v>
                </c:pt>
                <c:pt idx="33">
                  <c:v>5525.33</c:v>
                </c:pt>
                <c:pt idx="34">
                  <c:v>11695.07</c:v>
                </c:pt>
                <c:pt idx="35">
                  <c:v>5126.1099999999997</c:v>
                </c:pt>
                <c:pt idx="36">
                  <c:v>2921.08</c:v>
                </c:pt>
                <c:pt idx="37">
                  <c:v>935.57</c:v>
                </c:pt>
                <c:pt idx="38">
                  <c:v>5764.35</c:v>
                </c:pt>
                <c:pt idx="39">
                  <c:v>5529.18</c:v>
                </c:pt>
                <c:pt idx="40">
                  <c:v>3065.72</c:v>
                </c:pt>
                <c:pt idx="41">
                  <c:v>201.44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46C-4199-A843-ABD2F0765D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7945167"/>
        <c:axId val="1607127327"/>
      </c:lineChart>
      <c:lineChart>
        <c:grouping val="standard"/>
        <c:varyColors val="0"/>
        <c:ser>
          <c:idx val="0"/>
          <c:order val="2"/>
          <c:tx>
            <c:strRef>
              <c:f>DATA!$E$1</c:f>
              <c:strCache>
                <c:ptCount val="1"/>
                <c:pt idx="0">
                  <c:v>PERCENT DIFFERENCE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DATA!$E$2:$E$43</c:f>
              <c:numCache>
                <c:formatCode>General</c:formatCode>
                <c:ptCount val="42"/>
                <c:pt idx="0">
                  <c:v>67.022443890274303</c:v>
                </c:pt>
                <c:pt idx="1">
                  <c:v>40.225630178036312</c:v>
                </c:pt>
                <c:pt idx="2">
                  <c:v>8.3600907296668492</c:v>
                </c:pt>
                <c:pt idx="3">
                  <c:v>45.819320422126864</c:v>
                </c:pt>
                <c:pt idx="4">
                  <c:v>15.591732211450516</c:v>
                </c:pt>
                <c:pt idx="5">
                  <c:v>29.065343762364186</c:v>
                </c:pt>
                <c:pt idx="6">
                  <c:v>41.728145669163055</c:v>
                </c:pt>
                <c:pt idx="7">
                  <c:v>108.8376481034435</c:v>
                </c:pt>
                <c:pt idx="8">
                  <c:v>31.064067367697717</c:v>
                </c:pt>
                <c:pt idx="9">
                  <c:v>18.021015422693765</c:v>
                </c:pt>
                <c:pt idx="10">
                  <c:v>60.999164578111952</c:v>
                </c:pt>
                <c:pt idx="11">
                  <c:v>21.983666103694787</c:v>
                </c:pt>
                <c:pt idx="12">
                  <c:v>18.295478224630145</c:v>
                </c:pt>
                <c:pt idx="13">
                  <c:v>53.809273610928678</c:v>
                </c:pt>
                <c:pt idx="14">
                  <c:v>18.992009834050403</c:v>
                </c:pt>
                <c:pt idx="15">
                  <c:v>30.530260281332271</c:v>
                </c:pt>
                <c:pt idx="16">
                  <c:v>60.412281822798207</c:v>
                </c:pt>
                <c:pt idx="17">
                  <c:v>61.095476339378784</c:v>
                </c:pt>
                <c:pt idx="18">
                  <c:v>25.186608782195375</c:v>
                </c:pt>
                <c:pt idx="19">
                  <c:v>11.720021703743905</c:v>
                </c:pt>
                <c:pt idx="20">
                  <c:v>79.430579938536184</c:v>
                </c:pt>
                <c:pt idx="21">
                  <c:v>43.645958925986783</c:v>
                </c:pt>
                <c:pt idx="22">
                  <c:v>21.377014656680426</c:v>
                </c:pt>
                <c:pt idx="23">
                  <c:v>42.200138664201539</c:v>
                </c:pt>
                <c:pt idx="24">
                  <c:v>1.4416027412060561</c:v>
                </c:pt>
                <c:pt idx="25">
                  <c:v>0.89330024813895492</c:v>
                </c:pt>
                <c:pt idx="26">
                  <c:v>42.879499217527389</c:v>
                </c:pt>
                <c:pt idx="27">
                  <c:v>65.711631252435041</c:v>
                </c:pt>
                <c:pt idx="28">
                  <c:v>24.232627276105529</c:v>
                </c:pt>
                <c:pt idx="29">
                  <c:v>61.736676535899328</c:v>
                </c:pt>
                <c:pt idx="30">
                  <c:v>43.231992356774832</c:v>
                </c:pt>
                <c:pt idx="31">
                  <c:v>24.072282330781434</c:v>
                </c:pt>
                <c:pt idx="32">
                  <c:v>55.850608491523467</c:v>
                </c:pt>
                <c:pt idx="33">
                  <c:v>53.189829479388031</c:v>
                </c:pt>
                <c:pt idx="34">
                  <c:v>61.754573263704124</c:v>
                </c:pt>
                <c:pt idx="35">
                  <c:v>24.264789521117887</c:v>
                </c:pt>
                <c:pt idx="36">
                  <c:v>21.897854577704841</c:v>
                </c:pt>
                <c:pt idx="37">
                  <c:v>32.497514910536793</c:v>
                </c:pt>
                <c:pt idx="38">
                  <c:v>113.66430054224061</c:v>
                </c:pt>
                <c:pt idx="39">
                  <c:v>64.450311361092787</c:v>
                </c:pt>
                <c:pt idx="40">
                  <c:v>42.484067238921213</c:v>
                </c:pt>
                <c:pt idx="41">
                  <c:v>40.712194539045221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46C-4199-A843-ABD2F0765D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7126607"/>
        <c:axId val="1736606271"/>
      </c:lineChart>
      <c:catAx>
        <c:axId val="16679451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baseline="0"/>
                  <a:t>DAY</a:t>
                </a:r>
              </a:p>
            </c:rich>
          </c:tx>
          <c:layout>
            <c:manualLayout>
              <c:xMode val="edge"/>
              <c:yMode val="edge"/>
              <c:x val="0.48630955986270946"/>
              <c:y val="0.940725049375423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7127327"/>
        <c:crosses val="autoZero"/>
        <c:auto val="1"/>
        <c:lblAlgn val="ctr"/>
        <c:lblOffset val="100"/>
        <c:noMultiLvlLbl val="0"/>
      </c:catAx>
      <c:valAx>
        <c:axId val="1607127327"/>
        <c:scaling>
          <c:logBase val="10"/>
          <c:orientation val="minMax"/>
          <c:max val="12000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baseline="0"/>
                  <a:t>FRP TOTAL (MW)</a:t>
                </a:r>
              </a:p>
            </c:rich>
          </c:tx>
          <c:layout>
            <c:manualLayout>
              <c:xMode val="edge"/>
              <c:yMode val="edge"/>
              <c:x val="1.0683760683760685E-3"/>
              <c:y val="0.430850647941884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7945167"/>
        <c:crosses val="autoZero"/>
        <c:crossBetween val="between"/>
      </c:valAx>
      <c:valAx>
        <c:axId val="1736606271"/>
        <c:scaling>
          <c:orientation val="minMax"/>
          <c:max val="150"/>
          <c:min val="-15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baseline="0" dirty="0"/>
                  <a:t>Percent Difference</a:t>
                </a:r>
              </a:p>
            </c:rich>
          </c:tx>
          <c:layout>
            <c:manualLayout>
              <c:xMode val="edge"/>
              <c:yMode val="edge"/>
              <c:x val="0.96292886466114813"/>
              <c:y val="0.42801086843812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7126607"/>
        <c:crosses val="max"/>
        <c:crossBetween val="between"/>
      </c:valAx>
      <c:catAx>
        <c:axId val="1737126607"/>
        <c:scaling>
          <c:orientation val="minMax"/>
        </c:scaling>
        <c:delete val="1"/>
        <c:axPos val="b"/>
        <c:majorTickMark val="out"/>
        <c:minorTickMark val="none"/>
        <c:tickLblPos val="nextTo"/>
        <c:crossAx val="173660627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53743969455406E-2"/>
          <c:y val="6.7245053272450547E-2"/>
          <c:w val="0.92150527272394589"/>
          <c:h val="0.120265103848320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/>
              <a:t>WILLIAMS FLATS CASE DAYTIME ONLY: VIIRS I-BAND FRP TOTAL ANALYSIS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437358631586537E-2"/>
          <c:y val="0.22735812133072408"/>
          <c:w val="0.92109370799923951"/>
          <c:h val="0.58614019138018703"/>
        </c:manualLayout>
      </c:layout>
      <c:lineChart>
        <c:grouping val="standard"/>
        <c:varyColors val="0"/>
        <c:ser>
          <c:idx val="2"/>
          <c:order val="0"/>
          <c:tx>
            <c:strRef>
              <c:f>DATA!$C$1</c:f>
              <c:strCache>
                <c:ptCount val="1"/>
                <c:pt idx="0">
                  <c:v>VIIRS I-BAND ACTIVE FIRE FRP TOTAL (MW)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DATA!$A$2:$A$23</c:f>
              <c:numCache>
                <c:formatCode>General</c:formatCode>
                <c:ptCount val="22"/>
                <c:pt idx="0">
                  <c:v>20190802</c:v>
                </c:pt>
                <c:pt idx="1">
                  <c:v>20190802</c:v>
                </c:pt>
                <c:pt idx="2">
                  <c:v>20190802</c:v>
                </c:pt>
                <c:pt idx="3">
                  <c:v>20190803</c:v>
                </c:pt>
                <c:pt idx="4">
                  <c:v>20190803</c:v>
                </c:pt>
                <c:pt idx="5">
                  <c:v>20190803</c:v>
                </c:pt>
                <c:pt idx="6">
                  <c:v>20190803</c:v>
                </c:pt>
                <c:pt idx="7">
                  <c:v>20190804</c:v>
                </c:pt>
                <c:pt idx="8">
                  <c:v>20190804</c:v>
                </c:pt>
                <c:pt idx="9">
                  <c:v>20190804</c:v>
                </c:pt>
                <c:pt idx="10">
                  <c:v>20190805</c:v>
                </c:pt>
                <c:pt idx="11">
                  <c:v>20190805</c:v>
                </c:pt>
                <c:pt idx="12">
                  <c:v>20190805</c:v>
                </c:pt>
                <c:pt idx="13">
                  <c:v>20190806</c:v>
                </c:pt>
                <c:pt idx="14">
                  <c:v>20190806</c:v>
                </c:pt>
                <c:pt idx="15">
                  <c:v>20190806</c:v>
                </c:pt>
                <c:pt idx="16">
                  <c:v>20190806</c:v>
                </c:pt>
                <c:pt idx="17">
                  <c:v>20190807</c:v>
                </c:pt>
                <c:pt idx="18">
                  <c:v>20190807</c:v>
                </c:pt>
                <c:pt idx="19">
                  <c:v>20190808</c:v>
                </c:pt>
                <c:pt idx="20">
                  <c:v>20190808</c:v>
                </c:pt>
                <c:pt idx="21">
                  <c:v>20190808</c:v>
                </c:pt>
              </c:numCache>
            </c:numRef>
          </c:cat>
          <c:val>
            <c:numRef>
              <c:f>DATA!$C$2:$C$23</c:f>
              <c:numCache>
                <c:formatCode>General</c:formatCode>
                <c:ptCount val="22"/>
                <c:pt idx="0">
                  <c:v>133.31</c:v>
                </c:pt>
                <c:pt idx="1">
                  <c:v>725.12</c:v>
                </c:pt>
                <c:pt idx="2">
                  <c:v>325.27999999999997</c:v>
                </c:pt>
                <c:pt idx="3">
                  <c:v>657.08</c:v>
                </c:pt>
                <c:pt idx="4">
                  <c:v>1278.4100000000001</c:v>
                </c:pt>
                <c:pt idx="5">
                  <c:v>2584.37</c:v>
                </c:pt>
                <c:pt idx="6">
                  <c:v>2183.79</c:v>
                </c:pt>
                <c:pt idx="7">
                  <c:v>795.15</c:v>
                </c:pt>
                <c:pt idx="8">
                  <c:v>1253.8599999999999</c:v>
                </c:pt>
                <c:pt idx="9">
                  <c:v>3085.59</c:v>
                </c:pt>
                <c:pt idx="10">
                  <c:v>805.25</c:v>
                </c:pt>
                <c:pt idx="11">
                  <c:v>4075.2</c:v>
                </c:pt>
                <c:pt idx="12">
                  <c:v>7362.25</c:v>
                </c:pt>
                <c:pt idx="13">
                  <c:v>112.02</c:v>
                </c:pt>
                <c:pt idx="14">
                  <c:v>472.99</c:v>
                </c:pt>
                <c:pt idx="15">
                  <c:v>597.74</c:v>
                </c:pt>
                <c:pt idx="16">
                  <c:v>689.16</c:v>
                </c:pt>
                <c:pt idx="17">
                  <c:v>3203.82</c:v>
                </c:pt>
                <c:pt idx="18">
                  <c:v>6176.74</c:v>
                </c:pt>
                <c:pt idx="19">
                  <c:v>1586.63</c:v>
                </c:pt>
                <c:pt idx="20">
                  <c:v>2834.1</c:v>
                </c:pt>
                <c:pt idx="21">
                  <c:v>1991.47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D5-460B-882D-8F05AE3E5201}"/>
            </c:ext>
          </c:extLst>
        </c:ser>
        <c:ser>
          <c:idx val="3"/>
          <c:order val="1"/>
          <c:tx>
            <c:strRef>
              <c:f>DATA!$D$1</c:f>
              <c:strCache>
                <c:ptCount val="1"/>
                <c:pt idx="0">
                  <c:v>VIIRS I-BAND NGFS FIRES FRP TOTAL (MW)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cat>
            <c:numRef>
              <c:f>DATA!$A$2:$A$23</c:f>
              <c:numCache>
                <c:formatCode>General</c:formatCode>
                <c:ptCount val="22"/>
                <c:pt idx="0">
                  <c:v>20190802</c:v>
                </c:pt>
                <c:pt idx="1">
                  <c:v>20190802</c:v>
                </c:pt>
                <c:pt idx="2">
                  <c:v>20190802</c:v>
                </c:pt>
                <c:pt idx="3">
                  <c:v>20190803</c:v>
                </c:pt>
                <c:pt idx="4">
                  <c:v>20190803</c:v>
                </c:pt>
                <c:pt idx="5">
                  <c:v>20190803</c:v>
                </c:pt>
                <c:pt idx="6">
                  <c:v>20190803</c:v>
                </c:pt>
                <c:pt idx="7">
                  <c:v>20190804</c:v>
                </c:pt>
                <c:pt idx="8">
                  <c:v>20190804</c:v>
                </c:pt>
                <c:pt idx="9">
                  <c:v>20190804</c:v>
                </c:pt>
                <c:pt idx="10">
                  <c:v>20190805</c:v>
                </c:pt>
                <c:pt idx="11">
                  <c:v>20190805</c:v>
                </c:pt>
                <c:pt idx="12">
                  <c:v>20190805</c:v>
                </c:pt>
                <c:pt idx="13">
                  <c:v>20190806</c:v>
                </c:pt>
                <c:pt idx="14">
                  <c:v>20190806</c:v>
                </c:pt>
                <c:pt idx="15">
                  <c:v>20190806</c:v>
                </c:pt>
                <c:pt idx="16">
                  <c:v>20190806</c:v>
                </c:pt>
                <c:pt idx="17">
                  <c:v>20190807</c:v>
                </c:pt>
                <c:pt idx="18">
                  <c:v>20190807</c:v>
                </c:pt>
                <c:pt idx="19">
                  <c:v>20190808</c:v>
                </c:pt>
                <c:pt idx="20">
                  <c:v>20190808</c:v>
                </c:pt>
                <c:pt idx="21">
                  <c:v>20190808</c:v>
                </c:pt>
              </c:numCache>
            </c:numRef>
          </c:cat>
          <c:val>
            <c:numRef>
              <c:f>DATA!$D$2:$D$23</c:f>
              <c:numCache>
                <c:formatCode>General</c:formatCode>
                <c:ptCount val="22"/>
                <c:pt idx="0">
                  <c:v>267.69</c:v>
                </c:pt>
                <c:pt idx="1">
                  <c:v>1090.24</c:v>
                </c:pt>
                <c:pt idx="2">
                  <c:v>353.66</c:v>
                </c:pt>
                <c:pt idx="3">
                  <c:v>2226.04</c:v>
                </c:pt>
                <c:pt idx="4">
                  <c:v>1748.56</c:v>
                </c:pt>
                <c:pt idx="5">
                  <c:v>3096.22</c:v>
                </c:pt>
                <c:pt idx="6">
                  <c:v>4100.46</c:v>
                </c:pt>
                <c:pt idx="7">
                  <c:v>962.01</c:v>
                </c:pt>
                <c:pt idx="8">
                  <c:v>1705.63</c:v>
                </c:pt>
                <c:pt idx="9">
                  <c:v>5756.42</c:v>
                </c:pt>
                <c:pt idx="10">
                  <c:v>1866.24</c:v>
                </c:pt>
                <c:pt idx="11">
                  <c:v>6350.37</c:v>
                </c:pt>
                <c:pt idx="12">
                  <c:v>9124.43</c:v>
                </c:pt>
                <c:pt idx="13">
                  <c:v>221.65</c:v>
                </c:pt>
                <c:pt idx="14">
                  <c:v>603.41</c:v>
                </c:pt>
                <c:pt idx="15">
                  <c:v>1131.54</c:v>
                </c:pt>
                <c:pt idx="16">
                  <c:v>1069.26</c:v>
                </c:pt>
                <c:pt idx="17">
                  <c:v>5525.33</c:v>
                </c:pt>
                <c:pt idx="18">
                  <c:v>11695.07</c:v>
                </c:pt>
                <c:pt idx="19">
                  <c:v>5764.35</c:v>
                </c:pt>
                <c:pt idx="20">
                  <c:v>5529.18</c:v>
                </c:pt>
                <c:pt idx="21">
                  <c:v>3065.72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D5-460B-882D-8F05AE3E52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7945167"/>
        <c:axId val="1607127327"/>
      </c:lineChart>
      <c:lineChart>
        <c:grouping val="standard"/>
        <c:varyColors val="0"/>
        <c:ser>
          <c:idx val="0"/>
          <c:order val="2"/>
          <c:tx>
            <c:strRef>
              <c:f>DATA!$E$1</c:f>
              <c:strCache>
                <c:ptCount val="1"/>
                <c:pt idx="0">
                  <c:v>PERCENT DIFFERENCE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DATA!$E$2:$E$23</c:f>
              <c:numCache>
                <c:formatCode>General</c:formatCode>
                <c:ptCount val="22"/>
                <c:pt idx="0">
                  <c:v>67.022443890274303</c:v>
                </c:pt>
                <c:pt idx="1">
                  <c:v>40.225630178036312</c:v>
                </c:pt>
                <c:pt idx="2">
                  <c:v>8.3600907296668492</c:v>
                </c:pt>
                <c:pt idx="3">
                  <c:v>108.8376481034435</c:v>
                </c:pt>
                <c:pt idx="4">
                  <c:v>31.064067367697717</c:v>
                </c:pt>
                <c:pt idx="5">
                  <c:v>18.021015422693765</c:v>
                </c:pt>
                <c:pt idx="6">
                  <c:v>60.999164578111952</c:v>
                </c:pt>
                <c:pt idx="7">
                  <c:v>18.992009834050403</c:v>
                </c:pt>
                <c:pt idx="8">
                  <c:v>30.530260281332271</c:v>
                </c:pt>
                <c:pt idx="9">
                  <c:v>60.412281822798207</c:v>
                </c:pt>
                <c:pt idx="10">
                  <c:v>79.430579938536184</c:v>
                </c:pt>
                <c:pt idx="11">
                  <c:v>43.645958925986783</c:v>
                </c:pt>
                <c:pt idx="12">
                  <c:v>21.377014656680426</c:v>
                </c:pt>
                <c:pt idx="13">
                  <c:v>65.711631252435041</c:v>
                </c:pt>
                <c:pt idx="14">
                  <c:v>24.232627276105529</c:v>
                </c:pt>
                <c:pt idx="15">
                  <c:v>61.736676535899328</c:v>
                </c:pt>
                <c:pt idx="16">
                  <c:v>43.231992356774832</c:v>
                </c:pt>
                <c:pt idx="17">
                  <c:v>53.189829479388031</c:v>
                </c:pt>
                <c:pt idx="18">
                  <c:v>61.754573263704124</c:v>
                </c:pt>
                <c:pt idx="19">
                  <c:v>113.66430054224061</c:v>
                </c:pt>
                <c:pt idx="20">
                  <c:v>64.450311361092787</c:v>
                </c:pt>
                <c:pt idx="21">
                  <c:v>42.484067238921213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D5-460B-882D-8F05AE3E52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7126607"/>
        <c:axId val="1736606271"/>
      </c:lineChart>
      <c:catAx>
        <c:axId val="16679451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baseline="0"/>
                  <a:t>DAY</a:t>
                </a:r>
              </a:p>
            </c:rich>
          </c:tx>
          <c:layout>
            <c:manualLayout>
              <c:xMode val="edge"/>
              <c:yMode val="edge"/>
              <c:x val="0.48441195013303684"/>
              <c:y val="0.942653162850436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7127327"/>
        <c:crosses val="autoZero"/>
        <c:auto val="1"/>
        <c:lblAlgn val="ctr"/>
        <c:lblOffset val="100"/>
        <c:noMultiLvlLbl val="0"/>
      </c:catAx>
      <c:valAx>
        <c:axId val="1607127327"/>
        <c:scaling>
          <c:logBase val="10"/>
          <c:orientation val="minMax"/>
          <c:max val="12000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baseline="0"/>
                  <a:t>FRP TOTAL (MW)</a:t>
                </a:r>
              </a:p>
            </c:rich>
          </c:tx>
          <c:layout>
            <c:manualLayout>
              <c:xMode val="edge"/>
              <c:yMode val="edge"/>
              <c:x val="0"/>
              <c:y val="0.428922629873777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7945167"/>
        <c:crosses val="autoZero"/>
        <c:crossBetween val="between"/>
      </c:valAx>
      <c:valAx>
        <c:axId val="1736606271"/>
        <c:scaling>
          <c:orientation val="minMax"/>
          <c:max val="150"/>
          <c:min val="-15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baseline="0"/>
                  <a:t>Percent Difference</a:t>
                </a:r>
              </a:p>
            </c:rich>
          </c:tx>
          <c:layout>
            <c:manualLayout>
              <c:xMode val="edge"/>
              <c:yMode val="edge"/>
              <c:x val="0.96083408884859478"/>
              <c:y val="0.437651477656761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7126607"/>
        <c:crosses val="max"/>
        <c:crossBetween val="between"/>
      </c:valAx>
      <c:catAx>
        <c:axId val="1737126607"/>
        <c:scaling>
          <c:orientation val="minMax"/>
        </c:scaling>
        <c:delete val="1"/>
        <c:axPos val="b"/>
        <c:majorTickMark val="out"/>
        <c:minorTickMark val="none"/>
        <c:tickLblPos val="nextTo"/>
        <c:crossAx val="173660627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53743969455406E-2"/>
          <c:y val="6.7245053272450547E-2"/>
          <c:w val="0.92150527272394589"/>
          <c:h val="0.120265103848320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/>
              <a:t>WILLIAMS FLATS CASE NIGHTTIME ONLY: VIIRS I-BAND FRP TOTAL ANALYSIS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437358631586537E-2"/>
          <c:y val="0.22735812133072408"/>
          <c:w val="0.92109370799923951"/>
          <c:h val="0.58614019138018703"/>
        </c:manualLayout>
      </c:layout>
      <c:lineChart>
        <c:grouping val="standard"/>
        <c:varyColors val="0"/>
        <c:ser>
          <c:idx val="2"/>
          <c:order val="0"/>
          <c:tx>
            <c:strRef>
              <c:f>DATA!$C$1</c:f>
              <c:strCache>
                <c:ptCount val="1"/>
                <c:pt idx="0">
                  <c:v>VIIRS I-BAND ACTIVE FIRE FRP TOTAL (MW)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DATA!$A$2:$A$21</c:f>
              <c:numCache>
                <c:formatCode>General</c:formatCode>
                <c:ptCount val="20"/>
                <c:pt idx="0">
                  <c:v>20190803</c:v>
                </c:pt>
                <c:pt idx="1">
                  <c:v>20190803</c:v>
                </c:pt>
                <c:pt idx="2">
                  <c:v>20190803</c:v>
                </c:pt>
                <c:pt idx="3">
                  <c:v>20190803</c:v>
                </c:pt>
                <c:pt idx="4">
                  <c:v>20190804</c:v>
                </c:pt>
                <c:pt idx="5">
                  <c:v>20190804</c:v>
                </c:pt>
                <c:pt idx="6">
                  <c:v>20190804</c:v>
                </c:pt>
                <c:pt idx="7">
                  <c:v>20190805</c:v>
                </c:pt>
                <c:pt idx="8">
                  <c:v>20190805</c:v>
                </c:pt>
                <c:pt idx="9">
                  <c:v>20190805</c:v>
                </c:pt>
                <c:pt idx="10">
                  <c:v>20190806</c:v>
                </c:pt>
                <c:pt idx="11">
                  <c:v>20190806</c:v>
                </c:pt>
                <c:pt idx="12">
                  <c:v>20190806</c:v>
                </c:pt>
                <c:pt idx="13">
                  <c:v>20190806</c:v>
                </c:pt>
                <c:pt idx="14">
                  <c:v>20190807</c:v>
                </c:pt>
                <c:pt idx="15">
                  <c:v>20190807</c:v>
                </c:pt>
                <c:pt idx="16">
                  <c:v>20190808</c:v>
                </c:pt>
                <c:pt idx="17">
                  <c:v>20190808</c:v>
                </c:pt>
                <c:pt idx="18">
                  <c:v>20190808</c:v>
                </c:pt>
                <c:pt idx="19">
                  <c:v>20190809</c:v>
                </c:pt>
              </c:numCache>
            </c:numRef>
          </c:cat>
          <c:val>
            <c:numRef>
              <c:f>DATA!$C$2:$C$21</c:f>
              <c:numCache>
                <c:formatCode>General</c:formatCode>
                <c:ptCount val="20"/>
                <c:pt idx="0">
                  <c:v>664.75</c:v>
                </c:pt>
                <c:pt idx="1">
                  <c:v>630.1</c:v>
                </c:pt>
                <c:pt idx="2">
                  <c:v>561.64</c:v>
                </c:pt>
                <c:pt idx="3">
                  <c:v>850.09</c:v>
                </c:pt>
                <c:pt idx="4">
                  <c:v>577.08000000000004</c:v>
                </c:pt>
                <c:pt idx="5">
                  <c:v>566.79999999999995</c:v>
                </c:pt>
                <c:pt idx="6">
                  <c:v>222.59</c:v>
                </c:pt>
                <c:pt idx="7">
                  <c:v>266.52999999999997</c:v>
                </c:pt>
                <c:pt idx="8">
                  <c:v>254.69</c:v>
                </c:pt>
                <c:pt idx="9">
                  <c:v>190.85</c:v>
                </c:pt>
                <c:pt idx="10">
                  <c:v>119.49</c:v>
                </c:pt>
                <c:pt idx="11">
                  <c:v>321.61</c:v>
                </c:pt>
                <c:pt idx="12">
                  <c:v>230.69</c:v>
                </c:pt>
                <c:pt idx="13">
                  <c:v>125.5</c:v>
                </c:pt>
                <c:pt idx="14">
                  <c:v>1195.53</c:v>
                </c:pt>
                <c:pt idx="15">
                  <c:v>408.35</c:v>
                </c:pt>
                <c:pt idx="16">
                  <c:v>4016.85</c:v>
                </c:pt>
                <c:pt idx="17">
                  <c:v>2344.5500000000002</c:v>
                </c:pt>
                <c:pt idx="18">
                  <c:v>674.03</c:v>
                </c:pt>
                <c:pt idx="19">
                  <c:v>133.30000000000001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09F-441E-8D40-E73C59BB9624}"/>
            </c:ext>
          </c:extLst>
        </c:ser>
        <c:ser>
          <c:idx val="3"/>
          <c:order val="1"/>
          <c:tx>
            <c:strRef>
              <c:f>DATA!$D$1</c:f>
              <c:strCache>
                <c:ptCount val="1"/>
                <c:pt idx="0">
                  <c:v>VIIRS I-BAND NGFS FIRES FRP TOTAL (MW)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cat>
            <c:numRef>
              <c:f>DATA!$A$2:$A$21</c:f>
              <c:numCache>
                <c:formatCode>General</c:formatCode>
                <c:ptCount val="20"/>
                <c:pt idx="0">
                  <c:v>20190803</c:v>
                </c:pt>
                <c:pt idx="1">
                  <c:v>20190803</c:v>
                </c:pt>
                <c:pt idx="2">
                  <c:v>20190803</c:v>
                </c:pt>
                <c:pt idx="3">
                  <c:v>20190803</c:v>
                </c:pt>
                <c:pt idx="4">
                  <c:v>20190804</c:v>
                </c:pt>
                <c:pt idx="5">
                  <c:v>20190804</c:v>
                </c:pt>
                <c:pt idx="6">
                  <c:v>20190804</c:v>
                </c:pt>
                <c:pt idx="7">
                  <c:v>20190805</c:v>
                </c:pt>
                <c:pt idx="8">
                  <c:v>20190805</c:v>
                </c:pt>
                <c:pt idx="9">
                  <c:v>20190805</c:v>
                </c:pt>
                <c:pt idx="10">
                  <c:v>20190806</c:v>
                </c:pt>
                <c:pt idx="11">
                  <c:v>20190806</c:v>
                </c:pt>
                <c:pt idx="12">
                  <c:v>20190806</c:v>
                </c:pt>
                <c:pt idx="13">
                  <c:v>20190806</c:v>
                </c:pt>
                <c:pt idx="14">
                  <c:v>20190807</c:v>
                </c:pt>
                <c:pt idx="15">
                  <c:v>20190807</c:v>
                </c:pt>
                <c:pt idx="16">
                  <c:v>20190808</c:v>
                </c:pt>
                <c:pt idx="17">
                  <c:v>20190808</c:v>
                </c:pt>
                <c:pt idx="18">
                  <c:v>20190808</c:v>
                </c:pt>
                <c:pt idx="19">
                  <c:v>20190809</c:v>
                </c:pt>
              </c:numCache>
            </c:numRef>
          </c:cat>
          <c:val>
            <c:numRef>
              <c:f>DATA!$D$2:$D$21</c:f>
              <c:numCache>
                <c:formatCode>General</c:formatCode>
                <c:ptCount val="20"/>
                <c:pt idx="0">
                  <c:v>1059.8499999999999</c:v>
                </c:pt>
                <c:pt idx="1">
                  <c:v>736.65</c:v>
                </c:pt>
                <c:pt idx="2">
                  <c:v>752.64</c:v>
                </c:pt>
                <c:pt idx="3">
                  <c:v>1298.3399999999999</c:v>
                </c:pt>
                <c:pt idx="4">
                  <c:v>719.61</c:v>
                </c:pt>
                <c:pt idx="5">
                  <c:v>680.94</c:v>
                </c:pt>
                <c:pt idx="6">
                  <c:v>386.45</c:v>
                </c:pt>
                <c:pt idx="7">
                  <c:v>500.99</c:v>
                </c:pt>
                <c:pt idx="8">
                  <c:v>328.08</c:v>
                </c:pt>
                <c:pt idx="9">
                  <c:v>214.61</c:v>
                </c:pt>
                <c:pt idx="10">
                  <c:v>183.4</c:v>
                </c:pt>
                <c:pt idx="11">
                  <c:v>326.27999999999997</c:v>
                </c:pt>
                <c:pt idx="12">
                  <c:v>232.76</c:v>
                </c:pt>
                <c:pt idx="13">
                  <c:v>194</c:v>
                </c:pt>
                <c:pt idx="14">
                  <c:v>1522.7</c:v>
                </c:pt>
                <c:pt idx="15">
                  <c:v>724.78</c:v>
                </c:pt>
                <c:pt idx="16">
                  <c:v>5126.1099999999997</c:v>
                </c:pt>
                <c:pt idx="17">
                  <c:v>2921.08</c:v>
                </c:pt>
                <c:pt idx="18">
                  <c:v>935.57</c:v>
                </c:pt>
                <c:pt idx="19">
                  <c:v>201.44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09F-441E-8D40-E73C59BB96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7945167"/>
        <c:axId val="1607127327"/>
      </c:lineChart>
      <c:lineChart>
        <c:grouping val="standard"/>
        <c:varyColors val="0"/>
        <c:ser>
          <c:idx val="0"/>
          <c:order val="2"/>
          <c:tx>
            <c:strRef>
              <c:f>DATA!$E$1</c:f>
              <c:strCache>
                <c:ptCount val="1"/>
                <c:pt idx="0">
                  <c:v>PERCENT DIFFERENCE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DATA!$E$2:$E$21</c:f>
              <c:numCache>
                <c:formatCode>General</c:formatCode>
                <c:ptCount val="20"/>
                <c:pt idx="0">
                  <c:v>45.819320422126864</c:v>
                </c:pt>
                <c:pt idx="1">
                  <c:v>15.591732211450516</c:v>
                </c:pt>
                <c:pt idx="2">
                  <c:v>29.065343762364186</c:v>
                </c:pt>
                <c:pt idx="3">
                  <c:v>41.728145669163055</c:v>
                </c:pt>
                <c:pt idx="4">
                  <c:v>21.983666103694787</c:v>
                </c:pt>
                <c:pt idx="5">
                  <c:v>18.295478224630145</c:v>
                </c:pt>
                <c:pt idx="6">
                  <c:v>53.809273610928678</c:v>
                </c:pt>
                <c:pt idx="7">
                  <c:v>61.095476339378784</c:v>
                </c:pt>
                <c:pt idx="8">
                  <c:v>25.186608782195375</c:v>
                </c:pt>
                <c:pt idx="9">
                  <c:v>11.720021703743905</c:v>
                </c:pt>
                <c:pt idx="10">
                  <c:v>42.200138664201539</c:v>
                </c:pt>
                <c:pt idx="11">
                  <c:v>1.4416027412060561</c:v>
                </c:pt>
                <c:pt idx="12">
                  <c:v>0.89330024813895492</c:v>
                </c:pt>
                <c:pt idx="13">
                  <c:v>42.879499217527389</c:v>
                </c:pt>
                <c:pt idx="14">
                  <c:v>24.072282330781434</c:v>
                </c:pt>
                <c:pt idx="15">
                  <c:v>55.850608491523467</c:v>
                </c:pt>
                <c:pt idx="16">
                  <c:v>24.264789521117887</c:v>
                </c:pt>
                <c:pt idx="17">
                  <c:v>21.897854577704841</c:v>
                </c:pt>
                <c:pt idx="18">
                  <c:v>32.497514910536793</c:v>
                </c:pt>
                <c:pt idx="19">
                  <c:v>40.712194539045221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09F-441E-8D40-E73C59BB96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7126607"/>
        <c:axId val="1736606271"/>
      </c:lineChart>
      <c:catAx>
        <c:axId val="16679451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baseline="0"/>
                  <a:t>DAY</a:t>
                </a:r>
              </a:p>
            </c:rich>
          </c:tx>
          <c:layout>
            <c:manualLayout>
              <c:xMode val="edge"/>
              <c:yMode val="edge"/>
              <c:x val="0.48508004063702259"/>
              <c:y val="0.946513929323673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7127327"/>
        <c:crosses val="autoZero"/>
        <c:auto val="1"/>
        <c:lblAlgn val="ctr"/>
        <c:lblOffset val="100"/>
        <c:noMultiLvlLbl val="0"/>
      </c:catAx>
      <c:valAx>
        <c:axId val="1607127327"/>
        <c:scaling>
          <c:logBase val="10"/>
          <c:orientation val="minMax"/>
          <c:max val="12000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baseline="0"/>
                  <a:t>FRP TOTAL (MW)</a:t>
                </a:r>
              </a:p>
            </c:rich>
          </c:tx>
          <c:layout>
            <c:manualLayout>
              <c:xMode val="edge"/>
              <c:yMode val="edge"/>
              <c:x val="0"/>
              <c:y val="0.430877936889321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7945167"/>
        <c:crosses val="autoZero"/>
        <c:crossBetween val="between"/>
      </c:valAx>
      <c:valAx>
        <c:axId val="1736606271"/>
        <c:scaling>
          <c:orientation val="minMax"/>
          <c:max val="150"/>
          <c:min val="-15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baseline="0"/>
                  <a:t>Percent Difference</a:t>
                </a:r>
              </a:p>
            </c:rich>
          </c:tx>
          <c:layout>
            <c:manualLayout>
              <c:xMode val="edge"/>
              <c:yMode val="edge"/>
              <c:x val="0.95969876649117036"/>
              <c:y val="0.439688699965805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7126607"/>
        <c:crosses val="max"/>
        <c:crossBetween val="between"/>
      </c:valAx>
      <c:catAx>
        <c:axId val="1737126607"/>
        <c:scaling>
          <c:orientation val="minMax"/>
        </c:scaling>
        <c:delete val="1"/>
        <c:axPos val="b"/>
        <c:majorTickMark val="out"/>
        <c:minorTickMark val="none"/>
        <c:tickLblPos val="nextTo"/>
        <c:crossAx val="173660627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53743969455406E-2"/>
          <c:y val="6.7245053272450547E-2"/>
          <c:w val="0.92150527272394589"/>
          <c:h val="0.120265103848320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/>
              <a:t>MASTER COMPARISON FOR FIRE CASES: FRP TOTAL ANALYSIS  </a:t>
            </a:r>
          </a:p>
        </c:rich>
      </c:tx>
      <c:layout>
        <c:manualLayout>
          <c:xMode val="edge"/>
          <c:yMode val="edge"/>
          <c:x val="0.2971448617605498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437358631586537E-2"/>
          <c:y val="0.22735812133072408"/>
          <c:w val="0.92109370799923951"/>
          <c:h val="0.58614019138018703"/>
        </c:manualLayout>
      </c:layout>
      <c:lineChart>
        <c:grouping val="standard"/>
        <c:varyColors val="0"/>
        <c:ser>
          <c:idx val="1"/>
          <c:order val="0"/>
          <c:tx>
            <c:strRef>
              <c:f>DATA!$C$1</c:f>
              <c:strCache>
                <c:ptCount val="1"/>
                <c:pt idx="0">
                  <c:v>MASTER FRP Total (MW)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multiLvlStrRef>
              <c:f>DATA!$A$2:$B$8</c:f>
              <c:multiLvlStrCache>
                <c:ptCount val="7"/>
                <c:lvl>
                  <c:pt idx="0">
                    <c:v>Lick Creek, ID</c:v>
                  </c:pt>
                  <c:pt idx="1">
                    <c:v>Williams Flats, WA</c:v>
                  </c:pt>
                  <c:pt idx="2">
                    <c:v>Williams Flats, WA</c:v>
                  </c:pt>
                  <c:pt idx="3">
                    <c:v>Williams Flats, WA</c:v>
                  </c:pt>
                  <c:pt idx="4">
                    <c:v>Williams Flats, WA</c:v>
                  </c:pt>
                  <c:pt idx="5">
                    <c:v>Williams Flats, WA</c:v>
                  </c:pt>
                  <c:pt idx="6">
                    <c:v>Williams Flats, WA</c:v>
                  </c:pt>
                </c:lvl>
                <c:lvl>
                  <c:pt idx="0">
                    <c:v>20190803  2130-2134</c:v>
                  </c:pt>
                  <c:pt idx="1">
                    <c:v>20190803  2151-2159</c:v>
                  </c:pt>
                  <c:pt idx="2">
                    <c:v>20190803  2220-2223</c:v>
                  </c:pt>
                  <c:pt idx="3">
                    <c:v>20190806  1851-1900</c:v>
                  </c:pt>
                  <c:pt idx="4">
                    <c:v>20190806  2033-2039</c:v>
                  </c:pt>
                  <c:pt idx="5">
                    <c:v>20190806  2033-2039</c:v>
                  </c:pt>
                  <c:pt idx="6">
                    <c:v>20190806  2153-2156</c:v>
                  </c:pt>
                </c:lvl>
              </c:multiLvlStrCache>
            </c:multiLvlStrRef>
          </c:cat>
          <c:val>
            <c:numRef>
              <c:f>DATA!$C$2:$C$8</c:f>
              <c:numCache>
                <c:formatCode>General</c:formatCode>
                <c:ptCount val="7"/>
                <c:pt idx="0">
                  <c:v>188.94</c:v>
                </c:pt>
                <c:pt idx="1">
                  <c:v>2191.16</c:v>
                </c:pt>
                <c:pt idx="2">
                  <c:v>896.1</c:v>
                </c:pt>
                <c:pt idx="3">
                  <c:v>186.79</c:v>
                </c:pt>
                <c:pt idx="4">
                  <c:v>415.36</c:v>
                </c:pt>
                <c:pt idx="5">
                  <c:v>415.36</c:v>
                </c:pt>
                <c:pt idx="6">
                  <c:v>767.1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06-431F-9045-10738D746528}"/>
            </c:ext>
          </c:extLst>
        </c:ser>
        <c:ser>
          <c:idx val="2"/>
          <c:order val="1"/>
          <c:tx>
            <c:strRef>
              <c:f>DATA!$D$1</c:f>
              <c:strCache>
                <c:ptCount val="1"/>
                <c:pt idx="0">
                  <c:v>VIIRS I-BAND Active Fire FRP Total +/- 30 min (MW)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multiLvlStrRef>
              <c:f>DATA!$A$2:$B$8</c:f>
              <c:multiLvlStrCache>
                <c:ptCount val="7"/>
                <c:lvl>
                  <c:pt idx="0">
                    <c:v>Lick Creek, ID</c:v>
                  </c:pt>
                  <c:pt idx="1">
                    <c:v>Williams Flats, WA</c:v>
                  </c:pt>
                  <c:pt idx="2">
                    <c:v>Williams Flats, WA</c:v>
                  </c:pt>
                  <c:pt idx="3">
                    <c:v>Williams Flats, WA</c:v>
                  </c:pt>
                  <c:pt idx="4">
                    <c:v>Williams Flats, WA</c:v>
                  </c:pt>
                  <c:pt idx="5">
                    <c:v>Williams Flats, WA</c:v>
                  </c:pt>
                  <c:pt idx="6">
                    <c:v>Williams Flats, WA</c:v>
                  </c:pt>
                </c:lvl>
                <c:lvl>
                  <c:pt idx="0">
                    <c:v>20190803  2130-2134</c:v>
                  </c:pt>
                  <c:pt idx="1">
                    <c:v>20190803  2151-2159</c:v>
                  </c:pt>
                  <c:pt idx="2">
                    <c:v>20190803  2220-2223</c:v>
                  </c:pt>
                  <c:pt idx="3">
                    <c:v>20190806  1851-1900</c:v>
                  </c:pt>
                  <c:pt idx="4">
                    <c:v>20190806  2033-2039</c:v>
                  </c:pt>
                  <c:pt idx="5">
                    <c:v>20190806  2033-2039</c:v>
                  </c:pt>
                  <c:pt idx="6">
                    <c:v>20190806  2153-2156</c:v>
                  </c:pt>
                </c:lvl>
              </c:multiLvlStrCache>
            </c:multiLvlStrRef>
          </c:cat>
          <c:val>
            <c:numRef>
              <c:f>DATA!$D$2:$D$8</c:f>
              <c:numCache>
                <c:formatCode>General</c:formatCode>
                <c:ptCount val="7"/>
                <c:pt idx="0">
                  <c:v>198.33</c:v>
                </c:pt>
                <c:pt idx="1">
                  <c:v>2183.7800000000002</c:v>
                </c:pt>
                <c:pt idx="2">
                  <c:v>1161.6300000000001</c:v>
                </c:pt>
                <c:pt idx="3">
                  <c:v>112.02</c:v>
                </c:pt>
                <c:pt idx="4">
                  <c:v>312.2</c:v>
                </c:pt>
                <c:pt idx="5">
                  <c:v>259.86</c:v>
                </c:pt>
                <c:pt idx="6">
                  <c:v>385.3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06-431F-9045-10738D746528}"/>
            </c:ext>
          </c:extLst>
        </c:ser>
        <c:ser>
          <c:idx val="3"/>
          <c:order val="2"/>
          <c:tx>
            <c:strRef>
              <c:f>DATA!$E$1</c:f>
              <c:strCache>
                <c:ptCount val="1"/>
                <c:pt idx="0">
                  <c:v>VIIRS I-BAND NGFS FRP Total +/- 30 min (MW)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cat>
            <c:multiLvlStrRef>
              <c:f>DATA!$A$2:$B$8</c:f>
              <c:multiLvlStrCache>
                <c:ptCount val="7"/>
                <c:lvl>
                  <c:pt idx="0">
                    <c:v>Lick Creek, ID</c:v>
                  </c:pt>
                  <c:pt idx="1">
                    <c:v>Williams Flats, WA</c:v>
                  </c:pt>
                  <c:pt idx="2">
                    <c:v>Williams Flats, WA</c:v>
                  </c:pt>
                  <c:pt idx="3">
                    <c:v>Williams Flats, WA</c:v>
                  </c:pt>
                  <c:pt idx="4">
                    <c:v>Williams Flats, WA</c:v>
                  </c:pt>
                  <c:pt idx="5">
                    <c:v>Williams Flats, WA</c:v>
                  </c:pt>
                  <c:pt idx="6">
                    <c:v>Williams Flats, WA</c:v>
                  </c:pt>
                </c:lvl>
                <c:lvl>
                  <c:pt idx="0">
                    <c:v>20190803  2130-2134</c:v>
                  </c:pt>
                  <c:pt idx="1">
                    <c:v>20190803  2151-2159</c:v>
                  </c:pt>
                  <c:pt idx="2">
                    <c:v>20190803  2220-2223</c:v>
                  </c:pt>
                  <c:pt idx="3">
                    <c:v>20190806  1851-1900</c:v>
                  </c:pt>
                  <c:pt idx="4">
                    <c:v>20190806  2033-2039</c:v>
                  </c:pt>
                  <c:pt idx="5">
                    <c:v>20190806  2033-2039</c:v>
                  </c:pt>
                  <c:pt idx="6">
                    <c:v>20190806  2153-2156</c:v>
                  </c:pt>
                </c:lvl>
              </c:multiLvlStrCache>
            </c:multiLvlStrRef>
          </c:cat>
          <c:val>
            <c:numRef>
              <c:f>DATA!$E$2:$E$8</c:f>
              <c:numCache>
                <c:formatCode>General</c:formatCode>
                <c:ptCount val="7"/>
                <c:pt idx="0">
                  <c:v>248.25</c:v>
                </c:pt>
                <c:pt idx="1">
                  <c:v>4010.12</c:v>
                </c:pt>
                <c:pt idx="2">
                  <c:v>2249.83</c:v>
                </c:pt>
                <c:pt idx="3">
                  <c:v>195.02</c:v>
                </c:pt>
                <c:pt idx="4">
                  <c:v>689.73</c:v>
                </c:pt>
                <c:pt idx="5">
                  <c:v>362.06</c:v>
                </c:pt>
                <c:pt idx="6">
                  <c:v>589.04999999999995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06-431F-9045-10738D7465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7945167"/>
        <c:axId val="1607127327"/>
      </c:lineChart>
      <c:lineChart>
        <c:grouping val="standard"/>
        <c:varyColors val="0"/>
        <c:ser>
          <c:idx val="7"/>
          <c:order val="3"/>
          <c:tx>
            <c:strRef>
              <c:f>DATA!$F$1</c:f>
              <c:strCache>
                <c:ptCount val="1"/>
                <c:pt idx="0">
                  <c:v>Percent Difference FRP Total MASTER and VIIRS I-BAND Active Fire</c:v>
                </c:pt>
              </c:strCache>
            </c:strRef>
          </c:tx>
          <c:spPr>
            <a:ln w="28575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multiLvlStrRef>
              <c:f>DATA!$A$2:$B$8</c:f>
              <c:multiLvlStrCache>
                <c:ptCount val="7"/>
                <c:lvl>
                  <c:pt idx="0">
                    <c:v>Lick Creek, ID</c:v>
                  </c:pt>
                  <c:pt idx="1">
                    <c:v>Williams Flats, WA</c:v>
                  </c:pt>
                  <c:pt idx="2">
                    <c:v>Williams Flats, WA</c:v>
                  </c:pt>
                  <c:pt idx="3">
                    <c:v>Williams Flats, WA</c:v>
                  </c:pt>
                  <c:pt idx="4">
                    <c:v>Williams Flats, WA</c:v>
                  </c:pt>
                  <c:pt idx="5">
                    <c:v>Williams Flats, WA</c:v>
                  </c:pt>
                  <c:pt idx="6">
                    <c:v>Williams Flats, WA</c:v>
                  </c:pt>
                </c:lvl>
                <c:lvl>
                  <c:pt idx="0">
                    <c:v>20190803  2130-2134</c:v>
                  </c:pt>
                  <c:pt idx="1">
                    <c:v>20190803  2151-2159</c:v>
                  </c:pt>
                  <c:pt idx="2">
                    <c:v>20190803  2220-2223</c:v>
                  </c:pt>
                  <c:pt idx="3">
                    <c:v>20190806  1851-1900</c:v>
                  </c:pt>
                  <c:pt idx="4">
                    <c:v>20190806  2033-2039</c:v>
                  </c:pt>
                  <c:pt idx="5">
                    <c:v>20190806  2033-2039</c:v>
                  </c:pt>
                  <c:pt idx="6">
                    <c:v>20190806  2153-2156</c:v>
                  </c:pt>
                </c:lvl>
              </c:multiLvlStrCache>
            </c:multiLvlStrRef>
          </c:cat>
          <c:val>
            <c:numRef>
              <c:f>DATA!$F$2:$F$8</c:f>
              <c:numCache>
                <c:formatCode>General</c:formatCode>
                <c:ptCount val="7"/>
                <c:pt idx="0">
                  <c:v>-4.8493299248586332</c:v>
                </c:pt>
                <c:pt idx="1">
                  <c:v>0.33737605544303023</c:v>
                </c:pt>
                <c:pt idx="2">
                  <c:v>-25.808050618885868</c:v>
                </c:pt>
                <c:pt idx="3">
                  <c:v>50.045179210869783</c:v>
                </c:pt>
                <c:pt idx="4">
                  <c:v>28.357798669525547</c:v>
                </c:pt>
                <c:pt idx="5">
                  <c:v>46.059062231568973</c:v>
                </c:pt>
                <c:pt idx="6">
                  <c:v>66.261714682401944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706-431F-9045-10738D746528}"/>
            </c:ext>
          </c:extLst>
        </c:ser>
        <c:ser>
          <c:idx val="6"/>
          <c:order val="4"/>
          <c:tx>
            <c:strRef>
              <c:f>DATA!$G$1</c:f>
              <c:strCache>
                <c:ptCount val="1"/>
                <c:pt idx="0">
                  <c:v>Percent Difference FRP Total MASTER and VIIRS I-BAND NGFS</c:v>
                </c:pt>
              </c:strCache>
            </c:strRef>
          </c:tx>
          <c:spPr>
            <a:ln w="28575" cap="rnd">
              <a:solidFill>
                <a:srgbClr val="00206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cat>
            <c:multiLvlStrRef>
              <c:f>DATA!$A$2:$B$8</c:f>
              <c:multiLvlStrCache>
                <c:ptCount val="7"/>
                <c:lvl>
                  <c:pt idx="0">
                    <c:v>Lick Creek, ID</c:v>
                  </c:pt>
                  <c:pt idx="1">
                    <c:v>Williams Flats, WA</c:v>
                  </c:pt>
                  <c:pt idx="2">
                    <c:v>Williams Flats, WA</c:v>
                  </c:pt>
                  <c:pt idx="3">
                    <c:v>Williams Flats, WA</c:v>
                  </c:pt>
                  <c:pt idx="4">
                    <c:v>Williams Flats, WA</c:v>
                  </c:pt>
                  <c:pt idx="5">
                    <c:v>Williams Flats, WA</c:v>
                  </c:pt>
                  <c:pt idx="6">
                    <c:v>Williams Flats, WA</c:v>
                  </c:pt>
                </c:lvl>
                <c:lvl>
                  <c:pt idx="0">
                    <c:v>20190803  2130-2134</c:v>
                  </c:pt>
                  <c:pt idx="1">
                    <c:v>20190803  2151-2159</c:v>
                  </c:pt>
                  <c:pt idx="2">
                    <c:v>20190803  2220-2223</c:v>
                  </c:pt>
                  <c:pt idx="3">
                    <c:v>20190806  1851-1900</c:v>
                  </c:pt>
                  <c:pt idx="4">
                    <c:v>20190806  2033-2039</c:v>
                  </c:pt>
                  <c:pt idx="5">
                    <c:v>20190806  2033-2039</c:v>
                  </c:pt>
                  <c:pt idx="6">
                    <c:v>20190806  2153-2156</c:v>
                  </c:pt>
                </c:lvl>
              </c:multiLvlStrCache>
            </c:multiLvlStrRef>
          </c:cat>
          <c:val>
            <c:numRef>
              <c:f>DATA!$G$2:$G$8</c:f>
              <c:numCache>
                <c:formatCode>General</c:formatCode>
                <c:ptCount val="7"/>
                <c:pt idx="0">
                  <c:v>-27.132368077952378</c:v>
                </c:pt>
                <c:pt idx="1">
                  <c:v>-58.664017751173958</c:v>
                </c:pt>
                <c:pt idx="2">
                  <c:v>-86.062309078714406</c:v>
                </c:pt>
                <c:pt idx="3">
                  <c:v>-4.3110447604829725</c:v>
                </c:pt>
                <c:pt idx="4">
                  <c:v>-49.655684152421969</c:v>
                </c:pt>
                <c:pt idx="5">
                  <c:v>13.71202181574953</c:v>
                </c:pt>
                <c:pt idx="6">
                  <c:v>26.258157283486348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706-431F-9045-10738D7465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0651184"/>
        <c:axId val="720922496"/>
      </c:lineChart>
      <c:catAx>
        <c:axId val="16679451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baseline="0"/>
                  <a:t>MASTER FILE DAY/TIME (UTC)/FIRE</a:t>
                </a:r>
              </a:p>
            </c:rich>
          </c:tx>
          <c:layout>
            <c:manualLayout>
              <c:xMode val="edge"/>
              <c:yMode val="edge"/>
              <c:x val="0.40538254234260435"/>
              <c:y val="0.950619825875654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7127327"/>
        <c:crosses val="autoZero"/>
        <c:auto val="1"/>
        <c:lblAlgn val="ctr"/>
        <c:lblOffset val="100"/>
        <c:noMultiLvlLbl val="0"/>
      </c:catAx>
      <c:valAx>
        <c:axId val="1607127327"/>
        <c:scaling>
          <c:logBase val="10"/>
          <c:orientation val="minMax"/>
          <c:max val="10000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baseline="0"/>
                  <a:t>FRP TOTAL (MW)</a:t>
                </a:r>
              </a:p>
            </c:rich>
          </c:tx>
          <c:layout>
            <c:manualLayout>
              <c:xMode val="edge"/>
              <c:yMode val="edge"/>
              <c:x val="0"/>
              <c:y val="0.429376555347427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7945167"/>
        <c:crosses val="autoZero"/>
        <c:crossBetween val="between"/>
      </c:valAx>
      <c:valAx>
        <c:axId val="720922496"/>
        <c:scaling>
          <c:orientation val="minMax"/>
          <c:max val="100"/>
          <c:min val="-1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baseline="0"/>
                  <a:t>Percent Difference</a:t>
                </a:r>
              </a:p>
            </c:rich>
          </c:tx>
          <c:layout>
            <c:manualLayout>
              <c:xMode val="edge"/>
              <c:yMode val="edge"/>
              <c:x val="0.96144475544413299"/>
              <c:y val="0.438717199888423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0651184"/>
        <c:crosses val="max"/>
        <c:crossBetween val="between"/>
      </c:valAx>
      <c:catAx>
        <c:axId val="720651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209224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0963982219793816"/>
          <c:y val="3.0574403986072123E-2"/>
          <c:w val="0.80716336539830646"/>
          <c:h val="0.221457352077565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/>
              <a:t>CAMP FIRE CASE</a:t>
            </a:r>
            <a:r>
              <a:rPr lang="en-US" b="1"/>
              <a:t>:</a:t>
            </a:r>
            <a:r>
              <a:rPr lang="en-US" b="1" baseline="0"/>
              <a:t> VIIRS I-BAND </a:t>
            </a:r>
            <a:r>
              <a:rPr lang="en-US" b="1"/>
              <a:t>FRP TOTAL</a:t>
            </a:r>
            <a:r>
              <a:rPr lang="en-US" b="1" baseline="0"/>
              <a:t> ANALYSIS  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437358631586537E-2"/>
          <c:y val="0.22735812133072408"/>
          <c:w val="0.92109370799923951"/>
          <c:h val="0.58614019138018703"/>
        </c:manualLayout>
      </c:layout>
      <c:lineChart>
        <c:grouping val="standard"/>
        <c:varyColors val="0"/>
        <c:ser>
          <c:idx val="2"/>
          <c:order val="0"/>
          <c:tx>
            <c:strRef>
              <c:f>DATA!$C$1</c:f>
              <c:strCache>
                <c:ptCount val="1"/>
                <c:pt idx="0">
                  <c:v>VIIRS I-BAND ACTIVE FIRE FRP TOTAL (MW)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DATA!$A$3:$A$64</c:f>
              <c:numCache>
                <c:formatCode>General</c:formatCode>
                <c:ptCount val="62"/>
                <c:pt idx="0">
                  <c:v>20181108</c:v>
                </c:pt>
                <c:pt idx="1">
                  <c:v>20181108</c:v>
                </c:pt>
                <c:pt idx="2">
                  <c:v>20181109</c:v>
                </c:pt>
                <c:pt idx="3">
                  <c:v>20181109</c:v>
                </c:pt>
                <c:pt idx="4">
                  <c:v>20181109</c:v>
                </c:pt>
                <c:pt idx="5">
                  <c:v>20181109</c:v>
                </c:pt>
                <c:pt idx="6">
                  <c:v>20181109</c:v>
                </c:pt>
                <c:pt idx="7">
                  <c:v>20181109</c:v>
                </c:pt>
                <c:pt idx="8">
                  <c:v>20181110</c:v>
                </c:pt>
                <c:pt idx="9">
                  <c:v>20181110</c:v>
                </c:pt>
                <c:pt idx="10">
                  <c:v>20181110</c:v>
                </c:pt>
                <c:pt idx="11">
                  <c:v>20181110</c:v>
                </c:pt>
                <c:pt idx="12">
                  <c:v>20181110</c:v>
                </c:pt>
                <c:pt idx="13">
                  <c:v>20181110</c:v>
                </c:pt>
                <c:pt idx="14">
                  <c:v>20181111</c:v>
                </c:pt>
                <c:pt idx="15">
                  <c:v>20181111</c:v>
                </c:pt>
                <c:pt idx="16">
                  <c:v>20181111</c:v>
                </c:pt>
                <c:pt idx="17">
                  <c:v>20181111</c:v>
                </c:pt>
                <c:pt idx="18">
                  <c:v>20181111</c:v>
                </c:pt>
                <c:pt idx="19">
                  <c:v>20181112</c:v>
                </c:pt>
                <c:pt idx="20">
                  <c:v>20181112</c:v>
                </c:pt>
                <c:pt idx="21">
                  <c:v>20181112</c:v>
                </c:pt>
                <c:pt idx="22">
                  <c:v>20181112</c:v>
                </c:pt>
                <c:pt idx="23">
                  <c:v>20181112</c:v>
                </c:pt>
                <c:pt idx="24">
                  <c:v>20181112</c:v>
                </c:pt>
                <c:pt idx="25">
                  <c:v>20181113</c:v>
                </c:pt>
                <c:pt idx="26">
                  <c:v>20181113</c:v>
                </c:pt>
                <c:pt idx="27">
                  <c:v>20181113</c:v>
                </c:pt>
                <c:pt idx="28">
                  <c:v>20181113</c:v>
                </c:pt>
                <c:pt idx="29">
                  <c:v>20181113</c:v>
                </c:pt>
                <c:pt idx="30">
                  <c:v>20181114</c:v>
                </c:pt>
                <c:pt idx="31">
                  <c:v>20181114</c:v>
                </c:pt>
                <c:pt idx="32">
                  <c:v>20181114</c:v>
                </c:pt>
                <c:pt idx="33">
                  <c:v>20181114</c:v>
                </c:pt>
                <c:pt idx="34">
                  <c:v>20181114</c:v>
                </c:pt>
                <c:pt idx="35">
                  <c:v>20181114</c:v>
                </c:pt>
                <c:pt idx="36">
                  <c:v>20181115</c:v>
                </c:pt>
                <c:pt idx="37">
                  <c:v>20181115</c:v>
                </c:pt>
                <c:pt idx="38">
                  <c:v>20181115</c:v>
                </c:pt>
                <c:pt idx="39">
                  <c:v>20181115</c:v>
                </c:pt>
                <c:pt idx="40">
                  <c:v>20181115</c:v>
                </c:pt>
                <c:pt idx="41">
                  <c:v>20181116</c:v>
                </c:pt>
                <c:pt idx="42">
                  <c:v>20181116</c:v>
                </c:pt>
                <c:pt idx="43">
                  <c:v>20181116</c:v>
                </c:pt>
                <c:pt idx="44">
                  <c:v>20181116</c:v>
                </c:pt>
                <c:pt idx="45">
                  <c:v>20181116</c:v>
                </c:pt>
                <c:pt idx="46">
                  <c:v>20181117</c:v>
                </c:pt>
                <c:pt idx="47">
                  <c:v>20181117</c:v>
                </c:pt>
                <c:pt idx="48">
                  <c:v>20181117</c:v>
                </c:pt>
                <c:pt idx="49">
                  <c:v>20181117</c:v>
                </c:pt>
                <c:pt idx="50">
                  <c:v>20181117</c:v>
                </c:pt>
                <c:pt idx="51">
                  <c:v>20181117</c:v>
                </c:pt>
                <c:pt idx="52">
                  <c:v>20181118</c:v>
                </c:pt>
                <c:pt idx="53">
                  <c:v>20181118</c:v>
                </c:pt>
                <c:pt idx="54">
                  <c:v>20181118</c:v>
                </c:pt>
                <c:pt idx="55">
                  <c:v>20181118</c:v>
                </c:pt>
                <c:pt idx="56">
                  <c:v>20181118</c:v>
                </c:pt>
                <c:pt idx="57">
                  <c:v>20181118</c:v>
                </c:pt>
                <c:pt idx="58">
                  <c:v>20181119</c:v>
                </c:pt>
                <c:pt idx="59">
                  <c:v>20181119</c:v>
                </c:pt>
                <c:pt idx="60">
                  <c:v>20181119</c:v>
                </c:pt>
                <c:pt idx="61">
                  <c:v>20181119</c:v>
                </c:pt>
              </c:numCache>
            </c:numRef>
          </c:cat>
          <c:val>
            <c:numRef>
              <c:f>DATA!$C$3:$C$64</c:f>
              <c:numCache>
                <c:formatCode>General</c:formatCode>
                <c:ptCount val="62"/>
                <c:pt idx="0">
                  <c:v>51348.01</c:v>
                </c:pt>
                <c:pt idx="1">
                  <c:v>22857.13</c:v>
                </c:pt>
                <c:pt idx="2">
                  <c:v>20692.43</c:v>
                </c:pt>
                <c:pt idx="3">
                  <c:v>19600.759999999998</c:v>
                </c:pt>
                <c:pt idx="4">
                  <c:v>8630.26</c:v>
                </c:pt>
                <c:pt idx="5">
                  <c:v>6374.57</c:v>
                </c:pt>
                <c:pt idx="6">
                  <c:v>5512.66</c:v>
                </c:pt>
                <c:pt idx="7">
                  <c:v>1219.95</c:v>
                </c:pt>
                <c:pt idx="8">
                  <c:v>1760</c:v>
                </c:pt>
                <c:pt idx="9">
                  <c:v>1805.54</c:v>
                </c:pt>
                <c:pt idx="10">
                  <c:v>2035.64</c:v>
                </c:pt>
                <c:pt idx="11">
                  <c:v>768.73</c:v>
                </c:pt>
                <c:pt idx="12">
                  <c:v>1805.62</c:v>
                </c:pt>
                <c:pt idx="13">
                  <c:v>1572.02</c:v>
                </c:pt>
                <c:pt idx="14">
                  <c:v>1514.28</c:v>
                </c:pt>
                <c:pt idx="15">
                  <c:v>4333.46</c:v>
                </c:pt>
                <c:pt idx="16">
                  <c:v>6316.1</c:v>
                </c:pt>
                <c:pt idx="17">
                  <c:v>3267.23</c:v>
                </c:pt>
                <c:pt idx="18">
                  <c:v>6248.63</c:v>
                </c:pt>
                <c:pt idx="19">
                  <c:v>1536.68</c:v>
                </c:pt>
                <c:pt idx="20">
                  <c:v>3436.6</c:v>
                </c:pt>
                <c:pt idx="21">
                  <c:v>3531.65</c:v>
                </c:pt>
                <c:pt idx="22">
                  <c:v>1446.35</c:v>
                </c:pt>
                <c:pt idx="23">
                  <c:v>3628.24</c:v>
                </c:pt>
                <c:pt idx="24">
                  <c:v>1288.77</c:v>
                </c:pt>
                <c:pt idx="25">
                  <c:v>981.97</c:v>
                </c:pt>
                <c:pt idx="26">
                  <c:v>1280.5</c:v>
                </c:pt>
                <c:pt idx="27">
                  <c:v>9.9999999999999995E-7</c:v>
                </c:pt>
                <c:pt idx="28">
                  <c:v>9.9999999999999995E-7</c:v>
                </c:pt>
                <c:pt idx="29">
                  <c:v>9.9999999999999995E-7</c:v>
                </c:pt>
                <c:pt idx="30">
                  <c:v>1095.3800000000001</c:v>
                </c:pt>
                <c:pt idx="31">
                  <c:v>1779.65</c:v>
                </c:pt>
                <c:pt idx="32">
                  <c:v>951.14</c:v>
                </c:pt>
                <c:pt idx="33">
                  <c:v>563.42999999999995</c:v>
                </c:pt>
                <c:pt idx="34">
                  <c:v>811.91</c:v>
                </c:pt>
                <c:pt idx="35">
                  <c:v>309.51</c:v>
                </c:pt>
                <c:pt idx="36">
                  <c:v>291.97000000000003</c:v>
                </c:pt>
                <c:pt idx="37">
                  <c:v>10.7</c:v>
                </c:pt>
                <c:pt idx="38">
                  <c:v>223.72</c:v>
                </c:pt>
                <c:pt idx="39">
                  <c:v>614.48</c:v>
                </c:pt>
                <c:pt idx="40">
                  <c:v>91.16</c:v>
                </c:pt>
                <c:pt idx="41">
                  <c:v>889.04</c:v>
                </c:pt>
                <c:pt idx="42">
                  <c:v>340.22</c:v>
                </c:pt>
                <c:pt idx="43">
                  <c:v>220.66</c:v>
                </c:pt>
                <c:pt idx="44">
                  <c:v>597.64</c:v>
                </c:pt>
                <c:pt idx="45">
                  <c:v>291.5</c:v>
                </c:pt>
                <c:pt idx="46">
                  <c:v>160.49</c:v>
                </c:pt>
                <c:pt idx="47">
                  <c:v>394.72</c:v>
                </c:pt>
                <c:pt idx="48">
                  <c:v>154.04</c:v>
                </c:pt>
                <c:pt idx="49">
                  <c:v>174.22</c:v>
                </c:pt>
                <c:pt idx="50">
                  <c:v>709.66</c:v>
                </c:pt>
                <c:pt idx="51">
                  <c:v>196.38</c:v>
                </c:pt>
                <c:pt idx="52">
                  <c:v>111.11</c:v>
                </c:pt>
                <c:pt idx="53">
                  <c:v>140.69999999999999</c:v>
                </c:pt>
                <c:pt idx="54">
                  <c:v>29.42</c:v>
                </c:pt>
                <c:pt idx="55">
                  <c:v>33.44</c:v>
                </c:pt>
                <c:pt idx="56">
                  <c:v>191.83</c:v>
                </c:pt>
                <c:pt idx="57">
                  <c:v>99.27</c:v>
                </c:pt>
                <c:pt idx="58">
                  <c:v>76.75</c:v>
                </c:pt>
                <c:pt idx="59">
                  <c:v>285.08</c:v>
                </c:pt>
                <c:pt idx="60">
                  <c:v>131.05000000000001</c:v>
                </c:pt>
                <c:pt idx="61">
                  <c:v>44.88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D8-497A-8C4A-1B8286DE3D44}"/>
            </c:ext>
          </c:extLst>
        </c:ser>
        <c:ser>
          <c:idx val="3"/>
          <c:order val="1"/>
          <c:tx>
            <c:strRef>
              <c:f>DATA!$D$1</c:f>
              <c:strCache>
                <c:ptCount val="1"/>
                <c:pt idx="0">
                  <c:v>VIIRS I-BAND NGFS FIRES FRP TOTAL (MW)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cat>
            <c:numRef>
              <c:f>DATA!$A$3:$A$64</c:f>
              <c:numCache>
                <c:formatCode>General</c:formatCode>
                <c:ptCount val="62"/>
                <c:pt idx="0">
                  <c:v>20181108</c:v>
                </c:pt>
                <c:pt idx="1">
                  <c:v>20181108</c:v>
                </c:pt>
                <c:pt idx="2">
                  <c:v>20181109</c:v>
                </c:pt>
                <c:pt idx="3">
                  <c:v>20181109</c:v>
                </c:pt>
                <c:pt idx="4">
                  <c:v>20181109</c:v>
                </c:pt>
                <c:pt idx="5">
                  <c:v>20181109</c:v>
                </c:pt>
                <c:pt idx="6">
                  <c:v>20181109</c:v>
                </c:pt>
                <c:pt idx="7">
                  <c:v>20181109</c:v>
                </c:pt>
                <c:pt idx="8">
                  <c:v>20181110</c:v>
                </c:pt>
                <c:pt idx="9">
                  <c:v>20181110</c:v>
                </c:pt>
                <c:pt idx="10">
                  <c:v>20181110</c:v>
                </c:pt>
                <c:pt idx="11">
                  <c:v>20181110</c:v>
                </c:pt>
                <c:pt idx="12">
                  <c:v>20181110</c:v>
                </c:pt>
                <c:pt idx="13">
                  <c:v>20181110</c:v>
                </c:pt>
                <c:pt idx="14">
                  <c:v>20181111</c:v>
                </c:pt>
                <c:pt idx="15">
                  <c:v>20181111</c:v>
                </c:pt>
                <c:pt idx="16">
                  <c:v>20181111</c:v>
                </c:pt>
                <c:pt idx="17">
                  <c:v>20181111</c:v>
                </c:pt>
                <c:pt idx="18">
                  <c:v>20181111</c:v>
                </c:pt>
                <c:pt idx="19">
                  <c:v>20181112</c:v>
                </c:pt>
                <c:pt idx="20">
                  <c:v>20181112</c:v>
                </c:pt>
                <c:pt idx="21">
                  <c:v>20181112</c:v>
                </c:pt>
                <c:pt idx="22">
                  <c:v>20181112</c:v>
                </c:pt>
                <c:pt idx="23">
                  <c:v>20181112</c:v>
                </c:pt>
                <c:pt idx="24">
                  <c:v>20181112</c:v>
                </c:pt>
                <c:pt idx="25">
                  <c:v>20181113</c:v>
                </c:pt>
                <c:pt idx="26">
                  <c:v>20181113</c:v>
                </c:pt>
                <c:pt idx="27">
                  <c:v>20181113</c:v>
                </c:pt>
                <c:pt idx="28">
                  <c:v>20181113</c:v>
                </c:pt>
                <c:pt idx="29">
                  <c:v>20181113</c:v>
                </c:pt>
                <c:pt idx="30">
                  <c:v>20181114</c:v>
                </c:pt>
                <c:pt idx="31">
                  <c:v>20181114</c:v>
                </c:pt>
                <c:pt idx="32">
                  <c:v>20181114</c:v>
                </c:pt>
                <c:pt idx="33">
                  <c:v>20181114</c:v>
                </c:pt>
                <c:pt idx="34">
                  <c:v>20181114</c:v>
                </c:pt>
                <c:pt idx="35">
                  <c:v>20181114</c:v>
                </c:pt>
                <c:pt idx="36">
                  <c:v>20181115</c:v>
                </c:pt>
                <c:pt idx="37">
                  <c:v>20181115</c:v>
                </c:pt>
                <c:pt idx="38">
                  <c:v>20181115</c:v>
                </c:pt>
                <c:pt idx="39">
                  <c:v>20181115</c:v>
                </c:pt>
                <c:pt idx="40">
                  <c:v>20181115</c:v>
                </c:pt>
                <c:pt idx="41">
                  <c:v>20181116</c:v>
                </c:pt>
                <c:pt idx="42">
                  <c:v>20181116</c:v>
                </c:pt>
                <c:pt idx="43">
                  <c:v>20181116</c:v>
                </c:pt>
                <c:pt idx="44">
                  <c:v>20181116</c:v>
                </c:pt>
                <c:pt idx="45">
                  <c:v>20181116</c:v>
                </c:pt>
                <c:pt idx="46">
                  <c:v>20181117</c:v>
                </c:pt>
                <c:pt idx="47">
                  <c:v>20181117</c:v>
                </c:pt>
                <c:pt idx="48">
                  <c:v>20181117</c:v>
                </c:pt>
                <c:pt idx="49">
                  <c:v>20181117</c:v>
                </c:pt>
                <c:pt idx="50">
                  <c:v>20181117</c:v>
                </c:pt>
                <c:pt idx="51">
                  <c:v>20181117</c:v>
                </c:pt>
                <c:pt idx="52">
                  <c:v>20181118</c:v>
                </c:pt>
                <c:pt idx="53">
                  <c:v>20181118</c:v>
                </c:pt>
                <c:pt idx="54">
                  <c:v>20181118</c:v>
                </c:pt>
                <c:pt idx="55">
                  <c:v>20181118</c:v>
                </c:pt>
                <c:pt idx="56">
                  <c:v>20181118</c:v>
                </c:pt>
                <c:pt idx="57">
                  <c:v>20181118</c:v>
                </c:pt>
                <c:pt idx="58">
                  <c:v>20181119</c:v>
                </c:pt>
                <c:pt idx="59">
                  <c:v>20181119</c:v>
                </c:pt>
                <c:pt idx="60">
                  <c:v>20181119</c:v>
                </c:pt>
                <c:pt idx="61">
                  <c:v>20181119</c:v>
                </c:pt>
              </c:numCache>
            </c:numRef>
          </c:cat>
          <c:val>
            <c:numRef>
              <c:f>DATA!$D$3:$D$64</c:f>
              <c:numCache>
                <c:formatCode>General</c:formatCode>
                <c:ptCount val="62"/>
                <c:pt idx="0">
                  <c:v>58038.73</c:v>
                </c:pt>
                <c:pt idx="1">
                  <c:v>37307.449999999997</c:v>
                </c:pt>
                <c:pt idx="2">
                  <c:v>34618.32</c:v>
                </c:pt>
                <c:pt idx="3">
                  <c:v>25837.88</c:v>
                </c:pt>
                <c:pt idx="4">
                  <c:v>10607.48</c:v>
                </c:pt>
                <c:pt idx="5">
                  <c:v>7359.42</c:v>
                </c:pt>
                <c:pt idx="6">
                  <c:v>7353.16</c:v>
                </c:pt>
                <c:pt idx="7">
                  <c:v>1926.19</c:v>
                </c:pt>
                <c:pt idx="8">
                  <c:v>2550.08</c:v>
                </c:pt>
                <c:pt idx="9">
                  <c:v>2061.63</c:v>
                </c:pt>
                <c:pt idx="10">
                  <c:v>3251.4</c:v>
                </c:pt>
                <c:pt idx="11">
                  <c:v>1770.23</c:v>
                </c:pt>
                <c:pt idx="12">
                  <c:v>2336.81</c:v>
                </c:pt>
                <c:pt idx="13">
                  <c:v>1770.88</c:v>
                </c:pt>
                <c:pt idx="14">
                  <c:v>3018.23</c:v>
                </c:pt>
                <c:pt idx="15">
                  <c:v>5988.14</c:v>
                </c:pt>
                <c:pt idx="16">
                  <c:v>11942.86</c:v>
                </c:pt>
                <c:pt idx="17">
                  <c:v>4657.2299999999996</c:v>
                </c:pt>
                <c:pt idx="18">
                  <c:v>6701.24</c:v>
                </c:pt>
                <c:pt idx="19">
                  <c:v>2517.5500000000002</c:v>
                </c:pt>
                <c:pt idx="20">
                  <c:v>4049.12</c:v>
                </c:pt>
                <c:pt idx="21">
                  <c:v>4685.3</c:v>
                </c:pt>
                <c:pt idx="22">
                  <c:v>3156.48</c:v>
                </c:pt>
                <c:pt idx="23">
                  <c:v>5004.9799999999996</c:v>
                </c:pt>
                <c:pt idx="24">
                  <c:v>2345.33</c:v>
                </c:pt>
                <c:pt idx="25">
                  <c:v>1518.18</c:v>
                </c:pt>
                <c:pt idx="26">
                  <c:v>2321.8200000000002</c:v>
                </c:pt>
                <c:pt idx="27">
                  <c:v>124.08</c:v>
                </c:pt>
                <c:pt idx="28">
                  <c:v>1233.25</c:v>
                </c:pt>
                <c:pt idx="29">
                  <c:v>1250.18</c:v>
                </c:pt>
                <c:pt idx="30">
                  <c:v>1993.05</c:v>
                </c:pt>
                <c:pt idx="31">
                  <c:v>2417.11</c:v>
                </c:pt>
                <c:pt idx="32">
                  <c:v>1983.05</c:v>
                </c:pt>
                <c:pt idx="33">
                  <c:v>944.07</c:v>
                </c:pt>
                <c:pt idx="34">
                  <c:v>1129.69</c:v>
                </c:pt>
                <c:pt idx="35">
                  <c:v>841.61</c:v>
                </c:pt>
                <c:pt idx="36">
                  <c:v>429.07</c:v>
                </c:pt>
                <c:pt idx="37">
                  <c:v>166.58</c:v>
                </c:pt>
                <c:pt idx="38">
                  <c:v>484.15</c:v>
                </c:pt>
                <c:pt idx="39">
                  <c:v>813.81</c:v>
                </c:pt>
                <c:pt idx="40">
                  <c:v>244.11</c:v>
                </c:pt>
                <c:pt idx="41">
                  <c:v>1152.8</c:v>
                </c:pt>
                <c:pt idx="42">
                  <c:v>552.84</c:v>
                </c:pt>
                <c:pt idx="43">
                  <c:v>389.2</c:v>
                </c:pt>
                <c:pt idx="44">
                  <c:v>632.62</c:v>
                </c:pt>
                <c:pt idx="45">
                  <c:v>409.82</c:v>
                </c:pt>
                <c:pt idx="46">
                  <c:v>281.87</c:v>
                </c:pt>
                <c:pt idx="47">
                  <c:v>510.23</c:v>
                </c:pt>
                <c:pt idx="48">
                  <c:v>188.51</c:v>
                </c:pt>
                <c:pt idx="49">
                  <c:v>242.57</c:v>
                </c:pt>
                <c:pt idx="50">
                  <c:v>919.73</c:v>
                </c:pt>
                <c:pt idx="51">
                  <c:v>335.92</c:v>
                </c:pt>
                <c:pt idx="52">
                  <c:v>162.33000000000001</c:v>
                </c:pt>
                <c:pt idx="53">
                  <c:v>161.44</c:v>
                </c:pt>
                <c:pt idx="54">
                  <c:v>52.75</c:v>
                </c:pt>
                <c:pt idx="55">
                  <c:v>56.83</c:v>
                </c:pt>
                <c:pt idx="56">
                  <c:v>262.12</c:v>
                </c:pt>
                <c:pt idx="57">
                  <c:v>114.65</c:v>
                </c:pt>
                <c:pt idx="58">
                  <c:v>167.31</c:v>
                </c:pt>
                <c:pt idx="59">
                  <c:v>391.07</c:v>
                </c:pt>
                <c:pt idx="60">
                  <c:v>260.2</c:v>
                </c:pt>
                <c:pt idx="61">
                  <c:v>111.3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DD8-497A-8C4A-1B8286DE3D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7945167"/>
        <c:axId val="1607127327"/>
      </c:lineChart>
      <c:lineChart>
        <c:grouping val="standard"/>
        <c:varyColors val="0"/>
        <c:ser>
          <c:idx val="0"/>
          <c:order val="2"/>
          <c:tx>
            <c:strRef>
              <c:f>DATA!$E$1</c:f>
              <c:strCache>
                <c:ptCount val="1"/>
                <c:pt idx="0">
                  <c:v>PERCENT DIFFERENCE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DATA!$E$3:$E$64</c:f>
              <c:numCache>
                <c:formatCode>General</c:formatCode>
                <c:ptCount val="62"/>
                <c:pt idx="0">
                  <c:v>12.233146357593252</c:v>
                </c:pt>
                <c:pt idx="1">
                  <c:v>48.035970665797038</c:v>
                </c:pt>
                <c:pt idx="2">
                  <c:v>50.355093720479296</c:v>
                </c:pt>
                <c:pt idx="3">
                  <c:v>27.452934330781037</c:v>
                </c:pt>
                <c:pt idx="4">
                  <c:v>20.55563699270288</c:v>
                </c:pt>
                <c:pt idx="5">
                  <c:v>14.341789967809799</c:v>
                </c:pt>
                <c:pt idx="6">
                  <c:v>28.610690962565933</c:v>
                </c:pt>
                <c:pt idx="7">
                  <c:v>44.8956499075057</c:v>
                </c:pt>
                <c:pt idx="8">
                  <c:v>36.661964511099562</c:v>
                </c:pt>
                <c:pt idx="9">
                  <c:v>13.24431043889977</c:v>
                </c:pt>
                <c:pt idx="10">
                  <c:v>45.990194891659606</c:v>
                </c:pt>
                <c:pt idx="11">
                  <c:v>78.890569366984906</c:v>
                </c:pt>
                <c:pt idx="12">
                  <c:v>25.646299394316863</c:v>
                </c:pt>
                <c:pt idx="13">
                  <c:v>11.897454306141382</c:v>
                </c:pt>
                <c:pt idx="14">
                  <c:v>66.362787947516935</c:v>
                </c:pt>
                <c:pt idx="15">
                  <c:v>32.062470934738805</c:v>
                </c:pt>
                <c:pt idx="16">
                  <c:v>61.632864084263296</c:v>
                </c:pt>
                <c:pt idx="17">
                  <c:v>35.08125474795758</c:v>
                </c:pt>
                <c:pt idx="18">
                  <c:v>6.9901860018671966</c:v>
                </c:pt>
                <c:pt idx="19">
                  <c:v>48.387486649746073</c:v>
                </c:pt>
                <c:pt idx="20">
                  <c:v>16.365025675552921</c:v>
                </c:pt>
                <c:pt idx="21">
                  <c:v>28.079761955470094</c:v>
                </c:pt>
                <c:pt idx="22">
                  <c:v>74.307762832865876</c:v>
                </c:pt>
                <c:pt idx="23">
                  <c:v>31.89400941942867</c:v>
                </c:pt>
                <c:pt idx="24">
                  <c:v>58.146996505324566</c:v>
                </c:pt>
                <c:pt idx="25">
                  <c:v>42.894226346419217</c:v>
                </c:pt>
                <c:pt idx="26">
                  <c:v>57.813853294543527</c:v>
                </c:pt>
                <c:pt idx="27">
                  <c:v>199.99999677627341</c:v>
                </c:pt>
                <c:pt idx="28">
                  <c:v>199.99999967565373</c:v>
                </c:pt>
                <c:pt idx="29">
                  <c:v>199.99999968004605</c:v>
                </c:pt>
                <c:pt idx="30">
                  <c:v>58.131154016765784</c:v>
                </c:pt>
                <c:pt idx="31">
                  <c:v>30.378673071607622</c:v>
                </c:pt>
                <c:pt idx="32">
                  <c:v>70.336958411009505</c:v>
                </c:pt>
                <c:pt idx="33">
                  <c:v>50.499502487562197</c:v>
                </c:pt>
                <c:pt idx="34">
                  <c:v>32.733827770910601</c:v>
                </c:pt>
                <c:pt idx="35">
                  <c:v>92.449093057196478</c:v>
                </c:pt>
                <c:pt idx="36">
                  <c:v>38.028403417286135</c:v>
                </c:pt>
                <c:pt idx="37">
                  <c:v>175.85740072202171</c:v>
                </c:pt>
                <c:pt idx="38">
                  <c:v>73.581307302188236</c:v>
                </c:pt>
                <c:pt idx="39">
                  <c:v>27.911698604625101</c:v>
                </c:pt>
                <c:pt idx="40">
                  <c:v>91.239896203060226</c:v>
                </c:pt>
                <c:pt idx="41">
                  <c:v>25.835520902715199</c:v>
                </c:pt>
                <c:pt idx="42">
                  <c:v>47.616061630797482</c:v>
                </c:pt>
                <c:pt idx="43">
                  <c:v>55.271701702029972</c:v>
                </c:pt>
                <c:pt idx="44">
                  <c:v>5.6866028319217099</c:v>
                </c:pt>
                <c:pt idx="45">
                  <c:v>33.742086351451547</c:v>
                </c:pt>
                <c:pt idx="46">
                  <c:v>54.878379600325523</c:v>
                </c:pt>
                <c:pt idx="47">
                  <c:v>25.528482236587653</c:v>
                </c:pt>
                <c:pt idx="48">
                  <c:v>20.125529119836521</c:v>
                </c:pt>
                <c:pt idx="49">
                  <c:v>32.798291705655124</c:v>
                </c:pt>
                <c:pt idx="50">
                  <c:v>25.785109765004087</c:v>
                </c:pt>
                <c:pt idx="51">
                  <c:v>52.429081345106155</c:v>
                </c:pt>
                <c:pt idx="52">
                  <c:v>37.463428905792874</c:v>
                </c:pt>
                <c:pt idx="53">
                  <c:v>13.728735023499047</c:v>
                </c:pt>
                <c:pt idx="54">
                  <c:v>56.784714616039913</c:v>
                </c:pt>
                <c:pt idx="55">
                  <c:v>51.822310845242058</c:v>
                </c:pt>
                <c:pt idx="56">
                  <c:v>30.968168300473614</c:v>
                </c:pt>
                <c:pt idx="57">
                  <c:v>14.379207180254308</c:v>
                </c:pt>
                <c:pt idx="58">
                  <c:v>74.211259526345984</c:v>
                </c:pt>
                <c:pt idx="59">
                  <c:v>31.351031575833773</c:v>
                </c:pt>
                <c:pt idx="60">
                  <c:v>66.019169329073463</c:v>
                </c:pt>
                <c:pt idx="61">
                  <c:v>85.05570495582019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DD8-497A-8C4A-1B8286DE3D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7126607"/>
        <c:axId val="1736606271"/>
      </c:lineChart>
      <c:catAx>
        <c:axId val="16679451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baseline="0"/>
                  <a:t>DAY</a:t>
                </a:r>
              </a:p>
            </c:rich>
          </c:tx>
          <c:layout>
            <c:manualLayout>
              <c:xMode val="edge"/>
              <c:yMode val="edge"/>
              <c:x val="0.48746165355748095"/>
              <c:y val="0.940706853780852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7127327"/>
        <c:crosses val="autoZero"/>
        <c:auto val="1"/>
        <c:lblAlgn val="ctr"/>
        <c:lblOffset val="100"/>
        <c:noMultiLvlLbl val="0"/>
      </c:catAx>
      <c:valAx>
        <c:axId val="1607127327"/>
        <c:scaling>
          <c:logBase val="10"/>
          <c:orientation val="minMax"/>
          <c:max val="100000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baseline="0"/>
                  <a:t>FRP TOTAL (MW)</a:t>
                </a:r>
              </a:p>
            </c:rich>
          </c:tx>
          <c:layout>
            <c:manualLayout>
              <c:xMode val="edge"/>
              <c:yMode val="edge"/>
              <c:x val="0"/>
              <c:y val="0.452214785022628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7945167"/>
        <c:crosses val="autoZero"/>
        <c:crossBetween val="between"/>
      </c:valAx>
      <c:valAx>
        <c:axId val="1736606271"/>
        <c:scaling>
          <c:orientation val="minMax"/>
          <c:max val="200"/>
          <c:min val="-2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baseline="0"/>
                  <a:t>Percent Difference</a:t>
                </a:r>
              </a:p>
            </c:rich>
          </c:tx>
          <c:layout>
            <c:manualLayout>
              <c:xMode val="edge"/>
              <c:yMode val="edge"/>
              <c:x val="0.96294566381009783"/>
              <c:y val="0.422363430882321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7126607"/>
        <c:crosses val="max"/>
        <c:crossBetween val="between"/>
      </c:valAx>
      <c:catAx>
        <c:axId val="1737126607"/>
        <c:scaling>
          <c:orientation val="minMax"/>
        </c:scaling>
        <c:delete val="1"/>
        <c:axPos val="b"/>
        <c:majorTickMark val="out"/>
        <c:minorTickMark val="none"/>
        <c:tickLblPos val="nextTo"/>
        <c:crossAx val="173660627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53743969455406E-2"/>
          <c:y val="6.7245053272450547E-2"/>
          <c:w val="0.92150527272394589"/>
          <c:h val="0.120265103848320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/>
              <a:t>CAMP FIRE CASE DAYTIME ONLY</a:t>
            </a:r>
            <a:r>
              <a:rPr lang="en-US" b="1"/>
              <a:t>:</a:t>
            </a:r>
            <a:r>
              <a:rPr lang="en-US" b="1" baseline="0"/>
              <a:t> VIIRS I-BAND </a:t>
            </a:r>
            <a:r>
              <a:rPr lang="en-US" b="1"/>
              <a:t>FRP TOTAL</a:t>
            </a:r>
            <a:r>
              <a:rPr lang="en-US" b="1" baseline="0"/>
              <a:t> ANALYSIS  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437358631586537E-2"/>
          <c:y val="0.22735812133072408"/>
          <c:w val="0.92109370799923951"/>
          <c:h val="0.58614019138018703"/>
        </c:manualLayout>
      </c:layout>
      <c:lineChart>
        <c:grouping val="standard"/>
        <c:varyColors val="0"/>
        <c:ser>
          <c:idx val="2"/>
          <c:order val="0"/>
          <c:tx>
            <c:strRef>
              <c:f>DATA!$C$1</c:f>
              <c:strCache>
                <c:ptCount val="1"/>
                <c:pt idx="0">
                  <c:v>VIIRS I-BAND ACTIVE FIRE FRP TOTAL (MW)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DATA!$A$3:$A$33</c:f>
              <c:numCache>
                <c:formatCode>General</c:formatCode>
                <c:ptCount val="31"/>
                <c:pt idx="0">
                  <c:v>20181108</c:v>
                </c:pt>
                <c:pt idx="1">
                  <c:v>20181108</c:v>
                </c:pt>
                <c:pt idx="2">
                  <c:v>20181109</c:v>
                </c:pt>
                <c:pt idx="3">
                  <c:v>20181109</c:v>
                </c:pt>
                <c:pt idx="4">
                  <c:v>20181109</c:v>
                </c:pt>
                <c:pt idx="5">
                  <c:v>20181110</c:v>
                </c:pt>
                <c:pt idx="6">
                  <c:v>20181110</c:v>
                </c:pt>
                <c:pt idx="7">
                  <c:v>20181110</c:v>
                </c:pt>
                <c:pt idx="8">
                  <c:v>20181111</c:v>
                </c:pt>
                <c:pt idx="9">
                  <c:v>20181111</c:v>
                </c:pt>
                <c:pt idx="10">
                  <c:v>20181112</c:v>
                </c:pt>
                <c:pt idx="11">
                  <c:v>20181112</c:v>
                </c:pt>
                <c:pt idx="12">
                  <c:v>20181112</c:v>
                </c:pt>
                <c:pt idx="13">
                  <c:v>20181113</c:v>
                </c:pt>
                <c:pt idx="14">
                  <c:v>20181113</c:v>
                </c:pt>
                <c:pt idx="15">
                  <c:v>20181114</c:v>
                </c:pt>
                <c:pt idx="16">
                  <c:v>20181114</c:v>
                </c:pt>
                <c:pt idx="17">
                  <c:v>20181114</c:v>
                </c:pt>
                <c:pt idx="18">
                  <c:v>20181115</c:v>
                </c:pt>
                <c:pt idx="19">
                  <c:v>20181115</c:v>
                </c:pt>
                <c:pt idx="20">
                  <c:v>20181115</c:v>
                </c:pt>
                <c:pt idx="21">
                  <c:v>20181116</c:v>
                </c:pt>
                <c:pt idx="22">
                  <c:v>20181116</c:v>
                </c:pt>
                <c:pt idx="23">
                  <c:v>20181116</c:v>
                </c:pt>
                <c:pt idx="24">
                  <c:v>20181117</c:v>
                </c:pt>
                <c:pt idx="25">
                  <c:v>20181117</c:v>
                </c:pt>
                <c:pt idx="26">
                  <c:v>20181117</c:v>
                </c:pt>
                <c:pt idx="27">
                  <c:v>20181118</c:v>
                </c:pt>
                <c:pt idx="28">
                  <c:v>20181118</c:v>
                </c:pt>
                <c:pt idx="29">
                  <c:v>20181118</c:v>
                </c:pt>
                <c:pt idx="30">
                  <c:v>20181119</c:v>
                </c:pt>
              </c:numCache>
            </c:numRef>
          </c:cat>
          <c:val>
            <c:numRef>
              <c:f>DATA!$C$3:$C$33</c:f>
              <c:numCache>
                <c:formatCode>General</c:formatCode>
                <c:ptCount val="31"/>
                <c:pt idx="0">
                  <c:v>51348.01</c:v>
                </c:pt>
                <c:pt idx="1">
                  <c:v>22857.13</c:v>
                </c:pt>
                <c:pt idx="2">
                  <c:v>6374.57</c:v>
                </c:pt>
                <c:pt idx="3">
                  <c:v>5512.66</c:v>
                </c:pt>
                <c:pt idx="4">
                  <c:v>1219.95</c:v>
                </c:pt>
                <c:pt idx="5">
                  <c:v>768.73</c:v>
                </c:pt>
                <c:pt idx="6">
                  <c:v>1805.62</c:v>
                </c:pt>
                <c:pt idx="7">
                  <c:v>1572.02</c:v>
                </c:pt>
                <c:pt idx="8">
                  <c:v>3267.23</c:v>
                </c:pt>
                <c:pt idx="9">
                  <c:v>6248.63</c:v>
                </c:pt>
                <c:pt idx="10">
                  <c:v>1446.35</c:v>
                </c:pt>
                <c:pt idx="11">
                  <c:v>3628.24</c:v>
                </c:pt>
                <c:pt idx="12">
                  <c:v>1288.77</c:v>
                </c:pt>
                <c:pt idx="13">
                  <c:v>9.9999999999999995E-7</c:v>
                </c:pt>
                <c:pt idx="14">
                  <c:v>9.9999999999999995E-7</c:v>
                </c:pt>
                <c:pt idx="15">
                  <c:v>563.42999999999995</c:v>
                </c:pt>
                <c:pt idx="16">
                  <c:v>811.91</c:v>
                </c:pt>
                <c:pt idx="17">
                  <c:v>309.51</c:v>
                </c:pt>
                <c:pt idx="18">
                  <c:v>223.72</c:v>
                </c:pt>
                <c:pt idx="19">
                  <c:v>614.48</c:v>
                </c:pt>
                <c:pt idx="20">
                  <c:v>91.16</c:v>
                </c:pt>
                <c:pt idx="21">
                  <c:v>220.66</c:v>
                </c:pt>
                <c:pt idx="22">
                  <c:v>597.64</c:v>
                </c:pt>
                <c:pt idx="23">
                  <c:v>291.5</c:v>
                </c:pt>
                <c:pt idx="24">
                  <c:v>174.22</c:v>
                </c:pt>
                <c:pt idx="25">
                  <c:v>709.66</c:v>
                </c:pt>
                <c:pt idx="26">
                  <c:v>196.38</c:v>
                </c:pt>
                <c:pt idx="27">
                  <c:v>33.44</c:v>
                </c:pt>
                <c:pt idx="28">
                  <c:v>191.83</c:v>
                </c:pt>
                <c:pt idx="29">
                  <c:v>99.27</c:v>
                </c:pt>
                <c:pt idx="30">
                  <c:v>44.88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B0-4915-92F9-FDD9F396FF96}"/>
            </c:ext>
          </c:extLst>
        </c:ser>
        <c:ser>
          <c:idx val="3"/>
          <c:order val="1"/>
          <c:tx>
            <c:strRef>
              <c:f>DATA!$D$1</c:f>
              <c:strCache>
                <c:ptCount val="1"/>
                <c:pt idx="0">
                  <c:v>VIIRS I-BAND NGFS FIRES FRP TOTAL (MW)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cat>
            <c:numRef>
              <c:f>DATA!$A$3:$A$33</c:f>
              <c:numCache>
                <c:formatCode>General</c:formatCode>
                <c:ptCount val="31"/>
                <c:pt idx="0">
                  <c:v>20181108</c:v>
                </c:pt>
                <c:pt idx="1">
                  <c:v>20181108</c:v>
                </c:pt>
                <c:pt idx="2">
                  <c:v>20181109</c:v>
                </c:pt>
                <c:pt idx="3">
                  <c:v>20181109</c:v>
                </c:pt>
                <c:pt idx="4">
                  <c:v>20181109</c:v>
                </c:pt>
                <c:pt idx="5">
                  <c:v>20181110</c:v>
                </c:pt>
                <c:pt idx="6">
                  <c:v>20181110</c:v>
                </c:pt>
                <c:pt idx="7">
                  <c:v>20181110</c:v>
                </c:pt>
                <c:pt idx="8">
                  <c:v>20181111</c:v>
                </c:pt>
                <c:pt idx="9">
                  <c:v>20181111</c:v>
                </c:pt>
                <c:pt idx="10">
                  <c:v>20181112</c:v>
                </c:pt>
                <c:pt idx="11">
                  <c:v>20181112</c:v>
                </c:pt>
                <c:pt idx="12">
                  <c:v>20181112</c:v>
                </c:pt>
                <c:pt idx="13">
                  <c:v>20181113</c:v>
                </c:pt>
                <c:pt idx="14">
                  <c:v>20181113</c:v>
                </c:pt>
                <c:pt idx="15">
                  <c:v>20181114</c:v>
                </c:pt>
                <c:pt idx="16">
                  <c:v>20181114</c:v>
                </c:pt>
                <c:pt idx="17">
                  <c:v>20181114</c:v>
                </c:pt>
                <c:pt idx="18">
                  <c:v>20181115</c:v>
                </c:pt>
                <c:pt idx="19">
                  <c:v>20181115</c:v>
                </c:pt>
                <c:pt idx="20">
                  <c:v>20181115</c:v>
                </c:pt>
                <c:pt idx="21">
                  <c:v>20181116</c:v>
                </c:pt>
                <c:pt idx="22">
                  <c:v>20181116</c:v>
                </c:pt>
                <c:pt idx="23">
                  <c:v>20181116</c:v>
                </c:pt>
                <c:pt idx="24">
                  <c:v>20181117</c:v>
                </c:pt>
                <c:pt idx="25">
                  <c:v>20181117</c:v>
                </c:pt>
                <c:pt idx="26">
                  <c:v>20181117</c:v>
                </c:pt>
                <c:pt idx="27">
                  <c:v>20181118</c:v>
                </c:pt>
                <c:pt idx="28">
                  <c:v>20181118</c:v>
                </c:pt>
                <c:pt idx="29">
                  <c:v>20181118</c:v>
                </c:pt>
                <c:pt idx="30">
                  <c:v>20181119</c:v>
                </c:pt>
              </c:numCache>
            </c:numRef>
          </c:cat>
          <c:val>
            <c:numRef>
              <c:f>DATA!$D$3:$D$33</c:f>
              <c:numCache>
                <c:formatCode>General</c:formatCode>
                <c:ptCount val="31"/>
                <c:pt idx="0">
                  <c:v>58038.73</c:v>
                </c:pt>
                <c:pt idx="1">
                  <c:v>37307.449999999997</c:v>
                </c:pt>
                <c:pt idx="2">
                  <c:v>7359.42</c:v>
                </c:pt>
                <c:pt idx="3">
                  <c:v>7353.16</c:v>
                </c:pt>
                <c:pt idx="4">
                  <c:v>1926.19</c:v>
                </c:pt>
                <c:pt idx="5">
                  <c:v>1770.23</c:v>
                </c:pt>
                <c:pt idx="6">
                  <c:v>2336.81</c:v>
                </c:pt>
                <c:pt idx="7">
                  <c:v>1770.88</c:v>
                </c:pt>
                <c:pt idx="8">
                  <c:v>4657.2299999999996</c:v>
                </c:pt>
                <c:pt idx="9">
                  <c:v>6701.24</c:v>
                </c:pt>
                <c:pt idx="10">
                  <c:v>3156.48</c:v>
                </c:pt>
                <c:pt idx="11">
                  <c:v>5004.9799999999996</c:v>
                </c:pt>
                <c:pt idx="12">
                  <c:v>2345.33</c:v>
                </c:pt>
                <c:pt idx="13">
                  <c:v>1233.25</c:v>
                </c:pt>
                <c:pt idx="14">
                  <c:v>1250.18</c:v>
                </c:pt>
                <c:pt idx="15">
                  <c:v>944.07</c:v>
                </c:pt>
                <c:pt idx="16">
                  <c:v>1129.69</c:v>
                </c:pt>
                <c:pt idx="17">
                  <c:v>841.61</c:v>
                </c:pt>
                <c:pt idx="18">
                  <c:v>484.15</c:v>
                </c:pt>
                <c:pt idx="19">
                  <c:v>813.81</c:v>
                </c:pt>
                <c:pt idx="20">
                  <c:v>244.11</c:v>
                </c:pt>
                <c:pt idx="21">
                  <c:v>389.2</c:v>
                </c:pt>
                <c:pt idx="22">
                  <c:v>632.62</c:v>
                </c:pt>
                <c:pt idx="23">
                  <c:v>409.82</c:v>
                </c:pt>
                <c:pt idx="24">
                  <c:v>242.57</c:v>
                </c:pt>
                <c:pt idx="25">
                  <c:v>919.73</c:v>
                </c:pt>
                <c:pt idx="26">
                  <c:v>335.92</c:v>
                </c:pt>
                <c:pt idx="27">
                  <c:v>56.83</c:v>
                </c:pt>
                <c:pt idx="28">
                  <c:v>262.12</c:v>
                </c:pt>
                <c:pt idx="29">
                  <c:v>114.65</c:v>
                </c:pt>
                <c:pt idx="30">
                  <c:v>111.3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5B0-4915-92F9-FDD9F396FF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7945167"/>
        <c:axId val="1607127327"/>
      </c:lineChart>
      <c:lineChart>
        <c:grouping val="standard"/>
        <c:varyColors val="0"/>
        <c:ser>
          <c:idx val="0"/>
          <c:order val="2"/>
          <c:tx>
            <c:strRef>
              <c:f>DATA!$E$1</c:f>
              <c:strCache>
                <c:ptCount val="1"/>
                <c:pt idx="0">
                  <c:v>PERCENT DIFFERENCE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DATA!$E$3:$E$33</c:f>
              <c:numCache>
                <c:formatCode>General</c:formatCode>
                <c:ptCount val="31"/>
                <c:pt idx="0">
                  <c:v>12.233146357593252</c:v>
                </c:pt>
                <c:pt idx="1">
                  <c:v>48.035970665797038</c:v>
                </c:pt>
                <c:pt idx="2">
                  <c:v>14.341789967809799</c:v>
                </c:pt>
                <c:pt idx="3">
                  <c:v>28.610690962565933</c:v>
                </c:pt>
                <c:pt idx="4">
                  <c:v>44.8956499075057</c:v>
                </c:pt>
                <c:pt idx="5">
                  <c:v>78.890569366984906</c:v>
                </c:pt>
                <c:pt idx="6">
                  <c:v>25.646299394316863</c:v>
                </c:pt>
                <c:pt idx="7">
                  <c:v>11.897454306141382</c:v>
                </c:pt>
                <c:pt idx="8">
                  <c:v>35.08125474795758</c:v>
                </c:pt>
                <c:pt idx="9">
                  <c:v>6.9901860018671966</c:v>
                </c:pt>
                <c:pt idx="10">
                  <c:v>74.307762832865876</c:v>
                </c:pt>
                <c:pt idx="11">
                  <c:v>31.89400941942867</c:v>
                </c:pt>
                <c:pt idx="12">
                  <c:v>58.146996505324566</c:v>
                </c:pt>
                <c:pt idx="13">
                  <c:v>199.99999967565373</c:v>
                </c:pt>
                <c:pt idx="14">
                  <c:v>199.99999968004605</c:v>
                </c:pt>
                <c:pt idx="15">
                  <c:v>50.499502487562197</c:v>
                </c:pt>
                <c:pt idx="16">
                  <c:v>32.733827770910601</c:v>
                </c:pt>
                <c:pt idx="17">
                  <c:v>92.449093057196478</c:v>
                </c:pt>
                <c:pt idx="18">
                  <c:v>73.581307302188236</c:v>
                </c:pt>
                <c:pt idx="19">
                  <c:v>27.911698604625101</c:v>
                </c:pt>
                <c:pt idx="20">
                  <c:v>91.239896203060226</c:v>
                </c:pt>
                <c:pt idx="21">
                  <c:v>55.271701702029972</c:v>
                </c:pt>
                <c:pt idx="22">
                  <c:v>5.6866028319217099</c:v>
                </c:pt>
                <c:pt idx="23">
                  <c:v>33.742086351451547</c:v>
                </c:pt>
                <c:pt idx="24">
                  <c:v>32.798291705655124</c:v>
                </c:pt>
                <c:pt idx="25">
                  <c:v>25.785109765004087</c:v>
                </c:pt>
                <c:pt idx="26">
                  <c:v>52.429081345106155</c:v>
                </c:pt>
                <c:pt idx="27">
                  <c:v>51.822310845242058</c:v>
                </c:pt>
                <c:pt idx="28">
                  <c:v>30.968168300473614</c:v>
                </c:pt>
                <c:pt idx="29">
                  <c:v>14.379207180254308</c:v>
                </c:pt>
                <c:pt idx="30">
                  <c:v>85.05570495582019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5B0-4915-92F9-FDD9F396FF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7126607"/>
        <c:axId val="1736606271"/>
      </c:lineChart>
      <c:catAx>
        <c:axId val="16679451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baseline="0"/>
                  <a:t>DAY</a:t>
                </a:r>
              </a:p>
            </c:rich>
          </c:tx>
          <c:layout>
            <c:manualLayout>
              <c:xMode val="edge"/>
              <c:yMode val="edge"/>
              <c:x val="0.48639184170896471"/>
              <c:y val="0.946523125521288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7127327"/>
        <c:crosses val="autoZero"/>
        <c:auto val="1"/>
        <c:lblAlgn val="ctr"/>
        <c:lblOffset val="100"/>
        <c:noMultiLvlLbl val="0"/>
      </c:catAx>
      <c:valAx>
        <c:axId val="1607127327"/>
        <c:scaling>
          <c:logBase val="10"/>
          <c:orientation val="minMax"/>
          <c:max val="100000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baseline="0"/>
                  <a:t>FRP TOTAL (MW)</a:t>
                </a:r>
              </a:p>
            </c:rich>
          </c:tx>
          <c:layout>
            <c:manualLayout>
              <c:xMode val="edge"/>
              <c:yMode val="edge"/>
              <c:x val="0"/>
              <c:y val="0.446467394005001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7945167"/>
        <c:crosses val="autoZero"/>
        <c:crossBetween val="between"/>
      </c:valAx>
      <c:valAx>
        <c:axId val="1736606271"/>
        <c:scaling>
          <c:orientation val="minMax"/>
          <c:max val="200"/>
          <c:min val="-2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baseline="0"/>
                  <a:t>Percent Difference</a:t>
                </a:r>
              </a:p>
            </c:rich>
          </c:tx>
          <c:layout>
            <c:manualLayout>
              <c:xMode val="edge"/>
              <c:yMode val="edge"/>
              <c:x val="0.96401543771903975"/>
              <c:y val="0.420490391473766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7126607"/>
        <c:crosses val="max"/>
        <c:crossBetween val="between"/>
      </c:valAx>
      <c:catAx>
        <c:axId val="1737126607"/>
        <c:scaling>
          <c:orientation val="minMax"/>
        </c:scaling>
        <c:delete val="1"/>
        <c:axPos val="b"/>
        <c:majorTickMark val="out"/>
        <c:minorTickMark val="none"/>
        <c:tickLblPos val="nextTo"/>
        <c:crossAx val="173660627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53743969455406E-2"/>
          <c:y val="6.7245053272450547E-2"/>
          <c:w val="0.92150527272394589"/>
          <c:h val="0.120265103848320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/>
              <a:t>CAMP FIRE CASE NIGHTTIME ONLY</a:t>
            </a:r>
            <a:r>
              <a:rPr lang="en-US" b="1"/>
              <a:t>:</a:t>
            </a:r>
            <a:r>
              <a:rPr lang="en-US" b="1" baseline="0"/>
              <a:t> VIIRS I-BAND </a:t>
            </a:r>
            <a:r>
              <a:rPr lang="en-US" b="1"/>
              <a:t>FRP TOTAL</a:t>
            </a:r>
            <a:r>
              <a:rPr lang="en-US" b="1" baseline="0"/>
              <a:t> ANALYSIS  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437358631586537E-2"/>
          <c:y val="0.22735812133072408"/>
          <c:w val="0.92109370799923951"/>
          <c:h val="0.58614019138018703"/>
        </c:manualLayout>
      </c:layout>
      <c:lineChart>
        <c:grouping val="standard"/>
        <c:varyColors val="0"/>
        <c:ser>
          <c:idx val="2"/>
          <c:order val="0"/>
          <c:tx>
            <c:strRef>
              <c:f>DATA!$C$1</c:f>
              <c:strCache>
                <c:ptCount val="1"/>
                <c:pt idx="0">
                  <c:v>VIIRS I-BAND ACTIVE FIRE FRP TOTAL (MW)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DATA!$A$2:$A$32</c:f>
              <c:numCache>
                <c:formatCode>General</c:formatCode>
                <c:ptCount val="31"/>
                <c:pt idx="0">
                  <c:v>20181109</c:v>
                </c:pt>
                <c:pt idx="1">
                  <c:v>20181109</c:v>
                </c:pt>
                <c:pt idx="2">
                  <c:v>20181109</c:v>
                </c:pt>
                <c:pt idx="3">
                  <c:v>20181110</c:v>
                </c:pt>
                <c:pt idx="4">
                  <c:v>20181110</c:v>
                </c:pt>
                <c:pt idx="5">
                  <c:v>20181110</c:v>
                </c:pt>
                <c:pt idx="6">
                  <c:v>20181111</c:v>
                </c:pt>
                <c:pt idx="7">
                  <c:v>20181111</c:v>
                </c:pt>
                <c:pt idx="8">
                  <c:v>20181111</c:v>
                </c:pt>
                <c:pt idx="9">
                  <c:v>20181112</c:v>
                </c:pt>
                <c:pt idx="10">
                  <c:v>20181112</c:v>
                </c:pt>
                <c:pt idx="11">
                  <c:v>20181112</c:v>
                </c:pt>
                <c:pt idx="12">
                  <c:v>20181113</c:v>
                </c:pt>
                <c:pt idx="13">
                  <c:v>20181113</c:v>
                </c:pt>
                <c:pt idx="14">
                  <c:v>20181113</c:v>
                </c:pt>
                <c:pt idx="15">
                  <c:v>20181114</c:v>
                </c:pt>
                <c:pt idx="16">
                  <c:v>20181114</c:v>
                </c:pt>
                <c:pt idx="17">
                  <c:v>20181114</c:v>
                </c:pt>
                <c:pt idx="18">
                  <c:v>20181115</c:v>
                </c:pt>
                <c:pt idx="19">
                  <c:v>20181115</c:v>
                </c:pt>
                <c:pt idx="20">
                  <c:v>20181116</c:v>
                </c:pt>
                <c:pt idx="21">
                  <c:v>20181116</c:v>
                </c:pt>
                <c:pt idx="22">
                  <c:v>20181117</c:v>
                </c:pt>
                <c:pt idx="23">
                  <c:v>20181117</c:v>
                </c:pt>
                <c:pt idx="24">
                  <c:v>20181117</c:v>
                </c:pt>
                <c:pt idx="25">
                  <c:v>20181118</c:v>
                </c:pt>
                <c:pt idx="26">
                  <c:v>20181118</c:v>
                </c:pt>
                <c:pt idx="27">
                  <c:v>20181118</c:v>
                </c:pt>
                <c:pt idx="28">
                  <c:v>20181119</c:v>
                </c:pt>
                <c:pt idx="29">
                  <c:v>20181119</c:v>
                </c:pt>
                <c:pt idx="30">
                  <c:v>20181119</c:v>
                </c:pt>
              </c:numCache>
            </c:numRef>
          </c:cat>
          <c:val>
            <c:numRef>
              <c:f>DATA!$C$2:$C$32</c:f>
              <c:numCache>
                <c:formatCode>General</c:formatCode>
                <c:ptCount val="31"/>
                <c:pt idx="0">
                  <c:v>20692.43</c:v>
                </c:pt>
                <c:pt idx="1">
                  <c:v>19600.759999999998</c:v>
                </c:pt>
                <c:pt idx="2">
                  <c:v>8630.26</c:v>
                </c:pt>
                <c:pt idx="3">
                  <c:v>1760</c:v>
                </c:pt>
                <c:pt idx="4">
                  <c:v>1805.54</c:v>
                </c:pt>
                <c:pt idx="5">
                  <c:v>2035.64</c:v>
                </c:pt>
                <c:pt idx="6">
                  <c:v>1514.28</c:v>
                </c:pt>
                <c:pt idx="7">
                  <c:v>4333.46</c:v>
                </c:pt>
                <c:pt idx="8">
                  <c:v>6316.1</c:v>
                </c:pt>
                <c:pt idx="9">
                  <c:v>1536.68</c:v>
                </c:pt>
                <c:pt idx="10">
                  <c:v>3436.6</c:v>
                </c:pt>
                <c:pt idx="11">
                  <c:v>3531.65</c:v>
                </c:pt>
                <c:pt idx="12">
                  <c:v>981.97</c:v>
                </c:pt>
                <c:pt idx="13">
                  <c:v>1280.5</c:v>
                </c:pt>
                <c:pt idx="14">
                  <c:v>9.9999999999999995E-7</c:v>
                </c:pt>
                <c:pt idx="15">
                  <c:v>1095.3800000000001</c:v>
                </c:pt>
                <c:pt idx="16">
                  <c:v>1779.65</c:v>
                </c:pt>
                <c:pt idx="17">
                  <c:v>951.14</c:v>
                </c:pt>
                <c:pt idx="18">
                  <c:v>291.97000000000003</c:v>
                </c:pt>
                <c:pt idx="19">
                  <c:v>10.7</c:v>
                </c:pt>
                <c:pt idx="20">
                  <c:v>889.04</c:v>
                </c:pt>
                <c:pt idx="21">
                  <c:v>340.22</c:v>
                </c:pt>
                <c:pt idx="22">
                  <c:v>160.49</c:v>
                </c:pt>
                <c:pt idx="23">
                  <c:v>394.72</c:v>
                </c:pt>
                <c:pt idx="24">
                  <c:v>154.04</c:v>
                </c:pt>
                <c:pt idx="25">
                  <c:v>111.11</c:v>
                </c:pt>
                <c:pt idx="26">
                  <c:v>140.69999999999999</c:v>
                </c:pt>
                <c:pt idx="27">
                  <c:v>29.42</c:v>
                </c:pt>
                <c:pt idx="28">
                  <c:v>76.75</c:v>
                </c:pt>
                <c:pt idx="29">
                  <c:v>285.08</c:v>
                </c:pt>
                <c:pt idx="30">
                  <c:v>131.05000000000001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19-4BBC-8195-1673D4983578}"/>
            </c:ext>
          </c:extLst>
        </c:ser>
        <c:ser>
          <c:idx val="3"/>
          <c:order val="1"/>
          <c:tx>
            <c:strRef>
              <c:f>DATA!$D$1</c:f>
              <c:strCache>
                <c:ptCount val="1"/>
                <c:pt idx="0">
                  <c:v>VIIRS I-BAND NGFS FIRES FRP TOTAL (MW)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cat>
            <c:numRef>
              <c:f>DATA!$A$2:$A$32</c:f>
              <c:numCache>
                <c:formatCode>General</c:formatCode>
                <c:ptCount val="31"/>
                <c:pt idx="0">
                  <c:v>20181109</c:v>
                </c:pt>
                <c:pt idx="1">
                  <c:v>20181109</c:v>
                </c:pt>
                <c:pt idx="2">
                  <c:v>20181109</c:v>
                </c:pt>
                <c:pt idx="3">
                  <c:v>20181110</c:v>
                </c:pt>
                <c:pt idx="4">
                  <c:v>20181110</c:v>
                </c:pt>
                <c:pt idx="5">
                  <c:v>20181110</c:v>
                </c:pt>
                <c:pt idx="6">
                  <c:v>20181111</c:v>
                </c:pt>
                <c:pt idx="7">
                  <c:v>20181111</c:v>
                </c:pt>
                <c:pt idx="8">
                  <c:v>20181111</c:v>
                </c:pt>
                <c:pt idx="9">
                  <c:v>20181112</c:v>
                </c:pt>
                <c:pt idx="10">
                  <c:v>20181112</c:v>
                </c:pt>
                <c:pt idx="11">
                  <c:v>20181112</c:v>
                </c:pt>
                <c:pt idx="12">
                  <c:v>20181113</c:v>
                </c:pt>
                <c:pt idx="13">
                  <c:v>20181113</c:v>
                </c:pt>
                <c:pt idx="14">
                  <c:v>20181113</c:v>
                </c:pt>
                <c:pt idx="15">
                  <c:v>20181114</c:v>
                </c:pt>
                <c:pt idx="16">
                  <c:v>20181114</c:v>
                </c:pt>
                <c:pt idx="17">
                  <c:v>20181114</c:v>
                </c:pt>
                <c:pt idx="18">
                  <c:v>20181115</c:v>
                </c:pt>
                <c:pt idx="19">
                  <c:v>20181115</c:v>
                </c:pt>
                <c:pt idx="20">
                  <c:v>20181116</c:v>
                </c:pt>
                <c:pt idx="21">
                  <c:v>20181116</c:v>
                </c:pt>
                <c:pt idx="22">
                  <c:v>20181117</c:v>
                </c:pt>
                <c:pt idx="23">
                  <c:v>20181117</c:v>
                </c:pt>
                <c:pt idx="24">
                  <c:v>20181117</c:v>
                </c:pt>
                <c:pt idx="25">
                  <c:v>20181118</c:v>
                </c:pt>
                <c:pt idx="26">
                  <c:v>20181118</c:v>
                </c:pt>
                <c:pt idx="27">
                  <c:v>20181118</c:v>
                </c:pt>
                <c:pt idx="28">
                  <c:v>20181119</c:v>
                </c:pt>
                <c:pt idx="29">
                  <c:v>20181119</c:v>
                </c:pt>
                <c:pt idx="30">
                  <c:v>20181119</c:v>
                </c:pt>
              </c:numCache>
            </c:numRef>
          </c:cat>
          <c:val>
            <c:numRef>
              <c:f>DATA!$D$2:$D$32</c:f>
              <c:numCache>
                <c:formatCode>General</c:formatCode>
                <c:ptCount val="31"/>
                <c:pt idx="0">
                  <c:v>34618.32</c:v>
                </c:pt>
                <c:pt idx="1">
                  <c:v>25837.88</c:v>
                </c:pt>
                <c:pt idx="2">
                  <c:v>10607.48</c:v>
                </c:pt>
                <c:pt idx="3">
                  <c:v>2550.08</c:v>
                </c:pt>
                <c:pt idx="4">
                  <c:v>2061.63</c:v>
                </c:pt>
                <c:pt idx="5">
                  <c:v>3251.4</c:v>
                </c:pt>
                <c:pt idx="6">
                  <c:v>3018.23</c:v>
                </c:pt>
                <c:pt idx="7">
                  <c:v>5988.14</c:v>
                </c:pt>
                <c:pt idx="8">
                  <c:v>11942.86</c:v>
                </c:pt>
                <c:pt idx="9">
                  <c:v>2517.5500000000002</c:v>
                </c:pt>
                <c:pt idx="10">
                  <c:v>4049.12</c:v>
                </c:pt>
                <c:pt idx="11">
                  <c:v>4685.3</c:v>
                </c:pt>
                <c:pt idx="12">
                  <c:v>1518.18</c:v>
                </c:pt>
                <c:pt idx="13">
                  <c:v>2321.8200000000002</c:v>
                </c:pt>
                <c:pt idx="14">
                  <c:v>124.08</c:v>
                </c:pt>
                <c:pt idx="15">
                  <c:v>1993.05</c:v>
                </c:pt>
                <c:pt idx="16">
                  <c:v>2417.11</c:v>
                </c:pt>
                <c:pt idx="17">
                  <c:v>1983.05</c:v>
                </c:pt>
                <c:pt idx="18">
                  <c:v>429.07</c:v>
                </c:pt>
                <c:pt idx="19">
                  <c:v>166.58</c:v>
                </c:pt>
                <c:pt idx="20">
                  <c:v>1152.8</c:v>
                </c:pt>
                <c:pt idx="21">
                  <c:v>552.84</c:v>
                </c:pt>
                <c:pt idx="22">
                  <c:v>281.87</c:v>
                </c:pt>
                <c:pt idx="23">
                  <c:v>510.23</c:v>
                </c:pt>
                <c:pt idx="24">
                  <c:v>188.51</c:v>
                </c:pt>
                <c:pt idx="25">
                  <c:v>162.33000000000001</c:v>
                </c:pt>
                <c:pt idx="26">
                  <c:v>161.44</c:v>
                </c:pt>
                <c:pt idx="27">
                  <c:v>52.75</c:v>
                </c:pt>
                <c:pt idx="28">
                  <c:v>167.31</c:v>
                </c:pt>
                <c:pt idx="29">
                  <c:v>391.07</c:v>
                </c:pt>
                <c:pt idx="30">
                  <c:v>260.2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A19-4BBC-8195-1673D49835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7945167"/>
        <c:axId val="1607127327"/>
      </c:lineChart>
      <c:lineChart>
        <c:grouping val="standard"/>
        <c:varyColors val="0"/>
        <c:ser>
          <c:idx val="0"/>
          <c:order val="2"/>
          <c:tx>
            <c:strRef>
              <c:f>DATA!$E$1</c:f>
              <c:strCache>
                <c:ptCount val="1"/>
                <c:pt idx="0">
                  <c:v>PERCENT DIFFERENCE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DATA!$E$2:$E$32</c:f>
              <c:numCache>
                <c:formatCode>General</c:formatCode>
                <c:ptCount val="31"/>
                <c:pt idx="0">
                  <c:v>50.355093720479296</c:v>
                </c:pt>
                <c:pt idx="1">
                  <c:v>27.452934330781037</c:v>
                </c:pt>
                <c:pt idx="2">
                  <c:v>20.55563699270288</c:v>
                </c:pt>
                <c:pt idx="3">
                  <c:v>36.661964511099562</c:v>
                </c:pt>
                <c:pt idx="4">
                  <c:v>13.24431043889977</c:v>
                </c:pt>
                <c:pt idx="5">
                  <c:v>45.990194891659606</c:v>
                </c:pt>
                <c:pt idx="6">
                  <c:v>66.362787947516935</c:v>
                </c:pt>
                <c:pt idx="7">
                  <c:v>32.062470934738805</c:v>
                </c:pt>
                <c:pt idx="8">
                  <c:v>61.632864084263296</c:v>
                </c:pt>
                <c:pt idx="9">
                  <c:v>48.387486649746073</c:v>
                </c:pt>
                <c:pt idx="10">
                  <c:v>16.365025675552921</c:v>
                </c:pt>
                <c:pt idx="11">
                  <c:v>28.079761955470094</c:v>
                </c:pt>
                <c:pt idx="12">
                  <c:v>42.894226346419217</c:v>
                </c:pt>
                <c:pt idx="13">
                  <c:v>57.813853294543527</c:v>
                </c:pt>
                <c:pt idx="14">
                  <c:v>199.99999677627341</c:v>
                </c:pt>
                <c:pt idx="15">
                  <c:v>58.131154016765784</c:v>
                </c:pt>
                <c:pt idx="16">
                  <c:v>30.378673071607622</c:v>
                </c:pt>
                <c:pt idx="17">
                  <c:v>70.336958411009505</c:v>
                </c:pt>
                <c:pt idx="18">
                  <c:v>38.028403417286135</c:v>
                </c:pt>
                <c:pt idx="19">
                  <c:v>175.85740072202171</c:v>
                </c:pt>
                <c:pt idx="20">
                  <c:v>25.835520902715199</c:v>
                </c:pt>
                <c:pt idx="21">
                  <c:v>47.616061630797482</c:v>
                </c:pt>
                <c:pt idx="22">
                  <c:v>54.878379600325523</c:v>
                </c:pt>
                <c:pt idx="23">
                  <c:v>25.528482236587653</c:v>
                </c:pt>
                <c:pt idx="24">
                  <c:v>20.125529119836521</c:v>
                </c:pt>
                <c:pt idx="25">
                  <c:v>37.463428905792874</c:v>
                </c:pt>
                <c:pt idx="26">
                  <c:v>13.728735023499047</c:v>
                </c:pt>
                <c:pt idx="27">
                  <c:v>56.784714616039913</c:v>
                </c:pt>
                <c:pt idx="28">
                  <c:v>74.211259526345984</c:v>
                </c:pt>
                <c:pt idx="29">
                  <c:v>31.351031575833773</c:v>
                </c:pt>
                <c:pt idx="30">
                  <c:v>66.019169329073463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A19-4BBC-8195-1673D49835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7126607"/>
        <c:axId val="1736606271"/>
      </c:lineChart>
      <c:catAx>
        <c:axId val="16679451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baseline="0"/>
                  <a:t>DAY</a:t>
                </a:r>
              </a:p>
            </c:rich>
          </c:tx>
          <c:layout>
            <c:manualLayout>
              <c:xMode val="edge"/>
              <c:yMode val="edge"/>
              <c:x val="0.48540316951361501"/>
              <c:y val="0.94650937180230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7127327"/>
        <c:crosses val="autoZero"/>
        <c:auto val="1"/>
        <c:lblAlgn val="ctr"/>
        <c:lblOffset val="100"/>
        <c:noMultiLvlLbl val="0"/>
      </c:catAx>
      <c:valAx>
        <c:axId val="1607127327"/>
        <c:scaling>
          <c:logBase val="10"/>
          <c:orientation val="minMax"/>
          <c:max val="100000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baseline="0"/>
                  <a:t>FRP TOTAL (MW)</a:t>
                </a:r>
              </a:p>
            </c:rich>
          </c:tx>
          <c:layout>
            <c:manualLayout>
              <c:xMode val="edge"/>
              <c:yMode val="edge"/>
              <c:x val="0"/>
              <c:y val="0.444347465681258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7945167"/>
        <c:crosses val="autoZero"/>
        <c:crossBetween val="between"/>
      </c:valAx>
      <c:valAx>
        <c:axId val="1736606271"/>
        <c:scaling>
          <c:orientation val="minMax"/>
          <c:max val="200"/>
          <c:min val="-2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baseline="0"/>
                  <a:t>Percent Difference</a:t>
                </a:r>
              </a:p>
            </c:rich>
          </c:tx>
          <c:layout>
            <c:manualLayout>
              <c:xMode val="edge"/>
              <c:yMode val="edge"/>
              <c:x val="0.96189125963082278"/>
              <c:y val="0.418370432897409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7126607"/>
        <c:crosses val="max"/>
        <c:crossBetween val="between"/>
      </c:valAx>
      <c:catAx>
        <c:axId val="1737126607"/>
        <c:scaling>
          <c:orientation val="minMax"/>
        </c:scaling>
        <c:delete val="1"/>
        <c:axPos val="b"/>
        <c:majorTickMark val="out"/>
        <c:minorTickMark val="none"/>
        <c:tickLblPos val="nextTo"/>
        <c:crossAx val="173660627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53743969455406E-2"/>
          <c:y val="6.7245053272450547E-2"/>
          <c:w val="0.92150527272394589"/>
          <c:h val="0.120265103848320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3" name="Google Shape;16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86" name="Google Shape;18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93" name="Google Shape;19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00" name="Google Shape;20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5" name="Google Shape;21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46" name="Google Shape;246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7cbd183e41_1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27cbd183e41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7bfffe40a4_2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27bfffe40a4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09" name="Google Shape;309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59" name="Google Shape;5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3bd5b2a1d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3bd5b2a1d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7cbd183e41_1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g27cbd183e41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8" name="Google Shape;17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7" name="Google Shape;20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08" name="Google Shape;10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42 Granules Total; 23 SNPP, 19 NOAA-20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Mean percent difference: 41.2% (40.5% for SNPP, 42.0% for NOAA-20)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Sum of FRP Total for all granules: 92.3 GW for NGFS, 57.3 GW for Active Fire</a:t>
            </a:r>
            <a:endParaRPr/>
          </a:p>
        </p:txBody>
      </p:sp>
      <p:sp>
        <p:nvSpPr>
          <p:cNvPr id="142" name="Google Shape;14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22 Granules Total; 11 SNPP, 11 NOAA-20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Mean percent difference: 50.9% (51.1% for SNPP, 50.7% for NOAA-20)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Sum of FRP Total for all granules: 73.3 GW for NGFS, 42.9 GW for Active Fire</a:t>
            </a:r>
            <a:endParaRPr/>
          </a:p>
        </p:txBody>
      </p:sp>
      <p:sp>
        <p:nvSpPr>
          <p:cNvPr id="149" name="Google Shape;14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20 Granules Total; 12 SNPP, 8 NOAA-20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Mean percent difference: 30.6% (30.9% for SNPP, 30.1% for NOAA-20)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Sum of FRP Total for all granules: 19.0 GW for NGFS, 14.4 GW for Active Fire</a:t>
            </a:r>
            <a:endParaRPr dirty="0"/>
          </a:p>
        </p:txBody>
      </p:sp>
      <p:sp>
        <p:nvSpPr>
          <p:cNvPr id="156" name="Google Shape;15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64947"/>
            <a:ext cx="10430132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None/>
              <a:defRPr sz="4400" b="0" i="0" u="none" strike="noStrike" cap="none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42136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body" idx="2"/>
          </p:nvPr>
        </p:nvSpPr>
        <p:spPr>
          <a:xfrm>
            <a:off x="6172200" y="142136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0" i="0" u="none" strike="noStrike" cap="none">
                <a:solidFill>
                  <a:srgbClr val="01007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0"/>
          <p:cNvSpPr txBox="1">
            <a:spLocks noGrp="1"/>
          </p:cNvSpPr>
          <p:nvPr>
            <p:ph type="title"/>
          </p:nvPr>
        </p:nvSpPr>
        <p:spPr>
          <a:xfrm>
            <a:off x="838200" y="64947"/>
            <a:ext cx="10430132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None/>
              <a:defRPr sz="4400" b="0" i="0" u="none" strike="noStrike" cap="none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1007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1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/>
          <p:nvPr/>
        </p:nvSpPr>
        <p:spPr>
          <a:xfrm>
            <a:off x="3077428" y="1652985"/>
            <a:ext cx="9114571" cy="3578087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64"/>
            <a:ext cx="5681472" cy="686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7978" y="-6531"/>
            <a:ext cx="2554425" cy="232260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5"/>
          <p:cNvSpPr/>
          <p:nvPr/>
        </p:nvSpPr>
        <p:spPr>
          <a:xfrm>
            <a:off x="-2931" y="5229428"/>
            <a:ext cx="5429250" cy="1636299"/>
          </a:xfrm>
          <a:custGeom>
            <a:avLst/>
            <a:gdLst/>
            <a:ahLst/>
            <a:cxnLst/>
            <a:rect l="l" t="t" r="r" b="b"/>
            <a:pathLst>
              <a:path w="5252842" h="1481199" extrusionOk="0">
                <a:moveTo>
                  <a:pt x="0" y="0"/>
                </a:moveTo>
                <a:lnTo>
                  <a:pt x="4584800" y="602"/>
                </a:lnTo>
                <a:lnTo>
                  <a:pt x="5252842" y="1475751"/>
                </a:lnTo>
                <a:lnTo>
                  <a:pt x="0" y="1481199"/>
                </a:lnTo>
                <a:lnTo>
                  <a:pt x="0" y="0"/>
                </a:lnTo>
                <a:close/>
              </a:path>
            </a:pathLst>
          </a:custGeom>
          <a:solidFill>
            <a:schemeClr val="dk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5"/>
          <p:cNvSpPr txBox="1"/>
          <p:nvPr/>
        </p:nvSpPr>
        <p:spPr>
          <a:xfrm>
            <a:off x="407916" y="4737000"/>
            <a:ext cx="4174500" cy="1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Environmental Satellite, Data, and Information Service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22438" y="2932354"/>
            <a:ext cx="2064886" cy="206488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 txBox="1">
            <a:spLocks noGrp="1"/>
          </p:cNvSpPr>
          <p:nvPr>
            <p:ph type="body" idx="1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7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7"/>
          <p:cNvSpPr/>
          <p:nvPr/>
        </p:nvSpPr>
        <p:spPr>
          <a:xfrm>
            <a:off x="0" y="6401053"/>
            <a:ext cx="11656200" cy="477025"/>
          </a:xfrm>
          <a:custGeom>
            <a:avLst/>
            <a:gdLst/>
            <a:ahLst/>
            <a:cxnLst/>
            <a:rect l="l" t="t" r="r" b="b"/>
            <a:pathLst>
              <a:path w="11776909" h="540829" extrusionOk="0">
                <a:moveTo>
                  <a:pt x="0" y="13291"/>
                </a:moveTo>
                <a:lnTo>
                  <a:pt x="11543662" y="0"/>
                </a:lnTo>
                <a:lnTo>
                  <a:pt x="11776909" y="540829"/>
                </a:lnTo>
                <a:lnTo>
                  <a:pt x="0" y="540829"/>
                </a:lnTo>
                <a:lnTo>
                  <a:pt x="0" y="13291"/>
                </a:lnTo>
                <a:close/>
              </a:path>
            </a:pathLst>
          </a:custGeom>
          <a:solidFill>
            <a:srgbClr val="007D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" name="Google Shape;21;p27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22" name="Google Shape;22;p27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23;p2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Google Shape;24;p27"/>
          <p:cNvSpPr txBox="1"/>
          <p:nvPr/>
        </p:nvSpPr>
        <p:spPr>
          <a:xfrm>
            <a:off x="923667" y="6485276"/>
            <a:ext cx="766306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Environmental Satellite, Data, and Information Service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hyperlink" Target="https://doi.org/10.1175/BAMS-D-20-0329.1" TargetMode="External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"/>
          <p:cNvSpPr txBox="1"/>
          <p:nvPr/>
        </p:nvSpPr>
        <p:spPr>
          <a:xfrm>
            <a:off x="5124816" y="1853035"/>
            <a:ext cx="6803925" cy="2462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An evaluation of the impact of improved fire detection and characterization from VIIRS on regional fire radiative power estimations</a:t>
            </a:r>
            <a:endParaRPr sz="1000" b="0" i="0" u="none" strike="noStrike" cap="none">
              <a:solidFill>
                <a:srgbClr val="01007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"/>
          <p:cNvSpPr txBox="1"/>
          <p:nvPr/>
        </p:nvSpPr>
        <p:spPr>
          <a:xfrm>
            <a:off x="407916" y="5911719"/>
            <a:ext cx="2053426" cy="573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9/13/2023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"/>
          <p:cNvSpPr txBox="1"/>
          <p:nvPr/>
        </p:nvSpPr>
        <p:spPr>
          <a:xfrm>
            <a:off x="5362141" y="5172899"/>
            <a:ext cx="680392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Ivan Csiszar, Michael Pavolonis (NOAA/NESDIS/STAR)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Chuanyu Xu, Benjamin Marchant, Jason Brunner, Marina Tsidulko, Wei Guo, Yingxin Gu (I.M. Systems, Inc.)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"/>
          <p:cNvSpPr txBox="1">
            <a:spLocks noGrp="1"/>
          </p:cNvSpPr>
          <p:nvPr>
            <p:ph type="title"/>
          </p:nvPr>
        </p:nvSpPr>
        <p:spPr>
          <a:xfrm>
            <a:off x="1886918" y="338003"/>
            <a:ext cx="841816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/>
              <a:t>WILLIAMS FLATS FIRE CASE VIIRS I-BAND SUMMARY STATS</a:t>
            </a:r>
            <a:br>
              <a:rPr lang="en-US" sz="2800" b="1"/>
            </a:br>
            <a:r>
              <a:rPr lang="en-US" sz="2800" b="1"/>
              <a:t>2-9 AUGUST 2019</a:t>
            </a:r>
            <a:endParaRPr/>
          </a:p>
        </p:txBody>
      </p:sp>
      <p:graphicFrame>
        <p:nvGraphicFramePr>
          <p:cNvPr id="167" name="Google Shape;167;p12"/>
          <p:cNvGraphicFramePr/>
          <p:nvPr/>
        </p:nvGraphicFramePr>
        <p:xfrm>
          <a:off x="36" y="1655754"/>
          <a:ext cx="12134300" cy="3200440"/>
        </p:xfrm>
        <a:graphic>
          <a:graphicData uri="http://schemas.openxmlformats.org/drawingml/2006/table">
            <a:tbl>
              <a:tblPr firstRow="1" bandRow="1">
                <a:noFill/>
                <a:tableStyleId>{AB1914EF-B451-47C0-9F5A-4414AEE93C36}</a:tableStyleId>
              </a:tblPr>
              <a:tblGrid>
                <a:gridCol w="1605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1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4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8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dk1"/>
                          </a:solidFill>
                        </a:rPr>
                        <a:t>Mean Percent Difference FRP Total (SNPP/NOAA-20)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dk1"/>
                          </a:solidFill>
                        </a:rPr>
                        <a:t>NGFS Sum of FRP Total for all Granules (SNPP/NOAA-20)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dk1"/>
                          </a:solidFill>
                        </a:rPr>
                        <a:t>ACTIVE FIRE Sum of FRP Total for all Granules (SNPP/NOAA-20)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dk1"/>
                          </a:solidFill>
                        </a:rPr>
                        <a:t>Percent Difference Sum of FRP Total for all Granules (SNPP/NOAA-20)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dk1"/>
                          </a:solidFill>
                        </a:rPr>
                        <a:t>Total Number of Granules (SNPP/NOAA-20)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dk1"/>
                          </a:solidFill>
                        </a:rPr>
                        <a:t>DAY+NIGHT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dk1"/>
                          </a:solidFill>
                        </a:rPr>
                        <a:t>41.2% (40.5% / 42.0%)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dk1"/>
                          </a:solidFill>
                        </a:rPr>
                        <a:t>92.3 GW (48.3 GW / 44.0 GW)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dk1"/>
                          </a:solidFill>
                        </a:rPr>
                        <a:t>57.3 GW (29.1 GW / 28.2 GW)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dk1"/>
                          </a:solidFill>
                        </a:rPr>
                        <a:t>46.8% (49.7% / 43.8%)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dk1"/>
                          </a:solidFill>
                        </a:rPr>
                        <a:t>42 (23/19)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DAY ONLY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50.9% (51.1% / 50.7%)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73.3 GW (36.2 GW / 37.1 GW)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42.9 GW (19.9 GW / 23.0 GW)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52.2% (57.9% / 46.9%)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22 (11/11)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NIGHT ONLY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30.6% (30.9% / 30.1%)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19.0 GW (12.0 GW / 7.0 GW)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14.4 GW (9.1 GW / 5.3 GW)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28.1% (27.9% / 28.4%)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20 (12/8)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3" name="Google Shape;173;p13"/>
          <p:cNvGraphicFramePr/>
          <p:nvPr/>
        </p:nvGraphicFramePr>
        <p:xfrm>
          <a:off x="123975" y="-9825"/>
          <a:ext cx="11918100" cy="643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4" name="Google Shape;174;p13"/>
          <p:cNvSpPr txBox="1"/>
          <p:nvPr/>
        </p:nvSpPr>
        <p:spPr>
          <a:xfrm>
            <a:off x="8019534" y="518975"/>
            <a:ext cx="386866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Predominantly clear observations </a:t>
            </a:r>
            <a:endParaRPr sz="20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8" name="Google Shape;188;p15"/>
          <p:cNvGraphicFramePr/>
          <p:nvPr/>
        </p:nvGraphicFramePr>
        <p:xfrm>
          <a:off x="139475" y="139475"/>
          <a:ext cx="11871600" cy="62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9" name="Google Shape;189;p15"/>
          <p:cNvSpPr/>
          <p:nvPr/>
        </p:nvSpPr>
        <p:spPr>
          <a:xfrm>
            <a:off x="5039690" y="993850"/>
            <a:ext cx="1438800" cy="59931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" name="Google Shape;195;p16"/>
          <p:cNvGraphicFramePr/>
          <p:nvPr/>
        </p:nvGraphicFramePr>
        <p:xfrm>
          <a:off x="154975" y="154975"/>
          <a:ext cx="11871600" cy="624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6" name="Google Shape;196;p16"/>
          <p:cNvSpPr/>
          <p:nvPr/>
        </p:nvSpPr>
        <p:spPr>
          <a:xfrm>
            <a:off x="4926419" y="993850"/>
            <a:ext cx="1438800" cy="59931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2" name="Google Shape;202;p17"/>
          <p:cNvGraphicFramePr/>
          <p:nvPr/>
        </p:nvGraphicFramePr>
        <p:xfrm>
          <a:off x="170475" y="154975"/>
          <a:ext cx="11856300" cy="624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3" name="Google Shape;203;p17"/>
          <p:cNvSpPr/>
          <p:nvPr/>
        </p:nvSpPr>
        <p:spPr>
          <a:xfrm>
            <a:off x="5177675" y="993850"/>
            <a:ext cx="1438800" cy="59931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"/>
          <p:cNvSpPr txBox="1">
            <a:spLocks noGrp="1"/>
          </p:cNvSpPr>
          <p:nvPr>
            <p:ph type="title"/>
          </p:nvPr>
        </p:nvSpPr>
        <p:spPr>
          <a:xfrm>
            <a:off x="0" y="-33956"/>
            <a:ext cx="12192000" cy="75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/>
              <a:t>CAMP FIRE CASE VIIRS NOAA-20 I-BAND ACTIVE FIRE DAYTIME</a:t>
            </a:r>
            <a:endParaRPr sz="2800" b="1"/>
          </a:p>
        </p:txBody>
      </p:sp>
      <p:pic>
        <p:nvPicPr>
          <p:cNvPr id="218" name="Google Shape;21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914" y="4191813"/>
            <a:ext cx="2704063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0695" y="4191813"/>
            <a:ext cx="2704063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42477" y="4191813"/>
            <a:ext cx="2704063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86940" y="4191813"/>
            <a:ext cx="2704063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8914" y="2340301"/>
            <a:ext cx="2704063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10695" y="2340301"/>
            <a:ext cx="2704063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42477" y="2340301"/>
            <a:ext cx="2704063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86940" y="2340301"/>
            <a:ext cx="2704063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8914" y="477121"/>
            <a:ext cx="2704063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10695" y="477121"/>
            <a:ext cx="2704063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242477" y="477121"/>
            <a:ext cx="2704063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286940" y="477121"/>
            <a:ext cx="2704063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9"/>
          <p:cNvSpPr txBox="1">
            <a:spLocks noGrp="1"/>
          </p:cNvSpPr>
          <p:nvPr>
            <p:ph type="sldNum" idx="12"/>
          </p:nvPr>
        </p:nvSpPr>
        <p:spPr>
          <a:xfrm>
            <a:off x="2032000" y="605962"/>
            <a:ext cx="6885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 NOV 2018</a:t>
            </a:r>
            <a:endParaRPr/>
          </a:p>
        </p:txBody>
      </p:sp>
      <p:sp>
        <p:nvSpPr>
          <p:cNvPr id="231" name="Google Shape;231;p19"/>
          <p:cNvSpPr txBox="1"/>
          <p:nvPr/>
        </p:nvSpPr>
        <p:spPr>
          <a:xfrm>
            <a:off x="5051780" y="605962"/>
            <a:ext cx="6885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 NOV 2018</a:t>
            </a:r>
            <a:endParaRPr/>
          </a:p>
        </p:txBody>
      </p:sp>
      <p:sp>
        <p:nvSpPr>
          <p:cNvPr id="232" name="Google Shape;232;p19"/>
          <p:cNvSpPr txBox="1"/>
          <p:nvPr/>
        </p:nvSpPr>
        <p:spPr>
          <a:xfrm>
            <a:off x="8116712" y="605962"/>
            <a:ext cx="8127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 NOV 2018</a:t>
            </a:r>
            <a:endParaRPr/>
          </a:p>
        </p:txBody>
      </p:sp>
      <p:sp>
        <p:nvSpPr>
          <p:cNvPr id="233" name="Google Shape;233;p19"/>
          <p:cNvSpPr txBox="1"/>
          <p:nvPr/>
        </p:nvSpPr>
        <p:spPr>
          <a:xfrm>
            <a:off x="11113914" y="605962"/>
            <a:ext cx="8127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 NOV 2018</a:t>
            </a:r>
            <a:endParaRPr/>
          </a:p>
        </p:txBody>
      </p:sp>
      <p:sp>
        <p:nvSpPr>
          <p:cNvPr id="234" name="Google Shape;234;p19"/>
          <p:cNvSpPr txBox="1"/>
          <p:nvPr/>
        </p:nvSpPr>
        <p:spPr>
          <a:xfrm>
            <a:off x="1919112" y="2519428"/>
            <a:ext cx="7959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 NOV 2018</a:t>
            </a:r>
            <a:endParaRPr/>
          </a:p>
        </p:txBody>
      </p:sp>
      <p:sp>
        <p:nvSpPr>
          <p:cNvPr id="235" name="Google Shape;235;p19"/>
          <p:cNvSpPr txBox="1"/>
          <p:nvPr/>
        </p:nvSpPr>
        <p:spPr>
          <a:xfrm>
            <a:off x="4967112" y="2519428"/>
            <a:ext cx="7677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  NOV 2018</a:t>
            </a:r>
            <a:endParaRPr/>
          </a:p>
        </p:txBody>
      </p:sp>
      <p:sp>
        <p:nvSpPr>
          <p:cNvPr id="236" name="Google Shape;236;p19"/>
          <p:cNvSpPr txBox="1"/>
          <p:nvPr/>
        </p:nvSpPr>
        <p:spPr>
          <a:xfrm>
            <a:off x="8111066" y="2519428"/>
            <a:ext cx="8127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14 NOV 2018</a:t>
            </a:r>
            <a:endParaRPr/>
          </a:p>
        </p:txBody>
      </p:sp>
      <p:sp>
        <p:nvSpPr>
          <p:cNvPr id="237" name="Google Shape;237;p19"/>
          <p:cNvSpPr txBox="1"/>
          <p:nvPr/>
        </p:nvSpPr>
        <p:spPr>
          <a:xfrm>
            <a:off x="11108268" y="2519428"/>
            <a:ext cx="8127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 NOV 2018</a:t>
            </a:r>
            <a:endParaRPr/>
          </a:p>
        </p:txBody>
      </p:sp>
      <p:sp>
        <p:nvSpPr>
          <p:cNvPr id="238" name="Google Shape;238;p19"/>
          <p:cNvSpPr txBox="1"/>
          <p:nvPr/>
        </p:nvSpPr>
        <p:spPr>
          <a:xfrm>
            <a:off x="1913466" y="4387739"/>
            <a:ext cx="7959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16 NOV 2018</a:t>
            </a:r>
            <a:endParaRPr/>
          </a:p>
        </p:txBody>
      </p:sp>
      <p:sp>
        <p:nvSpPr>
          <p:cNvPr id="239" name="Google Shape;239;p19"/>
          <p:cNvSpPr txBox="1"/>
          <p:nvPr/>
        </p:nvSpPr>
        <p:spPr>
          <a:xfrm>
            <a:off x="4961466" y="4387739"/>
            <a:ext cx="7677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17  NOV 2018</a:t>
            </a:r>
            <a:endParaRPr/>
          </a:p>
        </p:txBody>
      </p:sp>
      <p:sp>
        <p:nvSpPr>
          <p:cNvPr id="240" name="Google Shape;240;p19"/>
          <p:cNvSpPr txBox="1"/>
          <p:nvPr/>
        </p:nvSpPr>
        <p:spPr>
          <a:xfrm>
            <a:off x="8105420" y="4387739"/>
            <a:ext cx="8127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 NOV 2018</a:t>
            </a:r>
            <a:endParaRPr/>
          </a:p>
        </p:txBody>
      </p:sp>
      <p:sp>
        <p:nvSpPr>
          <p:cNvPr id="241" name="Google Shape;241;p19"/>
          <p:cNvSpPr txBox="1"/>
          <p:nvPr/>
        </p:nvSpPr>
        <p:spPr>
          <a:xfrm>
            <a:off x="11102622" y="4387739"/>
            <a:ext cx="8127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 NOV 2018</a:t>
            </a:r>
            <a:endParaRPr/>
          </a:p>
        </p:txBody>
      </p:sp>
      <p:sp>
        <p:nvSpPr>
          <p:cNvPr id="242" name="Google Shape;242;p19"/>
          <p:cNvSpPr txBox="1"/>
          <p:nvPr/>
        </p:nvSpPr>
        <p:spPr>
          <a:xfrm>
            <a:off x="916950" y="5943600"/>
            <a:ext cx="1041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See also: Chow, F. K., and Coauthors, 2022: High-Resolution Smoke Forecasting for the 2018 Camp Fire in California. Bull. Amer. Meteor. Soc., </a:t>
            </a:r>
            <a:r>
              <a:rPr lang="en-US" sz="12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103</a:t>
            </a:r>
            <a:r>
              <a:rPr lang="en-US" sz="12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E1531–E1552, </a:t>
            </a:r>
            <a:r>
              <a:rPr lang="en-US" sz="1200" i="1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https://doi.org/10.1175/BAMS-D-20-0329.1</a:t>
            </a:r>
            <a:r>
              <a:rPr lang="en-US" sz="12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500" i="1" dirty="0"/>
          </a:p>
        </p:txBody>
      </p:sp>
      <p:sp>
        <p:nvSpPr>
          <p:cNvPr id="28" name="Google Shape;298;g27cbd183e41_1_49">
            <a:extLst>
              <a:ext uri="{FF2B5EF4-FFF2-40B4-BE49-F238E27FC236}">
                <a16:creationId xmlns:a16="http://schemas.microsoft.com/office/drawing/2014/main" id="{7792AA24-ECB1-4718-A0BD-C37E74FDD537}"/>
              </a:ext>
            </a:extLst>
          </p:cNvPr>
          <p:cNvSpPr txBox="1"/>
          <p:nvPr/>
        </p:nvSpPr>
        <p:spPr>
          <a:xfrm>
            <a:off x="5836505" y="6380210"/>
            <a:ext cx="5433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chemeClr val="dk1"/>
                </a:solidFill>
              </a:rPr>
              <a:t>https://www.star.nesdis.noaa.gov/jpss/mapper/</a:t>
            </a:r>
            <a:endParaRPr sz="1800" b="1" i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8AC8B7-C156-47DA-D630-9566A561A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934" y="176311"/>
            <a:ext cx="10430132" cy="818782"/>
          </a:xfrm>
        </p:spPr>
        <p:txBody>
          <a:bodyPr/>
          <a:lstStyle/>
          <a:p>
            <a:r>
              <a:rPr lang="en-US" dirty="0"/>
              <a:t>NGFS Fire Detection with Dense Cloud Cover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B34684-E631-30E0-5643-0F78EA1FF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509" y="995093"/>
            <a:ext cx="8228527" cy="528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19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"/>
          <p:cNvSpPr txBox="1">
            <a:spLocks noGrp="1"/>
          </p:cNvSpPr>
          <p:nvPr>
            <p:ph type="title"/>
          </p:nvPr>
        </p:nvSpPr>
        <p:spPr>
          <a:xfrm>
            <a:off x="0" y="8288"/>
            <a:ext cx="12192000" cy="121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Detection and characterization under clouds and smoke</a:t>
            </a:r>
            <a:endParaRPr sz="1200"/>
          </a:p>
        </p:txBody>
      </p:sp>
      <p:pic>
        <p:nvPicPr>
          <p:cNvPr id="249" name="Google Shape;24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7433" y="3747270"/>
            <a:ext cx="1948893" cy="259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747" y="3747270"/>
            <a:ext cx="1948893" cy="259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9625" y="3747270"/>
            <a:ext cx="1948893" cy="259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65326" y="1331298"/>
            <a:ext cx="1922067" cy="2562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2640" y="1331298"/>
            <a:ext cx="1922067" cy="2562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96948" y="1330539"/>
            <a:ext cx="1924003" cy="256533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0"/>
          <p:cNvSpPr txBox="1"/>
          <p:nvPr/>
        </p:nvSpPr>
        <p:spPr>
          <a:xfrm>
            <a:off x="1209040" y="1103402"/>
            <a:ext cx="11320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VIIRS I4 TB</a:t>
            </a:r>
            <a:endParaRPr/>
          </a:p>
        </p:txBody>
      </p:sp>
      <p:sp>
        <p:nvSpPr>
          <p:cNvPr id="256" name="Google Shape;256;p20"/>
          <p:cNvSpPr txBox="1"/>
          <p:nvPr/>
        </p:nvSpPr>
        <p:spPr>
          <a:xfrm>
            <a:off x="2804056" y="995680"/>
            <a:ext cx="225631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FRP over background image</a:t>
            </a:r>
            <a:endParaRPr/>
          </a:p>
        </p:txBody>
      </p:sp>
      <p:sp>
        <p:nvSpPr>
          <p:cNvPr id="257" name="Google Shape;257;p20"/>
          <p:cNvSpPr txBox="1"/>
          <p:nvPr/>
        </p:nvSpPr>
        <p:spPr>
          <a:xfrm>
            <a:off x="5161966" y="995680"/>
            <a:ext cx="16594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VIIRS I-band fire mask</a:t>
            </a:r>
            <a:endParaRPr/>
          </a:p>
        </p:txBody>
      </p:sp>
      <p:sp>
        <p:nvSpPr>
          <p:cNvPr id="258" name="Google Shape;258;p20"/>
          <p:cNvSpPr txBox="1"/>
          <p:nvPr/>
        </p:nvSpPr>
        <p:spPr>
          <a:xfrm rot="-5400000">
            <a:off x="-284480" y="2412554"/>
            <a:ext cx="141224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nighttime</a:t>
            </a:r>
            <a:endParaRPr/>
          </a:p>
        </p:txBody>
      </p:sp>
      <p:sp>
        <p:nvSpPr>
          <p:cNvPr id="259" name="Google Shape;259;p20"/>
          <p:cNvSpPr txBox="1"/>
          <p:nvPr/>
        </p:nvSpPr>
        <p:spPr>
          <a:xfrm rot="-5400000">
            <a:off x="-294640" y="4688394"/>
            <a:ext cx="141224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daytime</a:t>
            </a:r>
            <a:endParaRPr/>
          </a:p>
        </p:txBody>
      </p:sp>
      <p:sp>
        <p:nvSpPr>
          <p:cNvPr id="260" name="Google Shape;260;p20"/>
          <p:cNvSpPr txBox="1"/>
          <p:nvPr/>
        </p:nvSpPr>
        <p:spPr>
          <a:xfrm>
            <a:off x="5293360" y="1899920"/>
            <a:ext cx="6126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cloud</a:t>
            </a:r>
            <a:endParaRPr/>
          </a:p>
        </p:txBody>
      </p:sp>
      <p:sp>
        <p:nvSpPr>
          <p:cNvPr id="261" name="Google Shape;261;p20"/>
          <p:cNvSpPr txBox="1"/>
          <p:nvPr/>
        </p:nvSpPr>
        <p:spPr>
          <a:xfrm>
            <a:off x="6258560" y="2834640"/>
            <a:ext cx="5229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land</a:t>
            </a:r>
            <a:endParaRPr/>
          </a:p>
        </p:txBody>
      </p:sp>
      <p:sp>
        <p:nvSpPr>
          <p:cNvPr id="262" name="Google Shape;262;p20"/>
          <p:cNvSpPr txBox="1"/>
          <p:nvPr/>
        </p:nvSpPr>
        <p:spPr>
          <a:xfrm>
            <a:off x="5354320" y="3068320"/>
            <a:ext cx="62228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water</a:t>
            </a:r>
            <a:endParaRPr/>
          </a:p>
        </p:txBody>
      </p:sp>
      <p:cxnSp>
        <p:nvCxnSpPr>
          <p:cNvPr id="263" name="Google Shape;263;p20"/>
          <p:cNvCxnSpPr/>
          <p:nvPr/>
        </p:nvCxnSpPr>
        <p:spPr>
          <a:xfrm>
            <a:off x="5905486" y="3251200"/>
            <a:ext cx="215914" cy="11176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64" name="Google Shape;264;p20"/>
          <p:cNvSpPr/>
          <p:nvPr/>
        </p:nvSpPr>
        <p:spPr>
          <a:xfrm>
            <a:off x="7006326" y="4719144"/>
            <a:ext cx="697757" cy="53602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0"/>
          <p:cNvSpPr txBox="1"/>
          <p:nvPr/>
        </p:nvSpPr>
        <p:spPr>
          <a:xfrm>
            <a:off x="6798208" y="3993935"/>
            <a:ext cx="100894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initial screening</a:t>
            </a:r>
            <a:endParaRPr/>
          </a:p>
        </p:txBody>
      </p:sp>
      <p:pic>
        <p:nvPicPr>
          <p:cNvPr id="266" name="Google Shape;266;p20"/>
          <p:cNvPicPr preferRelativeResize="0"/>
          <p:nvPr/>
        </p:nvPicPr>
        <p:blipFill rotWithShape="1">
          <a:blip r:embed="rId9">
            <a:alphaModFix/>
          </a:blip>
          <a:srcRect t="6045" r="63036" b="4334"/>
          <a:stretch/>
        </p:blipFill>
        <p:spPr>
          <a:xfrm>
            <a:off x="7786048" y="943288"/>
            <a:ext cx="4022862" cy="534924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7" name="Google Shape;267;p20"/>
          <p:cNvSpPr/>
          <p:nvPr/>
        </p:nvSpPr>
        <p:spPr>
          <a:xfrm>
            <a:off x="8321040" y="5594569"/>
            <a:ext cx="2743200" cy="5776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0"/>
          <p:cNvSpPr txBox="1"/>
          <p:nvPr/>
        </p:nvSpPr>
        <p:spPr>
          <a:xfrm>
            <a:off x="5445760" y="4858574"/>
            <a:ext cx="6126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cloud</a:t>
            </a:r>
            <a:endParaRPr/>
          </a:p>
        </p:txBody>
      </p:sp>
      <p:sp>
        <p:nvSpPr>
          <p:cNvPr id="269" name="Google Shape;269;p20"/>
          <p:cNvSpPr txBox="1"/>
          <p:nvPr/>
        </p:nvSpPr>
        <p:spPr>
          <a:xfrm>
            <a:off x="6799777" y="5277548"/>
            <a:ext cx="100894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relaxed internal cloud mask</a:t>
            </a:r>
            <a:endParaRPr/>
          </a:p>
        </p:txBody>
      </p:sp>
      <p:sp>
        <p:nvSpPr>
          <p:cNvPr id="270" name="Google Shape;270;p20"/>
          <p:cNvSpPr/>
          <p:nvPr/>
        </p:nvSpPr>
        <p:spPr>
          <a:xfrm>
            <a:off x="10689996" y="2752627"/>
            <a:ext cx="509047" cy="676373"/>
          </a:xfrm>
          <a:prstGeom prst="rect">
            <a:avLst/>
          </a:prstGeom>
          <a:noFill/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0"/>
          <p:cNvSpPr txBox="1"/>
          <p:nvPr/>
        </p:nvSpPr>
        <p:spPr>
          <a:xfrm>
            <a:off x="2224727" y="3700140"/>
            <a:ext cx="227948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/>
          </a:p>
        </p:txBody>
      </p:sp>
      <p:sp>
        <p:nvSpPr>
          <p:cNvPr id="272" name="Google Shape;272;p20"/>
          <p:cNvSpPr txBox="1"/>
          <p:nvPr/>
        </p:nvSpPr>
        <p:spPr>
          <a:xfrm>
            <a:off x="4413316" y="3692284"/>
            <a:ext cx="227948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/>
          </a:p>
        </p:txBody>
      </p:sp>
      <p:sp>
        <p:nvSpPr>
          <p:cNvPr id="273" name="Google Shape;273;p20"/>
          <p:cNvSpPr txBox="1"/>
          <p:nvPr/>
        </p:nvSpPr>
        <p:spPr>
          <a:xfrm>
            <a:off x="2245149" y="6143256"/>
            <a:ext cx="227948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/>
          </a:p>
        </p:txBody>
      </p:sp>
      <p:sp>
        <p:nvSpPr>
          <p:cNvPr id="274" name="Google Shape;274;p20"/>
          <p:cNvSpPr txBox="1"/>
          <p:nvPr/>
        </p:nvSpPr>
        <p:spPr>
          <a:xfrm>
            <a:off x="6336385" y="3682859"/>
            <a:ext cx="431528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</a:t>
            </a:r>
            <a:r>
              <a:rPr lang="en-US" sz="5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-US"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MW</a:t>
            </a:r>
            <a:endParaRPr/>
          </a:p>
        </p:txBody>
      </p:sp>
      <p:sp>
        <p:nvSpPr>
          <p:cNvPr id="275" name="Google Shape;275;p20"/>
          <p:cNvSpPr txBox="1"/>
          <p:nvPr/>
        </p:nvSpPr>
        <p:spPr>
          <a:xfrm>
            <a:off x="6347381" y="6135399"/>
            <a:ext cx="431528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</a:t>
            </a:r>
            <a:r>
              <a:rPr lang="en-US" sz="5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-US"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MW</a:t>
            </a:r>
            <a:endParaRPr/>
          </a:p>
        </p:txBody>
      </p:sp>
      <p:sp>
        <p:nvSpPr>
          <p:cNvPr id="276" name="Google Shape;276;p20"/>
          <p:cNvSpPr txBox="1"/>
          <p:nvPr/>
        </p:nvSpPr>
        <p:spPr>
          <a:xfrm>
            <a:off x="4311194" y="6144827"/>
            <a:ext cx="431528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</a:t>
            </a:r>
            <a:r>
              <a:rPr lang="en-US" sz="5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-US"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MW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g27cbd183e41_1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2197" y="113022"/>
            <a:ext cx="4646476" cy="24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27cbd183e41_1_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2775" y="2616838"/>
            <a:ext cx="2902701" cy="31568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27cbd183e41_1_40"/>
          <p:cNvSpPr txBox="1">
            <a:spLocks noGrp="1"/>
          </p:cNvSpPr>
          <p:nvPr>
            <p:ph type="title"/>
          </p:nvPr>
        </p:nvSpPr>
        <p:spPr>
          <a:xfrm>
            <a:off x="228600" y="293550"/>
            <a:ext cx="62217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rPr lang="en-US"/>
              <a:t>Gridded FRP (daytime only) NGFS - Baseline</a:t>
            </a:r>
            <a:endParaRPr/>
          </a:p>
        </p:txBody>
      </p:sp>
      <p:pic>
        <p:nvPicPr>
          <p:cNvPr id="289" name="Google Shape;289;g27cbd183e41_1_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0" y="1295400"/>
            <a:ext cx="5947767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27cbd183e41_1_40"/>
          <p:cNvSpPr txBox="1"/>
          <p:nvPr/>
        </p:nvSpPr>
        <p:spPr>
          <a:xfrm>
            <a:off x="6553200" y="5867400"/>
            <a:ext cx="5433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chemeClr val="dk1"/>
                </a:solidFill>
              </a:rPr>
              <a:t>https://www.star.nesdis.noaa.gov/jpss/mapper/</a:t>
            </a:r>
            <a:endParaRPr sz="1800" b="1" i="1">
              <a:solidFill>
                <a:schemeClr val="dk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2701801-4AB4-4331-847F-2FE394AEC15C}"/>
              </a:ext>
            </a:extLst>
          </p:cNvPr>
          <p:cNvCxnSpPr/>
          <p:nvPr/>
        </p:nvCxnSpPr>
        <p:spPr>
          <a:xfrm flipV="1">
            <a:off x="2384854" y="1295400"/>
            <a:ext cx="4646141" cy="817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0422EF-A2C2-44B0-A356-82407A6F93D6}"/>
              </a:ext>
            </a:extLst>
          </p:cNvPr>
          <p:cNvCxnSpPr>
            <a:cxnSpLocks/>
          </p:cNvCxnSpPr>
          <p:nvPr/>
        </p:nvCxnSpPr>
        <p:spPr>
          <a:xfrm>
            <a:off x="3155095" y="3649365"/>
            <a:ext cx="4864440" cy="403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7bfffe40a4_2_9"/>
          <p:cNvSpPr txBox="1">
            <a:spLocks noGrp="1"/>
          </p:cNvSpPr>
          <p:nvPr>
            <p:ph type="title"/>
          </p:nvPr>
        </p:nvSpPr>
        <p:spPr>
          <a:xfrm>
            <a:off x="256800" y="64950"/>
            <a:ext cx="117093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rPr lang="en-US"/>
              <a:t>Time series of daytime total FRP from NGFS vs. baseline </a:t>
            </a:r>
            <a:endParaRPr/>
          </a:p>
        </p:txBody>
      </p:sp>
      <p:pic>
        <p:nvPicPr>
          <p:cNvPr id="304" name="Google Shape;304;g27bfffe40a4_2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7450" y="900189"/>
            <a:ext cx="7607512" cy="5471228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27bfffe40a4_2_9"/>
          <p:cNvSpPr txBox="1"/>
          <p:nvPr/>
        </p:nvSpPr>
        <p:spPr>
          <a:xfrm>
            <a:off x="83733" y="5055969"/>
            <a:ext cx="2066343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 dirty="0">
                <a:solidFill>
                  <a:srgbClr val="222222"/>
                </a:solidFill>
                <a:highlight>
                  <a:srgbClr val="FFFFFF"/>
                </a:highlight>
              </a:rPr>
              <a:t>Note: August 19,20,21,22,23 and 30 are not included due to incomplete coverage</a:t>
            </a:r>
            <a:endParaRPr b="1"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"/>
          <p:cNvSpPr txBox="1">
            <a:spLocks noGrp="1"/>
          </p:cNvSpPr>
          <p:nvPr>
            <p:ph type="title"/>
          </p:nvPr>
        </p:nvSpPr>
        <p:spPr>
          <a:xfrm>
            <a:off x="838200" y="64947"/>
            <a:ext cx="10430132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</a:pPr>
            <a:r>
              <a:rPr lang="en-US"/>
              <a:t>Background</a:t>
            </a:r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body" idx="1"/>
          </p:nvPr>
        </p:nvSpPr>
        <p:spPr>
          <a:xfrm>
            <a:off x="0" y="801934"/>
            <a:ext cx="12192000" cy="5786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r>
              <a:rPr lang="en-US" dirty="0"/>
              <a:t>The baseline VIIRS Active Fire products have been used successfully as input to NOAA’s smoke emission monitoring and forecasting systems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–"/>
            </a:pPr>
            <a:r>
              <a:rPr lang="en-US" dirty="0"/>
              <a:t>750m VIIRS “M-band” -&gt; 375m VIIRS “I-band” (current operational product)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–"/>
            </a:pPr>
            <a:r>
              <a:rPr lang="en-US" dirty="0"/>
              <a:t>Heritage algorithm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7297"/>
              <a:buChar char="o"/>
            </a:pPr>
            <a:r>
              <a:rPr lang="en-US" dirty="0"/>
              <a:t>hybrid thresholding/contextual; </a:t>
            </a:r>
            <a:endParaRPr dirty="0"/>
          </a:p>
          <a:p>
            <a: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8108"/>
              <a:buChar char="•"/>
            </a:pPr>
            <a:r>
              <a:rPr lang="en-US" dirty="0"/>
              <a:t>detection based on I-band; </a:t>
            </a:r>
            <a:endParaRPr dirty="0"/>
          </a:p>
          <a:p>
            <a: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8108"/>
              <a:buChar char="•"/>
            </a:pPr>
            <a:r>
              <a:rPr lang="en-US" dirty="0"/>
              <a:t>fire radiative power  (FRP) from M13 “fire band” partitioned over I-band detections within M-band pixel footprint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7297"/>
              <a:buChar char="o"/>
            </a:pPr>
            <a:r>
              <a:rPr lang="en-US" dirty="0"/>
              <a:t>explicit internal cloud mask, top-of-atmosphere FRP</a:t>
            </a:r>
            <a:endParaRPr dirty="0"/>
          </a:p>
          <a:p>
            <a:pPr lvl="1">
              <a:spcBef>
                <a:spcPts val="1000"/>
              </a:spcBef>
              <a:buSzPct val="69498"/>
            </a:pPr>
            <a:r>
              <a:rPr lang="en-US" b="1" i="1" dirty="0"/>
              <a:t>see poster no. 295  “An update on the NOAA Operational VIIRS Active Fire product” by I. Csiszar et al.</a:t>
            </a:r>
            <a:endParaRPr lang="en-US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r>
              <a:rPr lang="en-US" dirty="0">
                <a:solidFill>
                  <a:schemeClr val="dk1"/>
                </a:solidFill>
              </a:rPr>
              <a:t>N</a:t>
            </a:r>
            <a:r>
              <a:rPr lang="en-US" dirty="0"/>
              <a:t>ecessary improvements have been identified to provide improved fire information as emission sources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–"/>
            </a:pPr>
            <a:r>
              <a:rPr lang="en-US" dirty="0"/>
              <a:t>Identification of detections not related to biomass burning (non-fire related true hot spots and false detections from spurious signal) 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–"/>
            </a:pPr>
            <a:r>
              <a:rPr lang="en-US" dirty="0"/>
              <a:t>Improved detection and characterization of fires for more complex observing and environmental conditions i.e. clouds and/or heavy smoke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r>
              <a:rPr lang="en-US" dirty="0"/>
              <a:t>NOAA is developing a Next Generation Fire System (NGFS)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–"/>
            </a:pPr>
            <a:r>
              <a:rPr lang="en-US" dirty="0"/>
              <a:t>the science algorithm includes all-sky detection and atmospheric correction (based on VOLCAT algorithm)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452"/>
              <a:buChar char="–"/>
            </a:pPr>
            <a:r>
              <a:rPr lang="en-US" sz="2200" b="1" i="1" dirty="0"/>
              <a:t>see poster no. 278  “The NOAA/NESDIS Wildland Fire Program: An Outcome Centric Approach to Satellite Products and Services” by M. </a:t>
            </a:r>
            <a:r>
              <a:rPr lang="en-US" sz="2200" b="1" i="1" dirty="0" err="1"/>
              <a:t>Pavolonis</a:t>
            </a:r>
            <a:r>
              <a:rPr lang="en-US" sz="2200" b="1" i="1" dirty="0"/>
              <a:t> et al.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"/>
          <p:cNvSpPr txBox="1">
            <a:spLocks noGrp="1"/>
          </p:cNvSpPr>
          <p:nvPr>
            <p:ph type="title"/>
          </p:nvPr>
        </p:nvSpPr>
        <p:spPr>
          <a:xfrm>
            <a:off x="838200" y="64947"/>
            <a:ext cx="10430132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</a:pPr>
            <a:r>
              <a:rPr lang="en-US"/>
              <a:t>Summary and path forward</a:t>
            </a:r>
            <a:endParaRPr/>
          </a:p>
        </p:txBody>
      </p:sp>
      <p:sp>
        <p:nvSpPr>
          <p:cNvPr id="312" name="Google Shape;312;p24"/>
          <p:cNvSpPr txBox="1">
            <a:spLocks noGrp="1"/>
          </p:cNvSpPr>
          <p:nvPr>
            <p:ph type="body" idx="1"/>
          </p:nvPr>
        </p:nvSpPr>
        <p:spPr>
          <a:xfrm>
            <a:off x="306603" y="715647"/>
            <a:ext cx="11715750" cy="573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Further improvement of VIIRS fire radiative power is necessary and possible to ensure accurate and complete input to emission models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Persistent anomalies: may have noticeable contribution to FRP signal on select days globally (if unflagged / undetected)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</a:pPr>
            <a:r>
              <a:rPr lang="en-US" dirty="0"/>
              <a:t>Impact larger over select regions and time periods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</a:pPr>
            <a:r>
              <a:rPr lang="en-US" dirty="0"/>
              <a:t>e.g. solar farms in SW CONUS in November may produce FRP output similar to large fires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Testing of improved detection and FRP retrieval from NOAA’s Next Generation Fire System (NGFS) is underway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</a:pPr>
            <a:r>
              <a:rPr lang="en-US" dirty="0"/>
              <a:t>For clear atmosphere, spatial and temporal patterns from baseline and NGFS are consistent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</a:pPr>
            <a:r>
              <a:rPr lang="en-US" dirty="0"/>
              <a:t>Most impact in expected for complex scenes with cloud and smoke cover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For the select time period and area analyzed, the combined FRP increase from coverage and atmospheric correction in NGFS is ~30-50% and above depending on atmospheric conditions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</a:pPr>
            <a:r>
              <a:rPr lang="en-US" dirty="0"/>
              <a:t>differences vary spatially and temporally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Work continues towards full evaluation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9"/>
          <p:cNvSpPr/>
          <p:nvPr/>
        </p:nvSpPr>
        <p:spPr>
          <a:xfrm>
            <a:off x="2565980" y="644441"/>
            <a:ext cx="7876400" cy="4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67" rIns="68567" bIns="34267" anchor="t" anchorCtr="0">
            <a:noAutofit/>
          </a:bodyPr>
          <a:lstStyle/>
          <a:p>
            <a:endParaRPr sz="1333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49"/>
          <p:cNvSpPr/>
          <p:nvPr/>
        </p:nvSpPr>
        <p:spPr>
          <a:xfrm>
            <a:off x="8325580" y="644443"/>
            <a:ext cx="2312000" cy="11516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spcFirstLastPara="1" wrap="square" lIns="68567" tIns="34267" rIns="68567" bIns="34267" anchor="ctr" anchorCtr="0">
            <a:noAutofit/>
          </a:bodyPr>
          <a:lstStyle/>
          <a:p>
            <a:pPr algn="ctr"/>
            <a:r>
              <a:rPr lang="en" sz="2267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Timely hotspot alerts</a:t>
            </a:r>
            <a:endParaRPr sz="2267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49"/>
          <p:cNvSpPr/>
          <p:nvPr/>
        </p:nvSpPr>
        <p:spPr>
          <a:xfrm>
            <a:off x="7472978" y="644434"/>
            <a:ext cx="852612" cy="1521065"/>
          </a:xfrm>
          <a:custGeom>
            <a:avLst/>
            <a:gdLst/>
            <a:ahLst/>
            <a:cxnLst/>
            <a:rect l="l" t="t" r="r" b="b"/>
            <a:pathLst>
              <a:path w="582" h="969" extrusionOk="0">
                <a:moveTo>
                  <a:pt x="582" y="0"/>
                </a:moveTo>
                <a:lnTo>
                  <a:pt x="0" y="898"/>
                </a:lnTo>
                <a:lnTo>
                  <a:pt x="76" y="969"/>
                </a:lnTo>
                <a:lnTo>
                  <a:pt x="582" y="726"/>
                </a:lnTo>
                <a:lnTo>
                  <a:pt x="582" y="0"/>
                </a:lnTo>
                <a:close/>
              </a:path>
            </a:pathLst>
          </a:custGeom>
          <a:solidFill>
            <a:srgbClr val="2F5496"/>
          </a:solidFill>
          <a:ln>
            <a:noFill/>
          </a:ln>
        </p:spPr>
        <p:txBody>
          <a:bodyPr spcFirstLastPara="1" wrap="square" lIns="68567" tIns="34267" rIns="68567" bIns="34267" anchor="t" anchorCtr="0">
            <a:noAutofit/>
          </a:bodyPr>
          <a:lstStyle/>
          <a:p>
            <a:endParaRPr sz="1333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49"/>
          <p:cNvSpPr/>
          <p:nvPr/>
        </p:nvSpPr>
        <p:spPr>
          <a:xfrm>
            <a:off x="2407025" y="649224"/>
            <a:ext cx="2312000" cy="11516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68567" tIns="34267" rIns="68567" bIns="34267" anchor="ctr" anchorCtr="0">
            <a:noAutofit/>
          </a:bodyPr>
          <a:lstStyle/>
          <a:p>
            <a:pPr algn="ctr"/>
            <a:r>
              <a:rPr lang="en" sz="2267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Fire environment forecasting</a:t>
            </a:r>
            <a:endParaRPr sz="2267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7" name="Google Shape;307;p49"/>
          <p:cNvSpPr/>
          <p:nvPr/>
        </p:nvSpPr>
        <p:spPr>
          <a:xfrm>
            <a:off x="4689850" y="644434"/>
            <a:ext cx="865380" cy="1550981"/>
          </a:xfrm>
          <a:custGeom>
            <a:avLst/>
            <a:gdLst/>
            <a:ahLst/>
            <a:cxnLst/>
            <a:rect l="l" t="t" r="r" b="b"/>
            <a:pathLst>
              <a:path w="581" h="969" extrusionOk="0">
                <a:moveTo>
                  <a:pt x="0" y="0"/>
                </a:moveTo>
                <a:lnTo>
                  <a:pt x="581" y="898"/>
                </a:lnTo>
                <a:lnTo>
                  <a:pt x="506" y="969"/>
                </a:lnTo>
                <a:lnTo>
                  <a:pt x="0" y="726"/>
                </a:lnTo>
                <a:lnTo>
                  <a:pt x="0" y="0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68567" tIns="34267" rIns="68567" bIns="34267" anchor="t" anchorCtr="0">
            <a:noAutofit/>
          </a:bodyPr>
          <a:lstStyle/>
          <a:p>
            <a:endParaRPr sz="1333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49"/>
          <p:cNvSpPr/>
          <p:nvPr/>
        </p:nvSpPr>
        <p:spPr>
          <a:xfrm>
            <a:off x="8325916" y="4311092"/>
            <a:ext cx="2312000" cy="1151600"/>
          </a:xfrm>
          <a:prstGeom prst="rect">
            <a:avLst/>
          </a:prstGeom>
          <a:solidFill>
            <a:srgbClr val="9B6E9B"/>
          </a:solidFill>
          <a:ln>
            <a:noFill/>
          </a:ln>
        </p:spPr>
        <p:txBody>
          <a:bodyPr spcFirstLastPara="1" wrap="square" lIns="68567" tIns="34267" rIns="68567" bIns="34267" anchor="ctr" anchorCtr="0">
            <a:noAutofit/>
          </a:bodyPr>
          <a:lstStyle/>
          <a:p>
            <a:pPr algn="ctr"/>
            <a:r>
              <a:rPr lang="en" sz="2267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Event-based data queries</a:t>
            </a:r>
            <a:endParaRPr sz="1333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49"/>
          <p:cNvSpPr/>
          <p:nvPr/>
        </p:nvSpPr>
        <p:spPr>
          <a:xfrm>
            <a:off x="7460524" y="3941668"/>
            <a:ext cx="865381" cy="1521065"/>
          </a:xfrm>
          <a:custGeom>
            <a:avLst/>
            <a:gdLst/>
            <a:ahLst/>
            <a:cxnLst/>
            <a:rect l="l" t="t" r="r" b="b"/>
            <a:pathLst>
              <a:path w="579" h="969" extrusionOk="0">
                <a:moveTo>
                  <a:pt x="579" y="969"/>
                </a:moveTo>
                <a:lnTo>
                  <a:pt x="0" y="73"/>
                </a:lnTo>
                <a:lnTo>
                  <a:pt x="73" y="0"/>
                </a:lnTo>
                <a:lnTo>
                  <a:pt x="579" y="243"/>
                </a:lnTo>
                <a:lnTo>
                  <a:pt x="579" y="969"/>
                </a:lnTo>
                <a:close/>
              </a:path>
            </a:pathLst>
          </a:custGeom>
          <a:solidFill>
            <a:srgbClr val="835C83"/>
          </a:solidFill>
          <a:ln>
            <a:noFill/>
          </a:ln>
        </p:spPr>
        <p:txBody>
          <a:bodyPr spcFirstLastPara="1" wrap="square" lIns="68567" tIns="34267" rIns="68567" bIns="34267" anchor="t" anchorCtr="0">
            <a:noAutofit/>
          </a:bodyPr>
          <a:lstStyle/>
          <a:p>
            <a:endParaRPr sz="1333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49"/>
          <p:cNvSpPr/>
          <p:nvPr/>
        </p:nvSpPr>
        <p:spPr>
          <a:xfrm>
            <a:off x="2407025" y="4311092"/>
            <a:ext cx="2312000" cy="11516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68567" tIns="34267" rIns="68567" bIns="3426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2267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Smoke analysis and forecasting</a:t>
            </a:r>
            <a:endParaRPr sz="2267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1" name="Google Shape;311;p49"/>
          <p:cNvSpPr/>
          <p:nvPr/>
        </p:nvSpPr>
        <p:spPr>
          <a:xfrm>
            <a:off x="4709604" y="3941668"/>
            <a:ext cx="831941" cy="1521065"/>
          </a:xfrm>
          <a:custGeom>
            <a:avLst/>
            <a:gdLst/>
            <a:ahLst/>
            <a:cxnLst/>
            <a:rect l="l" t="t" r="r" b="b"/>
            <a:pathLst>
              <a:path w="581" h="969" extrusionOk="0">
                <a:moveTo>
                  <a:pt x="0" y="969"/>
                </a:moveTo>
                <a:lnTo>
                  <a:pt x="581" y="73"/>
                </a:lnTo>
                <a:lnTo>
                  <a:pt x="506" y="0"/>
                </a:lnTo>
                <a:lnTo>
                  <a:pt x="0" y="243"/>
                </a:lnTo>
                <a:lnTo>
                  <a:pt x="0" y="969"/>
                </a:lnTo>
                <a:close/>
              </a:path>
            </a:pathLst>
          </a:custGeom>
          <a:solidFill>
            <a:srgbClr val="548135"/>
          </a:solidFill>
          <a:ln>
            <a:noFill/>
          </a:ln>
        </p:spPr>
        <p:txBody>
          <a:bodyPr spcFirstLastPara="1" wrap="square" lIns="68567" tIns="34267" rIns="68567" bIns="34267" anchor="t" anchorCtr="0">
            <a:noAutofit/>
          </a:bodyPr>
          <a:lstStyle/>
          <a:p>
            <a:endParaRPr sz="1333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49"/>
          <p:cNvSpPr/>
          <p:nvPr/>
        </p:nvSpPr>
        <p:spPr>
          <a:xfrm>
            <a:off x="8608043" y="2436376"/>
            <a:ext cx="2312000" cy="115160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txBody>
          <a:bodyPr spcFirstLastPara="1" wrap="square" lIns="68567" tIns="34267" rIns="68567" bIns="34267" anchor="ctr" anchorCtr="0">
            <a:noAutofit/>
          </a:bodyPr>
          <a:lstStyle/>
          <a:p>
            <a:pPr algn="ctr"/>
            <a:r>
              <a:rPr lang="en" sz="2267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Incident awareness and assessment</a:t>
            </a:r>
            <a:endParaRPr sz="2267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3" name="Google Shape;313;p49"/>
          <p:cNvSpPr/>
          <p:nvPr/>
        </p:nvSpPr>
        <p:spPr>
          <a:xfrm>
            <a:off x="7965784" y="2436377"/>
            <a:ext cx="642177" cy="1151639"/>
          </a:xfrm>
          <a:custGeom>
            <a:avLst/>
            <a:gdLst/>
            <a:ahLst/>
            <a:cxnLst/>
            <a:rect l="l" t="t" r="r" b="b"/>
            <a:pathLst>
              <a:path w="386" h="725" extrusionOk="0">
                <a:moveTo>
                  <a:pt x="386" y="0"/>
                </a:moveTo>
                <a:lnTo>
                  <a:pt x="0" y="314"/>
                </a:lnTo>
                <a:lnTo>
                  <a:pt x="0" y="453"/>
                </a:lnTo>
                <a:lnTo>
                  <a:pt x="386" y="725"/>
                </a:lnTo>
                <a:lnTo>
                  <a:pt x="386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</p:spPr>
        <p:txBody>
          <a:bodyPr spcFirstLastPara="1" wrap="square" lIns="68567" tIns="34267" rIns="68567" bIns="34267" anchor="t" anchorCtr="0">
            <a:noAutofit/>
          </a:bodyPr>
          <a:lstStyle/>
          <a:p>
            <a:endParaRPr sz="1333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49"/>
          <p:cNvSpPr/>
          <p:nvPr/>
        </p:nvSpPr>
        <p:spPr>
          <a:xfrm>
            <a:off x="2027048" y="2436376"/>
            <a:ext cx="2312000" cy="1151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8567" tIns="34267" rIns="68567" bIns="34267" anchor="ctr" anchorCtr="0">
            <a:noAutofit/>
          </a:bodyPr>
          <a:lstStyle/>
          <a:p>
            <a:pPr algn="ctr"/>
            <a:r>
              <a:rPr lang="en" sz="2267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Climate monitoring</a:t>
            </a:r>
            <a:endParaRPr sz="2267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5" name="Google Shape;315;p49"/>
          <p:cNvSpPr/>
          <p:nvPr/>
        </p:nvSpPr>
        <p:spPr>
          <a:xfrm>
            <a:off x="4339115" y="2436377"/>
            <a:ext cx="695813" cy="1151639"/>
          </a:xfrm>
          <a:custGeom>
            <a:avLst/>
            <a:gdLst/>
            <a:ahLst/>
            <a:cxnLst/>
            <a:rect l="l" t="t" r="r" b="b"/>
            <a:pathLst>
              <a:path w="389" h="725" extrusionOk="0">
                <a:moveTo>
                  <a:pt x="0" y="0"/>
                </a:moveTo>
                <a:lnTo>
                  <a:pt x="389" y="314"/>
                </a:lnTo>
                <a:lnTo>
                  <a:pt x="389" y="453"/>
                </a:lnTo>
                <a:lnTo>
                  <a:pt x="0" y="725"/>
                </a:lnTo>
                <a:lnTo>
                  <a:pt x="0" y="0"/>
                </a:lnTo>
                <a:close/>
              </a:path>
            </a:pathLst>
          </a:custGeom>
          <a:solidFill>
            <a:srgbClr val="BF9000"/>
          </a:solidFill>
          <a:ln>
            <a:noFill/>
          </a:ln>
        </p:spPr>
        <p:txBody>
          <a:bodyPr spcFirstLastPara="1" wrap="square" lIns="68567" tIns="34267" rIns="68567" bIns="34267" anchor="t" anchorCtr="0">
            <a:noAutofit/>
          </a:bodyPr>
          <a:lstStyle/>
          <a:p>
            <a:endParaRPr sz="1333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49" descr="Warning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47033" y="741180"/>
            <a:ext cx="914400" cy="91092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9"/>
          <p:cNvSpPr/>
          <p:nvPr/>
        </p:nvSpPr>
        <p:spPr>
          <a:xfrm>
            <a:off x="4904124" y="1329541"/>
            <a:ext cx="3236800" cy="32244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68567" tIns="34267" rIns="68567" bIns="34267" anchor="t" anchorCtr="0">
            <a:noAutofit/>
          </a:bodyPr>
          <a:lstStyle/>
          <a:p>
            <a:endParaRPr sz="1333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8" name="Google Shape;318;p49"/>
          <p:cNvGrpSpPr/>
          <p:nvPr/>
        </p:nvGrpSpPr>
        <p:grpSpPr>
          <a:xfrm>
            <a:off x="5217620" y="1794675"/>
            <a:ext cx="2565449" cy="2294244"/>
            <a:chOff x="3701366" y="1817763"/>
            <a:chExt cx="2029200" cy="1821600"/>
          </a:xfrm>
        </p:grpSpPr>
        <p:sp>
          <p:nvSpPr>
            <p:cNvPr id="319" name="Google Shape;319;p49"/>
            <p:cNvSpPr/>
            <p:nvPr/>
          </p:nvSpPr>
          <p:spPr>
            <a:xfrm>
              <a:off x="3823432" y="1817763"/>
              <a:ext cx="1819800" cy="18216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endParaRPr sz="2667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0" name="Google Shape;320;p49"/>
            <p:cNvSpPr/>
            <p:nvPr/>
          </p:nvSpPr>
          <p:spPr>
            <a:xfrm>
              <a:off x="3701366" y="2319622"/>
              <a:ext cx="2029200" cy="99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3067" b="1">
                  <a:latin typeface="Roboto"/>
                  <a:ea typeface="Roboto"/>
                  <a:cs typeface="Roboto"/>
                  <a:sym typeface="Roboto"/>
                </a:rPr>
                <a:t>Applications Supported by NGFS</a:t>
              </a:r>
              <a:endParaRPr sz="3067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21" name="Google Shape;321;p49" descr="Folder Search with solid fill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>
            <a:off x="10656934" y="4372233"/>
            <a:ext cx="1094615" cy="109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9" descr="Fire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9168" y="652067"/>
            <a:ext cx="1011533" cy="101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5434" y="2441668"/>
            <a:ext cx="1011533" cy="101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9"/>
          <p:cNvPicPr preferRelativeResize="0"/>
          <p:nvPr/>
        </p:nvPicPr>
        <p:blipFill rotWithShape="1">
          <a:blip r:embed="rId7">
            <a:alphaModFix amt="77000"/>
          </a:blip>
          <a:srcRect l="9856" r="14443"/>
          <a:stretch/>
        </p:blipFill>
        <p:spPr>
          <a:xfrm>
            <a:off x="1609345" y="4389120"/>
            <a:ext cx="695833" cy="9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920100" y="2506400"/>
            <a:ext cx="1011533" cy="1011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7cbd183e41_1_49"/>
          <p:cNvSpPr txBox="1">
            <a:spLocks noGrp="1"/>
          </p:cNvSpPr>
          <p:nvPr>
            <p:ph type="title"/>
          </p:nvPr>
        </p:nvSpPr>
        <p:spPr>
          <a:xfrm>
            <a:off x="838200" y="-87453"/>
            <a:ext cx="104301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Gridded FRP (daytime only) NGFS - Baseline</a:t>
            </a:r>
            <a:endParaRPr/>
          </a:p>
        </p:txBody>
      </p:sp>
      <p:pic>
        <p:nvPicPr>
          <p:cNvPr id="296" name="Google Shape;296;g27cbd183e41_1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425" y="937950"/>
            <a:ext cx="5947767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27cbd183e41_1_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3792" y="1439722"/>
            <a:ext cx="5434007" cy="4206973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27cbd183e41_1_49"/>
          <p:cNvSpPr txBox="1"/>
          <p:nvPr/>
        </p:nvSpPr>
        <p:spPr>
          <a:xfrm>
            <a:off x="6553200" y="5638800"/>
            <a:ext cx="5433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chemeClr val="dk1"/>
                </a:solidFill>
              </a:rPr>
              <a:t>https://www.star.nesdis.noaa.gov/jpss/mapper/</a:t>
            </a:r>
            <a:endParaRPr sz="1800" b="1" i="1" dirty="0">
              <a:solidFill>
                <a:schemeClr val="dk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C717844-8DAD-46E9-A95F-A0AB10BBFDE1}"/>
              </a:ext>
            </a:extLst>
          </p:cNvPr>
          <p:cNvCxnSpPr>
            <a:cxnSpLocks/>
          </p:cNvCxnSpPr>
          <p:nvPr/>
        </p:nvCxnSpPr>
        <p:spPr>
          <a:xfrm flipV="1">
            <a:off x="3080953" y="2150076"/>
            <a:ext cx="3109782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 txBox="1">
            <a:spLocks noGrp="1"/>
          </p:cNvSpPr>
          <p:nvPr>
            <p:ph type="title"/>
          </p:nvPr>
        </p:nvSpPr>
        <p:spPr>
          <a:xfrm>
            <a:off x="838200" y="268149"/>
            <a:ext cx="10430132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454"/>
              <a:buNone/>
            </a:pPr>
            <a:r>
              <a:rPr lang="en-US"/>
              <a:t>MASTER vs. VIIRS I-band detections and Fire Radiative Power</a:t>
            </a:r>
            <a:endParaRPr/>
          </a:p>
        </p:txBody>
      </p:sp>
      <p:pic>
        <p:nvPicPr>
          <p:cNvPr id="129" name="Google Shape;12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176" y="1741380"/>
            <a:ext cx="6882906" cy="391398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8"/>
          <p:cNvSpPr txBox="1"/>
          <p:nvPr/>
        </p:nvSpPr>
        <p:spPr>
          <a:xfrm>
            <a:off x="1229899" y="5375665"/>
            <a:ext cx="3665374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MASTER FRP: 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2191.2MW;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VIIRS FRP: 2183.8MW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0634" y="1733854"/>
            <a:ext cx="6126399" cy="365094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8"/>
          <p:cNvSpPr txBox="1"/>
          <p:nvPr/>
        </p:nvSpPr>
        <p:spPr>
          <a:xfrm>
            <a:off x="7066144" y="5414923"/>
            <a:ext cx="409138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MASTER FRP: 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188.9MW;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VIIRS FRP: 198.3MW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8"/>
          <p:cNvSpPr txBox="1"/>
          <p:nvPr/>
        </p:nvSpPr>
        <p:spPr>
          <a:xfrm>
            <a:off x="243869" y="1444908"/>
            <a:ext cx="5690488" cy="6093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MASTERFRP_1981718_05_20190803_2151_2159_V01.nc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AF_v2r0_j01_s201908032157305_e201908032158532_c201908032248200.nc</a:t>
            </a: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8"/>
          <p:cNvSpPr txBox="1"/>
          <p:nvPr/>
        </p:nvSpPr>
        <p:spPr>
          <a:xfrm>
            <a:off x="5916776" y="1440287"/>
            <a:ext cx="5690488" cy="6093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MASTERFRP_1981718_03_20190803_2130_2134_V01.nc</a:t>
            </a: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AF_v2r0_npp_s201908032106179_e201908032107421_c201908032214020.nc</a:t>
            </a: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8"/>
          <p:cNvSpPr/>
          <p:nvPr/>
        </p:nvSpPr>
        <p:spPr>
          <a:xfrm>
            <a:off x="6096000" y="5301673"/>
            <a:ext cx="778187" cy="3612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8"/>
          <p:cNvSpPr txBox="1"/>
          <p:nvPr/>
        </p:nvSpPr>
        <p:spPr>
          <a:xfrm>
            <a:off x="11707318" y="1726390"/>
            <a:ext cx="50366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MW</a:t>
            </a:r>
            <a:endParaRPr/>
          </a:p>
        </p:txBody>
      </p:sp>
      <p:sp>
        <p:nvSpPr>
          <p:cNvPr id="137" name="Google Shape;137;p8"/>
          <p:cNvSpPr txBox="1"/>
          <p:nvPr/>
        </p:nvSpPr>
        <p:spPr>
          <a:xfrm>
            <a:off x="4482761" y="5786206"/>
            <a:ext cx="315342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Suomi NPP VIIRS I-band detections</a:t>
            </a:r>
            <a:endParaRPr/>
          </a:p>
        </p:txBody>
      </p:sp>
      <p:sp>
        <p:nvSpPr>
          <p:cNvPr id="138" name="Google Shape;138;p8"/>
          <p:cNvSpPr/>
          <p:nvPr/>
        </p:nvSpPr>
        <p:spPr>
          <a:xfrm>
            <a:off x="4317168" y="5832902"/>
            <a:ext cx="225553" cy="23478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"/>
          <p:cNvSpPr txBox="1">
            <a:spLocks noGrp="1"/>
          </p:cNvSpPr>
          <p:nvPr>
            <p:ph type="title"/>
          </p:nvPr>
        </p:nvSpPr>
        <p:spPr>
          <a:xfrm>
            <a:off x="356461" y="338003"/>
            <a:ext cx="112414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en-US" sz="2800" b="1"/>
              <a:t>MASTER VS VIIRS I-BAND ACTIVE FIRE AND NGFS FRP TOTAL SUMMARY STATS</a:t>
            </a:r>
            <a:br>
              <a:rPr lang="en-US" sz="2800" b="1"/>
            </a:br>
            <a:r>
              <a:rPr lang="en-US" sz="2800" b="1"/>
              <a:t>3 AND 6 AUGUST 2019 NORTHWEST USA FIRE CASES</a:t>
            </a:r>
            <a:endParaRPr/>
          </a:p>
        </p:txBody>
      </p:sp>
      <p:sp>
        <p:nvSpPr>
          <p:cNvPr id="181" name="Google Shape;18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graphicFrame>
        <p:nvGraphicFramePr>
          <p:cNvPr id="182" name="Google Shape;182;p14"/>
          <p:cNvGraphicFramePr/>
          <p:nvPr>
            <p:extLst>
              <p:ext uri="{D42A27DB-BD31-4B8C-83A1-F6EECF244321}">
                <p14:modId xmlns:p14="http://schemas.microsoft.com/office/powerpoint/2010/main" val="3773056392"/>
              </p:ext>
            </p:extLst>
          </p:nvPr>
        </p:nvGraphicFramePr>
        <p:xfrm>
          <a:off x="438150" y="2593889"/>
          <a:ext cx="11315700" cy="2042070"/>
        </p:xfrm>
        <a:graphic>
          <a:graphicData uri="http://schemas.openxmlformats.org/drawingml/2006/table">
            <a:tbl>
              <a:tblPr>
                <a:noFill/>
                <a:tableStyleId>{B4F07EF0-CF5A-4D64-832D-F472C6EAE963}</a:tableStyleId>
              </a:tblPr>
              <a:tblGrid>
                <a:gridCol w="377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100568" marR="100568" marT="91425" marB="914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</a:rPr>
                        <a:t>Mean Percent Difference FRP Total</a:t>
                      </a:r>
                      <a:endParaRPr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100568" marR="100568" marT="91425" marB="914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</a:rPr>
                        <a:t>Range of Percent Difference FRP Total</a:t>
                      </a:r>
                      <a:endParaRPr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100568" marR="100568" marT="91425" marB="91425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</a:rPr>
                        <a:t>MASTER VS VIIRS I-BAND ACTIVE FIRE</a:t>
                      </a:r>
                      <a:endParaRPr dirty="0"/>
                    </a:p>
                  </a:txBody>
                  <a:tcPr marL="100568" marR="100568" marT="91425" marB="914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</a:rPr>
                        <a:t>31.7 %</a:t>
                      </a:r>
                      <a:endParaRPr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100568" marR="100568" marT="91425" marB="914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</a:rPr>
                        <a:t>-25.8 % to 66.3 %</a:t>
                      </a:r>
                      <a:endParaRPr dirty="0"/>
                    </a:p>
                  </a:txBody>
                  <a:tcPr marL="100568" marR="100568" marT="91425" marB="914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</a:rPr>
                        <a:t>MASTER VS VIIRS I-BAND NGFS</a:t>
                      </a:r>
                      <a:endParaRPr dirty="0"/>
                    </a:p>
                  </a:txBody>
                  <a:tcPr marL="100568" marR="100568" marT="91425" marB="91425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</a:rPr>
                        <a:t>38.0 %</a:t>
                      </a:r>
                      <a:endParaRPr dirty="0"/>
                    </a:p>
                  </a:txBody>
                  <a:tcPr marL="100568" marR="100568" marT="91425" marB="91425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</a:rPr>
                        <a:t>-86.1 % to 26.3 %</a:t>
                      </a:r>
                      <a:endParaRPr dirty="0"/>
                    </a:p>
                  </a:txBody>
                  <a:tcPr marL="100568" marR="100568" marT="91425" marB="91425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8"/>
          <p:cNvSpPr txBox="1">
            <a:spLocks noGrp="1"/>
          </p:cNvSpPr>
          <p:nvPr>
            <p:ph type="title"/>
          </p:nvPr>
        </p:nvSpPr>
        <p:spPr>
          <a:xfrm>
            <a:off x="1886918" y="338003"/>
            <a:ext cx="841816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/>
              <a:t>CAMP FIRE CASE VIIRS I-BAND SUMMARY STATS</a:t>
            </a:r>
            <a:br>
              <a:rPr lang="en-US" sz="2800" b="1"/>
            </a:br>
            <a:r>
              <a:rPr lang="en-US" sz="2800" b="1"/>
              <a:t>8-19 NOVEMBER 2018</a:t>
            </a:r>
            <a:endParaRPr/>
          </a:p>
        </p:txBody>
      </p:sp>
      <p:sp>
        <p:nvSpPr>
          <p:cNvPr id="210" name="Google Shape;210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graphicFrame>
        <p:nvGraphicFramePr>
          <p:cNvPr id="211" name="Google Shape;211;p18"/>
          <p:cNvGraphicFramePr/>
          <p:nvPr/>
        </p:nvGraphicFramePr>
        <p:xfrm>
          <a:off x="11" y="1655754"/>
          <a:ext cx="12153200" cy="3200440"/>
        </p:xfrm>
        <a:graphic>
          <a:graphicData uri="http://schemas.openxmlformats.org/drawingml/2006/table">
            <a:tbl>
              <a:tblPr firstRow="1" bandRow="1">
                <a:noFill/>
                <a:tableStyleId>{AB1914EF-B451-47C0-9F5A-4414AEE93C36}</a:tableStyleId>
              </a:tblPr>
              <a:tblGrid>
                <a:gridCol w="1608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4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7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5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5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8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dk1"/>
                          </a:solidFill>
                        </a:rPr>
                        <a:t>Mean Percent Difference FRP Total (SNPP/NOAA-20)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dk1"/>
                          </a:solidFill>
                        </a:rPr>
                        <a:t>NGFS Sum of FRP Total for all Granules (SNPP/NOAA-20)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dk1"/>
                          </a:solidFill>
                        </a:rPr>
                        <a:t>ACTIVE FIRE Sum of FRP Total for all Granules (SNPP/NOAA-20)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dk1"/>
                          </a:solidFill>
                        </a:rPr>
                        <a:t>Percent Difference Sum of FRP Total for all Granules (SNPP/NOAA-20)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dk1"/>
                          </a:solidFill>
                        </a:rPr>
                        <a:t>Total Number of Granules (SNPP/NOAA-20)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dk1"/>
                          </a:solidFill>
                        </a:rPr>
                        <a:t>DAY+NIGHT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dk1"/>
                          </a:solidFill>
                        </a:rPr>
                        <a:t>50.9% (43.6% / 57.7%)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dk1"/>
                          </a:solidFill>
                        </a:rPr>
                        <a:t>309.3 GW (155.5 GW / 153.8 GW)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dk1"/>
                          </a:solidFill>
                        </a:rPr>
                        <a:t>218.6 GW (101.2 GW / 117.4 GW)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dk1"/>
                          </a:solidFill>
                        </a:rPr>
                        <a:t>34.4% (42.3% / 26.9%)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dk1"/>
                          </a:solidFill>
                        </a:rPr>
                        <a:t>64 (31/33)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DAY ONLY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51.0% (46.5% / 55.3%)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183.3 GW (94.9 GW / 88.4 GW)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134.3 GW (60.5 GW / 73.8 GW)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30.9% (44.3% / 18.0%)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33 (16/17)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NIGHT ONLY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50.8% (40.6% / 60.4%)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126.0 GW (60.6 GW / 65.4 GW)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84.3 GW (40.7 GW / 43.6 GW)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39.6% (39.1% / 40.1%)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/>
                        <a:t>31 (15/16)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>
            <a:spLocks noGrp="1"/>
          </p:cNvSpPr>
          <p:nvPr>
            <p:ph type="title"/>
          </p:nvPr>
        </p:nvSpPr>
        <p:spPr>
          <a:xfrm>
            <a:off x="8965" y="64947"/>
            <a:ext cx="12183035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454"/>
              <a:buNone/>
            </a:pPr>
            <a:r>
              <a:rPr lang="en-US"/>
              <a:t>Persistent anomalies: Extending the solar farm database</a:t>
            </a:r>
            <a:endParaRPr/>
          </a:p>
        </p:txBody>
      </p:sp>
      <p:sp>
        <p:nvSpPr>
          <p:cNvPr id="68" name="Google Shape;68;p3"/>
          <p:cNvSpPr txBox="1">
            <a:spLocks noGrp="1"/>
          </p:cNvSpPr>
          <p:nvPr>
            <p:ph type="body" idx="1"/>
          </p:nvPr>
        </p:nvSpPr>
        <p:spPr>
          <a:xfrm>
            <a:off x="0" y="4429952"/>
            <a:ext cx="6238640" cy="146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8925" lvl="0" indent="-1746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600"/>
              <a:t>Conterminous US (CONUS) and surrounding areas only (NOAA Hazard Mapping System domain)</a:t>
            </a:r>
            <a:endParaRPr/>
          </a:p>
          <a:p>
            <a:pPr marL="288925" lvl="0" indent="-1746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600"/>
              <a:t>Included in the NOAA Operational VIIRS M-band product since December 2019</a:t>
            </a:r>
            <a:endParaRPr/>
          </a:p>
          <a:p>
            <a:pPr marL="288925" lvl="0" indent="-1746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600"/>
              <a:t>Included in the NOAA Operational VIIRS I-band product since September 2020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600"/>
          </a:p>
        </p:txBody>
      </p:sp>
      <p:sp>
        <p:nvSpPr>
          <p:cNvPr id="69" name="Google Shape;69;p3"/>
          <p:cNvSpPr txBox="1">
            <a:spLocks noGrp="1"/>
          </p:cNvSpPr>
          <p:nvPr>
            <p:ph type="body" idx="2"/>
          </p:nvPr>
        </p:nvSpPr>
        <p:spPr>
          <a:xfrm>
            <a:off x="6132444" y="4429952"/>
            <a:ext cx="5923722" cy="146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8925" lvl="0" indent="-1746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600"/>
              <a:t>Global</a:t>
            </a:r>
            <a:endParaRPr/>
          </a:p>
          <a:p>
            <a:pPr marL="288925" lvl="0" indent="-1746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600"/>
              <a:t>In testing and development</a:t>
            </a:r>
            <a:endParaRPr/>
          </a:p>
          <a:p>
            <a:pPr marL="288925" lvl="0" indent="-1746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600"/>
              <a:t>To be included in future NOAA Operational VIIRS I-band products (updated baseline and NGFS)</a:t>
            </a:r>
            <a:endParaRPr/>
          </a:p>
        </p:txBody>
      </p:sp>
      <p:pic>
        <p:nvPicPr>
          <p:cNvPr id="70" name="Google Shape;7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5" y="1191044"/>
            <a:ext cx="5817528" cy="3272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5510" y="1191044"/>
            <a:ext cx="5817528" cy="327235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3"/>
          <p:cNvSpPr txBox="1"/>
          <p:nvPr/>
        </p:nvSpPr>
        <p:spPr>
          <a:xfrm>
            <a:off x="1670749" y="863339"/>
            <a:ext cx="86709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Solar farms detected in November 2022 by the NOAA Operational VIIRS I-band Active Fire algorithm</a:t>
            </a:r>
            <a:endParaRPr/>
          </a:p>
        </p:txBody>
      </p:sp>
      <p:sp>
        <p:nvSpPr>
          <p:cNvPr id="73" name="Google Shape;73;p3"/>
          <p:cNvSpPr txBox="1"/>
          <p:nvPr/>
        </p:nvSpPr>
        <p:spPr>
          <a:xfrm>
            <a:off x="8965" y="1090094"/>
            <a:ext cx="6087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Detections using the current operational database </a:t>
            </a:r>
            <a:endParaRPr/>
          </a:p>
        </p:txBody>
      </p:sp>
      <p:sp>
        <p:nvSpPr>
          <p:cNvPr id="74" name="Google Shape;74;p3"/>
          <p:cNvSpPr txBox="1"/>
          <p:nvPr/>
        </p:nvSpPr>
        <p:spPr>
          <a:xfrm>
            <a:off x="7553827" y="1084448"/>
            <a:ext cx="3427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Detections using the extended database </a:t>
            </a: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5871806" y="2510179"/>
            <a:ext cx="461700" cy="59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3"/>
          <p:cNvSpPr txBox="1"/>
          <p:nvPr/>
        </p:nvSpPr>
        <p:spPr>
          <a:xfrm>
            <a:off x="2007704" y="3540816"/>
            <a:ext cx="185659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Total count: 294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Total FRP: 2389 MW</a:t>
            </a:r>
            <a:endParaRPr/>
          </a:p>
        </p:txBody>
      </p:sp>
      <p:sp>
        <p:nvSpPr>
          <p:cNvPr id="77" name="Google Shape;77;p3"/>
          <p:cNvSpPr txBox="1"/>
          <p:nvPr/>
        </p:nvSpPr>
        <p:spPr>
          <a:xfrm>
            <a:off x="8312408" y="3534187"/>
            <a:ext cx="20553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Total count: 27075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Total FRP: 250108 MW</a:t>
            </a: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238539" y="1791527"/>
            <a:ext cx="1856598" cy="974035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" name="Google Shape;79;p3"/>
          <p:cNvCxnSpPr/>
          <p:nvPr/>
        </p:nvCxnSpPr>
        <p:spPr>
          <a:xfrm>
            <a:off x="2703443" y="4323522"/>
            <a:ext cx="675861" cy="0"/>
          </a:xfrm>
          <a:prstGeom prst="straightConnector1">
            <a:avLst/>
          </a:prstGeom>
          <a:noFill/>
          <a:ln w="12700" cap="flat" cmpd="sng">
            <a:solidFill>
              <a:srgbClr val="3E6EC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80" name="Google Shape;80;p3"/>
          <p:cNvSpPr txBox="1"/>
          <p:nvPr/>
        </p:nvSpPr>
        <p:spPr>
          <a:xfrm>
            <a:off x="3339550" y="4184376"/>
            <a:ext cx="143981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NOAA HMS domain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536" y="944781"/>
            <a:ext cx="2533906" cy="216970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4"/>
          <p:cNvSpPr/>
          <p:nvPr/>
        </p:nvSpPr>
        <p:spPr>
          <a:xfrm>
            <a:off x="2097382" y="2375128"/>
            <a:ext cx="578264" cy="320466"/>
          </a:xfrm>
          <a:prstGeom prst="ellipse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2834" y="944780"/>
            <a:ext cx="2533906" cy="216970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4"/>
          <p:cNvSpPr/>
          <p:nvPr/>
        </p:nvSpPr>
        <p:spPr>
          <a:xfrm>
            <a:off x="3347985" y="1693562"/>
            <a:ext cx="345024" cy="345633"/>
          </a:xfrm>
          <a:prstGeom prst="ellipse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4"/>
          <p:cNvSpPr txBox="1"/>
          <p:nvPr/>
        </p:nvSpPr>
        <p:spPr>
          <a:xfrm>
            <a:off x="434831" y="994568"/>
            <a:ext cx="16690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SNPP, 11/16/2022</a:t>
            </a:r>
            <a:endParaRPr/>
          </a:p>
        </p:txBody>
      </p:sp>
      <p:sp>
        <p:nvSpPr>
          <p:cNvPr id="90" name="Google Shape;90;p4"/>
          <p:cNvSpPr txBox="1"/>
          <p:nvPr/>
        </p:nvSpPr>
        <p:spPr>
          <a:xfrm>
            <a:off x="4149066" y="1014567"/>
            <a:ext cx="16690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SNPP, 11/21/2022</a:t>
            </a:r>
            <a:endParaRPr/>
          </a:p>
        </p:txBody>
      </p:sp>
      <p:sp>
        <p:nvSpPr>
          <p:cNvPr id="91" name="Google Shape;91;p4"/>
          <p:cNvSpPr txBox="1"/>
          <p:nvPr/>
        </p:nvSpPr>
        <p:spPr>
          <a:xfrm>
            <a:off x="380961" y="624090"/>
            <a:ext cx="547577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Examples from SE CONUS.</a:t>
            </a:r>
            <a:endParaRPr/>
          </a:p>
        </p:txBody>
      </p:sp>
      <p:pic>
        <p:nvPicPr>
          <p:cNvPr id="92" name="Google Shape;9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0133" y="3215535"/>
            <a:ext cx="5475779" cy="317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78812" y="217427"/>
            <a:ext cx="5544398" cy="317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58697" y="3215534"/>
            <a:ext cx="5364513" cy="317557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4"/>
          <p:cNvSpPr txBox="1">
            <a:spLocks noGrp="1"/>
          </p:cNvSpPr>
          <p:nvPr>
            <p:ph type="title"/>
          </p:nvPr>
        </p:nvSpPr>
        <p:spPr>
          <a:xfrm>
            <a:off x="8970" y="-87450"/>
            <a:ext cx="57066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3200">
                <a:solidFill>
                  <a:srgbClr val="010078"/>
                </a:solidFill>
              </a:rPr>
              <a:t>FRP signal from solar farms</a:t>
            </a:r>
            <a:endParaRPr sz="3200">
              <a:solidFill>
                <a:srgbClr val="010078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D3CF40-26FA-4DA2-BD62-AEB32E0521F6}"/>
              </a:ext>
            </a:extLst>
          </p:cNvPr>
          <p:cNvSpPr txBox="1"/>
          <p:nvPr/>
        </p:nvSpPr>
        <p:spPr>
          <a:xfrm>
            <a:off x="1445741" y="3435176"/>
            <a:ext cx="2462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Global total, no filter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E19383-290F-4770-9049-850AE1DEF8A3}"/>
              </a:ext>
            </a:extLst>
          </p:cNvPr>
          <p:cNvSpPr txBox="1"/>
          <p:nvPr/>
        </p:nvSpPr>
        <p:spPr>
          <a:xfrm>
            <a:off x="8332594" y="696086"/>
            <a:ext cx="3430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Global total, solar farms only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485C52-C157-4E78-9E3F-3DB06579FE2F}"/>
              </a:ext>
            </a:extLst>
          </p:cNvPr>
          <p:cNvSpPr txBox="1"/>
          <p:nvPr/>
        </p:nvSpPr>
        <p:spPr>
          <a:xfrm>
            <a:off x="8003077" y="3579335"/>
            <a:ext cx="3956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% of global total, solar farms only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467" y="389222"/>
            <a:ext cx="5387533" cy="308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908" y="3311902"/>
            <a:ext cx="5278092" cy="308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04442" y="389222"/>
            <a:ext cx="5387534" cy="3085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13884" y="3298680"/>
            <a:ext cx="5278092" cy="309795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"/>
          <p:cNvSpPr txBox="1">
            <a:spLocks noGrp="1"/>
          </p:cNvSpPr>
          <p:nvPr>
            <p:ph type="title"/>
          </p:nvPr>
        </p:nvSpPr>
        <p:spPr>
          <a:xfrm>
            <a:off x="632675" y="-87450"/>
            <a:ext cx="114975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3100">
                <a:solidFill>
                  <a:srgbClr val="010078"/>
                </a:solidFill>
              </a:rPr>
              <a:t>FRP signal from other persistent anomalies</a:t>
            </a:r>
            <a:endParaRPr sz="3100">
              <a:solidFill>
                <a:srgbClr val="010078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833B5-0088-4166-AC1A-8606DB3D02E2}"/>
              </a:ext>
            </a:extLst>
          </p:cNvPr>
          <p:cNvSpPr txBox="1"/>
          <p:nvPr/>
        </p:nvSpPr>
        <p:spPr>
          <a:xfrm>
            <a:off x="1165654" y="691965"/>
            <a:ext cx="2906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Global total, oil/gas only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0ACC6-FAF1-4A6A-820F-0654E91382CB}"/>
              </a:ext>
            </a:extLst>
          </p:cNvPr>
          <p:cNvSpPr txBox="1"/>
          <p:nvPr/>
        </p:nvSpPr>
        <p:spPr>
          <a:xfrm>
            <a:off x="8559136" y="691965"/>
            <a:ext cx="3177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Global total, volcanos only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3FF530-CAB4-4B44-AD49-8A5148638EDE}"/>
              </a:ext>
            </a:extLst>
          </p:cNvPr>
          <p:cNvSpPr txBox="1"/>
          <p:nvPr/>
        </p:nvSpPr>
        <p:spPr>
          <a:xfrm>
            <a:off x="1145056" y="3760565"/>
            <a:ext cx="3432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% of global total, oil/gas only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4C9573-C2BF-45E5-A9AC-811A28669C7E}"/>
              </a:ext>
            </a:extLst>
          </p:cNvPr>
          <p:cNvSpPr txBox="1"/>
          <p:nvPr/>
        </p:nvSpPr>
        <p:spPr>
          <a:xfrm>
            <a:off x="8316119" y="3760565"/>
            <a:ext cx="3703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% of global total, volcanos only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 txBox="1">
            <a:spLocks noGrp="1"/>
          </p:cNvSpPr>
          <p:nvPr>
            <p:ph type="title"/>
          </p:nvPr>
        </p:nvSpPr>
        <p:spPr>
          <a:xfrm>
            <a:off x="314793" y="15519"/>
            <a:ext cx="11587397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</a:pPr>
            <a:r>
              <a:rPr lang="en-US" dirty="0"/>
              <a:t>Baseline vs. NGFS intercomparison: datasets analyzed</a:t>
            </a:r>
            <a:endParaRPr dirty="0"/>
          </a:p>
        </p:txBody>
      </p:sp>
      <p:sp>
        <p:nvSpPr>
          <p:cNvPr id="111" name="Google Shape;111;p6"/>
          <p:cNvSpPr txBox="1">
            <a:spLocks noGrp="1"/>
          </p:cNvSpPr>
          <p:nvPr>
            <p:ph type="body" idx="1"/>
          </p:nvPr>
        </p:nvSpPr>
        <p:spPr>
          <a:xfrm>
            <a:off x="185351" y="556052"/>
            <a:ext cx="11837773" cy="6054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r>
              <a:rPr lang="en-US" dirty="0"/>
              <a:t>Baseline I-band (375m) VIIRS Active Fire product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–"/>
            </a:pPr>
            <a:r>
              <a:rPr lang="en-US" dirty="0"/>
              <a:t>operational NDE production system and pre-operational processing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–"/>
            </a:pPr>
            <a:r>
              <a:rPr lang="en-US" dirty="0"/>
              <a:t>Heritage algorithm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7297"/>
              <a:buChar char="o"/>
            </a:pPr>
            <a:r>
              <a:rPr lang="en-US" dirty="0"/>
              <a:t>hybrid thresholding/contextual; 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7297"/>
              <a:buChar char="o"/>
            </a:pPr>
            <a:r>
              <a:rPr lang="en-US" dirty="0"/>
              <a:t>explicit internal cloud mask, top-of-atmosphere fire radiative power (FRP)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r>
              <a:rPr lang="en-US" dirty="0"/>
              <a:t>Sample datasets from the NOAA’s Next Generation Fire System (NGFS)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–"/>
            </a:pPr>
            <a:r>
              <a:rPr lang="en-US" dirty="0"/>
              <a:t>Algorithm base is VOLCAT modified for fire detection and characterization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7297"/>
              <a:buChar char="o"/>
            </a:pPr>
            <a:r>
              <a:rPr lang="en-US" dirty="0"/>
              <a:t>No cloud screening upfront, explicit atmospheric correction for all-sky conditions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–"/>
            </a:pPr>
            <a:r>
              <a:rPr lang="en-US" dirty="0"/>
              <a:t>VIIRS I-band, Suomi NPP and NOAA-20 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7297"/>
              <a:buChar char="o"/>
            </a:pPr>
            <a:r>
              <a:rPr lang="en-US" dirty="0"/>
              <a:t>8-19 November, 2018 over Camp Fire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7297"/>
              <a:buChar char="o"/>
            </a:pPr>
            <a:r>
              <a:rPr lang="en-US" dirty="0"/>
              <a:t>August 1-31, 2019 for granules that intersect with the [30N -50N] and [125W - 101W] domain  </a:t>
            </a:r>
            <a:endParaRPr dirty="0"/>
          </a:p>
          <a:p>
            <a: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8108"/>
              <a:buChar char="•"/>
            </a:pPr>
            <a:r>
              <a:rPr lang="en-US" dirty="0"/>
              <a:t>during the FIREX-AQ campaign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r>
              <a:rPr lang="en-US" dirty="0"/>
              <a:t>MODIS/ASTER Airborne Simulator (MASTER) from the FIREX-AQ (Fire Influence on Regional to Global Environments and Air Quality) campaign in 2019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–"/>
            </a:pPr>
            <a:r>
              <a:rPr lang="en-US" dirty="0"/>
              <a:t>FRP retrievals at ~20m resolution of observed fires in 2019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–"/>
            </a:pPr>
            <a:r>
              <a:rPr lang="en-US" dirty="0"/>
              <a:t>A total of 275 scenes between 7/22 – 9/3 2019</a:t>
            </a: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–"/>
            </a:pPr>
            <a:r>
              <a:rPr lang="en-US" dirty="0"/>
              <a:t>Here focus on MASTER scenes over the Western CONUS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" name="Google Shape;144;p9"/>
          <p:cNvGraphicFramePr/>
          <p:nvPr/>
        </p:nvGraphicFramePr>
        <p:xfrm>
          <a:off x="139485" y="-12916"/>
          <a:ext cx="11887200" cy="658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5" name="Google Shape;145;p9"/>
          <p:cNvSpPr txBox="1"/>
          <p:nvPr/>
        </p:nvSpPr>
        <p:spPr>
          <a:xfrm>
            <a:off x="3461800" y="899975"/>
            <a:ext cx="5302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Predominantly clear observations </a:t>
            </a:r>
            <a:endParaRPr sz="2000" i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" name="Google Shape;151;p10"/>
          <p:cNvGraphicFramePr/>
          <p:nvPr/>
        </p:nvGraphicFramePr>
        <p:xfrm>
          <a:off x="185980" y="2583"/>
          <a:ext cx="11840700" cy="658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2" name="Google Shape;152;p10"/>
          <p:cNvSpPr txBox="1"/>
          <p:nvPr/>
        </p:nvSpPr>
        <p:spPr>
          <a:xfrm>
            <a:off x="3461800" y="797003"/>
            <a:ext cx="5302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Predominantly clear observations </a:t>
            </a:r>
            <a:endParaRPr sz="20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8" name="Google Shape;158;p11"/>
          <p:cNvGraphicFramePr/>
          <p:nvPr/>
        </p:nvGraphicFramePr>
        <p:xfrm>
          <a:off x="139475" y="139475"/>
          <a:ext cx="11918100" cy="62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9" name="Google Shape;159;p11"/>
          <p:cNvSpPr txBox="1"/>
          <p:nvPr/>
        </p:nvSpPr>
        <p:spPr>
          <a:xfrm>
            <a:off x="3461800" y="961760"/>
            <a:ext cx="5302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Predominantly clear observations </a:t>
            </a:r>
            <a:endParaRPr sz="20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ternate Interior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1845</TotalTime>
  <Words>1849</Words>
  <Application>Microsoft Macintosh PowerPoint</Application>
  <PresentationFormat>Widescreen</PresentationFormat>
  <Paragraphs>246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Courier New</vt:lpstr>
      <vt:lpstr>NTR</vt:lpstr>
      <vt:lpstr>Roboto</vt:lpstr>
      <vt:lpstr>Times New Roman</vt:lpstr>
      <vt:lpstr>Office Theme</vt:lpstr>
      <vt:lpstr>Alternate Interior </vt:lpstr>
      <vt:lpstr>PowerPoint Presentation</vt:lpstr>
      <vt:lpstr>Background</vt:lpstr>
      <vt:lpstr>Persistent anomalies: Extending the solar farm database</vt:lpstr>
      <vt:lpstr>FRP signal from solar farms</vt:lpstr>
      <vt:lpstr>FRP signal from other persistent anomalies</vt:lpstr>
      <vt:lpstr>Baseline vs. NGFS intercomparison: datasets analyzed</vt:lpstr>
      <vt:lpstr>PowerPoint Presentation</vt:lpstr>
      <vt:lpstr>PowerPoint Presentation</vt:lpstr>
      <vt:lpstr>PowerPoint Presentation</vt:lpstr>
      <vt:lpstr>WILLIAMS FLATS FIRE CASE VIIRS I-BAND SUMMARY STATS 2-9 AUGUST 2019</vt:lpstr>
      <vt:lpstr>PowerPoint Presentation</vt:lpstr>
      <vt:lpstr>PowerPoint Presentation</vt:lpstr>
      <vt:lpstr>PowerPoint Presentation</vt:lpstr>
      <vt:lpstr>PowerPoint Presentation</vt:lpstr>
      <vt:lpstr>CAMP FIRE CASE VIIRS NOAA-20 I-BAND ACTIVE FIRE DAYTIME</vt:lpstr>
      <vt:lpstr>NGFS Fire Detection with Dense Cloud Cover </vt:lpstr>
      <vt:lpstr>Detection and characterization under clouds and smoke</vt:lpstr>
      <vt:lpstr>Gridded FRP (daytime only) NGFS - Baseline</vt:lpstr>
      <vt:lpstr>Time series of daytime total FRP from NGFS vs. baseline </vt:lpstr>
      <vt:lpstr>Summary and path forward</vt:lpstr>
      <vt:lpstr>PowerPoint Presentation</vt:lpstr>
      <vt:lpstr>Gridded FRP (daytime only) NGFS - Baseline</vt:lpstr>
      <vt:lpstr>MASTER vs. VIIRS I-band detections and Fire Radiative Power</vt:lpstr>
      <vt:lpstr>MASTER VS VIIRS I-BAND ACTIVE FIRE AND NGFS FRP TOTAL SUMMARY STATS 3 AND 6 AUGUST 2019 NORTHWEST USA FIRE CASES</vt:lpstr>
      <vt:lpstr>CAMP FIRE CASE VIIRS I-BAND SUMMARY STATS 8-19 NOVEMBER 2018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 Csiszar</dc:creator>
  <cp:lastModifiedBy>Microsoft Office User</cp:lastModifiedBy>
  <cp:revision>17</cp:revision>
  <dcterms:modified xsi:type="dcterms:W3CDTF">2023-09-12T12:11:15Z</dcterms:modified>
</cp:coreProperties>
</file>