
<file path=[Content_Types].xml><?xml version="1.0" encoding="utf-8"?>
<Types xmlns="http://schemas.openxmlformats.org/package/2006/content-types">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6"/>
  </p:notesMasterIdLst>
  <p:sldIdLst>
    <p:sldId id="256" r:id="rId2"/>
    <p:sldId id="258" r:id="rId3"/>
    <p:sldId id="259" r:id="rId4"/>
    <p:sldId id="257" r:id="rId5"/>
  </p:sldIdLst>
  <p:sldSz cx="9144000" cy="5143500" type="screen16x9"/>
  <p:notesSz cx="6858000" cy="9144000"/>
  <p:custDataLst>
    <p:tags r:id="rId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8" y="5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tags" Target="tags/tag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7275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3442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9597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3.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4.xml"/><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5.xml"/><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pSp>
        <p:nvGrpSpPr>
          <p:cNvPr id="54" name="Google Shape;54;p13"/>
          <p:cNvGrpSpPr/>
          <p:nvPr/>
        </p:nvGrpSpPr>
        <p:grpSpPr>
          <a:xfrm>
            <a:off x="518975" y="753775"/>
            <a:ext cx="8261150" cy="3073400"/>
            <a:chOff x="558350" y="304800"/>
            <a:chExt cx="8261150" cy="3073400"/>
          </a:xfrm>
        </p:grpSpPr>
        <p:grpSp>
          <p:nvGrpSpPr>
            <p:cNvPr id="55" name="Google Shape;55;p13"/>
            <p:cNvGrpSpPr/>
            <p:nvPr/>
          </p:nvGrpSpPr>
          <p:grpSpPr>
            <a:xfrm>
              <a:off x="558350" y="304800"/>
              <a:ext cx="8229600" cy="2743200"/>
              <a:chOff x="558350" y="152400"/>
              <a:chExt cx="8229600" cy="2743200"/>
            </a:xfrm>
          </p:grpSpPr>
          <p:pic>
            <p:nvPicPr>
              <p:cNvPr id="56" name="Google Shape;56;p13"/>
              <p:cNvPicPr preferRelativeResize="0"/>
              <p:nvPr/>
            </p:nvPicPr>
            <p:blipFill>
              <a:blip r:embed="rId4">
                <a:alphaModFix/>
              </a:blip>
              <a:stretch>
                <a:fillRect/>
              </a:stretch>
            </p:blipFill>
            <p:spPr>
              <a:xfrm>
                <a:off x="6044750" y="152400"/>
                <a:ext cx="2743200" cy="2743200"/>
              </a:xfrm>
              <a:prstGeom prst="rect">
                <a:avLst/>
              </a:prstGeom>
              <a:noFill/>
              <a:ln>
                <a:noFill/>
              </a:ln>
            </p:spPr>
          </p:pic>
          <p:pic>
            <p:nvPicPr>
              <p:cNvPr id="57" name="Google Shape;57;p13"/>
              <p:cNvPicPr preferRelativeResize="0"/>
              <p:nvPr/>
            </p:nvPicPr>
            <p:blipFill>
              <a:blip r:embed="rId5">
                <a:alphaModFix/>
              </a:blip>
              <a:stretch>
                <a:fillRect/>
              </a:stretch>
            </p:blipFill>
            <p:spPr>
              <a:xfrm>
                <a:off x="558350" y="152400"/>
                <a:ext cx="2743200" cy="2743200"/>
              </a:xfrm>
              <a:prstGeom prst="rect">
                <a:avLst/>
              </a:prstGeom>
              <a:noFill/>
              <a:ln>
                <a:noFill/>
              </a:ln>
            </p:spPr>
          </p:pic>
          <p:pic>
            <p:nvPicPr>
              <p:cNvPr id="58" name="Google Shape;58;p13"/>
              <p:cNvPicPr preferRelativeResize="0"/>
              <p:nvPr/>
            </p:nvPicPr>
            <p:blipFill>
              <a:blip r:embed="rId6">
                <a:alphaModFix/>
              </a:blip>
              <a:stretch>
                <a:fillRect/>
              </a:stretch>
            </p:blipFill>
            <p:spPr>
              <a:xfrm>
                <a:off x="3301550" y="152400"/>
                <a:ext cx="2743200" cy="2743200"/>
              </a:xfrm>
              <a:prstGeom prst="rect">
                <a:avLst/>
              </a:prstGeom>
              <a:noFill/>
              <a:ln>
                <a:noFill/>
              </a:ln>
            </p:spPr>
          </p:pic>
        </p:grpSp>
        <p:sp>
          <p:nvSpPr>
            <p:cNvPr id="59" name="Google Shape;59;p13"/>
            <p:cNvSpPr txBox="1"/>
            <p:nvPr/>
          </p:nvSpPr>
          <p:spPr>
            <a:xfrm>
              <a:off x="558350" y="3008900"/>
              <a:ext cx="271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Mean 500m Ch2 in 2km Pixels</a:t>
              </a:r>
              <a:endParaRPr sz="1200"/>
            </a:p>
          </p:txBody>
        </p:sp>
        <p:sp>
          <p:nvSpPr>
            <p:cNvPr id="60" name="Google Shape;60;p13"/>
            <p:cNvSpPr txBox="1"/>
            <p:nvPr/>
          </p:nvSpPr>
          <p:spPr>
            <a:xfrm>
              <a:off x="3333675" y="3008900"/>
              <a:ext cx="271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Darkest 500m Ch2 in 2km Pixels</a:t>
              </a:r>
              <a:endParaRPr sz="1200"/>
            </a:p>
          </p:txBody>
        </p:sp>
        <p:sp>
          <p:nvSpPr>
            <p:cNvPr id="61" name="Google Shape;61;p13"/>
            <p:cNvSpPr txBox="1"/>
            <p:nvPr/>
          </p:nvSpPr>
          <p:spPr>
            <a:xfrm>
              <a:off x="6109000" y="3008900"/>
              <a:ext cx="271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Brightest 500m Ch2 in 2km Pixels</a:t>
              </a:r>
              <a:endParaRPr sz="1200"/>
            </a:p>
          </p:txBody>
        </p:sp>
      </p:grpSp>
      <p:sp>
        <p:nvSpPr>
          <p:cNvPr id="62" name="Google Shape;62;p13"/>
          <p:cNvSpPr txBox="1"/>
          <p:nvPr/>
        </p:nvSpPr>
        <p:spPr>
          <a:xfrm>
            <a:off x="518975" y="244175"/>
            <a:ext cx="835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Seeing Smoke Better in Cloudy Regions using ABI 500m Ch2 Data.</a:t>
            </a:r>
            <a:endParaRPr b="1"/>
          </a:p>
        </p:txBody>
      </p:sp>
      <p:sp>
        <p:nvSpPr>
          <p:cNvPr id="63" name="Google Shape;63;p13"/>
          <p:cNvSpPr txBox="1"/>
          <p:nvPr/>
        </p:nvSpPr>
        <p:spPr>
          <a:xfrm>
            <a:off x="598625" y="3875350"/>
            <a:ext cx="75537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This is basically a simple low-pass filter using the 500 m ch2 data that leads to better imagery to track smoke in cloudy region.  This is August 4, 2021 15 to 19 UTC.  Taking the minimum (darkest) ch2 reflectance in each 2 km ABI pixel enhances smoke and removes cloud.  The opposite is true when the maximum (brightest) ch2 reflectance is used from each 2km pixel.  ABI cloud mask uses 2km pixels and often obscures smoke within broken cloudy scenes.</a:t>
            </a:r>
            <a:endParaRP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pSp>
        <p:nvGrpSpPr>
          <p:cNvPr id="54" name="Google Shape;54;p13"/>
          <p:cNvGrpSpPr/>
          <p:nvPr/>
        </p:nvGrpSpPr>
        <p:grpSpPr>
          <a:xfrm>
            <a:off x="274320" y="274320"/>
            <a:ext cx="4572000" cy="4869180"/>
            <a:chOff x="313695" y="-174655"/>
            <a:chExt cx="4572000" cy="4869180"/>
          </a:xfrm>
        </p:grpSpPr>
        <p:pic>
          <p:nvPicPr>
            <p:cNvPr id="57" name="Google Shape;57;p13"/>
            <p:cNvPicPr preferRelativeResize="0">
              <a:picLocks noChangeAspect="1"/>
            </p:cNvPicPr>
            <p:nvPr/>
          </p:nvPicPr>
          <p:blipFill>
            <a:blip r:embed="rId4">
              <a:alphaModFix/>
            </a:blip>
            <a:stretch>
              <a:fillRect/>
            </a:stretch>
          </p:blipFill>
          <p:spPr>
            <a:xfrm>
              <a:off x="313695" y="-174655"/>
              <a:ext cx="4572000" cy="4572000"/>
            </a:xfrm>
            <a:prstGeom prst="rect">
              <a:avLst/>
            </a:prstGeom>
            <a:noFill/>
            <a:ln>
              <a:noFill/>
            </a:ln>
          </p:spPr>
        </p:pic>
        <p:sp>
          <p:nvSpPr>
            <p:cNvPr id="59" name="Google Shape;59;p13"/>
            <p:cNvSpPr txBox="1"/>
            <p:nvPr/>
          </p:nvSpPr>
          <p:spPr>
            <a:xfrm>
              <a:off x="1260500" y="4325225"/>
              <a:ext cx="271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Mean 500m Ch2 in 2km Pixels</a:t>
              </a:r>
              <a:endParaRPr sz="1200" dirty="0"/>
            </a:p>
          </p:txBody>
        </p:sp>
      </p:grpSp>
      <p:sp>
        <p:nvSpPr>
          <p:cNvPr id="2" name="TextBox 1"/>
          <p:cNvSpPr txBox="1"/>
          <p:nvPr/>
        </p:nvSpPr>
        <p:spPr>
          <a:xfrm>
            <a:off x="5257800" y="1088571"/>
            <a:ext cx="3614057" cy="954107"/>
          </a:xfrm>
          <a:prstGeom prst="rect">
            <a:avLst/>
          </a:prstGeom>
          <a:noFill/>
        </p:spPr>
        <p:txBody>
          <a:bodyPr wrap="square" rtlCol="0">
            <a:spAutoFit/>
          </a:bodyPr>
          <a:lstStyle/>
          <a:p>
            <a:r>
              <a:rPr lang="en-US" dirty="0" smtClean="0"/>
              <a:t>This is visible imagery with 2-km resolution</a:t>
            </a:r>
          </a:p>
          <a:p>
            <a:endParaRPr lang="en-US" dirty="0"/>
          </a:p>
          <a:p>
            <a:r>
              <a:rPr lang="en-US" dirty="0" smtClean="0"/>
              <a:t>Each 2-km value is the mean of the 16 ½-km pixel values</a:t>
            </a:r>
            <a:endParaRPr lang="en-US" dirty="0"/>
          </a:p>
        </p:txBody>
      </p:sp>
    </p:spTree>
    <p:custDataLst>
      <p:tags r:id="rId1"/>
    </p:custDataLst>
    <p:extLst>
      <p:ext uri="{BB962C8B-B14F-4D97-AF65-F5344CB8AC3E}">
        <p14:creationId xmlns:p14="http://schemas.microsoft.com/office/powerpoint/2010/main" val="1959795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8" name="Google Shape;58;p13"/>
          <p:cNvPicPr preferRelativeResize="0">
            <a:picLocks noChangeAspect="1"/>
          </p:cNvPicPr>
          <p:nvPr/>
        </p:nvPicPr>
        <p:blipFill>
          <a:blip r:embed="rId4">
            <a:alphaModFix/>
          </a:blip>
          <a:stretch>
            <a:fillRect/>
          </a:stretch>
        </p:blipFill>
        <p:spPr>
          <a:xfrm>
            <a:off x="274320" y="274320"/>
            <a:ext cx="4572000" cy="4572000"/>
          </a:xfrm>
          <a:prstGeom prst="rect">
            <a:avLst/>
          </a:prstGeom>
          <a:noFill/>
          <a:ln>
            <a:noFill/>
          </a:ln>
        </p:spPr>
      </p:pic>
      <p:sp>
        <p:nvSpPr>
          <p:cNvPr id="12" name="TextBox 11"/>
          <p:cNvSpPr txBox="1"/>
          <p:nvPr/>
        </p:nvSpPr>
        <p:spPr>
          <a:xfrm>
            <a:off x="5257800" y="1088571"/>
            <a:ext cx="3614057" cy="954107"/>
          </a:xfrm>
          <a:prstGeom prst="rect">
            <a:avLst/>
          </a:prstGeom>
          <a:noFill/>
        </p:spPr>
        <p:txBody>
          <a:bodyPr wrap="square" rtlCol="0">
            <a:spAutoFit/>
          </a:bodyPr>
          <a:lstStyle/>
          <a:p>
            <a:r>
              <a:rPr lang="en-US" dirty="0" smtClean="0"/>
              <a:t>This is visible imagery with 2-km resolution</a:t>
            </a:r>
          </a:p>
          <a:p>
            <a:endParaRPr lang="en-US" dirty="0"/>
          </a:p>
          <a:p>
            <a:r>
              <a:rPr lang="en-US" dirty="0" smtClean="0"/>
              <a:t>Each 2-km value is the minimum of the 16 ½-km pixel values (darkest)</a:t>
            </a:r>
            <a:endParaRPr lang="en-US" dirty="0"/>
          </a:p>
        </p:txBody>
      </p:sp>
    </p:spTree>
    <p:custDataLst>
      <p:tags r:id="rId1"/>
    </p:custDataLst>
    <p:extLst>
      <p:ext uri="{BB962C8B-B14F-4D97-AF65-F5344CB8AC3E}">
        <p14:creationId xmlns:p14="http://schemas.microsoft.com/office/powerpoint/2010/main" val="520147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6" name="Google Shape;56;p13"/>
          <p:cNvPicPr preferRelativeResize="0">
            <a:picLocks noChangeAspect="1"/>
          </p:cNvPicPr>
          <p:nvPr/>
        </p:nvPicPr>
        <p:blipFill>
          <a:blip r:embed="rId4">
            <a:alphaModFix/>
          </a:blip>
          <a:stretch>
            <a:fillRect/>
          </a:stretch>
        </p:blipFill>
        <p:spPr>
          <a:xfrm>
            <a:off x="274320" y="274320"/>
            <a:ext cx="4572000" cy="4572000"/>
          </a:xfrm>
          <a:prstGeom prst="rect">
            <a:avLst/>
          </a:prstGeom>
          <a:noFill/>
          <a:ln>
            <a:noFill/>
          </a:ln>
        </p:spPr>
      </p:pic>
      <p:sp>
        <p:nvSpPr>
          <p:cNvPr id="12" name="TextBox 11"/>
          <p:cNvSpPr txBox="1"/>
          <p:nvPr/>
        </p:nvSpPr>
        <p:spPr>
          <a:xfrm>
            <a:off x="5257800" y="1088571"/>
            <a:ext cx="3614057" cy="954107"/>
          </a:xfrm>
          <a:prstGeom prst="rect">
            <a:avLst/>
          </a:prstGeom>
          <a:noFill/>
        </p:spPr>
        <p:txBody>
          <a:bodyPr wrap="square" rtlCol="0">
            <a:spAutoFit/>
          </a:bodyPr>
          <a:lstStyle/>
          <a:p>
            <a:r>
              <a:rPr lang="en-US" dirty="0" smtClean="0"/>
              <a:t>This is visible imagery with 2-km resolution</a:t>
            </a:r>
          </a:p>
          <a:p>
            <a:endParaRPr lang="en-US" dirty="0"/>
          </a:p>
          <a:p>
            <a:r>
              <a:rPr lang="en-US" dirty="0" smtClean="0"/>
              <a:t>Each 2-km value is the maximum of the 16 ½-km pixel values (brightest)</a:t>
            </a:r>
            <a:endParaRPr lang="en-US" dirty="0"/>
          </a:p>
        </p:txBody>
      </p:sp>
    </p:spTree>
    <p:custDataLst>
      <p:tags r:id="rId1"/>
    </p:custDataLst>
    <p:extLst>
      <p:ext uri="{BB962C8B-B14F-4D97-AF65-F5344CB8AC3E}">
        <p14:creationId xmlns:p14="http://schemas.microsoft.com/office/powerpoint/2010/main" val="24493932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192</Words>
  <Application>Microsoft Office PowerPoint</Application>
  <PresentationFormat>On-screen Show (16:9)</PresentationFormat>
  <Paragraphs>15</Paragraphs>
  <Slides>4</Slides>
  <Notes>4</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4</vt:i4>
      </vt:variant>
    </vt:vector>
  </HeadingPairs>
  <TitlesOfParts>
    <vt:vector size="6" baseType="lpstr">
      <vt:lpstr>Arial</vt:lpstr>
      <vt:lpstr>Simple Light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Scott Lindstrom</cp:lastModifiedBy>
  <cp:revision>1</cp:revision>
  <dcterms:modified xsi:type="dcterms:W3CDTF">2021-08-18T15:51:11Z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6D1B3F34-6916-4B07-966B-E817D5181CA0</vt:lpwstr>
  </property>
  <property fmtid="{D5CDD505-2E9C-101B-9397-08002B2CF9AE}" pid="3" name="ArticulatePath">
    <vt:lpwstr>Smoke_Imagery_Idea</vt:lpwstr>
  </property>
</Properties>
</file>