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1.xml" ContentType="application/vnd.openxmlformats-officedocument.presentationml.tags+xml"/>
  <Override PartName="/ppt/notesSlides/notesSlide3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3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3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35.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36.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37.xml" ContentType="application/vnd.openxmlformats-officedocument.presentationml.notesSlide+xml"/>
  <Override PartName="/ppt/tags/tag12.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48"/>
  </p:notesMasterIdLst>
  <p:sldIdLst>
    <p:sldId id="256" r:id="rId3"/>
    <p:sldId id="258" r:id="rId4"/>
    <p:sldId id="285" r:id="rId5"/>
    <p:sldId id="327" r:id="rId6"/>
    <p:sldId id="260" r:id="rId7"/>
    <p:sldId id="286" r:id="rId8"/>
    <p:sldId id="289" r:id="rId9"/>
    <p:sldId id="287" r:id="rId10"/>
    <p:sldId id="288" r:id="rId11"/>
    <p:sldId id="328" r:id="rId12"/>
    <p:sldId id="329" r:id="rId13"/>
    <p:sldId id="326" r:id="rId14"/>
    <p:sldId id="305" r:id="rId15"/>
    <p:sldId id="277" r:id="rId16"/>
    <p:sldId id="306" r:id="rId17"/>
    <p:sldId id="307" r:id="rId18"/>
    <p:sldId id="308" r:id="rId19"/>
    <p:sldId id="309" r:id="rId20"/>
    <p:sldId id="310" r:id="rId21"/>
    <p:sldId id="311" r:id="rId22"/>
    <p:sldId id="312" r:id="rId23"/>
    <p:sldId id="313" r:id="rId24"/>
    <p:sldId id="314" r:id="rId25"/>
    <p:sldId id="315" r:id="rId26"/>
    <p:sldId id="317" r:id="rId27"/>
    <p:sldId id="316" r:id="rId28"/>
    <p:sldId id="318" r:id="rId29"/>
    <p:sldId id="319" r:id="rId30"/>
    <p:sldId id="320" r:id="rId31"/>
    <p:sldId id="321" r:id="rId32"/>
    <p:sldId id="322" r:id="rId33"/>
    <p:sldId id="323" r:id="rId34"/>
    <p:sldId id="324" r:id="rId35"/>
    <p:sldId id="325" r:id="rId36"/>
    <p:sldId id="293" r:id="rId37"/>
    <p:sldId id="295" r:id="rId38"/>
    <p:sldId id="303" r:id="rId39"/>
    <p:sldId id="299" r:id="rId40"/>
    <p:sldId id="304" r:id="rId41"/>
    <p:sldId id="262" r:id="rId42"/>
    <p:sldId id="265" r:id="rId43"/>
    <p:sldId id="294" r:id="rId44"/>
    <p:sldId id="266" r:id="rId45"/>
    <p:sldId id="268" r:id="rId46"/>
    <p:sldId id="298" r:id="rId4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579"/>
    <p:restoredTop sz="87908" autoAdjust="0"/>
  </p:normalViewPr>
  <p:slideViewPr>
    <p:cSldViewPr snapToGrid="0" snapToObjects="1">
      <p:cViewPr varScale="1">
        <p:scale>
          <a:sx n="127" d="100"/>
          <a:sy n="127" d="100"/>
        </p:scale>
        <p:origin x="1880" y="1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83418B8-CF1A-FD40-8DBE-18AE6AE106C0}" type="datetimeFigureOut">
              <a:rPr lang="en-US" smtClean="0"/>
              <a:t>3/1/19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6E618A-6217-E64B-BA09-005557F6CE31}" type="slidenum">
              <a:rPr lang="en-US" smtClean="0"/>
              <a:t>‹#›</a:t>
            </a:fld>
            <a:endParaRPr lang="en-US"/>
          </a:p>
        </p:txBody>
      </p:sp>
    </p:spTree>
    <p:extLst>
      <p:ext uri="{BB962C8B-B14F-4D97-AF65-F5344CB8AC3E}">
        <p14:creationId xmlns:p14="http://schemas.microsoft.com/office/powerpoint/2010/main" val="340707786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slide" Target="../slides/slide35.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33.xml.rels><?xml version="1.0" encoding="UTF-8" standalone="yes"?>
<Relationships xmlns="http://schemas.openxmlformats.org/package/2006/relationships"><Relationship Id="rId3" Type="http://schemas.openxmlformats.org/officeDocument/2006/relationships/slide" Target="../slides/slide36.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34.xml.rels><?xml version="1.0" encoding="UTF-8" standalone="yes"?>
<Relationships xmlns="http://schemas.openxmlformats.org/package/2006/relationships"><Relationship Id="rId3" Type="http://schemas.openxmlformats.org/officeDocument/2006/relationships/slide" Target="../slides/slide37.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35.xml.rels><?xml version="1.0" encoding="UTF-8" standalone="yes"?>
<Relationships xmlns="http://schemas.openxmlformats.org/package/2006/relationships"><Relationship Id="rId3" Type="http://schemas.openxmlformats.org/officeDocument/2006/relationships/slide" Target="../slides/slide38.xml"/><Relationship Id="rId2" Type="http://schemas.openxmlformats.org/officeDocument/2006/relationships/notesMaster" Target="../notesMasters/notesMaster1.xml"/><Relationship Id="rId1" Type="http://schemas.openxmlformats.org/officeDocument/2006/relationships/tags" Target="../tags/tag8.xml"/></Relationships>
</file>

<file path=ppt/notesSlides/_rels/notesSlide36.xml.rels><?xml version="1.0" encoding="UTF-8" standalone="yes"?>
<Relationships xmlns="http://schemas.openxmlformats.org/package/2006/relationships"><Relationship Id="rId3" Type="http://schemas.openxmlformats.org/officeDocument/2006/relationships/slide" Target="../slides/slide39.xml"/><Relationship Id="rId2" Type="http://schemas.openxmlformats.org/officeDocument/2006/relationships/notesMaster" Target="../notesMasters/notesMaster1.xml"/><Relationship Id="rId1" Type="http://schemas.openxmlformats.org/officeDocument/2006/relationships/tags" Target="../tags/tag10.xml"/></Relationships>
</file>

<file path=ppt/notesSlides/_rels/notesSlide37.xml.rels><?xml version="1.0" encoding="UTF-8" standalone="yes"?>
<Relationships xmlns="http://schemas.openxmlformats.org/package/2006/relationships"><Relationship Id="rId3" Type="http://schemas.openxmlformats.org/officeDocument/2006/relationships/slide" Target="../slides/slide40.xml"/><Relationship Id="rId2" Type="http://schemas.openxmlformats.org/officeDocument/2006/relationships/notesMaster" Target="../notesMasters/notesMaster1.xml"/><Relationship Id="rId1" Type="http://schemas.openxmlformats.org/officeDocument/2006/relationships/tags" Target="../tags/tag12.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Calibri" pitchFamily="34" charset="0"/>
                <a:ea typeface="+mn-ea"/>
                <a:cs typeface="+mn-cs"/>
              </a:rPr>
              <a:t>This is a short training module for users of th</a:t>
            </a:r>
            <a:r>
              <a:rPr lang="en-US" sz="1200" kern="1200" baseline="0" dirty="0">
                <a:solidFill>
                  <a:schemeClr val="tx1"/>
                </a:solidFill>
                <a:effectLst/>
                <a:latin typeface="Calibri" pitchFamily="34" charset="0"/>
                <a:ea typeface="+mn-ea"/>
                <a:cs typeface="+mn-cs"/>
              </a:rPr>
              <a:t>e NOAA/CIMSS ProbSevere Model.</a:t>
            </a:r>
          </a:p>
          <a:p>
            <a:endParaRPr lang="en-US" sz="1200" kern="1200" baseline="0" dirty="0">
              <a:solidFill>
                <a:schemeClr val="tx1"/>
              </a:solidFill>
              <a:effectLst/>
              <a:latin typeface="Calibri" pitchFamily="34" charset="0"/>
              <a:ea typeface="+mn-ea"/>
              <a:cs typeface="+mn-cs"/>
            </a:endParaRPr>
          </a:p>
          <a:p>
            <a:r>
              <a:rPr lang="en-US" sz="1200" kern="1200" baseline="0" dirty="0" err="1">
                <a:solidFill>
                  <a:schemeClr val="tx1"/>
                </a:solidFill>
                <a:effectLst/>
                <a:latin typeface="Calibri" pitchFamily="34" charset="0"/>
                <a:ea typeface="+mn-ea"/>
                <a:cs typeface="+mn-cs"/>
              </a:rPr>
              <a:t>ProbSevere</a:t>
            </a:r>
            <a:r>
              <a:rPr lang="en-US" sz="1200" kern="1200" baseline="0" dirty="0">
                <a:solidFill>
                  <a:schemeClr val="tx1"/>
                </a:solidFill>
                <a:effectLst/>
                <a:latin typeface="Calibri" pitchFamily="34" charset="0"/>
                <a:ea typeface="+mn-ea"/>
                <a:cs typeface="+mn-cs"/>
              </a:rPr>
              <a:t> version 2 generates probabilities for the 3 severe storm hazards--severe hail, severe straight-line winds, and tornadoes.  This training module is designed for users that are already familiar with the legacy NOAA/CIMSS ProbSevere model and provides only information specific to version 2 of </a:t>
            </a:r>
            <a:r>
              <a:rPr lang="en-US" sz="1200" kern="1200" baseline="0" dirty="0" err="1">
                <a:solidFill>
                  <a:schemeClr val="tx1"/>
                </a:solidFill>
                <a:effectLst/>
                <a:latin typeface="Calibri" pitchFamily="34" charset="0"/>
                <a:ea typeface="+mn-ea"/>
                <a:cs typeface="+mn-cs"/>
              </a:rPr>
              <a:t>ProbSevere</a:t>
            </a:r>
            <a:r>
              <a:rPr lang="en-US" sz="1200" kern="1200" baseline="0" dirty="0">
                <a:solidFill>
                  <a:schemeClr val="tx1"/>
                </a:solidFill>
                <a:effectLst/>
                <a:latin typeface="Calibri" pitchFamily="34" charset="0"/>
                <a:ea typeface="+mn-ea"/>
                <a:cs typeface="+mn-cs"/>
              </a:rPr>
              <a:t>.</a:t>
            </a:r>
          </a:p>
          <a:p>
            <a:r>
              <a:rPr lang="en-US" sz="1200" kern="1200" baseline="0" dirty="0">
                <a:solidFill>
                  <a:schemeClr val="tx1"/>
                </a:solidFill>
                <a:effectLst/>
                <a:latin typeface="Calibri" pitchFamily="34" charset="0"/>
                <a:ea typeface="+mn-ea"/>
                <a:cs typeface="+mn-cs"/>
              </a:rPr>
              <a:t>If you are not familiar with </a:t>
            </a:r>
            <a:r>
              <a:rPr lang="en-US" sz="1200" kern="1200" baseline="0" dirty="0" err="1">
                <a:solidFill>
                  <a:schemeClr val="tx1"/>
                </a:solidFill>
                <a:effectLst/>
                <a:latin typeface="Calibri" pitchFamily="34" charset="0"/>
                <a:ea typeface="+mn-ea"/>
                <a:cs typeface="+mn-cs"/>
              </a:rPr>
              <a:t>ProbSevere</a:t>
            </a:r>
            <a:r>
              <a:rPr lang="en-US" sz="1200" kern="1200" baseline="0" dirty="0">
                <a:solidFill>
                  <a:schemeClr val="tx1"/>
                </a:solidFill>
                <a:effectLst/>
                <a:latin typeface="Calibri" pitchFamily="34" charset="0"/>
                <a:ea typeface="+mn-ea"/>
                <a:cs typeface="+mn-cs"/>
              </a:rPr>
              <a:t> it is recommended you first complete the 2016 </a:t>
            </a:r>
            <a:r>
              <a:rPr lang="en-US" sz="1200" kern="1200" baseline="0" dirty="0" err="1">
                <a:solidFill>
                  <a:schemeClr val="tx1"/>
                </a:solidFill>
                <a:effectLst/>
                <a:latin typeface="Calibri" pitchFamily="34" charset="0"/>
                <a:ea typeface="+mn-ea"/>
                <a:cs typeface="+mn-cs"/>
              </a:rPr>
              <a:t>ProbSevere</a:t>
            </a:r>
            <a:r>
              <a:rPr lang="en-US" sz="1200" kern="1200" baseline="0" dirty="0">
                <a:solidFill>
                  <a:schemeClr val="tx1"/>
                </a:solidFill>
                <a:effectLst/>
                <a:latin typeface="Calibri" pitchFamily="34" charset="0"/>
                <a:ea typeface="+mn-ea"/>
                <a:cs typeface="+mn-cs"/>
              </a:rPr>
              <a:t> training module available at:  http://cimss.ssec.wisc.edu/severe_conv/training/training.html</a:t>
            </a:r>
          </a:p>
          <a:p>
            <a:endParaRPr lang="en-US" sz="1200" kern="1200" baseline="0" dirty="0">
              <a:solidFill>
                <a:schemeClr val="tx1"/>
              </a:solidFill>
              <a:effectLst/>
              <a:latin typeface="Calibri"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prstClr val="black"/>
                </a:solidFill>
                <a:ea typeface="宋体"/>
              </a:rPr>
              <a:pPr>
                <a:defRPr/>
              </a:pPr>
              <a:t>1</a:t>
            </a:fld>
            <a:endParaRPr lang="en-US" altLang="zh-CN">
              <a:solidFill>
                <a:prstClr val="black"/>
              </a:solidFill>
              <a:ea typeface="宋体"/>
            </a:endParaRPr>
          </a:p>
        </p:txBody>
      </p:sp>
    </p:spTree>
    <p:extLst>
      <p:ext uri="{BB962C8B-B14F-4D97-AF65-F5344CB8AC3E}">
        <p14:creationId xmlns:p14="http://schemas.microsoft.com/office/powerpoint/2010/main" val="16650561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New for 2019, some fields from the Geostationary Lightning Mapper, or GLM, are shown in the readout. We are still working towards incorporating GLM data quantitatively into </a:t>
            </a:r>
            <a:r>
              <a:rPr lang="en-US" baseline="0" dirty="0" err="1"/>
              <a:t>ProbSevere</a:t>
            </a:r>
            <a:r>
              <a:rPr lang="en-US" baseline="0" dirty="0"/>
              <a:t>, but wanted to show forecasters what GLM was observing in each storm.</a:t>
            </a:r>
          </a:p>
          <a:p>
            <a:endParaRPr lang="en-US" baseline="0" dirty="0"/>
          </a:p>
          <a:p>
            <a:r>
              <a:rPr lang="en-US" baseline="0" dirty="0"/>
              <a:t>Max FED is the maximum flash extent density. This is the number of flashes traversing the same 2-km pixel in the previous 5 minutes.</a:t>
            </a:r>
          </a:p>
          <a:p>
            <a:r>
              <a:rPr lang="en-US" baseline="0" dirty="0"/>
              <a:t>Sum FCD is the sum of flash centroid density. This is essentially a GLM flash rate over the previous 5 minutes, using the centroid points for each flash.</a:t>
            </a:r>
          </a:p>
          <a:p>
            <a:r>
              <a:rPr lang="en-US" baseline="0" dirty="0"/>
              <a:t>Max TOE is the maximum total optical energy in a 2-km pixel summed over 5 minutes, with units of femtojoules. This basically measures how bright the brightest pixel is viewed by the GLM.</a:t>
            </a:r>
          </a:p>
          <a:p>
            <a:r>
              <a:rPr lang="en-US" baseline="0" dirty="0" err="1"/>
              <a:t>Avg</a:t>
            </a:r>
            <a:r>
              <a:rPr lang="en-US" baseline="0" dirty="0"/>
              <a:t> AFA is the average of the average flash area in the storm. It is the average size of a flash in the previous 5 minutes.</a:t>
            </a: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11</a:t>
            </a:fld>
            <a:endParaRPr lang="en-US" altLang="zh-CN"/>
          </a:p>
        </p:txBody>
      </p:sp>
    </p:spTree>
    <p:extLst>
      <p:ext uri="{BB962C8B-B14F-4D97-AF65-F5344CB8AC3E}">
        <p14:creationId xmlns:p14="http://schemas.microsoft.com/office/powerpoint/2010/main" val="11150439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Calibri" pitchFamily="34" charset="0"/>
                <a:ea typeface="+mn-ea"/>
                <a:cs typeface="+mn-cs"/>
              </a:rPr>
              <a:t>This</a:t>
            </a:r>
            <a:r>
              <a:rPr lang="en-US" sz="1200" kern="1200" baseline="0" dirty="0">
                <a:solidFill>
                  <a:schemeClr val="tx1"/>
                </a:solidFill>
                <a:effectLst/>
                <a:latin typeface="Calibri" pitchFamily="34" charset="0"/>
                <a:ea typeface="+mn-ea"/>
                <a:cs typeface="+mn-cs"/>
              </a:rPr>
              <a:t> is the first of 3 quick examples, this example focuses on </a:t>
            </a:r>
            <a:r>
              <a:rPr lang="en-US" sz="1200" kern="1200" baseline="0" dirty="0" err="1">
                <a:solidFill>
                  <a:schemeClr val="tx1"/>
                </a:solidFill>
                <a:effectLst/>
                <a:latin typeface="Calibri" pitchFamily="34" charset="0"/>
                <a:ea typeface="+mn-ea"/>
                <a:cs typeface="+mn-cs"/>
              </a:rPr>
              <a:t>ProbHail</a:t>
            </a:r>
            <a:r>
              <a:rPr lang="en-US" sz="1200" kern="1200" baseline="0" dirty="0">
                <a:solidFill>
                  <a:schemeClr val="tx1"/>
                </a:solidFill>
                <a:effectLst/>
                <a:latin typeface="Calibri" pitchFamily="34" charset="0"/>
                <a:ea typeface="+mn-ea"/>
                <a:cs typeface="+mn-cs"/>
              </a:rPr>
              <a:t>.</a:t>
            </a:r>
          </a:p>
          <a:p>
            <a:r>
              <a:rPr lang="en-US" sz="1200" kern="1200" baseline="0" dirty="0">
                <a:solidFill>
                  <a:schemeClr val="tx1"/>
                </a:solidFill>
                <a:effectLst/>
                <a:latin typeface="Calibri" pitchFamily="34" charset="0"/>
                <a:ea typeface="+mn-ea"/>
                <a:cs typeface="+mn-cs"/>
              </a:rPr>
              <a:t>This example focuses on south-central Texas during the afternoon hours of  March 5, 2018.</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13</a:t>
            </a:fld>
            <a:endParaRPr lang="en-US" altLang="zh-CN"/>
          </a:p>
        </p:txBody>
      </p:sp>
    </p:spTree>
    <p:extLst>
      <p:ext uri="{BB962C8B-B14F-4D97-AF65-F5344CB8AC3E}">
        <p14:creationId xmlns:p14="http://schemas.microsoft.com/office/powerpoint/2010/main" val="38193685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a:solidFill>
                  <a:schemeClr val="tx1"/>
                </a:solidFill>
                <a:effectLst/>
                <a:latin typeface="Calibri" pitchFamily="34" charset="0"/>
                <a:ea typeface="+mn-ea"/>
                <a:cs typeface="+mn-cs"/>
              </a:rPr>
              <a:t>A storm begins to develop at 2236 UTC near New Braunfels, Texas.  The environment is favorable for organized storms and hail growth.</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14</a:t>
            </a:fld>
            <a:endParaRPr lang="en-US" altLang="zh-CN"/>
          </a:p>
        </p:txBody>
      </p:sp>
    </p:spTree>
    <p:extLst>
      <p:ext uri="{BB962C8B-B14F-4D97-AF65-F5344CB8AC3E}">
        <p14:creationId xmlns:p14="http://schemas.microsoft.com/office/powerpoint/2010/main" val="38193685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a:solidFill>
                  <a:schemeClr val="tx1"/>
                </a:solidFill>
                <a:effectLst/>
                <a:latin typeface="Calibri" pitchFamily="34" charset="0"/>
                <a:ea typeface="+mn-ea"/>
                <a:cs typeface="+mn-cs"/>
              </a:rPr>
              <a:t>.At 2238 UTC the GOES-16 growth rate information became available—this storm was exhibiting moderately strong vertical growth.</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15</a:t>
            </a:fld>
            <a:endParaRPr lang="en-US" altLang="zh-CN"/>
          </a:p>
        </p:txBody>
      </p:sp>
    </p:spTree>
    <p:extLst>
      <p:ext uri="{BB962C8B-B14F-4D97-AF65-F5344CB8AC3E}">
        <p14:creationId xmlns:p14="http://schemas.microsoft.com/office/powerpoint/2010/main" val="38193685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a:solidFill>
                  <a:schemeClr val="tx1"/>
                </a:solidFill>
                <a:effectLst/>
                <a:latin typeface="Calibri" pitchFamily="34" charset="0"/>
                <a:ea typeface="+mn-ea"/>
                <a:cs typeface="+mn-cs"/>
              </a:rPr>
              <a:t>.Over the past 14 minutes the storm slowly has intensified and </a:t>
            </a:r>
            <a:r>
              <a:rPr lang="en-US" sz="1200" kern="1200" baseline="0" dirty="0" err="1">
                <a:solidFill>
                  <a:schemeClr val="tx1"/>
                </a:solidFill>
                <a:effectLst/>
                <a:latin typeface="Calibri" pitchFamily="34" charset="0"/>
                <a:ea typeface="+mn-ea"/>
                <a:cs typeface="+mn-cs"/>
              </a:rPr>
              <a:t>ProbHail</a:t>
            </a:r>
            <a:r>
              <a:rPr lang="en-US" sz="1200" kern="1200" baseline="0" dirty="0">
                <a:solidFill>
                  <a:schemeClr val="tx1"/>
                </a:solidFill>
                <a:effectLst/>
                <a:latin typeface="Calibri" pitchFamily="34" charset="0"/>
                <a:ea typeface="+mn-ea"/>
                <a:cs typeface="+mn-cs"/>
              </a:rPr>
              <a:t> has slowly increased.</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16</a:t>
            </a:fld>
            <a:endParaRPr lang="en-US" altLang="zh-CN"/>
          </a:p>
        </p:txBody>
      </p:sp>
    </p:spTree>
    <p:extLst>
      <p:ext uri="{BB962C8B-B14F-4D97-AF65-F5344CB8AC3E}">
        <p14:creationId xmlns:p14="http://schemas.microsoft.com/office/powerpoint/2010/main" val="38193685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a:solidFill>
                  <a:schemeClr val="tx1"/>
                </a:solidFill>
                <a:effectLst/>
                <a:latin typeface="Calibri" pitchFamily="34" charset="0"/>
                <a:ea typeface="+mn-ea"/>
                <a:cs typeface="+mn-cs"/>
              </a:rPr>
              <a:t>.In just 2 minutes, </a:t>
            </a:r>
            <a:r>
              <a:rPr lang="en-US" sz="1200" kern="1200" baseline="0" dirty="0" err="1">
                <a:solidFill>
                  <a:schemeClr val="tx1"/>
                </a:solidFill>
                <a:effectLst/>
                <a:latin typeface="Calibri" pitchFamily="34" charset="0"/>
                <a:ea typeface="+mn-ea"/>
                <a:cs typeface="+mn-cs"/>
              </a:rPr>
              <a:t>ProbHail</a:t>
            </a:r>
            <a:r>
              <a:rPr lang="en-US" sz="1200" kern="1200" baseline="0" dirty="0">
                <a:solidFill>
                  <a:schemeClr val="tx1"/>
                </a:solidFill>
                <a:effectLst/>
                <a:latin typeface="Calibri" pitchFamily="34" charset="0"/>
                <a:ea typeface="+mn-ea"/>
                <a:cs typeface="+mn-cs"/>
              </a:rPr>
              <a:t> increased from 29% to 63% as MESH and total lightning flash rate rapidly increase.</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17</a:t>
            </a:fld>
            <a:endParaRPr lang="en-US" altLang="zh-CN"/>
          </a:p>
        </p:txBody>
      </p:sp>
    </p:spTree>
    <p:extLst>
      <p:ext uri="{BB962C8B-B14F-4D97-AF65-F5344CB8AC3E}">
        <p14:creationId xmlns:p14="http://schemas.microsoft.com/office/powerpoint/2010/main" val="38193685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a:solidFill>
                  <a:schemeClr val="tx1"/>
                </a:solidFill>
                <a:effectLst/>
                <a:latin typeface="Calibri" pitchFamily="34" charset="0"/>
                <a:ea typeface="+mn-ea"/>
                <a:cs typeface="+mn-cs"/>
              </a:rPr>
              <a:t>At 2302 UTC </a:t>
            </a:r>
            <a:r>
              <a:rPr lang="en-US" sz="1200" kern="1200" baseline="0" dirty="0" err="1">
                <a:solidFill>
                  <a:schemeClr val="tx1"/>
                </a:solidFill>
                <a:effectLst/>
                <a:latin typeface="Calibri" pitchFamily="34" charset="0"/>
                <a:ea typeface="+mn-ea"/>
                <a:cs typeface="+mn-cs"/>
              </a:rPr>
              <a:t>ProbHail</a:t>
            </a:r>
            <a:r>
              <a:rPr lang="en-US" sz="1200" kern="1200" baseline="0" dirty="0">
                <a:solidFill>
                  <a:schemeClr val="tx1"/>
                </a:solidFill>
                <a:effectLst/>
                <a:latin typeface="Calibri" pitchFamily="34" charset="0"/>
                <a:ea typeface="+mn-ea"/>
                <a:cs typeface="+mn-cs"/>
              </a:rPr>
              <a:t> for this storm has exceeded 90%.</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18</a:t>
            </a:fld>
            <a:endParaRPr lang="en-US" altLang="zh-CN"/>
          </a:p>
        </p:txBody>
      </p:sp>
    </p:spTree>
    <p:extLst>
      <p:ext uri="{BB962C8B-B14F-4D97-AF65-F5344CB8AC3E}">
        <p14:creationId xmlns:p14="http://schemas.microsoft.com/office/powerpoint/2010/main" val="38193685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a:solidFill>
                  <a:schemeClr val="tx1"/>
                </a:solidFill>
                <a:effectLst/>
                <a:latin typeface="Calibri" pitchFamily="34" charset="0"/>
                <a:ea typeface="+mn-ea"/>
                <a:cs typeface="+mn-cs"/>
              </a:rPr>
              <a:t>This example illustrates the usage of </a:t>
            </a:r>
            <a:r>
              <a:rPr lang="en-US" sz="1200" kern="1200" baseline="0" dirty="0" err="1">
                <a:solidFill>
                  <a:schemeClr val="tx1"/>
                </a:solidFill>
                <a:effectLst/>
                <a:latin typeface="Calibri" pitchFamily="34" charset="0"/>
                <a:ea typeface="+mn-ea"/>
                <a:cs typeface="+mn-cs"/>
              </a:rPr>
              <a:t>ProbHail</a:t>
            </a:r>
            <a:r>
              <a:rPr lang="en-US" sz="1200" kern="1200" baseline="0" dirty="0">
                <a:solidFill>
                  <a:schemeClr val="tx1"/>
                </a:solidFill>
                <a:effectLst/>
                <a:latin typeface="Calibri" pitchFamily="34" charset="0"/>
                <a:ea typeface="+mn-ea"/>
                <a:cs typeface="+mn-cs"/>
              </a:rPr>
              <a:t> can increase both confidence and lead-time in severe thunderstorm warning issuance. </a:t>
            </a:r>
          </a:p>
          <a:p>
            <a:r>
              <a:rPr lang="en-US" sz="1200" kern="1200" baseline="0" dirty="0" err="1">
                <a:solidFill>
                  <a:schemeClr val="tx1"/>
                </a:solidFill>
                <a:effectLst/>
                <a:latin typeface="Calibri" pitchFamily="34" charset="0"/>
                <a:ea typeface="+mn-ea"/>
                <a:cs typeface="+mn-cs"/>
              </a:rPr>
              <a:t>ProbHail</a:t>
            </a:r>
            <a:r>
              <a:rPr lang="en-US" sz="1200" kern="1200" baseline="0" dirty="0">
                <a:solidFill>
                  <a:schemeClr val="tx1"/>
                </a:solidFill>
                <a:effectLst/>
                <a:latin typeface="Calibri" pitchFamily="34" charset="0"/>
                <a:ea typeface="+mn-ea"/>
                <a:cs typeface="+mn-cs"/>
              </a:rPr>
              <a:t> exceeded 60% 26 minutes before the first hail report and 18 minutes before the first severe thunderstorm warning.</a:t>
            </a:r>
            <a:endParaRPr lang="en-US" sz="1200" kern="1200" baseline="0" dirty="0">
              <a:solidFill>
                <a:schemeClr val="tx1"/>
              </a:solidFill>
              <a:effectLst/>
              <a:latin typeface="+mn-lt"/>
              <a:ea typeface="+mn-ea"/>
              <a:cs typeface="+mn-cs"/>
            </a:endParaRPr>
          </a:p>
          <a:p>
            <a:r>
              <a:rPr lang="en-US" sz="1200" kern="1200" baseline="0" dirty="0" err="1">
                <a:solidFill>
                  <a:schemeClr val="tx1"/>
                </a:solidFill>
                <a:effectLst/>
                <a:latin typeface="+mn-lt"/>
                <a:ea typeface="+mn-ea"/>
                <a:cs typeface="+mn-cs"/>
              </a:rPr>
              <a:t>ProbHail</a:t>
            </a:r>
            <a:r>
              <a:rPr lang="en-US" sz="1200" kern="1200" baseline="0" dirty="0">
                <a:solidFill>
                  <a:schemeClr val="tx1"/>
                </a:solidFill>
                <a:effectLst/>
                <a:latin typeface="+mn-lt"/>
                <a:ea typeface="+mn-ea"/>
                <a:cs typeface="+mn-cs"/>
              </a:rPr>
              <a:t> exceeded 90% 18 minutes before the first hail report and 10 minutes before the first severe thunderstorm warning.</a:t>
            </a:r>
            <a:endParaRPr lang="en-US" sz="1200" kern="1200" baseline="0" dirty="0">
              <a:solidFill>
                <a:schemeClr val="tx1"/>
              </a:solidFill>
              <a:effectLst/>
              <a:latin typeface="Calibri"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19</a:t>
            </a:fld>
            <a:endParaRPr lang="en-US" altLang="zh-CN"/>
          </a:p>
        </p:txBody>
      </p:sp>
    </p:spTree>
    <p:extLst>
      <p:ext uri="{BB962C8B-B14F-4D97-AF65-F5344CB8AC3E}">
        <p14:creationId xmlns:p14="http://schemas.microsoft.com/office/powerpoint/2010/main" val="38193685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Calibri" pitchFamily="34" charset="0"/>
                <a:ea typeface="+mn-ea"/>
                <a:cs typeface="+mn-cs"/>
              </a:rPr>
              <a:t>This</a:t>
            </a:r>
            <a:r>
              <a:rPr lang="en-US" sz="1200" kern="1200" baseline="0" dirty="0">
                <a:solidFill>
                  <a:schemeClr val="tx1"/>
                </a:solidFill>
                <a:effectLst/>
                <a:latin typeface="Calibri" pitchFamily="34" charset="0"/>
                <a:ea typeface="+mn-ea"/>
                <a:cs typeface="+mn-cs"/>
              </a:rPr>
              <a:t> is the second of 3 quick examples, focusing on </a:t>
            </a:r>
            <a:r>
              <a:rPr lang="en-US" sz="1200" kern="1200" baseline="0" dirty="0" err="1">
                <a:solidFill>
                  <a:schemeClr val="tx1"/>
                </a:solidFill>
                <a:effectLst/>
                <a:latin typeface="Calibri" pitchFamily="34" charset="0"/>
                <a:ea typeface="+mn-ea"/>
                <a:cs typeface="+mn-cs"/>
              </a:rPr>
              <a:t>ProbWind</a:t>
            </a:r>
            <a:r>
              <a:rPr lang="en-US" sz="1200" kern="1200" baseline="0" dirty="0">
                <a:solidFill>
                  <a:schemeClr val="tx1"/>
                </a:solidFill>
                <a:effectLst/>
                <a:latin typeface="Calibri" pitchFamily="34" charset="0"/>
                <a:ea typeface="+mn-ea"/>
                <a:cs typeface="+mn-cs"/>
              </a:rPr>
              <a:t>.</a:t>
            </a:r>
          </a:p>
          <a:p>
            <a:r>
              <a:rPr lang="en-US" sz="1200" kern="1200" baseline="0" dirty="0">
                <a:solidFill>
                  <a:schemeClr val="tx1"/>
                </a:solidFill>
                <a:effectLst/>
                <a:latin typeface="Calibri" pitchFamily="34" charset="0"/>
                <a:ea typeface="+mn-ea"/>
                <a:cs typeface="+mn-cs"/>
              </a:rPr>
              <a:t>This example is near Louisville, Kentucky during the late evening hours of February 24, 2018.</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20</a:t>
            </a:fld>
            <a:endParaRPr lang="en-US" altLang="zh-CN"/>
          </a:p>
        </p:txBody>
      </p:sp>
    </p:spTree>
    <p:extLst>
      <p:ext uri="{BB962C8B-B14F-4D97-AF65-F5344CB8AC3E}">
        <p14:creationId xmlns:p14="http://schemas.microsoft.com/office/powerpoint/2010/main" val="38193685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a:solidFill>
                  <a:schemeClr val="tx1"/>
                </a:solidFill>
                <a:effectLst/>
                <a:latin typeface="Calibri" pitchFamily="34" charset="0"/>
                <a:ea typeface="+mn-ea"/>
                <a:cs typeface="+mn-cs"/>
              </a:rPr>
              <a:t>A line of strong storms was pushing toward Louisville, KY at 0252 UTC on 25 Feb 2018.  The environment was favorable for damaging winds, </a:t>
            </a:r>
            <a:r>
              <a:rPr lang="en-US" sz="1200" kern="1200" baseline="0" dirty="0" err="1">
                <a:solidFill>
                  <a:schemeClr val="tx1"/>
                </a:solidFill>
                <a:effectLst/>
                <a:latin typeface="Calibri" pitchFamily="34" charset="0"/>
                <a:ea typeface="+mn-ea"/>
                <a:cs typeface="+mn-cs"/>
              </a:rPr>
              <a:t>ProbWind</a:t>
            </a:r>
            <a:r>
              <a:rPr lang="en-US" sz="1200" kern="1200" baseline="0" dirty="0">
                <a:solidFill>
                  <a:schemeClr val="tx1"/>
                </a:solidFill>
                <a:effectLst/>
                <a:latin typeface="Calibri" pitchFamily="34" charset="0"/>
                <a:ea typeface="+mn-ea"/>
                <a:cs typeface="+mn-cs"/>
              </a:rPr>
              <a:t> was 21% at this time.</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21</a:t>
            </a:fld>
            <a:endParaRPr lang="en-US" altLang="zh-CN"/>
          </a:p>
        </p:txBody>
      </p:sp>
    </p:spTree>
    <p:extLst>
      <p:ext uri="{BB962C8B-B14F-4D97-AF65-F5344CB8AC3E}">
        <p14:creationId xmlns:p14="http://schemas.microsoft.com/office/powerpoint/2010/main" val="3819368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Calibri" pitchFamily="34" charset="0"/>
                <a:ea typeface="+mn-ea"/>
                <a:cs typeface="+mn-cs"/>
              </a:rPr>
              <a:t>ProbSevere</a:t>
            </a:r>
            <a:r>
              <a:rPr lang="en-US" sz="1200" kern="1200" dirty="0">
                <a:solidFill>
                  <a:schemeClr val="tx1"/>
                </a:solidFill>
                <a:effectLst/>
                <a:latin typeface="Calibri" pitchFamily="34" charset="0"/>
                <a:ea typeface="+mn-ea"/>
                <a:cs typeface="+mn-cs"/>
              </a:rPr>
              <a:t> version 2 follows the same radar</a:t>
            </a:r>
            <a:r>
              <a:rPr lang="en-US" sz="1200" kern="1200" baseline="0" dirty="0">
                <a:solidFill>
                  <a:schemeClr val="tx1"/>
                </a:solidFill>
                <a:effectLst/>
                <a:latin typeface="Calibri" pitchFamily="34" charset="0"/>
                <a:ea typeface="+mn-ea"/>
                <a:cs typeface="+mn-cs"/>
              </a:rPr>
              <a:t> </a:t>
            </a:r>
            <a:r>
              <a:rPr lang="en-US" sz="1200" kern="1200" dirty="0">
                <a:solidFill>
                  <a:schemeClr val="tx1"/>
                </a:solidFill>
                <a:effectLst/>
                <a:latin typeface="Calibri" pitchFamily="34" charset="0"/>
                <a:ea typeface="+mn-ea"/>
                <a:cs typeface="+mn-cs"/>
              </a:rPr>
              <a:t>object</a:t>
            </a:r>
            <a:r>
              <a:rPr lang="en-US" sz="1200" kern="1200" baseline="0" dirty="0">
                <a:solidFill>
                  <a:schemeClr val="tx1"/>
                </a:solidFill>
                <a:effectLst/>
                <a:latin typeface="Calibri" pitchFamily="34" charset="0"/>
                <a:ea typeface="+mn-ea"/>
                <a:cs typeface="+mn-cs"/>
              </a:rPr>
              <a:t>-based naïve Bayesian statistical framework as </a:t>
            </a:r>
            <a:r>
              <a:rPr lang="en-US" sz="1200" kern="1200" baseline="0" dirty="0" err="1">
                <a:solidFill>
                  <a:schemeClr val="tx1"/>
                </a:solidFill>
                <a:effectLst/>
                <a:latin typeface="Calibri" pitchFamily="34" charset="0"/>
                <a:ea typeface="+mn-ea"/>
                <a:cs typeface="+mn-cs"/>
              </a:rPr>
              <a:t>ProbSevere</a:t>
            </a:r>
            <a:r>
              <a:rPr lang="en-US" sz="1200" kern="1200" baseline="0" dirty="0">
                <a:solidFill>
                  <a:schemeClr val="tx1"/>
                </a:solidFill>
                <a:effectLst/>
                <a:latin typeface="Calibri" pitchFamily="34" charset="0"/>
                <a:ea typeface="+mn-ea"/>
                <a:cs typeface="+mn-cs"/>
              </a:rPr>
              <a:t> version 1 and also follows the same display concepts.  ProbSevere is the probability a storm will produce severe weather in the next 60 minutes.  Users have an option of what to display—the maximum of the three hazard predictions—severe hail, severe wind, and tornado or any individual hazard prediction.</a:t>
            </a:r>
          </a:p>
          <a:p>
            <a:endParaRPr lang="en-US" sz="1200" kern="1200" baseline="0" dirty="0">
              <a:solidFill>
                <a:schemeClr val="tx1"/>
              </a:solidFill>
              <a:effectLst/>
              <a:latin typeface="Calibri" pitchFamily="34" charset="0"/>
              <a:ea typeface="+mn-ea"/>
              <a:cs typeface="+mn-cs"/>
            </a:endParaRPr>
          </a:p>
          <a:p>
            <a:r>
              <a:rPr lang="en-US" sz="1200" dirty="0"/>
              <a:t>ProbSevere is a statistical model designed to increase forecaster confidence and/or increase lead-time in</a:t>
            </a:r>
            <a:r>
              <a:rPr lang="en-US" sz="1200" baseline="0" dirty="0"/>
              <a:t> severe thunderstorm/</a:t>
            </a:r>
            <a:r>
              <a:rPr lang="en-US" sz="1200" dirty="0"/>
              <a:t>tornado warning issuance.</a:t>
            </a:r>
            <a:endParaRPr lang="en-US" sz="1200" kern="1200" dirty="0">
              <a:solidFill>
                <a:schemeClr val="tx1"/>
              </a:solidFill>
              <a:effectLst/>
              <a:latin typeface="Calibri"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2</a:t>
            </a:fld>
            <a:endParaRPr lang="en-US" altLang="zh-CN"/>
          </a:p>
        </p:txBody>
      </p:sp>
    </p:spTree>
    <p:extLst>
      <p:ext uri="{BB962C8B-B14F-4D97-AF65-F5344CB8AC3E}">
        <p14:creationId xmlns:p14="http://schemas.microsoft.com/office/powerpoint/2010/main" val="26645198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a:solidFill>
                  <a:schemeClr val="tx1"/>
                </a:solidFill>
                <a:effectLst/>
                <a:latin typeface="Calibri" pitchFamily="34" charset="0"/>
                <a:ea typeface="+mn-ea"/>
                <a:cs typeface="+mn-cs"/>
              </a:rPr>
              <a:t>From 0252 UTC to 0308 UTC </a:t>
            </a:r>
            <a:r>
              <a:rPr lang="en-US" sz="1200" kern="1200" baseline="0" dirty="0" err="1">
                <a:solidFill>
                  <a:schemeClr val="tx1"/>
                </a:solidFill>
                <a:effectLst/>
                <a:latin typeface="Calibri" pitchFamily="34" charset="0"/>
                <a:ea typeface="+mn-ea"/>
                <a:cs typeface="+mn-cs"/>
              </a:rPr>
              <a:t>ProbWind</a:t>
            </a:r>
            <a:r>
              <a:rPr lang="en-US" sz="1200" kern="1200" baseline="0" dirty="0">
                <a:solidFill>
                  <a:schemeClr val="tx1"/>
                </a:solidFill>
                <a:effectLst/>
                <a:latin typeface="Calibri" pitchFamily="34" charset="0"/>
                <a:ea typeface="+mn-ea"/>
                <a:cs typeface="+mn-cs"/>
              </a:rPr>
              <a:t> remained in the 20-25% range, then at 0310 UTC AzShear and reflectivity based predictors intensified, causing </a:t>
            </a:r>
            <a:r>
              <a:rPr lang="en-US" sz="1200" kern="1200" baseline="0" dirty="0" err="1">
                <a:solidFill>
                  <a:schemeClr val="tx1"/>
                </a:solidFill>
                <a:effectLst/>
                <a:latin typeface="Calibri" pitchFamily="34" charset="0"/>
                <a:ea typeface="+mn-ea"/>
                <a:cs typeface="+mn-cs"/>
              </a:rPr>
              <a:t>ProbWind</a:t>
            </a:r>
            <a:r>
              <a:rPr lang="en-US" sz="1200" kern="1200" baseline="0" dirty="0">
                <a:solidFill>
                  <a:schemeClr val="tx1"/>
                </a:solidFill>
                <a:effectLst/>
                <a:latin typeface="Calibri" pitchFamily="34" charset="0"/>
                <a:ea typeface="+mn-ea"/>
                <a:cs typeface="+mn-cs"/>
              </a:rPr>
              <a:t> to increase to 37%.</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22</a:t>
            </a:fld>
            <a:endParaRPr lang="en-US" altLang="zh-CN"/>
          </a:p>
        </p:txBody>
      </p:sp>
    </p:spTree>
    <p:extLst>
      <p:ext uri="{BB962C8B-B14F-4D97-AF65-F5344CB8AC3E}">
        <p14:creationId xmlns:p14="http://schemas.microsoft.com/office/powerpoint/2010/main" val="38193685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err="1">
                <a:solidFill>
                  <a:schemeClr val="tx1"/>
                </a:solidFill>
                <a:effectLst/>
                <a:latin typeface="Calibri" pitchFamily="34" charset="0"/>
                <a:ea typeface="+mn-ea"/>
                <a:cs typeface="+mn-cs"/>
              </a:rPr>
              <a:t>ProbWind</a:t>
            </a:r>
            <a:r>
              <a:rPr lang="en-US" sz="1200" kern="1200" baseline="0" dirty="0">
                <a:solidFill>
                  <a:schemeClr val="tx1"/>
                </a:solidFill>
                <a:effectLst/>
                <a:latin typeface="Calibri" pitchFamily="34" charset="0"/>
                <a:ea typeface="+mn-ea"/>
                <a:cs typeface="+mn-cs"/>
              </a:rPr>
              <a:t> jumps 10% to 47% in the past 2 minutes as a result of an increase in total lightning.</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23</a:t>
            </a:fld>
            <a:endParaRPr lang="en-US" altLang="zh-CN"/>
          </a:p>
        </p:txBody>
      </p:sp>
    </p:spTree>
    <p:extLst>
      <p:ext uri="{BB962C8B-B14F-4D97-AF65-F5344CB8AC3E}">
        <p14:creationId xmlns:p14="http://schemas.microsoft.com/office/powerpoint/2010/main" val="38193685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err="1">
                <a:solidFill>
                  <a:schemeClr val="tx1"/>
                </a:solidFill>
                <a:effectLst/>
                <a:latin typeface="Calibri" pitchFamily="34" charset="0"/>
                <a:ea typeface="+mn-ea"/>
                <a:cs typeface="+mn-cs"/>
              </a:rPr>
              <a:t>ProbWind</a:t>
            </a:r>
            <a:r>
              <a:rPr lang="en-US" sz="1200" kern="1200" baseline="0" dirty="0">
                <a:solidFill>
                  <a:schemeClr val="tx1"/>
                </a:solidFill>
                <a:effectLst/>
                <a:latin typeface="Calibri" pitchFamily="34" charset="0"/>
                <a:ea typeface="+mn-ea"/>
                <a:cs typeface="+mn-cs"/>
              </a:rPr>
              <a:t> increases to 54% as the AzShear predictors strengthen.</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24</a:t>
            </a:fld>
            <a:endParaRPr lang="en-US" altLang="zh-CN"/>
          </a:p>
        </p:txBody>
      </p:sp>
    </p:spTree>
    <p:extLst>
      <p:ext uri="{BB962C8B-B14F-4D97-AF65-F5344CB8AC3E}">
        <p14:creationId xmlns:p14="http://schemas.microsoft.com/office/powerpoint/2010/main" val="38193685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err="1">
                <a:solidFill>
                  <a:schemeClr val="tx1"/>
                </a:solidFill>
                <a:effectLst/>
                <a:latin typeface="Calibri" pitchFamily="34" charset="0"/>
                <a:ea typeface="+mn-ea"/>
                <a:cs typeface="+mn-cs"/>
              </a:rPr>
              <a:t>ProbWind</a:t>
            </a:r>
            <a:r>
              <a:rPr lang="en-US" sz="1200" kern="1200" baseline="0" dirty="0">
                <a:solidFill>
                  <a:schemeClr val="tx1"/>
                </a:solidFill>
                <a:effectLst/>
                <a:latin typeface="Calibri" pitchFamily="34" charset="0"/>
                <a:ea typeface="+mn-ea"/>
                <a:cs typeface="+mn-cs"/>
              </a:rPr>
              <a:t> increases to 73% as the AzShear predictors again intensified, MESH, VIL density, and total lightning also increased.</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25</a:t>
            </a:fld>
            <a:endParaRPr lang="en-US" altLang="zh-CN"/>
          </a:p>
        </p:txBody>
      </p:sp>
    </p:spTree>
    <p:extLst>
      <p:ext uri="{BB962C8B-B14F-4D97-AF65-F5344CB8AC3E}">
        <p14:creationId xmlns:p14="http://schemas.microsoft.com/office/powerpoint/2010/main" val="38193685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a:solidFill>
                  <a:schemeClr val="tx1"/>
                </a:solidFill>
                <a:effectLst/>
                <a:latin typeface="Calibri" pitchFamily="34" charset="0"/>
                <a:ea typeface="+mn-ea"/>
                <a:cs typeface="+mn-cs"/>
              </a:rPr>
              <a:t>This example illustrates the usage of </a:t>
            </a:r>
            <a:r>
              <a:rPr lang="en-US" sz="1200" kern="1200" baseline="0" dirty="0" err="1">
                <a:solidFill>
                  <a:schemeClr val="tx1"/>
                </a:solidFill>
                <a:effectLst/>
                <a:latin typeface="Calibri" pitchFamily="34" charset="0"/>
                <a:ea typeface="+mn-ea"/>
                <a:cs typeface="+mn-cs"/>
              </a:rPr>
              <a:t>ProbWind</a:t>
            </a:r>
            <a:r>
              <a:rPr lang="en-US" sz="1200" kern="1200" baseline="0" dirty="0">
                <a:solidFill>
                  <a:schemeClr val="tx1"/>
                </a:solidFill>
                <a:effectLst/>
                <a:latin typeface="Calibri" pitchFamily="34" charset="0"/>
                <a:ea typeface="+mn-ea"/>
                <a:cs typeface="+mn-cs"/>
              </a:rPr>
              <a:t> can increase both confidence and lead-time in severe thunderstorm warning issuance. </a:t>
            </a:r>
          </a:p>
          <a:p>
            <a:r>
              <a:rPr lang="en-US" sz="1200" kern="1200" baseline="0" dirty="0" err="1">
                <a:solidFill>
                  <a:schemeClr val="tx1"/>
                </a:solidFill>
                <a:effectLst/>
                <a:latin typeface="Calibri" pitchFamily="34" charset="0"/>
                <a:ea typeface="+mn-ea"/>
                <a:cs typeface="+mn-cs"/>
              </a:rPr>
              <a:t>ProbWind</a:t>
            </a:r>
            <a:r>
              <a:rPr lang="en-US" sz="1200" kern="1200" baseline="0" dirty="0">
                <a:solidFill>
                  <a:schemeClr val="tx1"/>
                </a:solidFill>
                <a:effectLst/>
                <a:latin typeface="Calibri" pitchFamily="34" charset="0"/>
                <a:ea typeface="+mn-ea"/>
                <a:cs typeface="+mn-cs"/>
              </a:rPr>
              <a:t> exceeded 50% 42 minutes before the first wind report and 12 minutes before the first severe thunderstorm warning.</a:t>
            </a:r>
          </a:p>
          <a:p>
            <a:r>
              <a:rPr lang="en-US" sz="1200" kern="1200" baseline="0" dirty="0">
                <a:solidFill>
                  <a:schemeClr val="tx1"/>
                </a:solidFill>
                <a:effectLst/>
                <a:latin typeface="Calibri" pitchFamily="34" charset="0"/>
                <a:ea typeface="+mn-ea"/>
                <a:cs typeface="+mn-cs"/>
              </a:rPr>
              <a:t>Additionally, note this line segment was the only storm with elevated </a:t>
            </a:r>
            <a:r>
              <a:rPr lang="en-US" sz="1200" kern="1200" baseline="0" dirty="0" err="1">
                <a:solidFill>
                  <a:schemeClr val="tx1"/>
                </a:solidFill>
                <a:effectLst/>
                <a:latin typeface="Calibri" pitchFamily="34" charset="0"/>
                <a:ea typeface="+mn-ea"/>
                <a:cs typeface="+mn-cs"/>
              </a:rPr>
              <a:t>ProbWind</a:t>
            </a:r>
            <a:r>
              <a:rPr lang="en-US" sz="1200" kern="1200" baseline="0" dirty="0">
                <a:solidFill>
                  <a:schemeClr val="tx1"/>
                </a:solidFill>
                <a:effectLst/>
                <a:latin typeface="Calibri" pitchFamily="34" charset="0"/>
                <a:ea typeface="+mn-ea"/>
                <a:cs typeface="+mn-cs"/>
              </a:rPr>
              <a:t> probabilities and was the only line segment that resulted in wind damage reports in this region.</a:t>
            </a:r>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26</a:t>
            </a:fld>
            <a:endParaRPr lang="en-US" altLang="zh-CN"/>
          </a:p>
        </p:txBody>
      </p:sp>
    </p:spTree>
    <p:extLst>
      <p:ext uri="{BB962C8B-B14F-4D97-AF65-F5344CB8AC3E}">
        <p14:creationId xmlns:p14="http://schemas.microsoft.com/office/powerpoint/2010/main" val="38193685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Calibri" pitchFamily="34" charset="0"/>
                <a:ea typeface="+mn-ea"/>
                <a:cs typeface="+mn-cs"/>
              </a:rPr>
              <a:t>The</a:t>
            </a:r>
            <a:r>
              <a:rPr lang="en-US" sz="1200" kern="1200" baseline="0" dirty="0">
                <a:solidFill>
                  <a:schemeClr val="tx1"/>
                </a:solidFill>
                <a:effectLst/>
                <a:latin typeface="Calibri" pitchFamily="34" charset="0"/>
                <a:ea typeface="+mn-ea"/>
                <a:cs typeface="+mn-cs"/>
              </a:rPr>
              <a:t> last of the quick examples focuses on </a:t>
            </a:r>
            <a:r>
              <a:rPr lang="en-US" sz="1200" kern="1200" baseline="0" dirty="0" err="1">
                <a:solidFill>
                  <a:schemeClr val="tx1"/>
                </a:solidFill>
                <a:effectLst/>
                <a:latin typeface="Calibri" pitchFamily="34" charset="0"/>
                <a:ea typeface="+mn-ea"/>
                <a:cs typeface="+mn-cs"/>
              </a:rPr>
              <a:t>ProbTor</a:t>
            </a:r>
            <a:r>
              <a:rPr lang="en-US" sz="1200" kern="1200" baseline="0" dirty="0">
                <a:solidFill>
                  <a:schemeClr val="tx1"/>
                </a:solidFill>
                <a:effectLst/>
                <a:latin typeface="Calibri" pitchFamily="34" charset="0"/>
                <a:ea typeface="+mn-ea"/>
                <a:cs typeface="+mn-cs"/>
              </a:rPr>
              <a:t>.</a:t>
            </a:r>
          </a:p>
          <a:p>
            <a:r>
              <a:rPr lang="en-US" sz="1200" kern="1200" baseline="0" dirty="0">
                <a:solidFill>
                  <a:schemeClr val="tx1"/>
                </a:solidFill>
                <a:effectLst/>
                <a:latin typeface="Calibri" pitchFamily="34" charset="0"/>
                <a:ea typeface="+mn-ea"/>
                <a:cs typeface="+mn-cs"/>
              </a:rPr>
              <a:t>This example is over far northeastern Arkansas during the late afternoon of February 24, 2018.</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27</a:t>
            </a:fld>
            <a:endParaRPr lang="en-US" altLang="zh-CN"/>
          </a:p>
        </p:txBody>
      </p:sp>
    </p:spTree>
    <p:extLst>
      <p:ext uri="{BB962C8B-B14F-4D97-AF65-F5344CB8AC3E}">
        <p14:creationId xmlns:p14="http://schemas.microsoft.com/office/powerpoint/2010/main" val="38193685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Calibri" pitchFamily="34" charset="0"/>
                <a:ea typeface="+mn-ea"/>
                <a:cs typeface="+mn-cs"/>
              </a:rPr>
              <a:t>A line of storms was rapidly pushing east across northern Arkansas at 2246 UTC.  The storm of interest has a low (given the kinematic environment)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Calibri" pitchFamily="34" charset="0"/>
                <a:ea typeface="+mn-ea"/>
                <a:cs typeface="+mn-cs"/>
              </a:rPr>
              <a:t>ProbTor</a:t>
            </a:r>
            <a:r>
              <a:rPr lang="en-US" sz="1200" kern="1200" baseline="0" dirty="0">
                <a:solidFill>
                  <a:schemeClr val="tx1"/>
                </a:solidFill>
                <a:effectLst/>
                <a:latin typeface="Calibri" pitchFamily="34" charset="0"/>
                <a:ea typeface="+mn-ea"/>
                <a:cs typeface="+mn-cs"/>
              </a:rPr>
              <a:t> value of 10% at 2246 UTC.</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28</a:t>
            </a:fld>
            <a:endParaRPr lang="en-US" altLang="zh-CN"/>
          </a:p>
        </p:txBody>
      </p:sp>
    </p:spTree>
    <p:extLst>
      <p:ext uri="{BB962C8B-B14F-4D97-AF65-F5344CB8AC3E}">
        <p14:creationId xmlns:p14="http://schemas.microsoft.com/office/powerpoint/2010/main" val="38193685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minutes later, </a:t>
            </a:r>
            <a:r>
              <a:rPr lang="en-US" dirty="0" err="1"/>
              <a:t>ProbTor</a:t>
            </a:r>
            <a:r>
              <a:rPr lang="en-US" dirty="0"/>
              <a:t> increases to 25% as low and</a:t>
            </a:r>
            <a:r>
              <a:rPr lang="en-US" baseline="0" dirty="0"/>
              <a:t> mid level rotation (as indicated by MRMS AzShear) strengthens.</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29</a:t>
            </a:fld>
            <a:endParaRPr lang="en-US" altLang="zh-CN"/>
          </a:p>
        </p:txBody>
      </p:sp>
    </p:spTree>
    <p:extLst>
      <p:ext uri="{BB962C8B-B14F-4D97-AF65-F5344CB8AC3E}">
        <p14:creationId xmlns:p14="http://schemas.microsoft.com/office/powerpoint/2010/main" val="38193685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ProbTor</a:t>
            </a:r>
            <a:r>
              <a:rPr lang="en-US" dirty="0"/>
              <a:t> increases rapidly</a:t>
            </a:r>
            <a:r>
              <a:rPr lang="en-US" baseline="0" dirty="0"/>
              <a:t> at 2250 UTC due to a significant increase in the storm’s maximum flash density.  The maximum flash density of a storm was found to be a skillful predictor for tornado.</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30</a:t>
            </a:fld>
            <a:endParaRPr lang="en-US" altLang="zh-CN"/>
          </a:p>
        </p:txBody>
      </p:sp>
    </p:spTree>
    <p:extLst>
      <p:ext uri="{BB962C8B-B14F-4D97-AF65-F5344CB8AC3E}">
        <p14:creationId xmlns:p14="http://schemas.microsoft.com/office/powerpoint/2010/main" val="38193685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ProbTor</a:t>
            </a:r>
            <a:r>
              <a:rPr lang="en-US" dirty="0"/>
              <a:t> increases</a:t>
            </a:r>
            <a:r>
              <a:rPr lang="en-US" baseline="0" dirty="0"/>
              <a:t> again, now to 51% as low level storm rotation strengthens.</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31</a:t>
            </a:fld>
            <a:endParaRPr lang="en-US" altLang="zh-CN"/>
          </a:p>
        </p:txBody>
      </p:sp>
    </p:spTree>
    <p:extLst>
      <p:ext uri="{BB962C8B-B14F-4D97-AF65-F5344CB8AC3E}">
        <p14:creationId xmlns:p14="http://schemas.microsoft.com/office/powerpoint/2010/main" val="3819368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Calibri" pitchFamily="34" charset="0"/>
                <a:ea typeface="+mn-ea"/>
                <a:cs typeface="+mn-cs"/>
              </a:rPr>
              <a:t>For </a:t>
            </a:r>
            <a:r>
              <a:rPr lang="en-US" sz="1200" b="1" kern="1200" dirty="0" err="1">
                <a:solidFill>
                  <a:schemeClr val="tx1"/>
                </a:solidFill>
                <a:effectLst/>
                <a:latin typeface="Calibri" pitchFamily="34" charset="0"/>
                <a:ea typeface="+mn-ea"/>
                <a:cs typeface="+mn-cs"/>
              </a:rPr>
              <a:t>ProbSevere</a:t>
            </a:r>
            <a:r>
              <a:rPr lang="en-US" sz="1200" b="1" kern="1200" dirty="0">
                <a:solidFill>
                  <a:schemeClr val="tx1"/>
                </a:solidFill>
                <a:effectLst/>
                <a:latin typeface="Calibri" pitchFamily="34" charset="0"/>
                <a:ea typeface="+mn-ea"/>
                <a:cs typeface="+mn-cs"/>
              </a:rPr>
              <a:t>  </a:t>
            </a:r>
            <a:r>
              <a:rPr lang="en-US" sz="1200" b="1" kern="1200" baseline="0" dirty="0">
                <a:solidFill>
                  <a:schemeClr val="tx1"/>
                </a:solidFill>
                <a:effectLst/>
                <a:latin typeface="Calibri" pitchFamily="34" charset="0"/>
                <a:ea typeface="+mn-ea"/>
                <a:cs typeface="+mn-cs"/>
              </a:rPr>
              <a:t>the most pertinent environmental and observational datasets are utilized for the targeted hazard. </a:t>
            </a:r>
          </a:p>
          <a:p>
            <a:endParaRPr lang="en-US" sz="1200" kern="1200" baseline="0" dirty="0">
              <a:solidFill>
                <a:schemeClr val="tx1"/>
              </a:solidFill>
              <a:effectLst/>
              <a:latin typeface="Calibri" pitchFamily="34" charset="0"/>
              <a:ea typeface="+mn-ea"/>
              <a:cs typeface="+mn-cs"/>
            </a:endParaRPr>
          </a:p>
          <a:p>
            <a:endParaRPr lang="en-US" sz="1200" kern="1200" baseline="0" dirty="0">
              <a:solidFill>
                <a:schemeClr val="tx1"/>
              </a:solidFill>
              <a:effectLst/>
              <a:latin typeface="Calibri" pitchFamily="34" charset="0"/>
              <a:ea typeface="+mn-ea"/>
              <a:cs typeface="+mn-cs"/>
            </a:endParaRPr>
          </a:p>
          <a:p>
            <a:r>
              <a:rPr lang="en-US" sz="1200" kern="1200" baseline="0" dirty="0">
                <a:solidFill>
                  <a:schemeClr val="tx1"/>
                </a:solidFill>
                <a:effectLst/>
                <a:latin typeface="Calibri" pitchFamily="34" charset="0"/>
                <a:ea typeface="+mn-ea"/>
                <a:cs typeface="+mn-cs"/>
              </a:rPr>
              <a:t>For </a:t>
            </a:r>
            <a:r>
              <a:rPr lang="en-US" sz="1200" kern="1200" baseline="0" dirty="0" err="1">
                <a:solidFill>
                  <a:schemeClr val="tx1"/>
                </a:solidFill>
                <a:effectLst/>
                <a:latin typeface="Calibri" pitchFamily="34" charset="0"/>
                <a:ea typeface="+mn-ea"/>
                <a:cs typeface="+mn-cs"/>
              </a:rPr>
              <a:t>ProbHail</a:t>
            </a:r>
            <a:r>
              <a:rPr lang="en-US" sz="1200" kern="1200" baseline="0" dirty="0">
                <a:solidFill>
                  <a:schemeClr val="tx1"/>
                </a:solidFill>
                <a:effectLst/>
                <a:latin typeface="Calibri" pitchFamily="34" charset="0"/>
                <a:ea typeface="+mn-ea"/>
                <a:cs typeface="+mn-cs"/>
              </a:rPr>
              <a:t>:</a:t>
            </a:r>
          </a:p>
          <a:p>
            <a:r>
              <a:rPr lang="en-US" sz="1200" i="1" kern="1200" baseline="0" dirty="0">
                <a:solidFill>
                  <a:schemeClr val="tx1"/>
                </a:solidFill>
                <a:effectLst/>
                <a:latin typeface="Calibri" pitchFamily="34" charset="0"/>
                <a:ea typeface="+mn-ea"/>
                <a:cs typeface="+mn-cs"/>
              </a:rPr>
              <a:t>a priori:</a:t>
            </a:r>
            <a:r>
              <a:rPr lang="en-US" sz="1200" kern="1200" baseline="0" dirty="0">
                <a:solidFill>
                  <a:schemeClr val="tx1"/>
                </a:solidFill>
                <a:effectLst/>
                <a:latin typeface="Calibri" pitchFamily="34" charset="0"/>
                <a:ea typeface="+mn-ea"/>
                <a:cs typeface="+mn-cs"/>
              </a:rPr>
              <a:t>  </a:t>
            </a:r>
            <a:r>
              <a:rPr lang="en-US" sz="1200" b="0" kern="1200" baseline="0" dirty="0">
                <a:solidFill>
                  <a:schemeClr val="tx1"/>
                </a:solidFill>
                <a:effectLst/>
                <a:latin typeface="Calibri" pitchFamily="34" charset="0"/>
                <a:ea typeface="+mn-ea"/>
                <a:cs typeface="+mn-cs"/>
              </a:rPr>
              <a:t>climatology of severe hail producing thunderstorms from database</a:t>
            </a:r>
          </a:p>
          <a:p>
            <a:r>
              <a:rPr lang="en-US" sz="1200" b="1" kern="1200" baseline="0" dirty="0">
                <a:solidFill>
                  <a:schemeClr val="tx1"/>
                </a:solidFill>
                <a:effectLst/>
                <a:latin typeface="Calibri" pitchFamily="34" charset="0"/>
                <a:ea typeface="+mn-ea"/>
                <a:cs typeface="+mn-cs"/>
              </a:rPr>
              <a:t>Maximum Expected Size of Hail (MESH) </a:t>
            </a:r>
            <a:r>
              <a:rPr lang="en-US" sz="1200" b="1" kern="1200" baseline="0" dirty="0" err="1">
                <a:solidFill>
                  <a:schemeClr val="tx1"/>
                </a:solidFill>
                <a:effectLst/>
                <a:latin typeface="Calibri" pitchFamily="34" charset="0"/>
                <a:ea typeface="+mn-ea"/>
                <a:cs typeface="+mn-cs"/>
              </a:rPr>
              <a:t>vs</a:t>
            </a:r>
            <a:r>
              <a:rPr lang="en-US" sz="1200" b="1" kern="1200" baseline="0" dirty="0">
                <a:solidFill>
                  <a:schemeClr val="tx1"/>
                </a:solidFill>
                <a:effectLst/>
                <a:latin typeface="Calibri" pitchFamily="34" charset="0"/>
                <a:ea typeface="+mn-ea"/>
                <a:cs typeface="+mn-cs"/>
              </a:rPr>
              <a:t> the height of the wet bulb 0C</a:t>
            </a:r>
            <a:r>
              <a:rPr lang="en-US" sz="1200" kern="1200" baseline="0" dirty="0">
                <a:solidFill>
                  <a:schemeClr val="tx1"/>
                </a:solidFill>
                <a:effectLst/>
                <a:latin typeface="Calibri" pitchFamily="34" charset="0"/>
                <a:ea typeface="+mn-ea"/>
                <a:cs typeface="+mn-cs"/>
              </a:rPr>
              <a:t>--inclusion of the wet bulb 0C paired with MESH better accounts for lack of melting in low-topped hail storms and increased melting in many southeastern US summertime storms.</a:t>
            </a:r>
          </a:p>
          <a:p>
            <a:r>
              <a:rPr lang="en-US" sz="1200" b="1" kern="1200" dirty="0">
                <a:solidFill>
                  <a:schemeClr val="tx1"/>
                </a:solidFill>
                <a:effectLst/>
                <a:latin typeface="Calibri" pitchFamily="34" charset="0"/>
                <a:ea typeface="+mn-ea"/>
                <a:cs typeface="+mn-cs"/>
              </a:rPr>
              <a:t>Flash Rate (Earth Networks</a:t>
            </a:r>
            <a:r>
              <a:rPr lang="en-US" sz="1200" b="1" kern="1200" baseline="0" dirty="0">
                <a:solidFill>
                  <a:schemeClr val="tx1"/>
                </a:solidFill>
                <a:effectLst/>
                <a:latin typeface="Calibri" pitchFamily="34" charset="0"/>
                <a:ea typeface="+mn-ea"/>
                <a:cs typeface="+mn-cs"/>
              </a:rPr>
              <a:t> Total Lightning) </a:t>
            </a:r>
            <a:r>
              <a:rPr lang="en-US" sz="1200" b="1" kern="1200" baseline="0" dirty="0" err="1">
                <a:solidFill>
                  <a:schemeClr val="tx1"/>
                </a:solidFill>
                <a:effectLst/>
                <a:latin typeface="Calibri" pitchFamily="34" charset="0"/>
                <a:ea typeface="+mn-ea"/>
                <a:cs typeface="+mn-cs"/>
              </a:rPr>
              <a:t>vs</a:t>
            </a:r>
            <a:r>
              <a:rPr lang="en-US" sz="1200" b="1" kern="1200" baseline="0" dirty="0">
                <a:solidFill>
                  <a:schemeClr val="tx1"/>
                </a:solidFill>
                <a:effectLst/>
                <a:latin typeface="Calibri" pitchFamily="34" charset="0"/>
                <a:ea typeface="+mn-ea"/>
                <a:cs typeface="+mn-cs"/>
              </a:rPr>
              <a:t> Effective Bulk Shear</a:t>
            </a:r>
            <a:r>
              <a:rPr lang="en-US" sz="1200" kern="1200" baseline="0" dirty="0">
                <a:solidFill>
                  <a:schemeClr val="tx1"/>
                </a:solidFill>
                <a:effectLst/>
                <a:latin typeface="Calibri" pitchFamily="34" charset="0"/>
                <a:ea typeface="+mn-ea"/>
                <a:cs typeface="+mn-cs"/>
              </a:rPr>
              <a:t>—measure of updraft strength and potential storm organization</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baseline="0" dirty="0">
                <a:solidFill>
                  <a:schemeClr val="tx1"/>
                </a:solidFill>
                <a:effectLst/>
                <a:latin typeface="Calibri" pitchFamily="34" charset="0"/>
                <a:ea typeface="+mn-ea"/>
                <a:cs typeface="+mn-cs"/>
              </a:rPr>
              <a:t>CAPE in -</a:t>
            </a:r>
            <a:r>
              <a:rPr lang="en-US" b="1" dirty="0"/>
              <a:t>10°C</a:t>
            </a:r>
            <a:r>
              <a:rPr lang="en-US" sz="1200" b="1" kern="1200" baseline="0" dirty="0">
                <a:solidFill>
                  <a:schemeClr val="tx1"/>
                </a:solidFill>
                <a:effectLst/>
                <a:latin typeface="Calibri" pitchFamily="34" charset="0"/>
                <a:ea typeface="+mn-ea"/>
                <a:cs typeface="+mn-cs"/>
              </a:rPr>
              <a:t> to -30</a:t>
            </a:r>
            <a:r>
              <a:rPr lang="en-US" b="1" dirty="0"/>
              <a:t>°C</a:t>
            </a:r>
            <a:r>
              <a:rPr lang="en-US" sz="1200" b="1" kern="1200" baseline="0" dirty="0">
                <a:solidFill>
                  <a:schemeClr val="tx1"/>
                </a:solidFill>
                <a:effectLst/>
                <a:latin typeface="Calibri" pitchFamily="34" charset="0"/>
                <a:ea typeface="+mn-ea"/>
                <a:cs typeface="+mn-cs"/>
              </a:rPr>
              <a:t> layer </a:t>
            </a:r>
            <a:r>
              <a:rPr lang="en-US" sz="1200" b="1" kern="1200" baseline="0" dirty="0" err="1">
                <a:solidFill>
                  <a:schemeClr val="tx1"/>
                </a:solidFill>
                <a:effectLst/>
                <a:latin typeface="Calibri" pitchFamily="34" charset="0"/>
                <a:ea typeface="+mn-ea"/>
                <a:cs typeface="+mn-cs"/>
              </a:rPr>
              <a:t>vs</a:t>
            </a:r>
            <a:r>
              <a:rPr lang="en-US" sz="1200" b="1" kern="1200" baseline="0" dirty="0">
                <a:solidFill>
                  <a:schemeClr val="tx1"/>
                </a:solidFill>
                <a:effectLst/>
                <a:latin typeface="Calibri" pitchFamily="34" charset="0"/>
                <a:ea typeface="+mn-ea"/>
                <a:cs typeface="+mn-cs"/>
              </a:rPr>
              <a:t> Precipitable Water</a:t>
            </a:r>
            <a:r>
              <a:rPr lang="en-US" sz="1200" kern="1200" baseline="0" dirty="0">
                <a:solidFill>
                  <a:schemeClr val="tx1"/>
                </a:solidFill>
                <a:effectLst/>
                <a:latin typeface="Calibri" pitchFamily="34" charset="0"/>
                <a:ea typeface="+mn-ea"/>
                <a:cs typeface="+mn-cs"/>
              </a:rPr>
              <a:t>—Combination of larger CAPE in hail growth zone and lower precipitable water is more favorable for severe hail</a:t>
            </a:r>
          </a:p>
          <a:p>
            <a:r>
              <a:rPr lang="en-US" sz="1200" b="1" kern="1200" baseline="0" dirty="0">
                <a:solidFill>
                  <a:schemeClr val="tx1"/>
                </a:solidFill>
                <a:effectLst/>
                <a:latin typeface="Calibri" pitchFamily="34" charset="0"/>
                <a:ea typeface="+mn-ea"/>
                <a:cs typeface="+mn-cs"/>
              </a:rPr>
              <a:t>Satellite growth rate</a:t>
            </a:r>
            <a:r>
              <a:rPr lang="en-US" sz="1200" kern="1200" baseline="0" dirty="0">
                <a:solidFill>
                  <a:schemeClr val="tx1"/>
                </a:solidFill>
                <a:effectLst/>
                <a:latin typeface="Calibri" pitchFamily="34" charset="0"/>
                <a:ea typeface="+mn-ea"/>
                <a:cs typeface="+mn-cs"/>
              </a:rPr>
              <a:t>—Measure of initial updraft intensity</a:t>
            </a:r>
          </a:p>
          <a:p>
            <a:endParaRPr lang="en-US" sz="1200" kern="1200" baseline="0" dirty="0">
              <a:solidFill>
                <a:schemeClr val="tx1"/>
              </a:solidFill>
              <a:effectLst/>
              <a:latin typeface="Calibri" pitchFamily="34" charset="0"/>
              <a:ea typeface="+mn-ea"/>
              <a:cs typeface="+mn-cs"/>
            </a:endParaRPr>
          </a:p>
          <a:p>
            <a:r>
              <a:rPr lang="en-US" sz="1200" kern="1200" baseline="0" dirty="0">
                <a:solidFill>
                  <a:schemeClr val="tx1"/>
                </a:solidFill>
                <a:effectLst/>
                <a:latin typeface="Calibri" pitchFamily="34" charset="0"/>
                <a:ea typeface="+mn-ea"/>
                <a:cs typeface="+mn-cs"/>
              </a:rPr>
              <a:t>For </a:t>
            </a:r>
            <a:r>
              <a:rPr lang="en-US" sz="1200" kern="1200" baseline="0" dirty="0" err="1">
                <a:solidFill>
                  <a:schemeClr val="tx1"/>
                </a:solidFill>
                <a:effectLst/>
                <a:latin typeface="Calibri" pitchFamily="34" charset="0"/>
                <a:ea typeface="+mn-ea"/>
                <a:cs typeface="+mn-cs"/>
              </a:rPr>
              <a:t>ProbWind</a:t>
            </a:r>
            <a:r>
              <a:rPr lang="en-US" sz="1200" kern="1200" baseline="0" dirty="0">
                <a:solidFill>
                  <a:schemeClr val="tx1"/>
                </a:solidFill>
                <a:effectLst/>
                <a:latin typeface="Calibri" pitchFamily="34" charset="0"/>
                <a:ea typeface="+mn-ea"/>
                <a:cs typeface="+mn-cs"/>
              </a:rPr>
              <a:t>:</a:t>
            </a:r>
          </a:p>
          <a:p>
            <a:r>
              <a:rPr lang="en-US" sz="1200" i="1" kern="1200" dirty="0">
                <a:solidFill>
                  <a:schemeClr val="tx1"/>
                </a:solidFill>
                <a:effectLst/>
                <a:latin typeface="Calibri" pitchFamily="34" charset="0"/>
                <a:ea typeface="+mn-ea"/>
                <a:cs typeface="+mn-cs"/>
              </a:rPr>
              <a:t>a priori:  </a:t>
            </a:r>
            <a:r>
              <a:rPr lang="en-US" sz="1200" b="1" i="0" kern="1200" dirty="0">
                <a:solidFill>
                  <a:schemeClr val="tx1"/>
                </a:solidFill>
                <a:effectLst/>
                <a:latin typeface="Calibri" pitchFamily="34" charset="0"/>
                <a:ea typeface="+mn-ea"/>
                <a:cs typeface="+mn-cs"/>
              </a:rPr>
              <a:t>Mean wind (</a:t>
            </a:r>
            <a:r>
              <a:rPr lang="en-US" sz="1200" b="1" i="0" kern="1200" baseline="0" dirty="0">
                <a:solidFill>
                  <a:schemeClr val="tx1"/>
                </a:solidFill>
                <a:effectLst/>
                <a:latin typeface="Calibri" pitchFamily="34" charset="0"/>
                <a:ea typeface="+mn-ea"/>
                <a:cs typeface="+mn-cs"/>
              </a:rPr>
              <a:t>1-3 km AGL)/MLCAPE</a:t>
            </a:r>
            <a:r>
              <a:rPr lang="en-US" sz="1200" b="0" i="0" kern="1200" baseline="0" dirty="0">
                <a:solidFill>
                  <a:schemeClr val="tx1"/>
                </a:solidFill>
                <a:effectLst/>
                <a:latin typeface="Calibri" pitchFamily="34" charset="0"/>
                <a:ea typeface="+mn-ea"/>
                <a:cs typeface="+mn-cs"/>
              </a:rPr>
              <a:t>—measure of environmental momentum to potentially transfer to the surface and potential updraft intensity for mixed-layer parcels (mixed-layer parcels are better for wind, while most unstable parcels are better for hail).</a:t>
            </a:r>
          </a:p>
          <a:p>
            <a:r>
              <a:rPr lang="en-US" sz="1200" b="1" i="0" kern="1200" baseline="0" dirty="0">
                <a:solidFill>
                  <a:schemeClr val="tx1"/>
                </a:solidFill>
                <a:effectLst/>
                <a:latin typeface="Calibri" pitchFamily="34" charset="0"/>
                <a:ea typeface="+mn-ea"/>
                <a:cs typeface="+mn-cs"/>
              </a:rPr>
              <a:t>VIL Density</a:t>
            </a:r>
            <a:r>
              <a:rPr lang="en-US" sz="1200" b="0" i="0" kern="1200" baseline="0" dirty="0">
                <a:solidFill>
                  <a:schemeClr val="tx1"/>
                </a:solidFill>
                <a:effectLst/>
                <a:latin typeface="Calibri" pitchFamily="34" charset="0"/>
                <a:ea typeface="+mn-ea"/>
                <a:cs typeface="+mn-cs"/>
              </a:rPr>
              <a:t>—Measure of precipitation core intensity</a:t>
            </a:r>
          </a:p>
          <a:p>
            <a:r>
              <a:rPr lang="en-US" sz="1200" b="1" i="0" kern="1200" baseline="0" dirty="0">
                <a:solidFill>
                  <a:schemeClr val="tx1"/>
                </a:solidFill>
                <a:effectLst/>
                <a:latin typeface="Calibri" pitchFamily="34" charset="0"/>
                <a:ea typeface="+mn-ea"/>
                <a:cs typeface="+mn-cs"/>
              </a:rPr>
              <a:t>Flash Rate </a:t>
            </a:r>
            <a:r>
              <a:rPr lang="en-US" sz="1200" b="1" i="0" kern="1200" baseline="0" dirty="0" err="1">
                <a:solidFill>
                  <a:schemeClr val="tx1"/>
                </a:solidFill>
                <a:effectLst/>
                <a:latin typeface="Calibri" pitchFamily="34" charset="0"/>
                <a:ea typeface="+mn-ea"/>
                <a:cs typeface="+mn-cs"/>
              </a:rPr>
              <a:t>vs</a:t>
            </a:r>
            <a:r>
              <a:rPr lang="en-US" sz="1200" b="1" i="0" kern="1200" baseline="0" dirty="0">
                <a:solidFill>
                  <a:schemeClr val="tx1"/>
                </a:solidFill>
                <a:effectLst/>
                <a:latin typeface="Calibri" pitchFamily="34" charset="0"/>
                <a:ea typeface="+mn-ea"/>
                <a:cs typeface="+mn-cs"/>
              </a:rPr>
              <a:t> 3-6 km AzShear</a:t>
            </a:r>
            <a:r>
              <a:rPr lang="en-US" sz="1200" b="0" i="0" kern="1200" baseline="0" dirty="0">
                <a:solidFill>
                  <a:schemeClr val="tx1"/>
                </a:solidFill>
                <a:effectLst/>
                <a:latin typeface="Calibri" pitchFamily="34" charset="0"/>
                <a:ea typeface="+mn-ea"/>
                <a:cs typeface="+mn-cs"/>
              </a:rPr>
              <a:t>—measure of updraft intensity and proxy for strength of mid-level storm winds</a:t>
            </a:r>
          </a:p>
          <a:p>
            <a:r>
              <a:rPr lang="en-US" sz="1200" b="1" i="0" kern="1200" baseline="0" dirty="0">
                <a:solidFill>
                  <a:schemeClr val="tx1"/>
                </a:solidFill>
                <a:effectLst/>
                <a:latin typeface="Calibri" pitchFamily="34" charset="0"/>
                <a:ea typeface="+mn-ea"/>
                <a:cs typeface="+mn-cs"/>
              </a:rPr>
              <a:t>Mean wind (1-3 km AGL) </a:t>
            </a:r>
            <a:r>
              <a:rPr lang="en-US" sz="1200" b="1" i="0" kern="1200" baseline="0" dirty="0" err="1">
                <a:solidFill>
                  <a:schemeClr val="tx1"/>
                </a:solidFill>
                <a:effectLst/>
                <a:latin typeface="Calibri" pitchFamily="34" charset="0"/>
                <a:ea typeface="+mn-ea"/>
                <a:cs typeface="+mn-cs"/>
              </a:rPr>
              <a:t>vs</a:t>
            </a:r>
            <a:r>
              <a:rPr lang="en-US" sz="1200" b="1" i="0" kern="1200" baseline="0" dirty="0">
                <a:solidFill>
                  <a:schemeClr val="tx1"/>
                </a:solidFill>
                <a:effectLst/>
                <a:latin typeface="Calibri" pitchFamily="34" charset="0"/>
                <a:ea typeface="+mn-ea"/>
                <a:cs typeface="+mn-cs"/>
              </a:rPr>
              <a:t> 0-2 km AzShear</a:t>
            </a:r>
            <a:r>
              <a:rPr lang="en-US" sz="1200" b="0" i="0" kern="1200" baseline="0" dirty="0">
                <a:solidFill>
                  <a:schemeClr val="tx1"/>
                </a:solidFill>
                <a:effectLst/>
                <a:latin typeface="Calibri" pitchFamily="34" charset="0"/>
                <a:ea typeface="+mn-ea"/>
                <a:cs typeface="+mn-cs"/>
              </a:rPr>
              <a:t>—measure of environmental momentum to potentially transfer to the surface and proxy for strength of low-level storm winds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baseline="0" dirty="0">
                <a:solidFill>
                  <a:schemeClr val="tx1"/>
                </a:solidFill>
                <a:effectLst/>
                <a:latin typeface="Calibri" pitchFamily="34" charset="0"/>
                <a:ea typeface="+mn-ea"/>
                <a:cs typeface="+mn-cs"/>
              </a:rPr>
              <a:t>Satellite growth rate</a:t>
            </a:r>
            <a:r>
              <a:rPr lang="en-US" sz="1200" kern="1200" baseline="0" dirty="0">
                <a:solidFill>
                  <a:schemeClr val="tx1"/>
                </a:solidFill>
                <a:effectLst/>
                <a:latin typeface="Calibri" pitchFamily="34" charset="0"/>
                <a:ea typeface="+mn-ea"/>
                <a:cs typeface="+mn-cs"/>
              </a:rPr>
              <a:t>—Measure of initial updraft intensity</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Calibri" pitchFamily="34" charset="0"/>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Calibri" pitchFamily="34" charset="0"/>
                <a:ea typeface="+mn-ea"/>
                <a:cs typeface="+mn-cs"/>
              </a:rPr>
              <a:t>For </a:t>
            </a:r>
            <a:r>
              <a:rPr lang="en-US" sz="1200" kern="1200" baseline="0" dirty="0" err="1">
                <a:solidFill>
                  <a:schemeClr val="tx1"/>
                </a:solidFill>
                <a:effectLst/>
                <a:latin typeface="Calibri" pitchFamily="34" charset="0"/>
                <a:ea typeface="+mn-ea"/>
                <a:cs typeface="+mn-cs"/>
              </a:rPr>
              <a:t>ProbTor</a:t>
            </a:r>
            <a:r>
              <a:rPr lang="en-US" sz="1200" kern="1200" baseline="0" dirty="0">
                <a:solidFill>
                  <a:schemeClr val="tx1"/>
                </a:solidFill>
                <a:effectLst/>
                <a:latin typeface="Calibri" pitchFamily="34" charset="0"/>
                <a:ea typeface="+mn-ea"/>
                <a:cs typeface="+mn-cs"/>
              </a:rPr>
              <a:t>:</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baseline="0" dirty="0">
                <a:solidFill>
                  <a:schemeClr val="tx1"/>
                </a:solidFill>
                <a:effectLst/>
                <a:latin typeface="Calibri" pitchFamily="34" charset="0"/>
                <a:ea typeface="+mn-ea"/>
                <a:cs typeface="+mn-cs"/>
              </a:rPr>
              <a:t>a priori: </a:t>
            </a:r>
            <a:r>
              <a:rPr lang="en-US" sz="1200" b="0" kern="1200" baseline="0" dirty="0">
                <a:solidFill>
                  <a:schemeClr val="tx1"/>
                </a:solidFill>
                <a:effectLst/>
                <a:latin typeface="Calibri" pitchFamily="34" charset="0"/>
                <a:ea typeface="+mn-ea"/>
                <a:cs typeface="+mn-cs"/>
              </a:rPr>
              <a:t>climatology of tornado producing severe thunderstorms in training database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baseline="0" dirty="0">
                <a:solidFill>
                  <a:schemeClr val="tx1"/>
                </a:solidFill>
                <a:effectLst/>
                <a:latin typeface="Calibri" pitchFamily="34" charset="0"/>
                <a:ea typeface="+mn-ea"/>
                <a:cs typeface="+mn-cs"/>
              </a:rPr>
              <a:t>Maximum 0-2km AzShear:  </a:t>
            </a:r>
            <a:r>
              <a:rPr lang="en-US" sz="1200" b="0" kern="1200" baseline="0" dirty="0">
                <a:solidFill>
                  <a:schemeClr val="tx1"/>
                </a:solidFill>
                <a:effectLst/>
                <a:latin typeface="Calibri" pitchFamily="34" charset="0"/>
                <a:ea typeface="+mn-ea"/>
                <a:cs typeface="+mn-cs"/>
              </a:rPr>
              <a:t>Maximum depiction of updraft rotation in lower troposphere</a:t>
            </a:r>
            <a:endParaRPr lang="en-US" sz="1200" b="1" kern="1200" baseline="0" dirty="0">
              <a:solidFill>
                <a:schemeClr val="tx1"/>
              </a:solidFill>
              <a:effectLst/>
              <a:latin typeface="Calibri" pitchFamily="34" charset="0"/>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baseline="0" dirty="0">
                <a:solidFill>
                  <a:schemeClr val="tx1"/>
                </a:solidFill>
                <a:effectLst/>
                <a:latin typeface="Calibri" pitchFamily="34" charset="0"/>
                <a:ea typeface="+mn-ea"/>
                <a:cs typeface="+mn-cs"/>
              </a:rPr>
              <a:t>98</a:t>
            </a:r>
            <a:r>
              <a:rPr lang="en-US" sz="1200" b="1" kern="1200" baseline="30000" dirty="0">
                <a:solidFill>
                  <a:schemeClr val="tx1"/>
                </a:solidFill>
                <a:effectLst/>
                <a:latin typeface="Calibri" pitchFamily="34" charset="0"/>
                <a:ea typeface="+mn-ea"/>
                <a:cs typeface="+mn-cs"/>
              </a:rPr>
              <a:t>th</a:t>
            </a:r>
            <a:r>
              <a:rPr lang="en-US" sz="1200" b="1" kern="1200" baseline="0" dirty="0">
                <a:solidFill>
                  <a:schemeClr val="tx1"/>
                </a:solidFill>
                <a:effectLst/>
                <a:latin typeface="Calibri" pitchFamily="34" charset="0"/>
                <a:ea typeface="+mn-ea"/>
                <a:cs typeface="+mn-cs"/>
              </a:rPr>
              <a:t> percentile 0-2km AzShear </a:t>
            </a:r>
            <a:r>
              <a:rPr lang="en-US" sz="1200" b="1" kern="1200" baseline="0" dirty="0" err="1">
                <a:solidFill>
                  <a:schemeClr val="tx1"/>
                </a:solidFill>
                <a:effectLst/>
                <a:latin typeface="Calibri" pitchFamily="34" charset="0"/>
                <a:ea typeface="+mn-ea"/>
                <a:cs typeface="+mn-cs"/>
              </a:rPr>
              <a:t>vs</a:t>
            </a:r>
            <a:r>
              <a:rPr lang="en-US" sz="1200" b="1" kern="1200" baseline="0" dirty="0">
                <a:solidFill>
                  <a:schemeClr val="tx1"/>
                </a:solidFill>
                <a:effectLst/>
                <a:latin typeface="Calibri" pitchFamily="34" charset="0"/>
                <a:ea typeface="+mn-ea"/>
                <a:cs typeface="+mn-cs"/>
              </a:rPr>
              <a:t> 0-1 km Storm Relative Helicity: </a:t>
            </a:r>
            <a:r>
              <a:rPr lang="en-US" sz="1200" b="0" kern="1200" baseline="0" dirty="0">
                <a:solidFill>
                  <a:schemeClr val="tx1"/>
                </a:solidFill>
                <a:effectLst/>
                <a:latin typeface="Calibri" pitchFamily="34" charset="0"/>
                <a:ea typeface="+mn-ea"/>
                <a:cs typeface="+mn-cs"/>
              </a:rPr>
              <a:t>Lower tropospheric updraft rotation intensity </a:t>
            </a:r>
            <a:r>
              <a:rPr lang="en-US" sz="1200" b="0" kern="1200" baseline="0" dirty="0" err="1">
                <a:solidFill>
                  <a:schemeClr val="tx1"/>
                </a:solidFill>
                <a:effectLst/>
                <a:latin typeface="Calibri" pitchFamily="34" charset="0"/>
                <a:ea typeface="+mn-ea"/>
                <a:cs typeface="+mn-cs"/>
              </a:rPr>
              <a:t>vs</a:t>
            </a:r>
            <a:r>
              <a:rPr lang="en-US" sz="1200" b="0" kern="1200" baseline="0" dirty="0">
                <a:solidFill>
                  <a:schemeClr val="tx1"/>
                </a:solidFill>
                <a:effectLst/>
                <a:latin typeface="Calibri" pitchFamily="34" charset="0"/>
                <a:ea typeface="+mn-ea"/>
                <a:cs typeface="+mn-cs"/>
              </a:rPr>
              <a:t> near surface storm relative helicity</a:t>
            </a:r>
            <a:endParaRPr lang="en-US" sz="1200" b="1" kern="1200" baseline="0" dirty="0">
              <a:solidFill>
                <a:schemeClr val="tx1"/>
              </a:solidFill>
              <a:effectLst/>
              <a:latin typeface="Calibri" pitchFamily="34" charset="0"/>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baseline="0" dirty="0">
                <a:solidFill>
                  <a:schemeClr val="tx1"/>
                </a:solidFill>
                <a:effectLst/>
                <a:latin typeface="Calibri" pitchFamily="34" charset="0"/>
                <a:ea typeface="+mn-ea"/>
                <a:cs typeface="+mn-cs"/>
              </a:rPr>
              <a:t>98</a:t>
            </a:r>
            <a:r>
              <a:rPr lang="en-US" sz="1200" b="1" kern="1200" baseline="30000" dirty="0">
                <a:solidFill>
                  <a:schemeClr val="tx1"/>
                </a:solidFill>
                <a:effectLst/>
                <a:latin typeface="Calibri" pitchFamily="34" charset="0"/>
                <a:ea typeface="+mn-ea"/>
                <a:cs typeface="+mn-cs"/>
              </a:rPr>
              <a:t>th</a:t>
            </a:r>
            <a:r>
              <a:rPr lang="en-US" sz="1200" b="1" kern="1200" baseline="0" dirty="0">
                <a:solidFill>
                  <a:schemeClr val="tx1"/>
                </a:solidFill>
                <a:effectLst/>
                <a:latin typeface="Calibri" pitchFamily="34" charset="0"/>
                <a:ea typeface="+mn-ea"/>
                <a:cs typeface="+mn-cs"/>
              </a:rPr>
              <a:t> percentile 3-6km AzShear </a:t>
            </a:r>
            <a:r>
              <a:rPr lang="en-US" sz="1200" b="1" kern="1200" baseline="0" dirty="0" err="1">
                <a:solidFill>
                  <a:schemeClr val="tx1"/>
                </a:solidFill>
                <a:effectLst/>
                <a:latin typeface="Calibri" pitchFamily="34" charset="0"/>
                <a:ea typeface="+mn-ea"/>
                <a:cs typeface="+mn-cs"/>
              </a:rPr>
              <a:t>vs</a:t>
            </a:r>
            <a:r>
              <a:rPr lang="en-US" sz="1200" b="1" kern="1200" baseline="0" dirty="0">
                <a:solidFill>
                  <a:schemeClr val="tx1"/>
                </a:solidFill>
                <a:effectLst/>
                <a:latin typeface="Calibri" pitchFamily="34" charset="0"/>
                <a:ea typeface="+mn-ea"/>
                <a:cs typeface="+mn-cs"/>
              </a:rPr>
              <a:t> maximum total lightning flash density: </a:t>
            </a:r>
            <a:r>
              <a:rPr lang="en-US" sz="1200" b="0" kern="1200" baseline="0" dirty="0">
                <a:solidFill>
                  <a:schemeClr val="tx1"/>
                </a:solidFill>
                <a:effectLst/>
                <a:latin typeface="Calibri" pitchFamily="34" charset="0"/>
                <a:ea typeface="+mn-ea"/>
                <a:cs typeface="+mn-cs"/>
              </a:rPr>
              <a:t>Middle tropospheric updraft rotation </a:t>
            </a:r>
            <a:r>
              <a:rPr lang="en-US" sz="1200" b="0" kern="1200" baseline="0" dirty="0" err="1">
                <a:solidFill>
                  <a:schemeClr val="tx1"/>
                </a:solidFill>
                <a:effectLst/>
                <a:latin typeface="Calibri" pitchFamily="34" charset="0"/>
                <a:ea typeface="+mn-ea"/>
                <a:cs typeface="+mn-cs"/>
              </a:rPr>
              <a:t>vs</a:t>
            </a:r>
            <a:r>
              <a:rPr lang="en-US" sz="1200" b="0" kern="1200" baseline="0" dirty="0">
                <a:solidFill>
                  <a:schemeClr val="tx1"/>
                </a:solidFill>
                <a:effectLst/>
                <a:latin typeface="Calibri" pitchFamily="34" charset="0"/>
                <a:ea typeface="+mn-ea"/>
                <a:cs typeface="+mn-cs"/>
              </a:rPr>
              <a:t> measure of updraft intensity</a:t>
            </a:r>
            <a:endParaRPr lang="en-US" sz="1200" b="1" kern="1200" baseline="0" dirty="0">
              <a:solidFill>
                <a:schemeClr val="tx1"/>
              </a:solidFill>
              <a:effectLst/>
              <a:latin typeface="Calibri" pitchFamily="34" charset="0"/>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baseline="0" dirty="0">
                <a:solidFill>
                  <a:schemeClr val="tx1"/>
                </a:solidFill>
                <a:effectLst/>
                <a:latin typeface="Calibri" pitchFamily="34" charset="0"/>
                <a:ea typeface="+mn-ea"/>
                <a:cs typeface="+mn-cs"/>
              </a:rPr>
              <a:t>Effective Bulk Shear </a:t>
            </a:r>
            <a:r>
              <a:rPr lang="en-US" sz="1200" b="1" kern="1200" baseline="0" dirty="0" err="1">
                <a:solidFill>
                  <a:schemeClr val="tx1"/>
                </a:solidFill>
                <a:effectLst/>
                <a:latin typeface="Calibri" pitchFamily="34" charset="0"/>
                <a:ea typeface="+mn-ea"/>
                <a:cs typeface="+mn-cs"/>
              </a:rPr>
              <a:t>vs</a:t>
            </a:r>
            <a:r>
              <a:rPr lang="en-US" sz="1200" b="1" kern="1200" baseline="0" dirty="0">
                <a:solidFill>
                  <a:schemeClr val="tx1"/>
                </a:solidFill>
                <a:effectLst/>
                <a:latin typeface="Calibri" pitchFamily="34" charset="0"/>
                <a:ea typeface="+mn-ea"/>
                <a:cs typeface="+mn-cs"/>
              </a:rPr>
              <a:t> Mean Wind 1-3 km above ground level:  </a:t>
            </a:r>
            <a:r>
              <a:rPr lang="en-US" sz="1200" b="0" kern="1200" baseline="0" dirty="0">
                <a:solidFill>
                  <a:schemeClr val="tx1"/>
                </a:solidFill>
                <a:effectLst/>
                <a:latin typeface="Calibri" pitchFamily="34" charset="0"/>
                <a:ea typeface="+mn-ea"/>
                <a:cs typeface="+mn-cs"/>
              </a:rPr>
              <a:t>Storm organization </a:t>
            </a:r>
            <a:r>
              <a:rPr lang="en-US" sz="1200" b="0" kern="1200" baseline="0" dirty="0" err="1">
                <a:solidFill>
                  <a:schemeClr val="tx1"/>
                </a:solidFill>
                <a:effectLst/>
                <a:latin typeface="Calibri" pitchFamily="34" charset="0"/>
                <a:ea typeface="+mn-ea"/>
                <a:cs typeface="+mn-cs"/>
              </a:rPr>
              <a:t>vs</a:t>
            </a:r>
            <a:r>
              <a:rPr lang="en-US" sz="1200" b="0" kern="1200" baseline="0" dirty="0">
                <a:solidFill>
                  <a:schemeClr val="tx1"/>
                </a:solidFill>
                <a:effectLst/>
                <a:latin typeface="Calibri" pitchFamily="34" charset="0"/>
                <a:ea typeface="+mn-ea"/>
                <a:cs typeface="+mn-cs"/>
              </a:rPr>
              <a:t> momentum present in lower troposphere</a:t>
            </a:r>
            <a:endParaRPr lang="en-US" sz="1200" b="1" kern="1200" baseline="0" dirty="0">
              <a:solidFill>
                <a:schemeClr val="tx1"/>
              </a:solidFill>
              <a:effectLst/>
              <a:latin typeface="Calibri" pitchFamily="34" charset="0"/>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baseline="0" dirty="0">
                <a:solidFill>
                  <a:schemeClr val="tx1"/>
                </a:solidFill>
                <a:effectLst/>
                <a:latin typeface="Calibri" pitchFamily="34" charset="0"/>
                <a:ea typeface="+mn-ea"/>
                <a:cs typeface="+mn-cs"/>
              </a:rPr>
              <a:t>MLCAPE and MLCIN: </a:t>
            </a:r>
            <a:r>
              <a:rPr lang="en-US" sz="1200" b="0" kern="1200" baseline="0" dirty="0">
                <a:solidFill>
                  <a:schemeClr val="tx1"/>
                </a:solidFill>
                <a:effectLst/>
                <a:latin typeface="Calibri" pitchFamily="34" charset="0"/>
                <a:ea typeface="+mn-ea"/>
                <a:cs typeface="+mn-cs"/>
              </a:rPr>
              <a:t>Penalty functions only—too little mixed layer instability or too great mixed layer inhibition reduces likelihood of tornado</a:t>
            </a:r>
            <a:endParaRPr lang="en-US" sz="1200" b="1" kern="1200" baseline="0" dirty="0">
              <a:solidFill>
                <a:schemeClr val="tx1"/>
              </a:solidFill>
              <a:effectLst/>
              <a:latin typeface="Calibri" pitchFamily="34" charset="0"/>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i="1" kern="1200" baseline="0" dirty="0">
              <a:solidFill>
                <a:schemeClr val="tx1"/>
              </a:solidFill>
              <a:effectLst/>
              <a:latin typeface="Calibri" pitchFamily="34" charset="0"/>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Calibri"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3</a:t>
            </a:fld>
            <a:endParaRPr lang="en-US" altLang="zh-CN"/>
          </a:p>
        </p:txBody>
      </p:sp>
    </p:spTree>
    <p:extLst>
      <p:ext uri="{BB962C8B-B14F-4D97-AF65-F5344CB8AC3E}">
        <p14:creationId xmlns:p14="http://schemas.microsoft.com/office/powerpoint/2010/main" val="38654042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At 2307 UTC</a:t>
            </a:r>
            <a:r>
              <a:rPr lang="en-US" baseline="0" dirty="0"/>
              <a:t> the first tornado warning was issued for this storm (a second tornado warning was issued at 2315 UTC).</a:t>
            </a:r>
            <a:endParaRPr lang="en-US" sz="1200" kern="1200" baseline="0" dirty="0">
              <a:solidFill>
                <a:schemeClr val="tx1"/>
              </a:solidFill>
              <a:effectLst/>
              <a:latin typeface="Calibri" pitchFamily="34" charset="0"/>
              <a:ea typeface="+mn-ea"/>
              <a:cs typeface="+mn-cs"/>
            </a:endParaRPr>
          </a:p>
          <a:p>
            <a:endParaRPr lang="en-US" sz="1200" kern="1200" baseline="0" dirty="0">
              <a:solidFill>
                <a:schemeClr val="tx1"/>
              </a:solidFill>
              <a:effectLst/>
              <a:latin typeface="Calibri" pitchFamily="34" charset="0"/>
              <a:ea typeface="+mn-ea"/>
              <a:cs typeface="+mn-cs"/>
            </a:endParaRPr>
          </a:p>
          <a:p>
            <a:r>
              <a:rPr lang="en-US" sz="1200" kern="1200" baseline="0" dirty="0">
                <a:solidFill>
                  <a:schemeClr val="tx1"/>
                </a:solidFill>
                <a:effectLst/>
                <a:latin typeface="Calibri" pitchFamily="34" charset="0"/>
                <a:ea typeface="+mn-ea"/>
                <a:cs typeface="+mn-cs"/>
              </a:rPr>
              <a:t>This example illustrates the usage of </a:t>
            </a:r>
            <a:r>
              <a:rPr lang="en-US" sz="1200" kern="1200" baseline="0" dirty="0" err="1">
                <a:solidFill>
                  <a:schemeClr val="tx1"/>
                </a:solidFill>
                <a:effectLst/>
                <a:latin typeface="Calibri" pitchFamily="34" charset="0"/>
                <a:ea typeface="+mn-ea"/>
                <a:cs typeface="+mn-cs"/>
              </a:rPr>
              <a:t>ProbTor</a:t>
            </a:r>
            <a:r>
              <a:rPr lang="en-US" sz="1200" kern="1200" baseline="0" dirty="0">
                <a:solidFill>
                  <a:schemeClr val="tx1"/>
                </a:solidFill>
                <a:effectLst/>
                <a:latin typeface="Calibri" pitchFamily="34" charset="0"/>
                <a:ea typeface="+mn-ea"/>
                <a:cs typeface="+mn-cs"/>
              </a:rPr>
              <a:t> can increase both confidence and lead-time in tornado warning issuance. </a:t>
            </a:r>
          </a:p>
          <a:p>
            <a:r>
              <a:rPr lang="en-US" sz="1200" kern="1200" baseline="0" dirty="0" err="1">
                <a:solidFill>
                  <a:schemeClr val="tx1"/>
                </a:solidFill>
                <a:effectLst/>
                <a:latin typeface="Calibri" pitchFamily="34" charset="0"/>
                <a:ea typeface="+mn-ea"/>
                <a:cs typeface="+mn-cs"/>
              </a:rPr>
              <a:t>ProbTor</a:t>
            </a:r>
            <a:r>
              <a:rPr lang="en-US" sz="1200" kern="1200" baseline="0" dirty="0">
                <a:solidFill>
                  <a:schemeClr val="tx1"/>
                </a:solidFill>
                <a:effectLst/>
                <a:latin typeface="Calibri" pitchFamily="34" charset="0"/>
                <a:ea typeface="+mn-ea"/>
                <a:cs typeface="+mn-cs"/>
              </a:rPr>
              <a:t> exceeded 50% 38 minutes before the first tornado report and 15 minutes before the first tornado warning.</a:t>
            </a:r>
          </a:p>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32</a:t>
            </a:fld>
            <a:endParaRPr lang="en-US" altLang="zh-CN"/>
          </a:p>
        </p:txBody>
      </p:sp>
    </p:spTree>
    <p:extLst>
      <p:ext uri="{BB962C8B-B14F-4D97-AF65-F5344CB8AC3E}">
        <p14:creationId xmlns:p14="http://schemas.microsoft.com/office/powerpoint/2010/main" val="38193685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storm of interest at 2330 UTC exhibits a </a:t>
            </a:r>
            <a:r>
              <a:rPr lang="en-US" baseline="0" dirty="0" err="1"/>
              <a:t>ProbTor</a:t>
            </a:r>
            <a:r>
              <a:rPr lang="en-US" baseline="0" dirty="0"/>
              <a:t> value of 79%--owing to the very favorable kinematics and strong low level storm rotation as indicated by the MRMS AzShear information.  Notice the storm of interest exhibits much higher </a:t>
            </a:r>
            <a:r>
              <a:rPr lang="en-US" baseline="0" dirty="0" err="1"/>
              <a:t>ProbTor</a:t>
            </a:r>
            <a:r>
              <a:rPr lang="en-US" baseline="0" dirty="0"/>
              <a:t> values than neighboring storms in a similar kinematic environment.  </a:t>
            </a:r>
            <a:r>
              <a:rPr lang="en-US" baseline="0" dirty="0" err="1"/>
              <a:t>ProbTor</a:t>
            </a:r>
            <a:r>
              <a:rPr lang="en-US" baseline="0" dirty="0"/>
              <a:t> can highlight the storm of the highest threat due to the storm-specific observational information used in </a:t>
            </a:r>
            <a:r>
              <a:rPr lang="en-US" baseline="0" dirty="0" err="1"/>
              <a:t>ProbTor</a:t>
            </a:r>
            <a:r>
              <a:rPr lang="en-US" baseline="0" dirty="0"/>
              <a:t>.</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33</a:t>
            </a:fld>
            <a:endParaRPr lang="en-US" altLang="zh-CN"/>
          </a:p>
        </p:txBody>
      </p:sp>
    </p:spTree>
    <p:extLst>
      <p:ext uri="{BB962C8B-B14F-4D97-AF65-F5344CB8AC3E}">
        <p14:creationId xmlns:p14="http://schemas.microsoft.com/office/powerpoint/2010/main" val="38193685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The </a:t>
            </a:r>
            <a:r>
              <a:rPr lang="en-US" dirty="0" err="1"/>
              <a:t>ProbSevere</a:t>
            </a:r>
            <a:r>
              <a:rPr lang="en-US" dirty="0"/>
              <a:t> version 2 </a:t>
            </a:r>
            <a:r>
              <a:rPr lang="en-US" baseline="0" dirty="0"/>
              <a:t>verification shown on this slide includes 2,250 severe storms and 42,000 non-severe storms during 2016.  ProbSevere verification uses the maximum probability from </a:t>
            </a:r>
            <a:r>
              <a:rPr lang="en-US" baseline="0" dirty="0" err="1"/>
              <a:t>ProbHail</a:t>
            </a:r>
            <a:r>
              <a:rPr lang="en-US" baseline="0" dirty="0"/>
              <a:t>, </a:t>
            </a:r>
            <a:r>
              <a:rPr lang="en-US" baseline="0" dirty="0" err="1"/>
              <a:t>ProbWind</a:t>
            </a:r>
            <a:r>
              <a:rPr lang="en-US" baseline="0" dirty="0"/>
              <a:t> and </a:t>
            </a:r>
            <a:r>
              <a:rPr lang="en-US" baseline="0" dirty="0" err="1"/>
              <a:t>ProbTor</a:t>
            </a:r>
            <a:r>
              <a:rPr lang="en-US" baseline="0" dirty="0"/>
              <a:t> predictions.</a:t>
            </a:r>
            <a:endParaRPr lang="en-US" dirty="0"/>
          </a:p>
          <a:p>
            <a:endParaRPr lang="en-US" dirty="0"/>
          </a:p>
          <a:p>
            <a:r>
              <a:rPr lang="en-US" dirty="0" err="1"/>
              <a:t>ProbSevere</a:t>
            </a:r>
            <a:r>
              <a:rPr lang="en-US" dirty="0"/>
              <a:t> is fairly well calibrated and users</a:t>
            </a:r>
            <a:r>
              <a:rPr lang="en-US" baseline="0" dirty="0"/>
              <a:t> should expect verification at the approximate rate as the probability (e.g., a storm achieving a 40% probability will produce severe weather 4 in 10 times, a storm achieving a 80% probability will produce severe weather about 8 in 10 times, and so on).</a:t>
            </a:r>
          </a:p>
          <a:p>
            <a:endParaRPr lang="en-US" baseline="0" dirty="0"/>
          </a:p>
          <a:p>
            <a:r>
              <a:rPr lang="en-US" baseline="0" dirty="0"/>
              <a:t>The skill and lead-time analysis demonstrates that </a:t>
            </a:r>
            <a:r>
              <a:rPr lang="en-US" baseline="0" dirty="0" err="1"/>
              <a:t>ProbSevere</a:t>
            </a:r>
            <a:r>
              <a:rPr lang="en-US" baseline="0" dirty="0"/>
              <a:t> is not as skilled experienced NWS forecasters, yet is comparable. The increased lead-time and well-calibrated probabilities can offer the forecaster 1) increased confidence in their decision making and 2) increased lead-time in making warning decisions.</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35</a:t>
            </a:fld>
            <a:endParaRPr lang="en-US" altLang="zh-CN"/>
          </a:p>
        </p:txBody>
      </p:sp>
    </p:spTree>
    <p:extLst>
      <p:ext uri="{BB962C8B-B14F-4D97-AF65-F5344CB8AC3E}">
        <p14:creationId xmlns:p14="http://schemas.microsoft.com/office/powerpoint/2010/main" val="24241866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The </a:t>
            </a:r>
            <a:r>
              <a:rPr lang="en-US" dirty="0" err="1"/>
              <a:t>ProbHail</a:t>
            </a:r>
            <a:r>
              <a:rPr lang="en-US" dirty="0"/>
              <a:t> </a:t>
            </a:r>
            <a:r>
              <a:rPr lang="en-US" baseline="0" dirty="0"/>
              <a:t>verification for hail events shown on this slide includes 800 severe hail producing storms and 42,000 non-severe storms during 2016.</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ProbSevere—</a:t>
            </a:r>
            <a:r>
              <a:rPr lang="en-US" baseline="0" dirty="0" err="1"/>
              <a:t>ProbHail</a:t>
            </a:r>
            <a:r>
              <a:rPr lang="en-US" baseline="0" dirty="0"/>
              <a:t> incorporates more physically relevant NWP information than the original version of ProbSevere.  As such this figure shows the ProbSevere--</a:t>
            </a:r>
            <a:r>
              <a:rPr lang="en-US" baseline="0" dirty="0" err="1"/>
              <a:t>ProbHail</a:t>
            </a:r>
            <a:r>
              <a:rPr lang="en-US" baseline="0" dirty="0"/>
              <a:t> (red) has higher CSI for most probability thresholds than </a:t>
            </a:r>
            <a:r>
              <a:rPr lang="en-US" baseline="0" dirty="0" err="1"/>
              <a:t>ProbSevere</a:t>
            </a:r>
            <a:r>
              <a:rPr lang="en-US" baseline="0" dirty="0"/>
              <a:t> version 1 (orange) when scoring for hail events.</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36</a:t>
            </a:fld>
            <a:endParaRPr lang="en-US" altLang="zh-CN"/>
          </a:p>
        </p:txBody>
      </p:sp>
    </p:spTree>
    <p:extLst>
      <p:ext uri="{BB962C8B-B14F-4D97-AF65-F5344CB8AC3E}">
        <p14:creationId xmlns:p14="http://schemas.microsoft.com/office/powerpoint/2010/main" val="24241866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The reliability diagram for </a:t>
            </a:r>
            <a:r>
              <a:rPr lang="en-US" baseline="0" dirty="0" err="1"/>
              <a:t>ProbHail</a:t>
            </a:r>
            <a:r>
              <a:rPr lang="en-US" baseline="0" dirty="0"/>
              <a:t> (red) vs </a:t>
            </a:r>
            <a:r>
              <a:rPr lang="en-US" baseline="0" dirty="0" err="1"/>
              <a:t>ProbSevere</a:t>
            </a:r>
            <a:r>
              <a:rPr lang="en-US" baseline="0" dirty="0"/>
              <a:t> version 1 (orange) for severe hail reports.  The reliability diagram is for the same validation sample on the previous slide (800 severe hail producing storms and 42,000 non-severe storms during 2016).</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err="1"/>
              <a:t>ProbHail</a:t>
            </a:r>
            <a:r>
              <a:rPr lang="en-US" baseline="0" dirty="0"/>
              <a:t> users should utilize the good reliability of the probabilities, for example a storm with 60% </a:t>
            </a:r>
            <a:r>
              <a:rPr lang="en-US" baseline="0" dirty="0" err="1"/>
              <a:t>ProbHail</a:t>
            </a:r>
            <a:r>
              <a:rPr lang="en-US" baseline="0" dirty="0"/>
              <a:t> will produce severe hail a bit less than 6 in 10 times; a storm with 80% </a:t>
            </a:r>
            <a:r>
              <a:rPr lang="en-US" baseline="0" dirty="0" err="1"/>
              <a:t>ProbHail</a:t>
            </a:r>
            <a:r>
              <a:rPr lang="en-US" baseline="0" dirty="0"/>
              <a:t> will produce severe hail a bit less than 8 in 10 times.</a:t>
            </a: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a:t>For severe hail producing storms, </a:t>
            </a:r>
            <a:r>
              <a:rPr lang="en-US" b="1" baseline="0" dirty="0" err="1"/>
              <a:t>ProbHail</a:t>
            </a:r>
            <a:r>
              <a:rPr lang="en-US" b="1" baseline="0" dirty="0"/>
              <a:t> exhibits much better reliability than </a:t>
            </a:r>
            <a:r>
              <a:rPr lang="en-US" b="1" baseline="0" dirty="0" err="1"/>
              <a:t>ProbSevere</a:t>
            </a:r>
            <a:r>
              <a:rPr lang="en-US" b="1" baseline="0" dirty="0"/>
              <a:t> v1.  As such, users may note, compared to legacy ProbSevere, fewer severe hail producing storms will reach the </a:t>
            </a:r>
            <a:r>
              <a:rPr lang="en-US" b="1" baseline="0" dirty="0" err="1"/>
              <a:t>ProbHail</a:t>
            </a:r>
            <a:r>
              <a:rPr lang="en-US" b="1" baseline="0" dirty="0"/>
              <a:t> 80% and 90% thresholds.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37</a:t>
            </a:fld>
            <a:endParaRPr lang="en-US" altLang="zh-CN"/>
          </a:p>
        </p:txBody>
      </p:sp>
    </p:spTree>
    <p:extLst>
      <p:ext uri="{BB962C8B-B14F-4D97-AF65-F5344CB8AC3E}">
        <p14:creationId xmlns:p14="http://schemas.microsoft.com/office/powerpoint/2010/main" val="24241866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The </a:t>
            </a:r>
            <a:r>
              <a:rPr lang="en-US" dirty="0" err="1"/>
              <a:t>ProbWind</a:t>
            </a:r>
            <a:r>
              <a:rPr lang="en-US" dirty="0"/>
              <a:t> </a:t>
            </a:r>
            <a:r>
              <a:rPr lang="en-US" baseline="0" dirty="0"/>
              <a:t>verification for wind events shown on this slide includes 1,650 severe wind producing storms and 42,000 non-severe storms during 2016.</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ProbSevere—</a:t>
            </a:r>
            <a:r>
              <a:rPr lang="en-US" baseline="0" dirty="0" err="1"/>
              <a:t>ProbWind</a:t>
            </a:r>
            <a:r>
              <a:rPr lang="en-US" baseline="0" dirty="0"/>
              <a:t> incorporates more physically relevant NWP predictors and more direct measurements of thunderstorm wind velocity than the original version of ProbSevere.  As such this figure shows the ProbSevere--</a:t>
            </a:r>
            <a:r>
              <a:rPr lang="en-US" baseline="0" dirty="0" err="1"/>
              <a:t>ProbWind</a:t>
            </a:r>
            <a:r>
              <a:rPr lang="en-US" baseline="0" dirty="0"/>
              <a:t> (red) has higher CSI for most probability thresholds than </a:t>
            </a:r>
            <a:r>
              <a:rPr lang="en-US" baseline="0" dirty="0" err="1"/>
              <a:t>ProbSevere</a:t>
            </a:r>
            <a:r>
              <a:rPr lang="en-US" baseline="0" dirty="0"/>
              <a:t> version 1 (orange) when scoring for wind events.</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38</a:t>
            </a:fld>
            <a:endParaRPr lang="en-US" altLang="zh-CN"/>
          </a:p>
        </p:txBody>
      </p:sp>
    </p:spTree>
    <p:extLst>
      <p:ext uri="{BB962C8B-B14F-4D97-AF65-F5344CB8AC3E}">
        <p14:creationId xmlns:p14="http://schemas.microsoft.com/office/powerpoint/2010/main" val="24241866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The reliability diagram for </a:t>
            </a:r>
            <a:r>
              <a:rPr lang="en-US" baseline="0" dirty="0" err="1"/>
              <a:t>ProbWind</a:t>
            </a:r>
            <a:r>
              <a:rPr lang="en-US" baseline="0" dirty="0"/>
              <a:t> (red) vs ProbSevere legacy (orange) for severe wind reports.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err="1"/>
              <a:t>ProbWind</a:t>
            </a:r>
            <a:r>
              <a:rPr lang="en-US" baseline="0" dirty="0"/>
              <a:t> users should utilize the good reliability of the probabilities, for example a storm with 40% </a:t>
            </a:r>
            <a:r>
              <a:rPr lang="en-US" baseline="0" dirty="0" err="1"/>
              <a:t>ProbWind</a:t>
            </a:r>
            <a:r>
              <a:rPr lang="en-US" baseline="0" dirty="0"/>
              <a:t> will produce severe wind a bit less than 4 in 10 times; a storm with 80% </a:t>
            </a:r>
            <a:r>
              <a:rPr lang="en-US" baseline="0" dirty="0" err="1"/>
              <a:t>ProbWind</a:t>
            </a:r>
            <a:r>
              <a:rPr lang="en-US" baseline="0" dirty="0"/>
              <a:t> will produce severe wind a bit less than 3 in 4 times.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a:t>For severe wind producing storms, </a:t>
            </a:r>
            <a:r>
              <a:rPr lang="en-US" b="1" baseline="0" dirty="0" err="1"/>
              <a:t>ProbWind</a:t>
            </a:r>
            <a:r>
              <a:rPr lang="en-US" b="1" baseline="0" dirty="0"/>
              <a:t> exhibits much better reliability than </a:t>
            </a:r>
            <a:r>
              <a:rPr lang="en-US" b="1" baseline="0" dirty="0" err="1"/>
              <a:t>ProbSevere</a:t>
            </a:r>
            <a:r>
              <a:rPr lang="en-US" b="1" baseline="0" dirty="0"/>
              <a:t> version 1—both a result of a lower false alarm rate and increase in probability of detection for many linear severe wind events.</a:t>
            </a:r>
            <a:endParaRPr lang="en-US" baseline="0"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39</a:t>
            </a:fld>
            <a:endParaRPr lang="en-US" altLang="zh-CN"/>
          </a:p>
        </p:txBody>
      </p:sp>
    </p:spTree>
    <p:extLst>
      <p:ext uri="{BB962C8B-B14F-4D97-AF65-F5344CB8AC3E}">
        <p14:creationId xmlns:p14="http://schemas.microsoft.com/office/powerpoint/2010/main" val="24241866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POD/FAR/CSI/reliability</a:t>
            </a:r>
            <a:r>
              <a:rPr lang="en-US" baseline="0" dirty="0"/>
              <a:t> statistics are  for ALL tornadoes in validation database.  (60 days in 2016; 325 tornadic storms; 45,586 non-tornadic storms)</a:t>
            </a:r>
          </a:p>
          <a:p>
            <a:r>
              <a:rPr lang="en-US" baseline="0" dirty="0"/>
              <a:t>The lead-time statistics are measured to the FIRST tornado report associated with tornadic storms.</a:t>
            </a:r>
          </a:p>
          <a:p>
            <a:endParaRPr lang="en-US" baseline="0" dirty="0"/>
          </a:p>
          <a:p>
            <a:r>
              <a:rPr lang="en-US" baseline="0" dirty="0"/>
              <a:t>ProbTor skill (as expected) is poorer than experienced NWS forecasters, yet still comparable (CSI: ProbTor: 0.18 </a:t>
            </a:r>
            <a:r>
              <a:rPr lang="en-US" baseline="0" dirty="0" err="1"/>
              <a:t>vs</a:t>
            </a:r>
            <a:r>
              <a:rPr lang="en-US" baseline="0" dirty="0"/>
              <a:t> NWS: 0.23).  However, ProbTor, in the median, provides 10-minutes greater lead-time than traditional techniques (ProbTor: 35 min </a:t>
            </a:r>
            <a:r>
              <a:rPr lang="en-US" baseline="0" dirty="0" err="1"/>
              <a:t>vs</a:t>
            </a:r>
            <a:r>
              <a:rPr lang="en-US" baseline="0" dirty="0"/>
              <a:t> NWS: 25 min)**.</a:t>
            </a:r>
          </a:p>
          <a:p>
            <a:endParaRPr lang="en-US" baseline="0" dirty="0"/>
          </a:p>
          <a:p>
            <a:r>
              <a:rPr lang="en-US" dirty="0"/>
              <a:t>ProbTor</a:t>
            </a:r>
            <a:r>
              <a:rPr lang="en-US" baseline="0" dirty="0"/>
              <a:t> users should utilize the good reliability of the probabilities, for example a storm with 33% ProbTor will produce a tornado a bit more than 1 in 3 times; a storm with 50% ProbTor will produce a tornado a bit more than 1 in 2 times.</a:t>
            </a:r>
          </a:p>
          <a:p>
            <a:endParaRPr lang="en-US" baseline="0" dirty="0"/>
          </a:p>
          <a:p>
            <a:r>
              <a:rPr lang="en-US" baseline="0" dirty="0"/>
              <a:t>**Note the NWS lead-time values are larger than published statistics.  This is due to the validation methodology, since ProbTor can count as a hit up to 90 minutes in the future, we do not penalize the NWS for the first TOR report occurring AFTER (spatially ‘down wind’ of) the initial warning, which acts to inflate total lead-time.  The difference between the two lead-times is what is significant.</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40</a:t>
            </a:fld>
            <a:endParaRPr lang="en-US" altLang="zh-CN"/>
          </a:p>
        </p:txBody>
      </p:sp>
    </p:spTree>
    <p:extLst>
      <p:ext uri="{BB962C8B-B14F-4D97-AF65-F5344CB8AC3E}">
        <p14:creationId xmlns:p14="http://schemas.microsoft.com/office/powerpoint/2010/main" val="24241866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a:solidFill>
                  <a:schemeClr val="tx1"/>
                </a:solidFill>
                <a:effectLst/>
                <a:latin typeface="Calibri" pitchFamily="34" charset="0"/>
                <a:ea typeface="+mn-ea"/>
                <a:cs typeface="+mn-cs"/>
              </a:rPr>
              <a:t>It is best to use ProbTor in a relative sense—how does a storm’s ProbTor value compare to its neighbors opposed to using a fixed ProbTor threshold.</a:t>
            </a:r>
            <a:endParaRPr lang="en-US" sz="1200" kern="1200" dirty="0">
              <a:solidFill>
                <a:schemeClr val="tx1"/>
              </a:solidFill>
              <a:effectLst/>
              <a:latin typeface="Calibri" pitchFamily="34" charset="0"/>
              <a:ea typeface="+mn-ea"/>
              <a:cs typeface="+mn-cs"/>
            </a:endParaRPr>
          </a:p>
          <a:p>
            <a:endParaRPr lang="en-US" sz="1200" kern="1200" dirty="0">
              <a:solidFill>
                <a:schemeClr val="tx1"/>
              </a:solidFill>
              <a:effectLst/>
              <a:latin typeface="Calibri" pitchFamily="34" charset="0"/>
              <a:ea typeface="+mn-ea"/>
              <a:cs typeface="+mn-cs"/>
            </a:endParaRPr>
          </a:p>
          <a:p>
            <a:r>
              <a:rPr lang="en-US" sz="1200" kern="1200" dirty="0">
                <a:solidFill>
                  <a:schemeClr val="tx1"/>
                </a:solidFill>
                <a:effectLst/>
                <a:latin typeface="Calibri" pitchFamily="34" charset="0"/>
                <a:ea typeface="+mn-ea"/>
                <a:cs typeface="+mn-cs"/>
              </a:rPr>
              <a:t>ProbTor is well-calibrated</a:t>
            </a:r>
            <a:r>
              <a:rPr lang="en-US" sz="1200" kern="1200" baseline="0" dirty="0">
                <a:solidFill>
                  <a:schemeClr val="tx1"/>
                </a:solidFill>
                <a:effectLst/>
                <a:latin typeface="Calibri" pitchFamily="34" charset="0"/>
                <a:ea typeface="+mn-ea"/>
                <a:cs typeface="+mn-cs"/>
              </a:rPr>
              <a:t> and</a:t>
            </a:r>
            <a:r>
              <a:rPr lang="en-US" sz="1200" kern="1200" dirty="0">
                <a:solidFill>
                  <a:schemeClr val="tx1"/>
                </a:solidFill>
                <a:effectLst/>
                <a:latin typeface="Calibri" pitchFamily="34" charset="0"/>
                <a:ea typeface="+mn-ea"/>
                <a:cs typeface="+mn-cs"/>
              </a:rPr>
              <a:t> responds</a:t>
            </a:r>
            <a:r>
              <a:rPr lang="en-US" sz="1200" kern="1200" baseline="0" dirty="0">
                <a:solidFill>
                  <a:schemeClr val="tx1"/>
                </a:solidFill>
                <a:effectLst/>
                <a:latin typeface="Calibri" pitchFamily="34" charset="0"/>
                <a:ea typeface="+mn-ea"/>
                <a:cs typeface="+mn-cs"/>
              </a:rPr>
              <a:t> to storm observations (total lightning and MRMS AzShear), but the kinematic environment also plays a significant role in formulating the probabilities.  A day with more marginal kinematics will in general have lower probabilities than a day with more favorable kinematics—however the storms that pose the highest threat will still stand-out relative to its neighbors.  Therefore forecasters are encouraged not to use a fixed ProbTor threshold, but must also consider the kinematic environment and temporal trends.</a:t>
            </a:r>
            <a:endParaRPr lang="en-US" sz="1200" kern="1200" dirty="0">
              <a:solidFill>
                <a:schemeClr val="tx1"/>
              </a:solidFill>
              <a:effectLst/>
              <a:latin typeface="Calibri"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prstClr val="black"/>
                </a:solidFill>
                <a:ea typeface="宋体"/>
              </a:rPr>
              <a:pPr>
                <a:defRPr/>
              </a:pPr>
              <a:t>41</a:t>
            </a:fld>
            <a:endParaRPr lang="en-US" altLang="zh-CN">
              <a:solidFill>
                <a:prstClr val="black"/>
              </a:solidFill>
              <a:ea typeface="宋体"/>
            </a:endParaRPr>
          </a:p>
        </p:txBody>
      </p:sp>
    </p:spTree>
    <p:extLst>
      <p:ext uri="{BB962C8B-B14F-4D97-AF65-F5344CB8AC3E}">
        <p14:creationId xmlns:p14="http://schemas.microsoft.com/office/powerpoint/2010/main" val="26645198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Calibri"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prstClr val="black"/>
                </a:solidFill>
                <a:ea typeface="宋体"/>
              </a:rPr>
              <a:pPr>
                <a:defRPr/>
              </a:pPr>
              <a:t>42</a:t>
            </a:fld>
            <a:endParaRPr lang="en-US" altLang="zh-CN">
              <a:solidFill>
                <a:prstClr val="black"/>
              </a:solidFill>
              <a:ea typeface="宋体"/>
            </a:endParaRPr>
          </a:p>
        </p:txBody>
      </p:sp>
    </p:spTree>
    <p:extLst>
      <p:ext uri="{BB962C8B-B14F-4D97-AF65-F5344CB8AC3E}">
        <p14:creationId xmlns:p14="http://schemas.microsoft.com/office/powerpoint/2010/main" val="2664519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shows the </a:t>
            </a:r>
            <a:r>
              <a:rPr lang="en-US" baseline="0" dirty="0" err="1"/>
              <a:t>ProbSevere</a:t>
            </a:r>
            <a:r>
              <a:rPr lang="en-US" baseline="0" dirty="0"/>
              <a:t> version 2 visualization.  A contour around an identified radar object is color-coded based on the ProbSevere (or individual hazard) value.</a:t>
            </a:r>
          </a:p>
          <a:p>
            <a:r>
              <a:rPr lang="en-US" baseline="0" dirty="0"/>
              <a:t>Users have options to load </a:t>
            </a:r>
            <a:r>
              <a:rPr lang="en-US" baseline="0"/>
              <a:t>the all in one ProbSevere product (</a:t>
            </a:r>
            <a:r>
              <a:rPr lang="en-US" baseline="0" dirty="0"/>
              <a:t>displayed here, where the maximum of </a:t>
            </a:r>
            <a:r>
              <a:rPr lang="en-US" baseline="0" dirty="0" err="1"/>
              <a:t>ProbHail</a:t>
            </a:r>
            <a:r>
              <a:rPr lang="en-US" baseline="0" dirty="0"/>
              <a:t>, </a:t>
            </a:r>
            <a:r>
              <a:rPr lang="en-US" baseline="0" dirty="0" err="1"/>
              <a:t>ProbWind</a:t>
            </a:r>
            <a:r>
              <a:rPr lang="en-US" baseline="0" dirty="0"/>
              <a:t> and </a:t>
            </a:r>
            <a:r>
              <a:rPr lang="en-US" baseline="0" dirty="0" err="1"/>
              <a:t>ProbTor</a:t>
            </a:r>
            <a:r>
              <a:rPr lang="en-US" baseline="0" dirty="0"/>
              <a:t> is the colored contour) or any combination of individual hazard models (shown on the following slide and in examples).</a:t>
            </a: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5</a:t>
            </a:fld>
            <a:endParaRPr lang="en-US" altLang="zh-CN"/>
          </a:p>
        </p:txBody>
      </p:sp>
    </p:spTree>
    <p:extLst>
      <p:ext uri="{BB962C8B-B14F-4D97-AF65-F5344CB8AC3E}">
        <p14:creationId xmlns:p14="http://schemas.microsoft.com/office/powerpoint/2010/main" val="18201906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Calibri"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prstClr val="black"/>
                </a:solidFill>
                <a:ea typeface="宋体"/>
              </a:rPr>
              <a:pPr>
                <a:defRPr/>
              </a:pPr>
              <a:t>43</a:t>
            </a:fld>
            <a:endParaRPr lang="en-US" altLang="zh-CN">
              <a:solidFill>
                <a:prstClr val="black"/>
              </a:solidFill>
              <a:ea typeface="宋体"/>
            </a:endParaRPr>
          </a:p>
        </p:txBody>
      </p:sp>
    </p:spTree>
    <p:extLst>
      <p:ext uri="{BB962C8B-B14F-4D97-AF65-F5344CB8AC3E}">
        <p14:creationId xmlns:p14="http://schemas.microsoft.com/office/powerpoint/2010/main" val="26645198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Calibri"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prstClr val="black"/>
                </a:solidFill>
                <a:ea typeface="宋体"/>
              </a:rPr>
              <a:pPr>
                <a:defRPr/>
              </a:pPr>
              <a:t>44</a:t>
            </a:fld>
            <a:endParaRPr lang="en-US" altLang="zh-CN">
              <a:solidFill>
                <a:prstClr val="black"/>
              </a:solidFill>
              <a:ea typeface="宋体"/>
            </a:endParaRPr>
          </a:p>
        </p:txBody>
      </p:sp>
    </p:spTree>
    <p:extLst>
      <p:ext uri="{BB962C8B-B14F-4D97-AF65-F5344CB8AC3E}">
        <p14:creationId xmlns:p14="http://schemas.microsoft.com/office/powerpoint/2010/main" val="26645198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Calibri" pitchFamily="34" charset="0"/>
                <a:ea typeface="+mn-ea"/>
                <a:cs typeface="+mn-cs"/>
              </a:rPr>
              <a:t> </a:t>
            </a:r>
            <a:r>
              <a:rPr lang="en-US" sz="1200" kern="1200" dirty="0">
                <a:solidFill>
                  <a:schemeClr val="tx1"/>
                </a:solidFill>
                <a:effectLst/>
                <a:latin typeface="Calibri" pitchFamily="34" charset="0"/>
                <a:ea typeface="+mn-ea"/>
                <a:cs typeface="+mn-cs"/>
              </a:rPr>
              <a:t>Please contact the statistical model researchers with questions, suggestions, etc. at the email addresses provided.  </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45</a:t>
            </a:fld>
            <a:endParaRPr lang="en-US" altLang="zh-CN"/>
          </a:p>
        </p:txBody>
      </p:sp>
    </p:spTree>
    <p:extLst>
      <p:ext uri="{BB962C8B-B14F-4D97-AF65-F5344CB8AC3E}">
        <p14:creationId xmlns:p14="http://schemas.microsoft.com/office/powerpoint/2010/main" val="6390509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Some users may prefer to load each hazard model individually, here </a:t>
            </a:r>
            <a:r>
              <a:rPr lang="en-US" baseline="0" dirty="0" err="1"/>
              <a:t>ProbHail</a:t>
            </a:r>
            <a:r>
              <a:rPr lang="en-US" baseline="0" dirty="0"/>
              <a:t> (green readout), </a:t>
            </a:r>
            <a:r>
              <a:rPr lang="en-US" baseline="0" dirty="0" err="1"/>
              <a:t>ProbTor</a:t>
            </a:r>
            <a:r>
              <a:rPr lang="en-US" baseline="0" dirty="0"/>
              <a:t> (yellow readout) and </a:t>
            </a:r>
            <a:r>
              <a:rPr lang="en-US" baseline="0" dirty="0" err="1"/>
              <a:t>ProbWind</a:t>
            </a:r>
            <a:r>
              <a:rPr lang="en-US" baseline="0" dirty="0"/>
              <a:t> (white readout) are all loaded.  The colored contour is the top product in the AWIPS-2 menu (in this case </a:t>
            </a:r>
            <a:r>
              <a:rPr lang="en-US" baseline="0" dirty="0" err="1"/>
              <a:t>ProbHail</a:t>
            </a:r>
            <a:r>
              <a:rPr lang="en-US" baseline="0" dirty="0"/>
              <a:t>).</a:t>
            </a: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6</a:t>
            </a:fld>
            <a:endParaRPr lang="en-US" altLang="zh-CN"/>
          </a:p>
        </p:txBody>
      </p:sp>
    </p:spTree>
    <p:extLst>
      <p:ext uri="{BB962C8B-B14F-4D97-AF65-F5344CB8AC3E}">
        <p14:creationId xmlns:p14="http://schemas.microsoft.com/office/powerpoint/2010/main" val="1820190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Example of AWIPS-2 </a:t>
            </a:r>
            <a:r>
              <a:rPr lang="en-US" baseline="0" dirty="0" err="1"/>
              <a:t>ProbHail</a:t>
            </a:r>
            <a:r>
              <a:rPr lang="en-US" baseline="0" dirty="0"/>
              <a:t> readout.  All predictors used by the </a:t>
            </a:r>
            <a:r>
              <a:rPr lang="en-US" baseline="0" dirty="0" err="1"/>
              <a:t>ProbHail</a:t>
            </a:r>
            <a:r>
              <a:rPr lang="en-US" baseline="0" dirty="0"/>
              <a:t> model are included in the read-out, like MESH, CAPE in hail growth region, etc.</a:t>
            </a:r>
          </a:p>
          <a:p>
            <a:r>
              <a:rPr lang="en-US" baseline="0" dirty="0"/>
              <a:t>See slide 4 for a full description of predictors used.</a:t>
            </a: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7</a:t>
            </a:fld>
            <a:endParaRPr lang="en-US" altLang="zh-CN"/>
          </a:p>
        </p:txBody>
      </p:sp>
    </p:spTree>
    <p:extLst>
      <p:ext uri="{BB962C8B-B14F-4D97-AF65-F5344CB8AC3E}">
        <p14:creationId xmlns:p14="http://schemas.microsoft.com/office/powerpoint/2010/main" val="1820190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Example of AWIPS-2 </a:t>
            </a:r>
            <a:r>
              <a:rPr lang="en-US" baseline="0" dirty="0" err="1"/>
              <a:t>ProbWind</a:t>
            </a:r>
            <a:r>
              <a:rPr lang="en-US" baseline="0" dirty="0"/>
              <a:t> readout. All predictors used by the </a:t>
            </a:r>
            <a:r>
              <a:rPr lang="en-US" baseline="0" dirty="0" err="1"/>
              <a:t>ProbWind</a:t>
            </a:r>
            <a:r>
              <a:rPr lang="en-US" baseline="0" dirty="0"/>
              <a:t> model are included in the read-out, like VIL Density, MRMS AzShear, 1-3km AGL mean wind speed, etc. At request of users, we have added statistically-based descriptors for the MRMS AzShear fields (weak, moderate, and strong).</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See slide 4 for a full description of predictors used.</a:t>
            </a:r>
          </a:p>
          <a:p>
            <a:endParaRPr lang="en-US" baseline="0"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8</a:t>
            </a:fld>
            <a:endParaRPr lang="en-US" altLang="zh-CN"/>
          </a:p>
        </p:txBody>
      </p:sp>
    </p:spTree>
    <p:extLst>
      <p:ext uri="{BB962C8B-B14F-4D97-AF65-F5344CB8AC3E}">
        <p14:creationId xmlns:p14="http://schemas.microsoft.com/office/powerpoint/2010/main" val="1820190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Example of AWIPS-2 </a:t>
            </a:r>
            <a:r>
              <a:rPr lang="en-US" baseline="0" dirty="0" err="1"/>
              <a:t>ProbTor</a:t>
            </a:r>
            <a:r>
              <a:rPr lang="en-US" baseline="0" dirty="0"/>
              <a:t> readout. All predictors used by the </a:t>
            </a:r>
            <a:r>
              <a:rPr lang="en-US" baseline="0" dirty="0" err="1"/>
              <a:t>ProbTor</a:t>
            </a:r>
            <a:r>
              <a:rPr lang="en-US" baseline="0" dirty="0"/>
              <a:t> model are included in the read-out, like MRMS AzShear, 0-1km storm relative helicity, etc.  At request of users, we have added statistically-based descriptors for the MRMS AzShear fields (weak, moderate, and strong).</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See slide 4 for a full description of predictors used.</a:t>
            </a:r>
          </a:p>
          <a:p>
            <a:endParaRPr lang="en-US" baseline="0"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9</a:t>
            </a:fld>
            <a:endParaRPr lang="en-US" altLang="zh-CN"/>
          </a:p>
        </p:txBody>
      </p:sp>
    </p:spTree>
    <p:extLst>
      <p:ext uri="{BB962C8B-B14F-4D97-AF65-F5344CB8AC3E}">
        <p14:creationId xmlns:p14="http://schemas.microsoft.com/office/powerpoint/2010/main" val="18201906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 previous HWT spring experiments, forecasters have asked to be able to visually see changes in </a:t>
            </a:r>
            <a:r>
              <a:rPr lang="en-US" baseline="0" dirty="0" err="1"/>
              <a:t>ProbTor</a:t>
            </a:r>
            <a:r>
              <a:rPr lang="en-US" baseline="0" dirty="0"/>
              <a:t> as well as changes in the probability of any severe. Our solution is having AWIPSII draw a buffered contour around the original radar object when the probability of tornado meets some threshold. This contour is colored by the </a:t>
            </a:r>
            <a:r>
              <a:rPr lang="en-US" baseline="0" dirty="0" err="1"/>
              <a:t>ProbTor</a:t>
            </a:r>
            <a:r>
              <a:rPr lang="en-US" baseline="0" dirty="0"/>
              <a:t> value and uses the same colormap you have loaded for </a:t>
            </a:r>
            <a:r>
              <a:rPr lang="en-US" baseline="0" dirty="0" err="1"/>
              <a:t>ProbSevere</a:t>
            </a:r>
            <a:r>
              <a:rPr lang="en-US" baseline="0" dirty="0"/>
              <a:t>. The double contour feature is only available when the probability of severe product is loaded (and not </a:t>
            </a:r>
            <a:r>
              <a:rPr lang="en-US" baseline="0" dirty="0" err="1"/>
              <a:t>ProbHail</a:t>
            </a:r>
            <a:r>
              <a:rPr lang="en-US" baseline="0" dirty="0"/>
              <a:t> or </a:t>
            </a:r>
            <a:r>
              <a:rPr lang="en-US" baseline="0" dirty="0" err="1"/>
              <a:t>ProbWind</a:t>
            </a:r>
            <a:r>
              <a:rPr lang="en-US" baseline="0" dirty="0"/>
              <a:t>, for instance). The default threshold is 3%, but you may want to change this based on the expectation of severe weather for the day. For instance, during a moderate or high risk of tornadoes, a threshold such as 10% or even 20% may be more appropriate. This threshold can be changed through your user’s AWIPSII </a:t>
            </a:r>
            <a:r>
              <a:rPr lang="en-US" baseline="0" dirty="0" err="1"/>
              <a:t>ProbSevere</a:t>
            </a:r>
            <a:r>
              <a:rPr lang="en-US" baseline="0" dirty="0"/>
              <a:t> bundle file. If you always want the buffered </a:t>
            </a:r>
            <a:r>
              <a:rPr lang="en-US" baseline="0" dirty="0" err="1"/>
              <a:t>ProbTor</a:t>
            </a:r>
            <a:r>
              <a:rPr lang="en-US" baseline="0" dirty="0"/>
              <a:t> contours visible on every storm, change this value to 0. If you never want to see the </a:t>
            </a:r>
            <a:r>
              <a:rPr lang="en-US" baseline="0" dirty="0" err="1"/>
              <a:t>ProbTor</a:t>
            </a:r>
            <a:r>
              <a:rPr lang="en-US" baseline="0" dirty="0"/>
              <a:t> contours, change this value to 101 or greater. Please click on the supplemental link for step-by-step instructions on how to modify this threshold. </a:t>
            </a:r>
            <a:br>
              <a:rPr lang="en-US" baseline="0" dirty="0"/>
            </a:br>
            <a:endParaRPr lang="en-US" baseline="0"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10</a:t>
            </a:fld>
            <a:endParaRPr lang="en-US" altLang="zh-CN"/>
          </a:p>
        </p:txBody>
      </p:sp>
    </p:spTree>
    <p:extLst>
      <p:ext uri="{BB962C8B-B14F-4D97-AF65-F5344CB8AC3E}">
        <p14:creationId xmlns:p14="http://schemas.microsoft.com/office/powerpoint/2010/main" val="18903666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190DF99-C88F-EF4D-B247-BB2D24710E39}" type="datetimeFigureOut">
              <a:rPr lang="en-US" smtClean="0"/>
              <a:t>3/1/19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3EBEB1-2E77-FF49-B5C9-EC8C955A0519}" type="slidenum">
              <a:rPr lang="en-US" smtClean="0"/>
              <a:t>‹#›</a:t>
            </a:fld>
            <a:endParaRPr lang="en-US"/>
          </a:p>
        </p:txBody>
      </p:sp>
    </p:spTree>
    <p:extLst>
      <p:ext uri="{BB962C8B-B14F-4D97-AF65-F5344CB8AC3E}">
        <p14:creationId xmlns:p14="http://schemas.microsoft.com/office/powerpoint/2010/main" val="118708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90DF99-C88F-EF4D-B247-BB2D24710E39}" type="datetimeFigureOut">
              <a:rPr lang="en-US" smtClean="0"/>
              <a:t>3/1/19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3EBEB1-2E77-FF49-B5C9-EC8C955A0519}" type="slidenum">
              <a:rPr lang="en-US" smtClean="0"/>
              <a:t>‹#›</a:t>
            </a:fld>
            <a:endParaRPr lang="en-US"/>
          </a:p>
        </p:txBody>
      </p:sp>
    </p:spTree>
    <p:extLst>
      <p:ext uri="{BB962C8B-B14F-4D97-AF65-F5344CB8AC3E}">
        <p14:creationId xmlns:p14="http://schemas.microsoft.com/office/powerpoint/2010/main" val="461933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90DF99-C88F-EF4D-B247-BB2D24710E39}" type="datetimeFigureOut">
              <a:rPr lang="en-US" smtClean="0"/>
              <a:t>3/1/19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3EBEB1-2E77-FF49-B5C9-EC8C955A0519}" type="slidenum">
              <a:rPr lang="en-US" smtClean="0"/>
              <a:t>‹#›</a:t>
            </a:fld>
            <a:endParaRPr lang="en-US"/>
          </a:p>
        </p:txBody>
      </p:sp>
    </p:spTree>
    <p:extLst>
      <p:ext uri="{BB962C8B-B14F-4D97-AF65-F5344CB8AC3E}">
        <p14:creationId xmlns:p14="http://schemas.microsoft.com/office/powerpoint/2010/main" val="41018007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685800" y="1295400"/>
            <a:ext cx="7772400" cy="1447800"/>
          </a:xfrm>
        </p:spPr>
        <p:txBody>
          <a:bodyPr/>
          <a:lstStyle>
            <a:lvl1pPr marR="9144" algn="ctr">
              <a:defRPr sz="4000" b="1" cap="none" spc="0" baseline="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defRPr>
            </a:lvl1pPr>
          </a:lstStyle>
          <a:p>
            <a:r>
              <a:rPr lang="en-US" dirty="0"/>
              <a:t>Click to edit Master title style</a:t>
            </a:r>
          </a:p>
        </p:txBody>
      </p:sp>
      <p:sp>
        <p:nvSpPr>
          <p:cNvPr id="9" name="Subtitle 8"/>
          <p:cNvSpPr>
            <a:spLocks noGrp="1"/>
          </p:cNvSpPr>
          <p:nvPr>
            <p:ph type="subTitle" idx="1"/>
          </p:nvPr>
        </p:nvSpPr>
        <p:spPr>
          <a:xfrm>
            <a:off x="685800" y="3198168"/>
            <a:ext cx="7772400" cy="461665"/>
          </a:xfrm>
        </p:spPr>
        <p:txBody>
          <a:bodyPr lIns="100584" anchor="ctr">
            <a:spAutoFit/>
          </a:bodyPr>
          <a:lstStyle>
            <a:lvl1pPr marL="0" indent="0" algn="ctr">
              <a:spcBef>
                <a:spcPts val="0"/>
              </a:spcBef>
              <a:buNone/>
              <a:defRPr sz="2400">
                <a:solidFill>
                  <a:srgbClr val="F2C31A"/>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a:t>Click to edit Master subtitle style</a:t>
            </a:r>
          </a:p>
        </p:txBody>
      </p:sp>
    </p:spTree>
    <p:extLst>
      <p:ext uri="{BB962C8B-B14F-4D97-AF65-F5344CB8AC3E}">
        <p14:creationId xmlns:p14="http://schemas.microsoft.com/office/powerpoint/2010/main" val="40780553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262" y="0"/>
            <a:ext cx="8228538" cy="990600"/>
          </a:xfrm>
        </p:spPr>
        <p:txBody>
          <a:bodyPr/>
          <a:lstStyle/>
          <a:p>
            <a:r>
              <a:rPr lang="en-US" dirty="0"/>
              <a:t>Click to edit Master title style</a:t>
            </a:r>
          </a:p>
        </p:txBody>
      </p:sp>
      <p:sp>
        <p:nvSpPr>
          <p:cNvPr id="3" name="Content Placeholder 2"/>
          <p:cNvSpPr>
            <a:spLocks noGrp="1"/>
          </p:cNvSpPr>
          <p:nvPr>
            <p:ph idx="1"/>
          </p:nvPr>
        </p:nvSpPr>
        <p:spPr>
          <a:xfrm>
            <a:off x="457200" y="1066800"/>
            <a:ext cx="8229600" cy="5257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10"/>
          <p:cNvSpPr>
            <a:spLocks noGrp="1"/>
          </p:cNvSpPr>
          <p:nvPr>
            <p:ph type="sldNum" sz="quarter" idx="10"/>
          </p:nvPr>
        </p:nvSpPr>
        <p:spPr/>
        <p:txBody>
          <a:bodyPr/>
          <a:lstStyle>
            <a:lvl1pPr>
              <a:defRPr/>
            </a:lvl1pPr>
          </a:lstStyle>
          <a:p>
            <a:pPr>
              <a:defRPr/>
            </a:pPr>
            <a:fld id="{F378691F-9CED-4134-BEF2-4424A0C8B72C}" type="slidenum">
              <a:rPr lang="en-US"/>
              <a:pPr>
                <a:defRPr/>
              </a:pPr>
              <a:t>‹#›</a:t>
            </a:fld>
            <a:endParaRPr lang="en-US"/>
          </a:p>
        </p:txBody>
      </p:sp>
    </p:spTree>
    <p:extLst>
      <p:ext uri="{BB962C8B-B14F-4D97-AF65-F5344CB8AC3E}">
        <p14:creationId xmlns:p14="http://schemas.microsoft.com/office/powerpoint/2010/main" val="4336089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chor="ctr"/>
          <a:lstStyle>
            <a:lvl1pPr algn="ctr">
              <a:buNone/>
              <a:defRPr sz="3600" b="0"/>
            </a:lvl1pPr>
          </a:lstStyle>
          <a:p>
            <a:r>
              <a:rPr lang="en-US" dirty="0"/>
              <a:t>Click to edit Master title style</a:t>
            </a:r>
          </a:p>
        </p:txBody>
      </p:sp>
      <p:sp>
        <p:nvSpPr>
          <p:cNvPr id="3" name="Text Placeholder 2"/>
          <p:cNvSpPr>
            <a:spLocks noGrp="1"/>
          </p:cNvSpPr>
          <p:nvPr>
            <p:ph type="body" idx="2"/>
          </p:nvPr>
        </p:nvSpPr>
        <p:spPr>
          <a:xfrm>
            <a:off x="457200" y="1066800"/>
            <a:ext cx="2514600" cy="5257800"/>
          </a:xfrm>
        </p:spPr>
        <p:txBody>
          <a:bodyPr/>
          <a:lstStyle>
            <a:lvl1pPr marL="54864" indent="0">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3200400" y="1066800"/>
            <a:ext cx="5486400" cy="5257800"/>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10"/>
          <p:cNvSpPr>
            <a:spLocks noGrp="1"/>
          </p:cNvSpPr>
          <p:nvPr>
            <p:ph type="sldNum" sz="quarter" idx="10"/>
          </p:nvPr>
        </p:nvSpPr>
        <p:spPr/>
        <p:txBody>
          <a:bodyPr/>
          <a:lstStyle>
            <a:lvl1pPr>
              <a:defRPr/>
            </a:lvl1pPr>
          </a:lstStyle>
          <a:p>
            <a:pPr>
              <a:defRPr/>
            </a:pPr>
            <a:fld id="{327DF725-5DD2-4AC8-9302-F060CA84D9D3}" type="slidenum">
              <a:rPr lang="en-US"/>
              <a:pPr>
                <a:defRPr/>
              </a:pPr>
              <a:t>‹#›</a:t>
            </a:fld>
            <a:endParaRPr lang="en-US"/>
          </a:p>
        </p:txBody>
      </p:sp>
    </p:spTree>
    <p:extLst>
      <p:ext uri="{BB962C8B-B14F-4D97-AF65-F5344CB8AC3E}">
        <p14:creationId xmlns:p14="http://schemas.microsoft.com/office/powerpoint/2010/main" val="35914243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a:t>Click to edit Master title style</a:t>
            </a:r>
          </a:p>
        </p:txBody>
      </p:sp>
      <p:sp>
        <p:nvSpPr>
          <p:cNvPr id="3" name="Content Placeholder 2"/>
          <p:cNvSpPr>
            <a:spLocks noGrp="1"/>
          </p:cNvSpPr>
          <p:nvPr>
            <p:ph sz="half" idx="1"/>
          </p:nvPr>
        </p:nvSpPr>
        <p:spPr>
          <a:xfrm>
            <a:off x="464344" y="1066801"/>
            <a:ext cx="4038600" cy="5229664"/>
          </a:xfrm>
        </p:spPr>
        <p:txBody>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5344" y="1066801"/>
            <a:ext cx="4038600" cy="5229664"/>
          </a:xfrm>
        </p:spPr>
        <p:txBody>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10"/>
          <p:cNvSpPr>
            <a:spLocks noGrp="1"/>
          </p:cNvSpPr>
          <p:nvPr>
            <p:ph type="sldNum" sz="quarter" idx="10"/>
          </p:nvPr>
        </p:nvSpPr>
        <p:spPr/>
        <p:txBody>
          <a:bodyPr/>
          <a:lstStyle>
            <a:lvl1pPr>
              <a:defRPr/>
            </a:lvl1pPr>
          </a:lstStyle>
          <a:p>
            <a:pPr>
              <a:defRPr/>
            </a:pPr>
            <a:fld id="{80FD687F-9EC4-4A2C-9D79-45716973BA41}" type="slidenum">
              <a:rPr lang="en-US"/>
              <a:pPr>
                <a:defRPr/>
              </a:pPr>
              <a:t>‹#›</a:t>
            </a:fld>
            <a:endParaRPr lang="en-US"/>
          </a:p>
        </p:txBody>
      </p:sp>
    </p:spTree>
    <p:extLst>
      <p:ext uri="{BB962C8B-B14F-4D97-AF65-F5344CB8AC3E}">
        <p14:creationId xmlns:p14="http://schemas.microsoft.com/office/powerpoint/2010/main" val="22124416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8262" y="0"/>
            <a:ext cx="8228538" cy="990600"/>
          </a:xfrm>
        </p:spPr>
        <p:txBody>
          <a:bodyPr/>
          <a:lstStyle/>
          <a:p>
            <a:r>
              <a:rPr lang="en-US"/>
              <a:t>Click to edit Master title style</a:t>
            </a:r>
          </a:p>
        </p:txBody>
      </p:sp>
      <p:sp>
        <p:nvSpPr>
          <p:cNvPr id="3" name="Slide Number Placeholder 10"/>
          <p:cNvSpPr>
            <a:spLocks noGrp="1"/>
          </p:cNvSpPr>
          <p:nvPr>
            <p:ph type="sldNum" sz="quarter" idx="10"/>
          </p:nvPr>
        </p:nvSpPr>
        <p:spPr/>
        <p:txBody>
          <a:bodyPr/>
          <a:lstStyle>
            <a:lvl1pPr>
              <a:defRPr/>
            </a:lvl1pPr>
          </a:lstStyle>
          <a:p>
            <a:pPr>
              <a:defRPr/>
            </a:pPr>
            <a:fld id="{3283774E-393D-4152-86DA-5285DCA315CF}" type="slidenum">
              <a:rPr lang="en-US"/>
              <a:pPr>
                <a:defRPr/>
              </a:pPr>
              <a:t>‹#›</a:t>
            </a:fld>
            <a:endParaRPr lang="en-US"/>
          </a:p>
        </p:txBody>
      </p:sp>
    </p:spTree>
    <p:extLst>
      <p:ext uri="{BB962C8B-B14F-4D97-AF65-F5344CB8AC3E}">
        <p14:creationId xmlns:p14="http://schemas.microsoft.com/office/powerpoint/2010/main" val="8956115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Slide Number Placeholder 10"/>
          <p:cNvSpPr>
            <a:spLocks noGrp="1"/>
          </p:cNvSpPr>
          <p:nvPr>
            <p:ph type="sldNum" sz="quarter" idx="10"/>
          </p:nvPr>
        </p:nvSpPr>
        <p:spPr/>
        <p:txBody>
          <a:bodyPr/>
          <a:lstStyle>
            <a:lvl1pPr>
              <a:defRPr/>
            </a:lvl1pPr>
          </a:lstStyle>
          <a:p>
            <a:pPr>
              <a:defRPr/>
            </a:pPr>
            <a:fld id="{7A000F4E-004E-4CE8-AABD-59BBC7FD61A1}" type="slidenum">
              <a:rPr lang="en-US"/>
              <a:pPr>
                <a:defRPr/>
              </a:pPr>
              <a:t>‹#›</a:t>
            </a:fld>
            <a:endParaRPr lang="en-US"/>
          </a:p>
        </p:txBody>
      </p:sp>
    </p:spTree>
    <p:extLst>
      <p:ext uri="{BB962C8B-B14F-4D97-AF65-F5344CB8AC3E}">
        <p14:creationId xmlns:p14="http://schemas.microsoft.com/office/powerpoint/2010/main" val="2351678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90DF99-C88F-EF4D-B247-BB2D24710E39}" type="datetimeFigureOut">
              <a:rPr lang="en-US" smtClean="0"/>
              <a:t>3/1/19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3EBEB1-2E77-FF49-B5C9-EC8C955A0519}" type="slidenum">
              <a:rPr lang="en-US" smtClean="0"/>
              <a:t>‹#›</a:t>
            </a:fld>
            <a:endParaRPr lang="en-US"/>
          </a:p>
        </p:txBody>
      </p:sp>
    </p:spTree>
    <p:extLst>
      <p:ext uri="{BB962C8B-B14F-4D97-AF65-F5344CB8AC3E}">
        <p14:creationId xmlns:p14="http://schemas.microsoft.com/office/powerpoint/2010/main" val="897818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90DF99-C88F-EF4D-B247-BB2D24710E39}" type="datetimeFigureOut">
              <a:rPr lang="en-US" smtClean="0"/>
              <a:t>3/1/19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3EBEB1-2E77-FF49-B5C9-EC8C955A0519}" type="slidenum">
              <a:rPr lang="en-US" smtClean="0"/>
              <a:t>‹#›</a:t>
            </a:fld>
            <a:endParaRPr lang="en-US"/>
          </a:p>
        </p:txBody>
      </p:sp>
    </p:spTree>
    <p:extLst>
      <p:ext uri="{BB962C8B-B14F-4D97-AF65-F5344CB8AC3E}">
        <p14:creationId xmlns:p14="http://schemas.microsoft.com/office/powerpoint/2010/main" val="1347884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190DF99-C88F-EF4D-B247-BB2D24710E39}" type="datetimeFigureOut">
              <a:rPr lang="en-US" smtClean="0"/>
              <a:t>3/1/19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3EBEB1-2E77-FF49-B5C9-EC8C955A0519}" type="slidenum">
              <a:rPr lang="en-US" smtClean="0"/>
              <a:t>‹#›</a:t>
            </a:fld>
            <a:endParaRPr lang="en-US"/>
          </a:p>
        </p:txBody>
      </p:sp>
    </p:spTree>
    <p:extLst>
      <p:ext uri="{BB962C8B-B14F-4D97-AF65-F5344CB8AC3E}">
        <p14:creationId xmlns:p14="http://schemas.microsoft.com/office/powerpoint/2010/main" val="1155778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190DF99-C88F-EF4D-B247-BB2D24710E39}" type="datetimeFigureOut">
              <a:rPr lang="en-US" smtClean="0"/>
              <a:t>3/1/19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3EBEB1-2E77-FF49-B5C9-EC8C955A0519}" type="slidenum">
              <a:rPr lang="en-US" smtClean="0"/>
              <a:t>‹#›</a:t>
            </a:fld>
            <a:endParaRPr lang="en-US"/>
          </a:p>
        </p:txBody>
      </p:sp>
    </p:spTree>
    <p:extLst>
      <p:ext uri="{BB962C8B-B14F-4D97-AF65-F5344CB8AC3E}">
        <p14:creationId xmlns:p14="http://schemas.microsoft.com/office/powerpoint/2010/main" val="3030277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190DF99-C88F-EF4D-B247-BB2D24710E39}" type="datetimeFigureOut">
              <a:rPr lang="en-US" smtClean="0"/>
              <a:t>3/1/19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3EBEB1-2E77-FF49-B5C9-EC8C955A0519}" type="slidenum">
              <a:rPr lang="en-US" smtClean="0"/>
              <a:t>‹#›</a:t>
            </a:fld>
            <a:endParaRPr lang="en-US"/>
          </a:p>
        </p:txBody>
      </p:sp>
    </p:spTree>
    <p:extLst>
      <p:ext uri="{BB962C8B-B14F-4D97-AF65-F5344CB8AC3E}">
        <p14:creationId xmlns:p14="http://schemas.microsoft.com/office/powerpoint/2010/main" val="3608979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90DF99-C88F-EF4D-B247-BB2D24710E39}" type="datetimeFigureOut">
              <a:rPr lang="en-US" smtClean="0"/>
              <a:t>3/1/19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3EBEB1-2E77-FF49-B5C9-EC8C955A0519}" type="slidenum">
              <a:rPr lang="en-US" smtClean="0"/>
              <a:t>‹#›</a:t>
            </a:fld>
            <a:endParaRPr lang="en-US"/>
          </a:p>
        </p:txBody>
      </p:sp>
    </p:spTree>
    <p:extLst>
      <p:ext uri="{BB962C8B-B14F-4D97-AF65-F5344CB8AC3E}">
        <p14:creationId xmlns:p14="http://schemas.microsoft.com/office/powerpoint/2010/main" val="3933968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90DF99-C88F-EF4D-B247-BB2D24710E39}" type="datetimeFigureOut">
              <a:rPr lang="en-US" smtClean="0"/>
              <a:t>3/1/19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3EBEB1-2E77-FF49-B5C9-EC8C955A0519}" type="slidenum">
              <a:rPr lang="en-US" smtClean="0"/>
              <a:t>‹#›</a:t>
            </a:fld>
            <a:endParaRPr lang="en-US"/>
          </a:p>
        </p:txBody>
      </p:sp>
    </p:spTree>
    <p:extLst>
      <p:ext uri="{BB962C8B-B14F-4D97-AF65-F5344CB8AC3E}">
        <p14:creationId xmlns:p14="http://schemas.microsoft.com/office/powerpoint/2010/main" val="2313532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90DF99-C88F-EF4D-B247-BB2D24710E39}" type="datetimeFigureOut">
              <a:rPr lang="en-US" smtClean="0"/>
              <a:t>3/1/19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3EBEB1-2E77-FF49-B5C9-EC8C955A0519}" type="slidenum">
              <a:rPr lang="en-US" smtClean="0"/>
              <a:t>‹#›</a:t>
            </a:fld>
            <a:endParaRPr lang="en-US"/>
          </a:p>
        </p:txBody>
      </p:sp>
    </p:spTree>
    <p:extLst>
      <p:ext uri="{BB962C8B-B14F-4D97-AF65-F5344CB8AC3E}">
        <p14:creationId xmlns:p14="http://schemas.microsoft.com/office/powerpoint/2010/main" val="184578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4.png"/><Relationship Id="rId4" Type="http://schemas.openxmlformats.org/officeDocument/2006/relationships/slideLayout" Target="../slideLayouts/slideLayout15.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90DF99-C88F-EF4D-B247-BB2D24710E39}" type="datetimeFigureOut">
              <a:rPr lang="en-US" smtClean="0"/>
              <a:t>3/1/19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3EBEB1-2E77-FF49-B5C9-EC8C955A0519}" type="slidenum">
              <a:rPr lang="en-US" smtClean="0"/>
              <a:t>‹#›</a:t>
            </a:fld>
            <a:endParaRPr lang="en-US"/>
          </a:p>
        </p:txBody>
      </p:sp>
    </p:spTree>
    <p:extLst>
      <p:ext uri="{BB962C8B-B14F-4D97-AF65-F5344CB8AC3E}">
        <p14:creationId xmlns:p14="http://schemas.microsoft.com/office/powerpoint/2010/main" val="206763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F1F52"/>
        </a:solidFill>
        <a:effectLst/>
      </p:bgPr>
    </p:bg>
    <p:spTree>
      <p:nvGrpSpPr>
        <p:cNvPr id="1" name=""/>
        <p:cNvGrpSpPr/>
        <p:nvPr/>
      </p:nvGrpSpPr>
      <p:grpSpPr>
        <a:xfrm>
          <a:off x="0" y="0"/>
          <a:ext cx="0" cy="0"/>
          <a:chOff x="0" y="0"/>
          <a:chExt cx="0" cy="0"/>
        </a:xfrm>
      </p:grpSpPr>
      <p:sp>
        <p:nvSpPr>
          <p:cNvPr id="29" name="Rectangle 28"/>
          <p:cNvSpPr/>
          <p:nvPr/>
        </p:nvSpPr>
        <p:spPr>
          <a:xfrm flipV="1">
            <a:off x="0" y="-16934"/>
            <a:ext cx="9144000" cy="6484789"/>
          </a:xfrm>
          <a:prstGeom prst="rect">
            <a:avLst/>
          </a:prstGeom>
          <a:gradFill flip="none" rotWithShape="1">
            <a:gsLst>
              <a:gs pos="0">
                <a:srgbClr val="01021E">
                  <a:alpha val="85000"/>
                </a:srgbClr>
              </a:gs>
              <a:gs pos="50000">
                <a:schemeClr val="tx2">
                  <a:lumMod val="50000"/>
                  <a:alpha val="50000"/>
                </a:schemeClr>
              </a:gs>
              <a:gs pos="100000">
                <a:schemeClr val="tx2">
                  <a:lumMod val="75000"/>
                  <a:alpha val="7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dirty="0">
              <a:solidFill>
                <a:prstClr val="white"/>
              </a:solidFill>
              <a:latin typeface="Corbel"/>
            </a:endParaRPr>
          </a:p>
          <a:p>
            <a:pPr algn="ctr" defTabSz="914400" fontAlgn="base">
              <a:spcBef>
                <a:spcPct val="0"/>
              </a:spcBef>
              <a:spcAft>
                <a:spcPct val="0"/>
              </a:spcAft>
            </a:pPr>
            <a:endParaRPr lang="en-US" dirty="0">
              <a:solidFill>
                <a:prstClr val="white"/>
              </a:solidFill>
              <a:latin typeface="Corbel"/>
            </a:endParaRPr>
          </a:p>
          <a:p>
            <a:pPr algn="ctr" defTabSz="914400" fontAlgn="base">
              <a:spcBef>
                <a:spcPct val="0"/>
              </a:spcBef>
              <a:spcAft>
                <a:spcPct val="0"/>
              </a:spcAft>
            </a:pPr>
            <a:endParaRPr lang="en-US" dirty="0">
              <a:solidFill>
                <a:prstClr val="white"/>
              </a:solidFill>
              <a:latin typeface="Corbel"/>
            </a:endParaRPr>
          </a:p>
        </p:txBody>
      </p:sp>
      <p:sp>
        <p:nvSpPr>
          <p:cNvPr id="22" name="Title Placeholder 21"/>
          <p:cNvSpPr>
            <a:spLocks noGrp="1"/>
          </p:cNvSpPr>
          <p:nvPr>
            <p:ph type="title"/>
          </p:nvPr>
        </p:nvSpPr>
        <p:spPr>
          <a:xfrm>
            <a:off x="458262" y="0"/>
            <a:ext cx="8228538" cy="990600"/>
          </a:xfrm>
          <a:prstGeom prst="rect">
            <a:avLst/>
          </a:prstGeom>
        </p:spPr>
        <p:txBody>
          <a:bodyPr vert="horz" wrap="square" lIns="91440" tIns="45720" rIns="91440" bIns="45720" numCol="1" anchor="ctr" anchorCtr="0" compatLnSpc="1">
            <a:prstTxWarp prst="textNoShape">
              <a:avLst/>
            </a:prstTxWarp>
            <a:noAutofit/>
          </a:bodyPr>
          <a:lstStyle/>
          <a:p>
            <a:pPr lvl="0"/>
            <a:r>
              <a:rPr lang="en-US" dirty="0"/>
              <a:t>Click to edit Master title style</a:t>
            </a:r>
          </a:p>
        </p:txBody>
      </p:sp>
      <p:sp>
        <p:nvSpPr>
          <p:cNvPr id="1031" name="Text Placeholder 12"/>
          <p:cNvSpPr>
            <a:spLocks noGrp="1"/>
          </p:cNvSpPr>
          <p:nvPr>
            <p:ph type="body" idx="1"/>
          </p:nvPr>
        </p:nvSpPr>
        <p:spPr bwMode="auto">
          <a:xfrm>
            <a:off x="458262" y="1066800"/>
            <a:ext cx="8228538" cy="5257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1" name="Slide Number Placeholder 10"/>
          <p:cNvSpPr>
            <a:spLocks noGrp="1"/>
          </p:cNvSpPr>
          <p:nvPr>
            <p:ph type="sldNum" sz="quarter" idx="4"/>
          </p:nvPr>
        </p:nvSpPr>
        <p:spPr>
          <a:xfrm>
            <a:off x="8534400" y="6553200"/>
            <a:ext cx="457200" cy="228600"/>
          </a:xfrm>
          <a:prstGeom prst="rect">
            <a:avLst/>
          </a:prstGeom>
        </p:spPr>
        <p:txBody>
          <a:bodyPr vert="horz" wrap="square" lIns="91440" tIns="45720" rIns="91440" bIns="45720" numCol="1" anchor="ctr" anchorCtr="0" compatLnSpc="1">
            <a:prstTxWarp prst="textNoShape">
              <a:avLst/>
            </a:prstTxWarp>
          </a:bodyPr>
          <a:lstStyle>
            <a:lvl1pPr algn="r" fontAlgn="auto">
              <a:spcBef>
                <a:spcPts val="0"/>
              </a:spcBef>
              <a:spcAft>
                <a:spcPts val="0"/>
              </a:spcAft>
              <a:defRPr sz="1000">
                <a:solidFill>
                  <a:srgbClr val="FFF1CE"/>
                </a:solidFill>
                <a:latin typeface="Arial Narrow"/>
                <a:cs typeface="Arial Narrow"/>
              </a:defRPr>
            </a:lvl1pPr>
          </a:lstStyle>
          <a:p>
            <a:pPr defTabSz="914400">
              <a:defRPr/>
            </a:pPr>
            <a:fld id="{49C620E3-86D2-421C-B672-9D0292A84894}" type="slidenum">
              <a:rPr lang="en-US" smtClean="0"/>
              <a:pPr defTabSz="914400">
                <a:defRPr/>
              </a:pPr>
              <a:t>‹#›</a:t>
            </a:fld>
            <a:endParaRPr lang="en-US" dirty="0"/>
          </a:p>
        </p:txBody>
      </p:sp>
      <p:sp>
        <p:nvSpPr>
          <p:cNvPr id="10" name="TextBox 9"/>
          <p:cNvSpPr txBox="1">
            <a:spLocks noChangeArrowheads="1"/>
          </p:cNvSpPr>
          <p:nvPr/>
        </p:nvSpPr>
        <p:spPr bwMode="auto">
          <a:xfrm>
            <a:off x="2438400" y="6528816"/>
            <a:ext cx="26670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eaLnBrk="1" fontAlgn="base" hangingPunct="1">
              <a:spcBef>
                <a:spcPct val="0"/>
              </a:spcBef>
              <a:spcAft>
                <a:spcPct val="0"/>
              </a:spcAft>
              <a:defRPr/>
            </a:pPr>
            <a:r>
              <a:rPr lang="en-US" sz="700" dirty="0">
                <a:solidFill>
                  <a:srgbClr val="F2C31A"/>
                </a:solidFill>
                <a:latin typeface="Corbel" pitchFamily="34" charset="0"/>
              </a:rPr>
              <a:t>Cooperative Institute for Meteorological Satellite Studies</a:t>
            </a:r>
          </a:p>
          <a:p>
            <a:pPr defTabSz="914400" eaLnBrk="1" fontAlgn="base" hangingPunct="1">
              <a:spcBef>
                <a:spcPct val="0"/>
              </a:spcBef>
              <a:spcAft>
                <a:spcPct val="0"/>
              </a:spcAft>
              <a:defRPr/>
            </a:pPr>
            <a:r>
              <a:rPr lang="en-US" sz="700" dirty="0">
                <a:solidFill>
                  <a:srgbClr val="FFFFFF"/>
                </a:solidFill>
                <a:latin typeface="Corbel" pitchFamily="34" charset="0"/>
              </a:rPr>
              <a:t>University of Wisconsin - Madison</a:t>
            </a:r>
          </a:p>
        </p:txBody>
      </p:sp>
      <p:pic>
        <p:nvPicPr>
          <p:cNvPr id="13" name="Picture 12" descr="CIMSS_logo_web_multicolor_glow_PNG_138x100.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11680" y="6492830"/>
            <a:ext cx="457200" cy="331304"/>
          </a:xfrm>
          <a:prstGeom prst="rect">
            <a:avLst/>
          </a:prstGeom>
        </p:spPr>
      </p:pic>
      <p:pic>
        <p:nvPicPr>
          <p:cNvPr id="2" name="Picture 1"/>
          <p:cNvPicPr>
            <a:picLocks noChangeAspect="1"/>
          </p:cNvPicPr>
          <p:nvPr/>
        </p:nvPicPr>
        <p:blipFill>
          <a:blip r:embed="rId9"/>
          <a:stretch>
            <a:fillRect/>
          </a:stretch>
        </p:blipFill>
        <p:spPr>
          <a:xfrm>
            <a:off x="152400" y="6477000"/>
            <a:ext cx="378550" cy="381000"/>
          </a:xfrm>
          <a:prstGeom prst="rect">
            <a:avLst/>
          </a:prstGeom>
        </p:spPr>
      </p:pic>
      <p:sp>
        <p:nvSpPr>
          <p:cNvPr id="9" name="TextBox 8"/>
          <p:cNvSpPr txBox="1">
            <a:spLocks noChangeArrowheads="1"/>
          </p:cNvSpPr>
          <p:nvPr/>
        </p:nvSpPr>
        <p:spPr bwMode="auto">
          <a:xfrm>
            <a:off x="533400" y="6528816"/>
            <a:ext cx="14478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eaLnBrk="1" fontAlgn="base" hangingPunct="1">
              <a:spcBef>
                <a:spcPct val="0"/>
              </a:spcBef>
              <a:spcAft>
                <a:spcPct val="0"/>
              </a:spcAft>
              <a:defRPr/>
            </a:pPr>
            <a:r>
              <a:rPr lang="en-US" sz="700" dirty="0">
                <a:solidFill>
                  <a:srgbClr val="F2C31A"/>
                </a:solidFill>
                <a:latin typeface="Corbel" pitchFamily="34" charset="0"/>
              </a:rPr>
              <a:t>National Oceanic &amp; Atmospheric</a:t>
            </a:r>
          </a:p>
          <a:p>
            <a:pPr defTabSz="914400" eaLnBrk="1" fontAlgn="base" hangingPunct="1">
              <a:spcBef>
                <a:spcPct val="0"/>
              </a:spcBef>
              <a:spcAft>
                <a:spcPct val="0"/>
              </a:spcAft>
              <a:defRPr/>
            </a:pPr>
            <a:r>
              <a:rPr lang="en-US" sz="700" dirty="0">
                <a:solidFill>
                  <a:srgbClr val="F2C31A"/>
                </a:solidFill>
                <a:latin typeface="Corbel" pitchFamily="34" charset="0"/>
              </a:rPr>
              <a:t>Administration</a:t>
            </a:r>
          </a:p>
        </p:txBody>
      </p:sp>
      <p:pic>
        <p:nvPicPr>
          <p:cNvPr id="3" name="Picture 2"/>
          <p:cNvPicPr>
            <a:picLocks noChangeAspect="1"/>
          </p:cNvPicPr>
          <p:nvPr/>
        </p:nvPicPr>
        <p:blipFill>
          <a:blip r:embed="rId10"/>
          <a:stretch>
            <a:fillRect/>
          </a:stretch>
        </p:blipFill>
        <p:spPr>
          <a:xfrm>
            <a:off x="4800600" y="6528816"/>
            <a:ext cx="762000" cy="290556"/>
          </a:xfrm>
          <a:prstGeom prst="rect">
            <a:avLst/>
          </a:prstGeom>
        </p:spPr>
      </p:pic>
      <p:sp>
        <p:nvSpPr>
          <p:cNvPr id="12" name="TextBox 11"/>
          <p:cNvSpPr txBox="1">
            <a:spLocks noChangeArrowheads="1"/>
          </p:cNvSpPr>
          <p:nvPr/>
        </p:nvSpPr>
        <p:spPr bwMode="auto">
          <a:xfrm>
            <a:off x="5562600" y="6528816"/>
            <a:ext cx="26670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eaLnBrk="1" fontAlgn="base" hangingPunct="1">
              <a:spcBef>
                <a:spcPct val="0"/>
              </a:spcBef>
              <a:spcAft>
                <a:spcPct val="0"/>
              </a:spcAft>
              <a:defRPr/>
            </a:pPr>
            <a:r>
              <a:rPr lang="en-US" sz="700" dirty="0">
                <a:solidFill>
                  <a:srgbClr val="F2C31A"/>
                </a:solidFill>
                <a:latin typeface="Corbel" pitchFamily="34" charset="0"/>
              </a:rPr>
              <a:t>Cooperative Institute for Research in the Atmosphere</a:t>
            </a:r>
          </a:p>
          <a:p>
            <a:pPr defTabSz="914400" eaLnBrk="1" fontAlgn="base" hangingPunct="1">
              <a:spcBef>
                <a:spcPct val="0"/>
              </a:spcBef>
              <a:spcAft>
                <a:spcPct val="0"/>
              </a:spcAft>
              <a:defRPr/>
            </a:pPr>
            <a:r>
              <a:rPr lang="en-US" sz="700" dirty="0">
                <a:solidFill>
                  <a:srgbClr val="FFFFFF"/>
                </a:solidFill>
                <a:latin typeface="Corbel" pitchFamily="34" charset="0"/>
              </a:rPr>
              <a:t>Colorado State University</a:t>
            </a:r>
          </a:p>
        </p:txBody>
      </p:sp>
    </p:spTree>
    <p:extLst>
      <p:ext uri="{BB962C8B-B14F-4D97-AF65-F5344CB8AC3E}">
        <p14:creationId xmlns:p14="http://schemas.microsoft.com/office/powerpoint/2010/main" val="339628800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hdr="0" ftr="0" dt="0"/>
  <p:txStyles>
    <p:titleStyle>
      <a:lvl1pPr algn="ctr" rtl="0" eaLnBrk="1" fontAlgn="base" hangingPunct="1">
        <a:spcBef>
          <a:spcPct val="0"/>
        </a:spcBef>
        <a:spcAft>
          <a:spcPct val="0"/>
        </a:spcAft>
        <a:defRPr sz="4000" b="0" kern="120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4" charset="0"/>
          <a:ea typeface="MS PGothic" pitchFamily="34" charset="-128"/>
          <a:cs typeface="ＭＳ Ｐゴシック" pitchFamily="4" charset="-128"/>
        </a:defRPr>
      </a:lvl1pPr>
      <a:lvl2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2pPr>
      <a:lvl3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3pPr>
      <a:lvl4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4pPr>
      <a:lvl5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5pPr>
      <a:lvl6pPr marL="4572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6pPr>
      <a:lvl7pPr marL="9144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7pPr>
      <a:lvl8pPr marL="13716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8pPr>
      <a:lvl9pPr marL="18288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9pPr>
    </p:titleStyle>
    <p:bodyStyle>
      <a:lvl1pPr marL="411163" indent="-342900" algn="l" rtl="0" eaLnBrk="1" fontAlgn="base" hangingPunct="1">
        <a:spcBef>
          <a:spcPts val="700"/>
        </a:spcBef>
        <a:spcAft>
          <a:spcPct val="0"/>
        </a:spcAft>
        <a:buClr>
          <a:schemeClr val="accent3">
            <a:lumMod val="75000"/>
          </a:schemeClr>
        </a:buClr>
        <a:buSzPct val="95000"/>
        <a:buFont typeface="Wingdings" pitchFamily="2" charset="2"/>
        <a:buChar char=""/>
        <a:defRPr sz="3000" kern="1200">
          <a:solidFill>
            <a:schemeClr val="accent3">
              <a:lumMod val="60000"/>
              <a:lumOff val="40000"/>
            </a:schemeClr>
          </a:solidFill>
          <a:effectLst>
            <a:outerShdw blurRad="50800" dist="38100" dir="2700000" algn="tl" rotWithShape="0">
              <a:prstClr val="black">
                <a:alpha val="40000"/>
              </a:prstClr>
            </a:outerShdw>
          </a:effectLst>
          <a:latin typeface="+mn-lt"/>
          <a:ea typeface="MS PGothic" pitchFamily="34" charset="-128"/>
          <a:cs typeface="ＭＳ Ｐゴシック" pitchFamily="4" charset="-128"/>
        </a:defRPr>
      </a:lvl1pPr>
      <a:lvl2pPr marL="739775" indent="-285750" algn="l" rtl="0" eaLnBrk="1" fontAlgn="base" hangingPunct="1">
        <a:spcBef>
          <a:spcPct val="20000"/>
        </a:spcBef>
        <a:spcAft>
          <a:spcPct val="0"/>
        </a:spcAft>
        <a:buClr>
          <a:schemeClr val="accent3">
            <a:lumMod val="75000"/>
          </a:schemeClr>
        </a:buClr>
        <a:buSzPct val="90000"/>
        <a:buFont typeface="Wingdings" pitchFamily="2" charset="2"/>
        <a:buChar char=""/>
        <a:defRPr sz="2600" kern="1200">
          <a:solidFill>
            <a:srgbClr val="FFF5DE"/>
          </a:solidFill>
          <a:latin typeface="+mn-lt"/>
          <a:ea typeface="MS PGothic" pitchFamily="34" charset="-128"/>
          <a:cs typeface="+mn-cs"/>
        </a:defRPr>
      </a:lvl2pPr>
      <a:lvl3pPr marL="995363" indent="-228600" algn="l" rtl="0" eaLnBrk="1" fontAlgn="base" hangingPunct="1">
        <a:spcBef>
          <a:spcPct val="20000"/>
        </a:spcBef>
        <a:spcAft>
          <a:spcPct val="0"/>
        </a:spcAft>
        <a:buClr>
          <a:schemeClr val="accent3">
            <a:lumMod val="75000"/>
          </a:schemeClr>
        </a:buClr>
        <a:buFont typeface="Wingdings 2" pitchFamily="18" charset="2"/>
        <a:buChar char=""/>
        <a:defRPr sz="2400" kern="1200">
          <a:solidFill>
            <a:srgbClr val="FFF5DE"/>
          </a:solidFill>
          <a:latin typeface="+mn-lt"/>
          <a:ea typeface="MS PGothic" pitchFamily="34" charset="-128"/>
          <a:cs typeface="+mn-cs"/>
        </a:defRPr>
      </a:lvl3pPr>
      <a:lvl4pPr marL="1260475" indent="-228600" algn="l" rtl="0" eaLnBrk="1" fontAlgn="base" hangingPunct="1">
        <a:spcBef>
          <a:spcPct val="20000"/>
        </a:spcBef>
        <a:spcAft>
          <a:spcPct val="0"/>
        </a:spcAft>
        <a:buClr>
          <a:schemeClr val="accent3">
            <a:lumMod val="75000"/>
          </a:schemeClr>
        </a:buClr>
        <a:buSzPct val="80000"/>
        <a:buFont typeface="Arial" pitchFamily="34" charset="0"/>
        <a:buChar char="•"/>
        <a:defRPr sz="2200" kern="1200">
          <a:solidFill>
            <a:srgbClr val="FFF5DE"/>
          </a:solidFill>
          <a:latin typeface="+mn-lt"/>
          <a:ea typeface="MS PGothic" pitchFamily="34" charset="-128"/>
          <a:cs typeface="+mn-cs"/>
        </a:defRPr>
      </a:lvl4pPr>
      <a:lvl5pPr marL="1481138" indent="-209550" algn="l" rtl="0" eaLnBrk="1" fontAlgn="base" hangingPunct="1">
        <a:spcBef>
          <a:spcPct val="20000"/>
        </a:spcBef>
        <a:spcAft>
          <a:spcPct val="0"/>
        </a:spcAft>
        <a:buClr>
          <a:schemeClr val="accent3">
            <a:lumMod val="75000"/>
          </a:schemeClr>
        </a:buClr>
        <a:buSzPct val="80000"/>
        <a:buFont typeface="Wingdings 2" pitchFamily="18" charset="2"/>
        <a:buChar char=""/>
        <a:defRPr sz="2000" kern="1200">
          <a:solidFill>
            <a:srgbClr val="FFF5DE"/>
          </a:solidFill>
          <a:latin typeface="+mn-lt"/>
          <a:ea typeface="MS PGothic" pitchFamily="34" charset="-128"/>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hyperlink" Target="https://cimss.ssec.wisc.edu/severe_conv/training/ProbSevere_AWIPS2_config_instructions.pdf"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hyperlink" Target="https://cimss.ssec.wisc.edu/severe_conv/training/ProbSevere_AWIPS2_config_instructions.pdf"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3.xml"/><Relationship Id="rId1" Type="http://schemas.openxmlformats.org/officeDocument/2006/relationships/tags" Target="../tags/tag1.xml"/><Relationship Id="rId5" Type="http://schemas.openxmlformats.org/officeDocument/2006/relationships/image" Target="../media/image33.tiff"/><Relationship Id="rId4" Type="http://schemas.openxmlformats.org/officeDocument/2006/relationships/image" Target="../media/image32.emf"/></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3.xml"/><Relationship Id="rId1" Type="http://schemas.openxmlformats.org/officeDocument/2006/relationships/tags" Target="../tags/tag3.xml"/><Relationship Id="rId4" Type="http://schemas.openxmlformats.org/officeDocument/2006/relationships/image" Target="../media/image34.emf"/></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3.xml"/><Relationship Id="rId1" Type="http://schemas.openxmlformats.org/officeDocument/2006/relationships/tags" Target="../tags/tag5.xml"/><Relationship Id="rId4" Type="http://schemas.openxmlformats.org/officeDocument/2006/relationships/image" Target="../media/image35.emf"/></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3.xml"/><Relationship Id="rId1" Type="http://schemas.openxmlformats.org/officeDocument/2006/relationships/tags" Target="../tags/tag7.xml"/><Relationship Id="rId4" Type="http://schemas.openxmlformats.org/officeDocument/2006/relationships/image" Target="../media/image36.emf"/></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3.xml"/><Relationship Id="rId1" Type="http://schemas.openxmlformats.org/officeDocument/2006/relationships/tags" Target="../tags/tag9.xml"/><Relationship Id="rId4" Type="http://schemas.openxmlformats.org/officeDocument/2006/relationships/image" Target="../media/image37.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3.xml"/><Relationship Id="rId1" Type="http://schemas.openxmlformats.org/officeDocument/2006/relationships/tags" Target="../tags/tag11.xml"/><Relationship Id="rId5" Type="http://schemas.openxmlformats.org/officeDocument/2006/relationships/image" Target="../media/image39.tiff"/><Relationship Id="rId4" Type="http://schemas.openxmlformats.org/officeDocument/2006/relationships/image" Target="../media/image38.emf"/></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8" Type="http://schemas.openxmlformats.org/officeDocument/2006/relationships/hyperlink" Target="http://cimss.ssec.wisc.edu/severe_conv/probsevtest.html" TargetMode="External"/><Relationship Id="rId3" Type="http://schemas.openxmlformats.org/officeDocument/2006/relationships/hyperlink" Target="mailto:michael.pavolonis@noaa.gov" TargetMode="External"/><Relationship Id="rId7" Type="http://schemas.openxmlformats.org/officeDocument/2006/relationships/hyperlink" Target="http://cimss.ssec.wisc.edu/severe_conv/training/training.html" TargetMode="External"/><Relationship Id="rId2" Type="http://schemas.openxmlformats.org/officeDocument/2006/relationships/notesSlide" Target="../notesSlides/notesSlide42.xml"/><Relationship Id="rId1" Type="http://schemas.openxmlformats.org/officeDocument/2006/relationships/slideLayout" Target="../slideLayouts/slideLayout13.xml"/><Relationship Id="rId6" Type="http://schemas.openxmlformats.org/officeDocument/2006/relationships/hyperlink" Target="mailto:dan.lindsey@noaa.gov" TargetMode="External"/><Relationship Id="rId11" Type="http://schemas.openxmlformats.org/officeDocument/2006/relationships/hyperlink" Target="https://journals.ametsoc.org/doi/full/10.1175/WAF-D-13-00113.1" TargetMode="External"/><Relationship Id="rId5" Type="http://schemas.openxmlformats.org/officeDocument/2006/relationships/hyperlink" Target="mailto:justin.sieglaff@ssec.wisc.edu" TargetMode="External"/><Relationship Id="rId10" Type="http://schemas.openxmlformats.org/officeDocument/2006/relationships/hyperlink" Target="https://journals.ametsoc.org/doi/full/10.1175/WAF-D-17-0099.1" TargetMode="External"/><Relationship Id="rId4" Type="http://schemas.openxmlformats.org/officeDocument/2006/relationships/hyperlink" Target="mailto:john.cintineo@ssec.wisc.edu" TargetMode="External"/><Relationship Id="rId9" Type="http://schemas.openxmlformats.org/officeDocument/2006/relationships/hyperlink" Target="http://cimss.ssec.wisc.edu/severe_conv/probtor.htm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a:t>NOAA/CIMSS </a:t>
            </a:r>
            <a:r>
              <a:rPr lang="en-US" dirty="0" err="1"/>
              <a:t>ProbSevere</a:t>
            </a:r>
            <a:br>
              <a:rPr lang="en-US" dirty="0"/>
            </a:br>
            <a:r>
              <a:rPr lang="en-US" dirty="0"/>
              <a:t>version 2 (all hazards)</a:t>
            </a:r>
          </a:p>
        </p:txBody>
      </p:sp>
      <p:sp>
        <p:nvSpPr>
          <p:cNvPr id="4" name="Slide Number Placeholder 3"/>
          <p:cNvSpPr>
            <a:spLocks noGrp="1"/>
          </p:cNvSpPr>
          <p:nvPr>
            <p:ph type="sldNum" sz="quarter" idx="4294967295"/>
          </p:nvPr>
        </p:nvSpPr>
        <p:spPr>
          <a:xfrm>
            <a:off x="8534400" y="6553200"/>
            <a:ext cx="457200" cy="228600"/>
          </a:xfrm>
        </p:spPr>
        <p:txBody>
          <a:bodyPr/>
          <a:lstStyle/>
          <a:p>
            <a:fld id="{92260C17-B17B-44C7-8493-C8ACBB94F633}" type="slidenum">
              <a:rPr lang="en-US" smtClean="0"/>
              <a:pPr/>
              <a:t>1</a:t>
            </a:fld>
            <a:endParaRPr lang="en-US"/>
          </a:p>
        </p:txBody>
      </p:sp>
      <p:sp>
        <p:nvSpPr>
          <p:cNvPr id="3" name="Subtitle 2"/>
          <p:cNvSpPr>
            <a:spLocks noGrp="1"/>
          </p:cNvSpPr>
          <p:nvPr>
            <p:ph type="subTitle" idx="1"/>
          </p:nvPr>
        </p:nvSpPr>
        <p:spPr>
          <a:xfrm>
            <a:off x="685800" y="3403937"/>
            <a:ext cx="7772400" cy="830997"/>
          </a:xfrm>
        </p:spPr>
        <p:txBody>
          <a:bodyPr/>
          <a:lstStyle/>
          <a:p>
            <a:r>
              <a:rPr lang="en-US" dirty="0"/>
              <a:t> –  Training Module –</a:t>
            </a:r>
          </a:p>
          <a:p>
            <a:r>
              <a:rPr lang="en-US" dirty="0"/>
              <a:t>Spring 2019</a:t>
            </a:r>
          </a:p>
        </p:txBody>
      </p:sp>
    </p:spTree>
    <p:extLst>
      <p:ext uri="{BB962C8B-B14F-4D97-AF65-F5344CB8AC3E}">
        <p14:creationId xmlns:p14="http://schemas.microsoft.com/office/powerpoint/2010/main" val="13183477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10</a:t>
            </a:fld>
            <a:endParaRPr lang="en-US"/>
          </a:p>
        </p:txBody>
      </p:sp>
      <p:sp>
        <p:nvSpPr>
          <p:cNvPr id="2" name="TextBox 1"/>
          <p:cNvSpPr txBox="1"/>
          <p:nvPr/>
        </p:nvSpPr>
        <p:spPr>
          <a:xfrm>
            <a:off x="1530825" y="-54592"/>
            <a:ext cx="6473247" cy="646331"/>
          </a:xfrm>
          <a:prstGeom prst="rect">
            <a:avLst/>
          </a:prstGeom>
          <a:noFill/>
        </p:spPr>
        <p:txBody>
          <a:bodyPr wrap="none" rtlCol="0">
            <a:spAutoFit/>
          </a:bodyPr>
          <a:lstStyle/>
          <a:p>
            <a:r>
              <a:rPr lang="en-US" sz="3600" b="1" u="sng" dirty="0" err="1"/>
              <a:t>ProbSevere</a:t>
            </a:r>
            <a:r>
              <a:rPr lang="en-US" sz="3600" b="1" u="sng" dirty="0"/>
              <a:t> v2 AWIPS-II Display</a:t>
            </a:r>
          </a:p>
        </p:txBody>
      </p:sp>
      <p:pic>
        <p:nvPicPr>
          <p:cNvPr id="8" name="Picture 7" descr="A screenshot of a computer&#10;&#10;Description automatically generated">
            <a:extLst>
              <a:ext uri="{FF2B5EF4-FFF2-40B4-BE49-F238E27FC236}">
                <a16:creationId xmlns:a16="http://schemas.microsoft.com/office/drawing/2014/main" id="{BFB26C25-ABC3-FD46-9C68-CE06838AA420}"/>
              </a:ext>
            </a:extLst>
          </p:cNvPr>
          <p:cNvPicPr>
            <a:picLocks noChangeAspect="1"/>
          </p:cNvPicPr>
          <p:nvPr/>
        </p:nvPicPr>
        <p:blipFill rotWithShape="1">
          <a:blip r:embed="rId3"/>
          <a:srcRect l="20000" t="9692"/>
          <a:stretch/>
        </p:blipFill>
        <p:spPr>
          <a:xfrm>
            <a:off x="484495" y="550795"/>
            <a:ext cx="8278505" cy="5614428"/>
          </a:xfrm>
          <a:prstGeom prst="rect">
            <a:avLst/>
          </a:prstGeom>
        </p:spPr>
      </p:pic>
      <p:sp>
        <p:nvSpPr>
          <p:cNvPr id="9" name="TextBox 8">
            <a:extLst>
              <a:ext uri="{FF2B5EF4-FFF2-40B4-BE49-F238E27FC236}">
                <a16:creationId xmlns:a16="http://schemas.microsoft.com/office/drawing/2014/main" id="{313050B9-F167-314C-9BD6-759E8D772FCB}"/>
              </a:ext>
            </a:extLst>
          </p:cNvPr>
          <p:cNvSpPr txBox="1"/>
          <p:nvPr/>
        </p:nvSpPr>
        <p:spPr>
          <a:xfrm>
            <a:off x="13644" y="6137927"/>
            <a:ext cx="7120604" cy="369332"/>
          </a:xfrm>
          <a:prstGeom prst="rect">
            <a:avLst/>
          </a:prstGeom>
          <a:noFill/>
        </p:spPr>
        <p:txBody>
          <a:bodyPr wrap="none" rtlCol="0">
            <a:spAutoFit/>
          </a:bodyPr>
          <a:lstStyle/>
          <a:p>
            <a:r>
              <a:rPr lang="en-US" dirty="0">
                <a:solidFill>
                  <a:schemeClr val="accent3"/>
                </a:solidFill>
                <a:hlinkClick r:id="rId4"/>
              </a:rPr>
              <a:t>Supplemental: How to change the </a:t>
            </a:r>
            <a:r>
              <a:rPr lang="en-US" dirty="0" err="1">
                <a:solidFill>
                  <a:schemeClr val="accent3"/>
                </a:solidFill>
                <a:hlinkClick r:id="rId4"/>
              </a:rPr>
              <a:t>ProbTor</a:t>
            </a:r>
            <a:r>
              <a:rPr lang="en-US" dirty="0">
                <a:solidFill>
                  <a:schemeClr val="accent3"/>
                </a:solidFill>
                <a:hlinkClick r:id="rId4"/>
              </a:rPr>
              <a:t> threshold of the outer contour</a:t>
            </a:r>
            <a:endParaRPr lang="en-US" dirty="0">
              <a:solidFill>
                <a:schemeClr val="accent3"/>
              </a:solidFill>
            </a:endParaRPr>
          </a:p>
        </p:txBody>
      </p:sp>
    </p:spTree>
    <p:extLst>
      <p:ext uri="{BB962C8B-B14F-4D97-AF65-F5344CB8AC3E}">
        <p14:creationId xmlns:p14="http://schemas.microsoft.com/office/powerpoint/2010/main" val="26597864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11</a:t>
            </a:fld>
            <a:endParaRPr lang="en-US"/>
          </a:p>
        </p:txBody>
      </p:sp>
      <p:sp>
        <p:nvSpPr>
          <p:cNvPr id="2" name="TextBox 1"/>
          <p:cNvSpPr txBox="1"/>
          <p:nvPr/>
        </p:nvSpPr>
        <p:spPr>
          <a:xfrm>
            <a:off x="1530825" y="-54592"/>
            <a:ext cx="6473247" cy="646331"/>
          </a:xfrm>
          <a:prstGeom prst="rect">
            <a:avLst/>
          </a:prstGeom>
          <a:noFill/>
        </p:spPr>
        <p:txBody>
          <a:bodyPr wrap="none" rtlCol="0">
            <a:spAutoFit/>
          </a:bodyPr>
          <a:lstStyle/>
          <a:p>
            <a:r>
              <a:rPr lang="en-US" sz="3600" b="1" u="sng" dirty="0" err="1"/>
              <a:t>ProbSevere</a:t>
            </a:r>
            <a:r>
              <a:rPr lang="en-US" sz="3600" b="1" u="sng" dirty="0"/>
              <a:t> v2 AWIPS-II Display</a:t>
            </a:r>
          </a:p>
        </p:txBody>
      </p:sp>
      <p:pic>
        <p:nvPicPr>
          <p:cNvPr id="8" name="Picture 7" descr="A screenshot of a computer&#10;&#10;Description automatically generated">
            <a:extLst>
              <a:ext uri="{FF2B5EF4-FFF2-40B4-BE49-F238E27FC236}">
                <a16:creationId xmlns:a16="http://schemas.microsoft.com/office/drawing/2014/main" id="{BFB26C25-ABC3-FD46-9C68-CE06838AA420}"/>
              </a:ext>
            </a:extLst>
          </p:cNvPr>
          <p:cNvPicPr>
            <a:picLocks noChangeAspect="1"/>
          </p:cNvPicPr>
          <p:nvPr/>
        </p:nvPicPr>
        <p:blipFill rotWithShape="1">
          <a:blip r:embed="rId3"/>
          <a:srcRect l="20000" t="9692"/>
          <a:stretch/>
        </p:blipFill>
        <p:spPr>
          <a:xfrm>
            <a:off x="484495" y="550795"/>
            <a:ext cx="8278505" cy="5614428"/>
          </a:xfrm>
          <a:prstGeom prst="rect">
            <a:avLst/>
          </a:prstGeom>
        </p:spPr>
      </p:pic>
      <p:sp>
        <p:nvSpPr>
          <p:cNvPr id="9" name="TextBox 8">
            <a:extLst>
              <a:ext uri="{FF2B5EF4-FFF2-40B4-BE49-F238E27FC236}">
                <a16:creationId xmlns:a16="http://schemas.microsoft.com/office/drawing/2014/main" id="{313050B9-F167-314C-9BD6-759E8D772FCB}"/>
              </a:ext>
            </a:extLst>
          </p:cNvPr>
          <p:cNvSpPr txBox="1"/>
          <p:nvPr/>
        </p:nvSpPr>
        <p:spPr>
          <a:xfrm>
            <a:off x="13644" y="6137927"/>
            <a:ext cx="7120604" cy="369332"/>
          </a:xfrm>
          <a:prstGeom prst="rect">
            <a:avLst/>
          </a:prstGeom>
          <a:noFill/>
        </p:spPr>
        <p:txBody>
          <a:bodyPr wrap="none" rtlCol="0">
            <a:spAutoFit/>
          </a:bodyPr>
          <a:lstStyle/>
          <a:p>
            <a:r>
              <a:rPr lang="en-US" dirty="0">
                <a:solidFill>
                  <a:schemeClr val="accent3"/>
                </a:solidFill>
                <a:hlinkClick r:id="rId4"/>
              </a:rPr>
              <a:t>Supplemental: How to change the </a:t>
            </a:r>
            <a:r>
              <a:rPr lang="en-US" dirty="0" err="1">
                <a:solidFill>
                  <a:schemeClr val="accent3"/>
                </a:solidFill>
                <a:hlinkClick r:id="rId4"/>
              </a:rPr>
              <a:t>ProbTor</a:t>
            </a:r>
            <a:r>
              <a:rPr lang="en-US" dirty="0">
                <a:solidFill>
                  <a:schemeClr val="accent3"/>
                </a:solidFill>
                <a:hlinkClick r:id="rId4"/>
              </a:rPr>
              <a:t> threshold of the outer contour</a:t>
            </a:r>
            <a:endParaRPr lang="en-US" dirty="0">
              <a:solidFill>
                <a:schemeClr val="accent3"/>
              </a:solidFill>
            </a:endParaRPr>
          </a:p>
        </p:txBody>
      </p:sp>
      <p:sp>
        <p:nvSpPr>
          <p:cNvPr id="6" name="Rounded Rectangle 5">
            <a:extLst>
              <a:ext uri="{FF2B5EF4-FFF2-40B4-BE49-F238E27FC236}">
                <a16:creationId xmlns:a16="http://schemas.microsoft.com/office/drawing/2014/main" id="{F9E31A72-2F9A-A14B-BFF2-7F6B12F5180A}"/>
              </a:ext>
            </a:extLst>
          </p:cNvPr>
          <p:cNvSpPr/>
          <p:nvPr/>
        </p:nvSpPr>
        <p:spPr>
          <a:xfrm>
            <a:off x="4353637" y="4857760"/>
            <a:ext cx="3057098" cy="301752"/>
          </a:xfrm>
          <a:prstGeom prst="roundRect">
            <a:avLst>
              <a:gd name="adj" fmla="val 50000"/>
            </a:avLst>
          </a:prstGeom>
          <a:noFill/>
          <a:ln w="571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98216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262" y="2342444"/>
            <a:ext cx="8228538" cy="990600"/>
          </a:xfrm>
        </p:spPr>
        <p:txBody>
          <a:bodyPr/>
          <a:lstStyle/>
          <a:p>
            <a:r>
              <a:rPr lang="en-US" dirty="0"/>
              <a:t>Examples</a:t>
            </a:r>
          </a:p>
        </p:txBody>
      </p:sp>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12</a:t>
            </a:fld>
            <a:endParaRPr lang="en-US"/>
          </a:p>
        </p:txBody>
      </p:sp>
    </p:spTree>
    <p:extLst>
      <p:ext uri="{BB962C8B-B14F-4D97-AF65-F5344CB8AC3E}">
        <p14:creationId xmlns:p14="http://schemas.microsoft.com/office/powerpoint/2010/main" val="20456761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83594" y="782646"/>
            <a:ext cx="8410450" cy="5727362"/>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13</a:t>
            </a:fld>
            <a:endParaRPr lang="en-US"/>
          </a:p>
        </p:txBody>
      </p:sp>
      <p:sp>
        <p:nvSpPr>
          <p:cNvPr id="2" name="TextBox 1"/>
          <p:cNvSpPr txBox="1"/>
          <p:nvPr/>
        </p:nvSpPr>
        <p:spPr>
          <a:xfrm>
            <a:off x="1711053" y="85372"/>
            <a:ext cx="5606260" cy="553998"/>
          </a:xfrm>
          <a:prstGeom prst="rect">
            <a:avLst/>
          </a:prstGeom>
          <a:noFill/>
        </p:spPr>
        <p:txBody>
          <a:bodyPr wrap="none" rtlCol="0">
            <a:spAutoFit/>
          </a:bodyPr>
          <a:lstStyle/>
          <a:p>
            <a:r>
              <a:rPr lang="en-US" sz="3000" dirty="0" err="1"/>
              <a:t>ProbHail</a:t>
            </a:r>
            <a:r>
              <a:rPr lang="en-US" sz="3000" dirty="0"/>
              <a:t> Example - 05 March 2018</a:t>
            </a:r>
          </a:p>
        </p:txBody>
      </p:sp>
      <p:sp>
        <p:nvSpPr>
          <p:cNvPr id="6" name="Rectangle 5"/>
          <p:cNvSpPr/>
          <p:nvPr/>
        </p:nvSpPr>
        <p:spPr>
          <a:xfrm>
            <a:off x="4312501" y="4913375"/>
            <a:ext cx="826498" cy="681160"/>
          </a:xfrm>
          <a:prstGeom prst="rect">
            <a:avLst/>
          </a:prstGeom>
          <a:noFill/>
          <a:ln w="571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79097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14</a:t>
            </a:fld>
            <a:endParaRPr lang="en-US"/>
          </a:p>
        </p:txBody>
      </p:sp>
      <p:sp>
        <p:nvSpPr>
          <p:cNvPr id="2" name="TextBox 1"/>
          <p:cNvSpPr txBox="1"/>
          <p:nvPr/>
        </p:nvSpPr>
        <p:spPr>
          <a:xfrm>
            <a:off x="956165" y="99483"/>
            <a:ext cx="7238881" cy="553998"/>
          </a:xfrm>
          <a:prstGeom prst="rect">
            <a:avLst/>
          </a:prstGeom>
          <a:noFill/>
        </p:spPr>
        <p:txBody>
          <a:bodyPr wrap="none" rtlCol="0">
            <a:spAutoFit/>
          </a:bodyPr>
          <a:lstStyle/>
          <a:p>
            <a:r>
              <a:rPr lang="en-US" sz="3000" dirty="0" err="1"/>
              <a:t>ProbHail</a:t>
            </a:r>
            <a:r>
              <a:rPr lang="en-US" sz="3000" dirty="0"/>
              <a:t> Example – 05 March 2018 2236 UTC</a:t>
            </a:r>
          </a:p>
        </p:txBody>
      </p:sp>
      <p:pic>
        <p:nvPicPr>
          <p:cNvPr id="3" name="Picture 2" descr="20180305-223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4793" y="903112"/>
            <a:ext cx="6609207" cy="5544693"/>
          </a:xfrm>
          <a:prstGeom prst="rect">
            <a:avLst/>
          </a:prstGeom>
        </p:spPr>
      </p:pic>
      <p:sp>
        <p:nvSpPr>
          <p:cNvPr id="7" name="TextBox 6"/>
          <p:cNvSpPr txBox="1"/>
          <p:nvPr/>
        </p:nvSpPr>
        <p:spPr>
          <a:xfrm>
            <a:off x="0" y="912153"/>
            <a:ext cx="3429000" cy="2308324"/>
          </a:xfrm>
          <a:prstGeom prst="rect">
            <a:avLst/>
          </a:prstGeom>
          <a:solidFill>
            <a:schemeClr val="bg1"/>
          </a:solidFill>
        </p:spPr>
        <p:txBody>
          <a:bodyPr wrap="square" rtlCol="0">
            <a:spAutoFit/>
          </a:bodyPr>
          <a:lstStyle/>
          <a:p>
            <a:r>
              <a:rPr lang="en-US" b="1" dirty="0" err="1">
                <a:solidFill>
                  <a:srgbClr val="1CFFFA"/>
                </a:solidFill>
                <a:effectLst>
                  <a:outerShdw blurRad="50800" dist="38100" dir="2700000" algn="tl" rotWithShape="0">
                    <a:prstClr val="black">
                      <a:alpha val="40000"/>
                    </a:prstClr>
                  </a:outerShdw>
                </a:effectLst>
              </a:rPr>
              <a:t>ProbHail</a:t>
            </a:r>
            <a:r>
              <a:rPr lang="en-US" b="1" dirty="0">
                <a:solidFill>
                  <a:srgbClr val="1CFFFA"/>
                </a:solidFill>
                <a:effectLst>
                  <a:outerShdw blurRad="50800" dist="38100" dir="2700000" algn="tl" rotWithShape="0">
                    <a:prstClr val="black">
                      <a:alpha val="40000"/>
                    </a:prstClr>
                  </a:outerShdw>
                </a:effectLst>
              </a:rPr>
              <a:t> = 3%</a:t>
            </a:r>
          </a:p>
          <a:p>
            <a:r>
              <a:rPr lang="en-US" b="1" dirty="0">
                <a:solidFill>
                  <a:srgbClr val="1CFFFA"/>
                </a:solidFill>
                <a:effectLst>
                  <a:outerShdw blurRad="50800" dist="38100" dir="2700000" algn="tl" rotWithShape="0">
                    <a:prstClr val="black">
                      <a:alpha val="40000"/>
                    </a:prstClr>
                  </a:outerShdw>
                </a:effectLst>
              </a:rPr>
              <a:t>Developing storm near New Braunfels, Texas</a:t>
            </a:r>
          </a:p>
          <a:p>
            <a:endParaRPr lang="en-US" b="1" dirty="0">
              <a:solidFill>
                <a:srgbClr val="1CFFFA"/>
              </a:solidFill>
              <a:effectLst>
                <a:outerShdw blurRad="50800" dist="38100" dir="2700000" algn="tl" rotWithShape="0">
                  <a:prstClr val="black">
                    <a:alpha val="40000"/>
                  </a:prstClr>
                </a:outerShdw>
              </a:effectLst>
            </a:endParaRPr>
          </a:p>
          <a:p>
            <a:r>
              <a:rPr lang="en-US" b="1" dirty="0">
                <a:solidFill>
                  <a:srgbClr val="1CFFFA"/>
                </a:solidFill>
                <a:effectLst>
                  <a:outerShdw blurRad="50800" dist="38100" dir="2700000" algn="tl" rotWithShape="0">
                    <a:prstClr val="black">
                      <a:alpha val="40000"/>
                    </a:prstClr>
                  </a:outerShdw>
                </a:effectLst>
              </a:rPr>
              <a:t>Excellent shear and large CAPE in the  -10°C to -30°C layer.</a:t>
            </a:r>
          </a:p>
          <a:p>
            <a:endParaRPr lang="en-US" b="1" dirty="0">
              <a:solidFill>
                <a:srgbClr val="1CFFFA"/>
              </a:solidFill>
              <a:effectLst>
                <a:outerShdw blurRad="50800" dist="38100" dir="2700000" algn="tl" rotWithShape="0">
                  <a:prstClr val="black">
                    <a:alpha val="40000"/>
                  </a:prstClr>
                </a:outerShdw>
              </a:effectLst>
            </a:endParaRPr>
          </a:p>
          <a:p>
            <a:endParaRPr lang="en-US" b="1" dirty="0">
              <a:solidFill>
                <a:srgbClr val="1CFFFA"/>
              </a:solidFill>
              <a:effectLst>
                <a:outerShdw blurRad="50800" dist="38100" dir="2700000" algn="tl" rotWithShape="0">
                  <a:prstClr val="black">
                    <a:alpha val="40000"/>
                  </a:prstClr>
                </a:outerShdw>
              </a:effectLst>
            </a:endParaRPr>
          </a:p>
        </p:txBody>
      </p:sp>
      <p:cxnSp>
        <p:nvCxnSpPr>
          <p:cNvPr id="8" name="Straight Arrow Connector 7"/>
          <p:cNvCxnSpPr/>
          <p:nvPr/>
        </p:nvCxnSpPr>
        <p:spPr>
          <a:xfrm>
            <a:off x="3051110" y="1756131"/>
            <a:ext cx="2381668" cy="232198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488800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15</a:t>
            </a:fld>
            <a:endParaRPr lang="en-US"/>
          </a:p>
        </p:txBody>
      </p:sp>
      <p:sp>
        <p:nvSpPr>
          <p:cNvPr id="2" name="TextBox 1"/>
          <p:cNvSpPr txBox="1"/>
          <p:nvPr/>
        </p:nvSpPr>
        <p:spPr>
          <a:xfrm>
            <a:off x="956165" y="99483"/>
            <a:ext cx="7238881" cy="553998"/>
          </a:xfrm>
          <a:prstGeom prst="rect">
            <a:avLst/>
          </a:prstGeom>
          <a:noFill/>
        </p:spPr>
        <p:txBody>
          <a:bodyPr wrap="none" rtlCol="0">
            <a:spAutoFit/>
          </a:bodyPr>
          <a:lstStyle/>
          <a:p>
            <a:r>
              <a:rPr lang="en-US" sz="3000" dirty="0" err="1"/>
              <a:t>ProbHail</a:t>
            </a:r>
            <a:r>
              <a:rPr lang="en-US" sz="3000" dirty="0"/>
              <a:t> Example – 05 March 2018 2238 UTC</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4793" y="903112"/>
            <a:ext cx="6609207" cy="5544693"/>
          </a:xfrm>
          <a:prstGeom prst="rect">
            <a:avLst/>
          </a:prstGeom>
        </p:spPr>
      </p:pic>
      <p:sp>
        <p:nvSpPr>
          <p:cNvPr id="7" name="TextBox 6"/>
          <p:cNvSpPr txBox="1"/>
          <p:nvPr/>
        </p:nvSpPr>
        <p:spPr>
          <a:xfrm>
            <a:off x="0" y="912153"/>
            <a:ext cx="3429000" cy="2031325"/>
          </a:xfrm>
          <a:prstGeom prst="rect">
            <a:avLst/>
          </a:prstGeom>
          <a:solidFill>
            <a:schemeClr val="bg1"/>
          </a:solidFill>
        </p:spPr>
        <p:txBody>
          <a:bodyPr wrap="square" rtlCol="0">
            <a:spAutoFit/>
          </a:bodyPr>
          <a:lstStyle/>
          <a:p>
            <a:r>
              <a:rPr lang="en-US" b="1" dirty="0" err="1">
                <a:solidFill>
                  <a:srgbClr val="1CFFFA"/>
                </a:solidFill>
                <a:effectLst>
                  <a:outerShdw blurRad="50800" dist="38100" dir="2700000" algn="tl" rotWithShape="0">
                    <a:prstClr val="black">
                      <a:alpha val="40000"/>
                    </a:prstClr>
                  </a:outerShdw>
                </a:effectLst>
              </a:rPr>
              <a:t>ProbHail</a:t>
            </a:r>
            <a:r>
              <a:rPr lang="en-US" b="1" dirty="0">
                <a:solidFill>
                  <a:srgbClr val="1CFFFA"/>
                </a:solidFill>
                <a:effectLst>
                  <a:outerShdw blurRad="50800" dist="38100" dir="2700000" algn="tl" rotWithShape="0">
                    <a:prstClr val="black">
                      <a:alpha val="40000"/>
                    </a:prstClr>
                  </a:outerShdw>
                </a:effectLst>
              </a:rPr>
              <a:t> = 11%</a:t>
            </a:r>
          </a:p>
          <a:p>
            <a:r>
              <a:rPr lang="en-US" b="1" dirty="0">
                <a:solidFill>
                  <a:srgbClr val="1CFFFA"/>
                </a:solidFill>
                <a:effectLst>
                  <a:outerShdw blurRad="50800" dist="38100" dir="2700000" algn="tl" rotWithShape="0">
                    <a:prstClr val="black">
                      <a:alpha val="40000"/>
                    </a:prstClr>
                  </a:outerShdw>
                </a:effectLst>
              </a:rPr>
              <a:t>GOES-16 normalized vertical growth rate increases into the moderate category.</a:t>
            </a:r>
          </a:p>
          <a:p>
            <a:r>
              <a:rPr lang="en-US" b="1" dirty="0">
                <a:solidFill>
                  <a:srgbClr val="1CFFFA"/>
                </a:solidFill>
                <a:effectLst>
                  <a:outerShdw blurRad="50800" dist="38100" dir="2700000" algn="tl" rotWithShape="0">
                    <a:prstClr val="black">
                      <a:alpha val="40000"/>
                    </a:prstClr>
                  </a:outerShdw>
                </a:effectLst>
              </a:rPr>
              <a:t>MESH increases.</a:t>
            </a:r>
          </a:p>
          <a:p>
            <a:endParaRPr lang="en-US" b="1" dirty="0">
              <a:solidFill>
                <a:srgbClr val="1CFFFA"/>
              </a:solidFill>
              <a:effectLst>
                <a:outerShdw blurRad="50800" dist="38100" dir="2700000" algn="tl" rotWithShape="0">
                  <a:prstClr val="black">
                    <a:alpha val="40000"/>
                  </a:prstClr>
                </a:outerShdw>
              </a:effectLst>
            </a:endParaRPr>
          </a:p>
          <a:p>
            <a:endParaRPr lang="en-US" b="1" dirty="0">
              <a:solidFill>
                <a:srgbClr val="1CFFFA"/>
              </a:solidFill>
              <a:effectLst>
                <a:outerShdw blurRad="50800" dist="38100" dir="2700000" algn="tl" rotWithShape="0">
                  <a:prstClr val="black">
                    <a:alpha val="40000"/>
                  </a:prstClr>
                </a:outerShdw>
              </a:effectLst>
            </a:endParaRPr>
          </a:p>
        </p:txBody>
      </p:sp>
      <p:cxnSp>
        <p:nvCxnSpPr>
          <p:cNvPr id="8" name="Straight Arrow Connector 7"/>
          <p:cNvCxnSpPr/>
          <p:nvPr/>
        </p:nvCxnSpPr>
        <p:spPr>
          <a:xfrm>
            <a:off x="3051110" y="1756131"/>
            <a:ext cx="2508668" cy="232198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890978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16</a:t>
            </a:fld>
            <a:endParaRPr lang="en-US"/>
          </a:p>
        </p:txBody>
      </p:sp>
      <p:sp>
        <p:nvSpPr>
          <p:cNvPr id="2" name="TextBox 1"/>
          <p:cNvSpPr txBox="1"/>
          <p:nvPr/>
        </p:nvSpPr>
        <p:spPr>
          <a:xfrm>
            <a:off x="956165" y="99483"/>
            <a:ext cx="7238881" cy="553998"/>
          </a:xfrm>
          <a:prstGeom prst="rect">
            <a:avLst/>
          </a:prstGeom>
          <a:noFill/>
        </p:spPr>
        <p:txBody>
          <a:bodyPr wrap="none" rtlCol="0">
            <a:spAutoFit/>
          </a:bodyPr>
          <a:lstStyle/>
          <a:p>
            <a:r>
              <a:rPr lang="en-US" sz="3000" dirty="0" err="1"/>
              <a:t>ProbHail</a:t>
            </a:r>
            <a:r>
              <a:rPr lang="en-US" sz="3000" dirty="0"/>
              <a:t> Example – 05 March 2018 2252 UTC</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4793" y="903112"/>
            <a:ext cx="6609207" cy="5544693"/>
          </a:xfrm>
          <a:prstGeom prst="rect">
            <a:avLst/>
          </a:prstGeom>
        </p:spPr>
      </p:pic>
      <p:sp>
        <p:nvSpPr>
          <p:cNvPr id="7" name="TextBox 6"/>
          <p:cNvSpPr txBox="1"/>
          <p:nvPr/>
        </p:nvSpPr>
        <p:spPr>
          <a:xfrm>
            <a:off x="0" y="912153"/>
            <a:ext cx="3429000" cy="1477328"/>
          </a:xfrm>
          <a:prstGeom prst="rect">
            <a:avLst/>
          </a:prstGeom>
          <a:solidFill>
            <a:schemeClr val="bg1"/>
          </a:solidFill>
        </p:spPr>
        <p:txBody>
          <a:bodyPr wrap="square" rtlCol="0">
            <a:spAutoFit/>
          </a:bodyPr>
          <a:lstStyle/>
          <a:p>
            <a:r>
              <a:rPr lang="en-US" b="1" dirty="0" err="1">
                <a:solidFill>
                  <a:srgbClr val="1CFFFA"/>
                </a:solidFill>
                <a:effectLst>
                  <a:outerShdw blurRad="50800" dist="38100" dir="2700000" algn="tl" rotWithShape="0">
                    <a:prstClr val="black">
                      <a:alpha val="40000"/>
                    </a:prstClr>
                  </a:outerShdw>
                </a:effectLst>
              </a:rPr>
              <a:t>ProbHail</a:t>
            </a:r>
            <a:r>
              <a:rPr lang="en-US" b="1" dirty="0">
                <a:solidFill>
                  <a:srgbClr val="1CFFFA"/>
                </a:solidFill>
                <a:effectLst>
                  <a:outerShdw blurRad="50800" dist="38100" dir="2700000" algn="tl" rotWithShape="0">
                    <a:prstClr val="black">
                      <a:alpha val="40000"/>
                    </a:prstClr>
                  </a:outerShdw>
                </a:effectLst>
              </a:rPr>
              <a:t> = 29%</a:t>
            </a:r>
          </a:p>
          <a:p>
            <a:r>
              <a:rPr lang="en-US" b="1" dirty="0">
                <a:solidFill>
                  <a:srgbClr val="1CFFFA"/>
                </a:solidFill>
                <a:effectLst>
                  <a:outerShdw blurRad="50800" dist="38100" dir="2700000" algn="tl" rotWithShape="0">
                    <a:prstClr val="black">
                      <a:alpha val="40000"/>
                    </a:prstClr>
                  </a:outerShdw>
                </a:effectLst>
              </a:rPr>
              <a:t>MESH and total lightning are slowly increasing.</a:t>
            </a:r>
          </a:p>
          <a:p>
            <a:endParaRPr lang="en-US" b="1" dirty="0">
              <a:solidFill>
                <a:srgbClr val="1CFFFA"/>
              </a:solidFill>
              <a:effectLst>
                <a:outerShdw blurRad="50800" dist="38100" dir="2700000" algn="tl" rotWithShape="0">
                  <a:prstClr val="black">
                    <a:alpha val="40000"/>
                  </a:prstClr>
                </a:outerShdw>
              </a:effectLst>
            </a:endParaRPr>
          </a:p>
          <a:p>
            <a:endParaRPr lang="en-US" b="1" dirty="0">
              <a:solidFill>
                <a:srgbClr val="1CFFFA"/>
              </a:solidFill>
              <a:effectLst>
                <a:outerShdw blurRad="50800" dist="38100" dir="2700000" algn="tl" rotWithShape="0">
                  <a:prstClr val="black">
                    <a:alpha val="40000"/>
                  </a:prstClr>
                </a:outerShdw>
              </a:effectLst>
            </a:endParaRPr>
          </a:p>
        </p:txBody>
      </p:sp>
      <p:cxnSp>
        <p:nvCxnSpPr>
          <p:cNvPr id="8" name="Straight Arrow Connector 7"/>
          <p:cNvCxnSpPr/>
          <p:nvPr/>
        </p:nvCxnSpPr>
        <p:spPr>
          <a:xfrm>
            <a:off x="3051110" y="1756131"/>
            <a:ext cx="2692112" cy="232198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460079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17</a:t>
            </a:fld>
            <a:endParaRPr lang="en-US"/>
          </a:p>
        </p:txBody>
      </p:sp>
      <p:sp>
        <p:nvSpPr>
          <p:cNvPr id="2" name="TextBox 1"/>
          <p:cNvSpPr txBox="1"/>
          <p:nvPr/>
        </p:nvSpPr>
        <p:spPr>
          <a:xfrm>
            <a:off x="956165" y="99483"/>
            <a:ext cx="7238881" cy="553998"/>
          </a:xfrm>
          <a:prstGeom prst="rect">
            <a:avLst/>
          </a:prstGeom>
          <a:noFill/>
        </p:spPr>
        <p:txBody>
          <a:bodyPr wrap="none" rtlCol="0">
            <a:spAutoFit/>
          </a:bodyPr>
          <a:lstStyle/>
          <a:p>
            <a:r>
              <a:rPr lang="en-US" sz="3000" dirty="0" err="1"/>
              <a:t>ProbHail</a:t>
            </a:r>
            <a:r>
              <a:rPr lang="en-US" sz="3000" dirty="0"/>
              <a:t> Example – 05 March 2018 2254 UTC</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4793" y="903112"/>
            <a:ext cx="6609207" cy="5544693"/>
          </a:xfrm>
          <a:prstGeom prst="rect">
            <a:avLst/>
          </a:prstGeom>
        </p:spPr>
      </p:pic>
      <p:sp>
        <p:nvSpPr>
          <p:cNvPr id="7" name="TextBox 6"/>
          <p:cNvSpPr txBox="1"/>
          <p:nvPr/>
        </p:nvSpPr>
        <p:spPr>
          <a:xfrm>
            <a:off x="0" y="912153"/>
            <a:ext cx="3429000" cy="1477328"/>
          </a:xfrm>
          <a:prstGeom prst="rect">
            <a:avLst/>
          </a:prstGeom>
          <a:solidFill>
            <a:schemeClr val="bg1"/>
          </a:solidFill>
        </p:spPr>
        <p:txBody>
          <a:bodyPr wrap="square" rtlCol="0">
            <a:spAutoFit/>
          </a:bodyPr>
          <a:lstStyle/>
          <a:p>
            <a:r>
              <a:rPr lang="en-US" b="1" dirty="0" err="1">
                <a:solidFill>
                  <a:srgbClr val="1CFFFA"/>
                </a:solidFill>
                <a:effectLst>
                  <a:outerShdw blurRad="50800" dist="38100" dir="2700000" algn="tl" rotWithShape="0">
                    <a:prstClr val="black">
                      <a:alpha val="40000"/>
                    </a:prstClr>
                  </a:outerShdw>
                </a:effectLst>
              </a:rPr>
              <a:t>ProbHail</a:t>
            </a:r>
            <a:r>
              <a:rPr lang="en-US" b="1" dirty="0">
                <a:solidFill>
                  <a:srgbClr val="1CFFFA"/>
                </a:solidFill>
                <a:effectLst>
                  <a:outerShdw blurRad="50800" dist="38100" dir="2700000" algn="tl" rotWithShape="0">
                    <a:prstClr val="black">
                      <a:alpha val="40000"/>
                    </a:prstClr>
                  </a:outerShdw>
                </a:effectLst>
              </a:rPr>
              <a:t> = 63%</a:t>
            </a:r>
          </a:p>
          <a:p>
            <a:r>
              <a:rPr lang="en-US" b="1" dirty="0">
                <a:solidFill>
                  <a:srgbClr val="1CFFFA"/>
                </a:solidFill>
                <a:effectLst>
                  <a:outerShdw blurRad="50800" dist="38100" dir="2700000" algn="tl" rotWithShape="0">
                    <a:prstClr val="black">
                      <a:alpha val="40000"/>
                    </a:prstClr>
                  </a:outerShdw>
                </a:effectLst>
              </a:rPr>
              <a:t>MESH and total lightning begin to rapidly increase.</a:t>
            </a:r>
          </a:p>
          <a:p>
            <a:endParaRPr lang="en-US" b="1" dirty="0">
              <a:solidFill>
                <a:srgbClr val="1CFFFA"/>
              </a:solidFill>
              <a:effectLst>
                <a:outerShdw blurRad="50800" dist="38100" dir="2700000" algn="tl" rotWithShape="0">
                  <a:prstClr val="black">
                    <a:alpha val="40000"/>
                  </a:prstClr>
                </a:outerShdw>
              </a:effectLst>
            </a:endParaRPr>
          </a:p>
          <a:p>
            <a:endParaRPr lang="en-US" b="1" dirty="0">
              <a:solidFill>
                <a:srgbClr val="1CFFFA"/>
              </a:solidFill>
              <a:effectLst>
                <a:outerShdw blurRad="50800" dist="38100" dir="2700000" algn="tl" rotWithShape="0">
                  <a:prstClr val="black">
                    <a:alpha val="40000"/>
                  </a:prstClr>
                </a:outerShdw>
              </a:effectLst>
            </a:endParaRPr>
          </a:p>
        </p:txBody>
      </p:sp>
      <p:cxnSp>
        <p:nvCxnSpPr>
          <p:cNvPr id="8" name="Straight Arrow Connector 7"/>
          <p:cNvCxnSpPr/>
          <p:nvPr/>
        </p:nvCxnSpPr>
        <p:spPr>
          <a:xfrm>
            <a:off x="3051110" y="1756131"/>
            <a:ext cx="2819112" cy="232198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839755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18</a:t>
            </a:fld>
            <a:endParaRPr lang="en-US"/>
          </a:p>
        </p:txBody>
      </p:sp>
      <p:sp>
        <p:nvSpPr>
          <p:cNvPr id="2" name="TextBox 1"/>
          <p:cNvSpPr txBox="1"/>
          <p:nvPr/>
        </p:nvSpPr>
        <p:spPr>
          <a:xfrm>
            <a:off x="956165" y="99483"/>
            <a:ext cx="7244140" cy="553998"/>
          </a:xfrm>
          <a:prstGeom prst="rect">
            <a:avLst/>
          </a:prstGeom>
          <a:noFill/>
        </p:spPr>
        <p:txBody>
          <a:bodyPr wrap="none" rtlCol="0">
            <a:spAutoFit/>
          </a:bodyPr>
          <a:lstStyle/>
          <a:p>
            <a:r>
              <a:rPr lang="en-US" sz="3000" dirty="0" err="1"/>
              <a:t>ProbHail</a:t>
            </a:r>
            <a:r>
              <a:rPr lang="en-US" sz="3000" dirty="0"/>
              <a:t> Example – 05 March 2018 2302 UTC</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4793" y="903112"/>
            <a:ext cx="6609207" cy="5544693"/>
          </a:xfrm>
          <a:prstGeom prst="rect">
            <a:avLst/>
          </a:prstGeom>
        </p:spPr>
      </p:pic>
      <p:sp>
        <p:nvSpPr>
          <p:cNvPr id="7" name="TextBox 6"/>
          <p:cNvSpPr txBox="1"/>
          <p:nvPr/>
        </p:nvSpPr>
        <p:spPr>
          <a:xfrm>
            <a:off x="0" y="912153"/>
            <a:ext cx="3429000" cy="1754327"/>
          </a:xfrm>
          <a:prstGeom prst="rect">
            <a:avLst/>
          </a:prstGeom>
          <a:solidFill>
            <a:schemeClr val="bg1"/>
          </a:solidFill>
        </p:spPr>
        <p:txBody>
          <a:bodyPr wrap="square" rtlCol="0">
            <a:spAutoFit/>
          </a:bodyPr>
          <a:lstStyle/>
          <a:p>
            <a:r>
              <a:rPr lang="en-US" b="1" dirty="0" err="1">
                <a:solidFill>
                  <a:srgbClr val="1CFFFA"/>
                </a:solidFill>
                <a:effectLst>
                  <a:outerShdw blurRad="50800" dist="38100" dir="2700000" algn="tl" rotWithShape="0">
                    <a:prstClr val="black">
                      <a:alpha val="40000"/>
                    </a:prstClr>
                  </a:outerShdw>
                </a:effectLst>
              </a:rPr>
              <a:t>ProbHail</a:t>
            </a:r>
            <a:r>
              <a:rPr lang="en-US" b="1" dirty="0">
                <a:solidFill>
                  <a:srgbClr val="1CFFFA"/>
                </a:solidFill>
                <a:effectLst>
                  <a:outerShdw blurRad="50800" dist="38100" dir="2700000" algn="tl" rotWithShape="0">
                    <a:prstClr val="black">
                      <a:alpha val="40000"/>
                    </a:prstClr>
                  </a:outerShdw>
                </a:effectLst>
              </a:rPr>
              <a:t> = 92%</a:t>
            </a:r>
          </a:p>
          <a:p>
            <a:r>
              <a:rPr lang="en-US" b="1" dirty="0" err="1">
                <a:solidFill>
                  <a:srgbClr val="1CFFFA"/>
                </a:solidFill>
                <a:effectLst>
                  <a:outerShdw blurRad="50800" dist="38100" dir="2700000" algn="tl" rotWithShape="0">
                    <a:prstClr val="black">
                      <a:alpha val="40000"/>
                    </a:prstClr>
                  </a:outerShdw>
                </a:effectLst>
              </a:rPr>
              <a:t>ProbHail</a:t>
            </a:r>
            <a:r>
              <a:rPr lang="en-US" b="1" dirty="0">
                <a:solidFill>
                  <a:srgbClr val="1CFFFA"/>
                </a:solidFill>
                <a:effectLst>
                  <a:outerShdw blurRad="50800" dist="38100" dir="2700000" algn="tl" rotWithShape="0">
                    <a:prstClr val="black">
                      <a:alpha val="40000"/>
                    </a:prstClr>
                  </a:outerShdw>
                </a:effectLst>
              </a:rPr>
              <a:t> is very high due to large MESH (1.44”) and considerable lightning.</a:t>
            </a:r>
          </a:p>
          <a:p>
            <a:endParaRPr lang="en-US" b="1" dirty="0">
              <a:solidFill>
                <a:srgbClr val="1CFFFA"/>
              </a:solidFill>
              <a:effectLst>
                <a:outerShdw blurRad="50800" dist="38100" dir="2700000" algn="tl" rotWithShape="0">
                  <a:prstClr val="black">
                    <a:alpha val="40000"/>
                  </a:prstClr>
                </a:outerShdw>
              </a:effectLst>
            </a:endParaRPr>
          </a:p>
          <a:p>
            <a:endParaRPr lang="en-US" b="1" dirty="0">
              <a:solidFill>
                <a:srgbClr val="1CFFFA"/>
              </a:solidFill>
              <a:effectLst>
                <a:outerShdw blurRad="50800" dist="38100" dir="2700000" algn="tl" rotWithShape="0">
                  <a:prstClr val="black">
                    <a:alpha val="40000"/>
                  </a:prstClr>
                </a:outerShdw>
              </a:effectLst>
            </a:endParaRPr>
          </a:p>
        </p:txBody>
      </p:sp>
      <p:cxnSp>
        <p:nvCxnSpPr>
          <p:cNvPr id="8" name="Straight Arrow Connector 7"/>
          <p:cNvCxnSpPr/>
          <p:nvPr/>
        </p:nvCxnSpPr>
        <p:spPr>
          <a:xfrm>
            <a:off x="3051110" y="1756131"/>
            <a:ext cx="2819112" cy="232198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895570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19</a:t>
            </a:fld>
            <a:endParaRPr lang="en-US"/>
          </a:p>
        </p:txBody>
      </p:sp>
      <p:sp>
        <p:nvSpPr>
          <p:cNvPr id="2" name="TextBox 1"/>
          <p:cNvSpPr txBox="1"/>
          <p:nvPr/>
        </p:nvSpPr>
        <p:spPr>
          <a:xfrm>
            <a:off x="956165" y="99483"/>
            <a:ext cx="7244140" cy="553998"/>
          </a:xfrm>
          <a:prstGeom prst="rect">
            <a:avLst/>
          </a:prstGeom>
          <a:noFill/>
        </p:spPr>
        <p:txBody>
          <a:bodyPr wrap="none" rtlCol="0">
            <a:spAutoFit/>
          </a:bodyPr>
          <a:lstStyle/>
          <a:p>
            <a:r>
              <a:rPr lang="en-US" sz="3000" dirty="0" err="1"/>
              <a:t>ProbHail</a:t>
            </a:r>
            <a:r>
              <a:rPr lang="en-US" sz="3000" dirty="0"/>
              <a:t> Example – 05 March 2018 2312 UTC</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4793" y="903112"/>
            <a:ext cx="6609207" cy="5544693"/>
          </a:xfrm>
          <a:prstGeom prst="rect">
            <a:avLst/>
          </a:prstGeom>
        </p:spPr>
      </p:pic>
      <p:sp>
        <p:nvSpPr>
          <p:cNvPr id="7" name="TextBox 6"/>
          <p:cNvSpPr txBox="1"/>
          <p:nvPr/>
        </p:nvSpPr>
        <p:spPr>
          <a:xfrm>
            <a:off x="0" y="912153"/>
            <a:ext cx="3429000" cy="2031325"/>
          </a:xfrm>
          <a:prstGeom prst="rect">
            <a:avLst/>
          </a:prstGeom>
          <a:solidFill>
            <a:schemeClr val="bg1"/>
          </a:solidFill>
        </p:spPr>
        <p:txBody>
          <a:bodyPr wrap="square" rtlCol="0">
            <a:spAutoFit/>
          </a:bodyPr>
          <a:lstStyle/>
          <a:p>
            <a:r>
              <a:rPr lang="en-US" b="1" dirty="0" err="1">
                <a:solidFill>
                  <a:srgbClr val="1CFFFA"/>
                </a:solidFill>
                <a:effectLst>
                  <a:outerShdw blurRad="50800" dist="38100" dir="2700000" algn="tl" rotWithShape="0">
                    <a:prstClr val="black">
                      <a:alpha val="40000"/>
                    </a:prstClr>
                  </a:outerShdw>
                </a:effectLst>
              </a:rPr>
              <a:t>ProbHail</a:t>
            </a:r>
            <a:r>
              <a:rPr lang="en-US" b="1" dirty="0">
                <a:solidFill>
                  <a:srgbClr val="1CFFFA"/>
                </a:solidFill>
                <a:effectLst>
                  <a:outerShdw blurRad="50800" dist="38100" dir="2700000" algn="tl" rotWithShape="0">
                    <a:prstClr val="black">
                      <a:alpha val="40000"/>
                    </a:prstClr>
                  </a:outerShdw>
                </a:effectLst>
              </a:rPr>
              <a:t> = 95%</a:t>
            </a:r>
          </a:p>
          <a:p>
            <a:r>
              <a:rPr lang="en-US" b="1" dirty="0">
                <a:solidFill>
                  <a:srgbClr val="1CFFFA"/>
                </a:solidFill>
                <a:effectLst>
                  <a:outerShdw blurRad="50800" dist="38100" dir="2700000" algn="tl" rotWithShape="0">
                    <a:prstClr val="black">
                      <a:alpha val="40000"/>
                    </a:prstClr>
                  </a:outerShdw>
                </a:effectLst>
              </a:rPr>
              <a:t>A severe thunderstorm warning is issued at 2312 UTC.</a:t>
            </a:r>
          </a:p>
          <a:p>
            <a:endParaRPr lang="en-US" b="1" dirty="0">
              <a:solidFill>
                <a:srgbClr val="1CFFFA"/>
              </a:solidFill>
              <a:effectLst>
                <a:outerShdw blurRad="50800" dist="38100" dir="2700000" algn="tl" rotWithShape="0">
                  <a:prstClr val="black">
                    <a:alpha val="40000"/>
                  </a:prstClr>
                </a:outerShdw>
              </a:effectLst>
            </a:endParaRPr>
          </a:p>
          <a:p>
            <a:r>
              <a:rPr lang="en-US" b="1" dirty="0">
                <a:solidFill>
                  <a:srgbClr val="1CFFFA"/>
                </a:solidFill>
                <a:effectLst>
                  <a:outerShdw blurRad="50800" dist="38100" dir="2700000" algn="tl" rotWithShape="0">
                    <a:prstClr val="black">
                      <a:alpha val="40000"/>
                    </a:prstClr>
                  </a:outerShdw>
                </a:effectLst>
              </a:rPr>
              <a:t>The first severe hail report (1.75”) is received at 2320 UTC.</a:t>
            </a:r>
          </a:p>
          <a:p>
            <a:endParaRPr lang="en-US" b="1" dirty="0">
              <a:solidFill>
                <a:srgbClr val="1CFFFA"/>
              </a:solidFill>
              <a:effectLst>
                <a:outerShdw blurRad="50800" dist="38100" dir="2700000" algn="tl" rotWithShape="0">
                  <a:prstClr val="black">
                    <a:alpha val="40000"/>
                  </a:prstClr>
                </a:outerShdw>
              </a:effectLst>
            </a:endParaRPr>
          </a:p>
        </p:txBody>
      </p:sp>
      <p:cxnSp>
        <p:nvCxnSpPr>
          <p:cNvPr id="8" name="Straight Arrow Connector 7"/>
          <p:cNvCxnSpPr/>
          <p:nvPr/>
        </p:nvCxnSpPr>
        <p:spPr>
          <a:xfrm>
            <a:off x="3051110" y="1756131"/>
            <a:ext cx="2917890" cy="232198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018602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a:t>
            </a:fld>
            <a:endParaRPr lang="en-US"/>
          </a:p>
        </p:txBody>
      </p:sp>
      <p:sp>
        <p:nvSpPr>
          <p:cNvPr id="5" name="TextBox 4"/>
          <p:cNvSpPr txBox="1"/>
          <p:nvPr/>
        </p:nvSpPr>
        <p:spPr>
          <a:xfrm>
            <a:off x="381000" y="177224"/>
            <a:ext cx="8305800" cy="646331"/>
          </a:xfrm>
          <a:prstGeom prst="rect">
            <a:avLst/>
          </a:prstGeom>
          <a:noFill/>
        </p:spPr>
        <p:txBody>
          <a:bodyPr wrap="square" rtlCol="0">
            <a:spAutoFit/>
          </a:bodyPr>
          <a:lstStyle/>
          <a:p>
            <a:r>
              <a:rPr lang="en-US" sz="3600" b="1" u="sng" dirty="0">
                <a:effectLst>
                  <a:outerShdw blurRad="50800" dist="38100" dir="2700000" algn="tl" rotWithShape="0">
                    <a:prstClr val="black">
                      <a:alpha val="40000"/>
                    </a:prstClr>
                  </a:outerShdw>
                </a:effectLst>
              </a:rPr>
              <a:t>NOAA/CIMSS ProbSevere Model Goals</a:t>
            </a:r>
          </a:p>
        </p:txBody>
      </p:sp>
      <p:sp>
        <p:nvSpPr>
          <p:cNvPr id="6" name="Rectangle 5"/>
          <p:cNvSpPr/>
          <p:nvPr/>
        </p:nvSpPr>
        <p:spPr>
          <a:xfrm>
            <a:off x="228600" y="4929451"/>
            <a:ext cx="8458200" cy="707886"/>
          </a:xfrm>
          <a:prstGeom prst="rect">
            <a:avLst/>
          </a:prstGeom>
        </p:spPr>
        <p:txBody>
          <a:bodyPr wrap="square">
            <a:spAutoFit/>
          </a:bodyPr>
          <a:lstStyle/>
          <a:p>
            <a:r>
              <a:rPr lang="en-US" sz="2000" dirty="0"/>
              <a:t>This </a:t>
            </a:r>
            <a:r>
              <a:rPr lang="en-US" sz="2000" b="1" dirty="0"/>
              <a:t>statistical model</a:t>
            </a:r>
            <a:r>
              <a:rPr lang="en-US" sz="2000" dirty="0"/>
              <a:t> predicts the </a:t>
            </a:r>
            <a:r>
              <a:rPr lang="en-US" sz="2000" dirty="0">
                <a:solidFill>
                  <a:srgbClr val="F2C31A"/>
                </a:solidFill>
              </a:rPr>
              <a:t>probability</a:t>
            </a:r>
            <a:r>
              <a:rPr lang="en-US" sz="2000" dirty="0"/>
              <a:t> </a:t>
            </a:r>
            <a:r>
              <a:rPr lang="en-US" sz="2000" dirty="0">
                <a:solidFill>
                  <a:srgbClr val="F2C31A"/>
                </a:solidFill>
              </a:rPr>
              <a:t>that a storm will produce a </a:t>
            </a:r>
            <a:r>
              <a:rPr lang="en-US" sz="2000" b="1" dirty="0">
                <a:solidFill>
                  <a:srgbClr val="F2C31A"/>
                </a:solidFill>
              </a:rPr>
              <a:t>severe hail, severe wind or a tornado</a:t>
            </a:r>
            <a:r>
              <a:rPr lang="en-US" sz="2000" dirty="0">
                <a:solidFill>
                  <a:srgbClr val="F2C31A"/>
                </a:solidFill>
              </a:rPr>
              <a:t> in the near-term </a:t>
            </a:r>
            <a:r>
              <a:rPr lang="en-US" sz="2000" dirty="0"/>
              <a:t>(in the next 0-60 min).</a:t>
            </a:r>
          </a:p>
        </p:txBody>
      </p:sp>
      <p:sp>
        <p:nvSpPr>
          <p:cNvPr id="10" name="Rectangle 9"/>
          <p:cNvSpPr/>
          <p:nvPr/>
        </p:nvSpPr>
        <p:spPr>
          <a:xfrm>
            <a:off x="228600" y="5589176"/>
            <a:ext cx="8458200" cy="707886"/>
          </a:xfrm>
          <a:prstGeom prst="rect">
            <a:avLst/>
          </a:prstGeom>
        </p:spPr>
        <p:txBody>
          <a:bodyPr wrap="square">
            <a:spAutoFit/>
          </a:bodyPr>
          <a:lstStyle/>
          <a:p>
            <a:r>
              <a:rPr lang="en-US" sz="2000" dirty="0"/>
              <a:t>ProbSevere can be used as a ‘pre-polygon’ product as well as an aid for warning reissuance.</a:t>
            </a:r>
          </a:p>
        </p:txBody>
      </p:sp>
      <p:sp>
        <p:nvSpPr>
          <p:cNvPr id="9" name="Rectangle 8"/>
          <p:cNvSpPr/>
          <p:nvPr/>
        </p:nvSpPr>
        <p:spPr>
          <a:xfrm>
            <a:off x="228600" y="4221565"/>
            <a:ext cx="8458200" cy="707886"/>
          </a:xfrm>
          <a:prstGeom prst="rect">
            <a:avLst/>
          </a:prstGeom>
        </p:spPr>
        <p:txBody>
          <a:bodyPr wrap="square">
            <a:spAutoFit/>
          </a:bodyPr>
          <a:lstStyle/>
          <a:p>
            <a:r>
              <a:rPr lang="en-US" sz="2000" dirty="0"/>
              <a:t>ProbSevere is a statistical model designed to increase forecaster confidence and/or increase lead-time in severe thunderstorm/tornado warning issuance.</a:t>
            </a:r>
            <a:endParaRPr lang="en-US" sz="2000" dirty="0">
              <a:effectLst>
                <a:outerShdw blurRad="50800" dist="38100" dir="2700000" algn="tl" rotWithShape="0">
                  <a:prstClr val="black">
                    <a:alpha val="40000"/>
                  </a:prstClr>
                </a:outerShdw>
              </a:effectLst>
            </a:endParaRPr>
          </a:p>
        </p:txBody>
      </p:sp>
      <p:pic>
        <p:nvPicPr>
          <p:cNvPr id="2" name="Picture 1" descr="20160525-0048.png"/>
          <p:cNvPicPr>
            <a:picLocks noChangeAspect="1"/>
          </p:cNvPicPr>
          <p:nvPr/>
        </p:nvPicPr>
        <p:blipFill rotWithShape="1">
          <a:blip r:embed="rId3">
            <a:extLst>
              <a:ext uri="{28A0092B-C50C-407E-A947-70E740481C1C}">
                <a14:useLocalDpi xmlns:a14="http://schemas.microsoft.com/office/drawing/2010/main" val="0"/>
              </a:ext>
            </a:extLst>
          </a:blip>
          <a:srcRect l="19999" r="826" b="31673"/>
          <a:stretch/>
        </p:blipFill>
        <p:spPr>
          <a:xfrm>
            <a:off x="1407653" y="774196"/>
            <a:ext cx="5409446" cy="3447369"/>
          </a:xfrm>
          <a:prstGeom prst="rect">
            <a:avLst/>
          </a:prstGeom>
        </p:spPr>
      </p:pic>
    </p:spTree>
    <p:extLst>
      <p:ext uri="{BB962C8B-B14F-4D97-AF65-F5344CB8AC3E}">
        <p14:creationId xmlns:p14="http://schemas.microsoft.com/office/powerpoint/2010/main" val="12996238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84048" y="786384"/>
            <a:ext cx="8405725" cy="5724144"/>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20</a:t>
            </a:fld>
            <a:endParaRPr lang="en-US"/>
          </a:p>
        </p:txBody>
      </p:sp>
      <p:sp>
        <p:nvSpPr>
          <p:cNvPr id="2" name="TextBox 1"/>
          <p:cNvSpPr txBox="1"/>
          <p:nvPr/>
        </p:nvSpPr>
        <p:spPr>
          <a:xfrm>
            <a:off x="1711053" y="85372"/>
            <a:ext cx="5953222" cy="553998"/>
          </a:xfrm>
          <a:prstGeom prst="rect">
            <a:avLst/>
          </a:prstGeom>
          <a:noFill/>
        </p:spPr>
        <p:txBody>
          <a:bodyPr wrap="none" rtlCol="0">
            <a:spAutoFit/>
          </a:bodyPr>
          <a:lstStyle/>
          <a:p>
            <a:r>
              <a:rPr lang="en-US" sz="3000" dirty="0" err="1"/>
              <a:t>ProbWind</a:t>
            </a:r>
            <a:r>
              <a:rPr lang="en-US" sz="3000" dirty="0"/>
              <a:t> Example – 24/25 Feb 2018</a:t>
            </a:r>
          </a:p>
        </p:txBody>
      </p:sp>
      <p:sp>
        <p:nvSpPr>
          <p:cNvPr id="6" name="Rectangle 5"/>
          <p:cNvSpPr/>
          <p:nvPr/>
        </p:nvSpPr>
        <p:spPr>
          <a:xfrm>
            <a:off x="5808278" y="3093042"/>
            <a:ext cx="826498" cy="681160"/>
          </a:xfrm>
          <a:prstGeom prst="rect">
            <a:avLst/>
          </a:prstGeom>
          <a:noFill/>
          <a:ln w="571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79371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21</a:t>
            </a:fld>
            <a:endParaRPr lang="en-US"/>
          </a:p>
        </p:txBody>
      </p:sp>
      <p:sp>
        <p:nvSpPr>
          <p:cNvPr id="2" name="TextBox 1"/>
          <p:cNvSpPr txBox="1"/>
          <p:nvPr/>
        </p:nvSpPr>
        <p:spPr>
          <a:xfrm>
            <a:off x="956165" y="99483"/>
            <a:ext cx="7040509" cy="553998"/>
          </a:xfrm>
          <a:prstGeom prst="rect">
            <a:avLst/>
          </a:prstGeom>
          <a:noFill/>
        </p:spPr>
        <p:txBody>
          <a:bodyPr wrap="none" rtlCol="0">
            <a:spAutoFit/>
          </a:bodyPr>
          <a:lstStyle/>
          <a:p>
            <a:r>
              <a:rPr lang="en-US" sz="3000" dirty="0" err="1"/>
              <a:t>ProbWind</a:t>
            </a:r>
            <a:r>
              <a:rPr lang="en-US" sz="3000" dirty="0"/>
              <a:t> Example – 25 Feb 2018 0252 UTC</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4793" y="903112"/>
            <a:ext cx="6609207" cy="5544693"/>
          </a:xfrm>
          <a:prstGeom prst="rect">
            <a:avLst/>
          </a:prstGeom>
        </p:spPr>
      </p:pic>
      <p:sp>
        <p:nvSpPr>
          <p:cNvPr id="7" name="TextBox 6"/>
          <p:cNvSpPr txBox="1"/>
          <p:nvPr/>
        </p:nvSpPr>
        <p:spPr>
          <a:xfrm>
            <a:off x="0" y="912153"/>
            <a:ext cx="3429000" cy="2585323"/>
          </a:xfrm>
          <a:prstGeom prst="rect">
            <a:avLst/>
          </a:prstGeom>
          <a:solidFill>
            <a:schemeClr val="bg1"/>
          </a:solidFill>
        </p:spPr>
        <p:txBody>
          <a:bodyPr wrap="square" rtlCol="0">
            <a:spAutoFit/>
          </a:bodyPr>
          <a:lstStyle/>
          <a:p>
            <a:r>
              <a:rPr lang="en-US" b="1" dirty="0" err="1">
                <a:solidFill>
                  <a:srgbClr val="1CFFFA"/>
                </a:solidFill>
                <a:effectLst>
                  <a:outerShdw blurRad="50800" dist="38100" dir="2700000" algn="tl" rotWithShape="0">
                    <a:prstClr val="black">
                      <a:alpha val="40000"/>
                    </a:prstClr>
                  </a:outerShdw>
                </a:effectLst>
              </a:rPr>
              <a:t>ProbWind</a:t>
            </a:r>
            <a:r>
              <a:rPr lang="en-US" b="1" dirty="0">
                <a:solidFill>
                  <a:srgbClr val="1CFFFA"/>
                </a:solidFill>
                <a:effectLst>
                  <a:outerShdw blurRad="50800" dist="38100" dir="2700000" algn="tl" rotWithShape="0">
                    <a:prstClr val="black">
                      <a:alpha val="40000"/>
                    </a:prstClr>
                  </a:outerShdw>
                </a:effectLst>
              </a:rPr>
              <a:t> = 21%</a:t>
            </a:r>
          </a:p>
          <a:p>
            <a:r>
              <a:rPr lang="en-US" b="1" dirty="0">
                <a:solidFill>
                  <a:srgbClr val="1CFFFA"/>
                </a:solidFill>
                <a:effectLst>
                  <a:outerShdw blurRad="50800" dist="38100" dir="2700000" algn="tl" rotWithShape="0">
                    <a:prstClr val="black">
                      <a:alpha val="40000"/>
                    </a:prstClr>
                  </a:outerShdw>
                </a:effectLst>
              </a:rPr>
              <a:t>A line of strong storms was pushing into the Louisville WFO.</a:t>
            </a:r>
          </a:p>
          <a:p>
            <a:endParaRPr lang="en-US" b="1" dirty="0">
              <a:solidFill>
                <a:srgbClr val="1CFFFA"/>
              </a:solidFill>
              <a:effectLst>
                <a:outerShdw blurRad="50800" dist="38100" dir="2700000" algn="tl" rotWithShape="0">
                  <a:prstClr val="black">
                    <a:alpha val="40000"/>
                  </a:prstClr>
                </a:outerShdw>
              </a:effectLst>
            </a:endParaRPr>
          </a:p>
          <a:p>
            <a:r>
              <a:rPr lang="en-US" b="1" dirty="0">
                <a:solidFill>
                  <a:srgbClr val="1CFFFA"/>
                </a:solidFill>
                <a:effectLst>
                  <a:outerShdw blurRad="50800" dist="38100" dir="2700000" algn="tl" rotWithShape="0">
                    <a:prstClr val="black">
                      <a:alpha val="40000"/>
                    </a:prstClr>
                  </a:outerShdw>
                </a:effectLst>
              </a:rPr>
              <a:t>Strong shear and strong synoptic low-level winds are favorable for damaging winds.</a:t>
            </a:r>
          </a:p>
          <a:p>
            <a:endParaRPr lang="en-US" b="1" dirty="0">
              <a:solidFill>
                <a:srgbClr val="1CFFFA"/>
              </a:solidFill>
              <a:effectLst>
                <a:outerShdw blurRad="50800" dist="38100" dir="2700000" algn="tl" rotWithShape="0">
                  <a:prstClr val="black">
                    <a:alpha val="40000"/>
                  </a:prstClr>
                </a:outerShdw>
              </a:effectLst>
            </a:endParaRPr>
          </a:p>
          <a:p>
            <a:endParaRPr lang="en-US" b="1" dirty="0">
              <a:solidFill>
                <a:srgbClr val="1CFFFA"/>
              </a:solidFill>
              <a:effectLst>
                <a:outerShdw blurRad="50800" dist="38100" dir="2700000" algn="tl" rotWithShape="0">
                  <a:prstClr val="black">
                    <a:alpha val="40000"/>
                  </a:prstClr>
                </a:outerShdw>
              </a:effectLst>
            </a:endParaRPr>
          </a:p>
        </p:txBody>
      </p:sp>
      <p:cxnSp>
        <p:nvCxnSpPr>
          <p:cNvPr id="8" name="Straight Arrow Connector 7"/>
          <p:cNvCxnSpPr/>
          <p:nvPr/>
        </p:nvCxnSpPr>
        <p:spPr>
          <a:xfrm>
            <a:off x="2850444" y="2906889"/>
            <a:ext cx="1001889" cy="1298222"/>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7890933" y="3358444"/>
            <a:ext cx="1100667" cy="369332"/>
          </a:xfrm>
          <a:prstGeom prst="rect">
            <a:avLst/>
          </a:prstGeom>
          <a:solidFill>
            <a:schemeClr val="bg1"/>
          </a:solidFill>
        </p:spPr>
        <p:txBody>
          <a:bodyPr wrap="square" rtlCol="0">
            <a:spAutoFit/>
          </a:bodyPr>
          <a:lstStyle/>
          <a:p>
            <a:r>
              <a:rPr lang="en-US" dirty="0"/>
              <a:t>Kentucky</a:t>
            </a:r>
          </a:p>
        </p:txBody>
      </p:sp>
      <p:sp>
        <p:nvSpPr>
          <p:cNvPr id="10" name="TextBox 9"/>
          <p:cNvSpPr txBox="1"/>
          <p:nvPr/>
        </p:nvSpPr>
        <p:spPr>
          <a:xfrm>
            <a:off x="4092222" y="2204814"/>
            <a:ext cx="1100667" cy="369332"/>
          </a:xfrm>
          <a:prstGeom prst="rect">
            <a:avLst/>
          </a:prstGeom>
          <a:solidFill>
            <a:schemeClr val="bg1"/>
          </a:solidFill>
        </p:spPr>
        <p:txBody>
          <a:bodyPr wrap="square" rtlCol="0">
            <a:spAutoFit/>
          </a:bodyPr>
          <a:lstStyle/>
          <a:p>
            <a:r>
              <a:rPr lang="en-US" dirty="0"/>
              <a:t>Indiana</a:t>
            </a:r>
          </a:p>
        </p:txBody>
      </p:sp>
    </p:spTree>
    <p:extLst>
      <p:ext uri="{BB962C8B-B14F-4D97-AF65-F5344CB8AC3E}">
        <p14:creationId xmlns:p14="http://schemas.microsoft.com/office/powerpoint/2010/main" val="42897407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22</a:t>
            </a:fld>
            <a:endParaRPr lang="en-US"/>
          </a:p>
        </p:txBody>
      </p:sp>
      <p:sp>
        <p:nvSpPr>
          <p:cNvPr id="2" name="TextBox 1"/>
          <p:cNvSpPr txBox="1"/>
          <p:nvPr/>
        </p:nvSpPr>
        <p:spPr>
          <a:xfrm>
            <a:off x="956165" y="99483"/>
            <a:ext cx="7018530" cy="553998"/>
          </a:xfrm>
          <a:prstGeom prst="rect">
            <a:avLst/>
          </a:prstGeom>
          <a:noFill/>
        </p:spPr>
        <p:txBody>
          <a:bodyPr wrap="none" rtlCol="0">
            <a:spAutoFit/>
          </a:bodyPr>
          <a:lstStyle/>
          <a:p>
            <a:r>
              <a:rPr lang="en-US" sz="3000" dirty="0" err="1"/>
              <a:t>ProbWind</a:t>
            </a:r>
            <a:r>
              <a:rPr lang="en-US" sz="3000" dirty="0"/>
              <a:t> Example – 25 Feb 2018 0310 UTC</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4793" y="903112"/>
            <a:ext cx="6609207" cy="5544693"/>
          </a:xfrm>
          <a:prstGeom prst="rect">
            <a:avLst/>
          </a:prstGeom>
        </p:spPr>
      </p:pic>
      <p:sp>
        <p:nvSpPr>
          <p:cNvPr id="7" name="TextBox 6"/>
          <p:cNvSpPr txBox="1"/>
          <p:nvPr/>
        </p:nvSpPr>
        <p:spPr>
          <a:xfrm>
            <a:off x="0" y="912153"/>
            <a:ext cx="3429000" cy="1754327"/>
          </a:xfrm>
          <a:prstGeom prst="rect">
            <a:avLst/>
          </a:prstGeom>
          <a:solidFill>
            <a:schemeClr val="bg1"/>
          </a:solidFill>
        </p:spPr>
        <p:txBody>
          <a:bodyPr wrap="square" rtlCol="0">
            <a:spAutoFit/>
          </a:bodyPr>
          <a:lstStyle/>
          <a:p>
            <a:r>
              <a:rPr lang="en-US" b="1" dirty="0" err="1">
                <a:solidFill>
                  <a:srgbClr val="1CFFFA"/>
                </a:solidFill>
                <a:effectLst>
                  <a:outerShdw blurRad="50800" dist="38100" dir="2700000" algn="tl" rotWithShape="0">
                    <a:prstClr val="black">
                      <a:alpha val="40000"/>
                    </a:prstClr>
                  </a:outerShdw>
                </a:effectLst>
              </a:rPr>
              <a:t>ProbWind</a:t>
            </a:r>
            <a:r>
              <a:rPr lang="en-US" b="1" dirty="0">
                <a:solidFill>
                  <a:srgbClr val="1CFFFA"/>
                </a:solidFill>
                <a:effectLst>
                  <a:outerShdw blurRad="50800" dist="38100" dir="2700000" algn="tl" rotWithShape="0">
                    <a:prstClr val="black">
                      <a:alpha val="40000"/>
                    </a:prstClr>
                  </a:outerShdw>
                </a:effectLst>
              </a:rPr>
              <a:t> = 37%</a:t>
            </a:r>
          </a:p>
          <a:p>
            <a:r>
              <a:rPr lang="en-US" b="1" dirty="0">
                <a:solidFill>
                  <a:srgbClr val="1CFFFA"/>
                </a:solidFill>
                <a:effectLst>
                  <a:outerShdw blurRad="50800" dist="38100" dir="2700000" algn="tl" rotWithShape="0">
                    <a:prstClr val="black">
                      <a:alpha val="40000"/>
                    </a:prstClr>
                  </a:outerShdw>
                </a:effectLst>
              </a:rPr>
              <a:t>AzShear and reflectivity observations intensified causing increase of </a:t>
            </a:r>
            <a:r>
              <a:rPr lang="en-US" b="1" dirty="0" err="1">
                <a:solidFill>
                  <a:srgbClr val="1CFFFA"/>
                </a:solidFill>
                <a:effectLst>
                  <a:outerShdw blurRad="50800" dist="38100" dir="2700000" algn="tl" rotWithShape="0">
                    <a:prstClr val="black">
                      <a:alpha val="40000"/>
                    </a:prstClr>
                  </a:outerShdw>
                </a:effectLst>
              </a:rPr>
              <a:t>ProbWind</a:t>
            </a:r>
            <a:r>
              <a:rPr lang="en-US" b="1" dirty="0">
                <a:solidFill>
                  <a:srgbClr val="1CFFFA"/>
                </a:solidFill>
                <a:effectLst>
                  <a:outerShdw blurRad="50800" dist="38100" dir="2700000" algn="tl" rotWithShape="0">
                    <a:prstClr val="black">
                      <a:alpha val="40000"/>
                    </a:prstClr>
                  </a:outerShdw>
                </a:effectLst>
              </a:rPr>
              <a:t>.</a:t>
            </a:r>
          </a:p>
          <a:p>
            <a:endParaRPr lang="en-US" b="1" dirty="0">
              <a:solidFill>
                <a:srgbClr val="1CFFFA"/>
              </a:solidFill>
              <a:effectLst>
                <a:outerShdw blurRad="50800" dist="38100" dir="2700000" algn="tl" rotWithShape="0">
                  <a:prstClr val="black">
                    <a:alpha val="40000"/>
                  </a:prstClr>
                </a:outerShdw>
              </a:effectLst>
            </a:endParaRPr>
          </a:p>
          <a:p>
            <a:endParaRPr lang="en-US" b="1" dirty="0">
              <a:solidFill>
                <a:srgbClr val="1CFFFA"/>
              </a:solidFill>
              <a:effectLst>
                <a:outerShdw blurRad="50800" dist="38100" dir="2700000" algn="tl" rotWithShape="0">
                  <a:prstClr val="black">
                    <a:alpha val="40000"/>
                  </a:prstClr>
                </a:outerShdw>
              </a:effectLst>
            </a:endParaRPr>
          </a:p>
        </p:txBody>
      </p:sp>
      <p:cxnSp>
        <p:nvCxnSpPr>
          <p:cNvPr id="8" name="Straight Arrow Connector 7"/>
          <p:cNvCxnSpPr/>
          <p:nvPr/>
        </p:nvCxnSpPr>
        <p:spPr>
          <a:xfrm>
            <a:off x="2398889" y="2204814"/>
            <a:ext cx="1862667" cy="2127297"/>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7890933" y="3358444"/>
            <a:ext cx="1100667" cy="369332"/>
          </a:xfrm>
          <a:prstGeom prst="rect">
            <a:avLst/>
          </a:prstGeom>
          <a:solidFill>
            <a:schemeClr val="bg1"/>
          </a:solidFill>
        </p:spPr>
        <p:txBody>
          <a:bodyPr wrap="square" rtlCol="0">
            <a:spAutoFit/>
          </a:bodyPr>
          <a:lstStyle/>
          <a:p>
            <a:r>
              <a:rPr lang="en-US" dirty="0"/>
              <a:t>Kentucky</a:t>
            </a:r>
          </a:p>
        </p:txBody>
      </p:sp>
      <p:sp>
        <p:nvSpPr>
          <p:cNvPr id="10" name="TextBox 9"/>
          <p:cNvSpPr txBox="1"/>
          <p:nvPr/>
        </p:nvSpPr>
        <p:spPr>
          <a:xfrm>
            <a:off x="4092222" y="2204814"/>
            <a:ext cx="1100667" cy="369332"/>
          </a:xfrm>
          <a:prstGeom prst="rect">
            <a:avLst/>
          </a:prstGeom>
          <a:solidFill>
            <a:schemeClr val="bg1"/>
          </a:solidFill>
        </p:spPr>
        <p:txBody>
          <a:bodyPr wrap="square" rtlCol="0">
            <a:spAutoFit/>
          </a:bodyPr>
          <a:lstStyle/>
          <a:p>
            <a:r>
              <a:rPr lang="en-US" dirty="0"/>
              <a:t>Indiana</a:t>
            </a:r>
          </a:p>
        </p:txBody>
      </p:sp>
    </p:spTree>
    <p:extLst>
      <p:ext uri="{BB962C8B-B14F-4D97-AF65-F5344CB8AC3E}">
        <p14:creationId xmlns:p14="http://schemas.microsoft.com/office/powerpoint/2010/main" val="37660849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23</a:t>
            </a:fld>
            <a:endParaRPr lang="en-US"/>
          </a:p>
        </p:txBody>
      </p:sp>
      <p:sp>
        <p:nvSpPr>
          <p:cNvPr id="2" name="TextBox 1"/>
          <p:cNvSpPr txBox="1"/>
          <p:nvPr/>
        </p:nvSpPr>
        <p:spPr>
          <a:xfrm>
            <a:off x="956165" y="99483"/>
            <a:ext cx="7018530" cy="553998"/>
          </a:xfrm>
          <a:prstGeom prst="rect">
            <a:avLst/>
          </a:prstGeom>
          <a:noFill/>
        </p:spPr>
        <p:txBody>
          <a:bodyPr wrap="none" rtlCol="0">
            <a:spAutoFit/>
          </a:bodyPr>
          <a:lstStyle/>
          <a:p>
            <a:r>
              <a:rPr lang="en-US" sz="3000" dirty="0" err="1"/>
              <a:t>ProbWind</a:t>
            </a:r>
            <a:r>
              <a:rPr lang="en-US" sz="3000" dirty="0"/>
              <a:t> Example – 25 Feb 2018 0312 UTC</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4793" y="903112"/>
            <a:ext cx="6609207" cy="5544693"/>
          </a:xfrm>
          <a:prstGeom prst="rect">
            <a:avLst/>
          </a:prstGeom>
        </p:spPr>
      </p:pic>
      <p:sp>
        <p:nvSpPr>
          <p:cNvPr id="7" name="TextBox 6"/>
          <p:cNvSpPr txBox="1"/>
          <p:nvPr/>
        </p:nvSpPr>
        <p:spPr>
          <a:xfrm>
            <a:off x="0" y="912153"/>
            <a:ext cx="3429000" cy="1754327"/>
          </a:xfrm>
          <a:prstGeom prst="rect">
            <a:avLst/>
          </a:prstGeom>
          <a:solidFill>
            <a:schemeClr val="bg1"/>
          </a:solidFill>
        </p:spPr>
        <p:txBody>
          <a:bodyPr wrap="square" rtlCol="0">
            <a:spAutoFit/>
          </a:bodyPr>
          <a:lstStyle/>
          <a:p>
            <a:r>
              <a:rPr lang="en-US" b="1" dirty="0" err="1">
                <a:solidFill>
                  <a:srgbClr val="1CFFFA"/>
                </a:solidFill>
                <a:effectLst>
                  <a:outerShdw blurRad="50800" dist="38100" dir="2700000" algn="tl" rotWithShape="0">
                    <a:prstClr val="black">
                      <a:alpha val="40000"/>
                    </a:prstClr>
                  </a:outerShdw>
                </a:effectLst>
              </a:rPr>
              <a:t>ProbWind</a:t>
            </a:r>
            <a:r>
              <a:rPr lang="en-US" b="1" dirty="0">
                <a:solidFill>
                  <a:srgbClr val="1CFFFA"/>
                </a:solidFill>
                <a:effectLst>
                  <a:outerShdw blurRad="50800" dist="38100" dir="2700000" algn="tl" rotWithShape="0">
                    <a:prstClr val="black">
                      <a:alpha val="40000"/>
                    </a:prstClr>
                  </a:outerShdw>
                </a:effectLst>
              </a:rPr>
              <a:t> = 47%</a:t>
            </a:r>
          </a:p>
          <a:p>
            <a:r>
              <a:rPr lang="en-US" b="1" dirty="0" err="1">
                <a:solidFill>
                  <a:srgbClr val="1CFFFA"/>
                </a:solidFill>
                <a:effectLst>
                  <a:outerShdw blurRad="50800" dist="38100" dir="2700000" algn="tl" rotWithShape="0">
                    <a:prstClr val="black">
                      <a:alpha val="40000"/>
                    </a:prstClr>
                  </a:outerShdw>
                </a:effectLst>
              </a:rPr>
              <a:t>ProbWind</a:t>
            </a:r>
            <a:r>
              <a:rPr lang="en-US" b="1" dirty="0">
                <a:solidFill>
                  <a:srgbClr val="1CFFFA"/>
                </a:solidFill>
                <a:effectLst>
                  <a:outerShdw blurRad="50800" dist="38100" dir="2700000" algn="tl" rotWithShape="0">
                    <a:prstClr val="black">
                      <a:alpha val="40000"/>
                    </a:prstClr>
                  </a:outerShdw>
                </a:effectLst>
              </a:rPr>
              <a:t> increase due to increase in total lightning activity.</a:t>
            </a:r>
          </a:p>
          <a:p>
            <a:endParaRPr lang="en-US" b="1" dirty="0">
              <a:solidFill>
                <a:srgbClr val="1CFFFA"/>
              </a:solidFill>
              <a:effectLst>
                <a:outerShdw blurRad="50800" dist="38100" dir="2700000" algn="tl" rotWithShape="0">
                  <a:prstClr val="black">
                    <a:alpha val="40000"/>
                  </a:prstClr>
                </a:outerShdw>
              </a:effectLst>
            </a:endParaRPr>
          </a:p>
          <a:p>
            <a:endParaRPr lang="en-US" b="1" dirty="0">
              <a:solidFill>
                <a:srgbClr val="1CFFFA"/>
              </a:solidFill>
              <a:effectLst>
                <a:outerShdw blurRad="50800" dist="38100" dir="2700000" algn="tl" rotWithShape="0">
                  <a:prstClr val="black">
                    <a:alpha val="40000"/>
                  </a:prstClr>
                </a:outerShdw>
              </a:effectLst>
            </a:endParaRPr>
          </a:p>
        </p:txBody>
      </p:sp>
      <p:cxnSp>
        <p:nvCxnSpPr>
          <p:cNvPr id="8" name="Straight Arrow Connector 7"/>
          <p:cNvCxnSpPr/>
          <p:nvPr/>
        </p:nvCxnSpPr>
        <p:spPr>
          <a:xfrm>
            <a:off x="2398889" y="2204814"/>
            <a:ext cx="1862667" cy="2127297"/>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7890933" y="3358444"/>
            <a:ext cx="1100667" cy="369332"/>
          </a:xfrm>
          <a:prstGeom prst="rect">
            <a:avLst/>
          </a:prstGeom>
          <a:solidFill>
            <a:schemeClr val="bg1"/>
          </a:solidFill>
        </p:spPr>
        <p:txBody>
          <a:bodyPr wrap="square" rtlCol="0">
            <a:spAutoFit/>
          </a:bodyPr>
          <a:lstStyle/>
          <a:p>
            <a:r>
              <a:rPr lang="en-US" dirty="0"/>
              <a:t>Kentucky</a:t>
            </a:r>
          </a:p>
        </p:txBody>
      </p:sp>
      <p:sp>
        <p:nvSpPr>
          <p:cNvPr id="10" name="TextBox 9"/>
          <p:cNvSpPr txBox="1"/>
          <p:nvPr/>
        </p:nvSpPr>
        <p:spPr>
          <a:xfrm>
            <a:off x="4092222" y="2204814"/>
            <a:ext cx="1100667" cy="369332"/>
          </a:xfrm>
          <a:prstGeom prst="rect">
            <a:avLst/>
          </a:prstGeom>
          <a:solidFill>
            <a:schemeClr val="bg1"/>
          </a:solidFill>
        </p:spPr>
        <p:txBody>
          <a:bodyPr wrap="square" rtlCol="0">
            <a:spAutoFit/>
          </a:bodyPr>
          <a:lstStyle/>
          <a:p>
            <a:r>
              <a:rPr lang="en-US" dirty="0"/>
              <a:t>Indiana</a:t>
            </a:r>
          </a:p>
        </p:txBody>
      </p:sp>
    </p:spTree>
    <p:extLst>
      <p:ext uri="{BB962C8B-B14F-4D97-AF65-F5344CB8AC3E}">
        <p14:creationId xmlns:p14="http://schemas.microsoft.com/office/powerpoint/2010/main" val="21648894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24</a:t>
            </a:fld>
            <a:endParaRPr lang="en-US"/>
          </a:p>
        </p:txBody>
      </p:sp>
      <p:sp>
        <p:nvSpPr>
          <p:cNvPr id="2" name="TextBox 1"/>
          <p:cNvSpPr txBox="1"/>
          <p:nvPr/>
        </p:nvSpPr>
        <p:spPr>
          <a:xfrm>
            <a:off x="956165" y="99483"/>
            <a:ext cx="7018530" cy="553998"/>
          </a:xfrm>
          <a:prstGeom prst="rect">
            <a:avLst/>
          </a:prstGeom>
          <a:noFill/>
        </p:spPr>
        <p:txBody>
          <a:bodyPr wrap="none" rtlCol="0">
            <a:spAutoFit/>
          </a:bodyPr>
          <a:lstStyle/>
          <a:p>
            <a:r>
              <a:rPr lang="en-US" sz="3000" dirty="0" err="1"/>
              <a:t>ProbWind</a:t>
            </a:r>
            <a:r>
              <a:rPr lang="en-US" sz="3000" dirty="0"/>
              <a:t> Example – 25 Feb 2018 0314 UTC</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4793" y="903112"/>
            <a:ext cx="6609207" cy="5544693"/>
          </a:xfrm>
          <a:prstGeom prst="rect">
            <a:avLst/>
          </a:prstGeom>
        </p:spPr>
      </p:pic>
      <p:sp>
        <p:nvSpPr>
          <p:cNvPr id="7" name="TextBox 6"/>
          <p:cNvSpPr txBox="1"/>
          <p:nvPr/>
        </p:nvSpPr>
        <p:spPr>
          <a:xfrm>
            <a:off x="0" y="912153"/>
            <a:ext cx="3429000" cy="1477328"/>
          </a:xfrm>
          <a:prstGeom prst="rect">
            <a:avLst/>
          </a:prstGeom>
          <a:solidFill>
            <a:schemeClr val="bg1"/>
          </a:solidFill>
        </p:spPr>
        <p:txBody>
          <a:bodyPr wrap="square" rtlCol="0">
            <a:spAutoFit/>
          </a:bodyPr>
          <a:lstStyle/>
          <a:p>
            <a:r>
              <a:rPr lang="en-US" b="1" dirty="0" err="1">
                <a:solidFill>
                  <a:srgbClr val="1CFFFA"/>
                </a:solidFill>
                <a:effectLst>
                  <a:outerShdw blurRad="50800" dist="38100" dir="2700000" algn="tl" rotWithShape="0">
                    <a:prstClr val="black">
                      <a:alpha val="40000"/>
                    </a:prstClr>
                  </a:outerShdw>
                </a:effectLst>
              </a:rPr>
              <a:t>ProbWind</a:t>
            </a:r>
            <a:r>
              <a:rPr lang="en-US" b="1" dirty="0">
                <a:solidFill>
                  <a:srgbClr val="1CFFFA"/>
                </a:solidFill>
                <a:effectLst>
                  <a:outerShdw blurRad="50800" dist="38100" dir="2700000" algn="tl" rotWithShape="0">
                    <a:prstClr val="black">
                      <a:alpha val="40000"/>
                    </a:prstClr>
                  </a:outerShdw>
                </a:effectLst>
              </a:rPr>
              <a:t> = 54%</a:t>
            </a:r>
          </a:p>
          <a:p>
            <a:r>
              <a:rPr lang="en-US" b="1" dirty="0" err="1">
                <a:solidFill>
                  <a:srgbClr val="1CFFFA"/>
                </a:solidFill>
                <a:effectLst>
                  <a:outerShdw blurRad="50800" dist="38100" dir="2700000" algn="tl" rotWithShape="0">
                    <a:prstClr val="black">
                      <a:alpha val="40000"/>
                    </a:prstClr>
                  </a:outerShdw>
                </a:effectLst>
              </a:rPr>
              <a:t>ProbWind</a:t>
            </a:r>
            <a:r>
              <a:rPr lang="en-US" b="1" dirty="0">
                <a:solidFill>
                  <a:srgbClr val="1CFFFA"/>
                </a:solidFill>
                <a:effectLst>
                  <a:outerShdw blurRad="50800" dist="38100" dir="2700000" algn="tl" rotWithShape="0">
                    <a:prstClr val="black">
                      <a:alpha val="40000"/>
                    </a:prstClr>
                  </a:outerShdw>
                </a:effectLst>
              </a:rPr>
              <a:t> increase due to increased MRMS AzShear.</a:t>
            </a:r>
          </a:p>
          <a:p>
            <a:endParaRPr lang="en-US" b="1" dirty="0">
              <a:solidFill>
                <a:srgbClr val="1CFFFA"/>
              </a:solidFill>
              <a:effectLst>
                <a:outerShdw blurRad="50800" dist="38100" dir="2700000" algn="tl" rotWithShape="0">
                  <a:prstClr val="black">
                    <a:alpha val="40000"/>
                  </a:prstClr>
                </a:outerShdw>
              </a:effectLst>
            </a:endParaRPr>
          </a:p>
          <a:p>
            <a:endParaRPr lang="en-US" b="1" dirty="0">
              <a:solidFill>
                <a:srgbClr val="1CFFFA"/>
              </a:solidFill>
              <a:effectLst>
                <a:outerShdw blurRad="50800" dist="38100" dir="2700000" algn="tl" rotWithShape="0">
                  <a:prstClr val="black">
                    <a:alpha val="40000"/>
                  </a:prstClr>
                </a:outerShdw>
              </a:effectLst>
            </a:endParaRPr>
          </a:p>
        </p:txBody>
      </p:sp>
      <p:cxnSp>
        <p:nvCxnSpPr>
          <p:cNvPr id="8" name="Straight Arrow Connector 7"/>
          <p:cNvCxnSpPr/>
          <p:nvPr/>
        </p:nvCxnSpPr>
        <p:spPr>
          <a:xfrm>
            <a:off x="2398889" y="2204814"/>
            <a:ext cx="1989667" cy="2000297"/>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7890933" y="3358444"/>
            <a:ext cx="1100667" cy="369332"/>
          </a:xfrm>
          <a:prstGeom prst="rect">
            <a:avLst/>
          </a:prstGeom>
          <a:solidFill>
            <a:schemeClr val="bg1"/>
          </a:solidFill>
        </p:spPr>
        <p:txBody>
          <a:bodyPr wrap="square" rtlCol="0">
            <a:spAutoFit/>
          </a:bodyPr>
          <a:lstStyle/>
          <a:p>
            <a:r>
              <a:rPr lang="en-US" dirty="0"/>
              <a:t>Kentucky</a:t>
            </a:r>
          </a:p>
        </p:txBody>
      </p:sp>
      <p:sp>
        <p:nvSpPr>
          <p:cNvPr id="10" name="TextBox 9"/>
          <p:cNvSpPr txBox="1"/>
          <p:nvPr/>
        </p:nvSpPr>
        <p:spPr>
          <a:xfrm>
            <a:off x="4092222" y="2204814"/>
            <a:ext cx="1100667" cy="369332"/>
          </a:xfrm>
          <a:prstGeom prst="rect">
            <a:avLst/>
          </a:prstGeom>
          <a:solidFill>
            <a:schemeClr val="bg1"/>
          </a:solidFill>
        </p:spPr>
        <p:txBody>
          <a:bodyPr wrap="square" rtlCol="0">
            <a:spAutoFit/>
          </a:bodyPr>
          <a:lstStyle/>
          <a:p>
            <a:r>
              <a:rPr lang="en-US" dirty="0"/>
              <a:t>Indiana</a:t>
            </a:r>
          </a:p>
        </p:txBody>
      </p:sp>
    </p:spTree>
    <p:extLst>
      <p:ext uri="{BB962C8B-B14F-4D97-AF65-F5344CB8AC3E}">
        <p14:creationId xmlns:p14="http://schemas.microsoft.com/office/powerpoint/2010/main" val="17065439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25</a:t>
            </a:fld>
            <a:endParaRPr lang="en-US"/>
          </a:p>
        </p:txBody>
      </p:sp>
      <p:sp>
        <p:nvSpPr>
          <p:cNvPr id="2" name="TextBox 1"/>
          <p:cNvSpPr txBox="1"/>
          <p:nvPr/>
        </p:nvSpPr>
        <p:spPr>
          <a:xfrm>
            <a:off x="956165" y="99483"/>
            <a:ext cx="7018530" cy="553998"/>
          </a:xfrm>
          <a:prstGeom prst="rect">
            <a:avLst/>
          </a:prstGeom>
          <a:noFill/>
        </p:spPr>
        <p:txBody>
          <a:bodyPr wrap="none" rtlCol="0">
            <a:spAutoFit/>
          </a:bodyPr>
          <a:lstStyle/>
          <a:p>
            <a:r>
              <a:rPr lang="en-US" sz="3000" dirty="0" err="1"/>
              <a:t>ProbWind</a:t>
            </a:r>
            <a:r>
              <a:rPr lang="en-US" sz="3000" dirty="0"/>
              <a:t> Example – 25 Feb 2018 0324 UTC</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4793" y="903112"/>
            <a:ext cx="6609207" cy="5544693"/>
          </a:xfrm>
          <a:prstGeom prst="rect">
            <a:avLst/>
          </a:prstGeom>
        </p:spPr>
      </p:pic>
      <p:sp>
        <p:nvSpPr>
          <p:cNvPr id="7" name="TextBox 6"/>
          <p:cNvSpPr txBox="1"/>
          <p:nvPr/>
        </p:nvSpPr>
        <p:spPr>
          <a:xfrm>
            <a:off x="0" y="912153"/>
            <a:ext cx="3429000" cy="1754327"/>
          </a:xfrm>
          <a:prstGeom prst="rect">
            <a:avLst/>
          </a:prstGeom>
          <a:solidFill>
            <a:schemeClr val="bg1"/>
          </a:solidFill>
        </p:spPr>
        <p:txBody>
          <a:bodyPr wrap="square" rtlCol="0">
            <a:spAutoFit/>
          </a:bodyPr>
          <a:lstStyle/>
          <a:p>
            <a:r>
              <a:rPr lang="en-US" b="1" dirty="0" err="1">
                <a:solidFill>
                  <a:srgbClr val="1CFFFA"/>
                </a:solidFill>
                <a:effectLst>
                  <a:outerShdw blurRad="50800" dist="38100" dir="2700000" algn="tl" rotWithShape="0">
                    <a:prstClr val="black">
                      <a:alpha val="40000"/>
                    </a:prstClr>
                  </a:outerShdw>
                </a:effectLst>
              </a:rPr>
              <a:t>ProbWind</a:t>
            </a:r>
            <a:r>
              <a:rPr lang="en-US" b="1" dirty="0">
                <a:solidFill>
                  <a:srgbClr val="1CFFFA"/>
                </a:solidFill>
                <a:effectLst>
                  <a:outerShdw blurRad="50800" dist="38100" dir="2700000" algn="tl" rotWithShape="0">
                    <a:prstClr val="black">
                      <a:alpha val="40000"/>
                    </a:prstClr>
                  </a:outerShdw>
                </a:effectLst>
              </a:rPr>
              <a:t> = 73%</a:t>
            </a:r>
          </a:p>
          <a:p>
            <a:r>
              <a:rPr lang="en-US" b="1" dirty="0" err="1">
                <a:solidFill>
                  <a:srgbClr val="1CFFFA"/>
                </a:solidFill>
                <a:effectLst>
                  <a:outerShdw blurRad="50800" dist="38100" dir="2700000" algn="tl" rotWithShape="0">
                    <a:prstClr val="black">
                      <a:alpha val="40000"/>
                    </a:prstClr>
                  </a:outerShdw>
                </a:effectLst>
              </a:rPr>
              <a:t>ProbWind</a:t>
            </a:r>
            <a:r>
              <a:rPr lang="en-US" b="1" dirty="0">
                <a:solidFill>
                  <a:srgbClr val="1CFFFA"/>
                </a:solidFill>
                <a:effectLst>
                  <a:outerShdw blurRad="50800" dist="38100" dir="2700000" algn="tl" rotWithShape="0">
                    <a:prstClr val="black">
                      <a:alpha val="40000"/>
                    </a:prstClr>
                  </a:outerShdw>
                </a:effectLst>
              </a:rPr>
              <a:t> increase due to increases in MRMS AzShear, reflectivity, and total lightning.</a:t>
            </a:r>
          </a:p>
          <a:p>
            <a:endParaRPr lang="en-US" b="1" dirty="0">
              <a:solidFill>
                <a:srgbClr val="1CFFFA"/>
              </a:solidFill>
              <a:effectLst>
                <a:outerShdw blurRad="50800" dist="38100" dir="2700000" algn="tl" rotWithShape="0">
                  <a:prstClr val="black">
                    <a:alpha val="40000"/>
                  </a:prstClr>
                </a:outerShdw>
              </a:effectLst>
            </a:endParaRPr>
          </a:p>
          <a:p>
            <a:endParaRPr lang="en-US" b="1" dirty="0">
              <a:solidFill>
                <a:srgbClr val="1CFFFA"/>
              </a:solidFill>
              <a:effectLst>
                <a:outerShdw blurRad="50800" dist="38100" dir="2700000" algn="tl" rotWithShape="0">
                  <a:prstClr val="black">
                    <a:alpha val="40000"/>
                  </a:prstClr>
                </a:outerShdw>
              </a:effectLst>
            </a:endParaRPr>
          </a:p>
        </p:txBody>
      </p:sp>
      <p:cxnSp>
        <p:nvCxnSpPr>
          <p:cNvPr id="8" name="Straight Arrow Connector 7"/>
          <p:cNvCxnSpPr/>
          <p:nvPr/>
        </p:nvCxnSpPr>
        <p:spPr>
          <a:xfrm>
            <a:off x="2398889" y="2204814"/>
            <a:ext cx="2342444" cy="2000297"/>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7890933" y="3358444"/>
            <a:ext cx="1100667" cy="369332"/>
          </a:xfrm>
          <a:prstGeom prst="rect">
            <a:avLst/>
          </a:prstGeom>
          <a:solidFill>
            <a:schemeClr val="bg1"/>
          </a:solidFill>
        </p:spPr>
        <p:txBody>
          <a:bodyPr wrap="square" rtlCol="0">
            <a:spAutoFit/>
          </a:bodyPr>
          <a:lstStyle/>
          <a:p>
            <a:r>
              <a:rPr lang="en-US" dirty="0"/>
              <a:t>Kentucky</a:t>
            </a:r>
          </a:p>
        </p:txBody>
      </p:sp>
      <p:sp>
        <p:nvSpPr>
          <p:cNvPr id="10" name="TextBox 9"/>
          <p:cNvSpPr txBox="1"/>
          <p:nvPr/>
        </p:nvSpPr>
        <p:spPr>
          <a:xfrm>
            <a:off x="4092222" y="2204814"/>
            <a:ext cx="1100667" cy="369332"/>
          </a:xfrm>
          <a:prstGeom prst="rect">
            <a:avLst/>
          </a:prstGeom>
          <a:solidFill>
            <a:schemeClr val="bg1"/>
          </a:solidFill>
        </p:spPr>
        <p:txBody>
          <a:bodyPr wrap="square" rtlCol="0">
            <a:spAutoFit/>
          </a:bodyPr>
          <a:lstStyle/>
          <a:p>
            <a:r>
              <a:rPr lang="en-US" dirty="0"/>
              <a:t>Indiana</a:t>
            </a:r>
          </a:p>
        </p:txBody>
      </p:sp>
    </p:spTree>
    <p:extLst>
      <p:ext uri="{BB962C8B-B14F-4D97-AF65-F5344CB8AC3E}">
        <p14:creationId xmlns:p14="http://schemas.microsoft.com/office/powerpoint/2010/main" val="23204984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26</a:t>
            </a:fld>
            <a:endParaRPr lang="en-US"/>
          </a:p>
        </p:txBody>
      </p:sp>
      <p:sp>
        <p:nvSpPr>
          <p:cNvPr id="2" name="TextBox 1"/>
          <p:cNvSpPr txBox="1"/>
          <p:nvPr/>
        </p:nvSpPr>
        <p:spPr>
          <a:xfrm>
            <a:off x="956165" y="99483"/>
            <a:ext cx="7018530" cy="553998"/>
          </a:xfrm>
          <a:prstGeom prst="rect">
            <a:avLst/>
          </a:prstGeom>
          <a:noFill/>
        </p:spPr>
        <p:txBody>
          <a:bodyPr wrap="none" rtlCol="0">
            <a:spAutoFit/>
          </a:bodyPr>
          <a:lstStyle/>
          <a:p>
            <a:r>
              <a:rPr lang="en-US" sz="3000" dirty="0" err="1"/>
              <a:t>ProbWind</a:t>
            </a:r>
            <a:r>
              <a:rPr lang="en-US" sz="3000" dirty="0"/>
              <a:t> Example – 25 Feb 2018 0326 UTC</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4793" y="903112"/>
            <a:ext cx="6609207" cy="5544693"/>
          </a:xfrm>
          <a:prstGeom prst="rect">
            <a:avLst/>
          </a:prstGeom>
        </p:spPr>
      </p:pic>
      <p:sp>
        <p:nvSpPr>
          <p:cNvPr id="7" name="TextBox 6"/>
          <p:cNvSpPr txBox="1"/>
          <p:nvPr/>
        </p:nvSpPr>
        <p:spPr>
          <a:xfrm>
            <a:off x="0" y="912153"/>
            <a:ext cx="3429000" cy="2308324"/>
          </a:xfrm>
          <a:prstGeom prst="rect">
            <a:avLst/>
          </a:prstGeom>
          <a:solidFill>
            <a:schemeClr val="bg1"/>
          </a:solidFill>
        </p:spPr>
        <p:txBody>
          <a:bodyPr wrap="square" rtlCol="0">
            <a:spAutoFit/>
          </a:bodyPr>
          <a:lstStyle/>
          <a:p>
            <a:r>
              <a:rPr lang="en-US" b="1" dirty="0" err="1">
                <a:solidFill>
                  <a:srgbClr val="1CFFFA"/>
                </a:solidFill>
                <a:effectLst>
                  <a:outerShdw blurRad="50800" dist="38100" dir="2700000" algn="tl" rotWithShape="0">
                    <a:prstClr val="black">
                      <a:alpha val="40000"/>
                    </a:prstClr>
                  </a:outerShdw>
                </a:effectLst>
              </a:rPr>
              <a:t>ProbWind</a:t>
            </a:r>
            <a:r>
              <a:rPr lang="en-US" b="1" dirty="0">
                <a:solidFill>
                  <a:srgbClr val="1CFFFA"/>
                </a:solidFill>
                <a:effectLst>
                  <a:outerShdw blurRad="50800" dist="38100" dir="2700000" algn="tl" rotWithShape="0">
                    <a:prstClr val="black">
                      <a:alpha val="40000"/>
                    </a:prstClr>
                  </a:outerShdw>
                </a:effectLst>
              </a:rPr>
              <a:t> = 68%</a:t>
            </a:r>
          </a:p>
          <a:p>
            <a:r>
              <a:rPr lang="en-US" b="1" dirty="0">
                <a:solidFill>
                  <a:srgbClr val="1CFFFA"/>
                </a:solidFill>
                <a:effectLst>
                  <a:outerShdw blurRad="50800" dist="38100" dir="2700000" algn="tl" rotWithShape="0">
                    <a:prstClr val="black">
                      <a:alpha val="40000"/>
                    </a:prstClr>
                  </a:outerShdw>
                </a:effectLst>
              </a:rPr>
              <a:t>A severe thunderstorm warning is issued at 0326 UTC.</a:t>
            </a:r>
          </a:p>
          <a:p>
            <a:endParaRPr lang="en-US" b="1" dirty="0">
              <a:solidFill>
                <a:srgbClr val="1CFFFA"/>
              </a:solidFill>
              <a:effectLst>
                <a:outerShdw blurRad="50800" dist="38100" dir="2700000" algn="tl" rotWithShape="0">
                  <a:prstClr val="black">
                    <a:alpha val="40000"/>
                  </a:prstClr>
                </a:outerShdw>
              </a:effectLst>
            </a:endParaRPr>
          </a:p>
          <a:p>
            <a:r>
              <a:rPr lang="en-US" b="1" dirty="0">
                <a:solidFill>
                  <a:srgbClr val="1CFFFA"/>
                </a:solidFill>
                <a:effectLst>
                  <a:outerShdw blurRad="50800" dist="38100" dir="2700000" algn="tl" rotWithShape="0">
                    <a:prstClr val="black">
                      <a:alpha val="40000"/>
                    </a:prstClr>
                  </a:outerShdw>
                </a:effectLst>
              </a:rPr>
              <a:t>Wind damage reports are received at 0356 UTC.</a:t>
            </a:r>
          </a:p>
          <a:p>
            <a:endParaRPr lang="en-US" b="1" dirty="0">
              <a:solidFill>
                <a:srgbClr val="1CFFFA"/>
              </a:solidFill>
              <a:effectLst>
                <a:outerShdw blurRad="50800" dist="38100" dir="2700000" algn="tl" rotWithShape="0">
                  <a:prstClr val="black">
                    <a:alpha val="40000"/>
                  </a:prstClr>
                </a:outerShdw>
              </a:effectLst>
            </a:endParaRPr>
          </a:p>
          <a:p>
            <a:endParaRPr lang="en-US" b="1" dirty="0">
              <a:solidFill>
                <a:srgbClr val="1CFFFA"/>
              </a:solidFill>
              <a:effectLst>
                <a:outerShdw blurRad="50800" dist="38100" dir="2700000" algn="tl" rotWithShape="0">
                  <a:prstClr val="black">
                    <a:alpha val="40000"/>
                  </a:prstClr>
                </a:outerShdw>
              </a:effectLst>
            </a:endParaRPr>
          </a:p>
        </p:txBody>
      </p:sp>
      <p:cxnSp>
        <p:nvCxnSpPr>
          <p:cNvPr id="8" name="Straight Arrow Connector 7"/>
          <p:cNvCxnSpPr/>
          <p:nvPr/>
        </p:nvCxnSpPr>
        <p:spPr>
          <a:xfrm>
            <a:off x="2398889" y="2574146"/>
            <a:ext cx="2328333" cy="1630965"/>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7890933" y="3358444"/>
            <a:ext cx="1100667" cy="369332"/>
          </a:xfrm>
          <a:prstGeom prst="rect">
            <a:avLst/>
          </a:prstGeom>
          <a:solidFill>
            <a:schemeClr val="bg1"/>
          </a:solidFill>
        </p:spPr>
        <p:txBody>
          <a:bodyPr wrap="square" rtlCol="0">
            <a:spAutoFit/>
          </a:bodyPr>
          <a:lstStyle/>
          <a:p>
            <a:r>
              <a:rPr lang="en-US" dirty="0"/>
              <a:t>Kentucky</a:t>
            </a:r>
          </a:p>
        </p:txBody>
      </p:sp>
      <p:sp>
        <p:nvSpPr>
          <p:cNvPr id="10" name="TextBox 9"/>
          <p:cNvSpPr txBox="1"/>
          <p:nvPr/>
        </p:nvSpPr>
        <p:spPr>
          <a:xfrm>
            <a:off x="4092222" y="2204814"/>
            <a:ext cx="1100667" cy="369332"/>
          </a:xfrm>
          <a:prstGeom prst="rect">
            <a:avLst/>
          </a:prstGeom>
          <a:solidFill>
            <a:schemeClr val="bg1"/>
          </a:solidFill>
        </p:spPr>
        <p:txBody>
          <a:bodyPr wrap="square" rtlCol="0">
            <a:spAutoFit/>
          </a:bodyPr>
          <a:lstStyle/>
          <a:p>
            <a:r>
              <a:rPr lang="en-US" dirty="0"/>
              <a:t>Indiana</a:t>
            </a:r>
          </a:p>
        </p:txBody>
      </p:sp>
    </p:spTree>
    <p:extLst>
      <p:ext uri="{BB962C8B-B14F-4D97-AF65-F5344CB8AC3E}">
        <p14:creationId xmlns:p14="http://schemas.microsoft.com/office/powerpoint/2010/main" val="18601308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84048" y="786384"/>
            <a:ext cx="8405725" cy="5724144"/>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27</a:t>
            </a:fld>
            <a:endParaRPr lang="en-US"/>
          </a:p>
        </p:txBody>
      </p:sp>
      <p:sp>
        <p:nvSpPr>
          <p:cNvPr id="2" name="TextBox 1"/>
          <p:cNvSpPr txBox="1"/>
          <p:nvPr/>
        </p:nvSpPr>
        <p:spPr>
          <a:xfrm>
            <a:off x="1711053" y="85372"/>
            <a:ext cx="5163305" cy="553998"/>
          </a:xfrm>
          <a:prstGeom prst="rect">
            <a:avLst/>
          </a:prstGeom>
          <a:noFill/>
        </p:spPr>
        <p:txBody>
          <a:bodyPr wrap="none" rtlCol="0">
            <a:spAutoFit/>
          </a:bodyPr>
          <a:lstStyle/>
          <a:p>
            <a:r>
              <a:rPr lang="en-US" sz="3000" dirty="0" err="1"/>
              <a:t>ProbTor</a:t>
            </a:r>
            <a:r>
              <a:rPr lang="en-US" sz="3000" dirty="0"/>
              <a:t> Example – 24 Feb 2018</a:t>
            </a:r>
          </a:p>
        </p:txBody>
      </p:sp>
      <p:sp>
        <p:nvSpPr>
          <p:cNvPr id="6" name="Rectangle 5"/>
          <p:cNvSpPr/>
          <p:nvPr/>
        </p:nvSpPr>
        <p:spPr>
          <a:xfrm>
            <a:off x="5215611" y="3643375"/>
            <a:ext cx="826498" cy="681160"/>
          </a:xfrm>
          <a:prstGeom prst="rect">
            <a:avLst/>
          </a:prstGeom>
          <a:noFill/>
          <a:ln w="571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52616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28</a:t>
            </a:fld>
            <a:endParaRPr lang="en-US"/>
          </a:p>
        </p:txBody>
      </p:sp>
      <p:sp>
        <p:nvSpPr>
          <p:cNvPr id="2" name="TextBox 1"/>
          <p:cNvSpPr txBox="1"/>
          <p:nvPr/>
        </p:nvSpPr>
        <p:spPr>
          <a:xfrm>
            <a:off x="956165" y="99483"/>
            <a:ext cx="6771693" cy="553998"/>
          </a:xfrm>
          <a:prstGeom prst="rect">
            <a:avLst/>
          </a:prstGeom>
          <a:noFill/>
        </p:spPr>
        <p:txBody>
          <a:bodyPr wrap="none" rtlCol="0">
            <a:spAutoFit/>
          </a:bodyPr>
          <a:lstStyle/>
          <a:p>
            <a:r>
              <a:rPr lang="en-US" sz="3000" dirty="0" err="1"/>
              <a:t>ProbTor</a:t>
            </a:r>
            <a:r>
              <a:rPr lang="en-US" sz="3000" dirty="0"/>
              <a:t> Example – 24 Feb 2018 2246 UTC</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4793" y="903112"/>
            <a:ext cx="6609207" cy="5544693"/>
          </a:xfrm>
          <a:prstGeom prst="rect">
            <a:avLst/>
          </a:prstGeom>
        </p:spPr>
      </p:pic>
      <p:sp>
        <p:nvSpPr>
          <p:cNvPr id="7" name="TextBox 6"/>
          <p:cNvSpPr txBox="1"/>
          <p:nvPr/>
        </p:nvSpPr>
        <p:spPr>
          <a:xfrm>
            <a:off x="0" y="912153"/>
            <a:ext cx="3429000" cy="2862323"/>
          </a:xfrm>
          <a:prstGeom prst="rect">
            <a:avLst/>
          </a:prstGeom>
          <a:solidFill>
            <a:schemeClr val="bg1"/>
          </a:solidFill>
        </p:spPr>
        <p:txBody>
          <a:bodyPr wrap="square" rtlCol="0">
            <a:spAutoFit/>
          </a:bodyPr>
          <a:lstStyle/>
          <a:p>
            <a:r>
              <a:rPr lang="en-US" b="1" dirty="0" err="1">
                <a:solidFill>
                  <a:srgbClr val="1CFFFA"/>
                </a:solidFill>
                <a:effectLst>
                  <a:outerShdw blurRad="50800" dist="38100" dir="2700000" algn="tl" rotWithShape="0">
                    <a:prstClr val="black">
                      <a:alpha val="40000"/>
                    </a:prstClr>
                  </a:outerShdw>
                </a:effectLst>
              </a:rPr>
              <a:t>ProbTor</a:t>
            </a:r>
            <a:r>
              <a:rPr lang="en-US" b="1" dirty="0">
                <a:solidFill>
                  <a:srgbClr val="1CFFFA"/>
                </a:solidFill>
                <a:effectLst>
                  <a:outerShdw blurRad="50800" dist="38100" dir="2700000" algn="tl" rotWithShape="0">
                    <a:prstClr val="black">
                      <a:alpha val="40000"/>
                    </a:prstClr>
                  </a:outerShdw>
                </a:effectLst>
              </a:rPr>
              <a:t> = 10%</a:t>
            </a:r>
          </a:p>
          <a:p>
            <a:r>
              <a:rPr lang="en-US" b="1" dirty="0">
                <a:solidFill>
                  <a:srgbClr val="1CFFFA"/>
                </a:solidFill>
                <a:effectLst>
                  <a:outerShdw blurRad="50800" dist="38100" dir="2700000" algn="tl" rotWithShape="0">
                    <a:prstClr val="black">
                      <a:alpha val="40000"/>
                    </a:prstClr>
                  </a:outerShdw>
                </a:effectLst>
              </a:rPr>
              <a:t>A broken line of storms was traversing across NE Arkansas.</a:t>
            </a:r>
          </a:p>
          <a:p>
            <a:endParaRPr lang="en-US" b="1" dirty="0">
              <a:solidFill>
                <a:srgbClr val="1CFFFA"/>
              </a:solidFill>
              <a:effectLst>
                <a:outerShdw blurRad="50800" dist="38100" dir="2700000" algn="tl" rotWithShape="0">
                  <a:prstClr val="black">
                    <a:alpha val="40000"/>
                  </a:prstClr>
                </a:outerShdw>
              </a:effectLst>
            </a:endParaRPr>
          </a:p>
          <a:p>
            <a:r>
              <a:rPr lang="en-US" b="1" dirty="0">
                <a:solidFill>
                  <a:srgbClr val="1CFFFA"/>
                </a:solidFill>
                <a:effectLst>
                  <a:outerShdw blurRad="50800" dist="38100" dir="2700000" algn="tl" rotWithShape="0">
                    <a:prstClr val="black">
                      <a:alpha val="40000"/>
                    </a:prstClr>
                  </a:outerShdw>
                </a:effectLst>
              </a:rPr>
              <a:t>The kinematics were very favorable for tornadoes—extreme values of 0-1km storm relative helicity and large effective shear.</a:t>
            </a:r>
          </a:p>
          <a:p>
            <a:endParaRPr lang="en-US" b="1" dirty="0">
              <a:solidFill>
                <a:srgbClr val="1CFFFA"/>
              </a:solidFill>
              <a:effectLst>
                <a:outerShdw blurRad="50800" dist="38100" dir="2700000" algn="tl" rotWithShape="0">
                  <a:prstClr val="black">
                    <a:alpha val="40000"/>
                  </a:prstClr>
                </a:outerShdw>
              </a:effectLst>
            </a:endParaRPr>
          </a:p>
        </p:txBody>
      </p:sp>
      <p:cxnSp>
        <p:nvCxnSpPr>
          <p:cNvPr id="8" name="Straight Arrow Connector 7"/>
          <p:cNvCxnSpPr/>
          <p:nvPr/>
        </p:nvCxnSpPr>
        <p:spPr>
          <a:xfrm>
            <a:off x="3132667" y="2779889"/>
            <a:ext cx="804332" cy="717587"/>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5139266" y="1695776"/>
            <a:ext cx="1100667" cy="369332"/>
          </a:xfrm>
          <a:prstGeom prst="rect">
            <a:avLst/>
          </a:prstGeom>
          <a:solidFill>
            <a:schemeClr val="bg1"/>
          </a:solidFill>
        </p:spPr>
        <p:txBody>
          <a:bodyPr wrap="square" rtlCol="0">
            <a:spAutoFit/>
          </a:bodyPr>
          <a:lstStyle/>
          <a:p>
            <a:r>
              <a:rPr lang="en-US" dirty="0"/>
              <a:t>Missouri</a:t>
            </a:r>
          </a:p>
        </p:txBody>
      </p:sp>
      <p:sp>
        <p:nvSpPr>
          <p:cNvPr id="10" name="TextBox 9"/>
          <p:cNvSpPr txBox="1"/>
          <p:nvPr/>
        </p:nvSpPr>
        <p:spPr>
          <a:xfrm>
            <a:off x="3570111" y="2307072"/>
            <a:ext cx="1100667" cy="369332"/>
          </a:xfrm>
          <a:prstGeom prst="rect">
            <a:avLst/>
          </a:prstGeom>
          <a:solidFill>
            <a:schemeClr val="bg1"/>
          </a:solidFill>
        </p:spPr>
        <p:txBody>
          <a:bodyPr wrap="square" rtlCol="0">
            <a:spAutoFit/>
          </a:bodyPr>
          <a:lstStyle/>
          <a:p>
            <a:r>
              <a:rPr lang="en-US" dirty="0"/>
              <a:t>Arkansas</a:t>
            </a:r>
          </a:p>
        </p:txBody>
      </p:sp>
    </p:spTree>
    <p:extLst>
      <p:ext uri="{BB962C8B-B14F-4D97-AF65-F5344CB8AC3E}">
        <p14:creationId xmlns:p14="http://schemas.microsoft.com/office/powerpoint/2010/main" val="33760159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29</a:t>
            </a:fld>
            <a:endParaRPr lang="en-US"/>
          </a:p>
        </p:txBody>
      </p:sp>
      <p:sp>
        <p:nvSpPr>
          <p:cNvPr id="2" name="TextBox 1"/>
          <p:cNvSpPr txBox="1"/>
          <p:nvPr/>
        </p:nvSpPr>
        <p:spPr>
          <a:xfrm>
            <a:off x="956165" y="99483"/>
            <a:ext cx="6771693" cy="553998"/>
          </a:xfrm>
          <a:prstGeom prst="rect">
            <a:avLst/>
          </a:prstGeom>
          <a:noFill/>
        </p:spPr>
        <p:txBody>
          <a:bodyPr wrap="none" rtlCol="0">
            <a:spAutoFit/>
          </a:bodyPr>
          <a:lstStyle/>
          <a:p>
            <a:r>
              <a:rPr lang="en-US" sz="3000" dirty="0" err="1"/>
              <a:t>ProbTor</a:t>
            </a:r>
            <a:r>
              <a:rPr lang="en-US" sz="3000" dirty="0"/>
              <a:t> Example – 24 Feb 2018 2248 UTC</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4793" y="903112"/>
            <a:ext cx="6609207" cy="5544693"/>
          </a:xfrm>
          <a:prstGeom prst="rect">
            <a:avLst/>
          </a:prstGeom>
        </p:spPr>
      </p:pic>
      <p:sp>
        <p:nvSpPr>
          <p:cNvPr id="7" name="TextBox 6"/>
          <p:cNvSpPr txBox="1"/>
          <p:nvPr/>
        </p:nvSpPr>
        <p:spPr>
          <a:xfrm>
            <a:off x="0" y="912153"/>
            <a:ext cx="3429000" cy="1477328"/>
          </a:xfrm>
          <a:prstGeom prst="rect">
            <a:avLst/>
          </a:prstGeom>
          <a:solidFill>
            <a:schemeClr val="bg1"/>
          </a:solidFill>
        </p:spPr>
        <p:txBody>
          <a:bodyPr wrap="square" rtlCol="0">
            <a:spAutoFit/>
          </a:bodyPr>
          <a:lstStyle/>
          <a:p>
            <a:r>
              <a:rPr lang="en-US" b="1" dirty="0" err="1">
                <a:solidFill>
                  <a:srgbClr val="1CFFFA"/>
                </a:solidFill>
                <a:effectLst>
                  <a:outerShdw blurRad="50800" dist="38100" dir="2700000" algn="tl" rotWithShape="0">
                    <a:prstClr val="black">
                      <a:alpha val="40000"/>
                    </a:prstClr>
                  </a:outerShdw>
                </a:effectLst>
              </a:rPr>
              <a:t>ProbTor</a:t>
            </a:r>
            <a:r>
              <a:rPr lang="en-US" b="1" dirty="0">
                <a:solidFill>
                  <a:srgbClr val="1CFFFA"/>
                </a:solidFill>
                <a:effectLst>
                  <a:outerShdw blurRad="50800" dist="38100" dir="2700000" algn="tl" rotWithShape="0">
                    <a:prstClr val="black">
                      <a:alpha val="40000"/>
                    </a:prstClr>
                  </a:outerShdw>
                </a:effectLst>
              </a:rPr>
              <a:t> = 25%</a:t>
            </a:r>
          </a:p>
          <a:p>
            <a:r>
              <a:rPr lang="en-US" b="1" dirty="0" err="1">
                <a:solidFill>
                  <a:srgbClr val="1CFFFA"/>
                </a:solidFill>
                <a:effectLst>
                  <a:outerShdw blurRad="50800" dist="38100" dir="2700000" algn="tl" rotWithShape="0">
                    <a:prstClr val="black">
                      <a:alpha val="40000"/>
                    </a:prstClr>
                  </a:outerShdw>
                </a:effectLst>
              </a:rPr>
              <a:t>ProbTor</a:t>
            </a:r>
            <a:r>
              <a:rPr lang="en-US" b="1" dirty="0">
                <a:solidFill>
                  <a:srgbClr val="1CFFFA"/>
                </a:solidFill>
                <a:effectLst>
                  <a:outerShdw blurRad="50800" dist="38100" dir="2700000" algn="tl" rotWithShape="0">
                    <a:prstClr val="black">
                      <a:alpha val="40000"/>
                    </a:prstClr>
                  </a:outerShdw>
                </a:effectLst>
              </a:rPr>
              <a:t> increases as MRMS low and mid level AzShear strengthens.</a:t>
            </a:r>
          </a:p>
          <a:p>
            <a:endParaRPr lang="en-US" b="1" dirty="0">
              <a:solidFill>
                <a:srgbClr val="1CFFFA"/>
              </a:solidFill>
              <a:effectLst>
                <a:outerShdw blurRad="50800" dist="38100" dir="2700000" algn="tl" rotWithShape="0">
                  <a:prstClr val="black">
                    <a:alpha val="40000"/>
                  </a:prstClr>
                </a:outerShdw>
              </a:effectLst>
            </a:endParaRPr>
          </a:p>
        </p:txBody>
      </p:sp>
      <p:cxnSp>
        <p:nvCxnSpPr>
          <p:cNvPr id="8" name="Straight Arrow Connector 7"/>
          <p:cNvCxnSpPr/>
          <p:nvPr/>
        </p:nvCxnSpPr>
        <p:spPr>
          <a:xfrm>
            <a:off x="2384778" y="2065108"/>
            <a:ext cx="1552221" cy="1180448"/>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5139266" y="1695776"/>
            <a:ext cx="1100667" cy="369332"/>
          </a:xfrm>
          <a:prstGeom prst="rect">
            <a:avLst/>
          </a:prstGeom>
          <a:solidFill>
            <a:schemeClr val="bg1"/>
          </a:solidFill>
        </p:spPr>
        <p:txBody>
          <a:bodyPr wrap="square" rtlCol="0">
            <a:spAutoFit/>
          </a:bodyPr>
          <a:lstStyle/>
          <a:p>
            <a:r>
              <a:rPr lang="en-US" dirty="0"/>
              <a:t>Missouri</a:t>
            </a:r>
          </a:p>
        </p:txBody>
      </p:sp>
      <p:sp>
        <p:nvSpPr>
          <p:cNvPr id="10" name="TextBox 9"/>
          <p:cNvSpPr txBox="1"/>
          <p:nvPr/>
        </p:nvSpPr>
        <p:spPr>
          <a:xfrm>
            <a:off x="3570111" y="2307072"/>
            <a:ext cx="1100667" cy="369332"/>
          </a:xfrm>
          <a:prstGeom prst="rect">
            <a:avLst/>
          </a:prstGeom>
          <a:solidFill>
            <a:schemeClr val="bg1"/>
          </a:solidFill>
        </p:spPr>
        <p:txBody>
          <a:bodyPr wrap="square" rtlCol="0">
            <a:spAutoFit/>
          </a:bodyPr>
          <a:lstStyle/>
          <a:p>
            <a:r>
              <a:rPr lang="en-US" dirty="0"/>
              <a:t>Arkansas</a:t>
            </a:r>
          </a:p>
        </p:txBody>
      </p:sp>
    </p:spTree>
    <p:extLst>
      <p:ext uri="{BB962C8B-B14F-4D97-AF65-F5344CB8AC3E}">
        <p14:creationId xmlns:p14="http://schemas.microsoft.com/office/powerpoint/2010/main" val="32468091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err="1">
                <a:latin typeface="+mn-lt"/>
                <a:cs typeface="Corbel (Body)"/>
              </a:rPr>
              <a:t>ProbSevere</a:t>
            </a:r>
            <a:r>
              <a:rPr lang="en-US" sz="3600" b="1" dirty="0">
                <a:latin typeface="+mn-lt"/>
                <a:cs typeface="Corbel (Body)"/>
              </a:rPr>
              <a:t> v2</a:t>
            </a:r>
          </a:p>
        </p:txBody>
      </p:sp>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3</a:t>
            </a:fld>
            <a:endParaRPr lang="en-US"/>
          </a:p>
        </p:txBody>
      </p:sp>
      <p:sp>
        <p:nvSpPr>
          <p:cNvPr id="3" name="TextBox 2"/>
          <p:cNvSpPr txBox="1"/>
          <p:nvPr/>
        </p:nvSpPr>
        <p:spPr>
          <a:xfrm>
            <a:off x="-1" y="991150"/>
            <a:ext cx="8991600" cy="769441"/>
          </a:xfrm>
          <a:prstGeom prst="rect">
            <a:avLst/>
          </a:prstGeom>
          <a:noFill/>
        </p:spPr>
        <p:txBody>
          <a:bodyPr wrap="square" rtlCol="0">
            <a:spAutoFit/>
          </a:bodyPr>
          <a:lstStyle/>
          <a:p>
            <a:r>
              <a:rPr lang="en-US" sz="2200" b="1" dirty="0">
                <a:latin typeface="Calibri"/>
                <a:cs typeface="Calibri"/>
              </a:rPr>
              <a:t>Probabilities are a function of the dynamic and thermodynamic environment and observations</a:t>
            </a:r>
          </a:p>
        </p:txBody>
      </p:sp>
      <p:sp>
        <p:nvSpPr>
          <p:cNvPr id="5" name="TextBox 4"/>
          <p:cNvSpPr txBox="1"/>
          <p:nvPr/>
        </p:nvSpPr>
        <p:spPr>
          <a:xfrm>
            <a:off x="237066" y="1879600"/>
            <a:ext cx="4334934" cy="2031325"/>
          </a:xfrm>
          <a:prstGeom prst="rect">
            <a:avLst/>
          </a:prstGeom>
          <a:noFill/>
          <a:ln>
            <a:solidFill>
              <a:schemeClr val="accent3">
                <a:lumMod val="60000"/>
                <a:lumOff val="40000"/>
              </a:schemeClr>
            </a:solidFill>
          </a:ln>
        </p:spPr>
        <p:txBody>
          <a:bodyPr wrap="square" rtlCol="0">
            <a:spAutoFit/>
          </a:bodyPr>
          <a:lstStyle/>
          <a:p>
            <a:r>
              <a:rPr lang="en-US" b="1" u="sng" dirty="0" err="1"/>
              <a:t>ProbHail</a:t>
            </a:r>
            <a:r>
              <a:rPr lang="en-US" b="1" u="sng" dirty="0"/>
              <a:t>:</a:t>
            </a:r>
          </a:p>
          <a:p>
            <a:pPr marL="285750" indent="-285750">
              <a:buFont typeface="Arial"/>
              <a:buChar char="•"/>
            </a:pPr>
            <a:r>
              <a:rPr lang="en-US" i="1" dirty="0"/>
              <a:t>a priori:  0.03</a:t>
            </a:r>
          </a:p>
          <a:p>
            <a:pPr marL="285750" indent="-285750">
              <a:buFont typeface="Arial"/>
              <a:buChar char="•"/>
            </a:pPr>
            <a:r>
              <a:rPr lang="en-US" dirty="0"/>
              <a:t>MESH vs. Wet Bulb 0°C</a:t>
            </a:r>
            <a:r>
              <a:rPr lang="en-US" baseline="30000" dirty="0"/>
              <a:t> </a:t>
            </a:r>
            <a:r>
              <a:rPr lang="en-US" dirty="0"/>
              <a:t>Height</a:t>
            </a:r>
          </a:p>
          <a:p>
            <a:pPr marL="285750" indent="-285750">
              <a:buFont typeface="Arial"/>
              <a:buChar char="•"/>
            </a:pPr>
            <a:r>
              <a:rPr lang="en-US" dirty="0"/>
              <a:t>Flash Rate vs. EBS</a:t>
            </a:r>
          </a:p>
          <a:p>
            <a:pPr marL="285750" indent="-285750">
              <a:buFont typeface="Arial"/>
              <a:buChar char="•"/>
            </a:pPr>
            <a:r>
              <a:rPr lang="en-US" dirty="0"/>
              <a:t>CAPE in -10°C to -30°C layer </a:t>
            </a:r>
            <a:r>
              <a:rPr lang="en-US" dirty="0" err="1"/>
              <a:t>vs</a:t>
            </a:r>
            <a:r>
              <a:rPr lang="en-US" dirty="0"/>
              <a:t> Precipitable Water</a:t>
            </a:r>
          </a:p>
          <a:p>
            <a:pPr marL="285750" indent="-285750">
              <a:buFont typeface="Arial"/>
              <a:buChar char="•"/>
            </a:pPr>
            <a:r>
              <a:rPr lang="en-US" dirty="0"/>
              <a:t>Satellite Growth Rate</a:t>
            </a:r>
          </a:p>
        </p:txBody>
      </p:sp>
      <p:sp>
        <p:nvSpPr>
          <p:cNvPr id="19" name="TextBox 18"/>
          <p:cNvSpPr txBox="1"/>
          <p:nvPr/>
        </p:nvSpPr>
        <p:spPr>
          <a:xfrm>
            <a:off x="4893733" y="1600200"/>
            <a:ext cx="3793067" cy="2308324"/>
          </a:xfrm>
          <a:prstGeom prst="rect">
            <a:avLst/>
          </a:prstGeom>
          <a:noFill/>
          <a:ln>
            <a:solidFill>
              <a:schemeClr val="accent3">
                <a:lumMod val="60000"/>
                <a:lumOff val="40000"/>
              </a:schemeClr>
            </a:solidFill>
          </a:ln>
        </p:spPr>
        <p:txBody>
          <a:bodyPr wrap="square" rtlCol="0">
            <a:spAutoFit/>
          </a:bodyPr>
          <a:lstStyle/>
          <a:p>
            <a:r>
              <a:rPr lang="en-US" b="1" u="sng" dirty="0" err="1"/>
              <a:t>ProbWind</a:t>
            </a:r>
            <a:r>
              <a:rPr lang="en-US" b="1" u="sng" dirty="0"/>
              <a:t>:</a:t>
            </a:r>
          </a:p>
          <a:p>
            <a:pPr marL="285750" indent="-285750">
              <a:buFont typeface="Arial"/>
              <a:buChar char="•"/>
            </a:pPr>
            <a:r>
              <a:rPr lang="en-US" i="1" dirty="0"/>
              <a:t>a priori:  f(</a:t>
            </a:r>
            <a:r>
              <a:rPr lang="en-US" dirty="0" err="1"/>
              <a:t>MeanWind</a:t>
            </a:r>
            <a:r>
              <a:rPr lang="en-US" dirty="0"/>
              <a:t> 1-3 km AGL/ MLCAPE</a:t>
            </a:r>
            <a:r>
              <a:rPr lang="en-US" i="1" dirty="0"/>
              <a:t>)</a:t>
            </a:r>
          </a:p>
          <a:p>
            <a:pPr marL="285750" indent="-285750">
              <a:buFont typeface="Arial"/>
              <a:buChar char="•"/>
            </a:pPr>
            <a:r>
              <a:rPr lang="en-US" dirty="0"/>
              <a:t>VIL Density</a:t>
            </a:r>
          </a:p>
          <a:p>
            <a:pPr marL="285750" indent="-285750">
              <a:buFont typeface="Arial"/>
              <a:buChar char="•"/>
            </a:pPr>
            <a:r>
              <a:rPr lang="en-US" dirty="0"/>
              <a:t>Flash Rate </a:t>
            </a:r>
            <a:r>
              <a:rPr lang="en-US" dirty="0" err="1"/>
              <a:t>vs</a:t>
            </a:r>
            <a:r>
              <a:rPr lang="en-US" dirty="0"/>
              <a:t> 3-6 km AzShear</a:t>
            </a:r>
          </a:p>
          <a:p>
            <a:pPr marL="285750" indent="-285750">
              <a:buFont typeface="Arial"/>
              <a:buChar char="•"/>
            </a:pPr>
            <a:r>
              <a:rPr lang="en-US" dirty="0" err="1"/>
              <a:t>MeanWind</a:t>
            </a:r>
            <a:r>
              <a:rPr lang="en-US" dirty="0"/>
              <a:t> 1-3 km AGL vs. 0-2 km AzShear</a:t>
            </a:r>
          </a:p>
          <a:p>
            <a:pPr marL="285750" indent="-285750">
              <a:buFont typeface="Arial"/>
              <a:buChar char="•"/>
            </a:pPr>
            <a:r>
              <a:rPr lang="en-US" dirty="0"/>
              <a:t>Satellite Growth Rate</a:t>
            </a:r>
          </a:p>
        </p:txBody>
      </p:sp>
      <p:sp>
        <p:nvSpPr>
          <p:cNvPr id="8" name="TextBox 7"/>
          <p:cNvSpPr txBox="1"/>
          <p:nvPr/>
        </p:nvSpPr>
        <p:spPr>
          <a:xfrm>
            <a:off x="2057400" y="4343400"/>
            <a:ext cx="5334000" cy="2031325"/>
          </a:xfrm>
          <a:prstGeom prst="rect">
            <a:avLst/>
          </a:prstGeom>
          <a:noFill/>
          <a:ln>
            <a:solidFill>
              <a:schemeClr val="accent3">
                <a:lumMod val="60000"/>
                <a:lumOff val="40000"/>
              </a:schemeClr>
            </a:solidFill>
          </a:ln>
        </p:spPr>
        <p:txBody>
          <a:bodyPr wrap="square" rtlCol="0">
            <a:spAutoFit/>
          </a:bodyPr>
          <a:lstStyle/>
          <a:p>
            <a:r>
              <a:rPr lang="en-US" b="1" dirty="0" err="1"/>
              <a:t>ProbTor</a:t>
            </a:r>
            <a:r>
              <a:rPr lang="en-US" b="1" dirty="0"/>
              <a:t>:</a:t>
            </a:r>
          </a:p>
          <a:p>
            <a:pPr marL="285750" indent="-285750">
              <a:buFont typeface="Arial"/>
              <a:buChar char="•"/>
            </a:pPr>
            <a:r>
              <a:rPr lang="en-US" i="1" dirty="0"/>
              <a:t>a priori: </a:t>
            </a:r>
            <a:r>
              <a:rPr lang="en-US" dirty="0"/>
              <a:t>0.01</a:t>
            </a:r>
            <a:endParaRPr lang="en-US" i="1" dirty="0"/>
          </a:p>
          <a:p>
            <a:pPr marL="285750" indent="-285750">
              <a:buFont typeface="Arial"/>
              <a:buChar char="•"/>
            </a:pPr>
            <a:r>
              <a:rPr lang="en-US" dirty="0"/>
              <a:t>Max 0-2km </a:t>
            </a:r>
            <a:r>
              <a:rPr lang="en-US" dirty="0" err="1"/>
              <a:t>AzShear</a:t>
            </a:r>
            <a:endParaRPr lang="en-US" dirty="0"/>
          </a:p>
          <a:p>
            <a:pPr marL="285750" indent="-285750">
              <a:buFont typeface="Arial"/>
              <a:buChar char="•"/>
            </a:pPr>
            <a:r>
              <a:rPr lang="en-US" dirty="0"/>
              <a:t>98</a:t>
            </a:r>
            <a:r>
              <a:rPr lang="en-US" baseline="30000" dirty="0"/>
              <a:t>th</a:t>
            </a:r>
            <a:r>
              <a:rPr lang="en-US" dirty="0"/>
              <a:t> %</a:t>
            </a:r>
            <a:r>
              <a:rPr lang="en-US" dirty="0" err="1"/>
              <a:t>ile</a:t>
            </a:r>
            <a:r>
              <a:rPr lang="en-US" dirty="0"/>
              <a:t> 0-2km </a:t>
            </a:r>
            <a:r>
              <a:rPr lang="en-US" dirty="0" err="1"/>
              <a:t>AzShear</a:t>
            </a:r>
            <a:r>
              <a:rPr lang="en-US" dirty="0"/>
              <a:t> vs. 0-1km SRH</a:t>
            </a:r>
          </a:p>
          <a:p>
            <a:pPr marL="285750" indent="-285750">
              <a:buFont typeface="Arial"/>
              <a:buChar char="•"/>
            </a:pPr>
            <a:r>
              <a:rPr lang="en-US" dirty="0"/>
              <a:t>98</a:t>
            </a:r>
            <a:r>
              <a:rPr lang="en-US" baseline="30000" dirty="0"/>
              <a:t>th</a:t>
            </a:r>
            <a:r>
              <a:rPr lang="en-US" dirty="0"/>
              <a:t> %</a:t>
            </a:r>
            <a:r>
              <a:rPr lang="en-US" dirty="0" err="1"/>
              <a:t>ile</a:t>
            </a:r>
            <a:r>
              <a:rPr lang="en-US" dirty="0"/>
              <a:t> 3-6km </a:t>
            </a:r>
            <a:r>
              <a:rPr lang="en-US" dirty="0" err="1"/>
              <a:t>AzShear</a:t>
            </a:r>
            <a:r>
              <a:rPr lang="en-US" dirty="0"/>
              <a:t> vs. max flash density</a:t>
            </a:r>
          </a:p>
          <a:p>
            <a:pPr marL="285750" indent="-285750">
              <a:buFont typeface="Arial"/>
              <a:buChar char="•"/>
            </a:pPr>
            <a:r>
              <a:rPr lang="en-US" dirty="0"/>
              <a:t>EBS vs. </a:t>
            </a:r>
            <a:r>
              <a:rPr lang="en-US" dirty="0" err="1"/>
              <a:t>MeanWind</a:t>
            </a:r>
            <a:r>
              <a:rPr lang="en-US" dirty="0"/>
              <a:t> 1-3 km AGL</a:t>
            </a:r>
          </a:p>
          <a:p>
            <a:pPr marL="285750" indent="-285750">
              <a:buFont typeface="Arial"/>
              <a:buChar char="•"/>
            </a:pPr>
            <a:r>
              <a:rPr lang="en-US" dirty="0"/>
              <a:t>MLCAPE; MLCIN</a:t>
            </a:r>
          </a:p>
        </p:txBody>
      </p:sp>
    </p:spTree>
    <p:extLst>
      <p:ext uri="{BB962C8B-B14F-4D97-AF65-F5344CB8AC3E}">
        <p14:creationId xmlns:p14="http://schemas.microsoft.com/office/powerpoint/2010/main" val="3211762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30</a:t>
            </a:fld>
            <a:endParaRPr lang="en-US"/>
          </a:p>
        </p:txBody>
      </p:sp>
      <p:sp>
        <p:nvSpPr>
          <p:cNvPr id="2" name="TextBox 1"/>
          <p:cNvSpPr txBox="1"/>
          <p:nvPr/>
        </p:nvSpPr>
        <p:spPr>
          <a:xfrm>
            <a:off x="956165" y="99483"/>
            <a:ext cx="6771693" cy="553998"/>
          </a:xfrm>
          <a:prstGeom prst="rect">
            <a:avLst/>
          </a:prstGeom>
          <a:noFill/>
        </p:spPr>
        <p:txBody>
          <a:bodyPr wrap="none" rtlCol="0">
            <a:spAutoFit/>
          </a:bodyPr>
          <a:lstStyle/>
          <a:p>
            <a:r>
              <a:rPr lang="en-US" sz="3000" dirty="0" err="1"/>
              <a:t>ProbTor</a:t>
            </a:r>
            <a:r>
              <a:rPr lang="en-US" sz="3000" dirty="0"/>
              <a:t> Example – 24 Feb 2018 2250 UTC</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4793" y="903112"/>
            <a:ext cx="6609207" cy="5544693"/>
          </a:xfrm>
          <a:prstGeom prst="rect">
            <a:avLst/>
          </a:prstGeom>
        </p:spPr>
      </p:pic>
      <p:sp>
        <p:nvSpPr>
          <p:cNvPr id="7" name="TextBox 6"/>
          <p:cNvSpPr txBox="1"/>
          <p:nvPr/>
        </p:nvSpPr>
        <p:spPr>
          <a:xfrm>
            <a:off x="0" y="912153"/>
            <a:ext cx="3429000" cy="1477328"/>
          </a:xfrm>
          <a:prstGeom prst="rect">
            <a:avLst/>
          </a:prstGeom>
          <a:solidFill>
            <a:schemeClr val="bg1"/>
          </a:solidFill>
        </p:spPr>
        <p:txBody>
          <a:bodyPr wrap="square" rtlCol="0">
            <a:spAutoFit/>
          </a:bodyPr>
          <a:lstStyle/>
          <a:p>
            <a:r>
              <a:rPr lang="en-US" b="1" dirty="0" err="1">
                <a:solidFill>
                  <a:srgbClr val="1CFFFA"/>
                </a:solidFill>
                <a:effectLst>
                  <a:outerShdw blurRad="50800" dist="38100" dir="2700000" algn="tl" rotWithShape="0">
                    <a:prstClr val="black">
                      <a:alpha val="40000"/>
                    </a:prstClr>
                  </a:outerShdw>
                </a:effectLst>
              </a:rPr>
              <a:t>ProbTor</a:t>
            </a:r>
            <a:r>
              <a:rPr lang="en-US" b="1" dirty="0">
                <a:solidFill>
                  <a:srgbClr val="1CFFFA"/>
                </a:solidFill>
                <a:effectLst>
                  <a:outerShdw blurRad="50800" dist="38100" dir="2700000" algn="tl" rotWithShape="0">
                    <a:prstClr val="black">
                      <a:alpha val="40000"/>
                    </a:prstClr>
                  </a:outerShdw>
                </a:effectLst>
              </a:rPr>
              <a:t> = 42%</a:t>
            </a:r>
          </a:p>
          <a:p>
            <a:r>
              <a:rPr lang="en-US" b="1" dirty="0" err="1">
                <a:solidFill>
                  <a:srgbClr val="1CFFFA"/>
                </a:solidFill>
                <a:effectLst>
                  <a:outerShdw blurRad="50800" dist="38100" dir="2700000" algn="tl" rotWithShape="0">
                    <a:prstClr val="black">
                      <a:alpha val="40000"/>
                    </a:prstClr>
                  </a:outerShdw>
                </a:effectLst>
              </a:rPr>
              <a:t>ProbTor</a:t>
            </a:r>
            <a:r>
              <a:rPr lang="en-US" b="1" dirty="0">
                <a:solidFill>
                  <a:srgbClr val="1CFFFA"/>
                </a:solidFill>
                <a:effectLst>
                  <a:outerShdw blurRad="50800" dist="38100" dir="2700000" algn="tl" rotWithShape="0">
                    <a:prstClr val="black">
                      <a:alpha val="40000"/>
                    </a:prstClr>
                  </a:outerShdw>
                </a:effectLst>
              </a:rPr>
              <a:t> increases again, this time due to an increase in the storm’s maximum flash density.</a:t>
            </a:r>
          </a:p>
          <a:p>
            <a:endParaRPr lang="en-US" b="1" dirty="0">
              <a:solidFill>
                <a:srgbClr val="1CFFFA"/>
              </a:solidFill>
              <a:effectLst>
                <a:outerShdw blurRad="50800" dist="38100" dir="2700000" algn="tl" rotWithShape="0">
                  <a:prstClr val="black">
                    <a:alpha val="40000"/>
                  </a:prstClr>
                </a:outerShdw>
              </a:effectLst>
            </a:endParaRPr>
          </a:p>
        </p:txBody>
      </p:sp>
      <p:cxnSp>
        <p:nvCxnSpPr>
          <p:cNvPr id="8" name="Straight Arrow Connector 7"/>
          <p:cNvCxnSpPr/>
          <p:nvPr/>
        </p:nvCxnSpPr>
        <p:spPr>
          <a:xfrm>
            <a:off x="2384778" y="2065108"/>
            <a:ext cx="1552221" cy="1180448"/>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5139266" y="1695776"/>
            <a:ext cx="1100667" cy="369332"/>
          </a:xfrm>
          <a:prstGeom prst="rect">
            <a:avLst/>
          </a:prstGeom>
          <a:solidFill>
            <a:schemeClr val="bg1"/>
          </a:solidFill>
        </p:spPr>
        <p:txBody>
          <a:bodyPr wrap="square" rtlCol="0">
            <a:spAutoFit/>
          </a:bodyPr>
          <a:lstStyle/>
          <a:p>
            <a:r>
              <a:rPr lang="en-US" dirty="0"/>
              <a:t>Missouri</a:t>
            </a:r>
          </a:p>
        </p:txBody>
      </p:sp>
      <p:sp>
        <p:nvSpPr>
          <p:cNvPr id="10" name="TextBox 9"/>
          <p:cNvSpPr txBox="1"/>
          <p:nvPr/>
        </p:nvSpPr>
        <p:spPr>
          <a:xfrm>
            <a:off x="3570111" y="2307072"/>
            <a:ext cx="1100667" cy="369332"/>
          </a:xfrm>
          <a:prstGeom prst="rect">
            <a:avLst/>
          </a:prstGeom>
          <a:solidFill>
            <a:schemeClr val="bg1"/>
          </a:solidFill>
        </p:spPr>
        <p:txBody>
          <a:bodyPr wrap="square" rtlCol="0">
            <a:spAutoFit/>
          </a:bodyPr>
          <a:lstStyle/>
          <a:p>
            <a:r>
              <a:rPr lang="en-US" dirty="0"/>
              <a:t>Arkansas</a:t>
            </a:r>
          </a:p>
        </p:txBody>
      </p:sp>
    </p:spTree>
    <p:extLst>
      <p:ext uri="{BB962C8B-B14F-4D97-AF65-F5344CB8AC3E}">
        <p14:creationId xmlns:p14="http://schemas.microsoft.com/office/powerpoint/2010/main" val="19906309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31</a:t>
            </a:fld>
            <a:endParaRPr lang="en-US"/>
          </a:p>
        </p:txBody>
      </p:sp>
      <p:sp>
        <p:nvSpPr>
          <p:cNvPr id="2" name="TextBox 1"/>
          <p:cNvSpPr txBox="1"/>
          <p:nvPr/>
        </p:nvSpPr>
        <p:spPr>
          <a:xfrm>
            <a:off x="956165" y="99483"/>
            <a:ext cx="6771693" cy="553998"/>
          </a:xfrm>
          <a:prstGeom prst="rect">
            <a:avLst/>
          </a:prstGeom>
          <a:noFill/>
        </p:spPr>
        <p:txBody>
          <a:bodyPr wrap="none" rtlCol="0">
            <a:spAutoFit/>
          </a:bodyPr>
          <a:lstStyle/>
          <a:p>
            <a:r>
              <a:rPr lang="en-US" sz="3000" dirty="0" err="1"/>
              <a:t>ProbTor</a:t>
            </a:r>
            <a:r>
              <a:rPr lang="en-US" sz="3000" dirty="0"/>
              <a:t> Example – 24 Feb 2018 2252 UTC</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4793" y="903112"/>
            <a:ext cx="6609207" cy="5544693"/>
          </a:xfrm>
          <a:prstGeom prst="rect">
            <a:avLst/>
          </a:prstGeom>
        </p:spPr>
      </p:pic>
      <p:sp>
        <p:nvSpPr>
          <p:cNvPr id="7" name="TextBox 6"/>
          <p:cNvSpPr txBox="1"/>
          <p:nvPr/>
        </p:nvSpPr>
        <p:spPr>
          <a:xfrm>
            <a:off x="0" y="912153"/>
            <a:ext cx="3429000" cy="1477328"/>
          </a:xfrm>
          <a:prstGeom prst="rect">
            <a:avLst/>
          </a:prstGeom>
          <a:solidFill>
            <a:schemeClr val="bg1"/>
          </a:solidFill>
        </p:spPr>
        <p:txBody>
          <a:bodyPr wrap="square" rtlCol="0">
            <a:spAutoFit/>
          </a:bodyPr>
          <a:lstStyle/>
          <a:p>
            <a:r>
              <a:rPr lang="en-US" b="1" dirty="0" err="1">
                <a:solidFill>
                  <a:srgbClr val="1CFFFA"/>
                </a:solidFill>
                <a:effectLst>
                  <a:outerShdw blurRad="50800" dist="38100" dir="2700000" algn="tl" rotWithShape="0">
                    <a:prstClr val="black">
                      <a:alpha val="40000"/>
                    </a:prstClr>
                  </a:outerShdw>
                </a:effectLst>
              </a:rPr>
              <a:t>ProbTor</a:t>
            </a:r>
            <a:r>
              <a:rPr lang="en-US" b="1" dirty="0">
                <a:solidFill>
                  <a:srgbClr val="1CFFFA"/>
                </a:solidFill>
                <a:effectLst>
                  <a:outerShdw blurRad="50800" dist="38100" dir="2700000" algn="tl" rotWithShape="0">
                    <a:prstClr val="black">
                      <a:alpha val="40000"/>
                    </a:prstClr>
                  </a:outerShdw>
                </a:effectLst>
              </a:rPr>
              <a:t> = 51%</a:t>
            </a:r>
          </a:p>
          <a:p>
            <a:r>
              <a:rPr lang="en-US" b="1" dirty="0" err="1">
                <a:solidFill>
                  <a:srgbClr val="1CFFFA"/>
                </a:solidFill>
                <a:effectLst>
                  <a:outerShdw blurRad="50800" dist="38100" dir="2700000" algn="tl" rotWithShape="0">
                    <a:prstClr val="black">
                      <a:alpha val="40000"/>
                    </a:prstClr>
                  </a:outerShdw>
                </a:effectLst>
              </a:rPr>
              <a:t>ProbTor</a:t>
            </a:r>
            <a:r>
              <a:rPr lang="en-US" b="1" dirty="0">
                <a:solidFill>
                  <a:srgbClr val="1CFFFA"/>
                </a:solidFill>
                <a:effectLst>
                  <a:outerShdw blurRad="50800" dist="38100" dir="2700000" algn="tl" rotWithShape="0">
                    <a:prstClr val="black">
                      <a:alpha val="40000"/>
                    </a:prstClr>
                  </a:outerShdw>
                </a:effectLst>
              </a:rPr>
              <a:t> continues to increase as the low level storm rotation continues to strengthen.</a:t>
            </a:r>
          </a:p>
          <a:p>
            <a:endParaRPr lang="en-US" b="1" dirty="0">
              <a:solidFill>
                <a:srgbClr val="1CFFFA"/>
              </a:solidFill>
              <a:effectLst>
                <a:outerShdw blurRad="50800" dist="38100" dir="2700000" algn="tl" rotWithShape="0">
                  <a:prstClr val="black">
                    <a:alpha val="40000"/>
                  </a:prstClr>
                </a:outerShdw>
              </a:effectLst>
            </a:endParaRPr>
          </a:p>
        </p:txBody>
      </p:sp>
      <p:cxnSp>
        <p:nvCxnSpPr>
          <p:cNvPr id="8" name="Straight Arrow Connector 7"/>
          <p:cNvCxnSpPr/>
          <p:nvPr/>
        </p:nvCxnSpPr>
        <p:spPr>
          <a:xfrm>
            <a:off x="2534793" y="2065108"/>
            <a:ext cx="1500985" cy="982892"/>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5139266" y="1695776"/>
            <a:ext cx="1100667" cy="369332"/>
          </a:xfrm>
          <a:prstGeom prst="rect">
            <a:avLst/>
          </a:prstGeom>
          <a:solidFill>
            <a:schemeClr val="bg1"/>
          </a:solidFill>
        </p:spPr>
        <p:txBody>
          <a:bodyPr wrap="square" rtlCol="0">
            <a:spAutoFit/>
          </a:bodyPr>
          <a:lstStyle/>
          <a:p>
            <a:r>
              <a:rPr lang="en-US" dirty="0"/>
              <a:t>Missouri</a:t>
            </a:r>
          </a:p>
        </p:txBody>
      </p:sp>
      <p:sp>
        <p:nvSpPr>
          <p:cNvPr id="10" name="TextBox 9"/>
          <p:cNvSpPr txBox="1"/>
          <p:nvPr/>
        </p:nvSpPr>
        <p:spPr>
          <a:xfrm>
            <a:off x="3570111" y="2307072"/>
            <a:ext cx="1100667" cy="369332"/>
          </a:xfrm>
          <a:prstGeom prst="rect">
            <a:avLst/>
          </a:prstGeom>
          <a:solidFill>
            <a:schemeClr val="bg1"/>
          </a:solidFill>
        </p:spPr>
        <p:txBody>
          <a:bodyPr wrap="square" rtlCol="0">
            <a:spAutoFit/>
          </a:bodyPr>
          <a:lstStyle/>
          <a:p>
            <a:r>
              <a:rPr lang="en-US" dirty="0"/>
              <a:t>Arkansas</a:t>
            </a:r>
          </a:p>
        </p:txBody>
      </p:sp>
    </p:spTree>
    <p:extLst>
      <p:ext uri="{BB962C8B-B14F-4D97-AF65-F5344CB8AC3E}">
        <p14:creationId xmlns:p14="http://schemas.microsoft.com/office/powerpoint/2010/main" val="31295839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32</a:t>
            </a:fld>
            <a:endParaRPr lang="en-US"/>
          </a:p>
        </p:txBody>
      </p:sp>
      <p:sp>
        <p:nvSpPr>
          <p:cNvPr id="2" name="TextBox 1"/>
          <p:cNvSpPr txBox="1"/>
          <p:nvPr/>
        </p:nvSpPr>
        <p:spPr>
          <a:xfrm>
            <a:off x="956165" y="99483"/>
            <a:ext cx="6771693" cy="553998"/>
          </a:xfrm>
          <a:prstGeom prst="rect">
            <a:avLst/>
          </a:prstGeom>
          <a:noFill/>
        </p:spPr>
        <p:txBody>
          <a:bodyPr wrap="none" rtlCol="0">
            <a:spAutoFit/>
          </a:bodyPr>
          <a:lstStyle/>
          <a:p>
            <a:r>
              <a:rPr lang="en-US" sz="3000" dirty="0" err="1"/>
              <a:t>ProbTor</a:t>
            </a:r>
            <a:r>
              <a:rPr lang="en-US" sz="3000" dirty="0"/>
              <a:t> Example – 24 Feb 2018 2306 UTC</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4793" y="903112"/>
            <a:ext cx="6609207" cy="5544693"/>
          </a:xfrm>
          <a:prstGeom prst="rect">
            <a:avLst/>
          </a:prstGeom>
        </p:spPr>
      </p:pic>
      <p:sp>
        <p:nvSpPr>
          <p:cNvPr id="7" name="TextBox 6"/>
          <p:cNvSpPr txBox="1"/>
          <p:nvPr/>
        </p:nvSpPr>
        <p:spPr>
          <a:xfrm>
            <a:off x="0" y="912153"/>
            <a:ext cx="3429000" cy="1200329"/>
          </a:xfrm>
          <a:prstGeom prst="rect">
            <a:avLst/>
          </a:prstGeom>
          <a:solidFill>
            <a:schemeClr val="bg1"/>
          </a:solidFill>
        </p:spPr>
        <p:txBody>
          <a:bodyPr wrap="square" rtlCol="0">
            <a:spAutoFit/>
          </a:bodyPr>
          <a:lstStyle/>
          <a:p>
            <a:r>
              <a:rPr lang="en-US" b="1" dirty="0" err="1">
                <a:solidFill>
                  <a:srgbClr val="1CFFFA"/>
                </a:solidFill>
                <a:effectLst>
                  <a:outerShdw blurRad="50800" dist="38100" dir="2700000" algn="tl" rotWithShape="0">
                    <a:prstClr val="black">
                      <a:alpha val="40000"/>
                    </a:prstClr>
                  </a:outerShdw>
                </a:effectLst>
              </a:rPr>
              <a:t>ProbTor</a:t>
            </a:r>
            <a:r>
              <a:rPr lang="en-US" b="1" dirty="0">
                <a:solidFill>
                  <a:srgbClr val="1CFFFA"/>
                </a:solidFill>
                <a:effectLst>
                  <a:outerShdw blurRad="50800" dist="38100" dir="2700000" algn="tl" rotWithShape="0">
                    <a:prstClr val="black">
                      <a:alpha val="40000"/>
                    </a:prstClr>
                  </a:outerShdw>
                </a:effectLst>
              </a:rPr>
              <a:t> = 52%</a:t>
            </a:r>
          </a:p>
          <a:p>
            <a:r>
              <a:rPr lang="en-US" b="1" dirty="0">
                <a:solidFill>
                  <a:srgbClr val="1CFFFA"/>
                </a:solidFill>
                <a:effectLst>
                  <a:outerShdw blurRad="50800" dist="38100" dir="2700000" algn="tl" rotWithShape="0">
                    <a:prstClr val="black">
                      <a:alpha val="40000"/>
                    </a:prstClr>
                  </a:outerShdw>
                </a:effectLst>
              </a:rPr>
              <a:t>A tornado warning is issued at 2307 UTC.</a:t>
            </a:r>
          </a:p>
          <a:p>
            <a:endParaRPr lang="en-US" b="1" dirty="0">
              <a:solidFill>
                <a:srgbClr val="1CFFFA"/>
              </a:solidFill>
              <a:effectLst>
                <a:outerShdw blurRad="50800" dist="38100" dir="2700000" algn="tl" rotWithShape="0">
                  <a:prstClr val="black">
                    <a:alpha val="40000"/>
                  </a:prstClr>
                </a:outerShdw>
              </a:effectLst>
            </a:endParaRPr>
          </a:p>
        </p:txBody>
      </p:sp>
      <p:cxnSp>
        <p:nvCxnSpPr>
          <p:cNvPr id="8" name="Straight Arrow Connector 7"/>
          <p:cNvCxnSpPr/>
          <p:nvPr/>
        </p:nvCxnSpPr>
        <p:spPr>
          <a:xfrm>
            <a:off x="2534793" y="2065108"/>
            <a:ext cx="1994874" cy="82767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5139266" y="1695776"/>
            <a:ext cx="1100667" cy="369332"/>
          </a:xfrm>
          <a:prstGeom prst="rect">
            <a:avLst/>
          </a:prstGeom>
          <a:solidFill>
            <a:schemeClr val="bg1"/>
          </a:solidFill>
        </p:spPr>
        <p:txBody>
          <a:bodyPr wrap="square" rtlCol="0">
            <a:spAutoFit/>
          </a:bodyPr>
          <a:lstStyle/>
          <a:p>
            <a:r>
              <a:rPr lang="en-US" dirty="0"/>
              <a:t>Missouri</a:t>
            </a:r>
          </a:p>
        </p:txBody>
      </p:sp>
      <p:sp>
        <p:nvSpPr>
          <p:cNvPr id="10" name="TextBox 9"/>
          <p:cNvSpPr txBox="1"/>
          <p:nvPr/>
        </p:nvSpPr>
        <p:spPr>
          <a:xfrm>
            <a:off x="3570111" y="2307072"/>
            <a:ext cx="1100667" cy="369332"/>
          </a:xfrm>
          <a:prstGeom prst="rect">
            <a:avLst/>
          </a:prstGeom>
          <a:solidFill>
            <a:schemeClr val="bg1"/>
          </a:solidFill>
        </p:spPr>
        <p:txBody>
          <a:bodyPr wrap="square" rtlCol="0">
            <a:spAutoFit/>
          </a:bodyPr>
          <a:lstStyle/>
          <a:p>
            <a:r>
              <a:rPr lang="en-US" dirty="0"/>
              <a:t>Arkansas</a:t>
            </a:r>
          </a:p>
        </p:txBody>
      </p:sp>
    </p:spTree>
    <p:extLst>
      <p:ext uri="{BB962C8B-B14F-4D97-AF65-F5344CB8AC3E}">
        <p14:creationId xmlns:p14="http://schemas.microsoft.com/office/powerpoint/2010/main" val="13057205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33</a:t>
            </a:fld>
            <a:endParaRPr lang="en-US"/>
          </a:p>
        </p:txBody>
      </p:sp>
      <p:sp>
        <p:nvSpPr>
          <p:cNvPr id="2" name="TextBox 1"/>
          <p:cNvSpPr txBox="1"/>
          <p:nvPr/>
        </p:nvSpPr>
        <p:spPr>
          <a:xfrm>
            <a:off x="956165" y="99483"/>
            <a:ext cx="6771693" cy="553998"/>
          </a:xfrm>
          <a:prstGeom prst="rect">
            <a:avLst/>
          </a:prstGeom>
          <a:noFill/>
        </p:spPr>
        <p:txBody>
          <a:bodyPr wrap="none" rtlCol="0">
            <a:spAutoFit/>
          </a:bodyPr>
          <a:lstStyle/>
          <a:p>
            <a:r>
              <a:rPr lang="en-US" sz="3000" dirty="0" err="1"/>
              <a:t>ProbTor</a:t>
            </a:r>
            <a:r>
              <a:rPr lang="en-US" sz="3000" dirty="0"/>
              <a:t> Example – 24 Feb 2018 2330 UTC</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4793" y="903112"/>
            <a:ext cx="6609207" cy="5544693"/>
          </a:xfrm>
          <a:prstGeom prst="rect">
            <a:avLst/>
          </a:prstGeom>
        </p:spPr>
      </p:pic>
      <p:sp>
        <p:nvSpPr>
          <p:cNvPr id="7" name="TextBox 6"/>
          <p:cNvSpPr txBox="1"/>
          <p:nvPr/>
        </p:nvSpPr>
        <p:spPr>
          <a:xfrm>
            <a:off x="0" y="912153"/>
            <a:ext cx="3429000" cy="1754327"/>
          </a:xfrm>
          <a:prstGeom prst="rect">
            <a:avLst/>
          </a:prstGeom>
          <a:solidFill>
            <a:schemeClr val="bg1"/>
          </a:solidFill>
        </p:spPr>
        <p:txBody>
          <a:bodyPr wrap="square" rtlCol="0">
            <a:spAutoFit/>
          </a:bodyPr>
          <a:lstStyle/>
          <a:p>
            <a:r>
              <a:rPr lang="en-US" b="1" dirty="0" err="1">
                <a:solidFill>
                  <a:srgbClr val="1CFFFA"/>
                </a:solidFill>
                <a:effectLst>
                  <a:outerShdw blurRad="50800" dist="38100" dir="2700000" algn="tl" rotWithShape="0">
                    <a:prstClr val="black">
                      <a:alpha val="40000"/>
                    </a:prstClr>
                  </a:outerShdw>
                </a:effectLst>
              </a:rPr>
              <a:t>ProbTor</a:t>
            </a:r>
            <a:r>
              <a:rPr lang="en-US" b="1" dirty="0">
                <a:solidFill>
                  <a:srgbClr val="1CFFFA"/>
                </a:solidFill>
                <a:effectLst>
                  <a:outerShdw blurRad="50800" dist="38100" dir="2700000" algn="tl" rotWithShape="0">
                    <a:prstClr val="black">
                      <a:alpha val="40000"/>
                    </a:prstClr>
                  </a:outerShdw>
                </a:effectLst>
              </a:rPr>
              <a:t> = 79%</a:t>
            </a:r>
          </a:p>
          <a:p>
            <a:endParaRPr lang="en-US" b="1" dirty="0">
              <a:solidFill>
                <a:srgbClr val="1CFFFA"/>
              </a:solidFill>
              <a:effectLst>
                <a:outerShdw blurRad="50800" dist="38100" dir="2700000" algn="tl" rotWithShape="0">
                  <a:prstClr val="black">
                    <a:alpha val="40000"/>
                  </a:prstClr>
                </a:outerShdw>
              </a:effectLst>
            </a:endParaRPr>
          </a:p>
          <a:p>
            <a:r>
              <a:rPr lang="en-US" b="1" dirty="0">
                <a:solidFill>
                  <a:srgbClr val="1CFFFA"/>
                </a:solidFill>
                <a:effectLst>
                  <a:outerShdw blurRad="50800" dist="38100" dir="2700000" algn="tl" rotWithShape="0">
                    <a:prstClr val="black">
                      <a:alpha val="40000"/>
                    </a:prstClr>
                  </a:outerShdw>
                </a:effectLst>
              </a:rPr>
              <a:t>A tornado was reported at 2330 UTC.  At this time the low level rotation is strong.</a:t>
            </a:r>
          </a:p>
          <a:p>
            <a:endParaRPr lang="en-US" b="1" dirty="0">
              <a:solidFill>
                <a:srgbClr val="1CFFFA"/>
              </a:solidFill>
              <a:effectLst>
                <a:outerShdw blurRad="50800" dist="38100" dir="2700000" algn="tl" rotWithShape="0">
                  <a:prstClr val="black">
                    <a:alpha val="40000"/>
                  </a:prstClr>
                </a:outerShdw>
              </a:effectLst>
            </a:endParaRPr>
          </a:p>
        </p:txBody>
      </p:sp>
      <p:cxnSp>
        <p:nvCxnSpPr>
          <p:cNvPr id="8" name="Straight Arrow Connector 7"/>
          <p:cNvCxnSpPr/>
          <p:nvPr/>
        </p:nvCxnSpPr>
        <p:spPr>
          <a:xfrm>
            <a:off x="3118556" y="2483556"/>
            <a:ext cx="2384777" cy="192848"/>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5139266" y="1695776"/>
            <a:ext cx="1100667" cy="369332"/>
          </a:xfrm>
          <a:prstGeom prst="rect">
            <a:avLst/>
          </a:prstGeom>
          <a:solidFill>
            <a:schemeClr val="bg1"/>
          </a:solidFill>
        </p:spPr>
        <p:txBody>
          <a:bodyPr wrap="square" rtlCol="0">
            <a:spAutoFit/>
          </a:bodyPr>
          <a:lstStyle/>
          <a:p>
            <a:r>
              <a:rPr lang="en-US" dirty="0"/>
              <a:t>Missouri</a:t>
            </a:r>
          </a:p>
        </p:txBody>
      </p:sp>
      <p:sp>
        <p:nvSpPr>
          <p:cNvPr id="10" name="TextBox 9"/>
          <p:cNvSpPr txBox="1"/>
          <p:nvPr/>
        </p:nvSpPr>
        <p:spPr>
          <a:xfrm>
            <a:off x="3570111" y="2307072"/>
            <a:ext cx="1100667" cy="369332"/>
          </a:xfrm>
          <a:prstGeom prst="rect">
            <a:avLst/>
          </a:prstGeom>
          <a:solidFill>
            <a:schemeClr val="bg1"/>
          </a:solidFill>
        </p:spPr>
        <p:txBody>
          <a:bodyPr wrap="square" rtlCol="0">
            <a:spAutoFit/>
          </a:bodyPr>
          <a:lstStyle/>
          <a:p>
            <a:r>
              <a:rPr lang="en-US" dirty="0"/>
              <a:t>Arkansas</a:t>
            </a:r>
          </a:p>
        </p:txBody>
      </p:sp>
    </p:spTree>
    <p:extLst>
      <p:ext uri="{BB962C8B-B14F-4D97-AF65-F5344CB8AC3E}">
        <p14:creationId xmlns:p14="http://schemas.microsoft.com/office/powerpoint/2010/main" val="34972312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262" y="2342444"/>
            <a:ext cx="8228538" cy="990600"/>
          </a:xfrm>
        </p:spPr>
        <p:txBody>
          <a:bodyPr/>
          <a:lstStyle/>
          <a:p>
            <a:r>
              <a:rPr lang="en-US" dirty="0"/>
              <a:t>Validation</a:t>
            </a:r>
          </a:p>
        </p:txBody>
      </p:sp>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34</a:t>
            </a:fld>
            <a:endParaRPr lang="en-US"/>
          </a:p>
        </p:txBody>
      </p:sp>
    </p:spTree>
    <p:extLst>
      <p:ext uri="{BB962C8B-B14F-4D97-AF65-F5344CB8AC3E}">
        <p14:creationId xmlns:p14="http://schemas.microsoft.com/office/powerpoint/2010/main" val="40577232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35</a:t>
            </a:fld>
            <a:endParaRPr lang="en-US"/>
          </a:p>
        </p:txBody>
      </p:sp>
      <p:sp>
        <p:nvSpPr>
          <p:cNvPr id="3" name="Title 1"/>
          <p:cNvSpPr>
            <a:spLocks noGrp="1"/>
          </p:cNvSpPr>
          <p:nvPr>
            <p:ph type="title"/>
          </p:nvPr>
        </p:nvSpPr>
        <p:spPr>
          <a:xfrm>
            <a:off x="458262" y="0"/>
            <a:ext cx="8228538" cy="680320"/>
          </a:xfrm>
        </p:spPr>
        <p:txBody>
          <a:bodyPr/>
          <a:lstStyle/>
          <a:p>
            <a:r>
              <a:rPr lang="en-US" sz="3200" b="1" u="sng" dirty="0">
                <a:latin typeface="+mn-lt"/>
              </a:rPr>
              <a:t>ProbSevere Model Performance</a:t>
            </a:r>
          </a:p>
        </p:txBody>
      </p:sp>
      <p:sp>
        <p:nvSpPr>
          <p:cNvPr id="7" name="TextBox 6"/>
          <p:cNvSpPr txBox="1"/>
          <p:nvPr/>
        </p:nvSpPr>
        <p:spPr>
          <a:xfrm>
            <a:off x="360279" y="4124111"/>
            <a:ext cx="3581400" cy="369332"/>
          </a:xfrm>
          <a:prstGeom prst="rect">
            <a:avLst/>
          </a:prstGeom>
          <a:noFill/>
        </p:spPr>
        <p:txBody>
          <a:bodyPr wrap="square" rtlCol="0">
            <a:spAutoFit/>
          </a:bodyPr>
          <a:lstStyle/>
          <a:p>
            <a:pPr algn="ctr"/>
            <a:r>
              <a:rPr lang="en-US" dirty="0"/>
              <a:t>POD/FAR/CSI</a:t>
            </a:r>
          </a:p>
        </p:txBody>
      </p:sp>
      <p:sp>
        <p:nvSpPr>
          <p:cNvPr id="8" name="TextBox 7"/>
          <p:cNvSpPr txBox="1"/>
          <p:nvPr/>
        </p:nvSpPr>
        <p:spPr>
          <a:xfrm>
            <a:off x="5029200" y="4118661"/>
            <a:ext cx="3657600" cy="369332"/>
          </a:xfrm>
          <a:prstGeom prst="rect">
            <a:avLst/>
          </a:prstGeom>
          <a:noFill/>
        </p:spPr>
        <p:txBody>
          <a:bodyPr wrap="square" rtlCol="0">
            <a:spAutoFit/>
          </a:bodyPr>
          <a:lstStyle/>
          <a:p>
            <a:pPr algn="ctr"/>
            <a:r>
              <a:rPr lang="en-US" dirty="0"/>
              <a:t>Reliability</a:t>
            </a:r>
          </a:p>
        </p:txBody>
      </p:sp>
      <p:sp>
        <p:nvSpPr>
          <p:cNvPr id="10" name="TextBox 9"/>
          <p:cNvSpPr txBox="1"/>
          <p:nvPr/>
        </p:nvSpPr>
        <p:spPr>
          <a:xfrm>
            <a:off x="13911" y="4491223"/>
            <a:ext cx="9130089" cy="2554545"/>
          </a:xfrm>
          <a:prstGeom prst="rect">
            <a:avLst/>
          </a:prstGeom>
          <a:noFill/>
        </p:spPr>
        <p:txBody>
          <a:bodyPr wrap="square" rtlCol="0">
            <a:spAutoFit/>
          </a:bodyPr>
          <a:lstStyle/>
          <a:p>
            <a:pPr marL="285750" indent="-285750">
              <a:buFont typeface="Arial"/>
              <a:buChar char="•"/>
            </a:pPr>
            <a:r>
              <a:rPr lang="en-US" sz="2000" dirty="0" err="1"/>
              <a:t>ProbSevere</a:t>
            </a:r>
            <a:r>
              <a:rPr lang="en-US" sz="2000" dirty="0"/>
              <a:t> v2 validation uses the maximum probability from </a:t>
            </a:r>
            <a:r>
              <a:rPr lang="en-US" sz="2000" dirty="0" err="1"/>
              <a:t>ProbHail</a:t>
            </a:r>
            <a:r>
              <a:rPr lang="en-US" sz="2000" dirty="0"/>
              <a:t>, </a:t>
            </a:r>
            <a:r>
              <a:rPr lang="en-US" sz="2000" dirty="0" err="1"/>
              <a:t>ProbWind</a:t>
            </a:r>
            <a:r>
              <a:rPr lang="en-US" sz="2000" dirty="0"/>
              <a:t>, and </a:t>
            </a:r>
            <a:r>
              <a:rPr lang="en-US" sz="2000" dirty="0" err="1"/>
              <a:t>ProbTor</a:t>
            </a:r>
            <a:r>
              <a:rPr lang="en-US" sz="2000" dirty="0"/>
              <a:t>.</a:t>
            </a:r>
          </a:p>
          <a:p>
            <a:pPr marL="285750" indent="-285750">
              <a:buFont typeface="Arial"/>
              <a:buChar char="•"/>
            </a:pPr>
            <a:r>
              <a:rPr lang="en-US" sz="2000" dirty="0"/>
              <a:t>Skill plots show ProbSevere is less skillful than experienced forecasters (as expected) , but is comparable and offers increased lead-time.</a:t>
            </a:r>
          </a:p>
          <a:p>
            <a:pPr marL="285750" indent="-285750">
              <a:buFont typeface="Arial"/>
              <a:buChar char="•"/>
            </a:pPr>
            <a:r>
              <a:rPr lang="en-US" sz="2000" dirty="0"/>
              <a:t>Reliability diagram shows slight over forecast bias for most probability thresholds, but </a:t>
            </a:r>
            <a:r>
              <a:rPr lang="en-US" sz="2000" dirty="0" err="1"/>
              <a:t>ProbSevere</a:t>
            </a:r>
            <a:r>
              <a:rPr lang="en-US" sz="2000" dirty="0"/>
              <a:t> v2 is well calibrated overall</a:t>
            </a:r>
          </a:p>
          <a:p>
            <a:pPr marL="285750" indent="-285750">
              <a:buFont typeface="Arial"/>
              <a:buChar char="•"/>
            </a:pPr>
            <a:endParaRPr lang="en-US" sz="2000" dirty="0"/>
          </a:p>
          <a:p>
            <a:endParaRPr lang="en-US" sz="2000" dirty="0"/>
          </a:p>
        </p:txBody>
      </p:sp>
      <p:pic>
        <p:nvPicPr>
          <p:cNvPr id="2" name="Picture 1" descr="ProbSevere80-nws_skill.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11" y="680320"/>
            <a:ext cx="4734706" cy="3447430"/>
          </a:xfrm>
          <a:prstGeom prst="rect">
            <a:avLst/>
          </a:prstGeom>
        </p:spPr>
      </p:pic>
      <p:pic>
        <p:nvPicPr>
          <p:cNvPr id="6" name="Picture 5" descr="severe_reliability.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8617" y="680320"/>
            <a:ext cx="4402401" cy="3438341"/>
          </a:xfrm>
          <a:prstGeom prst="rect">
            <a:avLst/>
          </a:prstGeom>
        </p:spPr>
      </p:pic>
      <p:sp>
        <p:nvSpPr>
          <p:cNvPr id="5" name="TextBox 4"/>
          <p:cNvSpPr txBox="1"/>
          <p:nvPr/>
        </p:nvSpPr>
        <p:spPr>
          <a:xfrm>
            <a:off x="5497260" y="968431"/>
            <a:ext cx="1938245" cy="369332"/>
          </a:xfrm>
          <a:prstGeom prst="rect">
            <a:avLst/>
          </a:prstGeom>
          <a:noFill/>
        </p:spPr>
        <p:txBody>
          <a:bodyPr wrap="square" rtlCol="0">
            <a:spAutoFit/>
          </a:bodyPr>
          <a:lstStyle/>
          <a:p>
            <a:r>
              <a:rPr lang="en-US" dirty="0">
                <a:solidFill>
                  <a:schemeClr val="bg1"/>
                </a:solidFill>
              </a:rPr>
              <a:t>Under forecast</a:t>
            </a:r>
          </a:p>
        </p:txBody>
      </p:sp>
      <p:sp>
        <p:nvSpPr>
          <p:cNvPr id="11" name="TextBox 10"/>
          <p:cNvSpPr txBox="1"/>
          <p:nvPr/>
        </p:nvSpPr>
        <p:spPr>
          <a:xfrm>
            <a:off x="7053355" y="3142928"/>
            <a:ext cx="1938245" cy="369332"/>
          </a:xfrm>
          <a:prstGeom prst="rect">
            <a:avLst/>
          </a:prstGeom>
          <a:noFill/>
        </p:spPr>
        <p:txBody>
          <a:bodyPr wrap="square" rtlCol="0">
            <a:spAutoFit/>
          </a:bodyPr>
          <a:lstStyle/>
          <a:p>
            <a:r>
              <a:rPr lang="en-US" dirty="0">
                <a:solidFill>
                  <a:schemeClr val="bg1"/>
                </a:solidFill>
              </a:rPr>
              <a:t>Over forecast</a:t>
            </a:r>
          </a:p>
        </p:txBody>
      </p:sp>
    </p:spTree>
    <p:custDataLst>
      <p:tags r:id="rId1"/>
    </p:custDataLst>
    <p:extLst>
      <p:ext uri="{BB962C8B-B14F-4D97-AF65-F5344CB8AC3E}">
        <p14:creationId xmlns:p14="http://schemas.microsoft.com/office/powerpoint/2010/main" val="30730266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36</a:t>
            </a:fld>
            <a:endParaRPr lang="en-US"/>
          </a:p>
        </p:txBody>
      </p:sp>
      <p:sp>
        <p:nvSpPr>
          <p:cNvPr id="3" name="Title 1"/>
          <p:cNvSpPr>
            <a:spLocks noGrp="1"/>
          </p:cNvSpPr>
          <p:nvPr>
            <p:ph type="title"/>
          </p:nvPr>
        </p:nvSpPr>
        <p:spPr>
          <a:xfrm>
            <a:off x="458262" y="0"/>
            <a:ext cx="8228538" cy="680320"/>
          </a:xfrm>
        </p:spPr>
        <p:txBody>
          <a:bodyPr/>
          <a:lstStyle/>
          <a:p>
            <a:r>
              <a:rPr lang="en-US" sz="3200" b="1" u="sng" dirty="0">
                <a:latin typeface="+mn-lt"/>
              </a:rPr>
              <a:t>ProbSevere – Hail Improvement</a:t>
            </a:r>
          </a:p>
        </p:txBody>
      </p:sp>
      <p:sp>
        <p:nvSpPr>
          <p:cNvPr id="10" name="TextBox 9"/>
          <p:cNvSpPr txBox="1"/>
          <p:nvPr/>
        </p:nvSpPr>
        <p:spPr>
          <a:xfrm>
            <a:off x="-3488" y="5194413"/>
            <a:ext cx="9130089" cy="707886"/>
          </a:xfrm>
          <a:prstGeom prst="rect">
            <a:avLst/>
          </a:prstGeom>
          <a:noFill/>
        </p:spPr>
        <p:txBody>
          <a:bodyPr wrap="square" rtlCol="0">
            <a:spAutoFit/>
          </a:bodyPr>
          <a:lstStyle/>
          <a:p>
            <a:pPr marL="285750" indent="-285750">
              <a:buFont typeface="Arial"/>
              <a:buChar char="•"/>
            </a:pPr>
            <a:r>
              <a:rPr lang="en-US" sz="2000" dirty="0" err="1"/>
              <a:t>ProbHail</a:t>
            </a:r>
            <a:r>
              <a:rPr lang="en-US" sz="2000" dirty="0"/>
              <a:t> Max CSI: 0.43 vs </a:t>
            </a:r>
            <a:r>
              <a:rPr lang="en-US" sz="2000" dirty="0" err="1"/>
              <a:t>ProbSevere</a:t>
            </a:r>
            <a:r>
              <a:rPr lang="en-US" sz="2000" dirty="0"/>
              <a:t> v1 Max CSI (for hail): 0.40</a:t>
            </a:r>
          </a:p>
          <a:p>
            <a:endParaRPr lang="en-US" sz="20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80320"/>
            <a:ext cx="9144000" cy="4462359"/>
          </a:xfrm>
          <a:prstGeom prst="rect">
            <a:avLst/>
          </a:prstGeom>
        </p:spPr>
      </p:pic>
    </p:spTree>
    <p:custDataLst>
      <p:tags r:id="rId1"/>
    </p:custDataLst>
    <p:extLst>
      <p:ext uri="{BB962C8B-B14F-4D97-AF65-F5344CB8AC3E}">
        <p14:creationId xmlns:p14="http://schemas.microsoft.com/office/powerpoint/2010/main" val="11086159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37</a:t>
            </a:fld>
            <a:endParaRPr lang="en-US"/>
          </a:p>
        </p:txBody>
      </p:sp>
      <p:sp>
        <p:nvSpPr>
          <p:cNvPr id="3" name="Title 1"/>
          <p:cNvSpPr>
            <a:spLocks noGrp="1"/>
          </p:cNvSpPr>
          <p:nvPr>
            <p:ph type="title"/>
          </p:nvPr>
        </p:nvSpPr>
        <p:spPr>
          <a:xfrm>
            <a:off x="458262" y="0"/>
            <a:ext cx="8228538" cy="680320"/>
          </a:xfrm>
        </p:spPr>
        <p:txBody>
          <a:bodyPr/>
          <a:lstStyle/>
          <a:p>
            <a:r>
              <a:rPr lang="en-US" sz="3200" b="1" u="sng" dirty="0" err="1">
                <a:latin typeface="+mn-lt"/>
              </a:rPr>
              <a:t>ProbHail</a:t>
            </a:r>
            <a:r>
              <a:rPr lang="en-US" sz="3200" b="1" u="sng" dirty="0">
                <a:latin typeface="+mn-lt"/>
              </a:rPr>
              <a:t> Reliability</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0800" y="671744"/>
            <a:ext cx="6489700" cy="5067300"/>
          </a:xfrm>
          <a:prstGeom prst="rect">
            <a:avLst/>
          </a:prstGeom>
        </p:spPr>
      </p:pic>
      <p:sp>
        <p:nvSpPr>
          <p:cNvPr id="5" name="Rectangle 4"/>
          <p:cNvSpPr/>
          <p:nvPr/>
        </p:nvSpPr>
        <p:spPr>
          <a:xfrm>
            <a:off x="0" y="5739044"/>
            <a:ext cx="9144000" cy="646331"/>
          </a:xfrm>
          <a:prstGeom prst="rect">
            <a:avLst/>
          </a:prstGeom>
        </p:spPr>
        <p:txBody>
          <a:bodyPr wrap="square">
            <a:spAutoFit/>
          </a:bodyPr>
          <a:lstStyle/>
          <a:p>
            <a:pPr marL="285750" indent="-285750">
              <a:buFont typeface="Arial"/>
              <a:buChar char="•"/>
            </a:pPr>
            <a:r>
              <a:rPr lang="en-US" dirty="0"/>
              <a:t>Reliability analysis shows </a:t>
            </a:r>
            <a:r>
              <a:rPr lang="en-US" dirty="0" err="1"/>
              <a:t>ProbHail</a:t>
            </a:r>
            <a:r>
              <a:rPr lang="en-US" dirty="0"/>
              <a:t> is well calibrated, with a small over forecast bias for probabilities ≥ 40% and is significantly more reliable than </a:t>
            </a:r>
            <a:r>
              <a:rPr lang="en-US" dirty="0" err="1"/>
              <a:t>ProbSevere</a:t>
            </a:r>
            <a:r>
              <a:rPr lang="en-US" dirty="0"/>
              <a:t> v1.</a:t>
            </a:r>
          </a:p>
        </p:txBody>
      </p:sp>
      <p:sp>
        <p:nvSpPr>
          <p:cNvPr id="6" name="TextBox 5"/>
          <p:cNvSpPr txBox="1"/>
          <p:nvPr/>
        </p:nvSpPr>
        <p:spPr>
          <a:xfrm>
            <a:off x="2406095" y="1589282"/>
            <a:ext cx="1938245" cy="369332"/>
          </a:xfrm>
          <a:prstGeom prst="rect">
            <a:avLst/>
          </a:prstGeom>
          <a:noFill/>
        </p:spPr>
        <p:txBody>
          <a:bodyPr wrap="square" rtlCol="0">
            <a:spAutoFit/>
          </a:bodyPr>
          <a:lstStyle/>
          <a:p>
            <a:r>
              <a:rPr lang="en-US" dirty="0">
                <a:solidFill>
                  <a:schemeClr val="bg1"/>
                </a:solidFill>
              </a:rPr>
              <a:t>Under forecast</a:t>
            </a:r>
          </a:p>
        </p:txBody>
      </p:sp>
      <p:sp>
        <p:nvSpPr>
          <p:cNvPr id="7" name="TextBox 6"/>
          <p:cNvSpPr txBox="1"/>
          <p:nvPr/>
        </p:nvSpPr>
        <p:spPr>
          <a:xfrm>
            <a:off x="5497260" y="4346159"/>
            <a:ext cx="1938245" cy="369332"/>
          </a:xfrm>
          <a:prstGeom prst="rect">
            <a:avLst/>
          </a:prstGeom>
          <a:noFill/>
        </p:spPr>
        <p:txBody>
          <a:bodyPr wrap="square" rtlCol="0">
            <a:spAutoFit/>
          </a:bodyPr>
          <a:lstStyle/>
          <a:p>
            <a:r>
              <a:rPr lang="en-US" dirty="0">
                <a:solidFill>
                  <a:schemeClr val="bg1"/>
                </a:solidFill>
              </a:rPr>
              <a:t>Over forecast</a:t>
            </a:r>
          </a:p>
        </p:txBody>
      </p:sp>
    </p:spTree>
    <p:custDataLst>
      <p:tags r:id="rId1"/>
    </p:custDataLst>
    <p:extLst>
      <p:ext uri="{BB962C8B-B14F-4D97-AF65-F5344CB8AC3E}">
        <p14:creationId xmlns:p14="http://schemas.microsoft.com/office/powerpoint/2010/main" val="39198184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38</a:t>
            </a:fld>
            <a:endParaRPr lang="en-US"/>
          </a:p>
        </p:txBody>
      </p:sp>
      <p:sp>
        <p:nvSpPr>
          <p:cNvPr id="3" name="Title 1"/>
          <p:cNvSpPr>
            <a:spLocks noGrp="1"/>
          </p:cNvSpPr>
          <p:nvPr>
            <p:ph type="title"/>
          </p:nvPr>
        </p:nvSpPr>
        <p:spPr>
          <a:xfrm>
            <a:off x="458262" y="0"/>
            <a:ext cx="8228538" cy="680320"/>
          </a:xfrm>
        </p:spPr>
        <p:txBody>
          <a:bodyPr/>
          <a:lstStyle/>
          <a:p>
            <a:r>
              <a:rPr lang="en-US" sz="3200" b="1" u="sng" dirty="0">
                <a:latin typeface="+mn-lt"/>
              </a:rPr>
              <a:t>ProbSevere – Wind Improvement</a:t>
            </a:r>
          </a:p>
        </p:txBody>
      </p:sp>
      <p:sp>
        <p:nvSpPr>
          <p:cNvPr id="10" name="TextBox 9"/>
          <p:cNvSpPr txBox="1"/>
          <p:nvPr/>
        </p:nvSpPr>
        <p:spPr>
          <a:xfrm>
            <a:off x="0" y="5196337"/>
            <a:ext cx="9130089" cy="1015663"/>
          </a:xfrm>
          <a:prstGeom prst="rect">
            <a:avLst/>
          </a:prstGeom>
          <a:noFill/>
        </p:spPr>
        <p:txBody>
          <a:bodyPr wrap="square" rtlCol="0">
            <a:spAutoFit/>
          </a:bodyPr>
          <a:lstStyle/>
          <a:p>
            <a:pPr marL="285750" indent="-285750">
              <a:buFont typeface="Arial"/>
              <a:buChar char="•"/>
            </a:pPr>
            <a:r>
              <a:rPr lang="en-US" sz="2000" dirty="0" err="1"/>
              <a:t>ProbWind</a:t>
            </a:r>
            <a:r>
              <a:rPr lang="en-US" sz="2000" dirty="0"/>
              <a:t> Max CSI: 0.31 vs </a:t>
            </a:r>
            <a:r>
              <a:rPr lang="en-US" sz="2000" dirty="0" err="1"/>
              <a:t>ProbSevere</a:t>
            </a:r>
            <a:r>
              <a:rPr lang="en-US" sz="2000" dirty="0"/>
              <a:t> v1 Max CSI (for wind): 0.26</a:t>
            </a:r>
          </a:p>
          <a:p>
            <a:pPr marL="285750" indent="-285750">
              <a:buFont typeface="Arial"/>
              <a:buChar char="•"/>
            </a:pPr>
            <a:endParaRPr lang="en-US" sz="2000" dirty="0"/>
          </a:p>
          <a:p>
            <a:endParaRPr lang="en-US" sz="2000"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80320"/>
            <a:ext cx="9144000" cy="4462359"/>
          </a:xfrm>
          <a:prstGeom prst="rect">
            <a:avLst/>
          </a:prstGeom>
        </p:spPr>
      </p:pic>
    </p:spTree>
    <p:custDataLst>
      <p:tags r:id="rId1"/>
    </p:custDataLst>
    <p:extLst>
      <p:ext uri="{BB962C8B-B14F-4D97-AF65-F5344CB8AC3E}">
        <p14:creationId xmlns:p14="http://schemas.microsoft.com/office/powerpoint/2010/main" val="36826218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39</a:t>
            </a:fld>
            <a:endParaRPr lang="en-US"/>
          </a:p>
        </p:txBody>
      </p:sp>
      <p:sp>
        <p:nvSpPr>
          <p:cNvPr id="3" name="Title 1"/>
          <p:cNvSpPr>
            <a:spLocks noGrp="1"/>
          </p:cNvSpPr>
          <p:nvPr>
            <p:ph type="title"/>
          </p:nvPr>
        </p:nvSpPr>
        <p:spPr>
          <a:xfrm>
            <a:off x="458262" y="0"/>
            <a:ext cx="8228538" cy="680320"/>
          </a:xfrm>
        </p:spPr>
        <p:txBody>
          <a:bodyPr/>
          <a:lstStyle/>
          <a:p>
            <a:r>
              <a:rPr lang="en-US" sz="3200" b="1" u="sng" dirty="0" err="1">
                <a:latin typeface="+mn-lt"/>
              </a:rPr>
              <a:t>ProbWind</a:t>
            </a:r>
            <a:r>
              <a:rPr lang="en-US" sz="3200" b="1" u="sng" dirty="0">
                <a:latin typeface="+mn-lt"/>
              </a:rPr>
              <a:t> Reliability</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0800" y="671744"/>
            <a:ext cx="6489700" cy="5067300"/>
          </a:xfrm>
          <a:prstGeom prst="rect">
            <a:avLst/>
          </a:prstGeom>
        </p:spPr>
      </p:pic>
      <p:sp>
        <p:nvSpPr>
          <p:cNvPr id="5" name="Rectangle 4"/>
          <p:cNvSpPr/>
          <p:nvPr/>
        </p:nvSpPr>
        <p:spPr>
          <a:xfrm>
            <a:off x="0" y="5739044"/>
            <a:ext cx="9144000" cy="646331"/>
          </a:xfrm>
          <a:prstGeom prst="rect">
            <a:avLst/>
          </a:prstGeom>
        </p:spPr>
        <p:txBody>
          <a:bodyPr wrap="square">
            <a:spAutoFit/>
          </a:bodyPr>
          <a:lstStyle/>
          <a:p>
            <a:pPr marL="285750" indent="-285750">
              <a:buFont typeface="Arial"/>
              <a:buChar char="•"/>
            </a:pPr>
            <a:r>
              <a:rPr lang="en-US" dirty="0"/>
              <a:t>Reliability analysis shows </a:t>
            </a:r>
            <a:r>
              <a:rPr lang="en-US" dirty="0" err="1"/>
              <a:t>ProbWind</a:t>
            </a:r>
            <a:r>
              <a:rPr lang="en-US" dirty="0"/>
              <a:t> is well calibrated, with a small over forecast bias for probabilities ≥ 40% and is significantly more reliable than </a:t>
            </a:r>
            <a:r>
              <a:rPr lang="en-US" dirty="0" err="1"/>
              <a:t>ProbSevere</a:t>
            </a:r>
            <a:r>
              <a:rPr lang="en-US" dirty="0"/>
              <a:t> v1.</a:t>
            </a:r>
          </a:p>
        </p:txBody>
      </p:sp>
      <p:sp>
        <p:nvSpPr>
          <p:cNvPr id="6" name="TextBox 5"/>
          <p:cNvSpPr txBox="1"/>
          <p:nvPr/>
        </p:nvSpPr>
        <p:spPr>
          <a:xfrm>
            <a:off x="2406095" y="1589282"/>
            <a:ext cx="1938245" cy="369332"/>
          </a:xfrm>
          <a:prstGeom prst="rect">
            <a:avLst/>
          </a:prstGeom>
          <a:noFill/>
        </p:spPr>
        <p:txBody>
          <a:bodyPr wrap="square" rtlCol="0">
            <a:spAutoFit/>
          </a:bodyPr>
          <a:lstStyle/>
          <a:p>
            <a:r>
              <a:rPr lang="en-US" dirty="0">
                <a:solidFill>
                  <a:schemeClr val="bg1"/>
                </a:solidFill>
              </a:rPr>
              <a:t>Under forecast</a:t>
            </a:r>
          </a:p>
        </p:txBody>
      </p:sp>
      <p:sp>
        <p:nvSpPr>
          <p:cNvPr id="7" name="TextBox 6"/>
          <p:cNvSpPr txBox="1"/>
          <p:nvPr/>
        </p:nvSpPr>
        <p:spPr>
          <a:xfrm>
            <a:off x="5497260" y="4346159"/>
            <a:ext cx="1938245" cy="369332"/>
          </a:xfrm>
          <a:prstGeom prst="rect">
            <a:avLst/>
          </a:prstGeom>
          <a:noFill/>
        </p:spPr>
        <p:txBody>
          <a:bodyPr wrap="square" rtlCol="0">
            <a:spAutoFit/>
          </a:bodyPr>
          <a:lstStyle/>
          <a:p>
            <a:r>
              <a:rPr lang="en-US" dirty="0">
                <a:solidFill>
                  <a:schemeClr val="bg1"/>
                </a:solidFill>
              </a:rPr>
              <a:t>Over forecast</a:t>
            </a:r>
          </a:p>
        </p:txBody>
      </p:sp>
    </p:spTree>
    <p:custDataLst>
      <p:tags r:id="rId1"/>
    </p:custDataLst>
    <p:extLst>
      <p:ext uri="{BB962C8B-B14F-4D97-AF65-F5344CB8AC3E}">
        <p14:creationId xmlns:p14="http://schemas.microsoft.com/office/powerpoint/2010/main" val="428228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262" y="2342444"/>
            <a:ext cx="8228538" cy="990600"/>
          </a:xfrm>
        </p:spPr>
        <p:txBody>
          <a:bodyPr/>
          <a:lstStyle/>
          <a:p>
            <a:r>
              <a:rPr lang="en-US" dirty="0"/>
              <a:t>AWIPS-II Display</a:t>
            </a:r>
          </a:p>
        </p:txBody>
      </p:sp>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4</a:t>
            </a:fld>
            <a:endParaRPr lang="en-US"/>
          </a:p>
        </p:txBody>
      </p:sp>
    </p:spTree>
    <p:extLst>
      <p:ext uri="{BB962C8B-B14F-4D97-AF65-F5344CB8AC3E}">
        <p14:creationId xmlns:p14="http://schemas.microsoft.com/office/powerpoint/2010/main" val="20456761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40</a:t>
            </a:fld>
            <a:endParaRPr lang="en-US"/>
          </a:p>
        </p:txBody>
      </p:sp>
      <p:sp>
        <p:nvSpPr>
          <p:cNvPr id="3" name="Title 1"/>
          <p:cNvSpPr>
            <a:spLocks noGrp="1"/>
          </p:cNvSpPr>
          <p:nvPr>
            <p:ph type="title"/>
          </p:nvPr>
        </p:nvSpPr>
        <p:spPr>
          <a:xfrm>
            <a:off x="458262" y="0"/>
            <a:ext cx="8228538" cy="680320"/>
          </a:xfrm>
        </p:spPr>
        <p:txBody>
          <a:bodyPr/>
          <a:lstStyle/>
          <a:p>
            <a:r>
              <a:rPr lang="en-US" sz="3600" b="1" u="sng" dirty="0">
                <a:latin typeface="+mn-lt"/>
              </a:rPr>
              <a:t>ProbTor Model Performance</a:t>
            </a:r>
          </a:p>
        </p:txBody>
      </p:sp>
      <p:sp>
        <p:nvSpPr>
          <p:cNvPr id="7" name="TextBox 6"/>
          <p:cNvSpPr txBox="1"/>
          <p:nvPr/>
        </p:nvSpPr>
        <p:spPr>
          <a:xfrm>
            <a:off x="360279" y="4470935"/>
            <a:ext cx="3581400" cy="369332"/>
          </a:xfrm>
          <a:prstGeom prst="rect">
            <a:avLst/>
          </a:prstGeom>
          <a:noFill/>
        </p:spPr>
        <p:txBody>
          <a:bodyPr wrap="square" rtlCol="0">
            <a:spAutoFit/>
          </a:bodyPr>
          <a:lstStyle/>
          <a:p>
            <a:pPr algn="ctr"/>
            <a:r>
              <a:rPr lang="en-US" dirty="0"/>
              <a:t>POD/FAR/CSI</a:t>
            </a:r>
          </a:p>
        </p:txBody>
      </p:sp>
      <p:sp>
        <p:nvSpPr>
          <p:cNvPr id="8" name="TextBox 7"/>
          <p:cNvSpPr txBox="1"/>
          <p:nvPr/>
        </p:nvSpPr>
        <p:spPr>
          <a:xfrm>
            <a:off x="5105400" y="4432061"/>
            <a:ext cx="3657600" cy="369332"/>
          </a:xfrm>
          <a:prstGeom prst="rect">
            <a:avLst/>
          </a:prstGeom>
          <a:noFill/>
        </p:spPr>
        <p:txBody>
          <a:bodyPr wrap="square" rtlCol="0">
            <a:spAutoFit/>
          </a:bodyPr>
          <a:lstStyle/>
          <a:p>
            <a:pPr algn="ctr"/>
            <a:r>
              <a:rPr lang="en-US" dirty="0"/>
              <a:t>Reliability</a:t>
            </a:r>
          </a:p>
        </p:txBody>
      </p:sp>
      <p:sp>
        <p:nvSpPr>
          <p:cNvPr id="10" name="TextBox 9"/>
          <p:cNvSpPr txBox="1"/>
          <p:nvPr/>
        </p:nvSpPr>
        <p:spPr>
          <a:xfrm>
            <a:off x="13911" y="4781719"/>
            <a:ext cx="9130089" cy="1938992"/>
          </a:xfrm>
          <a:prstGeom prst="rect">
            <a:avLst/>
          </a:prstGeom>
          <a:noFill/>
        </p:spPr>
        <p:txBody>
          <a:bodyPr wrap="square" rtlCol="0">
            <a:spAutoFit/>
          </a:bodyPr>
          <a:lstStyle/>
          <a:p>
            <a:pPr marL="285750" indent="-285750">
              <a:buFont typeface="Arial"/>
              <a:buChar char="•"/>
            </a:pPr>
            <a:r>
              <a:rPr lang="en-US" sz="2000" dirty="0"/>
              <a:t>Verification against LSR’s shows that ProbTor is less skillful than experienced forecasters (as expected), but offers increased lead-time</a:t>
            </a:r>
          </a:p>
          <a:p>
            <a:pPr marL="285750" indent="-285750">
              <a:buFont typeface="Arial"/>
              <a:buChar char="•"/>
            </a:pPr>
            <a:r>
              <a:rPr lang="en-US" sz="2000" dirty="0"/>
              <a:t>Reliability analysis shows </a:t>
            </a:r>
            <a:r>
              <a:rPr lang="en-US" sz="2000" dirty="0" err="1"/>
              <a:t>ProbTor</a:t>
            </a:r>
            <a:r>
              <a:rPr lang="en-US" sz="2000" dirty="0"/>
              <a:t> tends to slightly under forecast when probability is ≤ 60% and slightly over forecast when the probability is ≥ 70%</a:t>
            </a:r>
          </a:p>
          <a:p>
            <a:pPr marL="285750" indent="-285750">
              <a:buFont typeface="Arial"/>
              <a:buChar char="•"/>
            </a:pPr>
            <a:r>
              <a:rPr lang="en-US" sz="2000" dirty="0"/>
              <a:t>Overall, </a:t>
            </a:r>
            <a:r>
              <a:rPr lang="en-US" sz="2000" dirty="0" err="1"/>
              <a:t>ProbTor</a:t>
            </a:r>
            <a:r>
              <a:rPr lang="en-US" sz="2000" dirty="0"/>
              <a:t> is well-calibrated</a:t>
            </a:r>
          </a:p>
          <a:p>
            <a:endParaRPr lang="en-US" sz="2000" dirty="0"/>
          </a:p>
        </p:txBody>
      </p:sp>
      <p:pic>
        <p:nvPicPr>
          <p:cNvPr id="11" name="Picture 10" descr="ProbTornado60-nws_skill_1stLSR-LT.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03393"/>
            <a:ext cx="4431324" cy="3617870"/>
          </a:xfrm>
          <a:prstGeom prst="rect">
            <a:avLst/>
          </a:prstGeom>
        </p:spPr>
      </p:pic>
      <p:pic>
        <p:nvPicPr>
          <p:cNvPr id="2" name="Picture 1" descr="reliability_probtor.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7899" y="803392"/>
            <a:ext cx="4632268" cy="3617871"/>
          </a:xfrm>
          <a:prstGeom prst="rect">
            <a:avLst/>
          </a:prstGeom>
        </p:spPr>
      </p:pic>
      <p:sp>
        <p:nvSpPr>
          <p:cNvPr id="9" name="TextBox 8"/>
          <p:cNvSpPr txBox="1"/>
          <p:nvPr/>
        </p:nvSpPr>
        <p:spPr>
          <a:xfrm>
            <a:off x="5105400" y="1153097"/>
            <a:ext cx="1938245" cy="369332"/>
          </a:xfrm>
          <a:prstGeom prst="rect">
            <a:avLst/>
          </a:prstGeom>
          <a:noFill/>
        </p:spPr>
        <p:txBody>
          <a:bodyPr wrap="square" rtlCol="0">
            <a:spAutoFit/>
          </a:bodyPr>
          <a:lstStyle/>
          <a:p>
            <a:r>
              <a:rPr lang="en-US" dirty="0">
                <a:solidFill>
                  <a:schemeClr val="bg1"/>
                </a:solidFill>
              </a:rPr>
              <a:t>Under forecast</a:t>
            </a:r>
          </a:p>
        </p:txBody>
      </p:sp>
      <p:sp>
        <p:nvSpPr>
          <p:cNvPr id="12" name="TextBox 11"/>
          <p:cNvSpPr txBox="1"/>
          <p:nvPr/>
        </p:nvSpPr>
        <p:spPr>
          <a:xfrm>
            <a:off x="7053355" y="3498384"/>
            <a:ext cx="1938245" cy="369332"/>
          </a:xfrm>
          <a:prstGeom prst="rect">
            <a:avLst/>
          </a:prstGeom>
          <a:noFill/>
        </p:spPr>
        <p:txBody>
          <a:bodyPr wrap="square" rtlCol="0">
            <a:spAutoFit/>
          </a:bodyPr>
          <a:lstStyle/>
          <a:p>
            <a:r>
              <a:rPr lang="en-US" dirty="0">
                <a:solidFill>
                  <a:schemeClr val="bg1"/>
                </a:solidFill>
              </a:rPr>
              <a:t>Over forecast</a:t>
            </a:r>
          </a:p>
        </p:txBody>
      </p:sp>
    </p:spTree>
    <p:custDataLst>
      <p:tags r:id="rId1"/>
    </p:custDataLst>
    <p:extLst>
      <p:ext uri="{BB962C8B-B14F-4D97-AF65-F5344CB8AC3E}">
        <p14:creationId xmlns:p14="http://schemas.microsoft.com/office/powerpoint/2010/main" val="42087233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41</a:t>
            </a:fld>
            <a:endParaRPr lang="en-US"/>
          </a:p>
        </p:txBody>
      </p:sp>
      <p:sp>
        <p:nvSpPr>
          <p:cNvPr id="6" name="TextBox 5"/>
          <p:cNvSpPr txBox="1"/>
          <p:nvPr/>
        </p:nvSpPr>
        <p:spPr>
          <a:xfrm>
            <a:off x="181439" y="146988"/>
            <a:ext cx="8807762" cy="646331"/>
          </a:xfrm>
          <a:prstGeom prst="rect">
            <a:avLst/>
          </a:prstGeom>
          <a:noFill/>
        </p:spPr>
        <p:txBody>
          <a:bodyPr wrap="square" rtlCol="0">
            <a:spAutoFit/>
          </a:bodyPr>
          <a:lstStyle/>
          <a:p>
            <a:r>
              <a:rPr lang="en-US" sz="3600" b="1" u="sng" dirty="0">
                <a:effectLst>
                  <a:outerShdw blurRad="50800" dist="38100" dir="2700000" algn="tl" rotWithShape="0">
                    <a:prstClr val="black">
                      <a:alpha val="40000"/>
                    </a:prstClr>
                  </a:outerShdw>
                </a:effectLst>
              </a:rPr>
              <a:t>ProbTor:  Kinematic Environment Matters!</a:t>
            </a:r>
          </a:p>
        </p:txBody>
      </p:sp>
      <p:sp>
        <p:nvSpPr>
          <p:cNvPr id="2" name="Rectangle 1"/>
          <p:cNvSpPr/>
          <p:nvPr/>
        </p:nvSpPr>
        <p:spPr>
          <a:xfrm>
            <a:off x="381000" y="1152275"/>
            <a:ext cx="3546976" cy="3103286"/>
          </a:xfrm>
          <a:prstGeom prst="rect">
            <a:avLst/>
          </a:prstGeom>
          <a:no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4255307" y="2300231"/>
            <a:ext cx="693942" cy="584776"/>
          </a:xfrm>
          <a:prstGeom prst="rect">
            <a:avLst/>
          </a:prstGeom>
          <a:noFill/>
        </p:spPr>
        <p:txBody>
          <a:bodyPr wrap="square" rtlCol="0">
            <a:spAutoFit/>
          </a:bodyPr>
          <a:lstStyle/>
          <a:p>
            <a:r>
              <a:rPr lang="en-US" sz="3200" dirty="0"/>
              <a:t>Vs.</a:t>
            </a:r>
          </a:p>
        </p:txBody>
      </p:sp>
      <p:grpSp>
        <p:nvGrpSpPr>
          <p:cNvPr id="23" name="Group 22"/>
          <p:cNvGrpSpPr/>
          <p:nvPr/>
        </p:nvGrpSpPr>
        <p:grpSpPr>
          <a:xfrm>
            <a:off x="523730" y="1417794"/>
            <a:ext cx="2910358" cy="2602075"/>
            <a:chOff x="523730" y="1417794"/>
            <a:chExt cx="2910358" cy="2602075"/>
          </a:xfrm>
        </p:grpSpPr>
        <p:sp>
          <p:nvSpPr>
            <p:cNvPr id="19" name="Freeform 18"/>
            <p:cNvSpPr/>
            <p:nvPr/>
          </p:nvSpPr>
          <p:spPr>
            <a:xfrm>
              <a:off x="523730" y="3260415"/>
              <a:ext cx="772502" cy="759454"/>
            </a:xfrm>
            <a:custGeom>
              <a:avLst/>
              <a:gdLst>
                <a:gd name="connsiteX0" fmla="*/ 445170 w 772502"/>
                <a:gd name="connsiteY0" fmla="*/ 0 h 759454"/>
                <a:gd name="connsiteX1" fmla="*/ 445170 w 772502"/>
                <a:gd name="connsiteY1" fmla="*/ 0 h 759454"/>
                <a:gd name="connsiteX2" fmla="*/ 235678 w 772502"/>
                <a:gd name="connsiteY2" fmla="*/ 26188 h 759454"/>
                <a:gd name="connsiteX3" fmla="*/ 130932 w 772502"/>
                <a:gd name="connsiteY3" fmla="*/ 52376 h 759454"/>
                <a:gd name="connsiteX4" fmla="*/ 117839 w 772502"/>
                <a:gd name="connsiteY4" fmla="*/ 65470 h 759454"/>
                <a:gd name="connsiteX5" fmla="*/ 39279 w 772502"/>
                <a:gd name="connsiteY5" fmla="*/ 170222 h 759454"/>
                <a:gd name="connsiteX6" fmla="*/ 13093 w 772502"/>
                <a:gd name="connsiteY6" fmla="*/ 209504 h 759454"/>
                <a:gd name="connsiteX7" fmla="*/ 39279 w 772502"/>
                <a:gd name="connsiteY7" fmla="*/ 209504 h 759454"/>
                <a:gd name="connsiteX8" fmla="*/ 0 w 772502"/>
                <a:gd name="connsiteY8" fmla="*/ 301162 h 759454"/>
                <a:gd name="connsiteX9" fmla="*/ 26186 w 772502"/>
                <a:gd name="connsiteY9" fmla="*/ 510667 h 759454"/>
                <a:gd name="connsiteX10" fmla="*/ 39279 w 772502"/>
                <a:gd name="connsiteY10" fmla="*/ 536855 h 759454"/>
                <a:gd name="connsiteX11" fmla="*/ 170212 w 772502"/>
                <a:gd name="connsiteY11" fmla="*/ 615419 h 759454"/>
                <a:gd name="connsiteX12" fmla="*/ 340424 w 772502"/>
                <a:gd name="connsiteY12" fmla="*/ 720171 h 759454"/>
                <a:gd name="connsiteX13" fmla="*/ 392797 w 772502"/>
                <a:gd name="connsiteY13" fmla="*/ 733265 h 759454"/>
                <a:gd name="connsiteX14" fmla="*/ 445170 w 772502"/>
                <a:gd name="connsiteY14" fmla="*/ 759454 h 759454"/>
                <a:gd name="connsiteX15" fmla="*/ 549916 w 772502"/>
                <a:gd name="connsiteY15" fmla="*/ 759454 h 759454"/>
                <a:gd name="connsiteX16" fmla="*/ 680849 w 772502"/>
                <a:gd name="connsiteY16" fmla="*/ 707077 h 759454"/>
                <a:gd name="connsiteX17" fmla="*/ 720129 w 772502"/>
                <a:gd name="connsiteY17" fmla="*/ 654701 h 759454"/>
                <a:gd name="connsiteX18" fmla="*/ 772502 w 772502"/>
                <a:gd name="connsiteY18" fmla="*/ 523761 h 759454"/>
                <a:gd name="connsiteX19" fmla="*/ 772502 w 772502"/>
                <a:gd name="connsiteY19" fmla="*/ 484479 h 759454"/>
                <a:gd name="connsiteX20" fmla="*/ 733222 w 772502"/>
                <a:gd name="connsiteY20" fmla="*/ 353539 h 759454"/>
                <a:gd name="connsiteX21" fmla="*/ 733222 w 772502"/>
                <a:gd name="connsiteY21" fmla="*/ 222598 h 759454"/>
                <a:gd name="connsiteX22" fmla="*/ 693942 w 772502"/>
                <a:gd name="connsiteY22" fmla="*/ 91658 h 759454"/>
                <a:gd name="connsiteX23" fmla="*/ 576103 w 772502"/>
                <a:gd name="connsiteY23" fmla="*/ 52376 h 759454"/>
                <a:gd name="connsiteX24" fmla="*/ 445170 w 772502"/>
                <a:gd name="connsiteY24" fmla="*/ 0 h 759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72502" h="759454">
                  <a:moveTo>
                    <a:pt x="445170" y="0"/>
                  </a:moveTo>
                  <a:lnTo>
                    <a:pt x="445170" y="0"/>
                  </a:lnTo>
                  <a:cubicBezTo>
                    <a:pt x="230141" y="19549"/>
                    <a:pt x="370961" y="1590"/>
                    <a:pt x="235678" y="26188"/>
                  </a:cubicBezTo>
                  <a:cubicBezTo>
                    <a:pt x="143293" y="42986"/>
                    <a:pt x="182407" y="26637"/>
                    <a:pt x="130932" y="52376"/>
                  </a:cubicBezTo>
                  <a:lnTo>
                    <a:pt x="117839" y="65470"/>
                  </a:lnTo>
                  <a:cubicBezTo>
                    <a:pt x="91652" y="100387"/>
                    <a:pt x="64949" y="134923"/>
                    <a:pt x="39279" y="170222"/>
                  </a:cubicBezTo>
                  <a:cubicBezTo>
                    <a:pt x="30023" y="182949"/>
                    <a:pt x="13093" y="193767"/>
                    <a:pt x="13093" y="209504"/>
                  </a:cubicBezTo>
                  <a:cubicBezTo>
                    <a:pt x="13093" y="218233"/>
                    <a:pt x="30550" y="209504"/>
                    <a:pt x="39279" y="209504"/>
                  </a:cubicBezTo>
                  <a:lnTo>
                    <a:pt x="0" y="301162"/>
                  </a:lnTo>
                  <a:cubicBezTo>
                    <a:pt x="8048" y="405791"/>
                    <a:pt x="-3421" y="436643"/>
                    <a:pt x="26186" y="510667"/>
                  </a:cubicBezTo>
                  <a:cubicBezTo>
                    <a:pt x="29810" y="519729"/>
                    <a:pt x="34915" y="528126"/>
                    <a:pt x="39279" y="536855"/>
                  </a:cubicBezTo>
                  <a:lnTo>
                    <a:pt x="170212" y="615419"/>
                  </a:lnTo>
                  <a:cubicBezTo>
                    <a:pt x="272600" y="687095"/>
                    <a:pt x="260927" y="697456"/>
                    <a:pt x="340424" y="720171"/>
                  </a:cubicBezTo>
                  <a:cubicBezTo>
                    <a:pt x="357727" y="725115"/>
                    <a:pt x="375339" y="728900"/>
                    <a:pt x="392797" y="733265"/>
                  </a:cubicBezTo>
                  <a:lnTo>
                    <a:pt x="445170" y="759454"/>
                  </a:lnTo>
                  <a:lnTo>
                    <a:pt x="549916" y="759454"/>
                  </a:lnTo>
                  <a:cubicBezTo>
                    <a:pt x="673612" y="718219"/>
                    <a:pt x="638479" y="749450"/>
                    <a:pt x="680849" y="707077"/>
                  </a:cubicBezTo>
                  <a:lnTo>
                    <a:pt x="720129" y="654701"/>
                  </a:lnTo>
                  <a:lnTo>
                    <a:pt x="772502" y="523761"/>
                  </a:lnTo>
                  <a:lnTo>
                    <a:pt x="772502" y="484479"/>
                  </a:lnTo>
                  <a:cubicBezTo>
                    <a:pt x="731842" y="362492"/>
                    <a:pt x="733222" y="408040"/>
                    <a:pt x="733222" y="353539"/>
                  </a:cubicBezTo>
                  <a:lnTo>
                    <a:pt x="733222" y="222598"/>
                  </a:lnTo>
                  <a:lnTo>
                    <a:pt x="693942" y="91658"/>
                  </a:lnTo>
                  <a:lnTo>
                    <a:pt x="576103" y="52376"/>
                  </a:lnTo>
                  <a:lnTo>
                    <a:pt x="445170" y="0"/>
                  </a:lnTo>
                  <a:close/>
                </a:path>
              </a:pathLst>
            </a:custGeom>
            <a:noFill/>
            <a:ln w="38100">
              <a:solidFill>
                <a:schemeClr val="bg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Freeform 20"/>
            <p:cNvSpPr/>
            <p:nvPr/>
          </p:nvSpPr>
          <p:spPr>
            <a:xfrm>
              <a:off x="1566472" y="2404575"/>
              <a:ext cx="772502" cy="759454"/>
            </a:xfrm>
            <a:custGeom>
              <a:avLst/>
              <a:gdLst>
                <a:gd name="connsiteX0" fmla="*/ 445170 w 772502"/>
                <a:gd name="connsiteY0" fmla="*/ 0 h 759454"/>
                <a:gd name="connsiteX1" fmla="*/ 445170 w 772502"/>
                <a:gd name="connsiteY1" fmla="*/ 0 h 759454"/>
                <a:gd name="connsiteX2" fmla="*/ 235678 w 772502"/>
                <a:gd name="connsiteY2" fmla="*/ 26188 h 759454"/>
                <a:gd name="connsiteX3" fmla="*/ 130932 w 772502"/>
                <a:gd name="connsiteY3" fmla="*/ 52376 h 759454"/>
                <a:gd name="connsiteX4" fmla="*/ 117839 w 772502"/>
                <a:gd name="connsiteY4" fmla="*/ 65470 h 759454"/>
                <a:gd name="connsiteX5" fmla="*/ 39279 w 772502"/>
                <a:gd name="connsiteY5" fmla="*/ 170222 h 759454"/>
                <a:gd name="connsiteX6" fmla="*/ 13093 w 772502"/>
                <a:gd name="connsiteY6" fmla="*/ 209504 h 759454"/>
                <a:gd name="connsiteX7" fmla="*/ 39279 w 772502"/>
                <a:gd name="connsiteY7" fmla="*/ 209504 h 759454"/>
                <a:gd name="connsiteX8" fmla="*/ 0 w 772502"/>
                <a:gd name="connsiteY8" fmla="*/ 301162 h 759454"/>
                <a:gd name="connsiteX9" fmla="*/ 26186 w 772502"/>
                <a:gd name="connsiteY9" fmla="*/ 510667 h 759454"/>
                <a:gd name="connsiteX10" fmla="*/ 39279 w 772502"/>
                <a:gd name="connsiteY10" fmla="*/ 536855 h 759454"/>
                <a:gd name="connsiteX11" fmla="*/ 170212 w 772502"/>
                <a:gd name="connsiteY11" fmla="*/ 615419 h 759454"/>
                <a:gd name="connsiteX12" fmla="*/ 340424 w 772502"/>
                <a:gd name="connsiteY12" fmla="*/ 720171 h 759454"/>
                <a:gd name="connsiteX13" fmla="*/ 392797 w 772502"/>
                <a:gd name="connsiteY13" fmla="*/ 733265 h 759454"/>
                <a:gd name="connsiteX14" fmla="*/ 445170 w 772502"/>
                <a:gd name="connsiteY14" fmla="*/ 759454 h 759454"/>
                <a:gd name="connsiteX15" fmla="*/ 549916 w 772502"/>
                <a:gd name="connsiteY15" fmla="*/ 759454 h 759454"/>
                <a:gd name="connsiteX16" fmla="*/ 680849 w 772502"/>
                <a:gd name="connsiteY16" fmla="*/ 707077 h 759454"/>
                <a:gd name="connsiteX17" fmla="*/ 720129 w 772502"/>
                <a:gd name="connsiteY17" fmla="*/ 654701 h 759454"/>
                <a:gd name="connsiteX18" fmla="*/ 772502 w 772502"/>
                <a:gd name="connsiteY18" fmla="*/ 523761 h 759454"/>
                <a:gd name="connsiteX19" fmla="*/ 772502 w 772502"/>
                <a:gd name="connsiteY19" fmla="*/ 484479 h 759454"/>
                <a:gd name="connsiteX20" fmla="*/ 733222 w 772502"/>
                <a:gd name="connsiteY20" fmla="*/ 353539 h 759454"/>
                <a:gd name="connsiteX21" fmla="*/ 733222 w 772502"/>
                <a:gd name="connsiteY21" fmla="*/ 222598 h 759454"/>
                <a:gd name="connsiteX22" fmla="*/ 693942 w 772502"/>
                <a:gd name="connsiteY22" fmla="*/ 91658 h 759454"/>
                <a:gd name="connsiteX23" fmla="*/ 576103 w 772502"/>
                <a:gd name="connsiteY23" fmla="*/ 52376 h 759454"/>
                <a:gd name="connsiteX24" fmla="*/ 445170 w 772502"/>
                <a:gd name="connsiteY24" fmla="*/ 0 h 759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72502" h="759454">
                  <a:moveTo>
                    <a:pt x="445170" y="0"/>
                  </a:moveTo>
                  <a:lnTo>
                    <a:pt x="445170" y="0"/>
                  </a:lnTo>
                  <a:cubicBezTo>
                    <a:pt x="230141" y="19549"/>
                    <a:pt x="370961" y="1590"/>
                    <a:pt x="235678" y="26188"/>
                  </a:cubicBezTo>
                  <a:cubicBezTo>
                    <a:pt x="143293" y="42986"/>
                    <a:pt x="182407" y="26637"/>
                    <a:pt x="130932" y="52376"/>
                  </a:cubicBezTo>
                  <a:lnTo>
                    <a:pt x="117839" y="65470"/>
                  </a:lnTo>
                  <a:cubicBezTo>
                    <a:pt x="91652" y="100387"/>
                    <a:pt x="64949" y="134923"/>
                    <a:pt x="39279" y="170222"/>
                  </a:cubicBezTo>
                  <a:cubicBezTo>
                    <a:pt x="30023" y="182949"/>
                    <a:pt x="13093" y="193767"/>
                    <a:pt x="13093" y="209504"/>
                  </a:cubicBezTo>
                  <a:cubicBezTo>
                    <a:pt x="13093" y="218233"/>
                    <a:pt x="30550" y="209504"/>
                    <a:pt x="39279" y="209504"/>
                  </a:cubicBezTo>
                  <a:lnTo>
                    <a:pt x="0" y="301162"/>
                  </a:lnTo>
                  <a:cubicBezTo>
                    <a:pt x="8048" y="405791"/>
                    <a:pt x="-3421" y="436643"/>
                    <a:pt x="26186" y="510667"/>
                  </a:cubicBezTo>
                  <a:cubicBezTo>
                    <a:pt x="29810" y="519729"/>
                    <a:pt x="34915" y="528126"/>
                    <a:pt x="39279" y="536855"/>
                  </a:cubicBezTo>
                  <a:lnTo>
                    <a:pt x="170212" y="615419"/>
                  </a:lnTo>
                  <a:cubicBezTo>
                    <a:pt x="272600" y="687095"/>
                    <a:pt x="260927" y="697456"/>
                    <a:pt x="340424" y="720171"/>
                  </a:cubicBezTo>
                  <a:cubicBezTo>
                    <a:pt x="357727" y="725115"/>
                    <a:pt x="375339" y="728900"/>
                    <a:pt x="392797" y="733265"/>
                  </a:cubicBezTo>
                  <a:lnTo>
                    <a:pt x="445170" y="759454"/>
                  </a:lnTo>
                  <a:lnTo>
                    <a:pt x="549916" y="759454"/>
                  </a:lnTo>
                  <a:cubicBezTo>
                    <a:pt x="673612" y="718219"/>
                    <a:pt x="638479" y="749450"/>
                    <a:pt x="680849" y="707077"/>
                  </a:cubicBezTo>
                  <a:lnTo>
                    <a:pt x="720129" y="654701"/>
                  </a:lnTo>
                  <a:lnTo>
                    <a:pt x="772502" y="523761"/>
                  </a:lnTo>
                  <a:lnTo>
                    <a:pt x="772502" y="484479"/>
                  </a:lnTo>
                  <a:cubicBezTo>
                    <a:pt x="731842" y="362492"/>
                    <a:pt x="733222" y="408040"/>
                    <a:pt x="733222" y="353539"/>
                  </a:cubicBezTo>
                  <a:lnTo>
                    <a:pt x="733222" y="222598"/>
                  </a:lnTo>
                  <a:lnTo>
                    <a:pt x="693942" y="91658"/>
                  </a:lnTo>
                  <a:lnTo>
                    <a:pt x="576103" y="52376"/>
                  </a:lnTo>
                  <a:lnTo>
                    <a:pt x="445170" y="0"/>
                  </a:lnTo>
                  <a:close/>
                </a:path>
              </a:pathLst>
            </a:custGeom>
            <a:noFill/>
            <a:ln w="38100">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Freeform 21"/>
            <p:cNvSpPr/>
            <p:nvPr/>
          </p:nvSpPr>
          <p:spPr>
            <a:xfrm>
              <a:off x="2661586" y="1417794"/>
              <a:ext cx="772502" cy="759454"/>
            </a:xfrm>
            <a:custGeom>
              <a:avLst/>
              <a:gdLst>
                <a:gd name="connsiteX0" fmla="*/ 445170 w 772502"/>
                <a:gd name="connsiteY0" fmla="*/ 0 h 759454"/>
                <a:gd name="connsiteX1" fmla="*/ 445170 w 772502"/>
                <a:gd name="connsiteY1" fmla="*/ 0 h 759454"/>
                <a:gd name="connsiteX2" fmla="*/ 235678 w 772502"/>
                <a:gd name="connsiteY2" fmla="*/ 26188 h 759454"/>
                <a:gd name="connsiteX3" fmla="*/ 130932 w 772502"/>
                <a:gd name="connsiteY3" fmla="*/ 52376 h 759454"/>
                <a:gd name="connsiteX4" fmla="*/ 117839 w 772502"/>
                <a:gd name="connsiteY4" fmla="*/ 65470 h 759454"/>
                <a:gd name="connsiteX5" fmla="*/ 39279 w 772502"/>
                <a:gd name="connsiteY5" fmla="*/ 170222 h 759454"/>
                <a:gd name="connsiteX6" fmla="*/ 13093 w 772502"/>
                <a:gd name="connsiteY6" fmla="*/ 209504 h 759454"/>
                <a:gd name="connsiteX7" fmla="*/ 39279 w 772502"/>
                <a:gd name="connsiteY7" fmla="*/ 209504 h 759454"/>
                <a:gd name="connsiteX8" fmla="*/ 0 w 772502"/>
                <a:gd name="connsiteY8" fmla="*/ 301162 h 759454"/>
                <a:gd name="connsiteX9" fmla="*/ 26186 w 772502"/>
                <a:gd name="connsiteY9" fmla="*/ 510667 h 759454"/>
                <a:gd name="connsiteX10" fmla="*/ 39279 w 772502"/>
                <a:gd name="connsiteY10" fmla="*/ 536855 h 759454"/>
                <a:gd name="connsiteX11" fmla="*/ 170212 w 772502"/>
                <a:gd name="connsiteY11" fmla="*/ 615419 h 759454"/>
                <a:gd name="connsiteX12" fmla="*/ 340424 w 772502"/>
                <a:gd name="connsiteY12" fmla="*/ 720171 h 759454"/>
                <a:gd name="connsiteX13" fmla="*/ 392797 w 772502"/>
                <a:gd name="connsiteY13" fmla="*/ 733265 h 759454"/>
                <a:gd name="connsiteX14" fmla="*/ 445170 w 772502"/>
                <a:gd name="connsiteY14" fmla="*/ 759454 h 759454"/>
                <a:gd name="connsiteX15" fmla="*/ 549916 w 772502"/>
                <a:gd name="connsiteY15" fmla="*/ 759454 h 759454"/>
                <a:gd name="connsiteX16" fmla="*/ 680849 w 772502"/>
                <a:gd name="connsiteY16" fmla="*/ 707077 h 759454"/>
                <a:gd name="connsiteX17" fmla="*/ 720129 w 772502"/>
                <a:gd name="connsiteY17" fmla="*/ 654701 h 759454"/>
                <a:gd name="connsiteX18" fmla="*/ 772502 w 772502"/>
                <a:gd name="connsiteY18" fmla="*/ 523761 h 759454"/>
                <a:gd name="connsiteX19" fmla="*/ 772502 w 772502"/>
                <a:gd name="connsiteY19" fmla="*/ 484479 h 759454"/>
                <a:gd name="connsiteX20" fmla="*/ 733222 w 772502"/>
                <a:gd name="connsiteY20" fmla="*/ 353539 h 759454"/>
                <a:gd name="connsiteX21" fmla="*/ 733222 w 772502"/>
                <a:gd name="connsiteY21" fmla="*/ 222598 h 759454"/>
                <a:gd name="connsiteX22" fmla="*/ 693942 w 772502"/>
                <a:gd name="connsiteY22" fmla="*/ 91658 h 759454"/>
                <a:gd name="connsiteX23" fmla="*/ 576103 w 772502"/>
                <a:gd name="connsiteY23" fmla="*/ 52376 h 759454"/>
                <a:gd name="connsiteX24" fmla="*/ 445170 w 772502"/>
                <a:gd name="connsiteY24" fmla="*/ 0 h 759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72502" h="759454">
                  <a:moveTo>
                    <a:pt x="445170" y="0"/>
                  </a:moveTo>
                  <a:lnTo>
                    <a:pt x="445170" y="0"/>
                  </a:lnTo>
                  <a:cubicBezTo>
                    <a:pt x="230141" y="19549"/>
                    <a:pt x="370961" y="1590"/>
                    <a:pt x="235678" y="26188"/>
                  </a:cubicBezTo>
                  <a:cubicBezTo>
                    <a:pt x="143293" y="42986"/>
                    <a:pt x="182407" y="26637"/>
                    <a:pt x="130932" y="52376"/>
                  </a:cubicBezTo>
                  <a:lnTo>
                    <a:pt x="117839" y="65470"/>
                  </a:lnTo>
                  <a:cubicBezTo>
                    <a:pt x="91652" y="100387"/>
                    <a:pt x="64949" y="134923"/>
                    <a:pt x="39279" y="170222"/>
                  </a:cubicBezTo>
                  <a:cubicBezTo>
                    <a:pt x="30023" y="182949"/>
                    <a:pt x="13093" y="193767"/>
                    <a:pt x="13093" y="209504"/>
                  </a:cubicBezTo>
                  <a:cubicBezTo>
                    <a:pt x="13093" y="218233"/>
                    <a:pt x="30550" y="209504"/>
                    <a:pt x="39279" y="209504"/>
                  </a:cubicBezTo>
                  <a:lnTo>
                    <a:pt x="0" y="301162"/>
                  </a:lnTo>
                  <a:cubicBezTo>
                    <a:pt x="8048" y="405791"/>
                    <a:pt x="-3421" y="436643"/>
                    <a:pt x="26186" y="510667"/>
                  </a:cubicBezTo>
                  <a:cubicBezTo>
                    <a:pt x="29810" y="519729"/>
                    <a:pt x="34915" y="528126"/>
                    <a:pt x="39279" y="536855"/>
                  </a:cubicBezTo>
                  <a:lnTo>
                    <a:pt x="170212" y="615419"/>
                  </a:lnTo>
                  <a:cubicBezTo>
                    <a:pt x="272600" y="687095"/>
                    <a:pt x="260927" y="697456"/>
                    <a:pt x="340424" y="720171"/>
                  </a:cubicBezTo>
                  <a:cubicBezTo>
                    <a:pt x="357727" y="725115"/>
                    <a:pt x="375339" y="728900"/>
                    <a:pt x="392797" y="733265"/>
                  </a:cubicBezTo>
                  <a:lnTo>
                    <a:pt x="445170" y="759454"/>
                  </a:lnTo>
                  <a:lnTo>
                    <a:pt x="549916" y="759454"/>
                  </a:lnTo>
                  <a:cubicBezTo>
                    <a:pt x="673612" y="718219"/>
                    <a:pt x="638479" y="749450"/>
                    <a:pt x="680849" y="707077"/>
                  </a:cubicBezTo>
                  <a:lnTo>
                    <a:pt x="720129" y="654701"/>
                  </a:lnTo>
                  <a:lnTo>
                    <a:pt x="772502" y="523761"/>
                  </a:lnTo>
                  <a:lnTo>
                    <a:pt x="772502" y="484479"/>
                  </a:lnTo>
                  <a:cubicBezTo>
                    <a:pt x="731842" y="362492"/>
                    <a:pt x="733222" y="408040"/>
                    <a:pt x="733222" y="353539"/>
                  </a:cubicBezTo>
                  <a:lnTo>
                    <a:pt x="733222" y="222598"/>
                  </a:lnTo>
                  <a:lnTo>
                    <a:pt x="693942" y="91658"/>
                  </a:lnTo>
                  <a:lnTo>
                    <a:pt x="576103" y="52376"/>
                  </a:lnTo>
                  <a:lnTo>
                    <a:pt x="445170" y="0"/>
                  </a:lnTo>
                  <a:close/>
                </a:path>
              </a:pathLst>
            </a:custGeom>
            <a:noFill/>
            <a:ln w="38100">
              <a:solidFill>
                <a:srgbClr val="614F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707037" y="3430637"/>
              <a:ext cx="549916" cy="369332"/>
            </a:xfrm>
            <a:prstGeom prst="rect">
              <a:avLst/>
            </a:prstGeom>
            <a:noFill/>
          </p:spPr>
          <p:txBody>
            <a:bodyPr wrap="square" rtlCol="0">
              <a:spAutoFit/>
            </a:bodyPr>
            <a:lstStyle/>
            <a:p>
              <a:r>
                <a:rPr lang="en-US" dirty="0"/>
                <a:t>0%</a:t>
              </a:r>
            </a:p>
          </p:txBody>
        </p:sp>
        <p:sp>
          <p:nvSpPr>
            <p:cNvPr id="24" name="TextBox 23"/>
            <p:cNvSpPr txBox="1"/>
            <p:nvPr/>
          </p:nvSpPr>
          <p:spPr>
            <a:xfrm>
              <a:off x="2884172" y="1671308"/>
              <a:ext cx="549916" cy="369332"/>
            </a:xfrm>
            <a:prstGeom prst="rect">
              <a:avLst/>
            </a:prstGeom>
            <a:noFill/>
          </p:spPr>
          <p:txBody>
            <a:bodyPr wrap="square" rtlCol="0">
              <a:spAutoFit/>
            </a:bodyPr>
            <a:lstStyle/>
            <a:p>
              <a:r>
                <a:rPr lang="en-US" dirty="0"/>
                <a:t>3%</a:t>
              </a:r>
            </a:p>
          </p:txBody>
        </p:sp>
        <p:sp>
          <p:nvSpPr>
            <p:cNvPr id="25" name="TextBox 24"/>
            <p:cNvSpPr txBox="1"/>
            <p:nvPr/>
          </p:nvSpPr>
          <p:spPr>
            <a:xfrm>
              <a:off x="1671218" y="2563596"/>
              <a:ext cx="667756" cy="369332"/>
            </a:xfrm>
            <a:prstGeom prst="rect">
              <a:avLst/>
            </a:prstGeom>
            <a:noFill/>
          </p:spPr>
          <p:txBody>
            <a:bodyPr wrap="square" rtlCol="0">
              <a:spAutoFit/>
            </a:bodyPr>
            <a:lstStyle/>
            <a:p>
              <a:r>
                <a:rPr lang="en-US" dirty="0"/>
                <a:t>30%</a:t>
              </a:r>
            </a:p>
          </p:txBody>
        </p:sp>
      </p:grpSp>
      <p:sp>
        <p:nvSpPr>
          <p:cNvPr id="27" name="Rectangle 26"/>
          <p:cNvSpPr/>
          <p:nvPr/>
        </p:nvSpPr>
        <p:spPr>
          <a:xfrm>
            <a:off x="5082732" y="1164353"/>
            <a:ext cx="3546976" cy="3103286"/>
          </a:xfrm>
          <a:prstGeom prst="rect">
            <a:avLst/>
          </a:prstGeom>
          <a:no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Freeform 28"/>
          <p:cNvSpPr/>
          <p:nvPr/>
        </p:nvSpPr>
        <p:spPr>
          <a:xfrm>
            <a:off x="5225462" y="3272493"/>
            <a:ext cx="772502" cy="759454"/>
          </a:xfrm>
          <a:custGeom>
            <a:avLst/>
            <a:gdLst>
              <a:gd name="connsiteX0" fmla="*/ 445170 w 772502"/>
              <a:gd name="connsiteY0" fmla="*/ 0 h 759454"/>
              <a:gd name="connsiteX1" fmla="*/ 445170 w 772502"/>
              <a:gd name="connsiteY1" fmla="*/ 0 h 759454"/>
              <a:gd name="connsiteX2" fmla="*/ 235678 w 772502"/>
              <a:gd name="connsiteY2" fmla="*/ 26188 h 759454"/>
              <a:gd name="connsiteX3" fmla="*/ 130932 w 772502"/>
              <a:gd name="connsiteY3" fmla="*/ 52376 h 759454"/>
              <a:gd name="connsiteX4" fmla="*/ 117839 w 772502"/>
              <a:gd name="connsiteY4" fmla="*/ 65470 h 759454"/>
              <a:gd name="connsiteX5" fmla="*/ 39279 w 772502"/>
              <a:gd name="connsiteY5" fmla="*/ 170222 h 759454"/>
              <a:gd name="connsiteX6" fmla="*/ 13093 w 772502"/>
              <a:gd name="connsiteY6" fmla="*/ 209504 h 759454"/>
              <a:gd name="connsiteX7" fmla="*/ 39279 w 772502"/>
              <a:gd name="connsiteY7" fmla="*/ 209504 h 759454"/>
              <a:gd name="connsiteX8" fmla="*/ 0 w 772502"/>
              <a:gd name="connsiteY8" fmla="*/ 301162 h 759454"/>
              <a:gd name="connsiteX9" fmla="*/ 26186 w 772502"/>
              <a:gd name="connsiteY9" fmla="*/ 510667 h 759454"/>
              <a:gd name="connsiteX10" fmla="*/ 39279 w 772502"/>
              <a:gd name="connsiteY10" fmla="*/ 536855 h 759454"/>
              <a:gd name="connsiteX11" fmla="*/ 170212 w 772502"/>
              <a:gd name="connsiteY11" fmla="*/ 615419 h 759454"/>
              <a:gd name="connsiteX12" fmla="*/ 340424 w 772502"/>
              <a:gd name="connsiteY12" fmla="*/ 720171 h 759454"/>
              <a:gd name="connsiteX13" fmla="*/ 392797 w 772502"/>
              <a:gd name="connsiteY13" fmla="*/ 733265 h 759454"/>
              <a:gd name="connsiteX14" fmla="*/ 445170 w 772502"/>
              <a:gd name="connsiteY14" fmla="*/ 759454 h 759454"/>
              <a:gd name="connsiteX15" fmla="*/ 549916 w 772502"/>
              <a:gd name="connsiteY15" fmla="*/ 759454 h 759454"/>
              <a:gd name="connsiteX16" fmla="*/ 680849 w 772502"/>
              <a:gd name="connsiteY16" fmla="*/ 707077 h 759454"/>
              <a:gd name="connsiteX17" fmla="*/ 720129 w 772502"/>
              <a:gd name="connsiteY17" fmla="*/ 654701 h 759454"/>
              <a:gd name="connsiteX18" fmla="*/ 772502 w 772502"/>
              <a:gd name="connsiteY18" fmla="*/ 523761 h 759454"/>
              <a:gd name="connsiteX19" fmla="*/ 772502 w 772502"/>
              <a:gd name="connsiteY19" fmla="*/ 484479 h 759454"/>
              <a:gd name="connsiteX20" fmla="*/ 733222 w 772502"/>
              <a:gd name="connsiteY20" fmla="*/ 353539 h 759454"/>
              <a:gd name="connsiteX21" fmla="*/ 733222 w 772502"/>
              <a:gd name="connsiteY21" fmla="*/ 222598 h 759454"/>
              <a:gd name="connsiteX22" fmla="*/ 693942 w 772502"/>
              <a:gd name="connsiteY22" fmla="*/ 91658 h 759454"/>
              <a:gd name="connsiteX23" fmla="*/ 576103 w 772502"/>
              <a:gd name="connsiteY23" fmla="*/ 52376 h 759454"/>
              <a:gd name="connsiteX24" fmla="*/ 445170 w 772502"/>
              <a:gd name="connsiteY24" fmla="*/ 0 h 759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72502" h="759454">
                <a:moveTo>
                  <a:pt x="445170" y="0"/>
                </a:moveTo>
                <a:lnTo>
                  <a:pt x="445170" y="0"/>
                </a:lnTo>
                <a:cubicBezTo>
                  <a:pt x="230141" y="19549"/>
                  <a:pt x="370961" y="1590"/>
                  <a:pt x="235678" y="26188"/>
                </a:cubicBezTo>
                <a:cubicBezTo>
                  <a:pt x="143293" y="42986"/>
                  <a:pt x="182407" y="26637"/>
                  <a:pt x="130932" y="52376"/>
                </a:cubicBezTo>
                <a:lnTo>
                  <a:pt x="117839" y="65470"/>
                </a:lnTo>
                <a:cubicBezTo>
                  <a:pt x="91652" y="100387"/>
                  <a:pt x="64949" y="134923"/>
                  <a:pt x="39279" y="170222"/>
                </a:cubicBezTo>
                <a:cubicBezTo>
                  <a:pt x="30023" y="182949"/>
                  <a:pt x="13093" y="193767"/>
                  <a:pt x="13093" y="209504"/>
                </a:cubicBezTo>
                <a:cubicBezTo>
                  <a:pt x="13093" y="218233"/>
                  <a:pt x="30550" y="209504"/>
                  <a:pt x="39279" y="209504"/>
                </a:cubicBezTo>
                <a:lnTo>
                  <a:pt x="0" y="301162"/>
                </a:lnTo>
                <a:cubicBezTo>
                  <a:pt x="8048" y="405791"/>
                  <a:pt x="-3421" y="436643"/>
                  <a:pt x="26186" y="510667"/>
                </a:cubicBezTo>
                <a:cubicBezTo>
                  <a:pt x="29810" y="519729"/>
                  <a:pt x="34915" y="528126"/>
                  <a:pt x="39279" y="536855"/>
                </a:cubicBezTo>
                <a:lnTo>
                  <a:pt x="170212" y="615419"/>
                </a:lnTo>
                <a:cubicBezTo>
                  <a:pt x="272600" y="687095"/>
                  <a:pt x="260927" y="697456"/>
                  <a:pt x="340424" y="720171"/>
                </a:cubicBezTo>
                <a:cubicBezTo>
                  <a:pt x="357727" y="725115"/>
                  <a:pt x="375339" y="728900"/>
                  <a:pt x="392797" y="733265"/>
                </a:cubicBezTo>
                <a:lnTo>
                  <a:pt x="445170" y="759454"/>
                </a:lnTo>
                <a:lnTo>
                  <a:pt x="549916" y="759454"/>
                </a:lnTo>
                <a:cubicBezTo>
                  <a:pt x="673612" y="718219"/>
                  <a:pt x="638479" y="749450"/>
                  <a:pt x="680849" y="707077"/>
                </a:cubicBezTo>
                <a:lnTo>
                  <a:pt x="720129" y="654701"/>
                </a:lnTo>
                <a:lnTo>
                  <a:pt x="772502" y="523761"/>
                </a:lnTo>
                <a:lnTo>
                  <a:pt x="772502" y="484479"/>
                </a:lnTo>
                <a:cubicBezTo>
                  <a:pt x="731842" y="362492"/>
                  <a:pt x="733222" y="408040"/>
                  <a:pt x="733222" y="353539"/>
                </a:cubicBezTo>
                <a:lnTo>
                  <a:pt x="733222" y="222598"/>
                </a:lnTo>
                <a:lnTo>
                  <a:pt x="693942" y="91658"/>
                </a:lnTo>
                <a:lnTo>
                  <a:pt x="576103" y="52376"/>
                </a:lnTo>
                <a:lnTo>
                  <a:pt x="445170" y="0"/>
                </a:lnTo>
                <a:close/>
              </a:path>
            </a:pathLst>
          </a:custGeom>
          <a:noFill/>
          <a:ln w="38100">
            <a:solidFill>
              <a:srgbClr val="003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Freeform 29"/>
          <p:cNvSpPr/>
          <p:nvPr/>
        </p:nvSpPr>
        <p:spPr>
          <a:xfrm>
            <a:off x="6268204" y="2416653"/>
            <a:ext cx="772502" cy="759454"/>
          </a:xfrm>
          <a:custGeom>
            <a:avLst/>
            <a:gdLst>
              <a:gd name="connsiteX0" fmla="*/ 445170 w 772502"/>
              <a:gd name="connsiteY0" fmla="*/ 0 h 759454"/>
              <a:gd name="connsiteX1" fmla="*/ 445170 w 772502"/>
              <a:gd name="connsiteY1" fmla="*/ 0 h 759454"/>
              <a:gd name="connsiteX2" fmla="*/ 235678 w 772502"/>
              <a:gd name="connsiteY2" fmla="*/ 26188 h 759454"/>
              <a:gd name="connsiteX3" fmla="*/ 130932 w 772502"/>
              <a:gd name="connsiteY3" fmla="*/ 52376 h 759454"/>
              <a:gd name="connsiteX4" fmla="*/ 117839 w 772502"/>
              <a:gd name="connsiteY4" fmla="*/ 65470 h 759454"/>
              <a:gd name="connsiteX5" fmla="*/ 39279 w 772502"/>
              <a:gd name="connsiteY5" fmla="*/ 170222 h 759454"/>
              <a:gd name="connsiteX6" fmla="*/ 13093 w 772502"/>
              <a:gd name="connsiteY6" fmla="*/ 209504 h 759454"/>
              <a:gd name="connsiteX7" fmla="*/ 39279 w 772502"/>
              <a:gd name="connsiteY7" fmla="*/ 209504 h 759454"/>
              <a:gd name="connsiteX8" fmla="*/ 0 w 772502"/>
              <a:gd name="connsiteY8" fmla="*/ 301162 h 759454"/>
              <a:gd name="connsiteX9" fmla="*/ 26186 w 772502"/>
              <a:gd name="connsiteY9" fmla="*/ 510667 h 759454"/>
              <a:gd name="connsiteX10" fmla="*/ 39279 w 772502"/>
              <a:gd name="connsiteY10" fmla="*/ 536855 h 759454"/>
              <a:gd name="connsiteX11" fmla="*/ 170212 w 772502"/>
              <a:gd name="connsiteY11" fmla="*/ 615419 h 759454"/>
              <a:gd name="connsiteX12" fmla="*/ 340424 w 772502"/>
              <a:gd name="connsiteY12" fmla="*/ 720171 h 759454"/>
              <a:gd name="connsiteX13" fmla="*/ 392797 w 772502"/>
              <a:gd name="connsiteY13" fmla="*/ 733265 h 759454"/>
              <a:gd name="connsiteX14" fmla="*/ 445170 w 772502"/>
              <a:gd name="connsiteY14" fmla="*/ 759454 h 759454"/>
              <a:gd name="connsiteX15" fmla="*/ 549916 w 772502"/>
              <a:gd name="connsiteY15" fmla="*/ 759454 h 759454"/>
              <a:gd name="connsiteX16" fmla="*/ 680849 w 772502"/>
              <a:gd name="connsiteY16" fmla="*/ 707077 h 759454"/>
              <a:gd name="connsiteX17" fmla="*/ 720129 w 772502"/>
              <a:gd name="connsiteY17" fmla="*/ 654701 h 759454"/>
              <a:gd name="connsiteX18" fmla="*/ 772502 w 772502"/>
              <a:gd name="connsiteY18" fmla="*/ 523761 h 759454"/>
              <a:gd name="connsiteX19" fmla="*/ 772502 w 772502"/>
              <a:gd name="connsiteY19" fmla="*/ 484479 h 759454"/>
              <a:gd name="connsiteX20" fmla="*/ 733222 w 772502"/>
              <a:gd name="connsiteY20" fmla="*/ 353539 h 759454"/>
              <a:gd name="connsiteX21" fmla="*/ 733222 w 772502"/>
              <a:gd name="connsiteY21" fmla="*/ 222598 h 759454"/>
              <a:gd name="connsiteX22" fmla="*/ 693942 w 772502"/>
              <a:gd name="connsiteY22" fmla="*/ 91658 h 759454"/>
              <a:gd name="connsiteX23" fmla="*/ 576103 w 772502"/>
              <a:gd name="connsiteY23" fmla="*/ 52376 h 759454"/>
              <a:gd name="connsiteX24" fmla="*/ 445170 w 772502"/>
              <a:gd name="connsiteY24" fmla="*/ 0 h 759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72502" h="759454">
                <a:moveTo>
                  <a:pt x="445170" y="0"/>
                </a:moveTo>
                <a:lnTo>
                  <a:pt x="445170" y="0"/>
                </a:lnTo>
                <a:cubicBezTo>
                  <a:pt x="230141" y="19549"/>
                  <a:pt x="370961" y="1590"/>
                  <a:pt x="235678" y="26188"/>
                </a:cubicBezTo>
                <a:cubicBezTo>
                  <a:pt x="143293" y="42986"/>
                  <a:pt x="182407" y="26637"/>
                  <a:pt x="130932" y="52376"/>
                </a:cubicBezTo>
                <a:lnTo>
                  <a:pt x="117839" y="65470"/>
                </a:lnTo>
                <a:cubicBezTo>
                  <a:pt x="91652" y="100387"/>
                  <a:pt x="64949" y="134923"/>
                  <a:pt x="39279" y="170222"/>
                </a:cubicBezTo>
                <a:cubicBezTo>
                  <a:pt x="30023" y="182949"/>
                  <a:pt x="13093" y="193767"/>
                  <a:pt x="13093" y="209504"/>
                </a:cubicBezTo>
                <a:cubicBezTo>
                  <a:pt x="13093" y="218233"/>
                  <a:pt x="30550" y="209504"/>
                  <a:pt x="39279" y="209504"/>
                </a:cubicBezTo>
                <a:lnTo>
                  <a:pt x="0" y="301162"/>
                </a:lnTo>
                <a:cubicBezTo>
                  <a:pt x="8048" y="405791"/>
                  <a:pt x="-3421" y="436643"/>
                  <a:pt x="26186" y="510667"/>
                </a:cubicBezTo>
                <a:cubicBezTo>
                  <a:pt x="29810" y="519729"/>
                  <a:pt x="34915" y="528126"/>
                  <a:pt x="39279" y="536855"/>
                </a:cubicBezTo>
                <a:lnTo>
                  <a:pt x="170212" y="615419"/>
                </a:lnTo>
                <a:cubicBezTo>
                  <a:pt x="272600" y="687095"/>
                  <a:pt x="260927" y="697456"/>
                  <a:pt x="340424" y="720171"/>
                </a:cubicBezTo>
                <a:cubicBezTo>
                  <a:pt x="357727" y="725115"/>
                  <a:pt x="375339" y="728900"/>
                  <a:pt x="392797" y="733265"/>
                </a:cubicBezTo>
                <a:lnTo>
                  <a:pt x="445170" y="759454"/>
                </a:lnTo>
                <a:lnTo>
                  <a:pt x="549916" y="759454"/>
                </a:lnTo>
                <a:cubicBezTo>
                  <a:pt x="673612" y="718219"/>
                  <a:pt x="638479" y="749450"/>
                  <a:pt x="680849" y="707077"/>
                </a:cubicBezTo>
                <a:lnTo>
                  <a:pt x="720129" y="654701"/>
                </a:lnTo>
                <a:lnTo>
                  <a:pt x="772502" y="523761"/>
                </a:lnTo>
                <a:lnTo>
                  <a:pt x="772502" y="484479"/>
                </a:lnTo>
                <a:cubicBezTo>
                  <a:pt x="731842" y="362492"/>
                  <a:pt x="733222" y="408040"/>
                  <a:pt x="733222" y="353539"/>
                </a:cubicBezTo>
                <a:lnTo>
                  <a:pt x="733222" y="222598"/>
                </a:lnTo>
                <a:lnTo>
                  <a:pt x="693942" y="91658"/>
                </a:lnTo>
                <a:lnTo>
                  <a:pt x="576103" y="52376"/>
                </a:lnTo>
                <a:lnTo>
                  <a:pt x="445170" y="0"/>
                </a:lnTo>
                <a:close/>
              </a:path>
            </a:pathLst>
          </a:custGeom>
          <a:noFill/>
          <a:ln w="38100">
            <a:solidFill>
              <a:schemeClr val="accent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Freeform 30"/>
          <p:cNvSpPr/>
          <p:nvPr/>
        </p:nvSpPr>
        <p:spPr>
          <a:xfrm>
            <a:off x="7363318" y="1429872"/>
            <a:ext cx="772502" cy="759454"/>
          </a:xfrm>
          <a:custGeom>
            <a:avLst/>
            <a:gdLst>
              <a:gd name="connsiteX0" fmla="*/ 445170 w 772502"/>
              <a:gd name="connsiteY0" fmla="*/ 0 h 759454"/>
              <a:gd name="connsiteX1" fmla="*/ 445170 w 772502"/>
              <a:gd name="connsiteY1" fmla="*/ 0 h 759454"/>
              <a:gd name="connsiteX2" fmla="*/ 235678 w 772502"/>
              <a:gd name="connsiteY2" fmla="*/ 26188 h 759454"/>
              <a:gd name="connsiteX3" fmla="*/ 130932 w 772502"/>
              <a:gd name="connsiteY3" fmla="*/ 52376 h 759454"/>
              <a:gd name="connsiteX4" fmla="*/ 117839 w 772502"/>
              <a:gd name="connsiteY4" fmla="*/ 65470 h 759454"/>
              <a:gd name="connsiteX5" fmla="*/ 39279 w 772502"/>
              <a:gd name="connsiteY5" fmla="*/ 170222 h 759454"/>
              <a:gd name="connsiteX6" fmla="*/ 13093 w 772502"/>
              <a:gd name="connsiteY6" fmla="*/ 209504 h 759454"/>
              <a:gd name="connsiteX7" fmla="*/ 39279 w 772502"/>
              <a:gd name="connsiteY7" fmla="*/ 209504 h 759454"/>
              <a:gd name="connsiteX8" fmla="*/ 0 w 772502"/>
              <a:gd name="connsiteY8" fmla="*/ 301162 h 759454"/>
              <a:gd name="connsiteX9" fmla="*/ 26186 w 772502"/>
              <a:gd name="connsiteY9" fmla="*/ 510667 h 759454"/>
              <a:gd name="connsiteX10" fmla="*/ 39279 w 772502"/>
              <a:gd name="connsiteY10" fmla="*/ 536855 h 759454"/>
              <a:gd name="connsiteX11" fmla="*/ 170212 w 772502"/>
              <a:gd name="connsiteY11" fmla="*/ 615419 h 759454"/>
              <a:gd name="connsiteX12" fmla="*/ 340424 w 772502"/>
              <a:gd name="connsiteY12" fmla="*/ 720171 h 759454"/>
              <a:gd name="connsiteX13" fmla="*/ 392797 w 772502"/>
              <a:gd name="connsiteY13" fmla="*/ 733265 h 759454"/>
              <a:gd name="connsiteX14" fmla="*/ 445170 w 772502"/>
              <a:gd name="connsiteY14" fmla="*/ 759454 h 759454"/>
              <a:gd name="connsiteX15" fmla="*/ 549916 w 772502"/>
              <a:gd name="connsiteY15" fmla="*/ 759454 h 759454"/>
              <a:gd name="connsiteX16" fmla="*/ 680849 w 772502"/>
              <a:gd name="connsiteY16" fmla="*/ 707077 h 759454"/>
              <a:gd name="connsiteX17" fmla="*/ 720129 w 772502"/>
              <a:gd name="connsiteY17" fmla="*/ 654701 h 759454"/>
              <a:gd name="connsiteX18" fmla="*/ 772502 w 772502"/>
              <a:gd name="connsiteY18" fmla="*/ 523761 h 759454"/>
              <a:gd name="connsiteX19" fmla="*/ 772502 w 772502"/>
              <a:gd name="connsiteY19" fmla="*/ 484479 h 759454"/>
              <a:gd name="connsiteX20" fmla="*/ 733222 w 772502"/>
              <a:gd name="connsiteY20" fmla="*/ 353539 h 759454"/>
              <a:gd name="connsiteX21" fmla="*/ 733222 w 772502"/>
              <a:gd name="connsiteY21" fmla="*/ 222598 h 759454"/>
              <a:gd name="connsiteX22" fmla="*/ 693942 w 772502"/>
              <a:gd name="connsiteY22" fmla="*/ 91658 h 759454"/>
              <a:gd name="connsiteX23" fmla="*/ 576103 w 772502"/>
              <a:gd name="connsiteY23" fmla="*/ 52376 h 759454"/>
              <a:gd name="connsiteX24" fmla="*/ 445170 w 772502"/>
              <a:gd name="connsiteY24" fmla="*/ 0 h 759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72502" h="759454">
                <a:moveTo>
                  <a:pt x="445170" y="0"/>
                </a:moveTo>
                <a:lnTo>
                  <a:pt x="445170" y="0"/>
                </a:lnTo>
                <a:cubicBezTo>
                  <a:pt x="230141" y="19549"/>
                  <a:pt x="370961" y="1590"/>
                  <a:pt x="235678" y="26188"/>
                </a:cubicBezTo>
                <a:cubicBezTo>
                  <a:pt x="143293" y="42986"/>
                  <a:pt x="182407" y="26637"/>
                  <a:pt x="130932" y="52376"/>
                </a:cubicBezTo>
                <a:lnTo>
                  <a:pt x="117839" y="65470"/>
                </a:lnTo>
                <a:cubicBezTo>
                  <a:pt x="91652" y="100387"/>
                  <a:pt x="64949" y="134923"/>
                  <a:pt x="39279" y="170222"/>
                </a:cubicBezTo>
                <a:cubicBezTo>
                  <a:pt x="30023" y="182949"/>
                  <a:pt x="13093" y="193767"/>
                  <a:pt x="13093" y="209504"/>
                </a:cubicBezTo>
                <a:cubicBezTo>
                  <a:pt x="13093" y="218233"/>
                  <a:pt x="30550" y="209504"/>
                  <a:pt x="39279" y="209504"/>
                </a:cubicBezTo>
                <a:lnTo>
                  <a:pt x="0" y="301162"/>
                </a:lnTo>
                <a:cubicBezTo>
                  <a:pt x="8048" y="405791"/>
                  <a:pt x="-3421" y="436643"/>
                  <a:pt x="26186" y="510667"/>
                </a:cubicBezTo>
                <a:cubicBezTo>
                  <a:pt x="29810" y="519729"/>
                  <a:pt x="34915" y="528126"/>
                  <a:pt x="39279" y="536855"/>
                </a:cubicBezTo>
                <a:lnTo>
                  <a:pt x="170212" y="615419"/>
                </a:lnTo>
                <a:cubicBezTo>
                  <a:pt x="272600" y="687095"/>
                  <a:pt x="260927" y="697456"/>
                  <a:pt x="340424" y="720171"/>
                </a:cubicBezTo>
                <a:cubicBezTo>
                  <a:pt x="357727" y="725115"/>
                  <a:pt x="375339" y="728900"/>
                  <a:pt x="392797" y="733265"/>
                </a:cubicBezTo>
                <a:lnTo>
                  <a:pt x="445170" y="759454"/>
                </a:lnTo>
                <a:lnTo>
                  <a:pt x="549916" y="759454"/>
                </a:lnTo>
                <a:cubicBezTo>
                  <a:pt x="673612" y="718219"/>
                  <a:pt x="638479" y="749450"/>
                  <a:pt x="680849" y="707077"/>
                </a:cubicBezTo>
                <a:lnTo>
                  <a:pt x="720129" y="654701"/>
                </a:lnTo>
                <a:lnTo>
                  <a:pt x="772502" y="523761"/>
                </a:lnTo>
                <a:lnTo>
                  <a:pt x="772502" y="484479"/>
                </a:lnTo>
                <a:cubicBezTo>
                  <a:pt x="731842" y="362492"/>
                  <a:pt x="733222" y="408040"/>
                  <a:pt x="733222" y="353539"/>
                </a:cubicBezTo>
                <a:lnTo>
                  <a:pt x="733222" y="222598"/>
                </a:lnTo>
                <a:lnTo>
                  <a:pt x="693942" y="91658"/>
                </a:lnTo>
                <a:lnTo>
                  <a:pt x="576103" y="52376"/>
                </a:lnTo>
                <a:lnTo>
                  <a:pt x="445170" y="0"/>
                </a:lnTo>
                <a:close/>
              </a:path>
            </a:pathLst>
          </a:custGeom>
          <a:noFill/>
          <a:ln w="38100">
            <a:solidFill>
              <a:srgbClr val="07039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5408769" y="3442715"/>
            <a:ext cx="549916" cy="369332"/>
          </a:xfrm>
          <a:prstGeom prst="rect">
            <a:avLst/>
          </a:prstGeom>
          <a:noFill/>
        </p:spPr>
        <p:txBody>
          <a:bodyPr wrap="square" rtlCol="0">
            <a:spAutoFit/>
          </a:bodyPr>
          <a:lstStyle/>
          <a:p>
            <a:r>
              <a:rPr lang="en-US" dirty="0"/>
              <a:t>6%</a:t>
            </a:r>
          </a:p>
        </p:txBody>
      </p:sp>
      <p:sp>
        <p:nvSpPr>
          <p:cNvPr id="33" name="TextBox 32"/>
          <p:cNvSpPr txBox="1"/>
          <p:nvPr/>
        </p:nvSpPr>
        <p:spPr>
          <a:xfrm>
            <a:off x="7428783" y="1591728"/>
            <a:ext cx="772502" cy="369332"/>
          </a:xfrm>
          <a:prstGeom prst="rect">
            <a:avLst/>
          </a:prstGeom>
          <a:noFill/>
        </p:spPr>
        <p:txBody>
          <a:bodyPr wrap="square" rtlCol="0">
            <a:spAutoFit/>
          </a:bodyPr>
          <a:lstStyle/>
          <a:p>
            <a:r>
              <a:rPr lang="en-US" dirty="0"/>
              <a:t>10%</a:t>
            </a:r>
          </a:p>
        </p:txBody>
      </p:sp>
      <p:sp>
        <p:nvSpPr>
          <p:cNvPr id="35" name="TextBox 34"/>
          <p:cNvSpPr txBox="1"/>
          <p:nvPr/>
        </p:nvSpPr>
        <p:spPr>
          <a:xfrm>
            <a:off x="6372950" y="2575674"/>
            <a:ext cx="667756" cy="369332"/>
          </a:xfrm>
          <a:prstGeom prst="rect">
            <a:avLst/>
          </a:prstGeom>
          <a:noFill/>
        </p:spPr>
        <p:txBody>
          <a:bodyPr wrap="square" rtlCol="0">
            <a:spAutoFit/>
          </a:bodyPr>
          <a:lstStyle/>
          <a:p>
            <a:r>
              <a:rPr lang="en-US" dirty="0"/>
              <a:t>60%</a:t>
            </a:r>
          </a:p>
        </p:txBody>
      </p:sp>
      <p:sp>
        <p:nvSpPr>
          <p:cNvPr id="26" name="TextBox 25"/>
          <p:cNvSpPr txBox="1"/>
          <p:nvPr/>
        </p:nvSpPr>
        <p:spPr>
          <a:xfrm>
            <a:off x="707037" y="4319681"/>
            <a:ext cx="2801957" cy="1200329"/>
          </a:xfrm>
          <a:prstGeom prst="rect">
            <a:avLst/>
          </a:prstGeom>
          <a:noFill/>
        </p:spPr>
        <p:txBody>
          <a:bodyPr wrap="square" rtlCol="0">
            <a:spAutoFit/>
          </a:bodyPr>
          <a:lstStyle/>
          <a:p>
            <a:r>
              <a:rPr lang="en-US" u="sng" dirty="0"/>
              <a:t>Marginal Kinematics (e.g.)</a:t>
            </a:r>
          </a:p>
          <a:p>
            <a:r>
              <a:rPr lang="en-US" dirty="0"/>
              <a:t>0-1 km SRH: 100 m</a:t>
            </a:r>
            <a:r>
              <a:rPr lang="en-US" baseline="30000" dirty="0"/>
              <a:t>2 </a:t>
            </a:r>
            <a:r>
              <a:rPr lang="en-US" dirty="0"/>
              <a:t>s</a:t>
            </a:r>
            <a:r>
              <a:rPr lang="en-US" baseline="30000" dirty="0"/>
              <a:t>-2</a:t>
            </a:r>
          </a:p>
          <a:p>
            <a:r>
              <a:rPr lang="en-US" dirty="0"/>
              <a:t>Eff. Bulk Shear:  30 </a:t>
            </a:r>
            <a:r>
              <a:rPr lang="en-US" dirty="0" err="1"/>
              <a:t>kts</a:t>
            </a:r>
            <a:endParaRPr lang="en-US" dirty="0"/>
          </a:p>
          <a:p>
            <a:r>
              <a:rPr lang="en-US"/>
              <a:t>1-3 km AGL MW</a:t>
            </a:r>
            <a:r>
              <a:rPr lang="en-US" dirty="0"/>
              <a:t>:  20 </a:t>
            </a:r>
            <a:r>
              <a:rPr lang="en-US" dirty="0" err="1"/>
              <a:t>kts</a:t>
            </a:r>
            <a:endParaRPr lang="en-US" dirty="0"/>
          </a:p>
        </p:txBody>
      </p:sp>
      <p:sp>
        <p:nvSpPr>
          <p:cNvPr id="36" name="TextBox 35"/>
          <p:cNvSpPr txBox="1"/>
          <p:nvPr/>
        </p:nvSpPr>
        <p:spPr>
          <a:xfrm>
            <a:off x="5408769" y="4319681"/>
            <a:ext cx="2839980" cy="1200329"/>
          </a:xfrm>
          <a:prstGeom prst="rect">
            <a:avLst/>
          </a:prstGeom>
          <a:noFill/>
        </p:spPr>
        <p:txBody>
          <a:bodyPr wrap="square" rtlCol="0">
            <a:spAutoFit/>
          </a:bodyPr>
          <a:lstStyle/>
          <a:p>
            <a:r>
              <a:rPr lang="en-US" u="sng" dirty="0"/>
              <a:t>Favorable Kinematics (e.g.)</a:t>
            </a:r>
          </a:p>
          <a:p>
            <a:r>
              <a:rPr lang="en-US" dirty="0"/>
              <a:t>0-1 km SRH: 200 m</a:t>
            </a:r>
            <a:r>
              <a:rPr lang="en-US" baseline="30000" dirty="0"/>
              <a:t>2 </a:t>
            </a:r>
            <a:r>
              <a:rPr lang="en-US" dirty="0"/>
              <a:t>s</a:t>
            </a:r>
            <a:r>
              <a:rPr lang="en-US" baseline="30000" dirty="0"/>
              <a:t>-2</a:t>
            </a:r>
          </a:p>
          <a:p>
            <a:r>
              <a:rPr lang="en-US" dirty="0"/>
              <a:t>Eff. Bulk Shear:  50 </a:t>
            </a:r>
            <a:r>
              <a:rPr lang="en-US" dirty="0" err="1"/>
              <a:t>kts</a:t>
            </a:r>
            <a:endParaRPr lang="en-US" dirty="0"/>
          </a:p>
          <a:p>
            <a:r>
              <a:rPr lang="en-US" dirty="0"/>
              <a:t>1-3 km AGL MW:  40 </a:t>
            </a:r>
            <a:r>
              <a:rPr lang="en-US" dirty="0" err="1"/>
              <a:t>kts</a:t>
            </a:r>
            <a:endParaRPr lang="en-US" dirty="0"/>
          </a:p>
        </p:txBody>
      </p:sp>
      <p:sp>
        <p:nvSpPr>
          <p:cNvPr id="28" name="TextBox 27"/>
          <p:cNvSpPr txBox="1"/>
          <p:nvPr/>
        </p:nvSpPr>
        <p:spPr>
          <a:xfrm>
            <a:off x="-1" y="5520010"/>
            <a:ext cx="8989201" cy="923330"/>
          </a:xfrm>
          <a:prstGeom prst="rect">
            <a:avLst/>
          </a:prstGeom>
          <a:noFill/>
        </p:spPr>
        <p:txBody>
          <a:bodyPr wrap="square" rtlCol="0">
            <a:spAutoFit/>
          </a:bodyPr>
          <a:lstStyle/>
          <a:p>
            <a:r>
              <a:rPr lang="en-US" b="1" dirty="0">
                <a:solidFill>
                  <a:srgbClr val="FFFF00"/>
                </a:solidFill>
              </a:rPr>
              <a:t>Do not expect the same ProbTor probability value to give the same results from event to event—the kinematic fields impact ProbTor! </a:t>
            </a:r>
          </a:p>
          <a:p>
            <a:r>
              <a:rPr lang="en-US" dirty="0"/>
              <a:t>It is best to </a:t>
            </a:r>
            <a:r>
              <a:rPr lang="en-US" dirty="0">
                <a:solidFill>
                  <a:srgbClr val="FFFF00"/>
                </a:solidFill>
              </a:rPr>
              <a:t>use ProbTor in a relative fashion</a:t>
            </a:r>
            <a:r>
              <a:rPr lang="en-US" dirty="0"/>
              <a:t>—like in the example above.</a:t>
            </a:r>
          </a:p>
        </p:txBody>
      </p:sp>
    </p:spTree>
    <p:extLst>
      <p:ext uri="{BB962C8B-B14F-4D97-AF65-F5344CB8AC3E}">
        <p14:creationId xmlns:p14="http://schemas.microsoft.com/office/powerpoint/2010/main" val="10285189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42</a:t>
            </a:fld>
            <a:endParaRPr lang="en-US"/>
          </a:p>
        </p:txBody>
      </p:sp>
      <p:sp>
        <p:nvSpPr>
          <p:cNvPr id="6" name="TextBox 5"/>
          <p:cNvSpPr txBox="1"/>
          <p:nvPr/>
        </p:nvSpPr>
        <p:spPr>
          <a:xfrm>
            <a:off x="381000" y="177224"/>
            <a:ext cx="8305800" cy="646331"/>
          </a:xfrm>
          <a:prstGeom prst="rect">
            <a:avLst/>
          </a:prstGeom>
          <a:noFill/>
        </p:spPr>
        <p:txBody>
          <a:bodyPr wrap="square" rtlCol="0">
            <a:spAutoFit/>
          </a:bodyPr>
          <a:lstStyle/>
          <a:p>
            <a:r>
              <a:rPr lang="en-US" sz="3600" b="1" u="sng" dirty="0" err="1">
                <a:effectLst>
                  <a:outerShdw blurRad="50800" dist="38100" dir="2700000" algn="tl" rotWithShape="0">
                    <a:prstClr val="black">
                      <a:alpha val="40000"/>
                    </a:prstClr>
                  </a:outerShdw>
                </a:effectLst>
              </a:rPr>
              <a:t>ProbSevere</a:t>
            </a:r>
            <a:r>
              <a:rPr lang="en-US" sz="3600" b="1" u="sng" dirty="0">
                <a:effectLst>
                  <a:outerShdw blurRad="50800" dist="38100" dir="2700000" algn="tl" rotWithShape="0">
                    <a:prstClr val="black">
                      <a:alpha val="40000"/>
                    </a:prstClr>
                  </a:outerShdw>
                </a:effectLst>
              </a:rPr>
              <a:t>:  Known Caveats</a:t>
            </a:r>
          </a:p>
        </p:txBody>
      </p:sp>
      <p:sp>
        <p:nvSpPr>
          <p:cNvPr id="28" name="TextBox 27"/>
          <p:cNvSpPr txBox="1"/>
          <p:nvPr/>
        </p:nvSpPr>
        <p:spPr>
          <a:xfrm>
            <a:off x="13911" y="772408"/>
            <a:ext cx="9130089" cy="5647699"/>
          </a:xfrm>
          <a:prstGeom prst="rect">
            <a:avLst/>
          </a:prstGeom>
          <a:noFill/>
        </p:spPr>
        <p:txBody>
          <a:bodyPr wrap="square" rtlCol="0">
            <a:spAutoFit/>
          </a:bodyPr>
          <a:lstStyle/>
          <a:p>
            <a:pPr marL="285750" indent="-285750">
              <a:buFont typeface="Arial"/>
              <a:buChar char="•"/>
            </a:pPr>
            <a:r>
              <a:rPr lang="en-US" sz="1900" dirty="0" err="1"/>
              <a:t>ProbSevere</a:t>
            </a:r>
            <a:r>
              <a:rPr lang="en-US" sz="1900" dirty="0"/>
              <a:t> will not provide lead time to </a:t>
            </a:r>
            <a:r>
              <a:rPr lang="en-US" sz="1900" b="1" u="sng" dirty="0"/>
              <a:t>every</a:t>
            </a:r>
            <a:r>
              <a:rPr lang="en-US" sz="1900" dirty="0"/>
              <a:t> storm </a:t>
            </a:r>
          </a:p>
          <a:p>
            <a:pPr marL="285750" indent="-285750">
              <a:buFont typeface="Arial"/>
              <a:buChar char="•"/>
            </a:pPr>
            <a:endParaRPr lang="en-US" sz="1900" dirty="0"/>
          </a:p>
          <a:p>
            <a:pPr marL="285750" indent="-285750">
              <a:buFont typeface="Arial"/>
              <a:buChar char="•"/>
            </a:pPr>
            <a:r>
              <a:rPr lang="en-US" sz="1900" dirty="0" err="1"/>
              <a:t>ProbSevere</a:t>
            </a:r>
            <a:r>
              <a:rPr lang="en-US" sz="1900" dirty="0"/>
              <a:t> requires an identifiable object in radar reflectivity</a:t>
            </a:r>
          </a:p>
          <a:p>
            <a:pPr marL="742950" lvl="1" indent="-285750">
              <a:buFont typeface="Arial"/>
              <a:buChar char="•"/>
            </a:pPr>
            <a:r>
              <a:rPr lang="en-US" sz="1900" dirty="0"/>
              <a:t>Most often in linear modes, object identification can become more difficult—the absence of an object (and hence </a:t>
            </a:r>
            <a:r>
              <a:rPr lang="en-US" sz="1900" dirty="0" err="1"/>
              <a:t>ProbSevere</a:t>
            </a:r>
            <a:r>
              <a:rPr lang="en-US" sz="1900" dirty="0"/>
              <a:t> value) does not mean there is no severe weather threat</a:t>
            </a:r>
          </a:p>
          <a:p>
            <a:pPr marL="742950" lvl="1" indent="-285750">
              <a:buFont typeface="Arial"/>
              <a:buChar char="•"/>
            </a:pPr>
            <a:endParaRPr lang="en-US" sz="1900" dirty="0"/>
          </a:p>
          <a:p>
            <a:pPr marL="342900" indent="-342900">
              <a:buFont typeface="Arial"/>
              <a:buChar char="•"/>
            </a:pPr>
            <a:r>
              <a:rPr lang="en-US" sz="1900" dirty="0" err="1"/>
              <a:t>ProbSevere</a:t>
            </a:r>
            <a:r>
              <a:rPr lang="en-US" sz="1900" dirty="0"/>
              <a:t> is impacted by radar beam blockage and increasing beam height away from radar just as reflectivity and base/SRM velocity interrogation</a:t>
            </a:r>
          </a:p>
          <a:p>
            <a:pPr marL="342900" indent="-342900">
              <a:buFont typeface="Arial"/>
              <a:buChar char="•"/>
            </a:pPr>
            <a:endParaRPr lang="en-US" sz="1900" dirty="0"/>
          </a:p>
          <a:p>
            <a:pPr marL="342900" indent="-342900">
              <a:buFont typeface="Arial"/>
              <a:buChar char="•"/>
            </a:pPr>
            <a:r>
              <a:rPr lang="en-US" sz="1900" dirty="0"/>
              <a:t>For storms within ~10 miles of NEXRAD sites, use ProbSevere with caution as AzShear values may be artificially high due t0 non-meteorological targets (AzShear is used within </a:t>
            </a:r>
            <a:r>
              <a:rPr lang="en-US" sz="1900" dirty="0" err="1"/>
              <a:t>ProbWind</a:t>
            </a:r>
            <a:r>
              <a:rPr lang="en-US" sz="1900" dirty="0"/>
              <a:t> and </a:t>
            </a:r>
            <a:r>
              <a:rPr lang="en-US" sz="1900" dirty="0" err="1"/>
              <a:t>ProbTor</a:t>
            </a:r>
            <a:r>
              <a:rPr lang="en-US" sz="1900" dirty="0"/>
              <a:t>)</a:t>
            </a:r>
          </a:p>
          <a:p>
            <a:pPr marL="342900" indent="-342900">
              <a:buFont typeface="Arial"/>
              <a:buChar char="•"/>
            </a:pPr>
            <a:endParaRPr lang="en-US" sz="1900" dirty="0"/>
          </a:p>
          <a:p>
            <a:pPr marL="342900" indent="-342900">
              <a:buFont typeface="Arial"/>
              <a:buChar char="•"/>
            </a:pPr>
            <a:r>
              <a:rPr lang="en-US" sz="1900" dirty="0"/>
              <a:t>For storms with strong winds located outside the reflectivity core (i.e., </a:t>
            </a:r>
            <a:r>
              <a:rPr lang="en-US" sz="1900" dirty="0" err="1"/>
              <a:t>ProbWind</a:t>
            </a:r>
            <a:r>
              <a:rPr lang="en-US" sz="1900" dirty="0"/>
              <a:t> object) the </a:t>
            </a:r>
            <a:r>
              <a:rPr lang="en-US" sz="1900" dirty="0" err="1"/>
              <a:t>ProbWind</a:t>
            </a:r>
            <a:r>
              <a:rPr lang="en-US" sz="1900" dirty="0"/>
              <a:t> probabilities will be under forecast</a:t>
            </a:r>
          </a:p>
          <a:p>
            <a:pPr marL="342900" indent="-342900">
              <a:buFont typeface="Arial"/>
              <a:buChar char="•"/>
            </a:pPr>
            <a:endParaRPr lang="en-US" sz="1900" dirty="0"/>
          </a:p>
          <a:p>
            <a:pPr marL="342900" indent="-342900">
              <a:buFont typeface="Arial"/>
              <a:buChar char="•"/>
            </a:pPr>
            <a:r>
              <a:rPr lang="en-US" sz="1900" dirty="0">
                <a:solidFill>
                  <a:srgbClr val="FFFF00"/>
                </a:solidFill>
              </a:rPr>
              <a:t>Lead-time will be greatest when the satellite can observe the development of the storm from immature cumulus to cumulonimbus</a:t>
            </a:r>
          </a:p>
        </p:txBody>
      </p:sp>
    </p:spTree>
    <p:extLst>
      <p:ext uri="{BB962C8B-B14F-4D97-AF65-F5344CB8AC3E}">
        <p14:creationId xmlns:p14="http://schemas.microsoft.com/office/powerpoint/2010/main" val="11675945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43</a:t>
            </a:fld>
            <a:endParaRPr lang="en-US"/>
          </a:p>
        </p:txBody>
      </p:sp>
      <p:sp>
        <p:nvSpPr>
          <p:cNvPr id="6" name="TextBox 5"/>
          <p:cNvSpPr txBox="1"/>
          <p:nvPr/>
        </p:nvSpPr>
        <p:spPr>
          <a:xfrm>
            <a:off x="381000" y="177224"/>
            <a:ext cx="8305800" cy="646331"/>
          </a:xfrm>
          <a:prstGeom prst="rect">
            <a:avLst/>
          </a:prstGeom>
          <a:noFill/>
        </p:spPr>
        <p:txBody>
          <a:bodyPr wrap="square" rtlCol="0">
            <a:spAutoFit/>
          </a:bodyPr>
          <a:lstStyle/>
          <a:p>
            <a:r>
              <a:rPr lang="en-US" sz="3600" b="1" u="sng" dirty="0">
                <a:effectLst>
                  <a:outerShdw blurRad="50800" dist="38100" dir="2700000" algn="tl" rotWithShape="0">
                    <a:prstClr val="black">
                      <a:alpha val="40000"/>
                    </a:prstClr>
                  </a:outerShdw>
                </a:effectLst>
              </a:rPr>
              <a:t>ProbTor:  Known Caveats</a:t>
            </a:r>
          </a:p>
        </p:txBody>
      </p:sp>
      <p:sp>
        <p:nvSpPr>
          <p:cNvPr id="28" name="TextBox 27"/>
          <p:cNvSpPr txBox="1"/>
          <p:nvPr/>
        </p:nvSpPr>
        <p:spPr>
          <a:xfrm>
            <a:off x="13911" y="857073"/>
            <a:ext cx="9130089" cy="5663089"/>
          </a:xfrm>
          <a:prstGeom prst="rect">
            <a:avLst/>
          </a:prstGeom>
          <a:noFill/>
        </p:spPr>
        <p:txBody>
          <a:bodyPr wrap="square" rtlCol="0">
            <a:spAutoFit/>
          </a:bodyPr>
          <a:lstStyle/>
          <a:p>
            <a:pPr marL="285750" indent="-285750">
              <a:buFont typeface="Arial"/>
              <a:buChar char="•"/>
            </a:pPr>
            <a:r>
              <a:rPr lang="en-US" sz="2000" dirty="0"/>
              <a:t>ProbTor requires an identifiable object in radar reflectivity</a:t>
            </a:r>
          </a:p>
          <a:p>
            <a:pPr marL="742950" lvl="1" indent="-285750">
              <a:buFont typeface="Arial"/>
              <a:buChar char="•"/>
            </a:pPr>
            <a:r>
              <a:rPr lang="en-US" dirty="0"/>
              <a:t>Most often in linear modes, object identification can become more difficult—the absence of an object (and hence ProbTor value) does not mean there is no tornadic threat</a:t>
            </a:r>
          </a:p>
          <a:p>
            <a:pPr marL="342900" indent="-342900">
              <a:buFont typeface="Arial"/>
              <a:buChar char="•"/>
            </a:pPr>
            <a:r>
              <a:rPr lang="en-US" sz="2000" dirty="0" err="1"/>
              <a:t>ProbTor</a:t>
            </a:r>
            <a:r>
              <a:rPr lang="en-US" sz="2000" dirty="0"/>
              <a:t> interpretation can be more difficult in long convective lines</a:t>
            </a:r>
          </a:p>
          <a:p>
            <a:pPr marL="800100" lvl="1" indent="-342900">
              <a:buFont typeface="Arial"/>
              <a:buChar char="•"/>
            </a:pPr>
            <a:r>
              <a:rPr lang="en-US" dirty="0">
                <a:solidFill>
                  <a:srgbClr val="FFFF00"/>
                </a:solidFill>
              </a:rPr>
              <a:t>Pinpointing the portion of a long convective line posing the highest tornadic threats can become difficult since the entire line is identified as single object (we are working toward improving this)</a:t>
            </a:r>
          </a:p>
          <a:p>
            <a:pPr marL="800100" lvl="1" indent="-342900">
              <a:buFont typeface="Arial"/>
              <a:buChar char="•"/>
            </a:pPr>
            <a:r>
              <a:rPr lang="en-US" dirty="0" err="1">
                <a:solidFill>
                  <a:srgbClr val="FFFF00"/>
                </a:solidFill>
              </a:rPr>
              <a:t>ProbTor</a:t>
            </a:r>
            <a:r>
              <a:rPr lang="en-US" dirty="0">
                <a:solidFill>
                  <a:srgbClr val="FFFF00"/>
                </a:solidFill>
              </a:rPr>
              <a:t> can over forecast in strong convective lines in favorable kinematic environments</a:t>
            </a:r>
            <a:endParaRPr lang="en-US" sz="2000" dirty="0"/>
          </a:p>
          <a:p>
            <a:pPr marL="342900" indent="-342900">
              <a:buFont typeface="Arial"/>
              <a:buChar char="•"/>
            </a:pPr>
            <a:endParaRPr lang="en-US" sz="2000" dirty="0"/>
          </a:p>
          <a:p>
            <a:pPr marL="342900" indent="-342900">
              <a:buFont typeface="Arial"/>
              <a:buChar char="•"/>
            </a:pPr>
            <a:r>
              <a:rPr lang="en-US" sz="2000" dirty="0" err="1"/>
              <a:t>ProbTor</a:t>
            </a:r>
            <a:r>
              <a:rPr lang="en-US" sz="2000" dirty="0"/>
              <a:t> is impacted by radar beam blockage and increasing beam height away from radar just as base/SRM velocity interrogation</a:t>
            </a:r>
          </a:p>
          <a:p>
            <a:pPr lvl="1"/>
            <a:endParaRPr lang="en-US" dirty="0">
              <a:solidFill>
                <a:srgbClr val="FFFF00"/>
              </a:solidFill>
            </a:endParaRPr>
          </a:p>
          <a:p>
            <a:pPr marL="342900" indent="-342900">
              <a:buFont typeface="Arial"/>
              <a:buChar char="•"/>
            </a:pPr>
            <a:r>
              <a:rPr lang="en-US" sz="2000" dirty="0"/>
              <a:t>ProbTor will typically have </a:t>
            </a:r>
            <a:r>
              <a:rPr lang="en-US" sz="2000" b="1" u="sng" dirty="0"/>
              <a:t>very low</a:t>
            </a:r>
            <a:r>
              <a:rPr lang="en-US" sz="2000" b="1" dirty="0"/>
              <a:t> </a:t>
            </a:r>
            <a:r>
              <a:rPr lang="en-US" sz="2000" dirty="0"/>
              <a:t>probabilities with ‘land spout’ tornadoes</a:t>
            </a:r>
          </a:p>
          <a:p>
            <a:pPr marL="342900" indent="-342900">
              <a:buFont typeface="Arial"/>
              <a:buChar char="•"/>
            </a:pPr>
            <a:r>
              <a:rPr lang="en-US" sz="2000" dirty="0"/>
              <a:t>For storms within ~10 miles of NEXRAD sites use </a:t>
            </a:r>
            <a:r>
              <a:rPr lang="en-US" sz="2000" dirty="0" err="1"/>
              <a:t>ProbTor</a:t>
            </a:r>
            <a:r>
              <a:rPr lang="en-US" sz="2000" dirty="0"/>
              <a:t> with caution as AzShear values may be artificially high due t0 non-meteorological targets</a:t>
            </a:r>
          </a:p>
          <a:p>
            <a:pPr marL="342900" indent="-342900">
              <a:buFont typeface="Arial"/>
              <a:buChar char="•"/>
            </a:pPr>
            <a:r>
              <a:rPr lang="en-US" sz="2000" dirty="0" err="1"/>
              <a:t>ProbTor</a:t>
            </a:r>
            <a:r>
              <a:rPr lang="en-US" sz="2000" dirty="0"/>
              <a:t> will under forecast tornado probabilities when input  RAP 0-1km SRH values are too low (compared to truth)</a:t>
            </a:r>
          </a:p>
        </p:txBody>
      </p:sp>
    </p:spTree>
    <p:extLst>
      <p:ext uri="{BB962C8B-B14F-4D97-AF65-F5344CB8AC3E}">
        <p14:creationId xmlns:p14="http://schemas.microsoft.com/office/powerpoint/2010/main" val="30730855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44</a:t>
            </a:fld>
            <a:endParaRPr lang="en-US"/>
          </a:p>
        </p:txBody>
      </p:sp>
      <p:sp>
        <p:nvSpPr>
          <p:cNvPr id="6" name="TextBox 5"/>
          <p:cNvSpPr txBox="1"/>
          <p:nvPr/>
        </p:nvSpPr>
        <p:spPr>
          <a:xfrm>
            <a:off x="381000" y="146988"/>
            <a:ext cx="8305800" cy="646331"/>
          </a:xfrm>
          <a:prstGeom prst="rect">
            <a:avLst/>
          </a:prstGeom>
          <a:noFill/>
        </p:spPr>
        <p:txBody>
          <a:bodyPr wrap="square" rtlCol="0">
            <a:spAutoFit/>
          </a:bodyPr>
          <a:lstStyle/>
          <a:p>
            <a:r>
              <a:rPr lang="en-US" sz="3600" b="1" u="sng" dirty="0">
                <a:effectLst>
                  <a:outerShdw blurRad="50800" dist="38100" dir="2700000" algn="tl" rotWithShape="0">
                    <a:prstClr val="black">
                      <a:alpha val="40000"/>
                    </a:prstClr>
                  </a:outerShdw>
                </a:effectLst>
              </a:rPr>
              <a:t>ProbSevere:  Summary</a:t>
            </a:r>
          </a:p>
        </p:txBody>
      </p:sp>
      <p:sp>
        <p:nvSpPr>
          <p:cNvPr id="5" name="TextBox 4"/>
          <p:cNvSpPr txBox="1"/>
          <p:nvPr/>
        </p:nvSpPr>
        <p:spPr>
          <a:xfrm>
            <a:off x="13911" y="790225"/>
            <a:ext cx="9130089" cy="5909310"/>
          </a:xfrm>
          <a:prstGeom prst="rect">
            <a:avLst/>
          </a:prstGeom>
          <a:noFill/>
        </p:spPr>
        <p:txBody>
          <a:bodyPr wrap="square" rtlCol="0">
            <a:spAutoFit/>
          </a:bodyPr>
          <a:lstStyle/>
          <a:p>
            <a:pPr marL="285750" indent="-285750">
              <a:buFont typeface="Arial"/>
              <a:buChar char="•"/>
            </a:pPr>
            <a:r>
              <a:rPr lang="en-US" dirty="0"/>
              <a:t>ProbSevere is a </a:t>
            </a:r>
            <a:r>
              <a:rPr lang="en-US" u="sng" dirty="0"/>
              <a:t>statistical model</a:t>
            </a:r>
            <a:r>
              <a:rPr lang="en-US" dirty="0"/>
              <a:t> that incorporates NWP fields, radar observations, and total lightning observations to </a:t>
            </a:r>
            <a:r>
              <a:rPr lang="en-US" u="sng" dirty="0"/>
              <a:t>predict the probability a storm will produce a severe weather (or a specific hazard if using the hazard models)</a:t>
            </a:r>
            <a:r>
              <a:rPr lang="en-US" dirty="0"/>
              <a:t> in the next 0-60 minutes.</a:t>
            </a:r>
          </a:p>
          <a:p>
            <a:pPr marL="285750" indent="-285750">
              <a:buFont typeface="Arial"/>
              <a:buChar char="•"/>
            </a:pPr>
            <a:endParaRPr lang="en-US" dirty="0"/>
          </a:p>
          <a:p>
            <a:pPr marL="285750" indent="-285750">
              <a:buFont typeface="Arial"/>
              <a:buChar char="•"/>
            </a:pPr>
            <a:r>
              <a:rPr lang="en-US" dirty="0">
                <a:solidFill>
                  <a:srgbClr val="FFFF00"/>
                </a:solidFill>
              </a:rPr>
              <a:t>All </a:t>
            </a:r>
            <a:r>
              <a:rPr lang="en-US" dirty="0" err="1">
                <a:solidFill>
                  <a:srgbClr val="FFFF00"/>
                </a:solidFill>
              </a:rPr>
              <a:t>ProbSevere</a:t>
            </a:r>
            <a:r>
              <a:rPr lang="en-US" dirty="0">
                <a:solidFill>
                  <a:srgbClr val="FFFF00"/>
                </a:solidFill>
              </a:rPr>
              <a:t> v2 models should be used in combination with existing radar interrogation techniques and is designed to increase forecaster confidence and increase lead-time</a:t>
            </a:r>
          </a:p>
          <a:p>
            <a:pPr marL="285750" indent="-285750">
              <a:buFont typeface="Arial"/>
              <a:buChar char="•"/>
            </a:pPr>
            <a:endParaRPr lang="en-US" dirty="0"/>
          </a:p>
          <a:p>
            <a:pPr marL="285750" indent="-285750">
              <a:buFont typeface="Arial"/>
              <a:buChar char="•"/>
            </a:pPr>
            <a:r>
              <a:rPr lang="en-US" dirty="0"/>
              <a:t>ProbTor is best used in a relative sense—how a storm’s values compare to neighbors since the kinematic environment will impact probabilities in addition to observations (the ‘best’ probability threshold will change based on the environment). </a:t>
            </a:r>
          </a:p>
          <a:p>
            <a:pPr marL="285750" indent="-285750">
              <a:buFont typeface="Arial"/>
              <a:buChar char="•"/>
            </a:pPr>
            <a:endParaRPr lang="en-US" dirty="0"/>
          </a:p>
          <a:p>
            <a:pPr marL="285750" indent="-285750">
              <a:buFont typeface="Arial"/>
              <a:buChar char="•"/>
            </a:pPr>
            <a:r>
              <a:rPr lang="en-US" dirty="0" err="1"/>
              <a:t>ProbTor</a:t>
            </a:r>
            <a:r>
              <a:rPr lang="en-US" dirty="0"/>
              <a:t> is fairly well-calibrated; so a storm with a 33% probability will produce a tornado about 1 in 3 times and so on.</a:t>
            </a:r>
          </a:p>
          <a:p>
            <a:pPr marL="285750" indent="-285750">
              <a:buFont typeface="Arial"/>
              <a:buChar char="•"/>
            </a:pPr>
            <a:endParaRPr lang="en-US" dirty="0"/>
          </a:p>
          <a:p>
            <a:pPr marL="285750" indent="-285750">
              <a:buFont typeface="Arial"/>
              <a:buChar char="•"/>
            </a:pPr>
            <a:r>
              <a:rPr lang="en-US" dirty="0"/>
              <a:t>ProbTor values will fluctuate in response to changes in strength of storm rotation and storm updraft.</a:t>
            </a:r>
          </a:p>
          <a:p>
            <a:pPr marL="285750" indent="-285750">
              <a:buFont typeface="Arial"/>
              <a:buChar char="•"/>
            </a:pPr>
            <a:endParaRPr lang="en-US" dirty="0"/>
          </a:p>
          <a:p>
            <a:pPr marL="285750" indent="-285750">
              <a:buFont typeface="Arial"/>
              <a:buChar char="•"/>
            </a:pPr>
            <a:r>
              <a:rPr lang="en-US" dirty="0"/>
              <a:t>GOES-R GLM is not yet incorporated in ProbSevere—but work continues toward including GLM</a:t>
            </a:r>
          </a:p>
          <a:p>
            <a:pPr marL="285750" indent="-285750">
              <a:buFont typeface="Arial"/>
              <a:buChar char="•"/>
            </a:pPr>
            <a:endParaRPr lang="en-US" dirty="0"/>
          </a:p>
          <a:p>
            <a:pPr marL="285750" indent="-285750">
              <a:buFont typeface="Arial"/>
              <a:buChar char="•"/>
            </a:pPr>
            <a:endParaRPr lang="en-US" dirty="0"/>
          </a:p>
        </p:txBody>
      </p:sp>
    </p:spTree>
    <p:extLst>
      <p:ext uri="{BB962C8B-B14F-4D97-AF65-F5344CB8AC3E}">
        <p14:creationId xmlns:p14="http://schemas.microsoft.com/office/powerpoint/2010/main" val="12811911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45</a:t>
            </a:fld>
            <a:endParaRPr lang="en-US"/>
          </a:p>
        </p:txBody>
      </p:sp>
      <p:sp>
        <p:nvSpPr>
          <p:cNvPr id="3" name="Title 1"/>
          <p:cNvSpPr>
            <a:spLocks noGrp="1"/>
          </p:cNvSpPr>
          <p:nvPr>
            <p:ph type="title"/>
          </p:nvPr>
        </p:nvSpPr>
        <p:spPr>
          <a:xfrm>
            <a:off x="457200" y="152400"/>
            <a:ext cx="8534400" cy="990600"/>
          </a:xfrm>
        </p:spPr>
        <p:txBody>
          <a:bodyPr/>
          <a:lstStyle/>
          <a:p>
            <a:pPr algn="l"/>
            <a:r>
              <a:rPr lang="en-US" sz="3600" dirty="0">
                <a:latin typeface="+mn-lt"/>
              </a:rPr>
              <a:t>Contact and References</a:t>
            </a:r>
          </a:p>
        </p:txBody>
      </p:sp>
      <p:sp>
        <p:nvSpPr>
          <p:cNvPr id="2" name="TextBox 1"/>
          <p:cNvSpPr txBox="1"/>
          <p:nvPr/>
        </p:nvSpPr>
        <p:spPr>
          <a:xfrm>
            <a:off x="76200" y="1228666"/>
            <a:ext cx="8991600" cy="5509201"/>
          </a:xfrm>
          <a:prstGeom prst="rect">
            <a:avLst/>
          </a:prstGeom>
          <a:noFill/>
        </p:spPr>
        <p:txBody>
          <a:bodyPr wrap="square" rtlCol="0">
            <a:spAutoFit/>
          </a:bodyPr>
          <a:lstStyle/>
          <a:p>
            <a:pPr marL="285750" indent="-285750">
              <a:buFont typeface="Arial"/>
              <a:buChar char="•"/>
            </a:pPr>
            <a:r>
              <a:rPr lang="en-US" sz="1600" dirty="0">
                <a:solidFill>
                  <a:srgbClr val="F2C31A"/>
                </a:solidFill>
              </a:rPr>
              <a:t>Mike Pavolonis (</a:t>
            </a:r>
            <a:r>
              <a:rPr lang="en-US" sz="1600" dirty="0">
                <a:solidFill>
                  <a:srgbClr val="F2C31A"/>
                </a:solidFill>
                <a:hlinkClick r:id="rId3"/>
              </a:rPr>
              <a:t>michael.pavolonis@noaa.gov</a:t>
            </a:r>
            <a:r>
              <a:rPr lang="en-US" sz="1600" dirty="0">
                <a:solidFill>
                  <a:srgbClr val="F2C31A"/>
                </a:solidFill>
              </a:rPr>
              <a:t>)</a:t>
            </a:r>
          </a:p>
          <a:p>
            <a:pPr marL="285750" indent="-285750">
              <a:buFont typeface="Arial"/>
              <a:buChar char="•"/>
            </a:pPr>
            <a:endParaRPr lang="en-US" sz="1600" dirty="0">
              <a:solidFill>
                <a:srgbClr val="F2C31A"/>
              </a:solidFill>
            </a:endParaRPr>
          </a:p>
          <a:p>
            <a:pPr marL="285750" indent="-285750">
              <a:buFont typeface="Arial"/>
              <a:buChar char="•"/>
            </a:pPr>
            <a:r>
              <a:rPr lang="en-US" sz="1600" dirty="0">
                <a:solidFill>
                  <a:srgbClr val="F2C31A"/>
                </a:solidFill>
              </a:rPr>
              <a:t>John Cintineo (</a:t>
            </a:r>
            <a:r>
              <a:rPr lang="en-US" sz="1600" dirty="0">
                <a:solidFill>
                  <a:srgbClr val="F2C31A"/>
                </a:solidFill>
                <a:hlinkClick r:id="rId4"/>
              </a:rPr>
              <a:t>john.cintineo@ssec.wisc.edu</a:t>
            </a:r>
            <a:r>
              <a:rPr lang="en-US" sz="1600" dirty="0">
                <a:solidFill>
                  <a:srgbClr val="F2C31A"/>
                </a:solidFill>
              </a:rPr>
              <a:t>)</a:t>
            </a:r>
          </a:p>
          <a:p>
            <a:pPr marL="285750" indent="-285750">
              <a:buFont typeface="Arial"/>
              <a:buChar char="•"/>
            </a:pPr>
            <a:endParaRPr lang="en-US" sz="1600" dirty="0">
              <a:solidFill>
                <a:srgbClr val="F2C31A"/>
              </a:solidFill>
            </a:endParaRPr>
          </a:p>
          <a:p>
            <a:pPr marL="285750" indent="-285750">
              <a:buFont typeface="Arial"/>
              <a:buChar char="•"/>
            </a:pPr>
            <a:r>
              <a:rPr lang="en-US" sz="1600" dirty="0">
                <a:solidFill>
                  <a:srgbClr val="F2C31A"/>
                </a:solidFill>
              </a:rPr>
              <a:t>Justin Sieglaff (</a:t>
            </a:r>
            <a:r>
              <a:rPr lang="en-US" sz="1600" dirty="0">
                <a:solidFill>
                  <a:srgbClr val="F2C31A"/>
                </a:solidFill>
                <a:hlinkClick r:id="rId5"/>
              </a:rPr>
              <a:t>justin.sieglaff@ssec.wisc.edu</a:t>
            </a:r>
            <a:r>
              <a:rPr lang="en-US" sz="1600" dirty="0">
                <a:solidFill>
                  <a:srgbClr val="F2C31A"/>
                </a:solidFill>
              </a:rPr>
              <a:t>)</a:t>
            </a:r>
          </a:p>
          <a:p>
            <a:pPr marL="285750" indent="-285750">
              <a:buFont typeface="Arial"/>
              <a:buChar char="•"/>
            </a:pPr>
            <a:endParaRPr lang="en-US" sz="1600" dirty="0">
              <a:solidFill>
                <a:srgbClr val="F2C31A"/>
              </a:solidFill>
            </a:endParaRPr>
          </a:p>
          <a:p>
            <a:pPr marL="285750" indent="-285750">
              <a:buFont typeface="Arial"/>
              <a:buChar char="•"/>
            </a:pPr>
            <a:r>
              <a:rPr lang="en-US" sz="1600" dirty="0">
                <a:solidFill>
                  <a:srgbClr val="F2C31A"/>
                </a:solidFill>
              </a:rPr>
              <a:t>Dan Lindsey (</a:t>
            </a:r>
            <a:r>
              <a:rPr lang="en-US" sz="1600" dirty="0">
                <a:solidFill>
                  <a:srgbClr val="F2C31A"/>
                </a:solidFill>
                <a:hlinkClick r:id="rId6"/>
              </a:rPr>
              <a:t>dan.lindsey@noaa.gov</a:t>
            </a:r>
            <a:r>
              <a:rPr lang="en-US" sz="1600" dirty="0">
                <a:solidFill>
                  <a:srgbClr val="F2C31A"/>
                </a:solidFill>
              </a:rPr>
              <a:t>)</a:t>
            </a:r>
          </a:p>
          <a:p>
            <a:endParaRPr lang="en-US" sz="1600" dirty="0">
              <a:solidFill>
                <a:srgbClr val="F2C31A"/>
              </a:solidFill>
            </a:endParaRPr>
          </a:p>
          <a:p>
            <a:r>
              <a:rPr lang="en-US" sz="1600" dirty="0">
                <a:solidFill>
                  <a:srgbClr val="F2C31A"/>
                </a:solidFill>
              </a:rPr>
              <a:t>To access this training online and access supplement training please see:</a:t>
            </a:r>
          </a:p>
          <a:p>
            <a:endParaRPr lang="en-US" sz="1600" dirty="0">
              <a:solidFill>
                <a:srgbClr val="F2C31A"/>
              </a:solidFill>
            </a:endParaRPr>
          </a:p>
          <a:p>
            <a:r>
              <a:rPr lang="en-US" sz="1600" dirty="0">
                <a:solidFill>
                  <a:srgbClr val="F2C31A"/>
                </a:solidFill>
                <a:hlinkClick r:id="rId7"/>
              </a:rPr>
              <a:t>http://cimss.ssec.wisc.edu/severe_conv/training/training.html</a:t>
            </a:r>
            <a:endParaRPr lang="en-US" sz="1600" dirty="0">
              <a:solidFill>
                <a:srgbClr val="F2C31A"/>
              </a:solidFill>
            </a:endParaRPr>
          </a:p>
          <a:p>
            <a:endParaRPr lang="en-US" sz="1600" dirty="0">
              <a:solidFill>
                <a:srgbClr val="F2C31A"/>
              </a:solidFill>
            </a:endParaRPr>
          </a:p>
          <a:p>
            <a:r>
              <a:rPr lang="en-US" sz="1600" dirty="0">
                <a:solidFill>
                  <a:srgbClr val="F2C31A"/>
                </a:solidFill>
              </a:rPr>
              <a:t>ProbSevere All Hazards is also available  on the web in real-time:</a:t>
            </a:r>
          </a:p>
          <a:p>
            <a:r>
              <a:rPr lang="en-US" sz="1600" dirty="0">
                <a:solidFill>
                  <a:srgbClr val="F2C31A"/>
                </a:solidFill>
                <a:hlinkClick r:id="rId8"/>
              </a:rPr>
              <a:t>http://cimss.ssec.wisc.edu/severe_conv/probsevtest.html</a:t>
            </a:r>
            <a:endParaRPr lang="en-US" sz="1600" dirty="0">
              <a:solidFill>
                <a:srgbClr val="F2C31A"/>
              </a:solidFill>
            </a:endParaRPr>
          </a:p>
          <a:p>
            <a:endParaRPr lang="en-US" sz="1600" dirty="0">
              <a:solidFill>
                <a:srgbClr val="F2C31A"/>
              </a:solidFill>
            </a:endParaRPr>
          </a:p>
          <a:p>
            <a:r>
              <a:rPr lang="en-US" sz="1600" dirty="0">
                <a:solidFill>
                  <a:srgbClr val="F2C31A"/>
                </a:solidFill>
              </a:rPr>
              <a:t>ProbTor is also available  on the web in real-time:</a:t>
            </a:r>
          </a:p>
          <a:p>
            <a:r>
              <a:rPr lang="en-US" sz="1600" dirty="0">
                <a:solidFill>
                  <a:srgbClr val="F2C31A"/>
                </a:solidFill>
                <a:hlinkClick r:id="rId9"/>
              </a:rPr>
              <a:t>http://cimss.ssec.wisc.edu/severe_conv/probtor.html</a:t>
            </a:r>
            <a:endParaRPr lang="en-US" sz="1600" dirty="0">
              <a:solidFill>
                <a:srgbClr val="F2C31A"/>
              </a:solidFill>
            </a:endParaRPr>
          </a:p>
          <a:p>
            <a:endParaRPr lang="en-US" sz="1600" dirty="0">
              <a:solidFill>
                <a:srgbClr val="F2C31A"/>
              </a:solidFill>
            </a:endParaRPr>
          </a:p>
          <a:p>
            <a:r>
              <a:rPr lang="en-US" sz="1600" dirty="0">
                <a:solidFill>
                  <a:srgbClr val="F2C31A"/>
                </a:solidFill>
              </a:rPr>
              <a:t>Key References:</a:t>
            </a:r>
          </a:p>
          <a:p>
            <a:r>
              <a:rPr lang="en-US" sz="1600" dirty="0">
                <a:solidFill>
                  <a:srgbClr val="F2C31A"/>
                </a:solidFill>
                <a:hlinkClick r:id="rId10"/>
              </a:rPr>
              <a:t>https://journals.ametsoc.org/doi/full/10.1175/WAF-D-17-0099.1</a:t>
            </a:r>
            <a:endParaRPr lang="en-US" sz="1600" dirty="0">
              <a:solidFill>
                <a:srgbClr val="F2C31A"/>
              </a:solidFill>
            </a:endParaRPr>
          </a:p>
          <a:p>
            <a:r>
              <a:rPr lang="en-US" sz="1600" dirty="0">
                <a:solidFill>
                  <a:srgbClr val="F2C31A"/>
                </a:solidFill>
                <a:hlinkClick r:id="rId11"/>
              </a:rPr>
              <a:t>https://</a:t>
            </a:r>
            <a:r>
              <a:rPr lang="en-US" sz="1600" dirty="0" err="1">
                <a:solidFill>
                  <a:srgbClr val="F2C31A"/>
                </a:solidFill>
                <a:hlinkClick r:id="rId11"/>
              </a:rPr>
              <a:t>journals.ametsoc.org</a:t>
            </a:r>
            <a:r>
              <a:rPr lang="en-US" sz="1600" dirty="0">
                <a:solidFill>
                  <a:srgbClr val="F2C31A"/>
                </a:solidFill>
                <a:hlinkClick r:id="rId11"/>
              </a:rPr>
              <a:t>/</a:t>
            </a:r>
            <a:r>
              <a:rPr lang="en-US" sz="1600" dirty="0" err="1">
                <a:solidFill>
                  <a:srgbClr val="F2C31A"/>
                </a:solidFill>
                <a:hlinkClick r:id="rId11"/>
              </a:rPr>
              <a:t>doi</a:t>
            </a:r>
            <a:r>
              <a:rPr lang="en-US" sz="1600" dirty="0">
                <a:solidFill>
                  <a:srgbClr val="F2C31A"/>
                </a:solidFill>
                <a:hlinkClick r:id="rId11"/>
              </a:rPr>
              <a:t>/full/10.1175/WAF-D-13-00113.1</a:t>
            </a:r>
            <a:endParaRPr lang="en-US" sz="1600" dirty="0">
              <a:solidFill>
                <a:srgbClr val="F2C31A"/>
              </a:solidFill>
            </a:endParaRPr>
          </a:p>
          <a:p>
            <a:endParaRPr lang="en-US" sz="1600" dirty="0">
              <a:solidFill>
                <a:srgbClr val="F2C31A"/>
              </a:solidFill>
            </a:endParaRPr>
          </a:p>
        </p:txBody>
      </p:sp>
    </p:spTree>
    <p:extLst>
      <p:ext uri="{BB962C8B-B14F-4D97-AF65-F5344CB8AC3E}">
        <p14:creationId xmlns:p14="http://schemas.microsoft.com/office/powerpoint/2010/main" val="19514212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robsevere.png"/>
          <p:cNvPicPr>
            <a:picLocks noChangeAspect="1"/>
          </p:cNvPicPr>
          <p:nvPr/>
        </p:nvPicPr>
        <p:blipFill rotWithShape="1">
          <a:blip r:embed="rId3">
            <a:extLst>
              <a:ext uri="{28A0092B-C50C-407E-A947-70E740481C1C}">
                <a14:useLocalDpi xmlns:a14="http://schemas.microsoft.com/office/drawing/2010/main" val="0"/>
              </a:ext>
            </a:extLst>
          </a:blip>
          <a:srcRect l="20000"/>
          <a:stretch/>
        </p:blipFill>
        <p:spPr>
          <a:xfrm>
            <a:off x="3368430" y="802154"/>
            <a:ext cx="5775570" cy="5326115"/>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5</a:t>
            </a:fld>
            <a:endParaRPr lang="en-US"/>
          </a:p>
        </p:txBody>
      </p:sp>
      <p:sp>
        <p:nvSpPr>
          <p:cNvPr id="2" name="TextBox 1"/>
          <p:cNvSpPr txBox="1"/>
          <p:nvPr/>
        </p:nvSpPr>
        <p:spPr>
          <a:xfrm>
            <a:off x="1530825" y="0"/>
            <a:ext cx="6473247" cy="646331"/>
          </a:xfrm>
          <a:prstGeom prst="rect">
            <a:avLst/>
          </a:prstGeom>
          <a:noFill/>
        </p:spPr>
        <p:txBody>
          <a:bodyPr wrap="none" rtlCol="0">
            <a:spAutoFit/>
          </a:bodyPr>
          <a:lstStyle/>
          <a:p>
            <a:r>
              <a:rPr lang="en-US" sz="3600" b="1" u="sng" dirty="0" err="1"/>
              <a:t>ProbSevere</a:t>
            </a:r>
            <a:r>
              <a:rPr lang="en-US" sz="3600" b="1" u="sng" dirty="0"/>
              <a:t> v2 AWIPS-II Display</a:t>
            </a:r>
          </a:p>
        </p:txBody>
      </p:sp>
      <p:sp>
        <p:nvSpPr>
          <p:cNvPr id="7" name="TextBox 6"/>
          <p:cNvSpPr txBox="1"/>
          <p:nvPr/>
        </p:nvSpPr>
        <p:spPr>
          <a:xfrm>
            <a:off x="0" y="2143978"/>
            <a:ext cx="3909906" cy="3139321"/>
          </a:xfrm>
          <a:prstGeom prst="rect">
            <a:avLst/>
          </a:prstGeom>
          <a:solidFill>
            <a:schemeClr val="bg1"/>
          </a:solidFill>
        </p:spPr>
        <p:txBody>
          <a:bodyPr wrap="square" rtlCol="0">
            <a:spAutoFit/>
          </a:bodyPr>
          <a:lstStyle/>
          <a:p>
            <a:r>
              <a:rPr lang="en-US" dirty="0">
                <a:solidFill>
                  <a:srgbClr val="08FFFC"/>
                </a:solidFill>
              </a:rPr>
              <a:t>Model output are shapefiles contoured around radar storm cells.</a:t>
            </a:r>
          </a:p>
          <a:p>
            <a:endParaRPr lang="en-US" dirty="0">
              <a:solidFill>
                <a:srgbClr val="08FFFC"/>
              </a:solidFill>
            </a:endParaRPr>
          </a:p>
          <a:p>
            <a:r>
              <a:rPr lang="en-US" dirty="0">
                <a:solidFill>
                  <a:srgbClr val="08FFFC"/>
                </a:solidFill>
              </a:rPr>
              <a:t>Enhancement designed for overlay atop radar reflectivity—but can be overlaid on any field (satellite, radar velocity, etc.).</a:t>
            </a:r>
          </a:p>
          <a:p>
            <a:endParaRPr lang="en-US" dirty="0">
              <a:solidFill>
                <a:srgbClr val="08FFFC"/>
              </a:solidFill>
            </a:endParaRPr>
          </a:p>
          <a:p>
            <a:r>
              <a:rPr lang="en-US" dirty="0">
                <a:solidFill>
                  <a:srgbClr val="08FFFC"/>
                </a:solidFill>
              </a:rPr>
              <a:t>Sampling offers readout of model probability as well as each model predictor.</a:t>
            </a:r>
          </a:p>
        </p:txBody>
      </p:sp>
      <p:sp>
        <p:nvSpPr>
          <p:cNvPr id="6" name="Rectangle 5"/>
          <p:cNvSpPr/>
          <p:nvPr/>
        </p:nvSpPr>
        <p:spPr>
          <a:xfrm>
            <a:off x="4327631" y="2307003"/>
            <a:ext cx="3274964" cy="137160"/>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2673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robhazards.png"/>
          <p:cNvPicPr>
            <a:picLocks noChangeAspect="1"/>
          </p:cNvPicPr>
          <p:nvPr/>
        </p:nvPicPr>
        <p:blipFill rotWithShape="1">
          <a:blip r:embed="rId3">
            <a:extLst>
              <a:ext uri="{28A0092B-C50C-407E-A947-70E740481C1C}">
                <a14:useLocalDpi xmlns:a14="http://schemas.microsoft.com/office/drawing/2010/main" val="0"/>
              </a:ext>
            </a:extLst>
          </a:blip>
          <a:srcRect l="20000" t="7380" b="-2262"/>
          <a:stretch/>
        </p:blipFill>
        <p:spPr>
          <a:xfrm>
            <a:off x="1336719" y="730636"/>
            <a:ext cx="6654359" cy="5822564"/>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6</a:t>
            </a:fld>
            <a:endParaRPr lang="en-US"/>
          </a:p>
        </p:txBody>
      </p:sp>
      <p:sp>
        <p:nvSpPr>
          <p:cNvPr id="2" name="TextBox 1"/>
          <p:cNvSpPr txBox="1"/>
          <p:nvPr/>
        </p:nvSpPr>
        <p:spPr>
          <a:xfrm>
            <a:off x="1066800" y="0"/>
            <a:ext cx="6473247" cy="646331"/>
          </a:xfrm>
          <a:prstGeom prst="rect">
            <a:avLst/>
          </a:prstGeom>
          <a:noFill/>
        </p:spPr>
        <p:txBody>
          <a:bodyPr wrap="none" rtlCol="0">
            <a:spAutoFit/>
          </a:bodyPr>
          <a:lstStyle/>
          <a:p>
            <a:r>
              <a:rPr lang="en-US" sz="3600" b="1" u="sng" dirty="0" err="1"/>
              <a:t>ProbSevere</a:t>
            </a:r>
            <a:r>
              <a:rPr lang="en-US" sz="3600" b="1" u="sng" dirty="0"/>
              <a:t> v2 AWIPS-II Display</a:t>
            </a:r>
          </a:p>
        </p:txBody>
      </p:sp>
    </p:spTree>
    <p:extLst>
      <p:ext uri="{BB962C8B-B14F-4D97-AF65-F5344CB8AC3E}">
        <p14:creationId xmlns:p14="http://schemas.microsoft.com/office/powerpoint/2010/main" val="22303575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7</a:t>
            </a:fld>
            <a:endParaRPr lang="en-US"/>
          </a:p>
        </p:txBody>
      </p:sp>
      <p:sp>
        <p:nvSpPr>
          <p:cNvPr id="2" name="TextBox 1"/>
          <p:cNvSpPr txBox="1"/>
          <p:nvPr/>
        </p:nvSpPr>
        <p:spPr>
          <a:xfrm>
            <a:off x="1066800" y="0"/>
            <a:ext cx="6918931" cy="646331"/>
          </a:xfrm>
          <a:prstGeom prst="rect">
            <a:avLst/>
          </a:prstGeom>
          <a:noFill/>
        </p:spPr>
        <p:txBody>
          <a:bodyPr wrap="none" rtlCol="0">
            <a:spAutoFit/>
          </a:bodyPr>
          <a:lstStyle/>
          <a:p>
            <a:r>
              <a:rPr lang="en-US" sz="3600" b="1" u="sng" dirty="0" err="1"/>
              <a:t>ProbHail</a:t>
            </a:r>
            <a:r>
              <a:rPr lang="en-US" sz="3600" b="1" u="sng" dirty="0"/>
              <a:t> Model AWIPS-II Readout</a:t>
            </a:r>
          </a:p>
        </p:txBody>
      </p:sp>
      <p:pic>
        <p:nvPicPr>
          <p:cNvPr id="5" name="Picture 4"/>
          <p:cNvPicPr>
            <a:picLocks noChangeAspect="1"/>
          </p:cNvPicPr>
          <p:nvPr/>
        </p:nvPicPr>
        <p:blipFill>
          <a:blip r:embed="rId3"/>
          <a:stretch>
            <a:fillRect/>
          </a:stretch>
        </p:blipFill>
        <p:spPr>
          <a:xfrm>
            <a:off x="0" y="1993900"/>
            <a:ext cx="9144000" cy="2867487"/>
          </a:xfrm>
          <a:prstGeom prst="rect">
            <a:avLst/>
          </a:prstGeom>
        </p:spPr>
      </p:pic>
    </p:spTree>
    <p:extLst>
      <p:ext uri="{BB962C8B-B14F-4D97-AF65-F5344CB8AC3E}">
        <p14:creationId xmlns:p14="http://schemas.microsoft.com/office/powerpoint/2010/main" val="5313561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8</a:t>
            </a:fld>
            <a:endParaRPr lang="en-US"/>
          </a:p>
        </p:txBody>
      </p:sp>
      <p:sp>
        <p:nvSpPr>
          <p:cNvPr id="2" name="TextBox 1"/>
          <p:cNvSpPr txBox="1"/>
          <p:nvPr/>
        </p:nvSpPr>
        <p:spPr>
          <a:xfrm>
            <a:off x="1066800" y="0"/>
            <a:ext cx="7176138" cy="646331"/>
          </a:xfrm>
          <a:prstGeom prst="rect">
            <a:avLst/>
          </a:prstGeom>
          <a:noFill/>
        </p:spPr>
        <p:txBody>
          <a:bodyPr wrap="none" rtlCol="0">
            <a:spAutoFit/>
          </a:bodyPr>
          <a:lstStyle/>
          <a:p>
            <a:r>
              <a:rPr lang="en-US" sz="3600" b="1" u="sng" dirty="0" err="1"/>
              <a:t>ProbWind</a:t>
            </a:r>
            <a:r>
              <a:rPr lang="en-US" sz="3600" b="1" u="sng" dirty="0"/>
              <a:t> Model AWIPS-II Readout</a:t>
            </a:r>
          </a:p>
        </p:txBody>
      </p:sp>
      <p:pic>
        <p:nvPicPr>
          <p:cNvPr id="3" name="Picture 2"/>
          <p:cNvPicPr>
            <a:picLocks noChangeAspect="1"/>
          </p:cNvPicPr>
          <p:nvPr/>
        </p:nvPicPr>
        <p:blipFill>
          <a:blip r:embed="rId3"/>
          <a:stretch>
            <a:fillRect/>
          </a:stretch>
        </p:blipFill>
        <p:spPr>
          <a:xfrm>
            <a:off x="0" y="1066800"/>
            <a:ext cx="9144000" cy="4704697"/>
          </a:xfrm>
          <a:prstGeom prst="rect">
            <a:avLst/>
          </a:prstGeom>
        </p:spPr>
      </p:pic>
    </p:spTree>
    <p:extLst>
      <p:ext uri="{BB962C8B-B14F-4D97-AF65-F5344CB8AC3E}">
        <p14:creationId xmlns:p14="http://schemas.microsoft.com/office/powerpoint/2010/main" val="5313561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9</a:t>
            </a:fld>
            <a:endParaRPr lang="en-US"/>
          </a:p>
        </p:txBody>
      </p:sp>
      <p:sp>
        <p:nvSpPr>
          <p:cNvPr id="2" name="TextBox 1"/>
          <p:cNvSpPr txBox="1"/>
          <p:nvPr/>
        </p:nvSpPr>
        <p:spPr>
          <a:xfrm>
            <a:off x="1066800" y="0"/>
            <a:ext cx="6778719" cy="646331"/>
          </a:xfrm>
          <a:prstGeom prst="rect">
            <a:avLst/>
          </a:prstGeom>
          <a:noFill/>
        </p:spPr>
        <p:txBody>
          <a:bodyPr wrap="none" rtlCol="0">
            <a:spAutoFit/>
          </a:bodyPr>
          <a:lstStyle/>
          <a:p>
            <a:r>
              <a:rPr lang="en-US" sz="3600" b="1" u="sng" dirty="0" err="1"/>
              <a:t>ProbTor</a:t>
            </a:r>
            <a:r>
              <a:rPr lang="en-US" sz="3600" b="1" u="sng" dirty="0"/>
              <a:t> Model AWIPS-II Readout</a:t>
            </a:r>
          </a:p>
        </p:txBody>
      </p:sp>
      <p:pic>
        <p:nvPicPr>
          <p:cNvPr id="3" name="Picture 2"/>
          <p:cNvPicPr>
            <a:picLocks noChangeAspect="1"/>
          </p:cNvPicPr>
          <p:nvPr/>
        </p:nvPicPr>
        <p:blipFill>
          <a:blip r:embed="rId3"/>
          <a:stretch>
            <a:fillRect/>
          </a:stretch>
        </p:blipFill>
        <p:spPr>
          <a:xfrm>
            <a:off x="0" y="1320800"/>
            <a:ext cx="9144000" cy="4193702"/>
          </a:xfrm>
          <a:prstGeom prst="rect">
            <a:avLst/>
          </a:prstGeom>
        </p:spPr>
      </p:pic>
    </p:spTree>
    <p:extLst>
      <p:ext uri="{BB962C8B-B14F-4D97-AF65-F5344CB8AC3E}">
        <p14:creationId xmlns:p14="http://schemas.microsoft.com/office/powerpoint/2010/main" val="53135611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GUID" val="44890b8f-4a48-41d5-88d9-416b57f23462"/>
  <p:tag name="AUDIO_ID" val="420"/>
  <p:tag name="ELAPSEDTIME" val="96.1"/>
  <p:tag name="ANNOTATION_TYPE_1" val="0"/>
  <p:tag name="ANNOTATION_START_1" val="10.8"/>
  <p:tag name="ANNOTATION_END_1" val="11.5"/>
  <p:tag name="ANNOTATION_TOP_1" val="49.4"/>
  <p:tag name="ANNOTATION_LEFT_1" val="266.4"/>
  <p:tag name="ANNOTATION_WIDTH_1" val="104.6"/>
  <p:tag name="ANNOTATION_HEIGHT_1" val="104.3"/>
  <p:tag name="ANNOTATION_ANIMATION_1" val="3"/>
  <p:tag name="ANNOTATION_ROTATION_1" val="27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1.5"/>
  <p:tag name="ANNOTATION_END_2" val="14.9"/>
  <p:tag name="ANNOTATION_TOP_2" val="49.4"/>
  <p:tag name="ANNOTATION_LEFT_2" val="266.4"/>
  <p:tag name="ANNOTATION_WIDTH_2" val="104.6"/>
  <p:tag name="ANNOTATION_HEIGHT_2" val="104.3"/>
  <p:tag name="ANNOTATION_ANIMATION_2" val="3"/>
  <p:tag name="ANNOTATION_ROTATION_2" val="27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2"/>
  <p:tag name="ANNOTATION_START_3" val="32.5"/>
  <p:tag name="ANNOTATION_END_3" val="32.5"/>
  <p:tag name="ANNOTATION_TOP_3" val="-34.8"/>
  <p:tag name="ANNOTATION_LEFT_3" val="-34.9"/>
  <p:tag name="ANNOTATION_WIDTH_3" val="645.7"/>
  <p:tag name="ANNOTATION_HEIGHT_3" val="501.6"/>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2.5"/>
  <p:tag name="ANNOTATION_END_4" val="49.6"/>
  <p:tag name="ANNOTATION_TOP_4" val="82.1"/>
  <p:tag name="ANNOTATION_LEFT_4" val="79.5"/>
  <p:tag name="ANNOTATION_WIDTH_4" val="288.7"/>
  <p:tag name="ANNOTATION_HEIGHT_4" val="308.9"/>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0"/>
  <p:tag name="ANNOTATION_START_5" val="49.6"/>
  <p:tag name="ANNOTATION_END_5" val="50.3"/>
  <p:tag name="ANNOTATION_TOP_5" val="196.2"/>
  <p:tag name="ANNOTATION_LEFT_5" val="132.5"/>
  <p:tag name="ANNOTATION_WIDTH_5" val="104.6"/>
  <p:tag name="ANNOTATION_HEIGHT_5" val="104.3"/>
  <p:tag name="ANNOTATION_ANIMATION_5" val="3"/>
  <p:tag name="ANNOTATION_ROTATION_5" val="27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0.3"/>
  <p:tag name="ANNOTATION_END_6" val="50.8"/>
  <p:tag name="ANNOTATION_TOP_6" val="196.2"/>
  <p:tag name="ANNOTATION_LEFT_6" val="132.5"/>
  <p:tag name="ANNOTATION_WIDTH_6" val="104.6"/>
  <p:tag name="ANNOTATION_HEIGHT_6" val="104.3"/>
  <p:tag name="ANNOTATION_ANIMATION_6" val="3"/>
  <p:tag name="ANNOTATION_ROTATION_6" val="27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50.8"/>
  <p:tag name="ANNOTATION_END_7" val="52.7"/>
  <p:tag name="ANNOTATION_TOP_7" val="196.2"/>
  <p:tag name="ANNOTATION_LEFT_7" val="132.5"/>
  <p:tag name="ANNOTATION_WIDTH_7" val="104.6"/>
  <p:tag name="ANNOTATION_HEIGHT_7" val="104.3"/>
  <p:tag name="ANNOTATION_ANIMATION_7" val="3"/>
  <p:tag name="ANNOTATION_ROTATION_7" val="27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52.7"/>
  <p:tag name="ANNOTATION_END_8" val="56.4"/>
  <p:tag name="ANNOTATION_TOP_8" val="171.1"/>
  <p:tag name="ANNOTATION_LEFT_8" val="163.9"/>
  <p:tag name="ANNOTATION_WIDTH_8" val="104.6"/>
  <p:tag name="ANNOTATION_HEIGHT_8" val="104.3"/>
  <p:tag name="ANNOTATION_ANIMATION_8" val="3"/>
  <p:tag name="ANNOTATION_ROTATION_8" val="27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56.4"/>
  <p:tag name="ANNOTATION_END_9" val="57.0"/>
  <p:tag name="ANNOTATION_TOP_9" val="242.1"/>
  <p:tag name="ANNOTATION_LEFT_9" val="221.8"/>
  <p:tag name="ANNOTATION_WIDTH_9" val="104.6"/>
  <p:tag name="ANNOTATION_HEIGHT_9" val="104.3"/>
  <p:tag name="ANNOTATION_ANIMATION_9" val="3"/>
  <p:tag name="ANNOTATION_ROTATION_9" val="27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TYPE_10" val="0"/>
  <p:tag name="ANNOTATION_START_10" val="57.0"/>
  <p:tag name="ANNOTATION_END_10" val="57.9"/>
  <p:tag name="ANNOTATION_TOP_10" val="242.1"/>
  <p:tag name="ANNOTATION_LEFT_10" val="221.8"/>
  <p:tag name="ANNOTATION_WIDTH_10" val="104.6"/>
  <p:tag name="ANNOTATION_HEIGHT_10" val="104.3"/>
  <p:tag name="ANNOTATION_ANIMATION_10" val="3"/>
  <p:tag name="ANNOTATION_ROTATION_10" val="27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TYPE_11" val="0"/>
  <p:tag name="ANNOTATION_START_11" val="57.9"/>
  <p:tag name="ANNOTATION_END_11" val="58.9"/>
  <p:tag name="ANNOTATION_TOP_11" val="242.1"/>
  <p:tag name="ANNOTATION_LEFT_11" val="221.8"/>
  <p:tag name="ANNOTATION_WIDTH_11" val="104.6"/>
  <p:tag name="ANNOTATION_HEIGHT_11" val="104.3"/>
  <p:tag name="ANNOTATION_ANIMATION_11" val="3"/>
  <p:tag name="ANNOTATION_ROTATION_11" val="270"/>
  <p:tag name="ANNOTATION_SUB_TYPE_11" val="2"/>
  <p:tag name="ANNOTATION_LOOP_COUNT_11" val="1"/>
  <p:tag name="ANNOTATION_BOX_RADIUS_11" val="0"/>
  <p:tag name="ANNOTATION_SCALE_11" val="125"/>
  <p:tag name="ANNOTATION_BORDER_ALPHA_11" val="100"/>
  <p:tag name="ANNOTATION_BORDER_COLOR_11" val="16777215"/>
  <p:tag name="ANNOTATION_FILL_COLOR_11" val="683492"/>
  <p:tag name="ANNOTATION_FILL_ALPHA_11" val="100"/>
  <p:tag name="ANNOTATION_BORDER_WIDTH_11" val="2"/>
  <p:tag name="ANNOTATION_TYPE_12" val="0"/>
  <p:tag name="ANNOTATION_START_12" val="58.9"/>
  <p:tag name="ANNOTATION_END_12" val="60.6"/>
  <p:tag name="ANNOTATION_TOP_12" val="242.1"/>
  <p:tag name="ANNOTATION_LEFT_12" val="221.8"/>
  <p:tag name="ANNOTATION_WIDTH_12" val="104.6"/>
  <p:tag name="ANNOTATION_HEIGHT_12" val="104.3"/>
  <p:tag name="ANNOTATION_ANIMATION_12" val="3"/>
  <p:tag name="ANNOTATION_ROTATION_12" val="270"/>
  <p:tag name="ANNOTATION_SUB_TYPE_12" val="2"/>
  <p:tag name="ANNOTATION_LOOP_COUNT_12" val="1"/>
  <p:tag name="ANNOTATION_BOX_RADIUS_12" val="0"/>
  <p:tag name="ANNOTATION_SCALE_12" val="125"/>
  <p:tag name="ANNOTATION_BORDER_ALPHA_12" val="100"/>
  <p:tag name="ANNOTATION_BORDER_COLOR_12" val="16777215"/>
  <p:tag name="ANNOTATION_FILL_COLOR_12" val="683492"/>
  <p:tag name="ANNOTATION_FILL_ALPHA_12" val="100"/>
  <p:tag name="ANNOTATION_BORDER_WIDTH_12" val="2"/>
  <p:tag name="ANNOTATION_TYPE_13" val="0"/>
  <p:tag name="ANNOTATION_START_13" val="60.6"/>
  <p:tag name="ANNOTATION_END_13" val="61.4"/>
  <p:tag name="ANNOTATION_TOP_13" val="269.2"/>
  <p:tag name="ANNOTATION_LEFT_13" val="249.6"/>
  <p:tag name="ANNOTATION_WIDTH_13" val="104.6"/>
  <p:tag name="ANNOTATION_HEIGHT_13" val="104.3"/>
  <p:tag name="ANNOTATION_ANIMATION_13" val="3"/>
  <p:tag name="ANNOTATION_ROTATION_13" val="270"/>
  <p:tag name="ANNOTATION_SUB_TYPE_13" val="2"/>
  <p:tag name="ANNOTATION_LOOP_COUNT_13" val="1"/>
  <p:tag name="ANNOTATION_BOX_RADIUS_13" val="0"/>
  <p:tag name="ANNOTATION_SCALE_13" val="125"/>
  <p:tag name="ANNOTATION_BORDER_ALPHA_13" val="100"/>
  <p:tag name="ANNOTATION_BORDER_COLOR_13" val="16777215"/>
  <p:tag name="ANNOTATION_FILL_COLOR_13" val="683492"/>
  <p:tag name="ANNOTATION_FILL_ALPHA_13" val="100"/>
  <p:tag name="ANNOTATION_BORDER_WIDTH_13" val="2"/>
  <p:tag name="ANNOTATION_TYPE_14" val="0"/>
  <p:tag name="ANNOTATION_START_14" val="61.4"/>
  <p:tag name="ANNOTATION_END_14" val="62.2"/>
  <p:tag name="ANNOTATION_TOP_14" val="269.2"/>
  <p:tag name="ANNOTATION_LEFT_14" val="249.6"/>
  <p:tag name="ANNOTATION_WIDTH_14" val="104.6"/>
  <p:tag name="ANNOTATION_HEIGHT_14" val="104.3"/>
  <p:tag name="ANNOTATION_ANIMATION_14" val="3"/>
  <p:tag name="ANNOTATION_ROTATION_14" val="270"/>
  <p:tag name="ANNOTATION_SUB_TYPE_14" val="2"/>
  <p:tag name="ANNOTATION_LOOP_COUNT_14" val="1"/>
  <p:tag name="ANNOTATION_BOX_RADIUS_14" val="0"/>
  <p:tag name="ANNOTATION_SCALE_14" val="125"/>
  <p:tag name="ANNOTATION_BORDER_ALPHA_14" val="100"/>
  <p:tag name="ANNOTATION_BORDER_COLOR_14" val="16777215"/>
  <p:tag name="ANNOTATION_FILL_COLOR_14" val="683492"/>
  <p:tag name="ANNOTATION_FILL_ALPHA_14" val="100"/>
  <p:tag name="ANNOTATION_BORDER_WIDTH_14" val="2"/>
  <p:tag name="ANNOTATION_TYPE_15" val="0"/>
  <p:tag name="ANNOTATION_START_15" val="62.2"/>
  <p:tag name="ANNOTATION_END_15" val="67.3"/>
  <p:tag name="ANNOTATION_TOP_15" val="269.2"/>
  <p:tag name="ANNOTATION_LEFT_15" val="249.6"/>
  <p:tag name="ANNOTATION_WIDTH_15" val="104.6"/>
  <p:tag name="ANNOTATION_HEIGHT_15" val="104.3"/>
  <p:tag name="ANNOTATION_ANIMATION_15" val="3"/>
  <p:tag name="ANNOTATION_ROTATION_15" val="270"/>
  <p:tag name="ANNOTATION_SUB_TYPE_15" val="2"/>
  <p:tag name="ANNOTATION_LOOP_COUNT_15" val="1"/>
  <p:tag name="ANNOTATION_BOX_RADIUS_15" val="0"/>
  <p:tag name="ANNOTATION_SCALE_15" val="125"/>
  <p:tag name="ANNOTATION_BORDER_ALPHA_15" val="100"/>
  <p:tag name="ANNOTATION_BORDER_COLOR_15" val="16777215"/>
  <p:tag name="ANNOTATION_FILL_COLOR_15" val="683492"/>
  <p:tag name="ANNOTATION_FILL_ALPHA_15" val="100"/>
  <p:tag name="ANNOTATION_BORDER_WIDTH_15" val="2"/>
  <p:tag name="ANNOTATION_TYPE_16" val="0"/>
  <p:tag name="ANNOTATION_START_16" val="67.3"/>
  <p:tag name="ANNOTATION_END_16" val="67.9"/>
  <p:tag name="ANNOTATION_TOP_16" val="260.2"/>
  <p:tag name="ANNOTATION_LEFT_16" val="306.8"/>
  <p:tag name="ANNOTATION_WIDTH_16" val="104.6"/>
  <p:tag name="ANNOTATION_HEIGHT_16" val="104.3"/>
  <p:tag name="ANNOTATION_ANIMATION_16" val="3"/>
  <p:tag name="ANNOTATION_ROTATION_16" val="270"/>
  <p:tag name="ANNOTATION_SUB_TYPE_16" val="2"/>
  <p:tag name="ANNOTATION_LOOP_COUNT_16" val="1"/>
  <p:tag name="ANNOTATION_BOX_RADIUS_16" val="0"/>
  <p:tag name="ANNOTATION_SCALE_16" val="125"/>
  <p:tag name="ANNOTATION_BORDER_ALPHA_16" val="100"/>
  <p:tag name="ANNOTATION_BORDER_COLOR_16" val="16777215"/>
  <p:tag name="ANNOTATION_FILL_COLOR_16" val="683492"/>
  <p:tag name="ANNOTATION_FILL_ALPHA_16" val="100"/>
  <p:tag name="ANNOTATION_BORDER_WIDTH_16" val="2"/>
  <p:tag name="ANNOTATION_TYPE_17" val="0"/>
  <p:tag name="ANNOTATION_START_17" val="67.9"/>
  <p:tag name="ANNOTATION_END_17" val="68.5"/>
  <p:tag name="ANNOTATION_TOP_17" val="260.2"/>
  <p:tag name="ANNOTATION_LEFT_17" val="306.8"/>
  <p:tag name="ANNOTATION_WIDTH_17" val="104.6"/>
  <p:tag name="ANNOTATION_HEIGHT_17" val="104.3"/>
  <p:tag name="ANNOTATION_ANIMATION_17" val="3"/>
  <p:tag name="ANNOTATION_ROTATION_17" val="270"/>
  <p:tag name="ANNOTATION_SUB_TYPE_17" val="2"/>
  <p:tag name="ANNOTATION_LOOP_COUNT_17" val="1"/>
  <p:tag name="ANNOTATION_BOX_RADIUS_17" val="0"/>
  <p:tag name="ANNOTATION_SCALE_17" val="125"/>
  <p:tag name="ANNOTATION_BORDER_ALPHA_17" val="100"/>
  <p:tag name="ANNOTATION_BORDER_COLOR_17" val="16777215"/>
  <p:tag name="ANNOTATION_FILL_COLOR_17" val="683492"/>
  <p:tag name="ANNOTATION_FILL_ALPHA_17" val="100"/>
  <p:tag name="ANNOTATION_BORDER_WIDTH_17" val="2"/>
  <p:tag name="ANNOTATION_TYPE_18" val="0"/>
  <p:tag name="ANNOTATION_START_18" val="68.5"/>
  <p:tag name="ANNOTATION_END_18" val="70.6"/>
  <p:tag name="ANNOTATION_TOP_18" val="260.2"/>
  <p:tag name="ANNOTATION_LEFT_18" val="306.8"/>
  <p:tag name="ANNOTATION_WIDTH_18" val="104.6"/>
  <p:tag name="ANNOTATION_HEIGHT_18" val="104.3"/>
  <p:tag name="ANNOTATION_ANIMATION_18" val="3"/>
  <p:tag name="ANNOTATION_ROTATION_18" val="270"/>
  <p:tag name="ANNOTATION_SUB_TYPE_18" val="2"/>
  <p:tag name="ANNOTATION_LOOP_COUNT_18" val="1"/>
  <p:tag name="ANNOTATION_BOX_RADIUS_18" val="0"/>
  <p:tag name="ANNOTATION_SCALE_18" val="125"/>
  <p:tag name="ANNOTATION_BORDER_ALPHA_18" val="100"/>
  <p:tag name="ANNOTATION_BORDER_COLOR_18" val="16777215"/>
  <p:tag name="ANNOTATION_FILL_COLOR_18" val="683492"/>
  <p:tag name="ANNOTATION_FILL_ALPHA_18" val="100"/>
  <p:tag name="ANNOTATION_BORDER_WIDTH_18" val="2"/>
  <p:tag name="ANNOTATION_TYPE_19" val="0"/>
  <p:tag name="ANNOTATION_START_19" val="70.6"/>
  <p:tag name="ANNOTATION_END_19" val="71.1"/>
  <p:tag name="ANNOTATION_TOP_19" val="233.7"/>
  <p:tag name="ANNOTATION_LEFT_19" val="340.3"/>
  <p:tag name="ANNOTATION_WIDTH_19" val="104.6"/>
  <p:tag name="ANNOTATION_HEIGHT_19" val="104.3"/>
  <p:tag name="ANNOTATION_ANIMATION_19" val="3"/>
  <p:tag name="ANNOTATION_ROTATION_19" val="270"/>
  <p:tag name="ANNOTATION_SUB_TYPE_19" val="2"/>
  <p:tag name="ANNOTATION_LOOP_COUNT_19" val="1"/>
  <p:tag name="ANNOTATION_BOX_RADIUS_19" val="0"/>
  <p:tag name="ANNOTATION_SCALE_19" val="125"/>
  <p:tag name="ANNOTATION_BORDER_ALPHA_19" val="100"/>
  <p:tag name="ANNOTATION_BORDER_COLOR_19" val="16777215"/>
  <p:tag name="ANNOTATION_FILL_COLOR_19" val="683492"/>
  <p:tag name="ANNOTATION_FILL_ALPHA_19" val="100"/>
  <p:tag name="ANNOTATION_BORDER_WIDTH_19" val="2"/>
  <p:tag name="ANNOTATION_TYPE_20" val="0"/>
  <p:tag name="ANNOTATION_START_20" val="71.1"/>
  <p:tag name="ANNOTATION_END_20" val="81.8"/>
  <p:tag name="ANNOTATION_TOP_20" val="233.7"/>
  <p:tag name="ANNOTATION_LEFT_20" val="340.3"/>
  <p:tag name="ANNOTATION_WIDTH_20" val="104.6"/>
  <p:tag name="ANNOTATION_HEIGHT_20" val="104.3"/>
  <p:tag name="ANNOTATION_ANIMATION_20" val="3"/>
  <p:tag name="ANNOTATION_ROTATION_20" val="270"/>
  <p:tag name="ANNOTATION_SUB_TYPE_20" val="2"/>
  <p:tag name="ANNOTATION_LOOP_COUNT_20" val="1"/>
  <p:tag name="ANNOTATION_BOX_RADIUS_20" val="0"/>
  <p:tag name="ANNOTATION_SCALE_20" val="125"/>
  <p:tag name="ANNOTATION_BORDER_ALPHA_20" val="100"/>
  <p:tag name="ANNOTATION_BORDER_COLOR_20" val="16777215"/>
  <p:tag name="ANNOTATION_FILL_COLOR_20" val="683492"/>
  <p:tag name="ANNOTATION_FILL_ALPHA_20" val="100"/>
  <p:tag name="ANNOTATION_BORDER_WIDTH_20" val="2"/>
  <p:tag name="ANNOTATION_TYPE_21" val="2"/>
  <p:tag name="ANNOTATION_START_21" val="81.8"/>
  <p:tag name="ANNOTATION_END_21" val="81.8"/>
  <p:tag name="ANNOTATION_TOP_21" val="-34.8"/>
  <p:tag name="ANNOTATION_LEFT_21" val="-34.9"/>
  <p:tag name="ANNOTATION_WIDTH_21" val="645.7"/>
  <p:tag name="ANNOTATION_HEIGHT_21" val="501.6"/>
  <p:tag name="ANNOTATION_ANIMATION_21" val="4"/>
  <p:tag name="ANNOTATION_ROTATION_21" val="0"/>
  <p:tag name="ANNOTATION_SUB_TYPE_21" val="11"/>
  <p:tag name="ANNOTATION_LOOP_COUNT_21" val="1"/>
  <p:tag name="ANNOTATION_BOX_RADIUS_21" val="0"/>
  <p:tag name="ANNOTATION_SCALE_21" val="0"/>
  <p:tag name="ANNOTATION_BORDER_ALPHA_21" val="100"/>
  <p:tag name="ANNOTATION_BORDER_COLOR_21" val="16777215"/>
  <p:tag name="ANNOTATION_FILL_COLOR_21" val="855309"/>
  <p:tag name="ANNOTATION_FILL_ALPHA_21" val="50"/>
  <p:tag name="ANNOTATION_BORDER_WIDTH_21" val="2"/>
  <p:tag name="ANNOTATION_TYPE_22" val="2"/>
  <p:tag name="ANNOTATION_START_22" val="81.8"/>
  <p:tag name="ANNOTATION_END_22" val="87.5"/>
  <p:tag name="ANNOTATION_TOP_22" val="93.2"/>
  <p:tag name="ANNOTATION_LEFT_22" val="363.3"/>
  <p:tag name="ANNOTATION_WIDTH_22" val="142.3"/>
  <p:tag name="ANNOTATION_HEIGHT_22" val="294.3"/>
  <p:tag name="ANNOTATION_ANIMATION_22" val="4"/>
  <p:tag name="ANNOTATION_ROTATION_22" val="0"/>
  <p:tag name="ANNOTATION_SUB_TYPE_22" val="11"/>
  <p:tag name="ANNOTATION_LOOP_COUNT_22" val="1"/>
  <p:tag name="ANNOTATION_BOX_RADIUS_22" val="5"/>
  <p:tag name="ANNOTATION_SCALE_22" val="0"/>
  <p:tag name="ANNOTATION_BORDER_ALPHA_22" val="100"/>
  <p:tag name="ANNOTATION_BORDER_COLOR_22" val="16777215"/>
  <p:tag name="ANNOTATION_FILL_COLOR_22" val="855309"/>
  <p:tag name="ANNOTATION_FILL_ALPHA_22" val="50"/>
  <p:tag name="ANNOTATION_BORDER_WIDTH_22" val="2"/>
  <p:tag name="ANNOTATION_TYPE_23" val="0"/>
  <p:tag name="ANNOTATION_START_23" val="87.5"/>
  <p:tag name="ANNOTATION_END_23" val="88.0"/>
  <p:tag name="ANNOTATION_TOP_23" val="177.4"/>
  <p:tag name="ANNOTATION_LEFT_23" val="396.8"/>
  <p:tag name="ANNOTATION_WIDTH_23" val="104.6"/>
  <p:tag name="ANNOTATION_HEIGHT_23" val="104.3"/>
  <p:tag name="ANNOTATION_ANIMATION_23" val="3"/>
  <p:tag name="ANNOTATION_ROTATION_23" val="270"/>
  <p:tag name="ANNOTATION_SUB_TYPE_23" val="2"/>
  <p:tag name="ANNOTATION_LOOP_COUNT_23" val="1"/>
  <p:tag name="ANNOTATION_BOX_RADIUS_23" val="0"/>
  <p:tag name="ANNOTATION_SCALE_23" val="125"/>
  <p:tag name="ANNOTATION_BORDER_ALPHA_23" val="100"/>
  <p:tag name="ANNOTATION_BORDER_COLOR_23" val="16777215"/>
  <p:tag name="ANNOTATION_FILL_COLOR_23" val="683492"/>
  <p:tag name="ANNOTATION_FILL_ALPHA_23" val="100"/>
  <p:tag name="ANNOTATION_BORDER_WIDTH_23" val="2"/>
  <p:tag name="ANNOTATION_TYPE_24" val="0"/>
  <p:tag name="ANNOTATION_START_24" val="88.0"/>
  <p:tag name="ANNOTATION_END_24" val="89.4"/>
  <p:tag name="ANNOTATION_TOP_24" val="177.4"/>
  <p:tag name="ANNOTATION_LEFT_24" val="396.8"/>
  <p:tag name="ANNOTATION_WIDTH_24" val="104.6"/>
  <p:tag name="ANNOTATION_HEIGHT_24" val="104.3"/>
  <p:tag name="ANNOTATION_ANIMATION_24" val="3"/>
  <p:tag name="ANNOTATION_ROTATION_24" val="270"/>
  <p:tag name="ANNOTATION_SUB_TYPE_24" val="2"/>
  <p:tag name="ANNOTATION_LOOP_COUNT_24" val="1"/>
  <p:tag name="ANNOTATION_BOX_RADIUS_24" val="0"/>
  <p:tag name="ANNOTATION_SCALE_24" val="125"/>
  <p:tag name="ANNOTATION_BORDER_ALPHA_24" val="100"/>
  <p:tag name="ANNOTATION_BORDER_COLOR_24" val="16777215"/>
  <p:tag name="ANNOTATION_FILL_COLOR_24" val="683492"/>
  <p:tag name="ANNOTATION_FILL_ALPHA_24" val="100"/>
  <p:tag name="ANNOTATION_BORDER_WIDTH_24" val="2"/>
  <p:tag name="ANNOTATION_TYPE_25" val="0"/>
  <p:tag name="ANNOTATION_START_25" val="89.4"/>
  <p:tag name="ANNOTATION_END_25" val="90.3"/>
  <p:tag name="ANNOTATION_TOP_25" val="255.3"/>
  <p:tag name="ANNOTATION_LEFT_25" val="428.9"/>
  <p:tag name="ANNOTATION_WIDTH_25" val="104.6"/>
  <p:tag name="ANNOTATION_HEIGHT_25" val="104.3"/>
  <p:tag name="ANNOTATION_ANIMATION_25" val="3"/>
  <p:tag name="ANNOTATION_ROTATION_25" val="270"/>
  <p:tag name="ANNOTATION_SUB_TYPE_25" val="2"/>
  <p:tag name="ANNOTATION_LOOP_COUNT_25" val="1"/>
  <p:tag name="ANNOTATION_BOX_RADIUS_25" val="0"/>
  <p:tag name="ANNOTATION_SCALE_25" val="125"/>
  <p:tag name="ANNOTATION_BORDER_ALPHA_25" val="100"/>
  <p:tag name="ANNOTATION_BORDER_COLOR_25" val="16777215"/>
  <p:tag name="ANNOTATION_FILL_COLOR_25" val="683492"/>
  <p:tag name="ANNOTATION_FILL_ALPHA_25" val="100"/>
  <p:tag name="ANNOTATION_BORDER_WIDTH_25" val="2"/>
  <p:tag name="ANNOTATION_TYPE_26" val="0"/>
  <p:tag name="ANNOTATION_START_26" val="90.3"/>
  <p:tag name="ANNOTATION_END_26" val="91.0"/>
  <p:tag name="ANNOTATION_TOP_26" val="255.3"/>
  <p:tag name="ANNOTATION_LEFT_26" val="428.9"/>
  <p:tag name="ANNOTATION_WIDTH_26" val="104.6"/>
  <p:tag name="ANNOTATION_HEIGHT_26" val="104.3"/>
  <p:tag name="ANNOTATION_ANIMATION_26" val="3"/>
  <p:tag name="ANNOTATION_ROTATION_26" val="270"/>
  <p:tag name="ANNOTATION_SUB_TYPE_26" val="2"/>
  <p:tag name="ANNOTATION_LOOP_COUNT_26" val="1"/>
  <p:tag name="ANNOTATION_BOX_RADIUS_26" val="0"/>
  <p:tag name="ANNOTATION_SCALE_26" val="125"/>
  <p:tag name="ANNOTATION_BORDER_ALPHA_26" val="100"/>
  <p:tag name="ANNOTATION_BORDER_COLOR_26" val="16777215"/>
  <p:tag name="ANNOTATION_FILL_COLOR_26" val="683492"/>
  <p:tag name="ANNOTATION_FILL_ALPHA_26" val="100"/>
  <p:tag name="ANNOTATION_BORDER_WIDTH_26" val="2"/>
  <p:tag name="ANNOTATION_TYPE_27" val="0"/>
  <p:tag name="ANNOTATION_START_27" val="91.0"/>
  <p:tag name="ANNOTATION_TOP_27" val="255.3"/>
  <p:tag name="ANNOTATION_LEFT_27" val="428.9"/>
  <p:tag name="ANNOTATION_WIDTH_27" val="104.6"/>
  <p:tag name="ANNOTATION_HEIGHT_27" val="104.3"/>
  <p:tag name="ANNOTATION_ANIMATION_27" val="3"/>
  <p:tag name="ANNOTATION_ROTATION_27" val="270"/>
  <p:tag name="ANNOTATION_SUB_TYPE_27" val="2"/>
  <p:tag name="ANNOTATION_LOOP_COUNT_27" val="1"/>
  <p:tag name="ANNOTATION_BOX_RADIUS_27" val="0"/>
  <p:tag name="ANNOTATION_SCALE_27" val="125"/>
  <p:tag name="ANNOTATION_BORDER_ALPHA_27" val="100"/>
  <p:tag name="ANNOTATION_BORDER_COLOR_27" val="16777215"/>
  <p:tag name="ANNOTATION_FILL_COLOR_27" val="683492"/>
  <p:tag name="ANNOTATION_FILL_ALPHA_27" val="100"/>
  <p:tag name="ANNOTATION_BORDER_WIDTH_27" val="2"/>
  <p:tag name="ANNOTATION_COUNT" val="27"/>
  <p:tag name="ARTICULATE_SLIDE_PAUSE" val="0"/>
  <p:tag name="ARTICULATE_NAV_LEVEL" val="1"/>
  <p:tag name="ARTICULATE_PLAYLIST_ID" val="-1"/>
  <p:tag name="ARTICULATE_LOCK_SLIDE" val="0"/>
  <p:tag name="ARTICULATE_SLIDE_NAV" val="85"/>
</p:tagLst>
</file>

<file path=ppt/tags/tag1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11.xml><?xml version="1.0" encoding="utf-8"?>
<p:tagLst xmlns:a="http://schemas.openxmlformats.org/drawingml/2006/main" xmlns:r="http://schemas.openxmlformats.org/officeDocument/2006/relationships" xmlns:p="http://schemas.openxmlformats.org/presentationml/2006/main">
  <p:tag name="ARTICULATE_SLIDE_GUID" val="44890b8f-4a48-41d5-88d9-416b57f23462"/>
  <p:tag name="AUDIO_ID" val="420"/>
  <p:tag name="ELAPSEDTIME" val="96.1"/>
  <p:tag name="ANNOTATION_TYPE_1" val="0"/>
  <p:tag name="ANNOTATION_START_1" val="10.8"/>
  <p:tag name="ANNOTATION_END_1" val="11.5"/>
  <p:tag name="ANNOTATION_TOP_1" val="49.4"/>
  <p:tag name="ANNOTATION_LEFT_1" val="266.4"/>
  <p:tag name="ANNOTATION_WIDTH_1" val="104.6"/>
  <p:tag name="ANNOTATION_HEIGHT_1" val="104.3"/>
  <p:tag name="ANNOTATION_ANIMATION_1" val="3"/>
  <p:tag name="ANNOTATION_ROTATION_1" val="27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1.5"/>
  <p:tag name="ANNOTATION_END_2" val="14.9"/>
  <p:tag name="ANNOTATION_TOP_2" val="49.4"/>
  <p:tag name="ANNOTATION_LEFT_2" val="266.4"/>
  <p:tag name="ANNOTATION_WIDTH_2" val="104.6"/>
  <p:tag name="ANNOTATION_HEIGHT_2" val="104.3"/>
  <p:tag name="ANNOTATION_ANIMATION_2" val="3"/>
  <p:tag name="ANNOTATION_ROTATION_2" val="27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2"/>
  <p:tag name="ANNOTATION_START_3" val="32.5"/>
  <p:tag name="ANNOTATION_END_3" val="32.5"/>
  <p:tag name="ANNOTATION_TOP_3" val="-34.8"/>
  <p:tag name="ANNOTATION_LEFT_3" val="-34.9"/>
  <p:tag name="ANNOTATION_WIDTH_3" val="645.7"/>
  <p:tag name="ANNOTATION_HEIGHT_3" val="501.6"/>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2.5"/>
  <p:tag name="ANNOTATION_END_4" val="49.6"/>
  <p:tag name="ANNOTATION_TOP_4" val="82.1"/>
  <p:tag name="ANNOTATION_LEFT_4" val="79.5"/>
  <p:tag name="ANNOTATION_WIDTH_4" val="288.7"/>
  <p:tag name="ANNOTATION_HEIGHT_4" val="308.9"/>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0"/>
  <p:tag name="ANNOTATION_START_5" val="49.6"/>
  <p:tag name="ANNOTATION_END_5" val="50.3"/>
  <p:tag name="ANNOTATION_TOP_5" val="196.2"/>
  <p:tag name="ANNOTATION_LEFT_5" val="132.5"/>
  <p:tag name="ANNOTATION_WIDTH_5" val="104.6"/>
  <p:tag name="ANNOTATION_HEIGHT_5" val="104.3"/>
  <p:tag name="ANNOTATION_ANIMATION_5" val="3"/>
  <p:tag name="ANNOTATION_ROTATION_5" val="27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0.3"/>
  <p:tag name="ANNOTATION_END_6" val="50.8"/>
  <p:tag name="ANNOTATION_TOP_6" val="196.2"/>
  <p:tag name="ANNOTATION_LEFT_6" val="132.5"/>
  <p:tag name="ANNOTATION_WIDTH_6" val="104.6"/>
  <p:tag name="ANNOTATION_HEIGHT_6" val="104.3"/>
  <p:tag name="ANNOTATION_ANIMATION_6" val="3"/>
  <p:tag name="ANNOTATION_ROTATION_6" val="27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50.8"/>
  <p:tag name="ANNOTATION_END_7" val="52.7"/>
  <p:tag name="ANNOTATION_TOP_7" val="196.2"/>
  <p:tag name="ANNOTATION_LEFT_7" val="132.5"/>
  <p:tag name="ANNOTATION_WIDTH_7" val="104.6"/>
  <p:tag name="ANNOTATION_HEIGHT_7" val="104.3"/>
  <p:tag name="ANNOTATION_ANIMATION_7" val="3"/>
  <p:tag name="ANNOTATION_ROTATION_7" val="27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52.7"/>
  <p:tag name="ANNOTATION_END_8" val="56.4"/>
  <p:tag name="ANNOTATION_TOP_8" val="171.1"/>
  <p:tag name="ANNOTATION_LEFT_8" val="163.9"/>
  <p:tag name="ANNOTATION_WIDTH_8" val="104.6"/>
  <p:tag name="ANNOTATION_HEIGHT_8" val="104.3"/>
  <p:tag name="ANNOTATION_ANIMATION_8" val="3"/>
  <p:tag name="ANNOTATION_ROTATION_8" val="27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56.4"/>
  <p:tag name="ANNOTATION_END_9" val="57.0"/>
  <p:tag name="ANNOTATION_TOP_9" val="242.1"/>
  <p:tag name="ANNOTATION_LEFT_9" val="221.8"/>
  <p:tag name="ANNOTATION_WIDTH_9" val="104.6"/>
  <p:tag name="ANNOTATION_HEIGHT_9" val="104.3"/>
  <p:tag name="ANNOTATION_ANIMATION_9" val="3"/>
  <p:tag name="ANNOTATION_ROTATION_9" val="27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TYPE_10" val="0"/>
  <p:tag name="ANNOTATION_START_10" val="57.0"/>
  <p:tag name="ANNOTATION_END_10" val="57.9"/>
  <p:tag name="ANNOTATION_TOP_10" val="242.1"/>
  <p:tag name="ANNOTATION_LEFT_10" val="221.8"/>
  <p:tag name="ANNOTATION_WIDTH_10" val="104.6"/>
  <p:tag name="ANNOTATION_HEIGHT_10" val="104.3"/>
  <p:tag name="ANNOTATION_ANIMATION_10" val="3"/>
  <p:tag name="ANNOTATION_ROTATION_10" val="27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TYPE_11" val="0"/>
  <p:tag name="ANNOTATION_START_11" val="57.9"/>
  <p:tag name="ANNOTATION_END_11" val="58.9"/>
  <p:tag name="ANNOTATION_TOP_11" val="242.1"/>
  <p:tag name="ANNOTATION_LEFT_11" val="221.8"/>
  <p:tag name="ANNOTATION_WIDTH_11" val="104.6"/>
  <p:tag name="ANNOTATION_HEIGHT_11" val="104.3"/>
  <p:tag name="ANNOTATION_ANIMATION_11" val="3"/>
  <p:tag name="ANNOTATION_ROTATION_11" val="270"/>
  <p:tag name="ANNOTATION_SUB_TYPE_11" val="2"/>
  <p:tag name="ANNOTATION_LOOP_COUNT_11" val="1"/>
  <p:tag name="ANNOTATION_BOX_RADIUS_11" val="0"/>
  <p:tag name="ANNOTATION_SCALE_11" val="125"/>
  <p:tag name="ANNOTATION_BORDER_ALPHA_11" val="100"/>
  <p:tag name="ANNOTATION_BORDER_COLOR_11" val="16777215"/>
  <p:tag name="ANNOTATION_FILL_COLOR_11" val="683492"/>
  <p:tag name="ANNOTATION_FILL_ALPHA_11" val="100"/>
  <p:tag name="ANNOTATION_BORDER_WIDTH_11" val="2"/>
  <p:tag name="ANNOTATION_TYPE_12" val="0"/>
  <p:tag name="ANNOTATION_START_12" val="58.9"/>
  <p:tag name="ANNOTATION_END_12" val="60.6"/>
  <p:tag name="ANNOTATION_TOP_12" val="242.1"/>
  <p:tag name="ANNOTATION_LEFT_12" val="221.8"/>
  <p:tag name="ANNOTATION_WIDTH_12" val="104.6"/>
  <p:tag name="ANNOTATION_HEIGHT_12" val="104.3"/>
  <p:tag name="ANNOTATION_ANIMATION_12" val="3"/>
  <p:tag name="ANNOTATION_ROTATION_12" val="270"/>
  <p:tag name="ANNOTATION_SUB_TYPE_12" val="2"/>
  <p:tag name="ANNOTATION_LOOP_COUNT_12" val="1"/>
  <p:tag name="ANNOTATION_BOX_RADIUS_12" val="0"/>
  <p:tag name="ANNOTATION_SCALE_12" val="125"/>
  <p:tag name="ANNOTATION_BORDER_ALPHA_12" val="100"/>
  <p:tag name="ANNOTATION_BORDER_COLOR_12" val="16777215"/>
  <p:tag name="ANNOTATION_FILL_COLOR_12" val="683492"/>
  <p:tag name="ANNOTATION_FILL_ALPHA_12" val="100"/>
  <p:tag name="ANNOTATION_BORDER_WIDTH_12" val="2"/>
  <p:tag name="ANNOTATION_TYPE_13" val="0"/>
  <p:tag name="ANNOTATION_START_13" val="60.6"/>
  <p:tag name="ANNOTATION_END_13" val="61.4"/>
  <p:tag name="ANNOTATION_TOP_13" val="269.2"/>
  <p:tag name="ANNOTATION_LEFT_13" val="249.6"/>
  <p:tag name="ANNOTATION_WIDTH_13" val="104.6"/>
  <p:tag name="ANNOTATION_HEIGHT_13" val="104.3"/>
  <p:tag name="ANNOTATION_ANIMATION_13" val="3"/>
  <p:tag name="ANNOTATION_ROTATION_13" val="270"/>
  <p:tag name="ANNOTATION_SUB_TYPE_13" val="2"/>
  <p:tag name="ANNOTATION_LOOP_COUNT_13" val="1"/>
  <p:tag name="ANNOTATION_BOX_RADIUS_13" val="0"/>
  <p:tag name="ANNOTATION_SCALE_13" val="125"/>
  <p:tag name="ANNOTATION_BORDER_ALPHA_13" val="100"/>
  <p:tag name="ANNOTATION_BORDER_COLOR_13" val="16777215"/>
  <p:tag name="ANNOTATION_FILL_COLOR_13" val="683492"/>
  <p:tag name="ANNOTATION_FILL_ALPHA_13" val="100"/>
  <p:tag name="ANNOTATION_BORDER_WIDTH_13" val="2"/>
  <p:tag name="ANNOTATION_TYPE_14" val="0"/>
  <p:tag name="ANNOTATION_START_14" val="61.4"/>
  <p:tag name="ANNOTATION_END_14" val="62.2"/>
  <p:tag name="ANNOTATION_TOP_14" val="269.2"/>
  <p:tag name="ANNOTATION_LEFT_14" val="249.6"/>
  <p:tag name="ANNOTATION_WIDTH_14" val="104.6"/>
  <p:tag name="ANNOTATION_HEIGHT_14" val="104.3"/>
  <p:tag name="ANNOTATION_ANIMATION_14" val="3"/>
  <p:tag name="ANNOTATION_ROTATION_14" val="270"/>
  <p:tag name="ANNOTATION_SUB_TYPE_14" val="2"/>
  <p:tag name="ANNOTATION_LOOP_COUNT_14" val="1"/>
  <p:tag name="ANNOTATION_BOX_RADIUS_14" val="0"/>
  <p:tag name="ANNOTATION_SCALE_14" val="125"/>
  <p:tag name="ANNOTATION_BORDER_ALPHA_14" val="100"/>
  <p:tag name="ANNOTATION_BORDER_COLOR_14" val="16777215"/>
  <p:tag name="ANNOTATION_FILL_COLOR_14" val="683492"/>
  <p:tag name="ANNOTATION_FILL_ALPHA_14" val="100"/>
  <p:tag name="ANNOTATION_BORDER_WIDTH_14" val="2"/>
  <p:tag name="ANNOTATION_TYPE_15" val="0"/>
  <p:tag name="ANNOTATION_START_15" val="62.2"/>
  <p:tag name="ANNOTATION_END_15" val="67.3"/>
  <p:tag name="ANNOTATION_TOP_15" val="269.2"/>
  <p:tag name="ANNOTATION_LEFT_15" val="249.6"/>
  <p:tag name="ANNOTATION_WIDTH_15" val="104.6"/>
  <p:tag name="ANNOTATION_HEIGHT_15" val="104.3"/>
  <p:tag name="ANNOTATION_ANIMATION_15" val="3"/>
  <p:tag name="ANNOTATION_ROTATION_15" val="270"/>
  <p:tag name="ANNOTATION_SUB_TYPE_15" val="2"/>
  <p:tag name="ANNOTATION_LOOP_COUNT_15" val="1"/>
  <p:tag name="ANNOTATION_BOX_RADIUS_15" val="0"/>
  <p:tag name="ANNOTATION_SCALE_15" val="125"/>
  <p:tag name="ANNOTATION_BORDER_ALPHA_15" val="100"/>
  <p:tag name="ANNOTATION_BORDER_COLOR_15" val="16777215"/>
  <p:tag name="ANNOTATION_FILL_COLOR_15" val="683492"/>
  <p:tag name="ANNOTATION_FILL_ALPHA_15" val="100"/>
  <p:tag name="ANNOTATION_BORDER_WIDTH_15" val="2"/>
  <p:tag name="ANNOTATION_TYPE_16" val="0"/>
  <p:tag name="ANNOTATION_START_16" val="67.3"/>
  <p:tag name="ANNOTATION_END_16" val="67.9"/>
  <p:tag name="ANNOTATION_TOP_16" val="260.2"/>
  <p:tag name="ANNOTATION_LEFT_16" val="306.8"/>
  <p:tag name="ANNOTATION_WIDTH_16" val="104.6"/>
  <p:tag name="ANNOTATION_HEIGHT_16" val="104.3"/>
  <p:tag name="ANNOTATION_ANIMATION_16" val="3"/>
  <p:tag name="ANNOTATION_ROTATION_16" val="270"/>
  <p:tag name="ANNOTATION_SUB_TYPE_16" val="2"/>
  <p:tag name="ANNOTATION_LOOP_COUNT_16" val="1"/>
  <p:tag name="ANNOTATION_BOX_RADIUS_16" val="0"/>
  <p:tag name="ANNOTATION_SCALE_16" val="125"/>
  <p:tag name="ANNOTATION_BORDER_ALPHA_16" val="100"/>
  <p:tag name="ANNOTATION_BORDER_COLOR_16" val="16777215"/>
  <p:tag name="ANNOTATION_FILL_COLOR_16" val="683492"/>
  <p:tag name="ANNOTATION_FILL_ALPHA_16" val="100"/>
  <p:tag name="ANNOTATION_BORDER_WIDTH_16" val="2"/>
  <p:tag name="ANNOTATION_TYPE_17" val="0"/>
  <p:tag name="ANNOTATION_START_17" val="67.9"/>
  <p:tag name="ANNOTATION_END_17" val="68.5"/>
  <p:tag name="ANNOTATION_TOP_17" val="260.2"/>
  <p:tag name="ANNOTATION_LEFT_17" val="306.8"/>
  <p:tag name="ANNOTATION_WIDTH_17" val="104.6"/>
  <p:tag name="ANNOTATION_HEIGHT_17" val="104.3"/>
  <p:tag name="ANNOTATION_ANIMATION_17" val="3"/>
  <p:tag name="ANNOTATION_ROTATION_17" val="270"/>
  <p:tag name="ANNOTATION_SUB_TYPE_17" val="2"/>
  <p:tag name="ANNOTATION_LOOP_COUNT_17" val="1"/>
  <p:tag name="ANNOTATION_BOX_RADIUS_17" val="0"/>
  <p:tag name="ANNOTATION_SCALE_17" val="125"/>
  <p:tag name="ANNOTATION_BORDER_ALPHA_17" val="100"/>
  <p:tag name="ANNOTATION_BORDER_COLOR_17" val="16777215"/>
  <p:tag name="ANNOTATION_FILL_COLOR_17" val="683492"/>
  <p:tag name="ANNOTATION_FILL_ALPHA_17" val="100"/>
  <p:tag name="ANNOTATION_BORDER_WIDTH_17" val="2"/>
  <p:tag name="ANNOTATION_TYPE_18" val="0"/>
  <p:tag name="ANNOTATION_START_18" val="68.5"/>
  <p:tag name="ANNOTATION_END_18" val="70.6"/>
  <p:tag name="ANNOTATION_TOP_18" val="260.2"/>
  <p:tag name="ANNOTATION_LEFT_18" val="306.8"/>
  <p:tag name="ANNOTATION_WIDTH_18" val="104.6"/>
  <p:tag name="ANNOTATION_HEIGHT_18" val="104.3"/>
  <p:tag name="ANNOTATION_ANIMATION_18" val="3"/>
  <p:tag name="ANNOTATION_ROTATION_18" val="270"/>
  <p:tag name="ANNOTATION_SUB_TYPE_18" val="2"/>
  <p:tag name="ANNOTATION_LOOP_COUNT_18" val="1"/>
  <p:tag name="ANNOTATION_BOX_RADIUS_18" val="0"/>
  <p:tag name="ANNOTATION_SCALE_18" val="125"/>
  <p:tag name="ANNOTATION_BORDER_ALPHA_18" val="100"/>
  <p:tag name="ANNOTATION_BORDER_COLOR_18" val="16777215"/>
  <p:tag name="ANNOTATION_FILL_COLOR_18" val="683492"/>
  <p:tag name="ANNOTATION_FILL_ALPHA_18" val="100"/>
  <p:tag name="ANNOTATION_BORDER_WIDTH_18" val="2"/>
  <p:tag name="ANNOTATION_TYPE_19" val="0"/>
  <p:tag name="ANNOTATION_START_19" val="70.6"/>
  <p:tag name="ANNOTATION_END_19" val="71.1"/>
  <p:tag name="ANNOTATION_TOP_19" val="233.7"/>
  <p:tag name="ANNOTATION_LEFT_19" val="340.3"/>
  <p:tag name="ANNOTATION_WIDTH_19" val="104.6"/>
  <p:tag name="ANNOTATION_HEIGHT_19" val="104.3"/>
  <p:tag name="ANNOTATION_ANIMATION_19" val="3"/>
  <p:tag name="ANNOTATION_ROTATION_19" val="270"/>
  <p:tag name="ANNOTATION_SUB_TYPE_19" val="2"/>
  <p:tag name="ANNOTATION_LOOP_COUNT_19" val="1"/>
  <p:tag name="ANNOTATION_BOX_RADIUS_19" val="0"/>
  <p:tag name="ANNOTATION_SCALE_19" val="125"/>
  <p:tag name="ANNOTATION_BORDER_ALPHA_19" val="100"/>
  <p:tag name="ANNOTATION_BORDER_COLOR_19" val="16777215"/>
  <p:tag name="ANNOTATION_FILL_COLOR_19" val="683492"/>
  <p:tag name="ANNOTATION_FILL_ALPHA_19" val="100"/>
  <p:tag name="ANNOTATION_BORDER_WIDTH_19" val="2"/>
  <p:tag name="ANNOTATION_TYPE_20" val="0"/>
  <p:tag name="ANNOTATION_START_20" val="71.1"/>
  <p:tag name="ANNOTATION_END_20" val="81.8"/>
  <p:tag name="ANNOTATION_TOP_20" val="233.7"/>
  <p:tag name="ANNOTATION_LEFT_20" val="340.3"/>
  <p:tag name="ANNOTATION_WIDTH_20" val="104.6"/>
  <p:tag name="ANNOTATION_HEIGHT_20" val="104.3"/>
  <p:tag name="ANNOTATION_ANIMATION_20" val="3"/>
  <p:tag name="ANNOTATION_ROTATION_20" val="270"/>
  <p:tag name="ANNOTATION_SUB_TYPE_20" val="2"/>
  <p:tag name="ANNOTATION_LOOP_COUNT_20" val="1"/>
  <p:tag name="ANNOTATION_BOX_RADIUS_20" val="0"/>
  <p:tag name="ANNOTATION_SCALE_20" val="125"/>
  <p:tag name="ANNOTATION_BORDER_ALPHA_20" val="100"/>
  <p:tag name="ANNOTATION_BORDER_COLOR_20" val="16777215"/>
  <p:tag name="ANNOTATION_FILL_COLOR_20" val="683492"/>
  <p:tag name="ANNOTATION_FILL_ALPHA_20" val="100"/>
  <p:tag name="ANNOTATION_BORDER_WIDTH_20" val="2"/>
  <p:tag name="ANNOTATION_TYPE_21" val="2"/>
  <p:tag name="ANNOTATION_START_21" val="81.8"/>
  <p:tag name="ANNOTATION_END_21" val="81.8"/>
  <p:tag name="ANNOTATION_TOP_21" val="-34.8"/>
  <p:tag name="ANNOTATION_LEFT_21" val="-34.9"/>
  <p:tag name="ANNOTATION_WIDTH_21" val="645.7"/>
  <p:tag name="ANNOTATION_HEIGHT_21" val="501.6"/>
  <p:tag name="ANNOTATION_ANIMATION_21" val="4"/>
  <p:tag name="ANNOTATION_ROTATION_21" val="0"/>
  <p:tag name="ANNOTATION_SUB_TYPE_21" val="11"/>
  <p:tag name="ANNOTATION_LOOP_COUNT_21" val="1"/>
  <p:tag name="ANNOTATION_BOX_RADIUS_21" val="0"/>
  <p:tag name="ANNOTATION_SCALE_21" val="0"/>
  <p:tag name="ANNOTATION_BORDER_ALPHA_21" val="100"/>
  <p:tag name="ANNOTATION_BORDER_COLOR_21" val="16777215"/>
  <p:tag name="ANNOTATION_FILL_COLOR_21" val="855309"/>
  <p:tag name="ANNOTATION_FILL_ALPHA_21" val="50"/>
  <p:tag name="ANNOTATION_BORDER_WIDTH_21" val="2"/>
  <p:tag name="ANNOTATION_TYPE_22" val="2"/>
  <p:tag name="ANNOTATION_START_22" val="81.8"/>
  <p:tag name="ANNOTATION_END_22" val="87.5"/>
  <p:tag name="ANNOTATION_TOP_22" val="93.2"/>
  <p:tag name="ANNOTATION_LEFT_22" val="363.3"/>
  <p:tag name="ANNOTATION_WIDTH_22" val="142.3"/>
  <p:tag name="ANNOTATION_HEIGHT_22" val="294.3"/>
  <p:tag name="ANNOTATION_ANIMATION_22" val="4"/>
  <p:tag name="ANNOTATION_ROTATION_22" val="0"/>
  <p:tag name="ANNOTATION_SUB_TYPE_22" val="11"/>
  <p:tag name="ANNOTATION_LOOP_COUNT_22" val="1"/>
  <p:tag name="ANNOTATION_BOX_RADIUS_22" val="5"/>
  <p:tag name="ANNOTATION_SCALE_22" val="0"/>
  <p:tag name="ANNOTATION_BORDER_ALPHA_22" val="100"/>
  <p:tag name="ANNOTATION_BORDER_COLOR_22" val="16777215"/>
  <p:tag name="ANNOTATION_FILL_COLOR_22" val="855309"/>
  <p:tag name="ANNOTATION_FILL_ALPHA_22" val="50"/>
  <p:tag name="ANNOTATION_BORDER_WIDTH_22" val="2"/>
  <p:tag name="ANNOTATION_TYPE_23" val="0"/>
  <p:tag name="ANNOTATION_START_23" val="87.5"/>
  <p:tag name="ANNOTATION_END_23" val="88.0"/>
  <p:tag name="ANNOTATION_TOP_23" val="177.4"/>
  <p:tag name="ANNOTATION_LEFT_23" val="396.8"/>
  <p:tag name="ANNOTATION_WIDTH_23" val="104.6"/>
  <p:tag name="ANNOTATION_HEIGHT_23" val="104.3"/>
  <p:tag name="ANNOTATION_ANIMATION_23" val="3"/>
  <p:tag name="ANNOTATION_ROTATION_23" val="270"/>
  <p:tag name="ANNOTATION_SUB_TYPE_23" val="2"/>
  <p:tag name="ANNOTATION_LOOP_COUNT_23" val="1"/>
  <p:tag name="ANNOTATION_BOX_RADIUS_23" val="0"/>
  <p:tag name="ANNOTATION_SCALE_23" val="125"/>
  <p:tag name="ANNOTATION_BORDER_ALPHA_23" val="100"/>
  <p:tag name="ANNOTATION_BORDER_COLOR_23" val="16777215"/>
  <p:tag name="ANNOTATION_FILL_COLOR_23" val="683492"/>
  <p:tag name="ANNOTATION_FILL_ALPHA_23" val="100"/>
  <p:tag name="ANNOTATION_BORDER_WIDTH_23" val="2"/>
  <p:tag name="ANNOTATION_TYPE_24" val="0"/>
  <p:tag name="ANNOTATION_START_24" val="88.0"/>
  <p:tag name="ANNOTATION_END_24" val="89.4"/>
  <p:tag name="ANNOTATION_TOP_24" val="177.4"/>
  <p:tag name="ANNOTATION_LEFT_24" val="396.8"/>
  <p:tag name="ANNOTATION_WIDTH_24" val="104.6"/>
  <p:tag name="ANNOTATION_HEIGHT_24" val="104.3"/>
  <p:tag name="ANNOTATION_ANIMATION_24" val="3"/>
  <p:tag name="ANNOTATION_ROTATION_24" val="270"/>
  <p:tag name="ANNOTATION_SUB_TYPE_24" val="2"/>
  <p:tag name="ANNOTATION_LOOP_COUNT_24" val="1"/>
  <p:tag name="ANNOTATION_BOX_RADIUS_24" val="0"/>
  <p:tag name="ANNOTATION_SCALE_24" val="125"/>
  <p:tag name="ANNOTATION_BORDER_ALPHA_24" val="100"/>
  <p:tag name="ANNOTATION_BORDER_COLOR_24" val="16777215"/>
  <p:tag name="ANNOTATION_FILL_COLOR_24" val="683492"/>
  <p:tag name="ANNOTATION_FILL_ALPHA_24" val="100"/>
  <p:tag name="ANNOTATION_BORDER_WIDTH_24" val="2"/>
  <p:tag name="ANNOTATION_TYPE_25" val="0"/>
  <p:tag name="ANNOTATION_START_25" val="89.4"/>
  <p:tag name="ANNOTATION_END_25" val="90.3"/>
  <p:tag name="ANNOTATION_TOP_25" val="255.3"/>
  <p:tag name="ANNOTATION_LEFT_25" val="428.9"/>
  <p:tag name="ANNOTATION_WIDTH_25" val="104.6"/>
  <p:tag name="ANNOTATION_HEIGHT_25" val="104.3"/>
  <p:tag name="ANNOTATION_ANIMATION_25" val="3"/>
  <p:tag name="ANNOTATION_ROTATION_25" val="270"/>
  <p:tag name="ANNOTATION_SUB_TYPE_25" val="2"/>
  <p:tag name="ANNOTATION_LOOP_COUNT_25" val="1"/>
  <p:tag name="ANNOTATION_BOX_RADIUS_25" val="0"/>
  <p:tag name="ANNOTATION_SCALE_25" val="125"/>
  <p:tag name="ANNOTATION_BORDER_ALPHA_25" val="100"/>
  <p:tag name="ANNOTATION_BORDER_COLOR_25" val="16777215"/>
  <p:tag name="ANNOTATION_FILL_COLOR_25" val="683492"/>
  <p:tag name="ANNOTATION_FILL_ALPHA_25" val="100"/>
  <p:tag name="ANNOTATION_BORDER_WIDTH_25" val="2"/>
  <p:tag name="ANNOTATION_TYPE_26" val="0"/>
  <p:tag name="ANNOTATION_START_26" val="90.3"/>
  <p:tag name="ANNOTATION_END_26" val="91.0"/>
  <p:tag name="ANNOTATION_TOP_26" val="255.3"/>
  <p:tag name="ANNOTATION_LEFT_26" val="428.9"/>
  <p:tag name="ANNOTATION_WIDTH_26" val="104.6"/>
  <p:tag name="ANNOTATION_HEIGHT_26" val="104.3"/>
  <p:tag name="ANNOTATION_ANIMATION_26" val="3"/>
  <p:tag name="ANNOTATION_ROTATION_26" val="270"/>
  <p:tag name="ANNOTATION_SUB_TYPE_26" val="2"/>
  <p:tag name="ANNOTATION_LOOP_COUNT_26" val="1"/>
  <p:tag name="ANNOTATION_BOX_RADIUS_26" val="0"/>
  <p:tag name="ANNOTATION_SCALE_26" val="125"/>
  <p:tag name="ANNOTATION_BORDER_ALPHA_26" val="100"/>
  <p:tag name="ANNOTATION_BORDER_COLOR_26" val="16777215"/>
  <p:tag name="ANNOTATION_FILL_COLOR_26" val="683492"/>
  <p:tag name="ANNOTATION_FILL_ALPHA_26" val="100"/>
  <p:tag name="ANNOTATION_BORDER_WIDTH_26" val="2"/>
  <p:tag name="ANNOTATION_TYPE_27" val="0"/>
  <p:tag name="ANNOTATION_START_27" val="91.0"/>
  <p:tag name="ANNOTATION_TOP_27" val="255.3"/>
  <p:tag name="ANNOTATION_LEFT_27" val="428.9"/>
  <p:tag name="ANNOTATION_WIDTH_27" val="104.6"/>
  <p:tag name="ANNOTATION_HEIGHT_27" val="104.3"/>
  <p:tag name="ANNOTATION_ANIMATION_27" val="3"/>
  <p:tag name="ANNOTATION_ROTATION_27" val="270"/>
  <p:tag name="ANNOTATION_SUB_TYPE_27" val="2"/>
  <p:tag name="ANNOTATION_LOOP_COUNT_27" val="1"/>
  <p:tag name="ANNOTATION_BOX_RADIUS_27" val="0"/>
  <p:tag name="ANNOTATION_SCALE_27" val="125"/>
  <p:tag name="ANNOTATION_BORDER_ALPHA_27" val="100"/>
  <p:tag name="ANNOTATION_BORDER_COLOR_27" val="16777215"/>
  <p:tag name="ANNOTATION_FILL_COLOR_27" val="683492"/>
  <p:tag name="ANNOTATION_FILL_ALPHA_27" val="100"/>
  <p:tag name="ANNOTATION_BORDER_WIDTH_27" val="2"/>
  <p:tag name="ANNOTATION_COUNT" val="27"/>
  <p:tag name="ARTICULATE_SLIDE_PAUSE" val="0"/>
  <p:tag name="ARTICULATE_NAV_LEVEL" val="1"/>
  <p:tag name="ARTICULATE_PLAYLIST_ID" val="-1"/>
  <p:tag name="ARTICULATE_LOCK_SLIDE" val="0"/>
  <p:tag name="ARTICULATE_SLIDE_NAV" val="85"/>
</p:tagLst>
</file>

<file path=ppt/tags/tag1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3.xml><?xml version="1.0" encoding="utf-8"?>
<p:tagLst xmlns:a="http://schemas.openxmlformats.org/drawingml/2006/main" xmlns:r="http://schemas.openxmlformats.org/officeDocument/2006/relationships" xmlns:p="http://schemas.openxmlformats.org/presentationml/2006/main">
  <p:tag name="ARTICULATE_SLIDE_GUID" val="44890b8f-4a48-41d5-88d9-416b57f23462"/>
  <p:tag name="AUDIO_ID" val="420"/>
  <p:tag name="ELAPSEDTIME" val="96.1"/>
  <p:tag name="ANNOTATION_TYPE_1" val="0"/>
  <p:tag name="ANNOTATION_START_1" val="10.8"/>
  <p:tag name="ANNOTATION_END_1" val="11.5"/>
  <p:tag name="ANNOTATION_TOP_1" val="49.4"/>
  <p:tag name="ANNOTATION_LEFT_1" val="266.4"/>
  <p:tag name="ANNOTATION_WIDTH_1" val="104.6"/>
  <p:tag name="ANNOTATION_HEIGHT_1" val="104.3"/>
  <p:tag name="ANNOTATION_ANIMATION_1" val="3"/>
  <p:tag name="ANNOTATION_ROTATION_1" val="27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1.5"/>
  <p:tag name="ANNOTATION_END_2" val="14.9"/>
  <p:tag name="ANNOTATION_TOP_2" val="49.4"/>
  <p:tag name="ANNOTATION_LEFT_2" val="266.4"/>
  <p:tag name="ANNOTATION_WIDTH_2" val="104.6"/>
  <p:tag name="ANNOTATION_HEIGHT_2" val="104.3"/>
  <p:tag name="ANNOTATION_ANIMATION_2" val="3"/>
  <p:tag name="ANNOTATION_ROTATION_2" val="27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2"/>
  <p:tag name="ANNOTATION_START_3" val="32.5"/>
  <p:tag name="ANNOTATION_END_3" val="32.5"/>
  <p:tag name="ANNOTATION_TOP_3" val="-34.8"/>
  <p:tag name="ANNOTATION_LEFT_3" val="-34.9"/>
  <p:tag name="ANNOTATION_WIDTH_3" val="645.7"/>
  <p:tag name="ANNOTATION_HEIGHT_3" val="501.6"/>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2.5"/>
  <p:tag name="ANNOTATION_END_4" val="49.6"/>
  <p:tag name="ANNOTATION_TOP_4" val="82.1"/>
  <p:tag name="ANNOTATION_LEFT_4" val="79.5"/>
  <p:tag name="ANNOTATION_WIDTH_4" val="288.7"/>
  <p:tag name="ANNOTATION_HEIGHT_4" val="308.9"/>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0"/>
  <p:tag name="ANNOTATION_START_5" val="49.6"/>
  <p:tag name="ANNOTATION_END_5" val="50.3"/>
  <p:tag name="ANNOTATION_TOP_5" val="196.2"/>
  <p:tag name="ANNOTATION_LEFT_5" val="132.5"/>
  <p:tag name="ANNOTATION_WIDTH_5" val="104.6"/>
  <p:tag name="ANNOTATION_HEIGHT_5" val="104.3"/>
  <p:tag name="ANNOTATION_ANIMATION_5" val="3"/>
  <p:tag name="ANNOTATION_ROTATION_5" val="27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0.3"/>
  <p:tag name="ANNOTATION_END_6" val="50.8"/>
  <p:tag name="ANNOTATION_TOP_6" val="196.2"/>
  <p:tag name="ANNOTATION_LEFT_6" val="132.5"/>
  <p:tag name="ANNOTATION_WIDTH_6" val="104.6"/>
  <p:tag name="ANNOTATION_HEIGHT_6" val="104.3"/>
  <p:tag name="ANNOTATION_ANIMATION_6" val="3"/>
  <p:tag name="ANNOTATION_ROTATION_6" val="27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50.8"/>
  <p:tag name="ANNOTATION_END_7" val="52.7"/>
  <p:tag name="ANNOTATION_TOP_7" val="196.2"/>
  <p:tag name="ANNOTATION_LEFT_7" val="132.5"/>
  <p:tag name="ANNOTATION_WIDTH_7" val="104.6"/>
  <p:tag name="ANNOTATION_HEIGHT_7" val="104.3"/>
  <p:tag name="ANNOTATION_ANIMATION_7" val="3"/>
  <p:tag name="ANNOTATION_ROTATION_7" val="27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52.7"/>
  <p:tag name="ANNOTATION_END_8" val="56.4"/>
  <p:tag name="ANNOTATION_TOP_8" val="171.1"/>
  <p:tag name="ANNOTATION_LEFT_8" val="163.9"/>
  <p:tag name="ANNOTATION_WIDTH_8" val="104.6"/>
  <p:tag name="ANNOTATION_HEIGHT_8" val="104.3"/>
  <p:tag name="ANNOTATION_ANIMATION_8" val="3"/>
  <p:tag name="ANNOTATION_ROTATION_8" val="27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56.4"/>
  <p:tag name="ANNOTATION_END_9" val="57.0"/>
  <p:tag name="ANNOTATION_TOP_9" val="242.1"/>
  <p:tag name="ANNOTATION_LEFT_9" val="221.8"/>
  <p:tag name="ANNOTATION_WIDTH_9" val="104.6"/>
  <p:tag name="ANNOTATION_HEIGHT_9" val="104.3"/>
  <p:tag name="ANNOTATION_ANIMATION_9" val="3"/>
  <p:tag name="ANNOTATION_ROTATION_9" val="27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TYPE_10" val="0"/>
  <p:tag name="ANNOTATION_START_10" val="57.0"/>
  <p:tag name="ANNOTATION_END_10" val="57.9"/>
  <p:tag name="ANNOTATION_TOP_10" val="242.1"/>
  <p:tag name="ANNOTATION_LEFT_10" val="221.8"/>
  <p:tag name="ANNOTATION_WIDTH_10" val="104.6"/>
  <p:tag name="ANNOTATION_HEIGHT_10" val="104.3"/>
  <p:tag name="ANNOTATION_ANIMATION_10" val="3"/>
  <p:tag name="ANNOTATION_ROTATION_10" val="27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TYPE_11" val="0"/>
  <p:tag name="ANNOTATION_START_11" val="57.9"/>
  <p:tag name="ANNOTATION_END_11" val="58.9"/>
  <p:tag name="ANNOTATION_TOP_11" val="242.1"/>
  <p:tag name="ANNOTATION_LEFT_11" val="221.8"/>
  <p:tag name="ANNOTATION_WIDTH_11" val="104.6"/>
  <p:tag name="ANNOTATION_HEIGHT_11" val="104.3"/>
  <p:tag name="ANNOTATION_ANIMATION_11" val="3"/>
  <p:tag name="ANNOTATION_ROTATION_11" val="270"/>
  <p:tag name="ANNOTATION_SUB_TYPE_11" val="2"/>
  <p:tag name="ANNOTATION_LOOP_COUNT_11" val="1"/>
  <p:tag name="ANNOTATION_BOX_RADIUS_11" val="0"/>
  <p:tag name="ANNOTATION_SCALE_11" val="125"/>
  <p:tag name="ANNOTATION_BORDER_ALPHA_11" val="100"/>
  <p:tag name="ANNOTATION_BORDER_COLOR_11" val="16777215"/>
  <p:tag name="ANNOTATION_FILL_COLOR_11" val="683492"/>
  <p:tag name="ANNOTATION_FILL_ALPHA_11" val="100"/>
  <p:tag name="ANNOTATION_BORDER_WIDTH_11" val="2"/>
  <p:tag name="ANNOTATION_TYPE_12" val="0"/>
  <p:tag name="ANNOTATION_START_12" val="58.9"/>
  <p:tag name="ANNOTATION_END_12" val="60.6"/>
  <p:tag name="ANNOTATION_TOP_12" val="242.1"/>
  <p:tag name="ANNOTATION_LEFT_12" val="221.8"/>
  <p:tag name="ANNOTATION_WIDTH_12" val="104.6"/>
  <p:tag name="ANNOTATION_HEIGHT_12" val="104.3"/>
  <p:tag name="ANNOTATION_ANIMATION_12" val="3"/>
  <p:tag name="ANNOTATION_ROTATION_12" val="270"/>
  <p:tag name="ANNOTATION_SUB_TYPE_12" val="2"/>
  <p:tag name="ANNOTATION_LOOP_COUNT_12" val="1"/>
  <p:tag name="ANNOTATION_BOX_RADIUS_12" val="0"/>
  <p:tag name="ANNOTATION_SCALE_12" val="125"/>
  <p:tag name="ANNOTATION_BORDER_ALPHA_12" val="100"/>
  <p:tag name="ANNOTATION_BORDER_COLOR_12" val="16777215"/>
  <p:tag name="ANNOTATION_FILL_COLOR_12" val="683492"/>
  <p:tag name="ANNOTATION_FILL_ALPHA_12" val="100"/>
  <p:tag name="ANNOTATION_BORDER_WIDTH_12" val="2"/>
  <p:tag name="ANNOTATION_TYPE_13" val="0"/>
  <p:tag name="ANNOTATION_START_13" val="60.6"/>
  <p:tag name="ANNOTATION_END_13" val="61.4"/>
  <p:tag name="ANNOTATION_TOP_13" val="269.2"/>
  <p:tag name="ANNOTATION_LEFT_13" val="249.6"/>
  <p:tag name="ANNOTATION_WIDTH_13" val="104.6"/>
  <p:tag name="ANNOTATION_HEIGHT_13" val="104.3"/>
  <p:tag name="ANNOTATION_ANIMATION_13" val="3"/>
  <p:tag name="ANNOTATION_ROTATION_13" val="270"/>
  <p:tag name="ANNOTATION_SUB_TYPE_13" val="2"/>
  <p:tag name="ANNOTATION_LOOP_COUNT_13" val="1"/>
  <p:tag name="ANNOTATION_BOX_RADIUS_13" val="0"/>
  <p:tag name="ANNOTATION_SCALE_13" val="125"/>
  <p:tag name="ANNOTATION_BORDER_ALPHA_13" val="100"/>
  <p:tag name="ANNOTATION_BORDER_COLOR_13" val="16777215"/>
  <p:tag name="ANNOTATION_FILL_COLOR_13" val="683492"/>
  <p:tag name="ANNOTATION_FILL_ALPHA_13" val="100"/>
  <p:tag name="ANNOTATION_BORDER_WIDTH_13" val="2"/>
  <p:tag name="ANNOTATION_TYPE_14" val="0"/>
  <p:tag name="ANNOTATION_START_14" val="61.4"/>
  <p:tag name="ANNOTATION_END_14" val="62.2"/>
  <p:tag name="ANNOTATION_TOP_14" val="269.2"/>
  <p:tag name="ANNOTATION_LEFT_14" val="249.6"/>
  <p:tag name="ANNOTATION_WIDTH_14" val="104.6"/>
  <p:tag name="ANNOTATION_HEIGHT_14" val="104.3"/>
  <p:tag name="ANNOTATION_ANIMATION_14" val="3"/>
  <p:tag name="ANNOTATION_ROTATION_14" val="270"/>
  <p:tag name="ANNOTATION_SUB_TYPE_14" val="2"/>
  <p:tag name="ANNOTATION_LOOP_COUNT_14" val="1"/>
  <p:tag name="ANNOTATION_BOX_RADIUS_14" val="0"/>
  <p:tag name="ANNOTATION_SCALE_14" val="125"/>
  <p:tag name="ANNOTATION_BORDER_ALPHA_14" val="100"/>
  <p:tag name="ANNOTATION_BORDER_COLOR_14" val="16777215"/>
  <p:tag name="ANNOTATION_FILL_COLOR_14" val="683492"/>
  <p:tag name="ANNOTATION_FILL_ALPHA_14" val="100"/>
  <p:tag name="ANNOTATION_BORDER_WIDTH_14" val="2"/>
  <p:tag name="ANNOTATION_TYPE_15" val="0"/>
  <p:tag name="ANNOTATION_START_15" val="62.2"/>
  <p:tag name="ANNOTATION_END_15" val="67.3"/>
  <p:tag name="ANNOTATION_TOP_15" val="269.2"/>
  <p:tag name="ANNOTATION_LEFT_15" val="249.6"/>
  <p:tag name="ANNOTATION_WIDTH_15" val="104.6"/>
  <p:tag name="ANNOTATION_HEIGHT_15" val="104.3"/>
  <p:tag name="ANNOTATION_ANIMATION_15" val="3"/>
  <p:tag name="ANNOTATION_ROTATION_15" val="270"/>
  <p:tag name="ANNOTATION_SUB_TYPE_15" val="2"/>
  <p:tag name="ANNOTATION_LOOP_COUNT_15" val="1"/>
  <p:tag name="ANNOTATION_BOX_RADIUS_15" val="0"/>
  <p:tag name="ANNOTATION_SCALE_15" val="125"/>
  <p:tag name="ANNOTATION_BORDER_ALPHA_15" val="100"/>
  <p:tag name="ANNOTATION_BORDER_COLOR_15" val="16777215"/>
  <p:tag name="ANNOTATION_FILL_COLOR_15" val="683492"/>
  <p:tag name="ANNOTATION_FILL_ALPHA_15" val="100"/>
  <p:tag name="ANNOTATION_BORDER_WIDTH_15" val="2"/>
  <p:tag name="ANNOTATION_TYPE_16" val="0"/>
  <p:tag name="ANNOTATION_START_16" val="67.3"/>
  <p:tag name="ANNOTATION_END_16" val="67.9"/>
  <p:tag name="ANNOTATION_TOP_16" val="260.2"/>
  <p:tag name="ANNOTATION_LEFT_16" val="306.8"/>
  <p:tag name="ANNOTATION_WIDTH_16" val="104.6"/>
  <p:tag name="ANNOTATION_HEIGHT_16" val="104.3"/>
  <p:tag name="ANNOTATION_ANIMATION_16" val="3"/>
  <p:tag name="ANNOTATION_ROTATION_16" val="270"/>
  <p:tag name="ANNOTATION_SUB_TYPE_16" val="2"/>
  <p:tag name="ANNOTATION_LOOP_COUNT_16" val="1"/>
  <p:tag name="ANNOTATION_BOX_RADIUS_16" val="0"/>
  <p:tag name="ANNOTATION_SCALE_16" val="125"/>
  <p:tag name="ANNOTATION_BORDER_ALPHA_16" val="100"/>
  <p:tag name="ANNOTATION_BORDER_COLOR_16" val="16777215"/>
  <p:tag name="ANNOTATION_FILL_COLOR_16" val="683492"/>
  <p:tag name="ANNOTATION_FILL_ALPHA_16" val="100"/>
  <p:tag name="ANNOTATION_BORDER_WIDTH_16" val="2"/>
  <p:tag name="ANNOTATION_TYPE_17" val="0"/>
  <p:tag name="ANNOTATION_START_17" val="67.9"/>
  <p:tag name="ANNOTATION_END_17" val="68.5"/>
  <p:tag name="ANNOTATION_TOP_17" val="260.2"/>
  <p:tag name="ANNOTATION_LEFT_17" val="306.8"/>
  <p:tag name="ANNOTATION_WIDTH_17" val="104.6"/>
  <p:tag name="ANNOTATION_HEIGHT_17" val="104.3"/>
  <p:tag name="ANNOTATION_ANIMATION_17" val="3"/>
  <p:tag name="ANNOTATION_ROTATION_17" val="270"/>
  <p:tag name="ANNOTATION_SUB_TYPE_17" val="2"/>
  <p:tag name="ANNOTATION_LOOP_COUNT_17" val="1"/>
  <p:tag name="ANNOTATION_BOX_RADIUS_17" val="0"/>
  <p:tag name="ANNOTATION_SCALE_17" val="125"/>
  <p:tag name="ANNOTATION_BORDER_ALPHA_17" val="100"/>
  <p:tag name="ANNOTATION_BORDER_COLOR_17" val="16777215"/>
  <p:tag name="ANNOTATION_FILL_COLOR_17" val="683492"/>
  <p:tag name="ANNOTATION_FILL_ALPHA_17" val="100"/>
  <p:tag name="ANNOTATION_BORDER_WIDTH_17" val="2"/>
  <p:tag name="ANNOTATION_TYPE_18" val="0"/>
  <p:tag name="ANNOTATION_START_18" val="68.5"/>
  <p:tag name="ANNOTATION_END_18" val="70.6"/>
  <p:tag name="ANNOTATION_TOP_18" val="260.2"/>
  <p:tag name="ANNOTATION_LEFT_18" val="306.8"/>
  <p:tag name="ANNOTATION_WIDTH_18" val="104.6"/>
  <p:tag name="ANNOTATION_HEIGHT_18" val="104.3"/>
  <p:tag name="ANNOTATION_ANIMATION_18" val="3"/>
  <p:tag name="ANNOTATION_ROTATION_18" val="270"/>
  <p:tag name="ANNOTATION_SUB_TYPE_18" val="2"/>
  <p:tag name="ANNOTATION_LOOP_COUNT_18" val="1"/>
  <p:tag name="ANNOTATION_BOX_RADIUS_18" val="0"/>
  <p:tag name="ANNOTATION_SCALE_18" val="125"/>
  <p:tag name="ANNOTATION_BORDER_ALPHA_18" val="100"/>
  <p:tag name="ANNOTATION_BORDER_COLOR_18" val="16777215"/>
  <p:tag name="ANNOTATION_FILL_COLOR_18" val="683492"/>
  <p:tag name="ANNOTATION_FILL_ALPHA_18" val="100"/>
  <p:tag name="ANNOTATION_BORDER_WIDTH_18" val="2"/>
  <p:tag name="ANNOTATION_TYPE_19" val="0"/>
  <p:tag name="ANNOTATION_START_19" val="70.6"/>
  <p:tag name="ANNOTATION_END_19" val="71.1"/>
  <p:tag name="ANNOTATION_TOP_19" val="233.7"/>
  <p:tag name="ANNOTATION_LEFT_19" val="340.3"/>
  <p:tag name="ANNOTATION_WIDTH_19" val="104.6"/>
  <p:tag name="ANNOTATION_HEIGHT_19" val="104.3"/>
  <p:tag name="ANNOTATION_ANIMATION_19" val="3"/>
  <p:tag name="ANNOTATION_ROTATION_19" val="270"/>
  <p:tag name="ANNOTATION_SUB_TYPE_19" val="2"/>
  <p:tag name="ANNOTATION_LOOP_COUNT_19" val="1"/>
  <p:tag name="ANNOTATION_BOX_RADIUS_19" val="0"/>
  <p:tag name="ANNOTATION_SCALE_19" val="125"/>
  <p:tag name="ANNOTATION_BORDER_ALPHA_19" val="100"/>
  <p:tag name="ANNOTATION_BORDER_COLOR_19" val="16777215"/>
  <p:tag name="ANNOTATION_FILL_COLOR_19" val="683492"/>
  <p:tag name="ANNOTATION_FILL_ALPHA_19" val="100"/>
  <p:tag name="ANNOTATION_BORDER_WIDTH_19" val="2"/>
  <p:tag name="ANNOTATION_TYPE_20" val="0"/>
  <p:tag name="ANNOTATION_START_20" val="71.1"/>
  <p:tag name="ANNOTATION_END_20" val="81.8"/>
  <p:tag name="ANNOTATION_TOP_20" val="233.7"/>
  <p:tag name="ANNOTATION_LEFT_20" val="340.3"/>
  <p:tag name="ANNOTATION_WIDTH_20" val="104.6"/>
  <p:tag name="ANNOTATION_HEIGHT_20" val="104.3"/>
  <p:tag name="ANNOTATION_ANIMATION_20" val="3"/>
  <p:tag name="ANNOTATION_ROTATION_20" val="270"/>
  <p:tag name="ANNOTATION_SUB_TYPE_20" val="2"/>
  <p:tag name="ANNOTATION_LOOP_COUNT_20" val="1"/>
  <p:tag name="ANNOTATION_BOX_RADIUS_20" val="0"/>
  <p:tag name="ANNOTATION_SCALE_20" val="125"/>
  <p:tag name="ANNOTATION_BORDER_ALPHA_20" val="100"/>
  <p:tag name="ANNOTATION_BORDER_COLOR_20" val="16777215"/>
  <p:tag name="ANNOTATION_FILL_COLOR_20" val="683492"/>
  <p:tag name="ANNOTATION_FILL_ALPHA_20" val="100"/>
  <p:tag name="ANNOTATION_BORDER_WIDTH_20" val="2"/>
  <p:tag name="ANNOTATION_TYPE_21" val="2"/>
  <p:tag name="ANNOTATION_START_21" val="81.8"/>
  <p:tag name="ANNOTATION_END_21" val="81.8"/>
  <p:tag name="ANNOTATION_TOP_21" val="-34.8"/>
  <p:tag name="ANNOTATION_LEFT_21" val="-34.9"/>
  <p:tag name="ANNOTATION_WIDTH_21" val="645.7"/>
  <p:tag name="ANNOTATION_HEIGHT_21" val="501.6"/>
  <p:tag name="ANNOTATION_ANIMATION_21" val="4"/>
  <p:tag name="ANNOTATION_ROTATION_21" val="0"/>
  <p:tag name="ANNOTATION_SUB_TYPE_21" val="11"/>
  <p:tag name="ANNOTATION_LOOP_COUNT_21" val="1"/>
  <p:tag name="ANNOTATION_BOX_RADIUS_21" val="0"/>
  <p:tag name="ANNOTATION_SCALE_21" val="0"/>
  <p:tag name="ANNOTATION_BORDER_ALPHA_21" val="100"/>
  <p:tag name="ANNOTATION_BORDER_COLOR_21" val="16777215"/>
  <p:tag name="ANNOTATION_FILL_COLOR_21" val="855309"/>
  <p:tag name="ANNOTATION_FILL_ALPHA_21" val="50"/>
  <p:tag name="ANNOTATION_BORDER_WIDTH_21" val="2"/>
  <p:tag name="ANNOTATION_TYPE_22" val="2"/>
  <p:tag name="ANNOTATION_START_22" val="81.8"/>
  <p:tag name="ANNOTATION_END_22" val="87.5"/>
  <p:tag name="ANNOTATION_TOP_22" val="93.2"/>
  <p:tag name="ANNOTATION_LEFT_22" val="363.3"/>
  <p:tag name="ANNOTATION_WIDTH_22" val="142.3"/>
  <p:tag name="ANNOTATION_HEIGHT_22" val="294.3"/>
  <p:tag name="ANNOTATION_ANIMATION_22" val="4"/>
  <p:tag name="ANNOTATION_ROTATION_22" val="0"/>
  <p:tag name="ANNOTATION_SUB_TYPE_22" val="11"/>
  <p:tag name="ANNOTATION_LOOP_COUNT_22" val="1"/>
  <p:tag name="ANNOTATION_BOX_RADIUS_22" val="5"/>
  <p:tag name="ANNOTATION_SCALE_22" val="0"/>
  <p:tag name="ANNOTATION_BORDER_ALPHA_22" val="100"/>
  <p:tag name="ANNOTATION_BORDER_COLOR_22" val="16777215"/>
  <p:tag name="ANNOTATION_FILL_COLOR_22" val="855309"/>
  <p:tag name="ANNOTATION_FILL_ALPHA_22" val="50"/>
  <p:tag name="ANNOTATION_BORDER_WIDTH_22" val="2"/>
  <p:tag name="ANNOTATION_TYPE_23" val="0"/>
  <p:tag name="ANNOTATION_START_23" val="87.5"/>
  <p:tag name="ANNOTATION_END_23" val="88.0"/>
  <p:tag name="ANNOTATION_TOP_23" val="177.4"/>
  <p:tag name="ANNOTATION_LEFT_23" val="396.8"/>
  <p:tag name="ANNOTATION_WIDTH_23" val="104.6"/>
  <p:tag name="ANNOTATION_HEIGHT_23" val="104.3"/>
  <p:tag name="ANNOTATION_ANIMATION_23" val="3"/>
  <p:tag name="ANNOTATION_ROTATION_23" val="270"/>
  <p:tag name="ANNOTATION_SUB_TYPE_23" val="2"/>
  <p:tag name="ANNOTATION_LOOP_COUNT_23" val="1"/>
  <p:tag name="ANNOTATION_BOX_RADIUS_23" val="0"/>
  <p:tag name="ANNOTATION_SCALE_23" val="125"/>
  <p:tag name="ANNOTATION_BORDER_ALPHA_23" val="100"/>
  <p:tag name="ANNOTATION_BORDER_COLOR_23" val="16777215"/>
  <p:tag name="ANNOTATION_FILL_COLOR_23" val="683492"/>
  <p:tag name="ANNOTATION_FILL_ALPHA_23" val="100"/>
  <p:tag name="ANNOTATION_BORDER_WIDTH_23" val="2"/>
  <p:tag name="ANNOTATION_TYPE_24" val="0"/>
  <p:tag name="ANNOTATION_START_24" val="88.0"/>
  <p:tag name="ANNOTATION_END_24" val="89.4"/>
  <p:tag name="ANNOTATION_TOP_24" val="177.4"/>
  <p:tag name="ANNOTATION_LEFT_24" val="396.8"/>
  <p:tag name="ANNOTATION_WIDTH_24" val="104.6"/>
  <p:tag name="ANNOTATION_HEIGHT_24" val="104.3"/>
  <p:tag name="ANNOTATION_ANIMATION_24" val="3"/>
  <p:tag name="ANNOTATION_ROTATION_24" val="270"/>
  <p:tag name="ANNOTATION_SUB_TYPE_24" val="2"/>
  <p:tag name="ANNOTATION_LOOP_COUNT_24" val="1"/>
  <p:tag name="ANNOTATION_BOX_RADIUS_24" val="0"/>
  <p:tag name="ANNOTATION_SCALE_24" val="125"/>
  <p:tag name="ANNOTATION_BORDER_ALPHA_24" val="100"/>
  <p:tag name="ANNOTATION_BORDER_COLOR_24" val="16777215"/>
  <p:tag name="ANNOTATION_FILL_COLOR_24" val="683492"/>
  <p:tag name="ANNOTATION_FILL_ALPHA_24" val="100"/>
  <p:tag name="ANNOTATION_BORDER_WIDTH_24" val="2"/>
  <p:tag name="ANNOTATION_TYPE_25" val="0"/>
  <p:tag name="ANNOTATION_START_25" val="89.4"/>
  <p:tag name="ANNOTATION_END_25" val="90.3"/>
  <p:tag name="ANNOTATION_TOP_25" val="255.3"/>
  <p:tag name="ANNOTATION_LEFT_25" val="428.9"/>
  <p:tag name="ANNOTATION_WIDTH_25" val="104.6"/>
  <p:tag name="ANNOTATION_HEIGHT_25" val="104.3"/>
  <p:tag name="ANNOTATION_ANIMATION_25" val="3"/>
  <p:tag name="ANNOTATION_ROTATION_25" val="270"/>
  <p:tag name="ANNOTATION_SUB_TYPE_25" val="2"/>
  <p:tag name="ANNOTATION_LOOP_COUNT_25" val="1"/>
  <p:tag name="ANNOTATION_BOX_RADIUS_25" val="0"/>
  <p:tag name="ANNOTATION_SCALE_25" val="125"/>
  <p:tag name="ANNOTATION_BORDER_ALPHA_25" val="100"/>
  <p:tag name="ANNOTATION_BORDER_COLOR_25" val="16777215"/>
  <p:tag name="ANNOTATION_FILL_COLOR_25" val="683492"/>
  <p:tag name="ANNOTATION_FILL_ALPHA_25" val="100"/>
  <p:tag name="ANNOTATION_BORDER_WIDTH_25" val="2"/>
  <p:tag name="ANNOTATION_TYPE_26" val="0"/>
  <p:tag name="ANNOTATION_START_26" val="90.3"/>
  <p:tag name="ANNOTATION_END_26" val="91.0"/>
  <p:tag name="ANNOTATION_TOP_26" val="255.3"/>
  <p:tag name="ANNOTATION_LEFT_26" val="428.9"/>
  <p:tag name="ANNOTATION_WIDTH_26" val="104.6"/>
  <p:tag name="ANNOTATION_HEIGHT_26" val="104.3"/>
  <p:tag name="ANNOTATION_ANIMATION_26" val="3"/>
  <p:tag name="ANNOTATION_ROTATION_26" val="270"/>
  <p:tag name="ANNOTATION_SUB_TYPE_26" val="2"/>
  <p:tag name="ANNOTATION_LOOP_COUNT_26" val="1"/>
  <p:tag name="ANNOTATION_BOX_RADIUS_26" val="0"/>
  <p:tag name="ANNOTATION_SCALE_26" val="125"/>
  <p:tag name="ANNOTATION_BORDER_ALPHA_26" val="100"/>
  <p:tag name="ANNOTATION_BORDER_COLOR_26" val="16777215"/>
  <p:tag name="ANNOTATION_FILL_COLOR_26" val="683492"/>
  <p:tag name="ANNOTATION_FILL_ALPHA_26" val="100"/>
  <p:tag name="ANNOTATION_BORDER_WIDTH_26" val="2"/>
  <p:tag name="ANNOTATION_TYPE_27" val="0"/>
  <p:tag name="ANNOTATION_START_27" val="91.0"/>
  <p:tag name="ANNOTATION_TOP_27" val="255.3"/>
  <p:tag name="ANNOTATION_LEFT_27" val="428.9"/>
  <p:tag name="ANNOTATION_WIDTH_27" val="104.6"/>
  <p:tag name="ANNOTATION_HEIGHT_27" val="104.3"/>
  <p:tag name="ANNOTATION_ANIMATION_27" val="3"/>
  <p:tag name="ANNOTATION_ROTATION_27" val="270"/>
  <p:tag name="ANNOTATION_SUB_TYPE_27" val="2"/>
  <p:tag name="ANNOTATION_LOOP_COUNT_27" val="1"/>
  <p:tag name="ANNOTATION_BOX_RADIUS_27" val="0"/>
  <p:tag name="ANNOTATION_SCALE_27" val="125"/>
  <p:tag name="ANNOTATION_BORDER_ALPHA_27" val="100"/>
  <p:tag name="ANNOTATION_BORDER_COLOR_27" val="16777215"/>
  <p:tag name="ANNOTATION_FILL_COLOR_27" val="683492"/>
  <p:tag name="ANNOTATION_FILL_ALPHA_27" val="100"/>
  <p:tag name="ANNOTATION_BORDER_WIDTH_27" val="2"/>
  <p:tag name="ANNOTATION_COUNT" val="27"/>
  <p:tag name="ARTICULATE_SLIDE_PAUSE" val="0"/>
  <p:tag name="ARTICULATE_NAV_LEVEL" val="1"/>
  <p:tag name="ARTICULATE_PLAYLIST_ID" val="-1"/>
  <p:tag name="ARTICULATE_LOCK_SLIDE" val="0"/>
  <p:tag name="ARTICULATE_SLIDE_NAV" val="85"/>
</p:tagLst>
</file>

<file path=ppt/tags/tag4.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5.xml><?xml version="1.0" encoding="utf-8"?>
<p:tagLst xmlns:a="http://schemas.openxmlformats.org/drawingml/2006/main" xmlns:r="http://schemas.openxmlformats.org/officeDocument/2006/relationships" xmlns:p="http://schemas.openxmlformats.org/presentationml/2006/main">
  <p:tag name="ARTICULATE_SLIDE_GUID" val="44890b8f-4a48-41d5-88d9-416b57f23462"/>
  <p:tag name="AUDIO_ID" val="420"/>
  <p:tag name="ELAPSEDTIME" val="96.1"/>
  <p:tag name="ANNOTATION_TYPE_1" val="0"/>
  <p:tag name="ANNOTATION_START_1" val="10.8"/>
  <p:tag name="ANNOTATION_END_1" val="11.5"/>
  <p:tag name="ANNOTATION_TOP_1" val="49.4"/>
  <p:tag name="ANNOTATION_LEFT_1" val="266.4"/>
  <p:tag name="ANNOTATION_WIDTH_1" val="104.6"/>
  <p:tag name="ANNOTATION_HEIGHT_1" val="104.3"/>
  <p:tag name="ANNOTATION_ANIMATION_1" val="3"/>
  <p:tag name="ANNOTATION_ROTATION_1" val="27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1.5"/>
  <p:tag name="ANNOTATION_END_2" val="14.9"/>
  <p:tag name="ANNOTATION_TOP_2" val="49.4"/>
  <p:tag name="ANNOTATION_LEFT_2" val="266.4"/>
  <p:tag name="ANNOTATION_WIDTH_2" val="104.6"/>
  <p:tag name="ANNOTATION_HEIGHT_2" val="104.3"/>
  <p:tag name="ANNOTATION_ANIMATION_2" val="3"/>
  <p:tag name="ANNOTATION_ROTATION_2" val="27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2"/>
  <p:tag name="ANNOTATION_START_3" val="32.5"/>
  <p:tag name="ANNOTATION_END_3" val="32.5"/>
  <p:tag name="ANNOTATION_TOP_3" val="-34.8"/>
  <p:tag name="ANNOTATION_LEFT_3" val="-34.9"/>
  <p:tag name="ANNOTATION_WIDTH_3" val="645.7"/>
  <p:tag name="ANNOTATION_HEIGHT_3" val="501.6"/>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2.5"/>
  <p:tag name="ANNOTATION_END_4" val="49.6"/>
  <p:tag name="ANNOTATION_TOP_4" val="82.1"/>
  <p:tag name="ANNOTATION_LEFT_4" val="79.5"/>
  <p:tag name="ANNOTATION_WIDTH_4" val="288.7"/>
  <p:tag name="ANNOTATION_HEIGHT_4" val="308.9"/>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0"/>
  <p:tag name="ANNOTATION_START_5" val="49.6"/>
  <p:tag name="ANNOTATION_END_5" val="50.3"/>
  <p:tag name="ANNOTATION_TOP_5" val="196.2"/>
  <p:tag name="ANNOTATION_LEFT_5" val="132.5"/>
  <p:tag name="ANNOTATION_WIDTH_5" val="104.6"/>
  <p:tag name="ANNOTATION_HEIGHT_5" val="104.3"/>
  <p:tag name="ANNOTATION_ANIMATION_5" val="3"/>
  <p:tag name="ANNOTATION_ROTATION_5" val="27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0.3"/>
  <p:tag name="ANNOTATION_END_6" val="50.8"/>
  <p:tag name="ANNOTATION_TOP_6" val="196.2"/>
  <p:tag name="ANNOTATION_LEFT_6" val="132.5"/>
  <p:tag name="ANNOTATION_WIDTH_6" val="104.6"/>
  <p:tag name="ANNOTATION_HEIGHT_6" val="104.3"/>
  <p:tag name="ANNOTATION_ANIMATION_6" val="3"/>
  <p:tag name="ANNOTATION_ROTATION_6" val="27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50.8"/>
  <p:tag name="ANNOTATION_END_7" val="52.7"/>
  <p:tag name="ANNOTATION_TOP_7" val="196.2"/>
  <p:tag name="ANNOTATION_LEFT_7" val="132.5"/>
  <p:tag name="ANNOTATION_WIDTH_7" val="104.6"/>
  <p:tag name="ANNOTATION_HEIGHT_7" val="104.3"/>
  <p:tag name="ANNOTATION_ANIMATION_7" val="3"/>
  <p:tag name="ANNOTATION_ROTATION_7" val="27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52.7"/>
  <p:tag name="ANNOTATION_END_8" val="56.4"/>
  <p:tag name="ANNOTATION_TOP_8" val="171.1"/>
  <p:tag name="ANNOTATION_LEFT_8" val="163.9"/>
  <p:tag name="ANNOTATION_WIDTH_8" val="104.6"/>
  <p:tag name="ANNOTATION_HEIGHT_8" val="104.3"/>
  <p:tag name="ANNOTATION_ANIMATION_8" val="3"/>
  <p:tag name="ANNOTATION_ROTATION_8" val="27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56.4"/>
  <p:tag name="ANNOTATION_END_9" val="57.0"/>
  <p:tag name="ANNOTATION_TOP_9" val="242.1"/>
  <p:tag name="ANNOTATION_LEFT_9" val="221.8"/>
  <p:tag name="ANNOTATION_WIDTH_9" val="104.6"/>
  <p:tag name="ANNOTATION_HEIGHT_9" val="104.3"/>
  <p:tag name="ANNOTATION_ANIMATION_9" val="3"/>
  <p:tag name="ANNOTATION_ROTATION_9" val="27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TYPE_10" val="0"/>
  <p:tag name="ANNOTATION_START_10" val="57.0"/>
  <p:tag name="ANNOTATION_END_10" val="57.9"/>
  <p:tag name="ANNOTATION_TOP_10" val="242.1"/>
  <p:tag name="ANNOTATION_LEFT_10" val="221.8"/>
  <p:tag name="ANNOTATION_WIDTH_10" val="104.6"/>
  <p:tag name="ANNOTATION_HEIGHT_10" val="104.3"/>
  <p:tag name="ANNOTATION_ANIMATION_10" val="3"/>
  <p:tag name="ANNOTATION_ROTATION_10" val="27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TYPE_11" val="0"/>
  <p:tag name="ANNOTATION_START_11" val="57.9"/>
  <p:tag name="ANNOTATION_END_11" val="58.9"/>
  <p:tag name="ANNOTATION_TOP_11" val="242.1"/>
  <p:tag name="ANNOTATION_LEFT_11" val="221.8"/>
  <p:tag name="ANNOTATION_WIDTH_11" val="104.6"/>
  <p:tag name="ANNOTATION_HEIGHT_11" val="104.3"/>
  <p:tag name="ANNOTATION_ANIMATION_11" val="3"/>
  <p:tag name="ANNOTATION_ROTATION_11" val="270"/>
  <p:tag name="ANNOTATION_SUB_TYPE_11" val="2"/>
  <p:tag name="ANNOTATION_LOOP_COUNT_11" val="1"/>
  <p:tag name="ANNOTATION_BOX_RADIUS_11" val="0"/>
  <p:tag name="ANNOTATION_SCALE_11" val="125"/>
  <p:tag name="ANNOTATION_BORDER_ALPHA_11" val="100"/>
  <p:tag name="ANNOTATION_BORDER_COLOR_11" val="16777215"/>
  <p:tag name="ANNOTATION_FILL_COLOR_11" val="683492"/>
  <p:tag name="ANNOTATION_FILL_ALPHA_11" val="100"/>
  <p:tag name="ANNOTATION_BORDER_WIDTH_11" val="2"/>
  <p:tag name="ANNOTATION_TYPE_12" val="0"/>
  <p:tag name="ANNOTATION_START_12" val="58.9"/>
  <p:tag name="ANNOTATION_END_12" val="60.6"/>
  <p:tag name="ANNOTATION_TOP_12" val="242.1"/>
  <p:tag name="ANNOTATION_LEFT_12" val="221.8"/>
  <p:tag name="ANNOTATION_WIDTH_12" val="104.6"/>
  <p:tag name="ANNOTATION_HEIGHT_12" val="104.3"/>
  <p:tag name="ANNOTATION_ANIMATION_12" val="3"/>
  <p:tag name="ANNOTATION_ROTATION_12" val="270"/>
  <p:tag name="ANNOTATION_SUB_TYPE_12" val="2"/>
  <p:tag name="ANNOTATION_LOOP_COUNT_12" val="1"/>
  <p:tag name="ANNOTATION_BOX_RADIUS_12" val="0"/>
  <p:tag name="ANNOTATION_SCALE_12" val="125"/>
  <p:tag name="ANNOTATION_BORDER_ALPHA_12" val="100"/>
  <p:tag name="ANNOTATION_BORDER_COLOR_12" val="16777215"/>
  <p:tag name="ANNOTATION_FILL_COLOR_12" val="683492"/>
  <p:tag name="ANNOTATION_FILL_ALPHA_12" val="100"/>
  <p:tag name="ANNOTATION_BORDER_WIDTH_12" val="2"/>
  <p:tag name="ANNOTATION_TYPE_13" val="0"/>
  <p:tag name="ANNOTATION_START_13" val="60.6"/>
  <p:tag name="ANNOTATION_END_13" val="61.4"/>
  <p:tag name="ANNOTATION_TOP_13" val="269.2"/>
  <p:tag name="ANNOTATION_LEFT_13" val="249.6"/>
  <p:tag name="ANNOTATION_WIDTH_13" val="104.6"/>
  <p:tag name="ANNOTATION_HEIGHT_13" val="104.3"/>
  <p:tag name="ANNOTATION_ANIMATION_13" val="3"/>
  <p:tag name="ANNOTATION_ROTATION_13" val="270"/>
  <p:tag name="ANNOTATION_SUB_TYPE_13" val="2"/>
  <p:tag name="ANNOTATION_LOOP_COUNT_13" val="1"/>
  <p:tag name="ANNOTATION_BOX_RADIUS_13" val="0"/>
  <p:tag name="ANNOTATION_SCALE_13" val="125"/>
  <p:tag name="ANNOTATION_BORDER_ALPHA_13" val="100"/>
  <p:tag name="ANNOTATION_BORDER_COLOR_13" val="16777215"/>
  <p:tag name="ANNOTATION_FILL_COLOR_13" val="683492"/>
  <p:tag name="ANNOTATION_FILL_ALPHA_13" val="100"/>
  <p:tag name="ANNOTATION_BORDER_WIDTH_13" val="2"/>
  <p:tag name="ANNOTATION_TYPE_14" val="0"/>
  <p:tag name="ANNOTATION_START_14" val="61.4"/>
  <p:tag name="ANNOTATION_END_14" val="62.2"/>
  <p:tag name="ANNOTATION_TOP_14" val="269.2"/>
  <p:tag name="ANNOTATION_LEFT_14" val="249.6"/>
  <p:tag name="ANNOTATION_WIDTH_14" val="104.6"/>
  <p:tag name="ANNOTATION_HEIGHT_14" val="104.3"/>
  <p:tag name="ANNOTATION_ANIMATION_14" val="3"/>
  <p:tag name="ANNOTATION_ROTATION_14" val="270"/>
  <p:tag name="ANNOTATION_SUB_TYPE_14" val="2"/>
  <p:tag name="ANNOTATION_LOOP_COUNT_14" val="1"/>
  <p:tag name="ANNOTATION_BOX_RADIUS_14" val="0"/>
  <p:tag name="ANNOTATION_SCALE_14" val="125"/>
  <p:tag name="ANNOTATION_BORDER_ALPHA_14" val="100"/>
  <p:tag name="ANNOTATION_BORDER_COLOR_14" val="16777215"/>
  <p:tag name="ANNOTATION_FILL_COLOR_14" val="683492"/>
  <p:tag name="ANNOTATION_FILL_ALPHA_14" val="100"/>
  <p:tag name="ANNOTATION_BORDER_WIDTH_14" val="2"/>
  <p:tag name="ANNOTATION_TYPE_15" val="0"/>
  <p:tag name="ANNOTATION_START_15" val="62.2"/>
  <p:tag name="ANNOTATION_END_15" val="67.3"/>
  <p:tag name="ANNOTATION_TOP_15" val="269.2"/>
  <p:tag name="ANNOTATION_LEFT_15" val="249.6"/>
  <p:tag name="ANNOTATION_WIDTH_15" val="104.6"/>
  <p:tag name="ANNOTATION_HEIGHT_15" val="104.3"/>
  <p:tag name="ANNOTATION_ANIMATION_15" val="3"/>
  <p:tag name="ANNOTATION_ROTATION_15" val="270"/>
  <p:tag name="ANNOTATION_SUB_TYPE_15" val="2"/>
  <p:tag name="ANNOTATION_LOOP_COUNT_15" val="1"/>
  <p:tag name="ANNOTATION_BOX_RADIUS_15" val="0"/>
  <p:tag name="ANNOTATION_SCALE_15" val="125"/>
  <p:tag name="ANNOTATION_BORDER_ALPHA_15" val="100"/>
  <p:tag name="ANNOTATION_BORDER_COLOR_15" val="16777215"/>
  <p:tag name="ANNOTATION_FILL_COLOR_15" val="683492"/>
  <p:tag name="ANNOTATION_FILL_ALPHA_15" val="100"/>
  <p:tag name="ANNOTATION_BORDER_WIDTH_15" val="2"/>
  <p:tag name="ANNOTATION_TYPE_16" val="0"/>
  <p:tag name="ANNOTATION_START_16" val="67.3"/>
  <p:tag name="ANNOTATION_END_16" val="67.9"/>
  <p:tag name="ANNOTATION_TOP_16" val="260.2"/>
  <p:tag name="ANNOTATION_LEFT_16" val="306.8"/>
  <p:tag name="ANNOTATION_WIDTH_16" val="104.6"/>
  <p:tag name="ANNOTATION_HEIGHT_16" val="104.3"/>
  <p:tag name="ANNOTATION_ANIMATION_16" val="3"/>
  <p:tag name="ANNOTATION_ROTATION_16" val="270"/>
  <p:tag name="ANNOTATION_SUB_TYPE_16" val="2"/>
  <p:tag name="ANNOTATION_LOOP_COUNT_16" val="1"/>
  <p:tag name="ANNOTATION_BOX_RADIUS_16" val="0"/>
  <p:tag name="ANNOTATION_SCALE_16" val="125"/>
  <p:tag name="ANNOTATION_BORDER_ALPHA_16" val="100"/>
  <p:tag name="ANNOTATION_BORDER_COLOR_16" val="16777215"/>
  <p:tag name="ANNOTATION_FILL_COLOR_16" val="683492"/>
  <p:tag name="ANNOTATION_FILL_ALPHA_16" val="100"/>
  <p:tag name="ANNOTATION_BORDER_WIDTH_16" val="2"/>
  <p:tag name="ANNOTATION_TYPE_17" val="0"/>
  <p:tag name="ANNOTATION_START_17" val="67.9"/>
  <p:tag name="ANNOTATION_END_17" val="68.5"/>
  <p:tag name="ANNOTATION_TOP_17" val="260.2"/>
  <p:tag name="ANNOTATION_LEFT_17" val="306.8"/>
  <p:tag name="ANNOTATION_WIDTH_17" val="104.6"/>
  <p:tag name="ANNOTATION_HEIGHT_17" val="104.3"/>
  <p:tag name="ANNOTATION_ANIMATION_17" val="3"/>
  <p:tag name="ANNOTATION_ROTATION_17" val="270"/>
  <p:tag name="ANNOTATION_SUB_TYPE_17" val="2"/>
  <p:tag name="ANNOTATION_LOOP_COUNT_17" val="1"/>
  <p:tag name="ANNOTATION_BOX_RADIUS_17" val="0"/>
  <p:tag name="ANNOTATION_SCALE_17" val="125"/>
  <p:tag name="ANNOTATION_BORDER_ALPHA_17" val="100"/>
  <p:tag name="ANNOTATION_BORDER_COLOR_17" val="16777215"/>
  <p:tag name="ANNOTATION_FILL_COLOR_17" val="683492"/>
  <p:tag name="ANNOTATION_FILL_ALPHA_17" val="100"/>
  <p:tag name="ANNOTATION_BORDER_WIDTH_17" val="2"/>
  <p:tag name="ANNOTATION_TYPE_18" val="0"/>
  <p:tag name="ANNOTATION_START_18" val="68.5"/>
  <p:tag name="ANNOTATION_END_18" val="70.6"/>
  <p:tag name="ANNOTATION_TOP_18" val="260.2"/>
  <p:tag name="ANNOTATION_LEFT_18" val="306.8"/>
  <p:tag name="ANNOTATION_WIDTH_18" val="104.6"/>
  <p:tag name="ANNOTATION_HEIGHT_18" val="104.3"/>
  <p:tag name="ANNOTATION_ANIMATION_18" val="3"/>
  <p:tag name="ANNOTATION_ROTATION_18" val="270"/>
  <p:tag name="ANNOTATION_SUB_TYPE_18" val="2"/>
  <p:tag name="ANNOTATION_LOOP_COUNT_18" val="1"/>
  <p:tag name="ANNOTATION_BOX_RADIUS_18" val="0"/>
  <p:tag name="ANNOTATION_SCALE_18" val="125"/>
  <p:tag name="ANNOTATION_BORDER_ALPHA_18" val="100"/>
  <p:tag name="ANNOTATION_BORDER_COLOR_18" val="16777215"/>
  <p:tag name="ANNOTATION_FILL_COLOR_18" val="683492"/>
  <p:tag name="ANNOTATION_FILL_ALPHA_18" val="100"/>
  <p:tag name="ANNOTATION_BORDER_WIDTH_18" val="2"/>
  <p:tag name="ANNOTATION_TYPE_19" val="0"/>
  <p:tag name="ANNOTATION_START_19" val="70.6"/>
  <p:tag name="ANNOTATION_END_19" val="71.1"/>
  <p:tag name="ANNOTATION_TOP_19" val="233.7"/>
  <p:tag name="ANNOTATION_LEFT_19" val="340.3"/>
  <p:tag name="ANNOTATION_WIDTH_19" val="104.6"/>
  <p:tag name="ANNOTATION_HEIGHT_19" val="104.3"/>
  <p:tag name="ANNOTATION_ANIMATION_19" val="3"/>
  <p:tag name="ANNOTATION_ROTATION_19" val="270"/>
  <p:tag name="ANNOTATION_SUB_TYPE_19" val="2"/>
  <p:tag name="ANNOTATION_LOOP_COUNT_19" val="1"/>
  <p:tag name="ANNOTATION_BOX_RADIUS_19" val="0"/>
  <p:tag name="ANNOTATION_SCALE_19" val="125"/>
  <p:tag name="ANNOTATION_BORDER_ALPHA_19" val="100"/>
  <p:tag name="ANNOTATION_BORDER_COLOR_19" val="16777215"/>
  <p:tag name="ANNOTATION_FILL_COLOR_19" val="683492"/>
  <p:tag name="ANNOTATION_FILL_ALPHA_19" val="100"/>
  <p:tag name="ANNOTATION_BORDER_WIDTH_19" val="2"/>
  <p:tag name="ANNOTATION_TYPE_20" val="0"/>
  <p:tag name="ANNOTATION_START_20" val="71.1"/>
  <p:tag name="ANNOTATION_END_20" val="81.8"/>
  <p:tag name="ANNOTATION_TOP_20" val="233.7"/>
  <p:tag name="ANNOTATION_LEFT_20" val="340.3"/>
  <p:tag name="ANNOTATION_WIDTH_20" val="104.6"/>
  <p:tag name="ANNOTATION_HEIGHT_20" val="104.3"/>
  <p:tag name="ANNOTATION_ANIMATION_20" val="3"/>
  <p:tag name="ANNOTATION_ROTATION_20" val="270"/>
  <p:tag name="ANNOTATION_SUB_TYPE_20" val="2"/>
  <p:tag name="ANNOTATION_LOOP_COUNT_20" val="1"/>
  <p:tag name="ANNOTATION_BOX_RADIUS_20" val="0"/>
  <p:tag name="ANNOTATION_SCALE_20" val="125"/>
  <p:tag name="ANNOTATION_BORDER_ALPHA_20" val="100"/>
  <p:tag name="ANNOTATION_BORDER_COLOR_20" val="16777215"/>
  <p:tag name="ANNOTATION_FILL_COLOR_20" val="683492"/>
  <p:tag name="ANNOTATION_FILL_ALPHA_20" val="100"/>
  <p:tag name="ANNOTATION_BORDER_WIDTH_20" val="2"/>
  <p:tag name="ANNOTATION_TYPE_21" val="2"/>
  <p:tag name="ANNOTATION_START_21" val="81.8"/>
  <p:tag name="ANNOTATION_END_21" val="81.8"/>
  <p:tag name="ANNOTATION_TOP_21" val="-34.8"/>
  <p:tag name="ANNOTATION_LEFT_21" val="-34.9"/>
  <p:tag name="ANNOTATION_WIDTH_21" val="645.7"/>
  <p:tag name="ANNOTATION_HEIGHT_21" val="501.6"/>
  <p:tag name="ANNOTATION_ANIMATION_21" val="4"/>
  <p:tag name="ANNOTATION_ROTATION_21" val="0"/>
  <p:tag name="ANNOTATION_SUB_TYPE_21" val="11"/>
  <p:tag name="ANNOTATION_LOOP_COUNT_21" val="1"/>
  <p:tag name="ANNOTATION_BOX_RADIUS_21" val="0"/>
  <p:tag name="ANNOTATION_SCALE_21" val="0"/>
  <p:tag name="ANNOTATION_BORDER_ALPHA_21" val="100"/>
  <p:tag name="ANNOTATION_BORDER_COLOR_21" val="16777215"/>
  <p:tag name="ANNOTATION_FILL_COLOR_21" val="855309"/>
  <p:tag name="ANNOTATION_FILL_ALPHA_21" val="50"/>
  <p:tag name="ANNOTATION_BORDER_WIDTH_21" val="2"/>
  <p:tag name="ANNOTATION_TYPE_22" val="2"/>
  <p:tag name="ANNOTATION_START_22" val="81.8"/>
  <p:tag name="ANNOTATION_END_22" val="87.5"/>
  <p:tag name="ANNOTATION_TOP_22" val="93.2"/>
  <p:tag name="ANNOTATION_LEFT_22" val="363.3"/>
  <p:tag name="ANNOTATION_WIDTH_22" val="142.3"/>
  <p:tag name="ANNOTATION_HEIGHT_22" val="294.3"/>
  <p:tag name="ANNOTATION_ANIMATION_22" val="4"/>
  <p:tag name="ANNOTATION_ROTATION_22" val="0"/>
  <p:tag name="ANNOTATION_SUB_TYPE_22" val="11"/>
  <p:tag name="ANNOTATION_LOOP_COUNT_22" val="1"/>
  <p:tag name="ANNOTATION_BOX_RADIUS_22" val="5"/>
  <p:tag name="ANNOTATION_SCALE_22" val="0"/>
  <p:tag name="ANNOTATION_BORDER_ALPHA_22" val="100"/>
  <p:tag name="ANNOTATION_BORDER_COLOR_22" val="16777215"/>
  <p:tag name="ANNOTATION_FILL_COLOR_22" val="855309"/>
  <p:tag name="ANNOTATION_FILL_ALPHA_22" val="50"/>
  <p:tag name="ANNOTATION_BORDER_WIDTH_22" val="2"/>
  <p:tag name="ANNOTATION_TYPE_23" val="0"/>
  <p:tag name="ANNOTATION_START_23" val="87.5"/>
  <p:tag name="ANNOTATION_END_23" val="88.0"/>
  <p:tag name="ANNOTATION_TOP_23" val="177.4"/>
  <p:tag name="ANNOTATION_LEFT_23" val="396.8"/>
  <p:tag name="ANNOTATION_WIDTH_23" val="104.6"/>
  <p:tag name="ANNOTATION_HEIGHT_23" val="104.3"/>
  <p:tag name="ANNOTATION_ANIMATION_23" val="3"/>
  <p:tag name="ANNOTATION_ROTATION_23" val="270"/>
  <p:tag name="ANNOTATION_SUB_TYPE_23" val="2"/>
  <p:tag name="ANNOTATION_LOOP_COUNT_23" val="1"/>
  <p:tag name="ANNOTATION_BOX_RADIUS_23" val="0"/>
  <p:tag name="ANNOTATION_SCALE_23" val="125"/>
  <p:tag name="ANNOTATION_BORDER_ALPHA_23" val="100"/>
  <p:tag name="ANNOTATION_BORDER_COLOR_23" val="16777215"/>
  <p:tag name="ANNOTATION_FILL_COLOR_23" val="683492"/>
  <p:tag name="ANNOTATION_FILL_ALPHA_23" val="100"/>
  <p:tag name="ANNOTATION_BORDER_WIDTH_23" val="2"/>
  <p:tag name="ANNOTATION_TYPE_24" val="0"/>
  <p:tag name="ANNOTATION_START_24" val="88.0"/>
  <p:tag name="ANNOTATION_END_24" val="89.4"/>
  <p:tag name="ANNOTATION_TOP_24" val="177.4"/>
  <p:tag name="ANNOTATION_LEFT_24" val="396.8"/>
  <p:tag name="ANNOTATION_WIDTH_24" val="104.6"/>
  <p:tag name="ANNOTATION_HEIGHT_24" val="104.3"/>
  <p:tag name="ANNOTATION_ANIMATION_24" val="3"/>
  <p:tag name="ANNOTATION_ROTATION_24" val="270"/>
  <p:tag name="ANNOTATION_SUB_TYPE_24" val="2"/>
  <p:tag name="ANNOTATION_LOOP_COUNT_24" val="1"/>
  <p:tag name="ANNOTATION_BOX_RADIUS_24" val="0"/>
  <p:tag name="ANNOTATION_SCALE_24" val="125"/>
  <p:tag name="ANNOTATION_BORDER_ALPHA_24" val="100"/>
  <p:tag name="ANNOTATION_BORDER_COLOR_24" val="16777215"/>
  <p:tag name="ANNOTATION_FILL_COLOR_24" val="683492"/>
  <p:tag name="ANNOTATION_FILL_ALPHA_24" val="100"/>
  <p:tag name="ANNOTATION_BORDER_WIDTH_24" val="2"/>
  <p:tag name="ANNOTATION_TYPE_25" val="0"/>
  <p:tag name="ANNOTATION_START_25" val="89.4"/>
  <p:tag name="ANNOTATION_END_25" val="90.3"/>
  <p:tag name="ANNOTATION_TOP_25" val="255.3"/>
  <p:tag name="ANNOTATION_LEFT_25" val="428.9"/>
  <p:tag name="ANNOTATION_WIDTH_25" val="104.6"/>
  <p:tag name="ANNOTATION_HEIGHT_25" val="104.3"/>
  <p:tag name="ANNOTATION_ANIMATION_25" val="3"/>
  <p:tag name="ANNOTATION_ROTATION_25" val="270"/>
  <p:tag name="ANNOTATION_SUB_TYPE_25" val="2"/>
  <p:tag name="ANNOTATION_LOOP_COUNT_25" val="1"/>
  <p:tag name="ANNOTATION_BOX_RADIUS_25" val="0"/>
  <p:tag name="ANNOTATION_SCALE_25" val="125"/>
  <p:tag name="ANNOTATION_BORDER_ALPHA_25" val="100"/>
  <p:tag name="ANNOTATION_BORDER_COLOR_25" val="16777215"/>
  <p:tag name="ANNOTATION_FILL_COLOR_25" val="683492"/>
  <p:tag name="ANNOTATION_FILL_ALPHA_25" val="100"/>
  <p:tag name="ANNOTATION_BORDER_WIDTH_25" val="2"/>
  <p:tag name="ANNOTATION_TYPE_26" val="0"/>
  <p:tag name="ANNOTATION_START_26" val="90.3"/>
  <p:tag name="ANNOTATION_END_26" val="91.0"/>
  <p:tag name="ANNOTATION_TOP_26" val="255.3"/>
  <p:tag name="ANNOTATION_LEFT_26" val="428.9"/>
  <p:tag name="ANNOTATION_WIDTH_26" val="104.6"/>
  <p:tag name="ANNOTATION_HEIGHT_26" val="104.3"/>
  <p:tag name="ANNOTATION_ANIMATION_26" val="3"/>
  <p:tag name="ANNOTATION_ROTATION_26" val="270"/>
  <p:tag name="ANNOTATION_SUB_TYPE_26" val="2"/>
  <p:tag name="ANNOTATION_LOOP_COUNT_26" val="1"/>
  <p:tag name="ANNOTATION_BOX_RADIUS_26" val="0"/>
  <p:tag name="ANNOTATION_SCALE_26" val="125"/>
  <p:tag name="ANNOTATION_BORDER_ALPHA_26" val="100"/>
  <p:tag name="ANNOTATION_BORDER_COLOR_26" val="16777215"/>
  <p:tag name="ANNOTATION_FILL_COLOR_26" val="683492"/>
  <p:tag name="ANNOTATION_FILL_ALPHA_26" val="100"/>
  <p:tag name="ANNOTATION_BORDER_WIDTH_26" val="2"/>
  <p:tag name="ANNOTATION_TYPE_27" val="0"/>
  <p:tag name="ANNOTATION_START_27" val="91.0"/>
  <p:tag name="ANNOTATION_TOP_27" val="255.3"/>
  <p:tag name="ANNOTATION_LEFT_27" val="428.9"/>
  <p:tag name="ANNOTATION_WIDTH_27" val="104.6"/>
  <p:tag name="ANNOTATION_HEIGHT_27" val="104.3"/>
  <p:tag name="ANNOTATION_ANIMATION_27" val="3"/>
  <p:tag name="ANNOTATION_ROTATION_27" val="270"/>
  <p:tag name="ANNOTATION_SUB_TYPE_27" val="2"/>
  <p:tag name="ANNOTATION_LOOP_COUNT_27" val="1"/>
  <p:tag name="ANNOTATION_BOX_RADIUS_27" val="0"/>
  <p:tag name="ANNOTATION_SCALE_27" val="125"/>
  <p:tag name="ANNOTATION_BORDER_ALPHA_27" val="100"/>
  <p:tag name="ANNOTATION_BORDER_COLOR_27" val="16777215"/>
  <p:tag name="ANNOTATION_FILL_COLOR_27" val="683492"/>
  <p:tag name="ANNOTATION_FILL_ALPHA_27" val="100"/>
  <p:tag name="ANNOTATION_BORDER_WIDTH_27" val="2"/>
  <p:tag name="ANNOTATION_COUNT" val="27"/>
  <p:tag name="ARTICULATE_SLIDE_PAUSE" val="0"/>
  <p:tag name="ARTICULATE_NAV_LEVEL" val="1"/>
  <p:tag name="ARTICULATE_PLAYLIST_ID" val="-1"/>
  <p:tag name="ARTICULATE_LOCK_SLIDE" val="0"/>
  <p:tag name="ARTICULATE_SLIDE_NAV" val="85"/>
</p:tagLst>
</file>

<file path=ppt/tags/tag6.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7.xml><?xml version="1.0" encoding="utf-8"?>
<p:tagLst xmlns:a="http://schemas.openxmlformats.org/drawingml/2006/main" xmlns:r="http://schemas.openxmlformats.org/officeDocument/2006/relationships" xmlns:p="http://schemas.openxmlformats.org/presentationml/2006/main">
  <p:tag name="ARTICULATE_SLIDE_GUID" val="44890b8f-4a48-41d5-88d9-416b57f23462"/>
  <p:tag name="AUDIO_ID" val="420"/>
  <p:tag name="ELAPSEDTIME" val="96.1"/>
  <p:tag name="ANNOTATION_TYPE_1" val="0"/>
  <p:tag name="ANNOTATION_START_1" val="10.8"/>
  <p:tag name="ANNOTATION_END_1" val="11.5"/>
  <p:tag name="ANNOTATION_TOP_1" val="49.4"/>
  <p:tag name="ANNOTATION_LEFT_1" val="266.4"/>
  <p:tag name="ANNOTATION_WIDTH_1" val="104.6"/>
  <p:tag name="ANNOTATION_HEIGHT_1" val="104.3"/>
  <p:tag name="ANNOTATION_ANIMATION_1" val="3"/>
  <p:tag name="ANNOTATION_ROTATION_1" val="27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1.5"/>
  <p:tag name="ANNOTATION_END_2" val="14.9"/>
  <p:tag name="ANNOTATION_TOP_2" val="49.4"/>
  <p:tag name="ANNOTATION_LEFT_2" val="266.4"/>
  <p:tag name="ANNOTATION_WIDTH_2" val="104.6"/>
  <p:tag name="ANNOTATION_HEIGHT_2" val="104.3"/>
  <p:tag name="ANNOTATION_ANIMATION_2" val="3"/>
  <p:tag name="ANNOTATION_ROTATION_2" val="27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2"/>
  <p:tag name="ANNOTATION_START_3" val="32.5"/>
  <p:tag name="ANNOTATION_END_3" val="32.5"/>
  <p:tag name="ANNOTATION_TOP_3" val="-34.8"/>
  <p:tag name="ANNOTATION_LEFT_3" val="-34.9"/>
  <p:tag name="ANNOTATION_WIDTH_3" val="645.7"/>
  <p:tag name="ANNOTATION_HEIGHT_3" val="501.6"/>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2.5"/>
  <p:tag name="ANNOTATION_END_4" val="49.6"/>
  <p:tag name="ANNOTATION_TOP_4" val="82.1"/>
  <p:tag name="ANNOTATION_LEFT_4" val="79.5"/>
  <p:tag name="ANNOTATION_WIDTH_4" val="288.7"/>
  <p:tag name="ANNOTATION_HEIGHT_4" val="308.9"/>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0"/>
  <p:tag name="ANNOTATION_START_5" val="49.6"/>
  <p:tag name="ANNOTATION_END_5" val="50.3"/>
  <p:tag name="ANNOTATION_TOP_5" val="196.2"/>
  <p:tag name="ANNOTATION_LEFT_5" val="132.5"/>
  <p:tag name="ANNOTATION_WIDTH_5" val="104.6"/>
  <p:tag name="ANNOTATION_HEIGHT_5" val="104.3"/>
  <p:tag name="ANNOTATION_ANIMATION_5" val="3"/>
  <p:tag name="ANNOTATION_ROTATION_5" val="27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0.3"/>
  <p:tag name="ANNOTATION_END_6" val="50.8"/>
  <p:tag name="ANNOTATION_TOP_6" val="196.2"/>
  <p:tag name="ANNOTATION_LEFT_6" val="132.5"/>
  <p:tag name="ANNOTATION_WIDTH_6" val="104.6"/>
  <p:tag name="ANNOTATION_HEIGHT_6" val="104.3"/>
  <p:tag name="ANNOTATION_ANIMATION_6" val="3"/>
  <p:tag name="ANNOTATION_ROTATION_6" val="27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50.8"/>
  <p:tag name="ANNOTATION_END_7" val="52.7"/>
  <p:tag name="ANNOTATION_TOP_7" val="196.2"/>
  <p:tag name="ANNOTATION_LEFT_7" val="132.5"/>
  <p:tag name="ANNOTATION_WIDTH_7" val="104.6"/>
  <p:tag name="ANNOTATION_HEIGHT_7" val="104.3"/>
  <p:tag name="ANNOTATION_ANIMATION_7" val="3"/>
  <p:tag name="ANNOTATION_ROTATION_7" val="27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52.7"/>
  <p:tag name="ANNOTATION_END_8" val="56.4"/>
  <p:tag name="ANNOTATION_TOP_8" val="171.1"/>
  <p:tag name="ANNOTATION_LEFT_8" val="163.9"/>
  <p:tag name="ANNOTATION_WIDTH_8" val="104.6"/>
  <p:tag name="ANNOTATION_HEIGHT_8" val="104.3"/>
  <p:tag name="ANNOTATION_ANIMATION_8" val="3"/>
  <p:tag name="ANNOTATION_ROTATION_8" val="27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56.4"/>
  <p:tag name="ANNOTATION_END_9" val="57.0"/>
  <p:tag name="ANNOTATION_TOP_9" val="242.1"/>
  <p:tag name="ANNOTATION_LEFT_9" val="221.8"/>
  <p:tag name="ANNOTATION_WIDTH_9" val="104.6"/>
  <p:tag name="ANNOTATION_HEIGHT_9" val="104.3"/>
  <p:tag name="ANNOTATION_ANIMATION_9" val="3"/>
  <p:tag name="ANNOTATION_ROTATION_9" val="27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TYPE_10" val="0"/>
  <p:tag name="ANNOTATION_START_10" val="57.0"/>
  <p:tag name="ANNOTATION_END_10" val="57.9"/>
  <p:tag name="ANNOTATION_TOP_10" val="242.1"/>
  <p:tag name="ANNOTATION_LEFT_10" val="221.8"/>
  <p:tag name="ANNOTATION_WIDTH_10" val="104.6"/>
  <p:tag name="ANNOTATION_HEIGHT_10" val="104.3"/>
  <p:tag name="ANNOTATION_ANIMATION_10" val="3"/>
  <p:tag name="ANNOTATION_ROTATION_10" val="27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TYPE_11" val="0"/>
  <p:tag name="ANNOTATION_START_11" val="57.9"/>
  <p:tag name="ANNOTATION_END_11" val="58.9"/>
  <p:tag name="ANNOTATION_TOP_11" val="242.1"/>
  <p:tag name="ANNOTATION_LEFT_11" val="221.8"/>
  <p:tag name="ANNOTATION_WIDTH_11" val="104.6"/>
  <p:tag name="ANNOTATION_HEIGHT_11" val="104.3"/>
  <p:tag name="ANNOTATION_ANIMATION_11" val="3"/>
  <p:tag name="ANNOTATION_ROTATION_11" val="270"/>
  <p:tag name="ANNOTATION_SUB_TYPE_11" val="2"/>
  <p:tag name="ANNOTATION_LOOP_COUNT_11" val="1"/>
  <p:tag name="ANNOTATION_BOX_RADIUS_11" val="0"/>
  <p:tag name="ANNOTATION_SCALE_11" val="125"/>
  <p:tag name="ANNOTATION_BORDER_ALPHA_11" val="100"/>
  <p:tag name="ANNOTATION_BORDER_COLOR_11" val="16777215"/>
  <p:tag name="ANNOTATION_FILL_COLOR_11" val="683492"/>
  <p:tag name="ANNOTATION_FILL_ALPHA_11" val="100"/>
  <p:tag name="ANNOTATION_BORDER_WIDTH_11" val="2"/>
  <p:tag name="ANNOTATION_TYPE_12" val="0"/>
  <p:tag name="ANNOTATION_START_12" val="58.9"/>
  <p:tag name="ANNOTATION_END_12" val="60.6"/>
  <p:tag name="ANNOTATION_TOP_12" val="242.1"/>
  <p:tag name="ANNOTATION_LEFT_12" val="221.8"/>
  <p:tag name="ANNOTATION_WIDTH_12" val="104.6"/>
  <p:tag name="ANNOTATION_HEIGHT_12" val="104.3"/>
  <p:tag name="ANNOTATION_ANIMATION_12" val="3"/>
  <p:tag name="ANNOTATION_ROTATION_12" val="270"/>
  <p:tag name="ANNOTATION_SUB_TYPE_12" val="2"/>
  <p:tag name="ANNOTATION_LOOP_COUNT_12" val="1"/>
  <p:tag name="ANNOTATION_BOX_RADIUS_12" val="0"/>
  <p:tag name="ANNOTATION_SCALE_12" val="125"/>
  <p:tag name="ANNOTATION_BORDER_ALPHA_12" val="100"/>
  <p:tag name="ANNOTATION_BORDER_COLOR_12" val="16777215"/>
  <p:tag name="ANNOTATION_FILL_COLOR_12" val="683492"/>
  <p:tag name="ANNOTATION_FILL_ALPHA_12" val="100"/>
  <p:tag name="ANNOTATION_BORDER_WIDTH_12" val="2"/>
  <p:tag name="ANNOTATION_TYPE_13" val="0"/>
  <p:tag name="ANNOTATION_START_13" val="60.6"/>
  <p:tag name="ANNOTATION_END_13" val="61.4"/>
  <p:tag name="ANNOTATION_TOP_13" val="269.2"/>
  <p:tag name="ANNOTATION_LEFT_13" val="249.6"/>
  <p:tag name="ANNOTATION_WIDTH_13" val="104.6"/>
  <p:tag name="ANNOTATION_HEIGHT_13" val="104.3"/>
  <p:tag name="ANNOTATION_ANIMATION_13" val="3"/>
  <p:tag name="ANNOTATION_ROTATION_13" val="270"/>
  <p:tag name="ANNOTATION_SUB_TYPE_13" val="2"/>
  <p:tag name="ANNOTATION_LOOP_COUNT_13" val="1"/>
  <p:tag name="ANNOTATION_BOX_RADIUS_13" val="0"/>
  <p:tag name="ANNOTATION_SCALE_13" val="125"/>
  <p:tag name="ANNOTATION_BORDER_ALPHA_13" val="100"/>
  <p:tag name="ANNOTATION_BORDER_COLOR_13" val="16777215"/>
  <p:tag name="ANNOTATION_FILL_COLOR_13" val="683492"/>
  <p:tag name="ANNOTATION_FILL_ALPHA_13" val="100"/>
  <p:tag name="ANNOTATION_BORDER_WIDTH_13" val="2"/>
  <p:tag name="ANNOTATION_TYPE_14" val="0"/>
  <p:tag name="ANNOTATION_START_14" val="61.4"/>
  <p:tag name="ANNOTATION_END_14" val="62.2"/>
  <p:tag name="ANNOTATION_TOP_14" val="269.2"/>
  <p:tag name="ANNOTATION_LEFT_14" val="249.6"/>
  <p:tag name="ANNOTATION_WIDTH_14" val="104.6"/>
  <p:tag name="ANNOTATION_HEIGHT_14" val="104.3"/>
  <p:tag name="ANNOTATION_ANIMATION_14" val="3"/>
  <p:tag name="ANNOTATION_ROTATION_14" val="270"/>
  <p:tag name="ANNOTATION_SUB_TYPE_14" val="2"/>
  <p:tag name="ANNOTATION_LOOP_COUNT_14" val="1"/>
  <p:tag name="ANNOTATION_BOX_RADIUS_14" val="0"/>
  <p:tag name="ANNOTATION_SCALE_14" val="125"/>
  <p:tag name="ANNOTATION_BORDER_ALPHA_14" val="100"/>
  <p:tag name="ANNOTATION_BORDER_COLOR_14" val="16777215"/>
  <p:tag name="ANNOTATION_FILL_COLOR_14" val="683492"/>
  <p:tag name="ANNOTATION_FILL_ALPHA_14" val="100"/>
  <p:tag name="ANNOTATION_BORDER_WIDTH_14" val="2"/>
  <p:tag name="ANNOTATION_TYPE_15" val="0"/>
  <p:tag name="ANNOTATION_START_15" val="62.2"/>
  <p:tag name="ANNOTATION_END_15" val="67.3"/>
  <p:tag name="ANNOTATION_TOP_15" val="269.2"/>
  <p:tag name="ANNOTATION_LEFT_15" val="249.6"/>
  <p:tag name="ANNOTATION_WIDTH_15" val="104.6"/>
  <p:tag name="ANNOTATION_HEIGHT_15" val="104.3"/>
  <p:tag name="ANNOTATION_ANIMATION_15" val="3"/>
  <p:tag name="ANNOTATION_ROTATION_15" val="270"/>
  <p:tag name="ANNOTATION_SUB_TYPE_15" val="2"/>
  <p:tag name="ANNOTATION_LOOP_COUNT_15" val="1"/>
  <p:tag name="ANNOTATION_BOX_RADIUS_15" val="0"/>
  <p:tag name="ANNOTATION_SCALE_15" val="125"/>
  <p:tag name="ANNOTATION_BORDER_ALPHA_15" val="100"/>
  <p:tag name="ANNOTATION_BORDER_COLOR_15" val="16777215"/>
  <p:tag name="ANNOTATION_FILL_COLOR_15" val="683492"/>
  <p:tag name="ANNOTATION_FILL_ALPHA_15" val="100"/>
  <p:tag name="ANNOTATION_BORDER_WIDTH_15" val="2"/>
  <p:tag name="ANNOTATION_TYPE_16" val="0"/>
  <p:tag name="ANNOTATION_START_16" val="67.3"/>
  <p:tag name="ANNOTATION_END_16" val="67.9"/>
  <p:tag name="ANNOTATION_TOP_16" val="260.2"/>
  <p:tag name="ANNOTATION_LEFT_16" val="306.8"/>
  <p:tag name="ANNOTATION_WIDTH_16" val="104.6"/>
  <p:tag name="ANNOTATION_HEIGHT_16" val="104.3"/>
  <p:tag name="ANNOTATION_ANIMATION_16" val="3"/>
  <p:tag name="ANNOTATION_ROTATION_16" val="270"/>
  <p:tag name="ANNOTATION_SUB_TYPE_16" val="2"/>
  <p:tag name="ANNOTATION_LOOP_COUNT_16" val="1"/>
  <p:tag name="ANNOTATION_BOX_RADIUS_16" val="0"/>
  <p:tag name="ANNOTATION_SCALE_16" val="125"/>
  <p:tag name="ANNOTATION_BORDER_ALPHA_16" val="100"/>
  <p:tag name="ANNOTATION_BORDER_COLOR_16" val="16777215"/>
  <p:tag name="ANNOTATION_FILL_COLOR_16" val="683492"/>
  <p:tag name="ANNOTATION_FILL_ALPHA_16" val="100"/>
  <p:tag name="ANNOTATION_BORDER_WIDTH_16" val="2"/>
  <p:tag name="ANNOTATION_TYPE_17" val="0"/>
  <p:tag name="ANNOTATION_START_17" val="67.9"/>
  <p:tag name="ANNOTATION_END_17" val="68.5"/>
  <p:tag name="ANNOTATION_TOP_17" val="260.2"/>
  <p:tag name="ANNOTATION_LEFT_17" val="306.8"/>
  <p:tag name="ANNOTATION_WIDTH_17" val="104.6"/>
  <p:tag name="ANNOTATION_HEIGHT_17" val="104.3"/>
  <p:tag name="ANNOTATION_ANIMATION_17" val="3"/>
  <p:tag name="ANNOTATION_ROTATION_17" val="270"/>
  <p:tag name="ANNOTATION_SUB_TYPE_17" val="2"/>
  <p:tag name="ANNOTATION_LOOP_COUNT_17" val="1"/>
  <p:tag name="ANNOTATION_BOX_RADIUS_17" val="0"/>
  <p:tag name="ANNOTATION_SCALE_17" val="125"/>
  <p:tag name="ANNOTATION_BORDER_ALPHA_17" val="100"/>
  <p:tag name="ANNOTATION_BORDER_COLOR_17" val="16777215"/>
  <p:tag name="ANNOTATION_FILL_COLOR_17" val="683492"/>
  <p:tag name="ANNOTATION_FILL_ALPHA_17" val="100"/>
  <p:tag name="ANNOTATION_BORDER_WIDTH_17" val="2"/>
  <p:tag name="ANNOTATION_TYPE_18" val="0"/>
  <p:tag name="ANNOTATION_START_18" val="68.5"/>
  <p:tag name="ANNOTATION_END_18" val="70.6"/>
  <p:tag name="ANNOTATION_TOP_18" val="260.2"/>
  <p:tag name="ANNOTATION_LEFT_18" val="306.8"/>
  <p:tag name="ANNOTATION_WIDTH_18" val="104.6"/>
  <p:tag name="ANNOTATION_HEIGHT_18" val="104.3"/>
  <p:tag name="ANNOTATION_ANIMATION_18" val="3"/>
  <p:tag name="ANNOTATION_ROTATION_18" val="270"/>
  <p:tag name="ANNOTATION_SUB_TYPE_18" val="2"/>
  <p:tag name="ANNOTATION_LOOP_COUNT_18" val="1"/>
  <p:tag name="ANNOTATION_BOX_RADIUS_18" val="0"/>
  <p:tag name="ANNOTATION_SCALE_18" val="125"/>
  <p:tag name="ANNOTATION_BORDER_ALPHA_18" val="100"/>
  <p:tag name="ANNOTATION_BORDER_COLOR_18" val="16777215"/>
  <p:tag name="ANNOTATION_FILL_COLOR_18" val="683492"/>
  <p:tag name="ANNOTATION_FILL_ALPHA_18" val="100"/>
  <p:tag name="ANNOTATION_BORDER_WIDTH_18" val="2"/>
  <p:tag name="ANNOTATION_TYPE_19" val="0"/>
  <p:tag name="ANNOTATION_START_19" val="70.6"/>
  <p:tag name="ANNOTATION_END_19" val="71.1"/>
  <p:tag name="ANNOTATION_TOP_19" val="233.7"/>
  <p:tag name="ANNOTATION_LEFT_19" val="340.3"/>
  <p:tag name="ANNOTATION_WIDTH_19" val="104.6"/>
  <p:tag name="ANNOTATION_HEIGHT_19" val="104.3"/>
  <p:tag name="ANNOTATION_ANIMATION_19" val="3"/>
  <p:tag name="ANNOTATION_ROTATION_19" val="270"/>
  <p:tag name="ANNOTATION_SUB_TYPE_19" val="2"/>
  <p:tag name="ANNOTATION_LOOP_COUNT_19" val="1"/>
  <p:tag name="ANNOTATION_BOX_RADIUS_19" val="0"/>
  <p:tag name="ANNOTATION_SCALE_19" val="125"/>
  <p:tag name="ANNOTATION_BORDER_ALPHA_19" val="100"/>
  <p:tag name="ANNOTATION_BORDER_COLOR_19" val="16777215"/>
  <p:tag name="ANNOTATION_FILL_COLOR_19" val="683492"/>
  <p:tag name="ANNOTATION_FILL_ALPHA_19" val="100"/>
  <p:tag name="ANNOTATION_BORDER_WIDTH_19" val="2"/>
  <p:tag name="ANNOTATION_TYPE_20" val="0"/>
  <p:tag name="ANNOTATION_START_20" val="71.1"/>
  <p:tag name="ANNOTATION_END_20" val="81.8"/>
  <p:tag name="ANNOTATION_TOP_20" val="233.7"/>
  <p:tag name="ANNOTATION_LEFT_20" val="340.3"/>
  <p:tag name="ANNOTATION_WIDTH_20" val="104.6"/>
  <p:tag name="ANNOTATION_HEIGHT_20" val="104.3"/>
  <p:tag name="ANNOTATION_ANIMATION_20" val="3"/>
  <p:tag name="ANNOTATION_ROTATION_20" val="270"/>
  <p:tag name="ANNOTATION_SUB_TYPE_20" val="2"/>
  <p:tag name="ANNOTATION_LOOP_COUNT_20" val="1"/>
  <p:tag name="ANNOTATION_BOX_RADIUS_20" val="0"/>
  <p:tag name="ANNOTATION_SCALE_20" val="125"/>
  <p:tag name="ANNOTATION_BORDER_ALPHA_20" val="100"/>
  <p:tag name="ANNOTATION_BORDER_COLOR_20" val="16777215"/>
  <p:tag name="ANNOTATION_FILL_COLOR_20" val="683492"/>
  <p:tag name="ANNOTATION_FILL_ALPHA_20" val="100"/>
  <p:tag name="ANNOTATION_BORDER_WIDTH_20" val="2"/>
  <p:tag name="ANNOTATION_TYPE_21" val="2"/>
  <p:tag name="ANNOTATION_START_21" val="81.8"/>
  <p:tag name="ANNOTATION_END_21" val="81.8"/>
  <p:tag name="ANNOTATION_TOP_21" val="-34.8"/>
  <p:tag name="ANNOTATION_LEFT_21" val="-34.9"/>
  <p:tag name="ANNOTATION_WIDTH_21" val="645.7"/>
  <p:tag name="ANNOTATION_HEIGHT_21" val="501.6"/>
  <p:tag name="ANNOTATION_ANIMATION_21" val="4"/>
  <p:tag name="ANNOTATION_ROTATION_21" val="0"/>
  <p:tag name="ANNOTATION_SUB_TYPE_21" val="11"/>
  <p:tag name="ANNOTATION_LOOP_COUNT_21" val="1"/>
  <p:tag name="ANNOTATION_BOX_RADIUS_21" val="0"/>
  <p:tag name="ANNOTATION_SCALE_21" val="0"/>
  <p:tag name="ANNOTATION_BORDER_ALPHA_21" val="100"/>
  <p:tag name="ANNOTATION_BORDER_COLOR_21" val="16777215"/>
  <p:tag name="ANNOTATION_FILL_COLOR_21" val="855309"/>
  <p:tag name="ANNOTATION_FILL_ALPHA_21" val="50"/>
  <p:tag name="ANNOTATION_BORDER_WIDTH_21" val="2"/>
  <p:tag name="ANNOTATION_TYPE_22" val="2"/>
  <p:tag name="ANNOTATION_START_22" val="81.8"/>
  <p:tag name="ANNOTATION_END_22" val="87.5"/>
  <p:tag name="ANNOTATION_TOP_22" val="93.2"/>
  <p:tag name="ANNOTATION_LEFT_22" val="363.3"/>
  <p:tag name="ANNOTATION_WIDTH_22" val="142.3"/>
  <p:tag name="ANNOTATION_HEIGHT_22" val="294.3"/>
  <p:tag name="ANNOTATION_ANIMATION_22" val="4"/>
  <p:tag name="ANNOTATION_ROTATION_22" val="0"/>
  <p:tag name="ANNOTATION_SUB_TYPE_22" val="11"/>
  <p:tag name="ANNOTATION_LOOP_COUNT_22" val="1"/>
  <p:tag name="ANNOTATION_BOX_RADIUS_22" val="5"/>
  <p:tag name="ANNOTATION_SCALE_22" val="0"/>
  <p:tag name="ANNOTATION_BORDER_ALPHA_22" val="100"/>
  <p:tag name="ANNOTATION_BORDER_COLOR_22" val="16777215"/>
  <p:tag name="ANNOTATION_FILL_COLOR_22" val="855309"/>
  <p:tag name="ANNOTATION_FILL_ALPHA_22" val="50"/>
  <p:tag name="ANNOTATION_BORDER_WIDTH_22" val="2"/>
  <p:tag name="ANNOTATION_TYPE_23" val="0"/>
  <p:tag name="ANNOTATION_START_23" val="87.5"/>
  <p:tag name="ANNOTATION_END_23" val="88.0"/>
  <p:tag name="ANNOTATION_TOP_23" val="177.4"/>
  <p:tag name="ANNOTATION_LEFT_23" val="396.8"/>
  <p:tag name="ANNOTATION_WIDTH_23" val="104.6"/>
  <p:tag name="ANNOTATION_HEIGHT_23" val="104.3"/>
  <p:tag name="ANNOTATION_ANIMATION_23" val="3"/>
  <p:tag name="ANNOTATION_ROTATION_23" val="270"/>
  <p:tag name="ANNOTATION_SUB_TYPE_23" val="2"/>
  <p:tag name="ANNOTATION_LOOP_COUNT_23" val="1"/>
  <p:tag name="ANNOTATION_BOX_RADIUS_23" val="0"/>
  <p:tag name="ANNOTATION_SCALE_23" val="125"/>
  <p:tag name="ANNOTATION_BORDER_ALPHA_23" val="100"/>
  <p:tag name="ANNOTATION_BORDER_COLOR_23" val="16777215"/>
  <p:tag name="ANNOTATION_FILL_COLOR_23" val="683492"/>
  <p:tag name="ANNOTATION_FILL_ALPHA_23" val="100"/>
  <p:tag name="ANNOTATION_BORDER_WIDTH_23" val="2"/>
  <p:tag name="ANNOTATION_TYPE_24" val="0"/>
  <p:tag name="ANNOTATION_START_24" val="88.0"/>
  <p:tag name="ANNOTATION_END_24" val="89.4"/>
  <p:tag name="ANNOTATION_TOP_24" val="177.4"/>
  <p:tag name="ANNOTATION_LEFT_24" val="396.8"/>
  <p:tag name="ANNOTATION_WIDTH_24" val="104.6"/>
  <p:tag name="ANNOTATION_HEIGHT_24" val="104.3"/>
  <p:tag name="ANNOTATION_ANIMATION_24" val="3"/>
  <p:tag name="ANNOTATION_ROTATION_24" val="270"/>
  <p:tag name="ANNOTATION_SUB_TYPE_24" val="2"/>
  <p:tag name="ANNOTATION_LOOP_COUNT_24" val="1"/>
  <p:tag name="ANNOTATION_BOX_RADIUS_24" val="0"/>
  <p:tag name="ANNOTATION_SCALE_24" val="125"/>
  <p:tag name="ANNOTATION_BORDER_ALPHA_24" val="100"/>
  <p:tag name="ANNOTATION_BORDER_COLOR_24" val="16777215"/>
  <p:tag name="ANNOTATION_FILL_COLOR_24" val="683492"/>
  <p:tag name="ANNOTATION_FILL_ALPHA_24" val="100"/>
  <p:tag name="ANNOTATION_BORDER_WIDTH_24" val="2"/>
  <p:tag name="ANNOTATION_TYPE_25" val="0"/>
  <p:tag name="ANNOTATION_START_25" val="89.4"/>
  <p:tag name="ANNOTATION_END_25" val="90.3"/>
  <p:tag name="ANNOTATION_TOP_25" val="255.3"/>
  <p:tag name="ANNOTATION_LEFT_25" val="428.9"/>
  <p:tag name="ANNOTATION_WIDTH_25" val="104.6"/>
  <p:tag name="ANNOTATION_HEIGHT_25" val="104.3"/>
  <p:tag name="ANNOTATION_ANIMATION_25" val="3"/>
  <p:tag name="ANNOTATION_ROTATION_25" val="270"/>
  <p:tag name="ANNOTATION_SUB_TYPE_25" val="2"/>
  <p:tag name="ANNOTATION_LOOP_COUNT_25" val="1"/>
  <p:tag name="ANNOTATION_BOX_RADIUS_25" val="0"/>
  <p:tag name="ANNOTATION_SCALE_25" val="125"/>
  <p:tag name="ANNOTATION_BORDER_ALPHA_25" val="100"/>
  <p:tag name="ANNOTATION_BORDER_COLOR_25" val="16777215"/>
  <p:tag name="ANNOTATION_FILL_COLOR_25" val="683492"/>
  <p:tag name="ANNOTATION_FILL_ALPHA_25" val="100"/>
  <p:tag name="ANNOTATION_BORDER_WIDTH_25" val="2"/>
  <p:tag name="ANNOTATION_TYPE_26" val="0"/>
  <p:tag name="ANNOTATION_START_26" val="90.3"/>
  <p:tag name="ANNOTATION_END_26" val="91.0"/>
  <p:tag name="ANNOTATION_TOP_26" val="255.3"/>
  <p:tag name="ANNOTATION_LEFT_26" val="428.9"/>
  <p:tag name="ANNOTATION_WIDTH_26" val="104.6"/>
  <p:tag name="ANNOTATION_HEIGHT_26" val="104.3"/>
  <p:tag name="ANNOTATION_ANIMATION_26" val="3"/>
  <p:tag name="ANNOTATION_ROTATION_26" val="270"/>
  <p:tag name="ANNOTATION_SUB_TYPE_26" val="2"/>
  <p:tag name="ANNOTATION_LOOP_COUNT_26" val="1"/>
  <p:tag name="ANNOTATION_BOX_RADIUS_26" val="0"/>
  <p:tag name="ANNOTATION_SCALE_26" val="125"/>
  <p:tag name="ANNOTATION_BORDER_ALPHA_26" val="100"/>
  <p:tag name="ANNOTATION_BORDER_COLOR_26" val="16777215"/>
  <p:tag name="ANNOTATION_FILL_COLOR_26" val="683492"/>
  <p:tag name="ANNOTATION_FILL_ALPHA_26" val="100"/>
  <p:tag name="ANNOTATION_BORDER_WIDTH_26" val="2"/>
  <p:tag name="ANNOTATION_TYPE_27" val="0"/>
  <p:tag name="ANNOTATION_START_27" val="91.0"/>
  <p:tag name="ANNOTATION_TOP_27" val="255.3"/>
  <p:tag name="ANNOTATION_LEFT_27" val="428.9"/>
  <p:tag name="ANNOTATION_WIDTH_27" val="104.6"/>
  <p:tag name="ANNOTATION_HEIGHT_27" val="104.3"/>
  <p:tag name="ANNOTATION_ANIMATION_27" val="3"/>
  <p:tag name="ANNOTATION_ROTATION_27" val="270"/>
  <p:tag name="ANNOTATION_SUB_TYPE_27" val="2"/>
  <p:tag name="ANNOTATION_LOOP_COUNT_27" val="1"/>
  <p:tag name="ANNOTATION_BOX_RADIUS_27" val="0"/>
  <p:tag name="ANNOTATION_SCALE_27" val="125"/>
  <p:tag name="ANNOTATION_BORDER_ALPHA_27" val="100"/>
  <p:tag name="ANNOTATION_BORDER_COLOR_27" val="16777215"/>
  <p:tag name="ANNOTATION_FILL_COLOR_27" val="683492"/>
  <p:tag name="ANNOTATION_FILL_ALPHA_27" val="100"/>
  <p:tag name="ANNOTATION_BORDER_WIDTH_27" val="2"/>
  <p:tag name="ANNOTATION_COUNT" val="27"/>
  <p:tag name="ARTICULATE_SLIDE_PAUSE" val="0"/>
  <p:tag name="ARTICULATE_NAV_LEVEL" val="1"/>
  <p:tag name="ARTICULATE_PLAYLIST_ID" val="-1"/>
  <p:tag name="ARTICULATE_LOCK_SLIDE" val="0"/>
  <p:tag name="ARTICULATE_SLIDE_NAV" val="85"/>
</p:tagLst>
</file>

<file path=ppt/tags/tag8.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9.xml><?xml version="1.0" encoding="utf-8"?>
<p:tagLst xmlns:a="http://schemas.openxmlformats.org/drawingml/2006/main" xmlns:r="http://schemas.openxmlformats.org/officeDocument/2006/relationships" xmlns:p="http://schemas.openxmlformats.org/presentationml/2006/main">
  <p:tag name="ARTICULATE_SLIDE_GUID" val="44890b8f-4a48-41d5-88d9-416b57f23462"/>
  <p:tag name="AUDIO_ID" val="420"/>
  <p:tag name="ELAPSEDTIME" val="96.1"/>
  <p:tag name="ANNOTATION_TYPE_1" val="0"/>
  <p:tag name="ANNOTATION_START_1" val="10.8"/>
  <p:tag name="ANNOTATION_END_1" val="11.5"/>
  <p:tag name="ANNOTATION_TOP_1" val="49.4"/>
  <p:tag name="ANNOTATION_LEFT_1" val="266.4"/>
  <p:tag name="ANNOTATION_WIDTH_1" val="104.6"/>
  <p:tag name="ANNOTATION_HEIGHT_1" val="104.3"/>
  <p:tag name="ANNOTATION_ANIMATION_1" val="3"/>
  <p:tag name="ANNOTATION_ROTATION_1" val="27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1.5"/>
  <p:tag name="ANNOTATION_END_2" val="14.9"/>
  <p:tag name="ANNOTATION_TOP_2" val="49.4"/>
  <p:tag name="ANNOTATION_LEFT_2" val="266.4"/>
  <p:tag name="ANNOTATION_WIDTH_2" val="104.6"/>
  <p:tag name="ANNOTATION_HEIGHT_2" val="104.3"/>
  <p:tag name="ANNOTATION_ANIMATION_2" val="3"/>
  <p:tag name="ANNOTATION_ROTATION_2" val="27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2"/>
  <p:tag name="ANNOTATION_START_3" val="32.5"/>
  <p:tag name="ANNOTATION_END_3" val="32.5"/>
  <p:tag name="ANNOTATION_TOP_3" val="-34.8"/>
  <p:tag name="ANNOTATION_LEFT_3" val="-34.9"/>
  <p:tag name="ANNOTATION_WIDTH_3" val="645.7"/>
  <p:tag name="ANNOTATION_HEIGHT_3" val="501.6"/>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2.5"/>
  <p:tag name="ANNOTATION_END_4" val="49.6"/>
  <p:tag name="ANNOTATION_TOP_4" val="82.1"/>
  <p:tag name="ANNOTATION_LEFT_4" val="79.5"/>
  <p:tag name="ANNOTATION_WIDTH_4" val="288.7"/>
  <p:tag name="ANNOTATION_HEIGHT_4" val="308.9"/>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0"/>
  <p:tag name="ANNOTATION_START_5" val="49.6"/>
  <p:tag name="ANNOTATION_END_5" val="50.3"/>
  <p:tag name="ANNOTATION_TOP_5" val="196.2"/>
  <p:tag name="ANNOTATION_LEFT_5" val="132.5"/>
  <p:tag name="ANNOTATION_WIDTH_5" val="104.6"/>
  <p:tag name="ANNOTATION_HEIGHT_5" val="104.3"/>
  <p:tag name="ANNOTATION_ANIMATION_5" val="3"/>
  <p:tag name="ANNOTATION_ROTATION_5" val="27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0.3"/>
  <p:tag name="ANNOTATION_END_6" val="50.8"/>
  <p:tag name="ANNOTATION_TOP_6" val="196.2"/>
  <p:tag name="ANNOTATION_LEFT_6" val="132.5"/>
  <p:tag name="ANNOTATION_WIDTH_6" val="104.6"/>
  <p:tag name="ANNOTATION_HEIGHT_6" val="104.3"/>
  <p:tag name="ANNOTATION_ANIMATION_6" val="3"/>
  <p:tag name="ANNOTATION_ROTATION_6" val="27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50.8"/>
  <p:tag name="ANNOTATION_END_7" val="52.7"/>
  <p:tag name="ANNOTATION_TOP_7" val="196.2"/>
  <p:tag name="ANNOTATION_LEFT_7" val="132.5"/>
  <p:tag name="ANNOTATION_WIDTH_7" val="104.6"/>
  <p:tag name="ANNOTATION_HEIGHT_7" val="104.3"/>
  <p:tag name="ANNOTATION_ANIMATION_7" val="3"/>
  <p:tag name="ANNOTATION_ROTATION_7" val="27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52.7"/>
  <p:tag name="ANNOTATION_END_8" val="56.4"/>
  <p:tag name="ANNOTATION_TOP_8" val="171.1"/>
  <p:tag name="ANNOTATION_LEFT_8" val="163.9"/>
  <p:tag name="ANNOTATION_WIDTH_8" val="104.6"/>
  <p:tag name="ANNOTATION_HEIGHT_8" val="104.3"/>
  <p:tag name="ANNOTATION_ANIMATION_8" val="3"/>
  <p:tag name="ANNOTATION_ROTATION_8" val="27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56.4"/>
  <p:tag name="ANNOTATION_END_9" val="57.0"/>
  <p:tag name="ANNOTATION_TOP_9" val="242.1"/>
  <p:tag name="ANNOTATION_LEFT_9" val="221.8"/>
  <p:tag name="ANNOTATION_WIDTH_9" val="104.6"/>
  <p:tag name="ANNOTATION_HEIGHT_9" val="104.3"/>
  <p:tag name="ANNOTATION_ANIMATION_9" val="3"/>
  <p:tag name="ANNOTATION_ROTATION_9" val="27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TYPE_10" val="0"/>
  <p:tag name="ANNOTATION_START_10" val="57.0"/>
  <p:tag name="ANNOTATION_END_10" val="57.9"/>
  <p:tag name="ANNOTATION_TOP_10" val="242.1"/>
  <p:tag name="ANNOTATION_LEFT_10" val="221.8"/>
  <p:tag name="ANNOTATION_WIDTH_10" val="104.6"/>
  <p:tag name="ANNOTATION_HEIGHT_10" val="104.3"/>
  <p:tag name="ANNOTATION_ANIMATION_10" val="3"/>
  <p:tag name="ANNOTATION_ROTATION_10" val="27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TYPE_11" val="0"/>
  <p:tag name="ANNOTATION_START_11" val="57.9"/>
  <p:tag name="ANNOTATION_END_11" val="58.9"/>
  <p:tag name="ANNOTATION_TOP_11" val="242.1"/>
  <p:tag name="ANNOTATION_LEFT_11" val="221.8"/>
  <p:tag name="ANNOTATION_WIDTH_11" val="104.6"/>
  <p:tag name="ANNOTATION_HEIGHT_11" val="104.3"/>
  <p:tag name="ANNOTATION_ANIMATION_11" val="3"/>
  <p:tag name="ANNOTATION_ROTATION_11" val="270"/>
  <p:tag name="ANNOTATION_SUB_TYPE_11" val="2"/>
  <p:tag name="ANNOTATION_LOOP_COUNT_11" val="1"/>
  <p:tag name="ANNOTATION_BOX_RADIUS_11" val="0"/>
  <p:tag name="ANNOTATION_SCALE_11" val="125"/>
  <p:tag name="ANNOTATION_BORDER_ALPHA_11" val="100"/>
  <p:tag name="ANNOTATION_BORDER_COLOR_11" val="16777215"/>
  <p:tag name="ANNOTATION_FILL_COLOR_11" val="683492"/>
  <p:tag name="ANNOTATION_FILL_ALPHA_11" val="100"/>
  <p:tag name="ANNOTATION_BORDER_WIDTH_11" val="2"/>
  <p:tag name="ANNOTATION_TYPE_12" val="0"/>
  <p:tag name="ANNOTATION_START_12" val="58.9"/>
  <p:tag name="ANNOTATION_END_12" val="60.6"/>
  <p:tag name="ANNOTATION_TOP_12" val="242.1"/>
  <p:tag name="ANNOTATION_LEFT_12" val="221.8"/>
  <p:tag name="ANNOTATION_WIDTH_12" val="104.6"/>
  <p:tag name="ANNOTATION_HEIGHT_12" val="104.3"/>
  <p:tag name="ANNOTATION_ANIMATION_12" val="3"/>
  <p:tag name="ANNOTATION_ROTATION_12" val="270"/>
  <p:tag name="ANNOTATION_SUB_TYPE_12" val="2"/>
  <p:tag name="ANNOTATION_LOOP_COUNT_12" val="1"/>
  <p:tag name="ANNOTATION_BOX_RADIUS_12" val="0"/>
  <p:tag name="ANNOTATION_SCALE_12" val="125"/>
  <p:tag name="ANNOTATION_BORDER_ALPHA_12" val="100"/>
  <p:tag name="ANNOTATION_BORDER_COLOR_12" val="16777215"/>
  <p:tag name="ANNOTATION_FILL_COLOR_12" val="683492"/>
  <p:tag name="ANNOTATION_FILL_ALPHA_12" val="100"/>
  <p:tag name="ANNOTATION_BORDER_WIDTH_12" val="2"/>
  <p:tag name="ANNOTATION_TYPE_13" val="0"/>
  <p:tag name="ANNOTATION_START_13" val="60.6"/>
  <p:tag name="ANNOTATION_END_13" val="61.4"/>
  <p:tag name="ANNOTATION_TOP_13" val="269.2"/>
  <p:tag name="ANNOTATION_LEFT_13" val="249.6"/>
  <p:tag name="ANNOTATION_WIDTH_13" val="104.6"/>
  <p:tag name="ANNOTATION_HEIGHT_13" val="104.3"/>
  <p:tag name="ANNOTATION_ANIMATION_13" val="3"/>
  <p:tag name="ANNOTATION_ROTATION_13" val="270"/>
  <p:tag name="ANNOTATION_SUB_TYPE_13" val="2"/>
  <p:tag name="ANNOTATION_LOOP_COUNT_13" val="1"/>
  <p:tag name="ANNOTATION_BOX_RADIUS_13" val="0"/>
  <p:tag name="ANNOTATION_SCALE_13" val="125"/>
  <p:tag name="ANNOTATION_BORDER_ALPHA_13" val="100"/>
  <p:tag name="ANNOTATION_BORDER_COLOR_13" val="16777215"/>
  <p:tag name="ANNOTATION_FILL_COLOR_13" val="683492"/>
  <p:tag name="ANNOTATION_FILL_ALPHA_13" val="100"/>
  <p:tag name="ANNOTATION_BORDER_WIDTH_13" val="2"/>
  <p:tag name="ANNOTATION_TYPE_14" val="0"/>
  <p:tag name="ANNOTATION_START_14" val="61.4"/>
  <p:tag name="ANNOTATION_END_14" val="62.2"/>
  <p:tag name="ANNOTATION_TOP_14" val="269.2"/>
  <p:tag name="ANNOTATION_LEFT_14" val="249.6"/>
  <p:tag name="ANNOTATION_WIDTH_14" val="104.6"/>
  <p:tag name="ANNOTATION_HEIGHT_14" val="104.3"/>
  <p:tag name="ANNOTATION_ANIMATION_14" val="3"/>
  <p:tag name="ANNOTATION_ROTATION_14" val="270"/>
  <p:tag name="ANNOTATION_SUB_TYPE_14" val="2"/>
  <p:tag name="ANNOTATION_LOOP_COUNT_14" val="1"/>
  <p:tag name="ANNOTATION_BOX_RADIUS_14" val="0"/>
  <p:tag name="ANNOTATION_SCALE_14" val="125"/>
  <p:tag name="ANNOTATION_BORDER_ALPHA_14" val="100"/>
  <p:tag name="ANNOTATION_BORDER_COLOR_14" val="16777215"/>
  <p:tag name="ANNOTATION_FILL_COLOR_14" val="683492"/>
  <p:tag name="ANNOTATION_FILL_ALPHA_14" val="100"/>
  <p:tag name="ANNOTATION_BORDER_WIDTH_14" val="2"/>
  <p:tag name="ANNOTATION_TYPE_15" val="0"/>
  <p:tag name="ANNOTATION_START_15" val="62.2"/>
  <p:tag name="ANNOTATION_END_15" val="67.3"/>
  <p:tag name="ANNOTATION_TOP_15" val="269.2"/>
  <p:tag name="ANNOTATION_LEFT_15" val="249.6"/>
  <p:tag name="ANNOTATION_WIDTH_15" val="104.6"/>
  <p:tag name="ANNOTATION_HEIGHT_15" val="104.3"/>
  <p:tag name="ANNOTATION_ANIMATION_15" val="3"/>
  <p:tag name="ANNOTATION_ROTATION_15" val="270"/>
  <p:tag name="ANNOTATION_SUB_TYPE_15" val="2"/>
  <p:tag name="ANNOTATION_LOOP_COUNT_15" val="1"/>
  <p:tag name="ANNOTATION_BOX_RADIUS_15" val="0"/>
  <p:tag name="ANNOTATION_SCALE_15" val="125"/>
  <p:tag name="ANNOTATION_BORDER_ALPHA_15" val="100"/>
  <p:tag name="ANNOTATION_BORDER_COLOR_15" val="16777215"/>
  <p:tag name="ANNOTATION_FILL_COLOR_15" val="683492"/>
  <p:tag name="ANNOTATION_FILL_ALPHA_15" val="100"/>
  <p:tag name="ANNOTATION_BORDER_WIDTH_15" val="2"/>
  <p:tag name="ANNOTATION_TYPE_16" val="0"/>
  <p:tag name="ANNOTATION_START_16" val="67.3"/>
  <p:tag name="ANNOTATION_END_16" val="67.9"/>
  <p:tag name="ANNOTATION_TOP_16" val="260.2"/>
  <p:tag name="ANNOTATION_LEFT_16" val="306.8"/>
  <p:tag name="ANNOTATION_WIDTH_16" val="104.6"/>
  <p:tag name="ANNOTATION_HEIGHT_16" val="104.3"/>
  <p:tag name="ANNOTATION_ANIMATION_16" val="3"/>
  <p:tag name="ANNOTATION_ROTATION_16" val="270"/>
  <p:tag name="ANNOTATION_SUB_TYPE_16" val="2"/>
  <p:tag name="ANNOTATION_LOOP_COUNT_16" val="1"/>
  <p:tag name="ANNOTATION_BOX_RADIUS_16" val="0"/>
  <p:tag name="ANNOTATION_SCALE_16" val="125"/>
  <p:tag name="ANNOTATION_BORDER_ALPHA_16" val="100"/>
  <p:tag name="ANNOTATION_BORDER_COLOR_16" val="16777215"/>
  <p:tag name="ANNOTATION_FILL_COLOR_16" val="683492"/>
  <p:tag name="ANNOTATION_FILL_ALPHA_16" val="100"/>
  <p:tag name="ANNOTATION_BORDER_WIDTH_16" val="2"/>
  <p:tag name="ANNOTATION_TYPE_17" val="0"/>
  <p:tag name="ANNOTATION_START_17" val="67.9"/>
  <p:tag name="ANNOTATION_END_17" val="68.5"/>
  <p:tag name="ANNOTATION_TOP_17" val="260.2"/>
  <p:tag name="ANNOTATION_LEFT_17" val="306.8"/>
  <p:tag name="ANNOTATION_WIDTH_17" val="104.6"/>
  <p:tag name="ANNOTATION_HEIGHT_17" val="104.3"/>
  <p:tag name="ANNOTATION_ANIMATION_17" val="3"/>
  <p:tag name="ANNOTATION_ROTATION_17" val="270"/>
  <p:tag name="ANNOTATION_SUB_TYPE_17" val="2"/>
  <p:tag name="ANNOTATION_LOOP_COUNT_17" val="1"/>
  <p:tag name="ANNOTATION_BOX_RADIUS_17" val="0"/>
  <p:tag name="ANNOTATION_SCALE_17" val="125"/>
  <p:tag name="ANNOTATION_BORDER_ALPHA_17" val="100"/>
  <p:tag name="ANNOTATION_BORDER_COLOR_17" val="16777215"/>
  <p:tag name="ANNOTATION_FILL_COLOR_17" val="683492"/>
  <p:tag name="ANNOTATION_FILL_ALPHA_17" val="100"/>
  <p:tag name="ANNOTATION_BORDER_WIDTH_17" val="2"/>
  <p:tag name="ANNOTATION_TYPE_18" val="0"/>
  <p:tag name="ANNOTATION_START_18" val="68.5"/>
  <p:tag name="ANNOTATION_END_18" val="70.6"/>
  <p:tag name="ANNOTATION_TOP_18" val="260.2"/>
  <p:tag name="ANNOTATION_LEFT_18" val="306.8"/>
  <p:tag name="ANNOTATION_WIDTH_18" val="104.6"/>
  <p:tag name="ANNOTATION_HEIGHT_18" val="104.3"/>
  <p:tag name="ANNOTATION_ANIMATION_18" val="3"/>
  <p:tag name="ANNOTATION_ROTATION_18" val="270"/>
  <p:tag name="ANNOTATION_SUB_TYPE_18" val="2"/>
  <p:tag name="ANNOTATION_LOOP_COUNT_18" val="1"/>
  <p:tag name="ANNOTATION_BOX_RADIUS_18" val="0"/>
  <p:tag name="ANNOTATION_SCALE_18" val="125"/>
  <p:tag name="ANNOTATION_BORDER_ALPHA_18" val="100"/>
  <p:tag name="ANNOTATION_BORDER_COLOR_18" val="16777215"/>
  <p:tag name="ANNOTATION_FILL_COLOR_18" val="683492"/>
  <p:tag name="ANNOTATION_FILL_ALPHA_18" val="100"/>
  <p:tag name="ANNOTATION_BORDER_WIDTH_18" val="2"/>
  <p:tag name="ANNOTATION_TYPE_19" val="0"/>
  <p:tag name="ANNOTATION_START_19" val="70.6"/>
  <p:tag name="ANNOTATION_END_19" val="71.1"/>
  <p:tag name="ANNOTATION_TOP_19" val="233.7"/>
  <p:tag name="ANNOTATION_LEFT_19" val="340.3"/>
  <p:tag name="ANNOTATION_WIDTH_19" val="104.6"/>
  <p:tag name="ANNOTATION_HEIGHT_19" val="104.3"/>
  <p:tag name="ANNOTATION_ANIMATION_19" val="3"/>
  <p:tag name="ANNOTATION_ROTATION_19" val="270"/>
  <p:tag name="ANNOTATION_SUB_TYPE_19" val="2"/>
  <p:tag name="ANNOTATION_LOOP_COUNT_19" val="1"/>
  <p:tag name="ANNOTATION_BOX_RADIUS_19" val="0"/>
  <p:tag name="ANNOTATION_SCALE_19" val="125"/>
  <p:tag name="ANNOTATION_BORDER_ALPHA_19" val="100"/>
  <p:tag name="ANNOTATION_BORDER_COLOR_19" val="16777215"/>
  <p:tag name="ANNOTATION_FILL_COLOR_19" val="683492"/>
  <p:tag name="ANNOTATION_FILL_ALPHA_19" val="100"/>
  <p:tag name="ANNOTATION_BORDER_WIDTH_19" val="2"/>
  <p:tag name="ANNOTATION_TYPE_20" val="0"/>
  <p:tag name="ANNOTATION_START_20" val="71.1"/>
  <p:tag name="ANNOTATION_END_20" val="81.8"/>
  <p:tag name="ANNOTATION_TOP_20" val="233.7"/>
  <p:tag name="ANNOTATION_LEFT_20" val="340.3"/>
  <p:tag name="ANNOTATION_WIDTH_20" val="104.6"/>
  <p:tag name="ANNOTATION_HEIGHT_20" val="104.3"/>
  <p:tag name="ANNOTATION_ANIMATION_20" val="3"/>
  <p:tag name="ANNOTATION_ROTATION_20" val="270"/>
  <p:tag name="ANNOTATION_SUB_TYPE_20" val="2"/>
  <p:tag name="ANNOTATION_LOOP_COUNT_20" val="1"/>
  <p:tag name="ANNOTATION_BOX_RADIUS_20" val="0"/>
  <p:tag name="ANNOTATION_SCALE_20" val="125"/>
  <p:tag name="ANNOTATION_BORDER_ALPHA_20" val="100"/>
  <p:tag name="ANNOTATION_BORDER_COLOR_20" val="16777215"/>
  <p:tag name="ANNOTATION_FILL_COLOR_20" val="683492"/>
  <p:tag name="ANNOTATION_FILL_ALPHA_20" val="100"/>
  <p:tag name="ANNOTATION_BORDER_WIDTH_20" val="2"/>
  <p:tag name="ANNOTATION_TYPE_21" val="2"/>
  <p:tag name="ANNOTATION_START_21" val="81.8"/>
  <p:tag name="ANNOTATION_END_21" val="81.8"/>
  <p:tag name="ANNOTATION_TOP_21" val="-34.8"/>
  <p:tag name="ANNOTATION_LEFT_21" val="-34.9"/>
  <p:tag name="ANNOTATION_WIDTH_21" val="645.7"/>
  <p:tag name="ANNOTATION_HEIGHT_21" val="501.6"/>
  <p:tag name="ANNOTATION_ANIMATION_21" val="4"/>
  <p:tag name="ANNOTATION_ROTATION_21" val="0"/>
  <p:tag name="ANNOTATION_SUB_TYPE_21" val="11"/>
  <p:tag name="ANNOTATION_LOOP_COUNT_21" val="1"/>
  <p:tag name="ANNOTATION_BOX_RADIUS_21" val="0"/>
  <p:tag name="ANNOTATION_SCALE_21" val="0"/>
  <p:tag name="ANNOTATION_BORDER_ALPHA_21" val="100"/>
  <p:tag name="ANNOTATION_BORDER_COLOR_21" val="16777215"/>
  <p:tag name="ANNOTATION_FILL_COLOR_21" val="855309"/>
  <p:tag name="ANNOTATION_FILL_ALPHA_21" val="50"/>
  <p:tag name="ANNOTATION_BORDER_WIDTH_21" val="2"/>
  <p:tag name="ANNOTATION_TYPE_22" val="2"/>
  <p:tag name="ANNOTATION_START_22" val="81.8"/>
  <p:tag name="ANNOTATION_END_22" val="87.5"/>
  <p:tag name="ANNOTATION_TOP_22" val="93.2"/>
  <p:tag name="ANNOTATION_LEFT_22" val="363.3"/>
  <p:tag name="ANNOTATION_WIDTH_22" val="142.3"/>
  <p:tag name="ANNOTATION_HEIGHT_22" val="294.3"/>
  <p:tag name="ANNOTATION_ANIMATION_22" val="4"/>
  <p:tag name="ANNOTATION_ROTATION_22" val="0"/>
  <p:tag name="ANNOTATION_SUB_TYPE_22" val="11"/>
  <p:tag name="ANNOTATION_LOOP_COUNT_22" val="1"/>
  <p:tag name="ANNOTATION_BOX_RADIUS_22" val="5"/>
  <p:tag name="ANNOTATION_SCALE_22" val="0"/>
  <p:tag name="ANNOTATION_BORDER_ALPHA_22" val="100"/>
  <p:tag name="ANNOTATION_BORDER_COLOR_22" val="16777215"/>
  <p:tag name="ANNOTATION_FILL_COLOR_22" val="855309"/>
  <p:tag name="ANNOTATION_FILL_ALPHA_22" val="50"/>
  <p:tag name="ANNOTATION_BORDER_WIDTH_22" val="2"/>
  <p:tag name="ANNOTATION_TYPE_23" val="0"/>
  <p:tag name="ANNOTATION_START_23" val="87.5"/>
  <p:tag name="ANNOTATION_END_23" val="88.0"/>
  <p:tag name="ANNOTATION_TOP_23" val="177.4"/>
  <p:tag name="ANNOTATION_LEFT_23" val="396.8"/>
  <p:tag name="ANNOTATION_WIDTH_23" val="104.6"/>
  <p:tag name="ANNOTATION_HEIGHT_23" val="104.3"/>
  <p:tag name="ANNOTATION_ANIMATION_23" val="3"/>
  <p:tag name="ANNOTATION_ROTATION_23" val="270"/>
  <p:tag name="ANNOTATION_SUB_TYPE_23" val="2"/>
  <p:tag name="ANNOTATION_LOOP_COUNT_23" val="1"/>
  <p:tag name="ANNOTATION_BOX_RADIUS_23" val="0"/>
  <p:tag name="ANNOTATION_SCALE_23" val="125"/>
  <p:tag name="ANNOTATION_BORDER_ALPHA_23" val="100"/>
  <p:tag name="ANNOTATION_BORDER_COLOR_23" val="16777215"/>
  <p:tag name="ANNOTATION_FILL_COLOR_23" val="683492"/>
  <p:tag name="ANNOTATION_FILL_ALPHA_23" val="100"/>
  <p:tag name="ANNOTATION_BORDER_WIDTH_23" val="2"/>
  <p:tag name="ANNOTATION_TYPE_24" val="0"/>
  <p:tag name="ANNOTATION_START_24" val="88.0"/>
  <p:tag name="ANNOTATION_END_24" val="89.4"/>
  <p:tag name="ANNOTATION_TOP_24" val="177.4"/>
  <p:tag name="ANNOTATION_LEFT_24" val="396.8"/>
  <p:tag name="ANNOTATION_WIDTH_24" val="104.6"/>
  <p:tag name="ANNOTATION_HEIGHT_24" val="104.3"/>
  <p:tag name="ANNOTATION_ANIMATION_24" val="3"/>
  <p:tag name="ANNOTATION_ROTATION_24" val="270"/>
  <p:tag name="ANNOTATION_SUB_TYPE_24" val="2"/>
  <p:tag name="ANNOTATION_LOOP_COUNT_24" val="1"/>
  <p:tag name="ANNOTATION_BOX_RADIUS_24" val="0"/>
  <p:tag name="ANNOTATION_SCALE_24" val="125"/>
  <p:tag name="ANNOTATION_BORDER_ALPHA_24" val="100"/>
  <p:tag name="ANNOTATION_BORDER_COLOR_24" val="16777215"/>
  <p:tag name="ANNOTATION_FILL_COLOR_24" val="683492"/>
  <p:tag name="ANNOTATION_FILL_ALPHA_24" val="100"/>
  <p:tag name="ANNOTATION_BORDER_WIDTH_24" val="2"/>
  <p:tag name="ANNOTATION_TYPE_25" val="0"/>
  <p:tag name="ANNOTATION_START_25" val="89.4"/>
  <p:tag name="ANNOTATION_END_25" val="90.3"/>
  <p:tag name="ANNOTATION_TOP_25" val="255.3"/>
  <p:tag name="ANNOTATION_LEFT_25" val="428.9"/>
  <p:tag name="ANNOTATION_WIDTH_25" val="104.6"/>
  <p:tag name="ANNOTATION_HEIGHT_25" val="104.3"/>
  <p:tag name="ANNOTATION_ANIMATION_25" val="3"/>
  <p:tag name="ANNOTATION_ROTATION_25" val="270"/>
  <p:tag name="ANNOTATION_SUB_TYPE_25" val="2"/>
  <p:tag name="ANNOTATION_LOOP_COUNT_25" val="1"/>
  <p:tag name="ANNOTATION_BOX_RADIUS_25" val="0"/>
  <p:tag name="ANNOTATION_SCALE_25" val="125"/>
  <p:tag name="ANNOTATION_BORDER_ALPHA_25" val="100"/>
  <p:tag name="ANNOTATION_BORDER_COLOR_25" val="16777215"/>
  <p:tag name="ANNOTATION_FILL_COLOR_25" val="683492"/>
  <p:tag name="ANNOTATION_FILL_ALPHA_25" val="100"/>
  <p:tag name="ANNOTATION_BORDER_WIDTH_25" val="2"/>
  <p:tag name="ANNOTATION_TYPE_26" val="0"/>
  <p:tag name="ANNOTATION_START_26" val="90.3"/>
  <p:tag name="ANNOTATION_END_26" val="91.0"/>
  <p:tag name="ANNOTATION_TOP_26" val="255.3"/>
  <p:tag name="ANNOTATION_LEFT_26" val="428.9"/>
  <p:tag name="ANNOTATION_WIDTH_26" val="104.6"/>
  <p:tag name="ANNOTATION_HEIGHT_26" val="104.3"/>
  <p:tag name="ANNOTATION_ANIMATION_26" val="3"/>
  <p:tag name="ANNOTATION_ROTATION_26" val="270"/>
  <p:tag name="ANNOTATION_SUB_TYPE_26" val="2"/>
  <p:tag name="ANNOTATION_LOOP_COUNT_26" val="1"/>
  <p:tag name="ANNOTATION_BOX_RADIUS_26" val="0"/>
  <p:tag name="ANNOTATION_SCALE_26" val="125"/>
  <p:tag name="ANNOTATION_BORDER_ALPHA_26" val="100"/>
  <p:tag name="ANNOTATION_BORDER_COLOR_26" val="16777215"/>
  <p:tag name="ANNOTATION_FILL_COLOR_26" val="683492"/>
  <p:tag name="ANNOTATION_FILL_ALPHA_26" val="100"/>
  <p:tag name="ANNOTATION_BORDER_WIDTH_26" val="2"/>
  <p:tag name="ANNOTATION_TYPE_27" val="0"/>
  <p:tag name="ANNOTATION_START_27" val="91.0"/>
  <p:tag name="ANNOTATION_TOP_27" val="255.3"/>
  <p:tag name="ANNOTATION_LEFT_27" val="428.9"/>
  <p:tag name="ANNOTATION_WIDTH_27" val="104.6"/>
  <p:tag name="ANNOTATION_HEIGHT_27" val="104.3"/>
  <p:tag name="ANNOTATION_ANIMATION_27" val="3"/>
  <p:tag name="ANNOTATION_ROTATION_27" val="270"/>
  <p:tag name="ANNOTATION_SUB_TYPE_27" val="2"/>
  <p:tag name="ANNOTATION_LOOP_COUNT_27" val="1"/>
  <p:tag name="ANNOTATION_BOX_RADIUS_27" val="0"/>
  <p:tag name="ANNOTATION_SCALE_27" val="125"/>
  <p:tag name="ANNOTATION_BORDER_ALPHA_27" val="100"/>
  <p:tag name="ANNOTATION_BORDER_COLOR_27" val="16777215"/>
  <p:tag name="ANNOTATION_FILL_COLOR_27" val="683492"/>
  <p:tag name="ANNOTATION_FILL_ALPHA_27" val="100"/>
  <p:tag name="ANNOTATION_BORDER_WIDTH_27" val="2"/>
  <p:tag name="ANNOTATION_COUNT" val="27"/>
  <p:tag name="ARTICULATE_SLIDE_PAUSE" val="0"/>
  <p:tag name="ARTICULATE_NAV_LEVEL" val="1"/>
  <p:tag name="ARTICULATE_PLAYLIST_ID" val="-1"/>
  <p:tag name="ARTICULATE_LOCK_SLIDE" val="0"/>
  <p:tag name="ARTICULATE_SLIDE_NAV" val="85"/>
</p:tagLst>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IMSS_Template_2013Log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ヒラギノ丸ゴ Pro W4"/>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4807</TotalTime>
  <Words>4806</Words>
  <Application>Microsoft Macintosh PowerPoint</Application>
  <PresentationFormat>On-screen Show (4:3)</PresentationFormat>
  <Paragraphs>439</Paragraphs>
  <Slides>45</Slides>
  <Notes>42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45</vt:i4>
      </vt:variant>
    </vt:vector>
  </HeadingPairs>
  <TitlesOfParts>
    <vt:vector size="53" baseType="lpstr">
      <vt:lpstr>Arial</vt:lpstr>
      <vt:lpstr>Arial Narrow</vt:lpstr>
      <vt:lpstr>Calibri</vt:lpstr>
      <vt:lpstr>Corbel</vt:lpstr>
      <vt:lpstr>Wingdings</vt:lpstr>
      <vt:lpstr>Wingdings 2</vt:lpstr>
      <vt:lpstr>Office Theme</vt:lpstr>
      <vt:lpstr>CIMSS_Template_2013Logo</vt:lpstr>
      <vt:lpstr>NOAA/CIMSS ProbSevere version 2 (all hazards)</vt:lpstr>
      <vt:lpstr>PowerPoint Presentation</vt:lpstr>
      <vt:lpstr>ProbSevere v2</vt:lpstr>
      <vt:lpstr>AWIPS-II Display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Examples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Validation</vt:lpstr>
      <vt:lpstr>ProbSevere Model Performance</vt:lpstr>
      <vt:lpstr>ProbSevere – Hail Improvement</vt:lpstr>
      <vt:lpstr>ProbHail Reliability</vt:lpstr>
      <vt:lpstr>ProbSevere – Wind Improvement</vt:lpstr>
      <vt:lpstr>ProbWind Reliability</vt:lpstr>
      <vt:lpstr>ProbTor Model Performance</vt:lpstr>
      <vt:lpstr>PowerPoint Presentation</vt:lpstr>
      <vt:lpstr>PowerPoint Presentation</vt:lpstr>
      <vt:lpstr>PowerPoint Presentation</vt:lpstr>
      <vt:lpstr>PowerPoint Presentation</vt:lpstr>
      <vt:lpstr>Contact and References</vt:lpstr>
    </vt:vector>
  </TitlesOfParts>
  <Company>SSEC at the University of Wisconsin-Madison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NOAA/CIMSS ProbTor Model</dc:title>
  <dc:creator>Justin Sieglaff</dc:creator>
  <cp:lastModifiedBy>Microsoft Office User</cp:lastModifiedBy>
  <cp:revision>231</cp:revision>
  <dcterms:created xsi:type="dcterms:W3CDTF">2017-03-24T14:06:45Z</dcterms:created>
  <dcterms:modified xsi:type="dcterms:W3CDTF">2019-03-01T20:55:51Z</dcterms:modified>
</cp:coreProperties>
</file>