
<file path=[Content_Types].xml><?xml version="1.0" encoding="utf-8"?>
<Types xmlns="http://schemas.openxmlformats.org/package/2006/content-types">
  <Default Extension="emf" ContentType="image/x-emf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70" r:id="rId1"/>
    <p:sldMasterId id="2147483671" r:id="rId2"/>
  </p:sldMasterIdLst>
  <p:notesMasterIdLst>
    <p:notesMasterId r:id="rId30"/>
  </p:notesMasterIdLst>
  <p:sldIdLst>
    <p:sldId id="309" r:id="rId3"/>
    <p:sldId id="310" r:id="rId4"/>
    <p:sldId id="313" r:id="rId5"/>
    <p:sldId id="338" r:id="rId6"/>
    <p:sldId id="340" r:id="rId7"/>
    <p:sldId id="316" r:id="rId8"/>
    <p:sldId id="319" r:id="rId9"/>
    <p:sldId id="345" r:id="rId10"/>
    <p:sldId id="346" r:id="rId11"/>
    <p:sldId id="328" r:id="rId12"/>
    <p:sldId id="342" r:id="rId13"/>
    <p:sldId id="343" r:id="rId14"/>
    <p:sldId id="344" r:id="rId15"/>
    <p:sldId id="339" r:id="rId16"/>
    <p:sldId id="311" r:id="rId17"/>
    <p:sldId id="341" r:id="rId18"/>
    <p:sldId id="330" r:id="rId19"/>
    <p:sldId id="325" r:id="rId20"/>
    <p:sldId id="326" r:id="rId21"/>
    <p:sldId id="324" r:id="rId22"/>
    <p:sldId id="318" r:id="rId23"/>
    <p:sldId id="317" r:id="rId24"/>
    <p:sldId id="333" r:id="rId25"/>
    <p:sldId id="334" r:id="rId26"/>
    <p:sldId id="335" r:id="rId27"/>
    <p:sldId id="336" r:id="rId28"/>
    <p:sldId id="337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46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4887" autoAdjust="0"/>
  </p:normalViewPr>
  <p:slideViewPr>
    <p:cSldViewPr snapToGrid="0" snapToObjects="1">
      <p:cViewPr varScale="1">
        <p:scale>
          <a:sx n="110" d="100"/>
          <a:sy n="110" d="100"/>
        </p:scale>
        <p:origin x="117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0207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724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-2020 </a:t>
            </a:r>
            <a:r>
              <a:rPr lang="mr-I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completely independent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-Lower scores are most often associated with regions where GLM observed very little lightning, some of which is due to detection efficiency issues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-So yes, the model is working as intended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9787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RealEarth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web mapping service so you can zoom as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882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-Unique</a:t>
            </a:r>
            <a:r>
              <a:rPr lang="en-US" baseline="0" dirty="0"/>
              <a:t> exploitation of GOES-R that provides 10-50 minutes of lead-time ahead of the first occurrence of lightning (~30 minutes is a typical lead-time); systematic and objective</a:t>
            </a:r>
          </a:p>
          <a:p>
            <a:r>
              <a:rPr lang="en-US" baseline="0" dirty="0"/>
              <a:t>-Does not replace human expert analysis for IDSS, but it may improve efficiency, lead-time, and enable a great focus on hazard communication (uniquely human)</a:t>
            </a:r>
          </a:p>
          <a:p>
            <a:r>
              <a:rPr lang="en-US" dirty="0"/>
              <a:t>-Now that a sufficiently mature and proven model has been deployed, user</a:t>
            </a:r>
            <a:r>
              <a:rPr lang="en-US" baseline="0" dirty="0"/>
              <a:t> feedback will dictate further development of the model, user interfaces, and dissemination mechanisms</a:t>
            </a:r>
          </a:p>
          <a:p>
            <a:r>
              <a:rPr lang="en-US" baseline="0" dirty="0"/>
              <a:t>-</a:t>
            </a:r>
            <a:r>
              <a:rPr lang="en-US" dirty="0"/>
              <a:t>Evaluation plans </a:t>
            </a:r>
            <a:r>
              <a:rPr lang="mr-IN" dirty="0"/>
              <a:t>–</a:t>
            </a:r>
            <a:r>
              <a:rPr lang="en-US" dirty="0"/>
              <a:t> OPC/TAFB, WFOs, CWSUs, maybe AWC</a:t>
            </a:r>
            <a:endParaRPr lang="en-US" baseline="0" dirty="0"/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-Plan for AWIPS</a:t>
            </a:r>
            <a:endParaRPr lang="en-US" baseline="0" dirty="0"/>
          </a:p>
          <a:p>
            <a:r>
              <a:rPr lang="en-US" baseline="0" dirty="0"/>
              <a:t>-Possible </a:t>
            </a:r>
            <a:r>
              <a:rPr lang="en-US" baseline="0" dirty="0" err="1"/>
              <a:t>ConOps</a:t>
            </a:r>
            <a:r>
              <a:rPr lang="en-US" baseline="0" dirty="0"/>
              <a:t> </a:t>
            </a:r>
            <a:r>
              <a:rPr lang="mr-IN" baseline="0" dirty="0"/>
              <a:t>–</a:t>
            </a:r>
            <a:r>
              <a:rPr lang="en-US" baseline="0" dirty="0"/>
              <a:t> deploy the software on AWIPS boxes so no additional bandwidth is used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3992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9787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1370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Rock the South outdoor music festival - Huntsville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1201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441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Nothing specific to point out here. Different regime and sat viewing angle.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365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 morning example with thick cloud 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6700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Sea-breeze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310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-Convective</a:t>
            </a:r>
            <a:r>
              <a:rPr lang="en-US" baseline="0" dirty="0"/>
              <a:t> </a:t>
            </a:r>
            <a:r>
              <a:rPr lang="en-US" baseline="0" dirty="0" err="1"/>
              <a:t>nowcasting</a:t>
            </a:r>
            <a:r>
              <a:rPr lang="en-US" baseline="0" dirty="0"/>
              <a:t> toolkit</a:t>
            </a:r>
          </a:p>
          <a:p>
            <a:r>
              <a:rPr lang="en-US" baseline="0" dirty="0"/>
              <a:t>-All components are independent, except PSv3 utilization of ICP</a:t>
            </a:r>
            <a:endParaRPr lang="en-US" dirty="0"/>
          </a:p>
          <a:p>
            <a:r>
              <a:rPr lang="en-US" dirty="0"/>
              <a:t>In order from most mature</a:t>
            </a:r>
            <a:r>
              <a:rPr lang="en-US" baseline="0" dirty="0"/>
              <a:t> to least mature:</a:t>
            </a:r>
            <a:endParaRPr lang="en-US" dirty="0"/>
          </a:p>
          <a:p>
            <a:r>
              <a:rPr lang="en-US" dirty="0" err="1"/>
              <a:t>ProbSevere</a:t>
            </a:r>
            <a:r>
              <a:rPr lang="en-US" dirty="0"/>
              <a:t> v2: data fusion through classical ML;</a:t>
            </a:r>
            <a:r>
              <a:rPr lang="en-US" baseline="0" dirty="0"/>
              <a:t> e</a:t>
            </a:r>
            <a:r>
              <a:rPr lang="en-US" dirty="0"/>
              <a:t>arly R2O success of</a:t>
            </a:r>
            <a:r>
              <a:rPr lang="en-US" baseline="0" dirty="0"/>
              <a:t> current AI/ML boom; published (operational) </a:t>
            </a:r>
            <a:r>
              <a:rPr lang="mr-IN" baseline="0" dirty="0"/>
              <a:t>–</a:t>
            </a:r>
            <a:r>
              <a:rPr lang="en-US" baseline="0" dirty="0"/>
              <a:t> many lessons learned</a:t>
            </a:r>
          </a:p>
          <a:p>
            <a:r>
              <a:rPr lang="en-US" baseline="0" dirty="0"/>
              <a:t>ICP: computer vision, ABI + GLM based CNN that identifies storms with visual indicators (OTs, AAPs, thermal couplets, lightning patterns, etc.) consistent with intense/severe storms; published (NRT)</a:t>
            </a:r>
          </a:p>
          <a:p>
            <a:r>
              <a:rPr lang="en-US" baseline="0" dirty="0" err="1"/>
              <a:t>ProbSevere</a:t>
            </a:r>
            <a:r>
              <a:rPr lang="en-US" baseline="0" dirty="0"/>
              <a:t> v3: more sophisticated machine learning (gradient boosting machine) with additional predictors including output from the ICP model; will be demonstrated at the 2021 HWT (NRT)</a:t>
            </a:r>
          </a:p>
          <a:p>
            <a:r>
              <a:rPr lang="en-US" baseline="0" dirty="0"/>
              <a:t>Lightning </a:t>
            </a:r>
            <a:r>
              <a:rPr lang="en-US" baseline="0" dirty="0" err="1"/>
              <a:t>nowcasting</a:t>
            </a:r>
            <a:r>
              <a:rPr lang="en-US" baseline="0" dirty="0"/>
              <a:t>: image segmentation based CNN to generate location specific lightning </a:t>
            </a:r>
            <a:r>
              <a:rPr lang="en-US" baseline="0" dirty="0" err="1"/>
              <a:t>nowcasts</a:t>
            </a:r>
            <a:r>
              <a:rPr lang="en-US" baseline="0" dirty="0"/>
              <a:t>; ABI based; labels were derived from GLM</a:t>
            </a:r>
          </a:p>
          <a:p>
            <a:r>
              <a:rPr lang="en-US" dirty="0"/>
              <a:t>Convective initiation </a:t>
            </a:r>
            <a:r>
              <a:rPr lang="en-US" dirty="0" err="1"/>
              <a:t>nowcasting</a:t>
            </a:r>
            <a:r>
              <a:rPr lang="en-US" dirty="0"/>
              <a:t>: grad student is developing this model; operational</a:t>
            </a:r>
            <a:r>
              <a:rPr lang="en-US" baseline="0" dirty="0"/>
              <a:t> implications, but also hope to use it, in tandem with other models to analyze convective activity and improve understanding of physical processes</a:t>
            </a:r>
          </a:p>
          <a:p>
            <a:r>
              <a:rPr lang="en-US" baseline="0" dirty="0"/>
              <a:t>Important points: NRT deployment is a critical part of the development and testing process, you can never do enough offline testing to emulate continuous unsupervised testing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608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2077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7142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962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40504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58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-GLM observes lightning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-Human interpretation of ABI imagery has been shown to be important for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nowcasting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lightning, especially lightning initiation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 short, we used a portion of the historical ABI and GLM data record (2019) to train a machine learning algorithm to analyze multispectral ABI imagery with the goal of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nowcasting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lightning as observed by GLM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317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-Same family of computer vision machine learning that is used in</a:t>
            </a:r>
            <a:r>
              <a:rPr lang="en-US" baseline="0" dirty="0"/>
              <a:t> self driving cars</a:t>
            </a:r>
          </a:p>
          <a:p>
            <a:r>
              <a:rPr lang="en-US" baseline="0" dirty="0"/>
              <a:t>-Learns the relationship between ABI image patterns (spatial and spectral) and the location of where GLM observed any lightning in the 60 minutes that follow the ABI image time </a:t>
            </a:r>
            <a:r>
              <a:rPr lang="mr-IN" baseline="0" dirty="0"/>
              <a:t>–</a:t>
            </a:r>
            <a:r>
              <a:rPr lang="en-US" baseline="0" dirty="0"/>
              <a:t> millions of ABI images with GLM derived labels were used</a:t>
            </a:r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-Unlike with PSv2 and PSv3, there is no feature detection or</a:t>
            </a:r>
            <a:r>
              <a:rPr lang="en-US" baseline="0" dirty="0"/>
              <a:t> tracking; it is a pure computer vision approach (mimics how a human interprets imagery)</a:t>
            </a:r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aseline="0" dirty="0"/>
              <a:t>-Input: All channel input is at 0.5 km via oversampling</a:t>
            </a:r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aseline="0" dirty="0"/>
              <a:t>-The contribution from the reflective bands gracefully ramps down to zero at night, with no noticeable discontinuity</a:t>
            </a:r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aseline="0" dirty="0"/>
              <a:t>-Output: A 0.5 km map of probabilities is the result. The probability map is subsequently subsampled and converted into probability contours.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795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-Years ago OPC asked for a</a:t>
            </a:r>
            <a:r>
              <a:rPr lang="en-US" baseline="0" dirty="0"/>
              <a:t> convective </a:t>
            </a:r>
            <a:r>
              <a:rPr lang="en-US" baseline="0" dirty="0" err="1"/>
              <a:t>nowcasting</a:t>
            </a:r>
            <a:r>
              <a:rPr lang="en-US" baseline="0" dirty="0"/>
              <a:t> tool for the offshore region </a:t>
            </a:r>
            <a:r>
              <a:rPr lang="mr-IN" baseline="0" dirty="0"/>
              <a:t>–</a:t>
            </a:r>
            <a:r>
              <a:rPr lang="en-US" baseline="0" dirty="0"/>
              <a:t> akin to PSv2, without a reliance on radar</a:t>
            </a:r>
          </a:p>
          <a:p>
            <a:r>
              <a:rPr lang="en-US" baseline="0" dirty="0"/>
              <a:t>-Given the limited number of severe </a:t>
            </a:r>
            <a:r>
              <a:rPr lang="en-US" baseline="0" dirty="0" err="1"/>
              <a:t>wx</a:t>
            </a:r>
            <a:r>
              <a:rPr lang="en-US" baseline="0" dirty="0"/>
              <a:t> reports over the ocean, we decided to </a:t>
            </a:r>
            <a:r>
              <a:rPr lang="en-US" baseline="0" dirty="0" err="1"/>
              <a:t>nowcast</a:t>
            </a:r>
            <a:r>
              <a:rPr lang="en-US" baseline="0" dirty="0"/>
              <a:t> lightning, which is a reasonable proxy for convective vigor</a:t>
            </a:r>
          </a:p>
          <a:p>
            <a:r>
              <a:rPr lang="en-US" baseline="0" dirty="0"/>
              <a:t>-While working the offshore problem it became clear that lightning </a:t>
            </a:r>
            <a:r>
              <a:rPr lang="en-US" baseline="0" dirty="0" err="1"/>
              <a:t>nowcasting</a:t>
            </a:r>
            <a:r>
              <a:rPr lang="en-US" baseline="0" dirty="0"/>
              <a:t> was important for many other applications and there were capability gaps</a:t>
            </a:r>
          </a:p>
          <a:p>
            <a:r>
              <a:rPr lang="en-US" baseline="0" dirty="0"/>
              <a:t>-The pre-lightning initiation threat is not always obvious and determining when it is safe after storm passage is challenging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795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-Clean example with variable lead-time in the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midwest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-The lead-time is a function of how rapidly the storm develops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210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-Missouri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9911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-Storms in N. Indiana with composite reflectivity</a:t>
            </a:r>
          </a:p>
          <a:p>
            <a:r>
              <a:rPr lang="en-US" dirty="0"/>
              <a:t>-Not an extreme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3584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-Good example of day/night transition and how the model handles lightning potential near the end of a</a:t>
            </a:r>
            <a:r>
              <a:rPr lang="en-US" baseline="0" dirty="0"/>
              <a:t> convective event</a:t>
            </a:r>
          </a:p>
          <a:p>
            <a:r>
              <a:rPr lang="en-US" baseline="0" dirty="0"/>
              <a:t>-Note the SW elongation of the higher probabilities that captures the last gasp of </a:t>
            </a:r>
            <a:r>
              <a:rPr lang="en-US" baseline="0" dirty="0" err="1"/>
              <a:t>stratiform</a:t>
            </a:r>
            <a:r>
              <a:rPr lang="en-US" baseline="0" dirty="0"/>
              <a:t> lightning</a:t>
            </a:r>
          </a:p>
          <a:p>
            <a:r>
              <a:rPr lang="en-US" baseline="0" dirty="0"/>
              <a:t>-Giving the “all clear” is equally important and challenging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949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ternate Interio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C1FAB-83CB-DA42-B371-342944B7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BAE0C-EC9C-C94F-8F1D-E622DB264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5541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34D49-C4F3-A149-9CC2-3823D3911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90AEC-D69D-1541-922A-1F4FD6B557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2136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E029B-3EE2-5842-A4F9-54785714B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2136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75B36-22B2-9E4C-9902-3F418BD3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8CA2-D3A5-B44E-93C6-05916F846F58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34D80-0737-BB41-9167-5EA702503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A11C9-2D68-D141-A155-D2713D944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B398A6-F0E8-514E-8403-2E9AAD754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47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7A864-A6D0-1B4B-B794-2240F2084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080A52-2E94-A549-9FE3-1C399875A3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8CA2-D3A5-B44E-93C6-05916F846F58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014D38-0CF4-264E-ACA6-131B9D269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0BDDE-9060-1443-9974-93C88717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B398A6-F0E8-514E-8403-2E9AAD754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20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121817" tIns="60910" rIns="121817" bIns="60910"/>
          <a:lstStyle/>
          <a:p>
            <a:fld id="{7415C331-15E4-F64E-A1FE-6E746BBACA5F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11/16/21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9"/>
            <a:ext cx="8737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39643" y="6492879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348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93;p53">
            <a:extLst>
              <a:ext uri="{FF2B5EF4-FFF2-40B4-BE49-F238E27FC236}">
                <a16:creationId xmlns:a16="http://schemas.microsoft.com/office/drawing/2014/main" id="{03E89C42-732C-1241-9B49-4619D0C4CEF3}"/>
              </a:ext>
            </a:extLst>
          </p:cNvPr>
          <p:cNvSpPr/>
          <p:nvPr userDrawn="1"/>
        </p:nvSpPr>
        <p:spPr>
          <a:xfrm>
            <a:off x="3077428" y="1652985"/>
            <a:ext cx="9114571" cy="3578087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018;p61">
            <a:extLst>
              <a:ext uri="{FF2B5EF4-FFF2-40B4-BE49-F238E27FC236}">
                <a16:creationId xmlns:a16="http://schemas.microsoft.com/office/drawing/2014/main" id="{EC3EB82D-1B60-9A47-8616-450E087034C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3864"/>
            <a:ext cx="5681472" cy="686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96;p53">
            <a:extLst>
              <a:ext uri="{FF2B5EF4-FFF2-40B4-BE49-F238E27FC236}">
                <a16:creationId xmlns:a16="http://schemas.microsoft.com/office/drawing/2014/main" id="{EBB395FA-1E5F-B14D-9D95-B739E542B2A5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2694571" y="2949241"/>
            <a:ext cx="2064886" cy="20648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01;p53">
            <a:extLst>
              <a:ext uri="{FF2B5EF4-FFF2-40B4-BE49-F238E27FC236}">
                <a16:creationId xmlns:a16="http://schemas.microsoft.com/office/drawing/2014/main" id="{1D03E609-44EC-BC47-A4B7-05ADA0D3891B}"/>
              </a:ext>
            </a:extLst>
          </p:cNvPr>
          <p:cNvSpPr txBox="1"/>
          <p:nvPr userDrawn="1"/>
        </p:nvSpPr>
        <p:spPr>
          <a:xfrm>
            <a:off x="407916" y="4795552"/>
            <a:ext cx="4174358" cy="1039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NOAA </a:t>
            </a: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Satellite and Information Service</a:t>
            </a:r>
          </a:p>
        </p:txBody>
      </p:sp>
      <p:pic>
        <p:nvPicPr>
          <p:cNvPr id="11" name="Google Shape;703;p53">
            <a:extLst>
              <a:ext uri="{FF2B5EF4-FFF2-40B4-BE49-F238E27FC236}">
                <a16:creationId xmlns:a16="http://schemas.microsoft.com/office/drawing/2014/main" id="{411923B4-1641-7D4D-A84A-4540E5B2A267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7978" y="-6531"/>
            <a:ext cx="2554425" cy="232260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12;p60">
            <a:extLst>
              <a:ext uri="{FF2B5EF4-FFF2-40B4-BE49-F238E27FC236}">
                <a16:creationId xmlns:a16="http://schemas.microsoft.com/office/drawing/2014/main" id="{3947C7F1-6C1C-6543-BAF5-2609B9DE795C}"/>
              </a:ext>
            </a:extLst>
          </p:cNvPr>
          <p:cNvSpPr/>
          <p:nvPr userDrawn="1"/>
        </p:nvSpPr>
        <p:spPr>
          <a:xfrm>
            <a:off x="-4" y="0"/>
            <a:ext cx="12192004" cy="6877044"/>
          </a:xfrm>
          <a:prstGeom prst="rect">
            <a:avLst/>
          </a:prstGeom>
          <a:solidFill>
            <a:srgbClr val="2931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873B46-884B-E84F-B974-E245A71D7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D646E-AFD3-1344-BA4A-45557BA5A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2B29AF-EC09-9341-AF20-37389639259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429676"/>
            <a:ext cx="11652691" cy="447573"/>
          </a:xfrm>
          <a:prstGeom prst="rect">
            <a:avLst/>
          </a:prstGeom>
        </p:spPr>
      </p:pic>
      <p:sp>
        <p:nvSpPr>
          <p:cNvPr id="8" name="Google Shape;711;p54">
            <a:extLst>
              <a:ext uri="{FF2B5EF4-FFF2-40B4-BE49-F238E27FC236}">
                <a16:creationId xmlns:a16="http://schemas.microsoft.com/office/drawing/2014/main" id="{A3BA3C56-EDE4-8940-85F8-CCBCD770AF24}"/>
              </a:ext>
            </a:extLst>
          </p:cNvPr>
          <p:cNvSpPr txBox="1">
            <a:spLocks/>
          </p:cNvSpPr>
          <p:nvPr userDrawn="1"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-US" b="0" i="0" smtClean="0">
                <a:solidFill>
                  <a:srgbClr val="CCC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b="0" i="0" dirty="0">
              <a:solidFill>
                <a:srgbClr val="CCCC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FC5F0E-928F-7C44-8531-56CA711FA974}"/>
              </a:ext>
            </a:extLst>
          </p:cNvPr>
          <p:cNvGrpSpPr/>
          <p:nvPr userDrawn="1"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D8F3A59-92FC-4C40-9173-BACB393D3BCE}"/>
                </a:ext>
              </a:extLst>
            </p:cNvPr>
            <p:cNvSpPr/>
            <p:nvPr userDrawn="1"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alibri" panose="020F0502020204030204" pitchFamily="34" charset="0"/>
              </a:endParaRPr>
            </a:p>
          </p:txBody>
        </p:sp>
        <p:pic>
          <p:nvPicPr>
            <p:cNvPr id="11" name="Google Shape;713;p54">
              <a:extLst>
                <a:ext uri="{FF2B5EF4-FFF2-40B4-BE49-F238E27FC236}">
                  <a16:creationId xmlns:a16="http://schemas.microsoft.com/office/drawing/2014/main" id="{EBE35BB8-2E8D-1941-AAF6-36AED8EF9E09}"/>
                </a:ext>
              </a:extLst>
            </p:cNvPr>
            <p:cNvPicPr preferRelativeResize="0"/>
            <p:nvPr userDrawn="1"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85E15D8-BD0F-5F47-96B2-1ECAD9B7D893}"/>
              </a:ext>
            </a:extLst>
          </p:cNvPr>
          <p:cNvSpPr txBox="1"/>
          <p:nvPr userDrawn="1"/>
        </p:nvSpPr>
        <p:spPr>
          <a:xfrm>
            <a:off x="923667" y="6485276"/>
            <a:ext cx="7663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NOAA National Environmental Satellite, Data, and Information Service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C5EF8B-F04E-FC47-BBD1-771F726C8457}"/>
              </a:ext>
            </a:extLst>
          </p:cNvPr>
          <p:cNvSpPr txBox="1"/>
          <p:nvPr userDrawn="1"/>
        </p:nvSpPr>
        <p:spPr>
          <a:xfrm>
            <a:off x="7036067" y="6492875"/>
            <a:ext cx="4325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en-US" sz="1400" b="0" i="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September 2021</a:t>
            </a:r>
            <a:endParaRPr lang="en-US" sz="1400" b="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4FDF60-65E1-6143-92C8-2356F51BD003}"/>
              </a:ext>
            </a:extLst>
          </p:cNvPr>
          <p:cNvSpPr/>
          <p:nvPr userDrawn="1"/>
        </p:nvSpPr>
        <p:spPr>
          <a:xfrm>
            <a:off x="0" y="1"/>
            <a:ext cx="923667" cy="708024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16" name="Google Shape;693;p53">
            <a:extLst>
              <a:ext uri="{FF2B5EF4-FFF2-40B4-BE49-F238E27FC236}">
                <a16:creationId xmlns:a16="http://schemas.microsoft.com/office/drawing/2014/main" id="{597BC08F-8901-B043-AD40-0CBFF7BF4FC2}"/>
              </a:ext>
            </a:extLst>
          </p:cNvPr>
          <p:cNvSpPr/>
          <p:nvPr userDrawn="1"/>
        </p:nvSpPr>
        <p:spPr>
          <a:xfrm>
            <a:off x="923668" y="-7597"/>
            <a:ext cx="492382" cy="715622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703;p53">
            <a:extLst>
              <a:ext uri="{FF2B5EF4-FFF2-40B4-BE49-F238E27FC236}">
                <a16:creationId xmlns:a16="http://schemas.microsoft.com/office/drawing/2014/main" id="{F684540E-0D7B-3B49-B466-B32A09E7D896}"/>
              </a:ext>
            </a:extLst>
          </p:cNvPr>
          <p:cNvPicPr preferRelativeResize="0"/>
          <p:nvPr userDrawn="1"/>
        </p:nvPicPr>
        <p:blipFill rotWithShape="1">
          <a:blip r:embed="rId8">
            <a:alphaModFix/>
          </a:blip>
          <a:srcRect b="3659"/>
          <a:stretch/>
        </p:blipFill>
        <p:spPr>
          <a:xfrm>
            <a:off x="219223" y="1"/>
            <a:ext cx="1216101" cy="708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3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imss.ssec.wisc.edu/severe_conv/pltg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sdis.noaa.gov/news/noaa-satellite-data-predict-future-lightning-strikes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imss.ssec.wisc.edu/severe_conv/training/recorded/ProbSevere2019/presentation_html5.html" TargetMode="External"/><Relationship Id="rId7" Type="http://schemas.openxmlformats.org/officeDocument/2006/relationships/hyperlink" Target="https://cimss.ssec.wisc.edu/severe_conv/training/training.html" TargetMode="External"/><Relationship Id="rId2" Type="http://schemas.openxmlformats.org/officeDocument/2006/relationships/hyperlink" Target="https://cimss.ssec.wisc.edu/severe_conv/probsev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imss.ssec.wisc.edu/satellite-blog/archives/38136" TargetMode="External"/><Relationship Id="rId5" Type="http://schemas.openxmlformats.org/officeDocument/2006/relationships/hyperlink" Target="https://cimss.ssec.wisc.edu/satellite-blog/archives/tag/icp" TargetMode="External"/><Relationship Id="rId4" Type="http://schemas.openxmlformats.org/officeDocument/2006/relationships/hyperlink" Target="http://goesrhwt.blogspot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7;p53">
            <a:extLst>
              <a:ext uri="{FF2B5EF4-FFF2-40B4-BE49-F238E27FC236}">
                <a16:creationId xmlns:a16="http://schemas.microsoft.com/office/drawing/2014/main" id="{5CE4EDA1-1988-994A-9536-69AFC572FC3E}"/>
              </a:ext>
            </a:extLst>
          </p:cNvPr>
          <p:cNvSpPr txBox="1"/>
          <p:nvPr/>
        </p:nvSpPr>
        <p:spPr>
          <a:xfrm>
            <a:off x="5124816" y="1853035"/>
            <a:ext cx="6803925" cy="2462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5000"/>
              <a:buFont typeface="Arial Narrow"/>
              <a:buNone/>
            </a:pPr>
            <a:r>
              <a:rPr lang="en-US" sz="5000" dirty="0" err="1">
                <a:solidFill>
                  <a:srgbClr val="2F5496"/>
                </a:solidFill>
                <a:latin typeface="Calibri" panose="020F0502020204030204" pitchFamily="34" charset="0"/>
                <a:ea typeface="Arial Narrow"/>
                <a:cs typeface="Calibri" panose="020F0502020204030204" pitchFamily="34" charset="0"/>
                <a:sym typeface="Arial Narrow"/>
              </a:rPr>
              <a:t>ProbSevere</a:t>
            </a:r>
            <a:r>
              <a:rPr lang="en-US" sz="5000" dirty="0">
                <a:solidFill>
                  <a:srgbClr val="2F5496"/>
                </a:solidFill>
                <a:latin typeface="Calibri" panose="020F0502020204030204" pitchFamily="34" charset="0"/>
                <a:ea typeface="Arial Narrow"/>
                <a:cs typeface="Calibri" panose="020F0502020204030204" pitchFamily="34" charset="0"/>
                <a:sym typeface="Arial Narrow"/>
              </a:rPr>
              <a:t> </a:t>
            </a:r>
            <a:r>
              <a:rPr lang="en-US" sz="5000" dirty="0" err="1">
                <a:solidFill>
                  <a:srgbClr val="2F5496"/>
                </a:solidFill>
                <a:latin typeface="Calibri" panose="020F0502020204030204" pitchFamily="34" charset="0"/>
                <a:ea typeface="Arial Narrow"/>
                <a:cs typeface="Calibri" panose="020F0502020204030204" pitchFamily="34" charset="0"/>
                <a:sym typeface="Arial Narrow"/>
              </a:rPr>
              <a:t>LightningCast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698;p53">
            <a:extLst>
              <a:ext uri="{FF2B5EF4-FFF2-40B4-BE49-F238E27FC236}">
                <a16:creationId xmlns:a16="http://schemas.microsoft.com/office/drawing/2014/main" id="{B370124D-FF32-A74D-B08D-F6B14D15D281}"/>
              </a:ext>
            </a:extLst>
          </p:cNvPr>
          <p:cNvSpPr txBox="1"/>
          <p:nvPr/>
        </p:nvSpPr>
        <p:spPr>
          <a:xfrm>
            <a:off x="5363548" y="4315146"/>
            <a:ext cx="705513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Mike Pavolonis (NOAA/NESDIS/STAR)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John </a:t>
            </a:r>
            <a:r>
              <a:rPr lang="en-US" sz="2800" b="1" dirty="0" err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Cintineo</a:t>
            </a:r>
            <a:r>
              <a:rPr lang="en-US" sz="2800" b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(UW-CIMSS)</a:t>
            </a:r>
          </a:p>
        </p:txBody>
      </p:sp>
      <p:sp>
        <p:nvSpPr>
          <p:cNvPr id="4" name="Google Shape;700;p53">
            <a:extLst>
              <a:ext uri="{FF2B5EF4-FFF2-40B4-BE49-F238E27FC236}">
                <a16:creationId xmlns:a16="http://schemas.microsoft.com/office/drawing/2014/main" id="{F067ED91-F1E3-C645-BD05-7328841A24D5}"/>
              </a:ext>
            </a:extLst>
          </p:cNvPr>
          <p:cNvSpPr txBox="1"/>
          <p:nvPr/>
        </p:nvSpPr>
        <p:spPr>
          <a:xfrm>
            <a:off x="407916" y="5911719"/>
            <a:ext cx="2053426" cy="573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 September 2021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702;p53">
            <a:extLst>
              <a:ext uri="{FF2B5EF4-FFF2-40B4-BE49-F238E27FC236}">
                <a16:creationId xmlns:a16="http://schemas.microsoft.com/office/drawing/2014/main" id="{CA8B16E1-4B13-4F4B-9151-E12185097568}"/>
              </a:ext>
            </a:extLst>
          </p:cNvPr>
          <p:cNvSpPr txBox="1"/>
          <p:nvPr/>
        </p:nvSpPr>
        <p:spPr>
          <a:xfrm>
            <a:off x="5124816" y="5315399"/>
            <a:ext cx="648151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424" y="5237945"/>
            <a:ext cx="2227576" cy="1620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A2AA9C-F18E-7941-BDF5-E27CD7BD96C1}"/>
              </a:ext>
            </a:extLst>
          </p:cNvPr>
          <p:cNvSpPr txBox="1"/>
          <p:nvPr/>
        </p:nvSpPr>
        <p:spPr>
          <a:xfrm>
            <a:off x="5363548" y="6497465"/>
            <a:ext cx="3541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With support from GOES-R Science</a:t>
            </a:r>
          </a:p>
        </p:txBody>
      </p:sp>
    </p:spTree>
    <p:extLst>
      <p:ext uri="{BB962C8B-B14F-4D97-AF65-F5344CB8AC3E}">
        <p14:creationId xmlns:p14="http://schemas.microsoft.com/office/powerpoint/2010/main" val="1820120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08000" y="177801"/>
            <a:ext cx="11480800" cy="67710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Verification - GOES-16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815F58-EE61-0540-BE42-A4C51C8B2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2" y="1028184"/>
            <a:ext cx="6021999" cy="4510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6C635-6E24-CE49-8406-DB544E881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163" y="1028184"/>
            <a:ext cx="5863579" cy="43236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000" y="5530563"/>
            <a:ext cx="5113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Critical success index for probability &gt; 40%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81460" y="5351833"/>
            <a:ext cx="5113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Seasonal performance</a:t>
            </a:r>
          </a:p>
        </p:txBody>
      </p:sp>
    </p:spTree>
    <p:extLst>
      <p:ext uri="{BB962C8B-B14F-4D97-AF65-F5344CB8AC3E}">
        <p14:creationId xmlns:p14="http://schemas.microsoft.com/office/powerpoint/2010/main" val="568335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AD00B4A-ACE0-8E47-B10C-B1C21E18DFBA}"/>
              </a:ext>
            </a:extLst>
          </p:cNvPr>
          <p:cNvSpPr txBox="1"/>
          <p:nvPr/>
        </p:nvSpPr>
        <p:spPr>
          <a:xfrm>
            <a:off x="508000" y="-72271"/>
            <a:ext cx="11480800" cy="67710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ProbSevere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LightningCast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Availability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50" y="604837"/>
            <a:ext cx="5348680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Near real-time output is available via </a:t>
            </a:r>
            <a:r>
              <a:rPr lang="en-US" sz="2000" dirty="0">
                <a:solidFill>
                  <a:schemeClr val="tx1"/>
                </a:solidFill>
                <a:hlinkClick r:id="rId3"/>
              </a:rPr>
              <a:t>this</a:t>
            </a:r>
            <a:r>
              <a:rPr lang="en-US" sz="2000" dirty="0">
                <a:solidFill>
                  <a:schemeClr val="tx1"/>
                </a:solidFill>
              </a:rPr>
              <a:t> link</a:t>
            </a:r>
          </a:p>
        </p:txBody>
      </p:sp>
      <p:pic>
        <p:nvPicPr>
          <p:cNvPr id="6" name="Picture 5" descr="Screen Shot 2021-09-22 at 8.45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95" y="1004947"/>
            <a:ext cx="10139792" cy="582488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205709" y="1573222"/>
            <a:ext cx="4326444" cy="523220"/>
            <a:chOff x="6205709" y="1573222"/>
            <a:chExt cx="4326444" cy="523220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6205709" y="1975104"/>
              <a:ext cx="111517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320879" y="1573222"/>
              <a:ext cx="3211274" cy="52322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CONUS: ~30s after end of scanning</a:t>
              </a:r>
            </a:p>
            <a:p>
              <a:r>
                <a:rPr lang="en-US" dirty="0"/>
                <a:t>MESO: ~3s after end of scanning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0" y="1573222"/>
            <a:ext cx="3531369" cy="1468080"/>
            <a:chOff x="0" y="1573222"/>
            <a:chExt cx="3531369" cy="1468080"/>
          </a:xfrm>
        </p:grpSpPr>
        <p:sp>
          <p:nvSpPr>
            <p:cNvPr id="20" name="Rectangle 19"/>
            <p:cNvSpPr/>
            <p:nvPr/>
          </p:nvSpPr>
          <p:spPr>
            <a:xfrm>
              <a:off x="2023826" y="1573222"/>
              <a:ext cx="1507543" cy="223228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0" y="2087195"/>
              <a:ext cx="2279923" cy="95410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Link to additional info and </a:t>
              </a:r>
              <a:r>
                <a:rPr lang="en-US" dirty="0" err="1"/>
                <a:t>GRLevelX</a:t>
              </a:r>
              <a:r>
                <a:rPr lang="en-US" dirty="0"/>
                <a:t> </a:t>
              </a:r>
              <a:r>
                <a:rPr lang="en-US" dirty="0" err="1"/>
                <a:t>Placefiles</a:t>
              </a:r>
              <a:r>
                <a:rPr lang="en-US" dirty="0"/>
                <a:t> (parallax corrected contours for radar overlay)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1930895" y="1796450"/>
              <a:ext cx="206513" cy="29074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0" y="3670821"/>
            <a:ext cx="6680039" cy="3159011"/>
            <a:chOff x="0" y="3670821"/>
            <a:chExt cx="6680039" cy="315901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F2F7DC7-568B-864C-BC71-1E58ED0D7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755043"/>
              <a:ext cx="3191307" cy="225450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12CB331-F4EE-3448-AAF3-D3A7E9E18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624"/>
            <a:stretch/>
          </p:blipFill>
          <p:spPr>
            <a:xfrm>
              <a:off x="3191307" y="3753416"/>
              <a:ext cx="3488732" cy="307641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25950" y="3670821"/>
              <a:ext cx="26833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</a:rPr>
                <a:t>Right click on map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8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5324" y="64947"/>
            <a:ext cx="10408186" cy="81878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ProbSevere</a:t>
            </a:r>
            <a:r>
              <a:rPr lang="en-US" dirty="0"/>
              <a:t> </a:t>
            </a:r>
            <a:r>
              <a:rPr lang="en-US" dirty="0" err="1"/>
              <a:t>LightningCast</a:t>
            </a:r>
            <a:r>
              <a:rPr lang="en-US" dirty="0"/>
              <a:t>: Summary/Next Steps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Unique quantitative exploitation of GOES-R data: ~30 minutes of lead-time relative to first occurrence of GLM detected lightning</a:t>
            </a:r>
          </a:p>
          <a:p>
            <a:r>
              <a:rPr lang="en-US" dirty="0"/>
              <a:t>AI tools are not a replacement for human expert analysis, but they enable consistent, efficient, and </a:t>
            </a:r>
            <a:r>
              <a:rPr lang="en-US"/>
              <a:t>timely decision-</a:t>
            </a:r>
            <a:r>
              <a:rPr lang="en-US" dirty="0"/>
              <a:t>making</a:t>
            </a:r>
          </a:p>
          <a:p>
            <a:r>
              <a:rPr lang="en-US" dirty="0"/>
              <a:t>User evaluations (OPC/TAFB/WFOs/CWSUs/AWC) will dictate further development of model, user interfaces, and dissemination mechanisms</a:t>
            </a:r>
          </a:p>
          <a:p>
            <a:r>
              <a:rPr lang="en-US" dirty="0"/>
              <a:t>The existing </a:t>
            </a:r>
            <a:r>
              <a:rPr lang="en-US" dirty="0" err="1"/>
              <a:t>ProbSevere</a:t>
            </a:r>
            <a:r>
              <a:rPr lang="en-US" dirty="0"/>
              <a:t> v2 AWIPS plug-in can be used to display </a:t>
            </a:r>
            <a:r>
              <a:rPr lang="en-US" dirty="0" err="1"/>
              <a:t>LightningCast</a:t>
            </a:r>
            <a:r>
              <a:rPr lang="en-US" dirty="0"/>
              <a:t> contours, but only if v2 ingest is disabled (seeking resolution/alternatives for AWIPS display)</a:t>
            </a:r>
          </a:p>
          <a:p>
            <a:r>
              <a:rPr lang="en-US" dirty="0"/>
              <a:t>Possible </a:t>
            </a:r>
            <a:r>
              <a:rPr lang="en-US" dirty="0" err="1"/>
              <a:t>ConOps</a:t>
            </a:r>
            <a:r>
              <a:rPr lang="en-US" dirty="0"/>
              <a:t>: deploy </a:t>
            </a:r>
            <a:r>
              <a:rPr lang="en-US" dirty="0" err="1"/>
              <a:t>LightningCast</a:t>
            </a:r>
            <a:r>
              <a:rPr lang="en-US" dirty="0"/>
              <a:t> software on AWIPS boxes</a:t>
            </a:r>
          </a:p>
        </p:txBody>
      </p:sp>
    </p:spTree>
    <p:extLst>
      <p:ext uri="{BB962C8B-B14F-4D97-AF65-F5344CB8AC3E}">
        <p14:creationId xmlns:p14="http://schemas.microsoft.com/office/powerpoint/2010/main" val="1792484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21-09-22 at 10.45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1" y="0"/>
            <a:ext cx="850144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35491" y="2106183"/>
            <a:ext cx="3262903" cy="193899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For additional information on </a:t>
            </a:r>
            <a:r>
              <a:rPr lang="en-US" sz="2400" dirty="0" err="1">
                <a:solidFill>
                  <a:schemeClr val="tx1"/>
                </a:solidFill>
              </a:rPr>
              <a:t>ProbSevere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LightningCast</a:t>
            </a:r>
            <a:r>
              <a:rPr lang="en-US" sz="2400" dirty="0">
                <a:solidFill>
                  <a:schemeClr val="tx1"/>
                </a:solidFill>
              </a:rPr>
              <a:t> see </a:t>
            </a:r>
            <a:r>
              <a:rPr lang="en-US" sz="2400" dirty="0">
                <a:solidFill>
                  <a:schemeClr val="tx1"/>
                </a:solidFill>
                <a:hlinkClick r:id="rId3"/>
              </a:rPr>
              <a:t>this</a:t>
            </a:r>
            <a:r>
              <a:rPr lang="en-US" sz="2400" dirty="0">
                <a:solidFill>
                  <a:schemeClr val="tx1"/>
                </a:solidFill>
              </a:rPr>
              <a:t> NESDIS news story</a:t>
            </a:r>
          </a:p>
        </p:txBody>
      </p:sp>
    </p:spTree>
    <p:extLst>
      <p:ext uri="{BB962C8B-B14F-4D97-AF65-F5344CB8AC3E}">
        <p14:creationId xmlns:p14="http://schemas.microsoft.com/office/powerpoint/2010/main" val="3264222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23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ProbSevere</a:t>
            </a:r>
            <a:r>
              <a:rPr lang="en-US" dirty="0"/>
              <a:t>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884" indent="-342884">
              <a:buFont typeface="Arial"/>
              <a:buChar char="•"/>
            </a:pPr>
            <a:r>
              <a:rPr lang="en-US" dirty="0" err="1"/>
              <a:t>ProbSevere</a:t>
            </a:r>
            <a:r>
              <a:rPr lang="en-US" dirty="0"/>
              <a:t> v2.x via Web Mapping Service:</a:t>
            </a:r>
          </a:p>
          <a:p>
            <a:pPr marL="899613" lvl="1" indent="-342884">
              <a:buFont typeface="Arial"/>
              <a:buChar char="•"/>
            </a:pPr>
            <a:r>
              <a:rPr lang="en-US" dirty="0">
                <a:hlinkClick r:id="rId2"/>
              </a:rPr>
              <a:t>https://cimss.ssec.wisc.edu/severe_conv/probsev.html</a:t>
            </a:r>
            <a:r>
              <a:rPr lang="en-US" dirty="0"/>
              <a:t> </a:t>
            </a:r>
          </a:p>
          <a:p>
            <a:pPr marL="342884" indent="-342884">
              <a:buFont typeface="Arial"/>
              <a:buChar char="•"/>
            </a:pPr>
            <a:r>
              <a:rPr lang="en-US" dirty="0" err="1"/>
              <a:t>ProbSevere</a:t>
            </a:r>
            <a:r>
              <a:rPr lang="en-US" dirty="0"/>
              <a:t> v2.x Description:</a:t>
            </a:r>
          </a:p>
          <a:p>
            <a:pPr marL="899613" lvl="1" indent="-342884">
              <a:buFont typeface="Arial"/>
              <a:buChar char="•"/>
            </a:pPr>
            <a:r>
              <a:rPr lang="en-US" dirty="0">
                <a:hlinkClick r:id="rId3"/>
              </a:rPr>
              <a:t>https://journals.ametsoc.org/view/journals/wefo/35/4/wafD190242.xml</a:t>
            </a:r>
          </a:p>
          <a:p>
            <a:pPr marL="899613" lvl="1" indent="-342884">
              <a:buFont typeface="Arial"/>
              <a:buChar char="•"/>
            </a:pPr>
            <a:r>
              <a:rPr lang="en-US" dirty="0">
                <a:hlinkClick r:id="rId3"/>
              </a:rPr>
              <a:t>https://cimss.ssec.wisc.edu/severe_conv/training/recorded/ProbSevere2019/presentation_html5.html</a:t>
            </a:r>
            <a:r>
              <a:rPr lang="en-US" dirty="0"/>
              <a:t> </a:t>
            </a:r>
          </a:p>
          <a:p>
            <a:pPr marL="342884" indent="-342884">
              <a:buFont typeface="Arial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ProbSevere</a:t>
            </a:r>
            <a:r>
              <a:rPr lang="en-US" dirty="0">
                <a:solidFill>
                  <a:srgbClr val="FFFFFF"/>
                </a:solidFill>
              </a:rPr>
              <a:t> Case studies:</a:t>
            </a:r>
          </a:p>
          <a:p>
            <a:pPr marL="899613" lvl="1" indent="-342884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hlinkClick r:id="rId4"/>
              </a:rPr>
              <a:t>http://goesrhwt.blogspot.com/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marL="342884" indent="-342884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ABI + GLM Deep Learning Model for Severe Weather </a:t>
            </a:r>
            <a:r>
              <a:rPr lang="en-US" dirty="0" err="1">
                <a:solidFill>
                  <a:srgbClr val="FFFFFF"/>
                </a:solidFill>
              </a:rPr>
              <a:t>Nowcasting</a:t>
            </a:r>
            <a:r>
              <a:rPr lang="en-US" dirty="0">
                <a:solidFill>
                  <a:srgbClr val="FFFFFF"/>
                </a:solidFill>
              </a:rPr>
              <a:t>:</a:t>
            </a:r>
          </a:p>
          <a:p>
            <a:pPr marL="899613" lvl="1" indent="-342884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hlinkClick r:id="rId5"/>
              </a:rPr>
              <a:t>https://journals.ametsoc.org/view/journals/wefo/35/6/waf-d-20-0028.1.xml</a:t>
            </a:r>
          </a:p>
          <a:p>
            <a:pPr marL="899613" lvl="1" indent="-342884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hlinkClick r:id="rId5"/>
              </a:rPr>
              <a:t>https://cimss.ssec.wisc.edu/satellite-blog/archives/tag/icp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marL="342884" indent="-342884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ABI Deep Learning Model for Lightning </a:t>
            </a:r>
            <a:r>
              <a:rPr lang="en-US" dirty="0" err="1">
                <a:solidFill>
                  <a:srgbClr val="FFFFFF"/>
                </a:solidFill>
              </a:rPr>
              <a:t>Nowcasting</a:t>
            </a:r>
            <a:r>
              <a:rPr lang="en-US" dirty="0">
                <a:solidFill>
                  <a:srgbClr val="FFFFFF"/>
                </a:solidFill>
              </a:rPr>
              <a:t>:</a:t>
            </a:r>
          </a:p>
          <a:p>
            <a:pPr marL="899613" lvl="1" indent="-342884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hlinkClick r:id="rId6"/>
              </a:rPr>
              <a:t>https://cimss.ssec.wisc.edu/satellite-blog/archives/38136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marL="342884" indent="-342884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Additional Resources (including addition references):</a:t>
            </a:r>
          </a:p>
          <a:p>
            <a:pPr marL="899613" lvl="1" indent="-342884">
              <a:buFont typeface="Arial"/>
              <a:buChar char="•"/>
            </a:pPr>
            <a:r>
              <a:rPr lang="en-US" dirty="0">
                <a:hlinkClick r:id="rId7"/>
              </a:rPr>
              <a:t>https://cimss.ssec.wisc.edu/severe_conv/training/training.html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050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08000" y="177801"/>
            <a:ext cx="11480800" cy="67710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GOES-16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43" y="6492879"/>
            <a:ext cx="2844800" cy="365125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16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815F58-EE61-0540-BE42-A4C51C8B2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55323"/>
            <a:ext cx="6021999" cy="45104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C981D7-DB24-2347-A410-CAD3FDF82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985" y="1255323"/>
            <a:ext cx="6021999" cy="451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44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08000" y="177801"/>
            <a:ext cx="11480800" cy="67710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GOES-17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43" y="6492879"/>
            <a:ext cx="2844800" cy="365125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17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3489BC-7D55-714D-8706-16A3592D3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3" y="1679330"/>
            <a:ext cx="5994397" cy="4498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7C1882-5F03-FA48-9662-C731E8811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" y="1679331"/>
            <a:ext cx="5986493" cy="44928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6C3B34-F7E6-E541-B692-FC68E6B40420}"/>
              </a:ext>
            </a:extLst>
          </p:cNvPr>
          <p:cNvSpPr txBox="1"/>
          <p:nvPr/>
        </p:nvSpPr>
        <p:spPr>
          <a:xfrm>
            <a:off x="203201" y="1026549"/>
            <a:ext cx="6123926" cy="36932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Trained on GOES-16 </a:t>
            </a:r>
            <a:r>
              <a:rPr lang="en-US" sz="1600" dirty="0">
                <a:solidFill>
                  <a:schemeClr val="bg1"/>
                </a:solidFill>
              </a:rPr>
              <a:t>(CH02 + CH05 + CH13);</a:t>
            </a:r>
            <a:r>
              <a:rPr lang="en-US" dirty="0">
                <a:solidFill>
                  <a:schemeClr val="bg1"/>
                </a:solidFill>
              </a:rPr>
              <a:t> evaluated on GOES-17</a:t>
            </a:r>
          </a:p>
        </p:txBody>
      </p:sp>
    </p:spTree>
    <p:extLst>
      <p:ext uri="{BB962C8B-B14F-4D97-AF65-F5344CB8AC3E}">
        <p14:creationId xmlns:p14="http://schemas.microsoft.com/office/powerpoint/2010/main" val="504657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43" y="6492879"/>
            <a:ext cx="2844800" cy="365125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18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CullmanAL_1deg_20210814" descr="CullmanAL_1deg_20210814">
            <a:hlinkClick r:id="" action="ppaction://media"/>
            <a:extLst>
              <a:ext uri="{FF2B5EF4-FFF2-40B4-BE49-F238E27FC236}">
                <a16:creationId xmlns:a16="http://schemas.microsoft.com/office/drawing/2014/main" id="{B4437334-588D-F149-84CB-6628B9E5F7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0" y="-25400"/>
            <a:ext cx="7317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7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43" y="6492879"/>
            <a:ext cx="2844800" cy="365125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19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EC6B19-CB4C-4F43-9C60-1B5E274A4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09" y="0"/>
            <a:ext cx="8372983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F20AA7-24DE-1E47-944F-906FC3ED2444}"/>
              </a:ext>
            </a:extLst>
          </p:cNvPr>
          <p:cNvCxnSpPr/>
          <p:nvPr/>
        </p:nvCxnSpPr>
        <p:spPr>
          <a:xfrm>
            <a:off x="6908800" y="685800"/>
            <a:ext cx="0" cy="51816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45CB45-293B-774D-B032-2C6C0CF0B132}"/>
              </a:ext>
            </a:extLst>
          </p:cNvPr>
          <p:cNvSpPr txBox="1"/>
          <p:nvPr/>
        </p:nvSpPr>
        <p:spPr>
          <a:xfrm rot="16200000">
            <a:off x="5129467" y="2095802"/>
            <a:ext cx="3189335" cy="36933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600" dirty="0"/>
              <a:t>Convective rain evident on radar</a:t>
            </a:r>
          </a:p>
        </p:txBody>
      </p:sp>
    </p:spTree>
    <p:extLst>
      <p:ext uri="{BB962C8B-B14F-4D97-AF65-F5344CB8AC3E}">
        <p14:creationId xmlns:p14="http://schemas.microsoft.com/office/powerpoint/2010/main" val="5995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5733" y="1016983"/>
            <a:ext cx="202141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1. </a:t>
            </a:r>
            <a:r>
              <a:rPr lang="en-US" sz="1800" b="1" dirty="0" err="1">
                <a:solidFill>
                  <a:schemeClr val="tx1"/>
                </a:solidFill>
              </a:rPr>
              <a:t>ProbSevere</a:t>
            </a:r>
            <a:r>
              <a:rPr lang="en-US" sz="1800" b="1" dirty="0">
                <a:solidFill>
                  <a:schemeClr val="tx1"/>
                </a:solidFill>
              </a:rPr>
              <a:t> v2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0039" y="987391"/>
            <a:ext cx="392488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2. Intense Convection </a:t>
            </a:r>
            <a:r>
              <a:rPr lang="en-US" sz="1800" b="1" dirty="0" err="1"/>
              <a:t>Nowcasting</a:t>
            </a:r>
            <a:endParaRPr lang="en-US" sz="1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358295" y="983393"/>
            <a:ext cx="202141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3. </a:t>
            </a:r>
            <a:r>
              <a:rPr lang="en-US" sz="1800" b="1" dirty="0" err="1"/>
              <a:t>ProbSevere</a:t>
            </a:r>
            <a:r>
              <a:rPr lang="en-US" sz="1800" b="1" dirty="0"/>
              <a:t> v3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9620" y="3795689"/>
            <a:ext cx="293546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4. Lightning </a:t>
            </a:r>
            <a:r>
              <a:rPr lang="en-US" sz="1800" b="1" dirty="0" err="1"/>
              <a:t>Nowcasting</a:t>
            </a:r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03194" y="3795689"/>
            <a:ext cx="409456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5. Convective Initiation </a:t>
            </a:r>
            <a:r>
              <a:rPr lang="en-US" sz="1800" b="1" dirty="0" err="1"/>
              <a:t>Nowcasting</a:t>
            </a:r>
            <a:endParaRPr lang="en-US" sz="18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B38FD6-FADF-F84B-AA1F-9D89EF381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80" y="1381986"/>
            <a:ext cx="3277246" cy="2294073"/>
          </a:xfrm>
          <a:prstGeom prst="rect">
            <a:avLst/>
          </a:prstGeom>
        </p:spPr>
      </p:pic>
      <p:pic>
        <p:nvPicPr>
          <p:cNvPr id="13" name="Picture 12" descr="GOES-East_CONUS_SANDWICH_2020-05-22T21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41" y="1362144"/>
            <a:ext cx="2626190" cy="2244761"/>
          </a:xfrm>
          <a:prstGeom prst="rect">
            <a:avLst/>
          </a:prstGeom>
        </p:spPr>
      </p:pic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65" y="4181592"/>
            <a:ext cx="2762982" cy="2255624"/>
          </a:xfrm>
          <a:prstGeom prst="rect">
            <a:avLst/>
          </a:prstGeom>
        </p:spPr>
      </p:pic>
      <p:pic>
        <p:nvPicPr>
          <p:cNvPr id="16" name="Picture 15" descr="Screen Shot 2021-03-07 at 8.13.30 A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6"/>
          <a:stretch/>
        </p:blipFill>
        <p:spPr>
          <a:xfrm>
            <a:off x="4631237" y="4165021"/>
            <a:ext cx="2685694" cy="242316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848943" y="1352725"/>
            <a:ext cx="3084407" cy="5017653"/>
            <a:chOff x="9153770" y="688012"/>
            <a:chExt cx="2845894" cy="4721597"/>
          </a:xfrm>
        </p:grpSpPr>
        <p:pic>
          <p:nvPicPr>
            <p:cNvPr id="14" name="Picture 13" descr="image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33" t="2667" r="-33" b="-2"/>
            <a:stretch/>
          </p:blipFill>
          <p:spPr>
            <a:xfrm>
              <a:off x="9153770" y="688012"/>
              <a:ext cx="2845894" cy="472159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1312152" y="2302961"/>
              <a:ext cx="6875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v3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265138" y="4689642"/>
              <a:ext cx="6875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v2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</a:t>
            </a:r>
            <a:r>
              <a:rPr lang="en-US" dirty="0" err="1"/>
              <a:t>ProbSevere</a:t>
            </a:r>
            <a:r>
              <a:rPr lang="en-US" dirty="0"/>
              <a:t> Portfolio</a:t>
            </a:r>
          </a:p>
        </p:txBody>
      </p:sp>
      <p:sp>
        <p:nvSpPr>
          <p:cNvPr id="2" name="Rectangle 1"/>
          <p:cNvSpPr/>
          <p:nvPr/>
        </p:nvSpPr>
        <p:spPr>
          <a:xfrm>
            <a:off x="234879" y="3720916"/>
            <a:ext cx="7943027" cy="287389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34879" y="3720916"/>
            <a:ext cx="5867575" cy="2873890"/>
            <a:chOff x="234879" y="3720916"/>
            <a:chExt cx="5867575" cy="2873890"/>
          </a:xfrm>
        </p:grpSpPr>
        <p:sp>
          <p:nvSpPr>
            <p:cNvPr id="20" name="Rectangle 19"/>
            <p:cNvSpPr/>
            <p:nvPr/>
          </p:nvSpPr>
          <p:spPr>
            <a:xfrm>
              <a:off x="234879" y="3720916"/>
              <a:ext cx="3430723" cy="287389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841138" y="4697613"/>
              <a:ext cx="2261316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Subject of this presentation</a:t>
              </a:r>
            </a:p>
          </p:txBody>
        </p:sp>
        <p:sp>
          <p:nvSpPr>
            <p:cNvPr id="5" name="Left Arrow 4"/>
            <p:cNvSpPr/>
            <p:nvPr/>
          </p:nvSpPr>
          <p:spPr>
            <a:xfrm>
              <a:off x="3087367" y="4707937"/>
              <a:ext cx="753771" cy="567844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05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43" y="6492879"/>
            <a:ext cx="2844800" cy="365125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20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3" name="mnts_20210616.mp4" descr="mnts_20210616.mp4">
            <a:hlinkClick r:id="" action="ppaction://media"/>
            <a:extLst>
              <a:ext uri="{FF2B5EF4-FFF2-40B4-BE49-F238E27FC236}">
                <a16:creationId xmlns:a16="http://schemas.microsoft.com/office/drawing/2014/main" id="{4B440542-1C8C-9F4B-9802-21A6EFF344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1500" y="0"/>
            <a:ext cx="850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2413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43" y="6492879"/>
            <a:ext cx="2844800" cy="365125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21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4" name="GOMaine_20210609.mp4" descr="GOMaine_20210609.mp4">
            <a:hlinkClick r:id="" action="ppaction://media"/>
            <a:extLst>
              <a:ext uri="{FF2B5EF4-FFF2-40B4-BE49-F238E27FC236}">
                <a16:creationId xmlns:a16="http://schemas.microsoft.com/office/drawing/2014/main" id="{A2556D59-DB9A-0144-81CA-65F68529A9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0334" y="0"/>
            <a:ext cx="8551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5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43" y="6492879"/>
            <a:ext cx="2844800" cy="365125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22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3" name="SC_20210616.mp4" descr="SC_20210616.mp4">
            <a:hlinkClick r:id="" action="ppaction://media"/>
            <a:extLst>
              <a:ext uri="{FF2B5EF4-FFF2-40B4-BE49-F238E27FC236}">
                <a16:creationId xmlns:a16="http://schemas.microsoft.com/office/drawing/2014/main" id="{45A62445-6577-4942-BBE8-2ED61D7E0E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3552" y="0"/>
            <a:ext cx="8832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9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08000" y="177801"/>
            <a:ext cx="11480800" cy="67710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Training and validation data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43" y="6492879"/>
            <a:ext cx="2844800" cy="365125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23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76F6A1-0747-734A-A10B-4BA19A26E71C}"/>
              </a:ext>
            </a:extLst>
          </p:cNvPr>
          <p:cNvSpPr txBox="1"/>
          <p:nvPr/>
        </p:nvSpPr>
        <p:spPr>
          <a:xfrm>
            <a:off x="0" y="787401"/>
            <a:ext cx="11582400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endParaRPr lang="en-US" sz="1600" dirty="0">
              <a:solidFill>
                <a:schemeClr val="bg1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Training/validation domain: 5 patches from GOES-16 ABI CONUS sector</a:t>
            </a:r>
          </a:p>
          <a:p>
            <a:pPr marL="990077" lvl="1" indent="-38099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76,031 training samples</a:t>
            </a:r>
          </a:p>
          <a:p>
            <a:pPr marL="990077" lvl="1" indent="-38099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22,539 validation samples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990077" lvl="1" indent="-38099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8E8045-AC2C-DD4C-ACF2-1888EE323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2298632"/>
            <a:ext cx="6261839" cy="3771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936DF9-1177-9A47-934D-12FCA9C57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8801" y="2305745"/>
            <a:ext cx="5031873" cy="376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30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43" y="6492879"/>
            <a:ext cx="2844800" cy="365125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24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6A9A26-8FF3-9744-B7F9-1A30BC82067B}"/>
              </a:ext>
            </a:extLst>
          </p:cNvPr>
          <p:cNvGrpSpPr/>
          <p:nvPr/>
        </p:nvGrpSpPr>
        <p:grpSpPr>
          <a:xfrm>
            <a:off x="1640989" y="1862059"/>
            <a:ext cx="8705696" cy="4818141"/>
            <a:chOff x="69280" y="5095218"/>
            <a:chExt cx="3254175" cy="17143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D550472-C5B3-5A4B-B6BD-29A2F37F4854}"/>
                </a:ext>
              </a:extLst>
            </p:cNvPr>
            <p:cNvGrpSpPr/>
            <p:nvPr/>
          </p:nvGrpSpPr>
          <p:grpSpPr>
            <a:xfrm>
              <a:off x="263734" y="5095218"/>
              <a:ext cx="3059721" cy="1714330"/>
              <a:chOff x="81373" y="4995790"/>
              <a:chExt cx="3283413" cy="179733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3FFCD69-42FF-1345-B355-04B36B11B8DB}"/>
                  </a:ext>
                </a:extLst>
              </p:cNvPr>
              <p:cNvSpPr/>
              <p:nvPr/>
            </p:nvSpPr>
            <p:spPr>
              <a:xfrm>
                <a:off x="157573" y="5002140"/>
                <a:ext cx="45720" cy="14431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DA8814A-EC5F-9842-9D30-3D3443949AAA}"/>
                  </a:ext>
                </a:extLst>
              </p:cNvPr>
              <p:cNvSpPr/>
              <p:nvPr/>
            </p:nvSpPr>
            <p:spPr>
              <a:xfrm>
                <a:off x="239733" y="5002140"/>
                <a:ext cx="45720" cy="14431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F3E49B6-E5C1-4F45-A494-2C2F9B10ABED}"/>
                  </a:ext>
                </a:extLst>
              </p:cNvPr>
              <p:cNvSpPr/>
              <p:nvPr/>
            </p:nvSpPr>
            <p:spPr>
              <a:xfrm>
                <a:off x="392942" y="5168920"/>
                <a:ext cx="45720" cy="1193779"/>
              </a:xfrm>
              <a:prstGeom prst="rect">
                <a:avLst/>
              </a:prstGeom>
              <a:solidFill>
                <a:srgbClr val="FC6D7F"/>
              </a:solidFill>
              <a:ln>
                <a:solidFill>
                  <a:srgbClr val="FD6D8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4CBBAC9-563B-1F47-949C-1AF3EA5F92F3}"/>
                  </a:ext>
                </a:extLst>
              </p:cNvPr>
              <p:cNvSpPr/>
              <p:nvPr/>
            </p:nvSpPr>
            <p:spPr>
              <a:xfrm>
                <a:off x="480350" y="5168920"/>
                <a:ext cx="45720" cy="1193779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713765-8458-9643-B9B0-687BB2236A76}"/>
                  </a:ext>
                </a:extLst>
              </p:cNvPr>
              <p:cNvSpPr/>
              <p:nvPr/>
            </p:nvSpPr>
            <p:spPr>
              <a:xfrm>
                <a:off x="565991" y="5168919"/>
                <a:ext cx="45720" cy="1193779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034145D-5CC6-904F-86ED-C15EA679EFF2}"/>
                  </a:ext>
                </a:extLst>
              </p:cNvPr>
              <p:cNvSpPr/>
              <p:nvPr/>
            </p:nvSpPr>
            <p:spPr>
              <a:xfrm>
                <a:off x="744676" y="5308608"/>
                <a:ext cx="45720" cy="914400"/>
              </a:xfrm>
              <a:prstGeom prst="rect">
                <a:avLst/>
              </a:prstGeom>
              <a:solidFill>
                <a:srgbClr val="FC6D7F"/>
              </a:solidFill>
              <a:ln>
                <a:solidFill>
                  <a:srgbClr val="FD6D8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F2A45D2-170F-A44C-9480-BFE8D763F1BC}"/>
                  </a:ext>
                </a:extLst>
              </p:cNvPr>
              <p:cNvSpPr/>
              <p:nvPr/>
            </p:nvSpPr>
            <p:spPr>
              <a:xfrm>
                <a:off x="830653" y="5308608"/>
                <a:ext cx="45720" cy="9144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ED98559-3E9B-C144-A4C2-48D41055ED65}"/>
                  </a:ext>
                </a:extLst>
              </p:cNvPr>
              <p:cNvSpPr/>
              <p:nvPr/>
            </p:nvSpPr>
            <p:spPr>
              <a:xfrm>
                <a:off x="922355" y="5308608"/>
                <a:ext cx="45720" cy="9144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478118C-0ECA-D640-A919-F8D811CA00A2}"/>
                  </a:ext>
                </a:extLst>
              </p:cNvPr>
              <p:cNvSpPr/>
              <p:nvPr/>
            </p:nvSpPr>
            <p:spPr>
              <a:xfrm>
                <a:off x="1109818" y="5439597"/>
                <a:ext cx="45720" cy="594360"/>
              </a:xfrm>
              <a:prstGeom prst="rect">
                <a:avLst/>
              </a:prstGeom>
              <a:solidFill>
                <a:srgbClr val="FC6D7F"/>
              </a:solidFill>
              <a:ln>
                <a:solidFill>
                  <a:srgbClr val="FD6D8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51F5373-1373-334C-AF0A-2B449F0DDB60}"/>
                  </a:ext>
                </a:extLst>
              </p:cNvPr>
              <p:cNvSpPr/>
              <p:nvPr/>
            </p:nvSpPr>
            <p:spPr>
              <a:xfrm>
                <a:off x="1195795" y="5439597"/>
                <a:ext cx="45720" cy="59436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6D8DCEE-BBF2-2641-B3DD-F8713702FC19}"/>
                  </a:ext>
                </a:extLst>
              </p:cNvPr>
              <p:cNvSpPr/>
              <p:nvPr/>
            </p:nvSpPr>
            <p:spPr>
              <a:xfrm>
                <a:off x="1287497" y="5439597"/>
                <a:ext cx="45720" cy="59436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1402C88-C722-FD49-A94F-B467306DB03F}"/>
                  </a:ext>
                </a:extLst>
              </p:cNvPr>
              <p:cNvSpPr/>
              <p:nvPr/>
            </p:nvSpPr>
            <p:spPr>
              <a:xfrm>
                <a:off x="1471735" y="5549704"/>
                <a:ext cx="45720" cy="320040"/>
              </a:xfrm>
              <a:prstGeom prst="rect">
                <a:avLst/>
              </a:prstGeom>
              <a:solidFill>
                <a:srgbClr val="FC6D7F"/>
              </a:solidFill>
              <a:ln>
                <a:solidFill>
                  <a:srgbClr val="FD6D8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56C3FA3-EFB3-1943-B6C7-95E0989FF52A}"/>
                  </a:ext>
                </a:extLst>
              </p:cNvPr>
              <p:cNvSpPr/>
              <p:nvPr/>
            </p:nvSpPr>
            <p:spPr>
              <a:xfrm>
                <a:off x="1557712" y="5549704"/>
                <a:ext cx="45720" cy="32004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1171F84-8B1D-3748-AD58-D153AEBCE983}"/>
                  </a:ext>
                </a:extLst>
              </p:cNvPr>
              <p:cNvSpPr/>
              <p:nvPr/>
            </p:nvSpPr>
            <p:spPr>
              <a:xfrm>
                <a:off x="1649414" y="5549704"/>
                <a:ext cx="45720" cy="32004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0C80A3E-0F85-1445-8225-E1BC3B89FE47}"/>
                  </a:ext>
                </a:extLst>
              </p:cNvPr>
              <p:cNvSpPr/>
              <p:nvPr/>
            </p:nvSpPr>
            <p:spPr>
              <a:xfrm>
                <a:off x="1821844" y="5439597"/>
                <a:ext cx="45720" cy="594360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A07DBDB-F3FC-5E4A-96AC-F3982DB9C962}"/>
                  </a:ext>
                </a:extLst>
              </p:cNvPr>
              <p:cNvSpPr/>
              <p:nvPr/>
            </p:nvSpPr>
            <p:spPr>
              <a:xfrm>
                <a:off x="1958621" y="5439597"/>
                <a:ext cx="45720" cy="59436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E21613B-8994-8940-937C-D6DD5CA76152}"/>
                  </a:ext>
                </a:extLst>
              </p:cNvPr>
              <p:cNvSpPr/>
              <p:nvPr/>
            </p:nvSpPr>
            <p:spPr>
              <a:xfrm>
                <a:off x="2043973" y="5439597"/>
                <a:ext cx="45720" cy="59436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460B70E-7ECF-E444-AFB4-FD16C5266006}"/>
                  </a:ext>
                </a:extLst>
              </p:cNvPr>
              <p:cNvSpPr/>
              <p:nvPr/>
            </p:nvSpPr>
            <p:spPr>
              <a:xfrm>
                <a:off x="1872644" y="5439597"/>
                <a:ext cx="45720" cy="594360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DAD90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AE1E32D-4EBF-6049-9987-23739C45861C}"/>
                  </a:ext>
                </a:extLst>
              </p:cNvPr>
              <p:cNvSpPr/>
              <p:nvPr/>
            </p:nvSpPr>
            <p:spPr>
              <a:xfrm>
                <a:off x="2244952" y="5308608"/>
                <a:ext cx="45720" cy="914400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941AF0D-C6FC-8444-8723-869FB6A0F2AC}"/>
                  </a:ext>
                </a:extLst>
              </p:cNvPr>
              <p:cNvSpPr/>
              <p:nvPr/>
            </p:nvSpPr>
            <p:spPr>
              <a:xfrm>
                <a:off x="2381729" y="5308608"/>
                <a:ext cx="45720" cy="9144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5B5D072-5CA7-9444-9549-705249189B8E}"/>
                  </a:ext>
                </a:extLst>
              </p:cNvPr>
              <p:cNvSpPr/>
              <p:nvPr/>
            </p:nvSpPr>
            <p:spPr>
              <a:xfrm>
                <a:off x="2467081" y="5308608"/>
                <a:ext cx="45720" cy="9144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F713C88-ED9C-244F-BE10-5B150EC266BD}"/>
                  </a:ext>
                </a:extLst>
              </p:cNvPr>
              <p:cNvSpPr/>
              <p:nvPr/>
            </p:nvSpPr>
            <p:spPr>
              <a:xfrm>
                <a:off x="2309380" y="5308608"/>
                <a:ext cx="45720" cy="914400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DAD90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B7BF026-D5A9-9B49-8930-C0540FD4A997}"/>
                  </a:ext>
                </a:extLst>
              </p:cNvPr>
              <p:cNvSpPr/>
              <p:nvPr/>
            </p:nvSpPr>
            <p:spPr>
              <a:xfrm>
                <a:off x="2635927" y="5168919"/>
                <a:ext cx="45720" cy="1197864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59148F3-62A7-F444-BB12-02A055267140}"/>
                  </a:ext>
                </a:extLst>
              </p:cNvPr>
              <p:cNvSpPr/>
              <p:nvPr/>
            </p:nvSpPr>
            <p:spPr>
              <a:xfrm>
                <a:off x="2772704" y="5168919"/>
                <a:ext cx="45720" cy="119786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EE53D10-F56B-084A-9B3B-2E83B5B19445}"/>
                  </a:ext>
                </a:extLst>
              </p:cNvPr>
              <p:cNvSpPr/>
              <p:nvPr/>
            </p:nvSpPr>
            <p:spPr>
              <a:xfrm>
                <a:off x="2858056" y="5168919"/>
                <a:ext cx="45720" cy="119786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3D7E5B2-49FA-3C4C-B81B-CC87D1124C73}"/>
                  </a:ext>
                </a:extLst>
              </p:cNvPr>
              <p:cNvSpPr/>
              <p:nvPr/>
            </p:nvSpPr>
            <p:spPr>
              <a:xfrm>
                <a:off x="2700356" y="5168919"/>
                <a:ext cx="45720" cy="1197864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DAD90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E557CB4-B1A4-444C-8D25-14E440B16B9E}"/>
                  </a:ext>
                </a:extLst>
              </p:cNvPr>
              <p:cNvSpPr/>
              <p:nvPr/>
            </p:nvSpPr>
            <p:spPr>
              <a:xfrm>
                <a:off x="3009370" y="5002140"/>
                <a:ext cx="45720" cy="1444752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E2A4436-3EE9-C146-94A3-0F2F33933E64}"/>
                  </a:ext>
                </a:extLst>
              </p:cNvPr>
              <p:cNvSpPr/>
              <p:nvPr/>
            </p:nvSpPr>
            <p:spPr>
              <a:xfrm>
                <a:off x="3146147" y="5002140"/>
                <a:ext cx="45720" cy="1444752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0E23C77-CCA9-4C4F-8ACA-8DCF50AD8383}"/>
                  </a:ext>
                </a:extLst>
              </p:cNvPr>
              <p:cNvSpPr/>
              <p:nvPr/>
            </p:nvSpPr>
            <p:spPr>
              <a:xfrm>
                <a:off x="3231499" y="5002140"/>
                <a:ext cx="45720" cy="1444752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FDEE677-91A2-6B41-BAB7-17A252B02DA9}"/>
                  </a:ext>
                </a:extLst>
              </p:cNvPr>
              <p:cNvSpPr/>
              <p:nvPr/>
            </p:nvSpPr>
            <p:spPr>
              <a:xfrm>
                <a:off x="3073799" y="5002140"/>
                <a:ext cx="45720" cy="1444752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DAD90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F6DC510-7BBE-E542-8EFF-C79569A945F4}"/>
                  </a:ext>
                </a:extLst>
              </p:cNvPr>
              <p:cNvSpPr/>
              <p:nvPr/>
            </p:nvSpPr>
            <p:spPr>
              <a:xfrm>
                <a:off x="3309308" y="5002140"/>
                <a:ext cx="45720" cy="1444752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F729F90-04BF-344B-99FF-1B32E2D226AF}"/>
                  </a:ext>
                </a:extLst>
              </p:cNvPr>
              <p:cNvSpPr/>
              <p:nvPr/>
            </p:nvSpPr>
            <p:spPr>
              <a:xfrm>
                <a:off x="81373" y="5002140"/>
                <a:ext cx="45720" cy="1443110"/>
              </a:xfrm>
              <a:prstGeom prst="rect">
                <a:avLst/>
              </a:prstGeom>
              <a:solidFill>
                <a:srgbClr val="BC00CA"/>
              </a:solidFill>
              <a:ln>
                <a:solidFill>
                  <a:srgbClr val="BC00CA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Elbow Connector 41">
                <a:extLst>
                  <a:ext uri="{FF2B5EF4-FFF2-40B4-BE49-F238E27FC236}">
                    <a16:creationId xmlns:a16="http://schemas.microsoft.com/office/drawing/2014/main" id="{1407D38E-3251-8B42-A8CF-B66CF64D6E20}"/>
                  </a:ext>
                </a:extLst>
              </p:cNvPr>
              <p:cNvCxnSpPr>
                <a:stCxn id="17" idx="0"/>
                <a:endCxn id="31" idx="0"/>
              </p:cNvCxnSpPr>
              <p:nvPr/>
            </p:nvCxnSpPr>
            <p:spPr>
              <a:xfrm rot="5400000" flipH="1" flipV="1">
                <a:off x="1638885" y="4615095"/>
                <a:ext cx="13315" cy="1387025"/>
              </a:xfrm>
              <a:prstGeom prst="bentConnector3">
                <a:avLst>
                  <a:gd name="adj1" fmla="val 1800000"/>
                </a:avLst>
              </a:prstGeom>
              <a:ln w="571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3" name="Elbow Connector 42">
                <a:extLst>
                  <a:ext uri="{FF2B5EF4-FFF2-40B4-BE49-F238E27FC236}">
                    <a16:creationId xmlns:a16="http://schemas.microsoft.com/office/drawing/2014/main" id="{D1D4D035-C0AF-F545-B3EF-13E613593D26}"/>
                  </a:ext>
                </a:extLst>
              </p:cNvPr>
              <p:cNvCxnSpPr>
                <a:stCxn id="20" idx="0"/>
                <a:endCxn id="27" idx="0"/>
              </p:cNvCxnSpPr>
              <p:nvPr/>
            </p:nvCxnSpPr>
            <p:spPr>
              <a:xfrm rot="5400000" flipH="1" flipV="1">
                <a:off x="1602930" y="5147024"/>
                <a:ext cx="12700" cy="585147"/>
              </a:xfrm>
              <a:prstGeom prst="bentConnector3">
                <a:avLst>
                  <a:gd name="adj1" fmla="val 1199984"/>
                </a:avLst>
              </a:prstGeom>
              <a:ln w="571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4" name="Elbow Connector 43">
                <a:extLst>
                  <a:ext uri="{FF2B5EF4-FFF2-40B4-BE49-F238E27FC236}">
                    <a16:creationId xmlns:a16="http://schemas.microsoft.com/office/drawing/2014/main" id="{FFD8591A-A34E-1049-9D28-F7DBAD46F7D4}"/>
                  </a:ext>
                </a:extLst>
              </p:cNvPr>
              <p:cNvCxnSpPr>
                <a:stCxn id="14" idx="0"/>
                <a:endCxn id="35" idx="0"/>
              </p:cNvCxnSpPr>
              <p:nvPr/>
            </p:nvCxnSpPr>
            <p:spPr>
              <a:xfrm rot="5400000" flipH="1" flipV="1">
                <a:off x="1656183" y="4101737"/>
                <a:ext cx="12701" cy="2134365"/>
              </a:xfrm>
              <a:prstGeom prst="bentConnector3">
                <a:avLst>
                  <a:gd name="adj1" fmla="val 1800000"/>
                </a:avLst>
              </a:prstGeom>
              <a:ln w="571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5" name="Elbow Connector 44">
                <a:extLst>
                  <a:ext uri="{FF2B5EF4-FFF2-40B4-BE49-F238E27FC236}">
                    <a16:creationId xmlns:a16="http://schemas.microsoft.com/office/drawing/2014/main" id="{E55BDCCE-D8B6-6E4F-A432-9DAF82F6745C}"/>
                  </a:ext>
                </a:extLst>
              </p:cNvPr>
              <p:cNvCxnSpPr>
                <a:stCxn id="11" idx="0"/>
                <a:endCxn id="39" idx="0"/>
              </p:cNvCxnSpPr>
              <p:nvPr/>
            </p:nvCxnSpPr>
            <p:spPr>
              <a:xfrm rot="5400000" flipH="1" flipV="1">
                <a:off x="1679776" y="3585108"/>
                <a:ext cx="12701" cy="2834065"/>
              </a:xfrm>
              <a:prstGeom prst="bentConnector3">
                <a:avLst>
                  <a:gd name="adj1" fmla="val 1800000"/>
                </a:avLst>
              </a:prstGeom>
              <a:ln w="571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46" name="Right Arrow 45">
                <a:extLst>
                  <a:ext uri="{FF2B5EF4-FFF2-40B4-BE49-F238E27FC236}">
                    <a16:creationId xmlns:a16="http://schemas.microsoft.com/office/drawing/2014/main" id="{F52CA837-14C5-4544-A025-36BFC06A64E2}"/>
                  </a:ext>
                </a:extLst>
              </p:cNvPr>
              <p:cNvSpPr/>
              <p:nvPr/>
            </p:nvSpPr>
            <p:spPr>
              <a:xfrm>
                <a:off x="304867" y="5675354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ight Arrow 46">
                <a:extLst>
                  <a:ext uri="{FF2B5EF4-FFF2-40B4-BE49-F238E27FC236}">
                    <a16:creationId xmlns:a16="http://schemas.microsoft.com/office/drawing/2014/main" id="{4BC0B313-92A6-DA47-A506-2D99D70996D0}"/>
                  </a:ext>
                </a:extLst>
              </p:cNvPr>
              <p:cNvSpPr/>
              <p:nvPr/>
            </p:nvSpPr>
            <p:spPr>
              <a:xfrm>
                <a:off x="641360" y="5675354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ight Arrow 47">
                <a:extLst>
                  <a:ext uri="{FF2B5EF4-FFF2-40B4-BE49-F238E27FC236}">
                    <a16:creationId xmlns:a16="http://schemas.microsoft.com/office/drawing/2014/main" id="{74934988-2295-974C-9300-1796BE988535}"/>
                  </a:ext>
                </a:extLst>
              </p:cNvPr>
              <p:cNvSpPr/>
              <p:nvPr/>
            </p:nvSpPr>
            <p:spPr>
              <a:xfrm>
                <a:off x="1008783" y="567117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Right Arrow 48">
                <a:extLst>
                  <a:ext uri="{FF2B5EF4-FFF2-40B4-BE49-F238E27FC236}">
                    <a16:creationId xmlns:a16="http://schemas.microsoft.com/office/drawing/2014/main" id="{1EFE65CB-4756-B645-9271-43F19510197D}"/>
                  </a:ext>
                </a:extLst>
              </p:cNvPr>
              <p:cNvSpPr/>
              <p:nvPr/>
            </p:nvSpPr>
            <p:spPr>
              <a:xfrm>
                <a:off x="1377616" y="567853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ight Arrow 49">
                <a:extLst>
                  <a:ext uri="{FF2B5EF4-FFF2-40B4-BE49-F238E27FC236}">
                    <a16:creationId xmlns:a16="http://schemas.microsoft.com/office/drawing/2014/main" id="{BC0AB149-183D-734D-9F47-B1D83AB9C5E3}"/>
                  </a:ext>
                </a:extLst>
              </p:cNvPr>
              <p:cNvSpPr/>
              <p:nvPr/>
            </p:nvSpPr>
            <p:spPr>
              <a:xfrm>
                <a:off x="1725858" y="567853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ight Arrow 50">
                <a:extLst>
                  <a:ext uri="{FF2B5EF4-FFF2-40B4-BE49-F238E27FC236}">
                    <a16:creationId xmlns:a16="http://schemas.microsoft.com/office/drawing/2014/main" id="{9835D460-FBE4-224E-B9A7-1FEFB4ED358E}"/>
                  </a:ext>
                </a:extLst>
              </p:cNvPr>
              <p:cNvSpPr/>
              <p:nvPr/>
            </p:nvSpPr>
            <p:spPr>
              <a:xfrm>
                <a:off x="2120716" y="567117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ight Arrow 51">
                <a:extLst>
                  <a:ext uri="{FF2B5EF4-FFF2-40B4-BE49-F238E27FC236}">
                    <a16:creationId xmlns:a16="http://schemas.microsoft.com/office/drawing/2014/main" id="{B2B12617-48DC-064E-AAAD-F35FB58D202F}"/>
                  </a:ext>
                </a:extLst>
              </p:cNvPr>
              <p:cNvSpPr/>
              <p:nvPr/>
            </p:nvSpPr>
            <p:spPr>
              <a:xfrm>
                <a:off x="2539257" y="567853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ight Arrow 52">
                <a:extLst>
                  <a:ext uri="{FF2B5EF4-FFF2-40B4-BE49-F238E27FC236}">
                    <a16:creationId xmlns:a16="http://schemas.microsoft.com/office/drawing/2014/main" id="{26DAFF2B-30FB-274C-9519-C7BB9E212930}"/>
                  </a:ext>
                </a:extLst>
              </p:cNvPr>
              <p:cNvSpPr/>
              <p:nvPr/>
            </p:nvSpPr>
            <p:spPr>
              <a:xfrm>
                <a:off x="2919906" y="567853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243FA4F-08D7-7C42-B0DD-EDEC942B0EE7}"/>
                  </a:ext>
                </a:extLst>
              </p:cNvPr>
              <p:cNvSpPr txBox="1"/>
              <p:nvPr/>
            </p:nvSpPr>
            <p:spPr>
              <a:xfrm>
                <a:off x="536783" y="6471651"/>
                <a:ext cx="841224" cy="321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highlight>
                      <a:srgbClr val="BC00CA"/>
                    </a:highlight>
                  </a:rPr>
                  <a:t>   </a:t>
                </a:r>
                <a:r>
                  <a:rPr lang="en-US" sz="1600" dirty="0"/>
                  <a:t> </a:t>
                </a:r>
                <a:r>
                  <a:rPr lang="en-US" sz="1600" dirty="0">
                    <a:solidFill>
                      <a:schemeClr val="bg1"/>
                    </a:solidFill>
                  </a:rPr>
                  <a:t>Input</a:t>
                </a:r>
              </a:p>
              <a:p>
                <a:endParaRPr lang="en-US" sz="1600" dirty="0">
                  <a:solidFill>
                    <a:schemeClr val="bg1"/>
                  </a:solidFill>
                </a:endParaRPr>
              </a:p>
              <a:p>
                <a:r>
                  <a:rPr lang="en-US" sz="1600" dirty="0">
                    <a:solidFill>
                      <a:schemeClr val="bg1"/>
                    </a:solidFill>
                    <a:highlight>
                      <a:srgbClr val="4471C4"/>
                    </a:highlight>
                  </a:rPr>
                  <a:t>   </a:t>
                </a:r>
                <a:r>
                  <a:rPr lang="en-US" sz="1600" dirty="0">
                    <a:solidFill>
                      <a:schemeClr val="bg1"/>
                    </a:solidFill>
                  </a:rPr>
                  <a:t> Conv 3x3 + </a:t>
                </a:r>
                <a:r>
                  <a:rPr lang="en-US" sz="1600" dirty="0" err="1">
                    <a:solidFill>
                      <a:schemeClr val="bg1"/>
                    </a:solidFill>
                  </a:rPr>
                  <a:t>ReLU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C0973CA-CA73-264D-8AFA-2E35C7126194}"/>
                  </a:ext>
                </a:extLst>
              </p:cNvPr>
              <p:cNvSpPr txBox="1"/>
              <p:nvPr/>
            </p:nvSpPr>
            <p:spPr>
              <a:xfrm>
                <a:off x="1420076" y="6467957"/>
                <a:ext cx="637177" cy="321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highlight>
                      <a:srgbClr val="FC6D7F"/>
                    </a:highlight>
                  </a:rPr>
                  <a:t>   </a:t>
                </a:r>
                <a:r>
                  <a:rPr lang="en-US" sz="1600" dirty="0">
                    <a:solidFill>
                      <a:schemeClr val="bg1"/>
                    </a:solidFill>
                  </a:rPr>
                  <a:t> Max-pooling</a:t>
                </a:r>
              </a:p>
              <a:p>
                <a:endParaRPr lang="en-US" sz="1600" dirty="0">
                  <a:solidFill>
                    <a:schemeClr val="bg1"/>
                  </a:solidFill>
                </a:endParaRPr>
              </a:p>
              <a:p>
                <a:r>
                  <a:rPr lang="en-US" sz="1600" dirty="0">
                    <a:solidFill>
                      <a:schemeClr val="bg1"/>
                    </a:solidFill>
                    <a:highlight>
                      <a:srgbClr val="6FAD46"/>
                    </a:highlight>
                  </a:rPr>
                  <a:t>   </a:t>
                </a:r>
                <a:r>
                  <a:rPr lang="en-US" sz="1600" dirty="0">
                    <a:solidFill>
                      <a:schemeClr val="bg1"/>
                    </a:solidFill>
                  </a:rPr>
                  <a:t> </a:t>
                </a:r>
                <a:r>
                  <a:rPr lang="en-US" sz="1600" dirty="0" err="1">
                    <a:solidFill>
                      <a:schemeClr val="bg1"/>
                    </a:solidFill>
                  </a:rPr>
                  <a:t>Upsampling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9E5F651-4C05-F249-8F1A-96A5E1D4DA88}"/>
                  </a:ext>
                </a:extLst>
              </p:cNvPr>
              <p:cNvSpPr txBox="1"/>
              <p:nvPr/>
            </p:nvSpPr>
            <p:spPr>
              <a:xfrm>
                <a:off x="2146766" y="6462268"/>
                <a:ext cx="927816" cy="321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highlight>
                      <a:srgbClr val="DAD901"/>
                    </a:highlight>
                  </a:rPr>
                  <a:t>   </a:t>
                </a:r>
                <a:r>
                  <a:rPr lang="en-US" sz="1600" dirty="0"/>
                  <a:t> </a:t>
                </a:r>
                <a:r>
                  <a:rPr lang="en-US" sz="1600" dirty="0">
                    <a:solidFill>
                      <a:schemeClr val="bg1"/>
                    </a:solidFill>
                  </a:rPr>
                  <a:t>Concatenation</a:t>
                </a:r>
              </a:p>
              <a:p>
                <a:endParaRPr lang="en-US" sz="1600" dirty="0">
                  <a:solidFill>
                    <a:schemeClr val="bg1"/>
                  </a:solidFill>
                </a:endParaRPr>
              </a:p>
              <a:p>
                <a:r>
                  <a:rPr lang="en-US" sz="1600" dirty="0">
                    <a:solidFill>
                      <a:schemeClr val="bg1"/>
                    </a:solidFill>
                    <a:highlight>
                      <a:srgbClr val="ED7E2F"/>
                    </a:highlight>
                  </a:rPr>
                  <a:t>   </a:t>
                </a:r>
                <a:r>
                  <a:rPr lang="en-US" sz="1600" dirty="0">
                    <a:solidFill>
                      <a:schemeClr val="bg1"/>
                    </a:solidFill>
                  </a:rPr>
                  <a:t> Conv 1x1 + Sigmoid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CC0E0C2-974F-6E48-B538-8E943535DFE4}"/>
                  </a:ext>
                </a:extLst>
              </p:cNvPr>
              <p:cNvSpPr txBox="1"/>
              <p:nvPr/>
            </p:nvSpPr>
            <p:spPr>
              <a:xfrm>
                <a:off x="84032" y="6446479"/>
                <a:ext cx="45440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FF23988-EE97-4141-867E-2FA904AC5BA1}"/>
                  </a:ext>
                </a:extLst>
              </p:cNvPr>
              <p:cNvSpPr txBox="1"/>
              <p:nvPr/>
            </p:nvSpPr>
            <p:spPr>
              <a:xfrm>
                <a:off x="184999" y="6451237"/>
                <a:ext cx="9087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16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17AAFE5-4D97-1646-A58F-5C4815F2544D}"/>
                  </a:ext>
                </a:extLst>
              </p:cNvPr>
              <p:cNvSpPr txBox="1"/>
              <p:nvPr/>
            </p:nvSpPr>
            <p:spPr>
              <a:xfrm>
                <a:off x="511062" y="6375397"/>
                <a:ext cx="9087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32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5864E4-F10F-094B-947D-6D1564C0CFB6}"/>
                  </a:ext>
                </a:extLst>
              </p:cNvPr>
              <p:cNvSpPr txBox="1"/>
              <p:nvPr/>
            </p:nvSpPr>
            <p:spPr>
              <a:xfrm>
                <a:off x="1189805" y="6054260"/>
                <a:ext cx="13631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128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A60DEE0-ADF8-E544-96F9-DC4C1D39556B}"/>
                  </a:ext>
                </a:extLst>
              </p:cNvPr>
              <p:cNvSpPr txBox="1"/>
              <p:nvPr/>
            </p:nvSpPr>
            <p:spPr>
              <a:xfrm>
                <a:off x="823094" y="6239996"/>
                <a:ext cx="108713" cy="1090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900" dirty="0">
                    <a:solidFill>
                      <a:schemeClr val="bg1"/>
                    </a:solidFill>
                  </a:rPr>
                  <a:t>64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830A22A-D062-954C-A549-EAA0DA1D0A4B}"/>
                  </a:ext>
                </a:extLst>
              </p:cNvPr>
              <p:cNvSpPr txBox="1"/>
              <p:nvPr/>
            </p:nvSpPr>
            <p:spPr>
              <a:xfrm>
                <a:off x="1553559" y="5883505"/>
                <a:ext cx="13631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256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95919E5-6617-4742-B7AF-FBC4128D333B}"/>
                  </a:ext>
                </a:extLst>
              </p:cNvPr>
              <p:cNvSpPr txBox="1"/>
              <p:nvPr/>
            </p:nvSpPr>
            <p:spPr>
              <a:xfrm>
                <a:off x="1943254" y="6048408"/>
                <a:ext cx="13631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128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2364A37-4B70-FA4C-AAFD-38A0C518DC7F}"/>
                  </a:ext>
                </a:extLst>
              </p:cNvPr>
              <p:cNvSpPr txBox="1"/>
              <p:nvPr/>
            </p:nvSpPr>
            <p:spPr>
              <a:xfrm>
                <a:off x="2392816" y="6247410"/>
                <a:ext cx="9087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64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F007033-9EFD-9143-818D-2A7BA507B525}"/>
                  </a:ext>
                </a:extLst>
              </p:cNvPr>
              <p:cNvSpPr txBox="1"/>
              <p:nvPr/>
            </p:nvSpPr>
            <p:spPr>
              <a:xfrm>
                <a:off x="2788975" y="6380485"/>
                <a:ext cx="9087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32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DC057D4-EE6A-E649-8CCC-3864EBA163EF}"/>
                  </a:ext>
                </a:extLst>
              </p:cNvPr>
              <p:cNvSpPr txBox="1"/>
              <p:nvPr/>
            </p:nvSpPr>
            <p:spPr>
              <a:xfrm>
                <a:off x="3165357" y="6466888"/>
                <a:ext cx="9087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16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60DC9E8-72E8-0548-B7BE-8024B6183BF5}"/>
                  </a:ext>
                </a:extLst>
              </p:cNvPr>
              <p:cNvSpPr txBox="1"/>
              <p:nvPr/>
            </p:nvSpPr>
            <p:spPr>
              <a:xfrm>
                <a:off x="3319346" y="6471645"/>
                <a:ext cx="45440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A08D79-A3B9-1B43-AE23-7AC65F43408E}"/>
                </a:ext>
              </a:extLst>
            </p:cNvPr>
            <p:cNvSpPr txBox="1"/>
            <p:nvPr/>
          </p:nvSpPr>
          <p:spPr>
            <a:xfrm rot="16200000">
              <a:off x="-334805" y="5737357"/>
              <a:ext cx="934721" cy="126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values indicate layer depth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5C0E4396-FC93-7E4F-BDB7-D8527EE3AFC1}"/>
              </a:ext>
            </a:extLst>
          </p:cNvPr>
          <p:cNvSpPr txBox="1"/>
          <p:nvPr/>
        </p:nvSpPr>
        <p:spPr>
          <a:xfrm>
            <a:off x="304800" y="211892"/>
            <a:ext cx="10464800" cy="12003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5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Model: Semantic segmentation, or “U-Net” </a:t>
            </a:r>
            <a:r>
              <a:rPr lang="en-US" sz="1900" b="1" dirty="0">
                <a:solidFill>
                  <a:srgbClr val="FFFF00"/>
                </a:solidFill>
              </a:rPr>
              <a:t>(</a:t>
            </a:r>
            <a:r>
              <a:rPr lang="en-US" sz="1900" b="1" dirty="0" err="1">
                <a:solidFill>
                  <a:srgbClr val="FFFF00"/>
                </a:solidFill>
              </a:rPr>
              <a:t>Ronneberger</a:t>
            </a:r>
            <a:r>
              <a:rPr lang="en-US" sz="1900" b="1" dirty="0">
                <a:solidFill>
                  <a:srgbClr val="FFFF00"/>
                </a:solidFill>
              </a:rPr>
              <a:t> et al. 2015)</a:t>
            </a:r>
            <a:endParaRPr lang="en-US" sz="19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6287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08000" y="177801"/>
            <a:ext cx="11480800" cy="67710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GOES-16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43" y="6492879"/>
            <a:ext cx="2844800" cy="365125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25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4249C7-153E-2C42-8735-9A4618B66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4" y="1279118"/>
            <a:ext cx="5996597" cy="4491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9F3EC7-5860-1944-861D-A546AD159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509" y="1281072"/>
            <a:ext cx="5987623" cy="448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01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08000" y="177801"/>
            <a:ext cx="11480800" cy="67710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GOES-17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43" y="6492879"/>
            <a:ext cx="2844800" cy="365125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26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6C3B34-F7E6-E541-B692-FC68E6B40420}"/>
              </a:ext>
            </a:extLst>
          </p:cNvPr>
          <p:cNvSpPr txBox="1"/>
          <p:nvPr/>
        </p:nvSpPr>
        <p:spPr>
          <a:xfrm>
            <a:off x="203201" y="1026549"/>
            <a:ext cx="6123926" cy="36932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Trained on GOES-16 </a:t>
            </a:r>
            <a:r>
              <a:rPr lang="en-US" sz="1600" dirty="0">
                <a:solidFill>
                  <a:schemeClr val="bg1"/>
                </a:solidFill>
              </a:rPr>
              <a:t>(CH02 + CH05 + CH13);</a:t>
            </a:r>
            <a:r>
              <a:rPr lang="en-US" dirty="0">
                <a:solidFill>
                  <a:schemeClr val="bg1"/>
                </a:solidFill>
              </a:rPr>
              <a:t> evaluated on GOES-17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AFBFF-F5F2-3542-A968-F9A838F6E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0155"/>
            <a:ext cx="6038693" cy="45320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C0BDD-07EE-C94F-9C64-4C13E52F0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419" y="1640155"/>
            <a:ext cx="6038693" cy="453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87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43" y="6492879"/>
            <a:ext cx="2844800" cy="365125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27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823DC-9C4D-F248-A1B8-E1D21641A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85" y="0"/>
            <a:ext cx="1040731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D22B9A-EE53-C74D-B91D-3015F315737B}"/>
              </a:ext>
            </a:extLst>
          </p:cNvPr>
          <p:cNvSpPr txBox="1"/>
          <p:nvPr/>
        </p:nvSpPr>
        <p:spPr>
          <a:xfrm>
            <a:off x="101601" y="889000"/>
            <a:ext cx="805162" cy="33855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21:46Z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2EEE9-3DC1-AA49-AA5F-F5A2C3BC094A}"/>
              </a:ext>
            </a:extLst>
          </p:cNvPr>
          <p:cNvSpPr txBox="1"/>
          <p:nvPr/>
        </p:nvSpPr>
        <p:spPr>
          <a:xfrm>
            <a:off x="188869" y="2819400"/>
            <a:ext cx="805162" cy="33855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21:56Z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02D23F-88CE-D848-B610-43D85D852A14}"/>
              </a:ext>
            </a:extLst>
          </p:cNvPr>
          <p:cNvSpPr txBox="1"/>
          <p:nvPr/>
        </p:nvSpPr>
        <p:spPr>
          <a:xfrm>
            <a:off x="232502" y="4953000"/>
            <a:ext cx="805162" cy="33855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22:01Z</a:t>
            </a:r>
          </a:p>
        </p:txBody>
      </p:sp>
    </p:spTree>
    <p:extLst>
      <p:ext uri="{BB962C8B-B14F-4D97-AF65-F5344CB8AC3E}">
        <p14:creationId xmlns:p14="http://schemas.microsoft.com/office/powerpoint/2010/main" val="3960108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74FA4-370C-FF4A-8425-652B8F7A0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65" y="1331213"/>
            <a:ext cx="5630696" cy="3147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E44696-1409-6D4F-A544-6D4358D243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" t="5080" r="588" b="16310"/>
          <a:stretch/>
        </p:blipFill>
        <p:spPr>
          <a:xfrm>
            <a:off x="6262008" y="1352400"/>
            <a:ext cx="5374989" cy="3135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5305" y="983068"/>
            <a:ext cx="4884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GLM: where lightning is currently present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76147" y="984239"/>
            <a:ext cx="573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ABI: multi-spectral images of convective clouds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34708" y="10325"/>
            <a:ext cx="990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What is </a:t>
            </a:r>
            <a:r>
              <a:rPr lang="en-US" sz="3600" dirty="0" err="1">
                <a:solidFill>
                  <a:srgbClr val="FFFFFF"/>
                </a:solidFill>
              </a:rPr>
              <a:t>ProbSevere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LightningCast</a:t>
            </a:r>
            <a:r>
              <a:rPr lang="en-US" sz="36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4098" y="4976374"/>
            <a:ext cx="1074899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ProbSevere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LightningCast</a:t>
            </a:r>
            <a:r>
              <a:rPr lang="en-US" sz="2400" dirty="0">
                <a:solidFill>
                  <a:srgbClr val="FFFFFF"/>
                </a:solidFill>
              </a:rPr>
              <a:t> is an ABI-based machine learning model that predicts where the (gridded) GLM will observe lightning up to 60 minutes in the future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4993C0-9987-3F44-9B33-93E62037819C}"/>
              </a:ext>
            </a:extLst>
          </p:cNvPr>
          <p:cNvSpPr txBox="1"/>
          <p:nvPr/>
        </p:nvSpPr>
        <p:spPr>
          <a:xfrm>
            <a:off x="7325549" y="4386067"/>
            <a:ext cx="3519748" cy="36932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e.g. </a:t>
            </a:r>
            <a:r>
              <a:rPr lang="en-US" sz="1600" dirty="0" err="1">
                <a:solidFill>
                  <a:schemeClr val="bg1"/>
                </a:solidFill>
              </a:rPr>
              <a:t>Elsenheimer</a:t>
            </a:r>
            <a:r>
              <a:rPr lang="en-US" sz="1600" dirty="0">
                <a:solidFill>
                  <a:schemeClr val="bg1"/>
                </a:solidFill>
              </a:rPr>
              <a:t> and Gravelle 2019</a:t>
            </a:r>
          </a:p>
        </p:txBody>
      </p:sp>
    </p:spTree>
    <p:extLst>
      <p:ext uri="{BB962C8B-B14F-4D97-AF65-F5344CB8AC3E}">
        <p14:creationId xmlns:p14="http://schemas.microsoft.com/office/powerpoint/2010/main" val="2253327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</a:t>
            </a:r>
            <a:r>
              <a:rPr lang="en-US" dirty="0" err="1"/>
              <a:t>ProbSevere</a:t>
            </a:r>
            <a:r>
              <a:rPr lang="en-US" dirty="0"/>
              <a:t> </a:t>
            </a:r>
            <a:r>
              <a:rPr lang="en-US" dirty="0" err="1"/>
              <a:t>LightningCast</a:t>
            </a:r>
            <a:r>
              <a:rPr lang="en-US" dirty="0"/>
              <a:t> work?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2279" y="1022118"/>
            <a:ext cx="5707021" cy="4511775"/>
            <a:chOff x="72279" y="1022118"/>
            <a:chExt cx="5707021" cy="4511775"/>
          </a:xfrm>
        </p:grpSpPr>
        <p:sp>
          <p:nvSpPr>
            <p:cNvPr id="6" name="TextBox 5"/>
            <p:cNvSpPr txBox="1"/>
            <p:nvPr/>
          </p:nvSpPr>
          <p:spPr>
            <a:xfrm>
              <a:off x="72279" y="3902677"/>
              <a:ext cx="570702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FF"/>
                  </a:solidFill>
                </a:rPr>
                <a:t>Input:</a:t>
              </a:r>
            </a:p>
            <a:p>
              <a:r>
                <a:rPr lang="en-US" sz="2000" b="1" dirty="0">
                  <a:solidFill>
                    <a:srgbClr val="FFFFFF"/>
                  </a:solidFill>
                </a:rPr>
                <a:t>-0.64</a:t>
              </a:r>
              <a:r>
                <a:rPr lang="en-US" sz="2000" dirty="0">
                  <a:solidFill>
                    <a:srgbClr val="FFFFFF"/>
                  </a:solidFill>
                </a:rPr>
                <a:t> </a:t>
              </a:r>
              <a:r>
                <a:rPr lang="en-US" sz="20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µm reflectance (band 2)</a:t>
              </a:r>
            </a:p>
            <a:p>
              <a:r>
                <a:rPr lang="en-US" sz="2000" b="1" dirty="0">
                  <a:solidFill>
                    <a:srgbClr val="FFFFFF"/>
                  </a:solidFill>
                </a:rPr>
                <a:t>-1.6</a:t>
              </a:r>
              <a:r>
                <a:rPr lang="en-US" sz="2000" dirty="0">
                  <a:solidFill>
                    <a:srgbClr val="FFFFFF"/>
                  </a:solidFill>
                </a:rPr>
                <a:t> </a:t>
              </a:r>
              <a:r>
                <a:rPr lang="en-US" sz="20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µm reflectance (band 5)</a:t>
              </a:r>
            </a:p>
            <a:p>
              <a:r>
                <a:rPr lang="en-US" sz="2000" b="1" dirty="0">
                  <a:solidFill>
                    <a:srgbClr val="FFFFFF"/>
                  </a:solidFill>
                </a:rPr>
                <a:t>-10.3</a:t>
              </a:r>
              <a:r>
                <a:rPr lang="en-US" sz="2000" dirty="0">
                  <a:solidFill>
                    <a:srgbClr val="FFFFFF"/>
                  </a:solidFill>
                </a:rPr>
                <a:t> </a:t>
              </a:r>
              <a:r>
                <a:rPr lang="en-US" sz="20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µm brightness temperature (band 13)</a:t>
              </a:r>
            </a:p>
            <a:p>
              <a:r>
                <a:rPr lang="en-US" sz="2000" b="1" dirty="0">
                  <a:solidFill>
                    <a:srgbClr val="FFFFFF"/>
                  </a:solidFill>
                </a:rPr>
                <a:t>-12.3</a:t>
              </a:r>
              <a:r>
                <a:rPr lang="en-US" sz="2000" dirty="0">
                  <a:solidFill>
                    <a:srgbClr val="FFFFFF"/>
                  </a:solidFill>
                </a:rPr>
                <a:t> </a:t>
              </a:r>
              <a:r>
                <a:rPr lang="en-US" sz="20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µm brightness temperature (band 15)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5AF6F6-26F0-C54B-857F-A4107268A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418" y="1022118"/>
              <a:ext cx="4956559" cy="2904387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670298" y="5699084"/>
            <a:ext cx="927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Works day and night; Applicable to any scan domain (</a:t>
            </a:r>
            <a:r>
              <a:rPr lang="en-US" sz="2000" dirty="0" err="1">
                <a:solidFill>
                  <a:srgbClr val="FFFF00"/>
                </a:solidFill>
              </a:rPr>
              <a:t>meso</a:t>
            </a:r>
            <a:r>
              <a:rPr lang="en-US" sz="2000" dirty="0">
                <a:solidFill>
                  <a:srgbClr val="FFFF00"/>
                </a:solidFill>
              </a:rPr>
              <a:t>, CONUS, or FD); Applicable to GOES-East (GOES-16) and GOES-West (GOES-17)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110977" y="978224"/>
            <a:ext cx="6902525" cy="4006526"/>
            <a:chOff x="5110977" y="978224"/>
            <a:chExt cx="6902525" cy="4006526"/>
          </a:xfrm>
        </p:grpSpPr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1F6E0F60-7A63-164F-971A-13CC73691F6F}"/>
                </a:ext>
              </a:extLst>
            </p:cNvPr>
            <p:cNvSpPr/>
            <p:nvPr/>
          </p:nvSpPr>
          <p:spPr>
            <a:xfrm>
              <a:off x="5110977" y="2473492"/>
              <a:ext cx="1280594" cy="7683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B4ED04C-ADF1-E349-A277-A5CB1BAC976D}"/>
                </a:ext>
              </a:extLst>
            </p:cNvPr>
            <p:cNvGrpSpPr/>
            <p:nvPr/>
          </p:nvGrpSpPr>
          <p:grpSpPr>
            <a:xfrm>
              <a:off x="6391571" y="978224"/>
              <a:ext cx="5201317" cy="2990863"/>
              <a:chOff x="4160778" y="2895928"/>
              <a:chExt cx="3717420" cy="217829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CC64BB3-6F53-4849-A0D8-428A08AF0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60778" y="2895928"/>
                <a:ext cx="3717420" cy="217829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17BAD0F-8D92-A84E-BA8B-AD7E1BBF9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13864" y="4761797"/>
                <a:ext cx="1896536" cy="278107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6306481" y="3969087"/>
              <a:ext cx="57070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FF"/>
                  </a:solidFill>
                </a:rPr>
                <a:t>Output:</a:t>
              </a:r>
            </a:p>
            <a:p>
              <a:r>
                <a:rPr lang="en-US" sz="20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-probability that GLM will observe lightning in the next 60 minutes on the 0.5 km ABI grid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969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did we develop </a:t>
            </a:r>
            <a:r>
              <a:rPr lang="en-US" dirty="0" err="1"/>
              <a:t>ProbSevere</a:t>
            </a:r>
            <a:r>
              <a:rPr lang="en-US" dirty="0"/>
              <a:t> </a:t>
            </a:r>
            <a:r>
              <a:rPr lang="en-US" dirty="0" err="1"/>
              <a:t>LightningCast</a:t>
            </a:r>
            <a:r>
              <a:rPr lang="en-US" dirty="0"/>
              <a:t>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LightningCast</a:t>
            </a:r>
            <a:r>
              <a:rPr lang="en-US" dirty="0"/>
              <a:t> activity was initiated in response to an OPC need</a:t>
            </a:r>
          </a:p>
          <a:p>
            <a:r>
              <a:rPr lang="en-US" dirty="0"/>
              <a:t>Through additional user engagement it became clear that other application areas were also underserved</a:t>
            </a:r>
          </a:p>
          <a:p>
            <a:pPr lvl="1"/>
            <a:r>
              <a:rPr lang="en-US" dirty="0"/>
              <a:t>Impact-based Decision Support Services (IDSS) for outdoor events</a:t>
            </a:r>
          </a:p>
          <a:p>
            <a:pPr lvl="1"/>
            <a:r>
              <a:rPr lang="en-US" dirty="0"/>
              <a:t>Airport and air traffic operations</a:t>
            </a:r>
          </a:p>
          <a:p>
            <a:pPr lvl="1"/>
            <a:r>
              <a:rPr lang="en-US" dirty="0"/>
              <a:t>Wildfire incident response</a:t>
            </a:r>
          </a:p>
          <a:p>
            <a:pPr lvl="1"/>
            <a:r>
              <a:rPr lang="en-US" dirty="0"/>
              <a:t>Personal decision making</a:t>
            </a:r>
          </a:p>
          <a:p>
            <a:r>
              <a:rPr lang="en-US" dirty="0"/>
              <a:t>The 0-60 minute GLM </a:t>
            </a:r>
            <a:r>
              <a:rPr lang="en-US" dirty="0" err="1"/>
              <a:t>nowcast</a:t>
            </a:r>
            <a:r>
              <a:rPr lang="en-US" dirty="0"/>
              <a:t> is the baseline </a:t>
            </a:r>
            <a:r>
              <a:rPr lang="en-US" dirty="0" err="1"/>
              <a:t>LightningCast</a:t>
            </a:r>
            <a:r>
              <a:rPr lang="en-US" dirty="0"/>
              <a:t> capability. Many other lightning models are possible (different time intervals, different lightning frequency thresholds, ground-based sensors, etc.).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35324" y="5713885"/>
            <a:ext cx="8972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Does the initial </a:t>
            </a:r>
            <a:r>
              <a:rPr lang="en-US" sz="2800" dirty="0" err="1">
                <a:solidFill>
                  <a:srgbClr val="FFFF00"/>
                </a:solidFill>
              </a:rPr>
              <a:t>LightningCast</a:t>
            </a:r>
            <a:r>
              <a:rPr lang="en-US" sz="2800" dirty="0">
                <a:solidFill>
                  <a:srgbClr val="FFFF00"/>
                </a:solidFill>
              </a:rPr>
              <a:t> model work as intended?</a:t>
            </a:r>
          </a:p>
        </p:txBody>
      </p:sp>
    </p:spTree>
    <p:extLst>
      <p:ext uri="{BB962C8B-B14F-4D97-AF65-F5344CB8AC3E}">
        <p14:creationId xmlns:p14="http://schemas.microsoft.com/office/powerpoint/2010/main" val="143786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43" y="6492879"/>
            <a:ext cx="2844800" cy="365125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6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pltg_20200828.mp4" descr="pltg_20200828.mp4">
            <a:hlinkClick r:id="" action="ppaction://media"/>
            <a:extLst>
              <a:ext uri="{FF2B5EF4-FFF2-40B4-BE49-F238E27FC236}">
                <a16:creationId xmlns:a16="http://schemas.microsoft.com/office/drawing/2014/main" id="{33B8D493-4B4E-B341-9FA7-F92FD2E93E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2401" y="-25400"/>
            <a:ext cx="945303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C9DA66-0854-344A-B936-4DA7753EDF56}"/>
              </a:ext>
            </a:extLst>
          </p:cNvPr>
          <p:cNvSpPr txBox="1"/>
          <p:nvPr/>
        </p:nvSpPr>
        <p:spPr>
          <a:xfrm>
            <a:off x="5881974" y="3641584"/>
            <a:ext cx="3679569" cy="10002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</a:rPr>
              <a:t>15 (75%) – 30 (25%) minutes of lead-time prior to first GLM flash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88D2F2-EA6D-5A4B-8AEF-49F94E2188FD}"/>
              </a:ext>
            </a:extLst>
          </p:cNvPr>
          <p:cNvSpPr txBox="1"/>
          <p:nvPr/>
        </p:nvSpPr>
        <p:spPr>
          <a:xfrm>
            <a:off x="7518400" y="2548813"/>
            <a:ext cx="3272853" cy="10002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</a:rPr>
              <a:t>15 (75%) – 25 (25%) minutes of lead-time prior to first GLM flash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FD6B06-DEB8-294F-A340-8C2F2D77CD83}"/>
              </a:ext>
            </a:extLst>
          </p:cNvPr>
          <p:cNvSpPr txBox="1"/>
          <p:nvPr/>
        </p:nvSpPr>
        <p:spPr>
          <a:xfrm>
            <a:off x="2336801" y="3937000"/>
            <a:ext cx="3272855" cy="10002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</a:rPr>
              <a:t>30 (75%) – 70 (25%) minutes of lead-time prior to first GLM flash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362AF9-CEBE-E145-84A1-1E5F01613879}"/>
              </a:ext>
            </a:extLst>
          </p:cNvPr>
          <p:cNvCxnSpPr>
            <a:cxnSpLocks/>
          </p:cNvCxnSpPr>
          <p:nvPr/>
        </p:nvCxnSpPr>
        <p:spPr>
          <a:xfrm flipH="1" flipV="1">
            <a:off x="7924800" y="2209800"/>
            <a:ext cx="1230027" cy="33901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901C50-056F-E741-BA93-A142A4125C47}"/>
              </a:ext>
            </a:extLst>
          </p:cNvPr>
          <p:cNvCxnSpPr>
            <a:cxnSpLocks/>
          </p:cNvCxnSpPr>
          <p:nvPr/>
        </p:nvCxnSpPr>
        <p:spPr>
          <a:xfrm flipH="1" flipV="1">
            <a:off x="6299200" y="2690461"/>
            <a:ext cx="897771" cy="95112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5DF8FA-66DF-EB42-9B43-84496A025B65}"/>
              </a:ext>
            </a:extLst>
          </p:cNvPr>
          <p:cNvCxnSpPr>
            <a:cxnSpLocks/>
          </p:cNvCxnSpPr>
          <p:nvPr/>
        </p:nvCxnSpPr>
        <p:spPr>
          <a:xfrm flipH="1" flipV="1">
            <a:off x="3505200" y="3246440"/>
            <a:ext cx="762000" cy="69055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9B31681-F023-BE48-B979-EA11256591A4}"/>
              </a:ext>
            </a:extLst>
          </p:cNvPr>
          <p:cNvSpPr txBox="1"/>
          <p:nvPr/>
        </p:nvSpPr>
        <p:spPr>
          <a:xfrm>
            <a:off x="5475574" y="373145"/>
            <a:ext cx="3272853" cy="10002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</a:rPr>
              <a:t>5 (75%) – 25 (25%) minutes of lead-time prior to first GLM flash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7339E1-D4C9-7744-82A1-CE8AF7FB2EF7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7112001" y="1373415"/>
            <a:ext cx="1534826" cy="30162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73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43" y="6492879"/>
            <a:ext cx="2844800" cy="365125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7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Iowa_20210714.mp4" descr="Iowa_20210714.mp4">
            <a:hlinkClick r:id="" action="ppaction://media"/>
            <a:extLst>
              <a:ext uri="{FF2B5EF4-FFF2-40B4-BE49-F238E27FC236}">
                <a16:creationId xmlns:a16="http://schemas.microsoft.com/office/drawing/2014/main" id="{5A76EF5B-BA95-1B46-9B6D-54310A56F2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3867" y="0"/>
            <a:ext cx="9582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2005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_Indiana_2021091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247"/>
            <a:ext cx="12192000" cy="36253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827171"/>
            <a:ext cx="6164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Visible/infrared “sandwich” + </a:t>
            </a:r>
            <a:r>
              <a:rPr lang="en-US" sz="2000" dirty="0" err="1">
                <a:solidFill>
                  <a:srgbClr val="FFFFFF"/>
                </a:solidFill>
              </a:rPr>
              <a:t>LightningCast</a:t>
            </a:r>
            <a:r>
              <a:rPr lang="en-US" sz="2000" dirty="0">
                <a:solidFill>
                  <a:srgbClr val="FFFFFF"/>
                </a:solidFill>
              </a:rPr>
              <a:t> contours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27592" y="4835557"/>
            <a:ext cx="6164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Visible/infrared “sandwich” + composite radar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Comparison to NEXRAD radar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930" y="1524319"/>
            <a:ext cx="173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N. Indiana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3315" y="5554542"/>
            <a:ext cx="10781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Spatially coherent </a:t>
            </a:r>
            <a:r>
              <a:rPr lang="en-US" sz="2400" dirty="0" err="1">
                <a:solidFill>
                  <a:srgbClr val="FFFF00"/>
                </a:solidFill>
              </a:rPr>
              <a:t>LightningCast</a:t>
            </a:r>
            <a:r>
              <a:rPr lang="en-US" sz="2400" dirty="0">
                <a:solidFill>
                  <a:srgbClr val="FFFF00"/>
                </a:solidFill>
              </a:rPr>
              <a:t> signals often precede early radar indicators of convective and lightning initiation</a:t>
            </a:r>
          </a:p>
        </p:txBody>
      </p:sp>
      <p:pic>
        <p:nvPicPr>
          <p:cNvPr id="12" name="Picture 11" descr="Screen Shot 2021-09-22 at 11.00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111" y="4450210"/>
            <a:ext cx="3000889" cy="37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73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IDSS Example </a:t>
            </a:r>
            <a:r>
              <a:rPr lang="mr-IN" dirty="0"/>
              <a:t>–</a:t>
            </a:r>
            <a:r>
              <a:rPr lang="en-US" dirty="0"/>
              <a:t> “Rock the South,” Cullman, AL</a:t>
            </a:r>
          </a:p>
        </p:txBody>
      </p:sp>
      <p:pic>
        <p:nvPicPr>
          <p:cNvPr id="3" name="Cullman_2021081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790533"/>
            <a:ext cx="6298641" cy="6064214"/>
          </a:xfrm>
          <a:prstGeom prst="rect">
            <a:avLst/>
          </a:prstGeom>
        </p:spPr>
      </p:pic>
      <p:pic>
        <p:nvPicPr>
          <p:cNvPr id="4" name="Picture 3" descr="PLTG_20210813-2001_20210814-0156_34.17_-86.8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640" y="1276941"/>
            <a:ext cx="5893360" cy="488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7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ternate Interior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17761</TotalTime>
  <Words>1733</Words>
  <Application>Microsoft Macintosh PowerPoint</Application>
  <PresentationFormat>Widescreen</PresentationFormat>
  <Paragraphs>209</Paragraphs>
  <Slides>27</Slides>
  <Notes>24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Narrow</vt:lpstr>
      <vt:lpstr>Calibri</vt:lpstr>
      <vt:lpstr>Calibri Light</vt:lpstr>
      <vt:lpstr>Courier New</vt:lpstr>
      <vt:lpstr>System Font Regular</vt:lpstr>
      <vt:lpstr>Office Theme</vt:lpstr>
      <vt:lpstr>Alternate Interior </vt:lpstr>
      <vt:lpstr>PowerPoint Presentation</vt:lpstr>
      <vt:lpstr>Current ProbSevere Portfolio</vt:lpstr>
      <vt:lpstr>PowerPoint Presentation</vt:lpstr>
      <vt:lpstr>How does ProbSevere LightningCast work?</vt:lpstr>
      <vt:lpstr>Why did we develop ProbSevere LightningCast?</vt:lpstr>
      <vt:lpstr>PowerPoint Presentation</vt:lpstr>
      <vt:lpstr>PowerPoint Presentation</vt:lpstr>
      <vt:lpstr>Comparison to NEXRAD radar</vt:lpstr>
      <vt:lpstr>IDSS Example – “Rock the South,” Cullman, AL</vt:lpstr>
      <vt:lpstr>PowerPoint Presentation</vt:lpstr>
      <vt:lpstr>PowerPoint Presentation</vt:lpstr>
      <vt:lpstr>ProbSevere LightningCast: Summary/Next Steps</vt:lpstr>
      <vt:lpstr>PowerPoint Presentation</vt:lpstr>
      <vt:lpstr>Backup Slides</vt:lpstr>
      <vt:lpstr>ProbSevere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 1</dc:title>
  <cp:lastModifiedBy>Microsoft Office User</cp:lastModifiedBy>
  <cp:revision>356</cp:revision>
  <dcterms:modified xsi:type="dcterms:W3CDTF">2021-11-16T21:35:13Z</dcterms:modified>
</cp:coreProperties>
</file>