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2.JPG" ContentType="image/gif"/>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7" r:id="rId3"/>
    <p:sldMasterId id="2147483698" r:id="rId4"/>
  </p:sldMasterIdLst>
  <p:notesMasterIdLst>
    <p:notesMasterId r:id="rId42"/>
  </p:notesMasterIdLst>
  <p:handoutMasterIdLst>
    <p:handoutMasterId r:id="rId43"/>
  </p:handoutMasterIdLst>
  <p:sldIdLst>
    <p:sldId id="258" r:id="rId5"/>
    <p:sldId id="302" r:id="rId6"/>
    <p:sldId id="314" r:id="rId7"/>
    <p:sldId id="280" r:id="rId8"/>
    <p:sldId id="281" r:id="rId9"/>
    <p:sldId id="283" r:id="rId10"/>
    <p:sldId id="282" r:id="rId11"/>
    <p:sldId id="324" r:id="rId12"/>
    <p:sldId id="312" r:id="rId13"/>
    <p:sldId id="325" r:id="rId14"/>
    <p:sldId id="326" r:id="rId15"/>
    <p:sldId id="327" r:id="rId16"/>
    <p:sldId id="328" r:id="rId17"/>
    <p:sldId id="290" r:id="rId18"/>
    <p:sldId id="288" r:id="rId19"/>
    <p:sldId id="289" r:id="rId20"/>
    <p:sldId id="291" r:id="rId21"/>
    <p:sldId id="331" r:id="rId22"/>
    <p:sldId id="292" r:id="rId23"/>
    <p:sldId id="332" r:id="rId24"/>
    <p:sldId id="339" r:id="rId25"/>
    <p:sldId id="330" r:id="rId26"/>
    <p:sldId id="341" r:id="rId27"/>
    <p:sldId id="343" r:id="rId28"/>
    <p:sldId id="329" r:id="rId29"/>
    <p:sldId id="340" r:id="rId30"/>
    <p:sldId id="342" r:id="rId31"/>
    <p:sldId id="293" r:id="rId32"/>
    <p:sldId id="337" r:id="rId33"/>
    <p:sldId id="294" r:id="rId34"/>
    <p:sldId id="335" r:id="rId35"/>
    <p:sldId id="338" r:id="rId36"/>
    <p:sldId id="333" r:id="rId37"/>
    <p:sldId id="334" r:id="rId38"/>
    <p:sldId id="295" r:id="rId39"/>
    <p:sldId id="318" r:id="rId40"/>
    <p:sldId id="336" r:id="rId41"/>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3FF2F"/>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5" autoAdjust="0"/>
    <p:restoredTop sz="81594" autoAdjust="0"/>
  </p:normalViewPr>
  <p:slideViewPr>
    <p:cSldViewPr>
      <p:cViewPr>
        <p:scale>
          <a:sx n="125" d="100"/>
          <a:sy n="125" d="100"/>
        </p:scale>
        <p:origin x="-2528" y="-416"/>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6/9/15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6/9/15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pPr/>
              <a:t>1</a:t>
            </a:fld>
            <a:endParaRPr lang="en-US"/>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storm environment information currently comes from the Rapid Refresh model.  We use model information to make a first order approximation of the storm environment—we do this using instability and shear</a:t>
            </a:r>
            <a:r>
              <a:rPr lang="en-US" sz="1200" kern="1200" baseline="0" dirty="0" smtClean="0">
                <a:solidFill>
                  <a:schemeClr val="tx1"/>
                </a:solidFill>
                <a:effectLst/>
                <a:latin typeface="Calibri" pitchFamily="34" charset="0"/>
                <a:ea typeface="+mn-ea"/>
                <a:cs typeface="+mn-cs"/>
              </a:rPr>
              <a:t> parameters. </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shear parameter used is the effective bulk shear.  The EBS normalizes shear between storms with deep and shallow inflow layers and is more accurate when considering elevated convection.</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environmental instability parameter used is the most unstable CAPE.  The MUCAPE provides a generous estimate of instability. </a:t>
            </a: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One important note about the NWP data used within the model is we do not use a single forecast or single analysis.  We create a temporal composite and spatially smooth that temporal composite. The temporal compositing and spatial smoothing acts to mitigate NWP phase and placement errors in convective development.  The last outcome we want is a poor NWP solution to squash model probabilities incorrectly—surely if strong convection is developing observed on satellite and radar, there must be sufficient CAPE.</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93855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two satellite cloud growth predictors used in the statistical model are a normalized vertical cloud growth rate and a glaciation rate.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How quickly a developing storm cools in infrared brightness temperatures is an indicator of severe potential.  In the example over eastern Kansas, we can see rapid cooling in the imagery and the computer quantifies this cooling rate, which is used as input into the statistical model.  The cooling rate we use is normalized—such that seasonal and latitudinal differences in the cooling rates are automatically accounted for.</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other satellite predictor used is the glaciation rate or how quickly the cloud-top is transitioning from liquid water cloud droplets (blue in the imagery) to ice crystals (orange, red, and gray in the imagery).  Like the normalized vertical growth rates, the computer quantifies this information and how quickly a developing storm-top transitions from water tops to ice tops is an indicator of severe potential.</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11</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 radar dataset we use is the Multi-Radar Multi-Sensor radar products from</a:t>
            </a:r>
            <a:r>
              <a:rPr lang="en-US" sz="1200" kern="1200" baseline="0" dirty="0" smtClean="0">
                <a:solidFill>
                  <a:schemeClr val="tx1"/>
                </a:solidFill>
                <a:effectLst/>
                <a:latin typeface="Calibri" pitchFamily="34" charset="0"/>
                <a:ea typeface="+mn-ea"/>
                <a:cs typeface="+mn-cs"/>
              </a:rPr>
              <a:t> NCEP’s central operations, developed at NSSL</a:t>
            </a:r>
            <a:r>
              <a:rPr lang="en-US" sz="1200" kern="1200" dirty="0" smtClean="0">
                <a:solidFill>
                  <a:schemeClr val="tx1"/>
                </a:solidFill>
                <a:effectLst/>
                <a:latin typeface="Calibri" pitchFamily="34" charset="0"/>
                <a:ea typeface="+mn-ea"/>
                <a:cs typeface="+mn-cs"/>
              </a:rPr>
              <a:t>.  The MRMS radar fields are a CONUS-wide composite of all individual NEXRAD radars.  The MRMS data  fill gaps in single site coverage, including cone of silence and offers increased sampling frequency when a storm is sampled by more than one radar.</a:t>
            </a:r>
            <a:r>
              <a:rPr lang="en-US" dirty="0" smtClean="0">
                <a:effectLst/>
              </a:rPr>
              <a:t> So it</a:t>
            </a:r>
            <a:r>
              <a:rPr lang="en-US" baseline="0" dirty="0" smtClean="0">
                <a:effectLst/>
              </a:rPr>
              <a:t> updates about every 2 minutes, with at least some new information on most storms.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radar storm cell tracking utilizes the MRMS composite reflectivity.  The radar data used as a predictor in the statistical model is the MRMS maximum expected size of hail or MESH.  The MESH is derived from the Severe Hail Index,</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which is essentially a thermally</a:t>
            </a:r>
            <a:r>
              <a:rPr lang="en-US" sz="1200" kern="1200" baseline="0" dirty="0" smtClean="0">
                <a:solidFill>
                  <a:schemeClr val="tx1"/>
                </a:solidFill>
                <a:effectLst/>
                <a:latin typeface="Calibri" pitchFamily="34" charset="0"/>
                <a:ea typeface="+mn-ea"/>
                <a:cs typeface="+mn-cs"/>
              </a:rPr>
              <a:t> weighted </a:t>
            </a:r>
            <a:r>
              <a:rPr lang="en-US" sz="1200" kern="1200" dirty="0" smtClean="0">
                <a:solidFill>
                  <a:schemeClr val="tx1"/>
                </a:solidFill>
                <a:effectLst/>
                <a:latin typeface="Calibri" pitchFamily="34" charset="0"/>
                <a:ea typeface="+mn-ea"/>
                <a:cs typeface="+mn-cs"/>
              </a:rPr>
              <a:t>vertical integration of reflectivity above the melting level. So it’s really trying to capture</a:t>
            </a:r>
            <a:r>
              <a:rPr lang="en-US" sz="1200" kern="1200" baseline="0" dirty="0" smtClean="0">
                <a:solidFill>
                  <a:schemeClr val="tx1"/>
                </a:solidFill>
                <a:effectLst/>
                <a:latin typeface="Calibri" pitchFamily="34" charset="0"/>
                <a:ea typeface="+mn-ea"/>
                <a:cs typeface="+mn-cs"/>
              </a:rPr>
              <a:t> the ice content in the storm.</a:t>
            </a: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203785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&lt;read slides first&gt; We’re </a:t>
            </a:r>
            <a:r>
              <a:rPr lang="en-US" dirty="0" smtClean="0"/>
              <a:t>automatically</a:t>
            </a:r>
            <a:r>
              <a:rPr lang="en-US" baseline="0" dirty="0" smtClean="0"/>
              <a:t> </a:t>
            </a:r>
            <a:r>
              <a:rPr lang="en-US" dirty="0" smtClean="0"/>
              <a:t>identifying,</a:t>
            </a:r>
            <a:r>
              <a:rPr lang="en-US" baseline="0" dirty="0" smtClean="0"/>
              <a:t> tracking, and parallax-correcting these storms observed by radar and satellite all at once. We then automatically extract information from gridded fields within the spatial bounds of these identified objects, and compute metrics used in the probabilistic model. </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14</a:t>
            </a:fld>
            <a:endParaRPr lang="en-US" altLang="zh-CN">
              <a:solidFill>
                <a:srgbClr val="000000"/>
              </a:solidFill>
              <a:ea typeface="宋体"/>
            </a:endParaRPr>
          </a:p>
        </p:txBody>
      </p:sp>
    </p:spTree>
    <p:extLst>
      <p:ext uri="{BB962C8B-B14F-4D97-AF65-F5344CB8AC3E}">
        <p14:creationId xmlns:p14="http://schemas.microsoft.com/office/powerpoint/2010/main" val="266533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MRMS</a:t>
            </a:r>
            <a:r>
              <a:rPr lang="en-US" baseline="0" dirty="0" smtClean="0"/>
              <a:t> fields every 2 min</a:t>
            </a:r>
          </a:p>
          <a:p>
            <a:r>
              <a:rPr lang="en-US" baseline="0" dirty="0" smtClean="0"/>
              <a:t>GOES scans about every 7.5 min in RSO</a:t>
            </a:r>
          </a:p>
          <a:p>
            <a:r>
              <a:rPr lang="en-US" baseline="0" dirty="0" smtClean="0"/>
              <a:t>We use 4 new RAP grids each hour</a:t>
            </a:r>
          </a:p>
          <a:p>
            <a:endParaRPr lang="en-US" baseline="0" dirty="0" smtClean="0"/>
          </a:p>
          <a:p>
            <a:r>
              <a:rPr lang="en-US" baseline="0" dirty="0" smtClean="0"/>
              <a:t>You can see the Input data counter ticking up, but note that the output file size at each time stays about the same, -- usually around 200 </a:t>
            </a:r>
            <a:r>
              <a:rPr lang="en-US" baseline="0" dirty="0" err="1" smtClean="0"/>
              <a:t>kB</a:t>
            </a:r>
            <a:r>
              <a:rPr lang="en-US" baseline="0" dirty="0" smtClean="0"/>
              <a:t>. This is the file that AWIPS2 uses to render and display the </a:t>
            </a:r>
            <a:r>
              <a:rPr lang="en-US" baseline="0" dirty="0" err="1" smtClean="0"/>
              <a:t>ProbSevere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15</a:t>
            </a:fld>
            <a:endParaRPr lang="en-US" altLang="zh-CN">
              <a:solidFill>
                <a:srgbClr val="000000"/>
              </a:solidFill>
              <a:ea typeface="宋体"/>
            </a:endParaRPr>
          </a:p>
        </p:txBody>
      </p:sp>
    </p:spTree>
    <p:extLst>
      <p:ext uri="{BB962C8B-B14F-4D97-AF65-F5344CB8AC3E}">
        <p14:creationId xmlns:p14="http://schemas.microsoft.com/office/powerpoint/2010/main" val="142912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what an hour of processing looks like. By adding GOES-R, we have a 7-fold increase in input</a:t>
            </a:r>
            <a:r>
              <a:rPr lang="en-US" baseline="0" dirty="0" smtClean="0"/>
              <a:t> data. Tacking on HRRR data, it’s about an order of magnitude increase in input, yet we still have a consistent output file size of about 200kB.</a:t>
            </a:r>
            <a:br>
              <a:rPr lang="en-US" baseline="0" dirty="0" smtClean="0"/>
            </a:br>
            <a:r>
              <a:rPr lang="en-US" baseline="0" dirty="0" smtClean="0"/>
              <a:t/>
            </a:r>
            <a:br>
              <a:rPr lang="en-US" baseline="0" dirty="0" smtClean="0"/>
            </a:br>
            <a:r>
              <a:rPr lang="en-US" baseline="0" dirty="0" smtClean="0"/>
              <a:t>These estimates are basically just assuming the data we are using now, scaled up for higher spatial and temporal resolution. This doesn’t take into account new data we plan to use including more spectral bands, more NWP-derived fields, dual-pol variables, and total lightning data.</a:t>
            </a:r>
          </a:p>
          <a:p>
            <a:r>
              <a:rPr lang="en-US" baseline="0" dirty="0" smtClean="0"/>
              <a:t/>
            </a:r>
            <a:br>
              <a:rPr lang="en-US" baseline="0" dirty="0" smtClean="0"/>
            </a:br>
            <a:r>
              <a:rPr lang="en-US" baseline="0" dirty="0" smtClean="0"/>
              <a:t>So you can see you how </a:t>
            </a:r>
            <a:r>
              <a:rPr lang="en-US" baseline="0" dirty="0" err="1" smtClean="0"/>
              <a:t>ProbSevere</a:t>
            </a:r>
            <a:r>
              <a:rPr lang="en-US" baseline="0" dirty="0" smtClean="0"/>
              <a:t> is trying to find a coherent, pertinent signal in an increasingly large ocean of useful data.</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16</a:t>
            </a:fld>
            <a:endParaRPr lang="en-US" altLang="zh-CN">
              <a:solidFill>
                <a:srgbClr val="000000"/>
              </a:solidFill>
              <a:ea typeface="宋体"/>
            </a:endParaRPr>
          </a:p>
        </p:txBody>
      </p:sp>
    </p:spTree>
    <p:extLst>
      <p:ext uri="{BB962C8B-B14F-4D97-AF65-F5344CB8AC3E}">
        <p14:creationId xmlns:p14="http://schemas.microsoft.com/office/powerpoint/2010/main" val="1429124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One thing I learned at HWT the last couple of years is that forecasters</a:t>
            </a:r>
            <a:r>
              <a:rPr lang="en-US" baseline="0" dirty="0" smtClean="0"/>
              <a:t> prize their AWIPS2 screen space. Their screen real-estate is even more precious during warning operations, as radar is the predominant tool used. </a:t>
            </a:r>
          </a:p>
          <a:p>
            <a:r>
              <a:rPr lang="en-US" sz="1200" kern="1200" dirty="0" smtClean="0">
                <a:solidFill>
                  <a:schemeClr val="tx1"/>
                </a:solidFill>
                <a:effectLst/>
                <a:latin typeface="Calibri" pitchFamily="34" charset="0"/>
                <a:ea typeface="+mn-ea"/>
                <a:cs typeface="+mn-cs"/>
              </a:rPr>
              <a:t>So that is why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display for AWIPS2</a:t>
            </a:r>
            <a:r>
              <a:rPr lang="en-US" sz="1200" kern="1200" baseline="0" dirty="0" smtClean="0">
                <a:solidFill>
                  <a:schemeClr val="tx1"/>
                </a:solidFill>
                <a:effectLst/>
                <a:latin typeface="Calibri" pitchFamily="34" charset="0"/>
                <a:ea typeface="+mn-ea"/>
                <a:cs typeface="+mn-cs"/>
              </a:rPr>
              <a:t> is meant to complement and enhance forecasters’ current warning operations. </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by default, is displayed in two ways.  One is a probability contour with a color enhancement designed for overlay on top of typical radar reflectivity color tables.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(for example satellite imagery or radial velocity imagery).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statistical model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instantaneous MRMS MESH value—the time and value are provided.  Note the MRMS may not match a single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  So a value of 3%/min would mean the cloud grew 3% of the tropospheric depth every minute—or 45% of the tropospheric depth over the course of 15 minutes.  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percentage of water to ice conversion per minute.  So a value of 0.05/min would mean the cloud transitioned 5% of the water droplets to ice crystals every minute—or 75% of the liquid droplets converted to ice crystals over the course of 15 minutes.  Again, 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One thing to note is that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links</a:t>
            </a:r>
            <a:r>
              <a:rPr lang="en-US" sz="1200" kern="1200" baseline="0" dirty="0" smtClean="0">
                <a:solidFill>
                  <a:schemeClr val="tx1"/>
                </a:solidFill>
                <a:effectLst/>
                <a:latin typeface="Calibri" pitchFamily="34" charset="0"/>
                <a:ea typeface="+mn-ea"/>
                <a:cs typeface="+mn-cs"/>
              </a:rPr>
              <a:t> together previous storm growth, observed by satellite, with current storm development, observed by radar. We’ve found that a history of a storm’s satellite growth can help indicate future storm severity, along with the radar signal and the environment the storm resides in.</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17</a:t>
            </a:fld>
            <a:endParaRPr lang="en-US" altLang="zh-CN">
              <a:solidFill>
                <a:srgbClr val="000000"/>
              </a:solidFill>
              <a:ea typeface="宋体"/>
            </a:endParaRPr>
          </a:p>
        </p:txBody>
      </p:sp>
    </p:spTree>
    <p:extLst>
      <p:ext uri="{BB962C8B-B14F-4D97-AF65-F5344CB8AC3E}">
        <p14:creationId xmlns:p14="http://schemas.microsoft.com/office/powerpoint/2010/main" val="807989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18</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19</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a:t>
            </a:fld>
            <a:endParaRPr lang="en-US"/>
          </a:p>
        </p:txBody>
      </p:sp>
    </p:spTree>
    <p:extLst>
      <p:ext uri="{BB962C8B-B14F-4D97-AF65-F5344CB8AC3E}">
        <p14:creationId xmlns:p14="http://schemas.microsoft.com/office/powerpoint/2010/main" val="1948699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20</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22</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2014 Survey results:</a:t>
            </a:r>
          </a:p>
          <a:p>
            <a:r>
              <a:rPr lang="en-US" dirty="0" smtClean="0"/>
              <a:t>Nearly</a:t>
            </a:r>
            <a:r>
              <a:rPr lang="en-US" baseline="0" dirty="0" smtClean="0"/>
              <a:t> 75% of forecasters said it increased confidence in issuing warnings</a:t>
            </a:r>
          </a:p>
          <a:p>
            <a:r>
              <a:rPr lang="en-US" baseline="0" dirty="0" smtClean="0"/>
              <a:t>Nearly 50% said it increased lead time to severe hazards.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25</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working on ways of doing better discrimination of storm cells in lines, while maintaining low product latency. </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27</a:t>
            </a:fld>
            <a:endParaRPr lang="en-US"/>
          </a:p>
        </p:txBody>
      </p:sp>
    </p:spTree>
    <p:extLst>
      <p:ext uri="{BB962C8B-B14F-4D97-AF65-F5344CB8AC3E}">
        <p14:creationId xmlns:p14="http://schemas.microsoft.com/office/powerpoint/2010/main" val="276489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Decent reliability, a</a:t>
            </a:r>
            <a:r>
              <a:rPr lang="en-US" sz="1200" kern="1200" baseline="0" dirty="0" smtClean="0">
                <a:solidFill>
                  <a:schemeClr val="tx1"/>
                </a:solidFill>
                <a:effectLst/>
                <a:latin typeface="Calibri" pitchFamily="34" charset="0"/>
                <a:ea typeface="+mn-ea"/>
                <a:cs typeface="+mn-cs"/>
              </a:rPr>
              <a:t> bit of </a:t>
            </a:r>
            <a:r>
              <a:rPr lang="en-US" sz="1200" kern="1200" baseline="0" dirty="0" err="1" smtClean="0">
                <a:solidFill>
                  <a:schemeClr val="tx1"/>
                </a:solidFill>
                <a:effectLst/>
                <a:latin typeface="Calibri" pitchFamily="34" charset="0"/>
                <a:ea typeface="+mn-ea"/>
                <a:cs typeface="+mn-cs"/>
              </a:rPr>
              <a:t>overforecasting</a:t>
            </a:r>
            <a:r>
              <a:rPr lang="en-US" sz="1200" kern="1200" baseline="0" dirty="0" smtClean="0">
                <a:solidFill>
                  <a:schemeClr val="tx1"/>
                </a:solidFill>
                <a:effectLst/>
                <a:latin typeface="Calibri" pitchFamily="34" charset="0"/>
                <a:ea typeface="+mn-ea"/>
                <a:cs typeface="+mn-cs"/>
              </a:rPr>
              <a:t>/overconfident.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Calibri" pitchFamily="34" charset="0"/>
                <a:ea typeface="+mn-ea"/>
                <a:cs typeface="+mn-cs"/>
              </a:rPr>
              <a:t>1 </a:t>
            </a:r>
            <a:r>
              <a:rPr lang="en-US" sz="1200" kern="1200" baseline="0" dirty="0" err="1" smtClean="0">
                <a:solidFill>
                  <a:schemeClr val="tx1"/>
                </a:solidFill>
                <a:effectLst/>
                <a:latin typeface="Calibri" pitchFamily="34" charset="0"/>
                <a:ea typeface="+mn-ea"/>
                <a:cs typeface="+mn-cs"/>
              </a:rPr>
              <a:t>ct</a:t>
            </a:r>
            <a:r>
              <a:rPr lang="en-US" sz="1200" kern="1200" baseline="0" dirty="0" smtClean="0">
                <a:solidFill>
                  <a:schemeClr val="tx1"/>
                </a:solidFill>
                <a:effectLst/>
                <a:latin typeface="Calibri" pitchFamily="34" charset="0"/>
                <a:ea typeface="+mn-ea"/>
                <a:cs typeface="+mn-cs"/>
              </a:rPr>
              <a:t> per bin per storm (if </a:t>
            </a:r>
            <a:r>
              <a:rPr lang="en-US" sz="1200" kern="1200" baseline="0" dirty="0" err="1" smtClean="0">
                <a:solidFill>
                  <a:schemeClr val="tx1"/>
                </a:solidFill>
                <a:effectLst/>
                <a:latin typeface="Calibri" pitchFamily="34" charset="0"/>
                <a:ea typeface="+mn-ea"/>
                <a:cs typeface="+mn-cs"/>
              </a:rPr>
              <a:t>prob</a:t>
            </a:r>
            <a:r>
              <a:rPr lang="en-US" sz="1200" kern="1200" baseline="0" dirty="0" smtClean="0">
                <a:solidFill>
                  <a:schemeClr val="tx1"/>
                </a:solidFill>
                <a:effectLst/>
                <a:latin typeface="Calibri" pitchFamily="34" charset="0"/>
                <a:ea typeface="+mn-ea"/>
                <a:cs typeface="+mn-cs"/>
              </a:rPr>
              <a:t> in that bin). NOT every forecast.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28</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29</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30</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think that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a useful tool for forecasters as is, but o</a:t>
            </a:r>
            <a:r>
              <a:rPr lang="en-US" sz="1200" kern="1200" dirty="0" smtClean="0">
                <a:solidFill>
                  <a:schemeClr val="tx1"/>
                </a:solidFill>
                <a:effectLst/>
                <a:latin typeface="Calibri" pitchFamily="34" charset="0"/>
                <a:ea typeface="+mn-ea"/>
                <a:cs typeface="+mn-cs"/>
              </a:rPr>
              <a:t>ne thing I want to stress</a:t>
            </a:r>
            <a:r>
              <a:rPr lang="en-US" sz="1200" kern="1200" baseline="0" dirty="0" smtClean="0">
                <a:solidFill>
                  <a:schemeClr val="tx1"/>
                </a:solidFill>
                <a:effectLst/>
                <a:latin typeface="Calibri" pitchFamily="34" charset="0"/>
                <a:ea typeface="+mn-ea"/>
                <a:cs typeface="+mn-cs"/>
              </a:rPr>
              <a:t> is that there is going to be a lot of development and improvements made in the coming years. The current model is just one small step in providing integrated warning guidance to forecasters.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31</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think that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a useful tool for forecasters as is, but o</a:t>
            </a:r>
            <a:r>
              <a:rPr lang="en-US" sz="1200" kern="1200" dirty="0" smtClean="0">
                <a:solidFill>
                  <a:schemeClr val="tx1"/>
                </a:solidFill>
                <a:effectLst/>
                <a:latin typeface="Calibri" pitchFamily="34" charset="0"/>
                <a:ea typeface="+mn-ea"/>
                <a:cs typeface="+mn-cs"/>
              </a:rPr>
              <a:t>ne thing I want to stress</a:t>
            </a:r>
            <a:r>
              <a:rPr lang="en-US" sz="1200" kern="1200" baseline="0" dirty="0" smtClean="0">
                <a:solidFill>
                  <a:schemeClr val="tx1"/>
                </a:solidFill>
                <a:effectLst/>
                <a:latin typeface="Calibri" pitchFamily="34" charset="0"/>
                <a:ea typeface="+mn-ea"/>
                <a:cs typeface="+mn-cs"/>
              </a:rPr>
              <a:t> is that there is going to be a lot of development and improvements made in the coming years. The current model is just one small step in providing integrated warning guidance to forecasters.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32</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So in</a:t>
            </a:r>
            <a:r>
              <a:rPr lang="en-US" sz="1200" kern="1200" baseline="0" dirty="0" smtClean="0">
                <a:solidFill>
                  <a:schemeClr val="tx1"/>
                </a:solidFill>
                <a:effectLst/>
                <a:latin typeface="Calibri" pitchFamily="34" charset="0"/>
                <a:ea typeface="+mn-ea"/>
                <a:cs typeface="+mn-cs"/>
              </a:rPr>
              <a:t> part, we want to do what forecasters are already doing! &lt;read box&gt;. Forecasters use all sorts of useful information in a subjective manner to make warning decisions.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just trying to put an </a:t>
            </a:r>
            <a:r>
              <a:rPr lang="en-US" sz="1200" b="1" kern="1200" baseline="0" dirty="0" smtClean="0">
                <a:solidFill>
                  <a:schemeClr val="tx1"/>
                </a:solidFill>
                <a:effectLst/>
                <a:latin typeface="Calibri" pitchFamily="34" charset="0"/>
                <a:ea typeface="+mn-ea"/>
                <a:cs typeface="+mn-cs"/>
              </a:rPr>
              <a:t>objective</a:t>
            </a:r>
            <a:r>
              <a:rPr lang="en-US" sz="1200" kern="1200" baseline="0" dirty="0" smtClean="0">
                <a:solidFill>
                  <a:schemeClr val="tx1"/>
                </a:solidFill>
                <a:effectLst/>
                <a:latin typeface="Calibri" pitchFamily="34" charset="0"/>
                <a:ea typeface="+mn-ea"/>
                <a:cs typeface="+mn-cs"/>
              </a:rPr>
              <a:t> probability on what the data tell the forecaster. Different tools and observations are useful for different situations, so we want to make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adaptable to the observations coming in. Total lightning information, additional NWP and radar fields, </a:t>
            </a:r>
            <a:r>
              <a:rPr lang="en-US" sz="1200" kern="1200" baseline="0" dirty="0" err="1" smtClean="0">
                <a:solidFill>
                  <a:schemeClr val="tx1"/>
                </a:solidFill>
                <a:effectLst/>
                <a:latin typeface="Calibri" pitchFamily="34" charset="0"/>
                <a:ea typeface="+mn-ea"/>
                <a:cs typeface="+mn-cs"/>
              </a:rPr>
              <a:t>ot</a:t>
            </a:r>
            <a:r>
              <a:rPr lang="en-US" sz="1200" kern="1200" baseline="0" dirty="0" smtClean="0">
                <a:solidFill>
                  <a:schemeClr val="tx1"/>
                </a:solidFill>
                <a:effectLst/>
                <a:latin typeface="Calibri" pitchFamily="34" charset="0"/>
                <a:ea typeface="+mn-ea"/>
                <a:cs typeface="+mn-cs"/>
              </a:rPr>
              <a:t> detection, and other storm-top information from satellite may help increase the utility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in different situations.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33</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We’re in an era of ‘big data’. Our observation systems are becoming more numerous, with larger domains, greater spatiotemporal resolution, and more capabilities. &lt;paraphrase box&gt;. We have to distill the mountains of data into useful information.</a:t>
            </a:r>
          </a:p>
        </p:txBody>
      </p:sp>
      <p:sp>
        <p:nvSpPr>
          <p:cNvPr id="4" name="Slide Number Placeholder 3"/>
          <p:cNvSpPr>
            <a:spLocks noGrp="1"/>
          </p:cNvSpPr>
          <p:nvPr>
            <p:ph type="sldNum" sz="quarter" idx="10"/>
          </p:nvPr>
        </p:nvSpPr>
        <p:spPr/>
        <p:txBody>
          <a:bodyPr/>
          <a:lstStyle/>
          <a:p>
            <a:fld id="{842B209D-045C-954B-84AF-9D35F22EF961}" type="slidenum">
              <a:rPr lang="en-US" smtClean="0"/>
              <a:t>3</a:t>
            </a:fld>
            <a:endParaRPr lang="en-US"/>
          </a:p>
        </p:txBody>
      </p:sp>
    </p:spTree>
    <p:extLst>
      <p:ext uri="{BB962C8B-B14F-4D97-AF65-F5344CB8AC3E}">
        <p14:creationId xmlns:p14="http://schemas.microsoft.com/office/powerpoint/2010/main" val="2537644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We’re not doing this</a:t>
            </a:r>
            <a:r>
              <a:rPr lang="en-US" sz="1200" kern="1200" baseline="0" dirty="0" smtClean="0">
                <a:solidFill>
                  <a:schemeClr val="tx1"/>
                </a:solidFill>
                <a:effectLst/>
                <a:latin typeface="Calibri" pitchFamily="34" charset="0"/>
                <a:ea typeface="+mn-ea"/>
                <a:cs typeface="+mn-cs"/>
              </a:rPr>
              <a:t> development in a vacuum. We’re using feedback from HWT forecasters, local PG experiments, leveraging research out of Boulder and Huntsville, AL, and we have a funded collaboration with some folks at NSSL in Norman. &lt;read box, describe figure&gt;. Forecasters at HWT were able to view these very experimental gridded threat swaths. So this is where warning operations is potentially headed.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34</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all sorts of new promising data sets that will have a positive impact</a:t>
            </a:r>
            <a:r>
              <a:rPr lang="en-US" baseline="0" dirty="0" smtClean="0"/>
              <a:t> on severe weather warning operations. Linking together the pertinent aspects of these data will hopefully only improve the performance of the statistical model, and give forecasters even more confidence, situational awareness, and lead-time to severe hazards. &lt;boxes&gt; But all of this takes time and careful research…we can’t just stick in any and every dataset. A statistical model is only as good as it’s training, so we have to be diligent. </a:t>
            </a:r>
            <a:r>
              <a:rPr lang="en-US" dirty="0" smtClean="0"/>
              <a:t>Many </a:t>
            </a:r>
            <a:r>
              <a:rPr lang="en-US" dirty="0" smtClean="0"/>
              <a:t>forecasters have voiced a desire</a:t>
            </a:r>
            <a:r>
              <a:rPr lang="en-US" baseline="0" dirty="0" smtClean="0"/>
              <a:t> to see probabilistic forecasts tailored to each hazard.</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35</a:t>
            </a:fld>
            <a:endParaRPr lang="en-US"/>
          </a:p>
        </p:txBody>
      </p:sp>
    </p:spTree>
    <p:extLst>
      <p:ext uri="{BB962C8B-B14F-4D97-AF65-F5344CB8AC3E}">
        <p14:creationId xmlns:p14="http://schemas.microsoft.com/office/powerpoint/2010/main" val="1548816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42B209D-045C-954B-84AF-9D35F22EF961}" type="slidenum">
              <a:rPr lang="en-US" smtClean="0"/>
              <a:t>36</a:t>
            </a:fld>
            <a:endParaRPr lang="en-US"/>
          </a:p>
        </p:txBody>
      </p:sp>
    </p:spTree>
    <p:extLst>
      <p:ext uri="{BB962C8B-B14F-4D97-AF65-F5344CB8AC3E}">
        <p14:creationId xmlns:p14="http://schemas.microsoft.com/office/powerpoint/2010/main" val="4237574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ProbSevere</a:t>
            </a:r>
            <a:r>
              <a:rPr lang="en-US" baseline="0" dirty="0" smtClean="0"/>
              <a:t> plug-in is </a:t>
            </a:r>
            <a:r>
              <a:rPr lang="en-US" baseline="0" dirty="0" err="1" smtClean="0"/>
              <a:t>baselined</a:t>
            </a:r>
            <a:r>
              <a:rPr lang="en-US" baseline="0" dirty="0" smtClean="0"/>
              <a:t> in AWIPS-2 v. 14.4</a:t>
            </a:r>
          </a:p>
          <a:p>
            <a:r>
              <a:rPr lang="en-US" baseline="0" dirty="0" smtClean="0"/>
              <a:t>Until your offices upgrade, you can visit our a webpage, which has a </a:t>
            </a:r>
            <a:r>
              <a:rPr lang="en-US" baseline="0" dirty="0" err="1" smtClean="0"/>
              <a:t>google</a:t>
            </a:r>
            <a:r>
              <a:rPr lang="en-US" baseline="0" dirty="0" smtClean="0"/>
              <a:t> maps interface, and scroll over capability much like what you would see in AWIPS2.</a:t>
            </a:r>
          </a:p>
          <a:p>
            <a:r>
              <a:rPr lang="en-US" baseline="0" dirty="0" smtClean="0"/>
              <a:t>The website also links to </a:t>
            </a:r>
            <a:r>
              <a:rPr lang="en-US" baseline="0" dirty="0" err="1" smtClean="0"/>
              <a:t>blogposts</a:t>
            </a:r>
            <a:r>
              <a:rPr lang="en-US" baseline="0" dirty="0" smtClean="0"/>
              <a:t> about </a:t>
            </a:r>
            <a:r>
              <a:rPr lang="en-US" baseline="0" dirty="0" err="1" smtClean="0"/>
              <a:t>ProbSevere</a:t>
            </a:r>
            <a:r>
              <a:rPr lang="en-US" baseline="0" dirty="0" smtClean="0"/>
              <a:t> from the GOES-R HWT blog and the CIMSS satellite blog.</a:t>
            </a:r>
          </a:p>
          <a:p>
            <a:r>
              <a:rPr lang="en-US" baseline="0" dirty="0" smtClean="0"/>
              <a:t>At the bottom there are links to a couple published papers and some training materials given to forecasters at HWT. </a:t>
            </a:r>
            <a:br>
              <a:rPr lang="en-US" baseline="0" dirty="0" smtClean="0"/>
            </a:br>
            <a:endParaRPr lang="en-US" baseline="0" dirty="0" smtClean="0"/>
          </a:p>
          <a:p>
            <a:r>
              <a:rPr lang="en-US" baseline="0" dirty="0" smtClean="0"/>
              <a:t>Please don’t hesitate to send us emails with general questions or comments or from specific cases you observe. We love hearing from the operational community! </a:t>
            </a:r>
          </a:p>
          <a:p>
            <a:r>
              <a:rPr lang="en-US" baseline="0" dirty="0" smtClean="0"/>
              <a:t>Questions?</a:t>
            </a:r>
            <a:endParaRPr lang="en-US" dirty="0" smtClean="0"/>
          </a:p>
        </p:txBody>
      </p:sp>
      <p:sp>
        <p:nvSpPr>
          <p:cNvPr id="4" name="Slide Number Placeholder 3"/>
          <p:cNvSpPr>
            <a:spLocks noGrp="1"/>
          </p:cNvSpPr>
          <p:nvPr>
            <p:ph type="sldNum" sz="quarter" idx="10"/>
          </p:nvPr>
        </p:nvSpPr>
        <p:spPr/>
        <p:txBody>
          <a:bodyPr/>
          <a:lstStyle/>
          <a:p>
            <a:fld id="{842B209D-045C-954B-84AF-9D35F22EF961}" type="slidenum">
              <a:rPr lang="en-US" smtClean="0"/>
              <a:t>37</a:t>
            </a:fld>
            <a:endParaRPr lang="en-US"/>
          </a:p>
        </p:txBody>
      </p:sp>
    </p:spTree>
    <p:extLst>
      <p:ext uri="{BB962C8B-B14F-4D97-AF65-F5344CB8AC3E}">
        <p14:creationId xmlns:p14="http://schemas.microsoft.com/office/powerpoint/2010/main" val="423757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Severe weather is common in the U.S.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a:t>
            </a:fld>
            <a:endParaRPr lang="en-US" altLang="zh-CN">
              <a:solidFill>
                <a:srgbClr val="000000"/>
              </a:solidFill>
              <a:ea typeface="宋体"/>
            </a:endParaRPr>
          </a:p>
        </p:txBody>
      </p:sp>
    </p:spTree>
    <p:extLst>
      <p:ext uri="{BB962C8B-B14F-4D97-AF65-F5344CB8AC3E}">
        <p14:creationId xmlns:p14="http://schemas.microsoft.com/office/powerpoint/2010/main" val="226868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5</a:t>
            </a:fld>
            <a:endParaRPr lang="en-US" altLang="zh-CN">
              <a:solidFill>
                <a:srgbClr val="000000"/>
              </a:solidFill>
              <a:ea typeface="宋体"/>
            </a:endParaRPr>
          </a:p>
        </p:txBody>
      </p:sp>
    </p:spTree>
    <p:extLst>
      <p:ext uri="{BB962C8B-B14F-4D97-AF65-F5344CB8AC3E}">
        <p14:creationId xmlns:p14="http://schemas.microsoft.com/office/powerpoint/2010/main" val="41281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6</a:t>
            </a:fld>
            <a:endParaRPr lang="en-US" altLang="zh-CN">
              <a:solidFill>
                <a:srgbClr val="000000"/>
              </a:solidFill>
              <a:ea typeface="宋体"/>
            </a:endParaRPr>
          </a:p>
        </p:txBody>
      </p:sp>
    </p:spTree>
    <p:extLst>
      <p:ext uri="{BB962C8B-B14F-4D97-AF65-F5344CB8AC3E}">
        <p14:creationId xmlns:p14="http://schemas.microsoft.com/office/powerpoint/2010/main" val="205532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7</a:t>
            </a:fld>
            <a:endParaRPr lang="en-US" altLang="zh-CN">
              <a:solidFill>
                <a:srgbClr val="000000"/>
              </a:solidFill>
              <a:ea typeface="宋体"/>
            </a:endParaRPr>
          </a:p>
        </p:txBody>
      </p:sp>
    </p:spTree>
    <p:extLst>
      <p:ext uri="{BB962C8B-B14F-4D97-AF65-F5344CB8AC3E}">
        <p14:creationId xmlns:p14="http://schemas.microsoft.com/office/powerpoint/2010/main" val="328209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p:txBody>
      </p:sp>
      <p:sp>
        <p:nvSpPr>
          <p:cNvPr id="4" name="Slide Number Placeholder 3"/>
          <p:cNvSpPr>
            <a:spLocks noGrp="1"/>
          </p:cNvSpPr>
          <p:nvPr>
            <p:ph type="sldNum" sz="quarter" idx="10"/>
          </p:nvPr>
        </p:nvSpPr>
        <p:spPr/>
        <p:txBody>
          <a:bodyPr/>
          <a:lstStyle/>
          <a:p>
            <a:fld id="{842B209D-045C-954B-84AF-9D35F22EF961}" type="slidenum">
              <a:rPr lang="en-US" smtClean="0"/>
              <a:t>8</a:t>
            </a:fld>
            <a:endParaRPr lang="en-US"/>
          </a:p>
        </p:txBody>
      </p:sp>
    </p:spTree>
    <p:extLst>
      <p:ext uri="{BB962C8B-B14F-4D97-AF65-F5344CB8AC3E}">
        <p14:creationId xmlns:p14="http://schemas.microsoft.com/office/powerpoint/2010/main" val="2537644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9</a:t>
            </a:fld>
            <a:endParaRPr lang="en-US" altLang="zh-CN">
              <a:solidFill>
                <a:srgbClr val="000000"/>
              </a:solidFill>
              <a:ea typeface="宋体"/>
            </a:endParaRPr>
          </a:p>
        </p:txBody>
      </p:sp>
    </p:spTree>
    <p:extLst>
      <p:ext uri="{BB962C8B-B14F-4D97-AF65-F5344CB8AC3E}">
        <p14:creationId xmlns:p14="http://schemas.microsoft.com/office/powerpoint/2010/main" val="157235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8E14B9C1-4989-AD4D-BBA8-1FFE1DC3FBC8}" type="datetime1">
              <a:rPr lang="en-US" smtClean="0"/>
              <a:t>6/9/15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80A8A38B-D330-4242-A862-72EF8D772770}" type="datetime1">
              <a:rPr lang="en-US" smtClean="0"/>
              <a:t>6/9/15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8B62150D-57F2-104F-A581-64E2290341F5}" type="datetime1">
              <a:rPr lang="en-US" smtClean="0"/>
              <a:t>6/9/15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536987E-B552-1D48-BE33-C41757B1B6E4}" type="datetime1">
              <a:rPr lang="en-US" smtClean="0"/>
              <a:t>6/9/15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CC44633D-46A2-9546-A3F4-66DA6058E61D}" type="datetime1">
              <a:rPr lang="en-US" smtClean="0"/>
              <a:t>6/9/15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541A210C-9EDB-AA42-91BC-35888E1A2A6D}" type="datetime1">
              <a:rPr lang="en-US" smtClean="0"/>
              <a:t>6/9/15</a:t>
            </a:fld>
            <a:endParaRPr lang="en-US"/>
          </a:p>
        </p:txBody>
      </p:sp>
      <p:sp>
        <p:nvSpPr>
          <p:cNvPr id="8" name="Footer Placeholder 7"/>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E432B0F3-6416-2847-8176-69AAD2601607}" type="datetime1">
              <a:rPr lang="en-US" smtClean="0"/>
              <a:t>6/9/15</a:t>
            </a:fld>
            <a:endParaRPr lang="en-US"/>
          </a:p>
        </p:txBody>
      </p:sp>
      <p:sp>
        <p:nvSpPr>
          <p:cNvPr id="4" name="Footer Placeholder 3"/>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40EFA6D0-78C4-6C44-903F-D5B1AB10B2A2}" type="datetime1">
              <a:rPr lang="en-US" smtClean="0"/>
              <a:t>6/9/15</a:t>
            </a:fld>
            <a:endParaRPr lang="en-US"/>
          </a:p>
        </p:txBody>
      </p:sp>
      <p:sp>
        <p:nvSpPr>
          <p:cNvPr id="3" name="Footer Placeholder 2"/>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03E90877-D0AC-EE4B-96A7-233B0AFC01D9}" type="datetime1">
              <a:rPr lang="en-US" smtClean="0"/>
              <a:t>6/9/15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B16ABC32-5897-6C4F-BFFE-E11BCFC2F090}" type="datetime1">
              <a:rPr lang="en-US" smtClean="0"/>
              <a:t>6/9/15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4.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1" Type="http://schemas.openxmlformats.org/officeDocument/2006/relationships/slideLayout" Target="../slideLayouts/slideLayout2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2.png"/><Relationship Id="rId5" Type="http://schemas.openxmlformats.org/officeDocument/2006/relationships/image" Target="../media/image1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15.png"/><Relationship Id="rId9"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34.png"/><Relationship Id="rId6" Type="http://schemas.openxmlformats.org/officeDocument/2006/relationships/image" Target="../media/image1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pn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jpg"/><Relationship Id="rId5" Type="http://schemas.openxmlformats.org/officeDocument/2006/relationships/image" Target="../media/image18.jpg"/><Relationship Id="rId6" Type="http://schemas.openxmlformats.org/officeDocument/2006/relationships/image" Target="../media/image10.jpg"/><Relationship Id="rId7" Type="http://schemas.openxmlformats.org/officeDocument/2006/relationships/image" Target="../media/image69.png"/><Relationship Id="rId8" Type="http://schemas.openxmlformats.org/officeDocument/2006/relationships/image" Target="../media/image70.jpg"/><Relationship Id="rId9" Type="http://schemas.openxmlformats.org/officeDocument/2006/relationships/image" Target="../media/image8.jpg"/><Relationship Id="rId10"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hyperlink" Target="mailto:john.cintineo@ssec.wisc.edu" TargetMode="External"/><Relationship Id="rId5" Type="http://schemas.openxmlformats.org/officeDocument/2006/relationships/hyperlink" Target="mailto:michael.pavolonis@noaa.gov" TargetMode="External"/><Relationship Id="rId6" Type="http://schemas.openxmlformats.org/officeDocument/2006/relationships/hyperlink" Target="mailto:justin.sieglaff@ssec.wisc.edu" TargetMode="External"/><Relationship Id="rId7" Type="http://schemas.openxmlformats.org/officeDocument/2006/relationships/hyperlink" Target="mailto:dan.lindsey@noaa.gov" TargetMode="External"/><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fontScale="90000"/>
          </a:bodyPr>
          <a:lstStyle/>
          <a:p>
            <a:r>
              <a:rPr lang="en-US" b="1" cap="small" dirty="0" smtClean="0"/>
              <a:t>From “Big Data” to Actionable Information:</a:t>
            </a:r>
            <a:br>
              <a:rPr lang="en-US" b="1" cap="small" dirty="0" smtClean="0"/>
            </a:br>
            <a:r>
              <a:rPr lang="en-US" b="1" cap="small" dirty="0" smtClean="0">
                <a:solidFill>
                  <a:schemeClr val="accent6"/>
                </a:solidFill>
              </a:rPr>
              <a:t>NOAA/CIMSS </a:t>
            </a:r>
            <a:r>
              <a:rPr lang="en-US" b="1" cap="small" dirty="0" err="1" smtClean="0">
                <a:solidFill>
                  <a:schemeClr val="accent6"/>
                </a:solidFill>
              </a:rPr>
              <a:t>ProbSevere</a:t>
            </a:r>
            <a:r>
              <a:rPr lang="en-US" b="1" cap="small" dirty="0" smtClean="0">
                <a:solidFill>
                  <a:schemeClr val="accent6"/>
                </a:solidFill>
              </a:rPr>
              <a:t> model</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92500" lnSpcReduction="20000"/>
          </a:bodyPr>
          <a:lstStyle/>
          <a:p>
            <a:pPr algn="r"/>
            <a:r>
              <a:rPr lang="en-US" sz="2900" b="1" dirty="0" smtClean="0">
                <a:solidFill>
                  <a:schemeClr val="bg1"/>
                </a:solidFill>
                <a:latin typeface="+mj-lt"/>
              </a:rPr>
              <a:t>Michael J. </a:t>
            </a:r>
            <a:r>
              <a:rPr lang="en-US" sz="2900" b="1" dirty="0" err="1" smtClean="0">
                <a:solidFill>
                  <a:schemeClr val="bg1"/>
                </a:solidFill>
                <a:latin typeface="+mj-lt"/>
              </a:rPr>
              <a:t>Pavolonis</a:t>
            </a:r>
            <a:endParaRPr lang="en-US" sz="2900" b="1" dirty="0">
              <a:solidFill>
                <a:schemeClr val="bg1"/>
              </a:solidFill>
              <a:latin typeface="+mj-lt"/>
            </a:endParaRPr>
          </a:p>
          <a:p>
            <a:pPr algn="r"/>
            <a:r>
              <a:rPr lang="en-US" dirty="0" smtClean="0">
                <a:solidFill>
                  <a:schemeClr val="bg1"/>
                </a:solidFill>
                <a:latin typeface="+mj-lt"/>
              </a:rPr>
              <a:t>Physical Scientist</a:t>
            </a:r>
          </a:p>
          <a:p>
            <a:pPr algn="r"/>
            <a:r>
              <a:rPr lang="en-US" sz="1600" dirty="0" smtClean="0">
                <a:solidFill>
                  <a:schemeClr val="bg1"/>
                </a:solidFill>
                <a:latin typeface="+mj-lt"/>
              </a:rPr>
              <a:t>National Environmental Satellite, Data, and Information Service</a:t>
            </a:r>
            <a:endParaRPr lang="en-US" sz="1600" dirty="0">
              <a:solidFill>
                <a:schemeClr val="bg1"/>
              </a:solidFill>
              <a:latin typeface="+mj-lt"/>
            </a:endParaRPr>
          </a:p>
          <a:p>
            <a:pPr algn="r"/>
            <a:r>
              <a:rPr lang="en-US" sz="1600" dirty="0" smtClean="0">
                <a:solidFill>
                  <a:schemeClr val="bg1"/>
                </a:solidFill>
                <a:latin typeface="+mj-lt"/>
              </a:rPr>
              <a:t>Center for Satellite Applications and Research</a:t>
            </a:r>
          </a:p>
          <a:p>
            <a:pPr algn="r"/>
            <a:r>
              <a:rPr lang="en-US" sz="1700" dirty="0" smtClean="0">
                <a:solidFill>
                  <a:schemeClr val="bg1"/>
                </a:solidFill>
                <a:latin typeface="+mj-lt"/>
              </a:rPr>
              <a:t>10 June 2015</a:t>
            </a: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5" name="Slide Number Placeholder 4"/>
          <p:cNvSpPr>
            <a:spLocks noGrp="1"/>
          </p:cNvSpPr>
          <p:nvPr>
            <p:ph type="sldNum" sz="quarter" idx="12"/>
          </p:nvPr>
        </p:nvSpPr>
        <p:spPr/>
        <p:txBody>
          <a:bodyPr/>
          <a:lstStyle/>
          <a:p>
            <a:fld id="{42908C82-07A9-4257-B486-514AC1A5E3DE}" type="slidenum">
              <a:rPr lang="en-US" smtClean="0"/>
              <a:t>1</a:t>
            </a:fld>
            <a:endParaRPr lang="en-US" dirty="0"/>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72000" y="2895600"/>
            <a:ext cx="4572000" cy="3429000"/>
          </a:xfrm>
          <a:prstGeom prst="rect">
            <a:avLst/>
          </a:prstGeom>
        </p:spPr>
      </p:pic>
      <p:pic>
        <p:nvPicPr>
          <p:cNvPr id="16" name="Picture 15"/>
          <p:cNvPicPr>
            <a:picLocks noChangeAspect="1"/>
          </p:cNvPicPr>
          <p:nvPr/>
        </p:nvPicPr>
        <p:blipFill>
          <a:blip r:embed="rId4"/>
          <a:stretch>
            <a:fillRect/>
          </a:stretch>
        </p:blipFill>
        <p:spPr>
          <a:xfrm>
            <a:off x="0" y="2895600"/>
            <a:ext cx="4572000" cy="34290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Rapid Refresh (RAP)</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753070"/>
            <a:ext cx="8305800" cy="923330"/>
          </a:xfrm>
          <a:prstGeom prst="rect">
            <a:avLst/>
          </a:prstGeom>
          <a:noFill/>
        </p:spPr>
        <p:txBody>
          <a:bodyPr wrap="square" rtlCol="0">
            <a:spAutoFit/>
          </a:bodyPr>
          <a:lstStyle/>
          <a:p>
            <a:pPr marL="285750" indent="-285750">
              <a:buFont typeface="Arial"/>
              <a:buChar char="•"/>
            </a:pPr>
            <a:r>
              <a:rPr lang="en-US" dirty="0">
                <a:solidFill>
                  <a:schemeClr val="accent3"/>
                </a:solidFill>
                <a:effectLst>
                  <a:outerShdw blurRad="50800" dist="38100" dir="2700000" algn="tl" rotWithShape="0">
                    <a:prstClr val="black">
                      <a:alpha val="40000"/>
                    </a:prstClr>
                  </a:outerShdw>
                </a:effectLst>
              </a:rPr>
              <a:t>E</a:t>
            </a:r>
            <a:r>
              <a:rPr lang="en-US" dirty="0" smtClean="0">
                <a:solidFill>
                  <a:schemeClr val="accent3"/>
                </a:solidFill>
                <a:effectLst>
                  <a:outerShdw blurRad="50800" dist="38100" dir="2700000" algn="tl" rotWithShape="0">
                    <a:prstClr val="black">
                      <a:alpha val="40000"/>
                    </a:prstClr>
                  </a:outerShdw>
                </a:effectLst>
              </a:rPr>
              <a:t>ffective bulk shear (EBS)</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Discriminates well between </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and non-</a:t>
            </a:r>
            <a:r>
              <a:rPr lang="en-US" dirty="0" err="1" smtClean="0">
                <a:effectLst>
                  <a:outerShdw blurRad="50800" dist="38100" dir="2700000" algn="tl" rotWithShape="0">
                    <a:prstClr val="black">
                      <a:alpha val="40000"/>
                    </a:prstClr>
                  </a:outerShdw>
                </a:effectLst>
              </a:rPr>
              <a:t>supercell</a:t>
            </a:r>
            <a:r>
              <a:rPr lang="en-US" dirty="0" smtClean="0">
                <a:effectLst>
                  <a:outerShdw blurRad="50800" dist="38100" dir="2700000" algn="tl" rotWithShape="0">
                    <a:prstClr val="black">
                      <a:alpha val="40000"/>
                    </a:prstClr>
                  </a:outerShdw>
                </a:effectLst>
              </a:rPr>
              <a:t> convection</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Normalizes shear between storms with deep and shallow inflow layers</a:t>
            </a:r>
          </a:p>
        </p:txBody>
      </p:sp>
      <p:sp>
        <p:nvSpPr>
          <p:cNvPr id="20" name="TextBox 19"/>
          <p:cNvSpPr txBox="1"/>
          <p:nvPr/>
        </p:nvSpPr>
        <p:spPr>
          <a:xfrm>
            <a:off x="381000" y="1667470"/>
            <a:ext cx="8305800" cy="923330"/>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Most-unstable CAPE (MUCAPE)</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Rough estimate of maximum updraft potential, even for elevated convection.</a:t>
            </a:r>
          </a:p>
        </p:txBody>
      </p:sp>
    </p:spTree>
    <p:extLst>
      <p:ext uri="{BB962C8B-B14F-4D97-AF65-F5344CB8AC3E}">
        <p14:creationId xmlns:p14="http://schemas.microsoft.com/office/powerpoint/2010/main" val="2083119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
        <p:nvSpPr>
          <p:cNvPr id="2" name="TextBox 1"/>
          <p:cNvSpPr txBox="1"/>
          <p:nvPr/>
        </p:nvSpPr>
        <p:spPr>
          <a:xfrm>
            <a:off x="381000" y="101024"/>
            <a:ext cx="8305800" cy="1077218"/>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GOES-derived Cloud Properties</a:t>
            </a:r>
            <a:endParaRPr lang="en-US" sz="3200" dirty="0">
              <a:effectLst>
                <a:outerShdw blurRad="50800" dist="38100" dir="2700000" algn="tl" rotWithShape="0">
                  <a:prstClr val="black">
                    <a:alpha val="40000"/>
                  </a:prstClr>
                </a:outerShdw>
              </a:effectLst>
            </a:endParaRPr>
          </a:p>
        </p:txBody>
      </p:sp>
      <p:sp>
        <p:nvSpPr>
          <p:cNvPr id="5" name="TextBox 4"/>
          <p:cNvSpPr txBox="1"/>
          <p:nvPr/>
        </p:nvSpPr>
        <p:spPr>
          <a:xfrm>
            <a:off x="381000" y="1210270"/>
            <a:ext cx="8305800" cy="646331"/>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How much does a developing storm-top cool over a period of time?</a:t>
            </a:r>
            <a:endParaRPr lang="en-US" dirty="0" smtClean="0">
              <a:effectLst>
                <a:outerShdw blurRad="50800" dist="38100" dir="2700000" algn="tl" rotWithShape="0">
                  <a:prstClr val="black">
                    <a:alpha val="40000"/>
                  </a:prstClr>
                </a:outerShdw>
              </a:effectLst>
            </a:endParaRPr>
          </a:p>
          <a:p>
            <a:pPr marL="742950" lvl="1" indent="-285750">
              <a:buFont typeface="Arial"/>
              <a:buChar char="•"/>
            </a:pPr>
            <a:r>
              <a:rPr lang="en-US" dirty="0" smtClean="0">
                <a:effectLst>
                  <a:outerShdw blurRad="50800" dist="38100" dir="2700000" algn="tl" rotWithShape="0">
                    <a:prstClr val="black">
                      <a:alpha val="40000"/>
                    </a:prstClr>
                  </a:outerShdw>
                </a:effectLst>
              </a:rPr>
              <a:t>Infers vertical growth of convective clouds (and updraft strength)</a:t>
            </a:r>
          </a:p>
        </p:txBody>
      </p:sp>
      <p:sp>
        <p:nvSpPr>
          <p:cNvPr id="20" name="TextBox 19"/>
          <p:cNvSpPr txBox="1"/>
          <p:nvPr/>
        </p:nvSpPr>
        <p:spPr>
          <a:xfrm>
            <a:off x="381000" y="2076271"/>
            <a:ext cx="8305800" cy="1200329"/>
          </a:xfrm>
          <a:prstGeom prst="rect">
            <a:avLst/>
          </a:prstGeom>
          <a:noFill/>
        </p:spPr>
        <p:txBody>
          <a:bodyPr wrap="square" rtlCol="0">
            <a:spAutoFit/>
          </a:bodyPr>
          <a:lstStyle/>
          <a:p>
            <a:pPr marL="285750" indent="-285750">
              <a:buFont typeface="Arial"/>
              <a:buChar char="•"/>
            </a:pPr>
            <a:r>
              <a:rPr lang="en-US" dirty="0" smtClean="0">
                <a:solidFill>
                  <a:srgbClr val="FEB80A"/>
                </a:solidFill>
                <a:effectLst>
                  <a:outerShdw blurRad="50800" dist="38100" dir="2700000" algn="tl" rotWithShape="0">
                    <a:prstClr val="black">
                      <a:alpha val="40000"/>
                    </a:prstClr>
                  </a:outerShdw>
                </a:effectLst>
              </a:rPr>
              <a:t>Rate-of-change in ice-cloud fraction</a:t>
            </a:r>
            <a:r>
              <a:rPr lang="en-US" dirty="0" smtClean="0">
                <a:solidFill>
                  <a:srgbClr val="FFFFFF"/>
                </a:solidFill>
                <a:effectLst>
                  <a:outerShdw blurRad="50800" dist="38100" dir="2700000" algn="tl" rotWithShape="0">
                    <a:prstClr val="black">
                      <a:alpha val="40000"/>
                    </a:prstClr>
                  </a:outerShdw>
                </a:effectLst>
              </a:rPr>
              <a:t>:</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At cloud-top</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Infers vertical growth and glaciation rate (i.e., how fast is the cloud-top changing from mostly liquid water to ice).</a:t>
            </a:r>
          </a:p>
        </p:txBody>
      </p:sp>
      <p:grpSp>
        <p:nvGrpSpPr>
          <p:cNvPr id="19" name="Group 18"/>
          <p:cNvGrpSpPr/>
          <p:nvPr/>
        </p:nvGrpSpPr>
        <p:grpSpPr>
          <a:xfrm>
            <a:off x="152400" y="3276600"/>
            <a:ext cx="7696200" cy="3170529"/>
            <a:chOff x="152400" y="3276600"/>
            <a:chExt cx="7696200" cy="3170529"/>
          </a:xfrm>
        </p:grpSpPr>
        <p:pic>
          <p:nvPicPr>
            <p:cNvPr id="3" name="Picture 2" descr="Emiss_20090513_sho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276600"/>
              <a:ext cx="3968115" cy="3170529"/>
            </a:xfrm>
            <a:prstGeom prst="rect">
              <a:avLst/>
            </a:prstGeom>
          </p:spPr>
        </p:pic>
        <p:sp>
          <p:nvSpPr>
            <p:cNvPr id="7" name="TextBox 6"/>
            <p:cNvSpPr txBox="1"/>
            <p:nvPr/>
          </p:nvSpPr>
          <p:spPr>
            <a:xfrm>
              <a:off x="4724400" y="4419600"/>
              <a:ext cx="3124200" cy="923330"/>
            </a:xfrm>
            <a:prstGeom prst="rect">
              <a:avLst/>
            </a:prstGeom>
            <a:noFill/>
          </p:spPr>
          <p:txBody>
            <a:bodyPr wrap="square" rtlCol="0">
              <a:spAutoFit/>
            </a:bodyPr>
            <a:lstStyle/>
            <a:p>
              <a:r>
                <a:rPr lang="en-US" dirty="0" smtClean="0"/>
                <a:t>How quickly a developing storm cools is automatically quantified.</a:t>
              </a:r>
              <a:endParaRPr lang="en-US" dirty="0"/>
            </a:p>
          </p:txBody>
        </p:sp>
        <p:cxnSp>
          <p:nvCxnSpPr>
            <p:cNvPr id="9" name="Straight Arrow Connector 8"/>
            <p:cNvCxnSpPr>
              <a:stCxn id="7" idx="1"/>
            </p:cNvCxnSpPr>
            <p:nvPr/>
          </p:nvCxnSpPr>
          <p:spPr>
            <a:xfrm flipH="1" flipV="1">
              <a:off x="1981200" y="4800600"/>
              <a:ext cx="2743200" cy="8066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152400" y="3276600"/>
            <a:ext cx="7696200" cy="3165962"/>
            <a:chOff x="152400" y="3276600"/>
            <a:chExt cx="7696200" cy="3165962"/>
          </a:xfrm>
        </p:grpSpPr>
        <p:pic>
          <p:nvPicPr>
            <p:cNvPr id="21" name="Picture 20" descr="CTYPE_20090513_shor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3962399" cy="3165962"/>
            </a:xfrm>
            <a:prstGeom prst="rect">
              <a:avLst/>
            </a:prstGeom>
          </p:spPr>
        </p:pic>
        <p:sp>
          <p:nvSpPr>
            <p:cNvPr id="22" name="TextBox 21"/>
            <p:cNvSpPr txBox="1"/>
            <p:nvPr/>
          </p:nvSpPr>
          <p:spPr>
            <a:xfrm>
              <a:off x="4724400" y="4191000"/>
              <a:ext cx="3124200" cy="1477328"/>
            </a:xfrm>
            <a:prstGeom prst="rect">
              <a:avLst/>
            </a:prstGeom>
            <a:noFill/>
          </p:spPr>
          <p:txBody>
            <a:bodyPr wrap="square" rtlCol="0">
              <a:spAutoFit/>
            </a:bodyPr>
            <a:lstStyle/>
            <a:p>
              <a:r>
                <a:rPr lang="en-US" dirty="0" smtClean="0"/>
                <a:t>How quickly a developing storm transitions from water cloud (blue) to ice (orange, red,</a:t>
              </a:r>
              <a:r>
                <a:rPr lang="en-US" dirty="0"/>
                <a:t> </a:t>
              </a:r>
              <a:r>
                <a:rPr lang="en-US" dirty="0" smtClean="0"/>
                <a:t>and gray) is automatically quantified.</a:t>
              </a:r>
              <a:endParaRPr lang="en-US" dirty="0"/>
            </a:p>
          </p:txBody>
        </p:sp>
        <p:cxnSp>
          <p:nvCxnSpPr>
            <p:cNvPr id="23" name="Straight Arrow Connector 22"/>
            <p:cNvCxnSpPr/>
            <p:nvPr/>
          </p:nvCxnSpPr>
          <p:spPr>
            <a:xfrm flipH="1" flipV="1">
              <a:off x="1981200" y="4800600"/>
              <a:ext cx="2743200" cy="8066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5415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xit" presetSubtype="0" fill="hold" nodeType="withEffect">
                                  <p:stCondLst>
                                    <p:cond delay="0"/>
                                  </p:stCondLst>
                                  <p:childTnLst>
                                    <p:animEffect transition="out" filter="dissolv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0" y="76200"/>
            <a:ext cx="92964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Multi-Radar Multi-Sensor products</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762000"/>
            <a:ext cx="8305800" cy="1754327"/>
          </a:xfrm>
          <a:prstGeom prst="rect">
            <a:avLst/>
          </a:prstGeom>
          <a:noFill/>
        </p:spPr>
        <p:txBody>
          <a:bodyPr wrap="square" rtlCol="0">
            <a:spAutoFit/>
          </a:bodyPr>
          <a:lstStyle/>
          <a:p>
            <a:pPr marL="285750" indent="-285750">
              <a:buFont typeface="Arial"/>
              <a:buChar char="•"/>
            </a:pPr>
            <a:r>
              <a:rPr lang="en-US" dirty="0" smtClean="0">
                <a:effectLst>
                  <a:outerShdw blurRad="50800" dist="38100" dir="2700000" algn="tl" rotWithShape="0">
                    <a:prstClr val="black">
                      <a:alpha val="40000"/>
                    </a:prstClr>
                  </a:outerShdw>
                </a:effectLst>
              </a:rPr>
              <a:t>Developed at OU-CIMMS/NOAA-NSSL</a:t>
            </a:r>
          </a:p>
          <a:p>
            <a:pPr marL="285750" indent="-285750">
              <a:buFont typeface="Arial"/>
              <a:buChar char="•"/>
            </a:pPr>
            <a:r>
              <a:rPr lang="en-US" dirty="0" smtClean="0">
                <a:solidFill>
                  <a:srgbClr val="FFFFFF"/>
                </a:solidFill>
                <a:effectLst>
                  <a:outerShdw blurRad="50800" dist="38100" dir="2700000" algn="tl" rotWithShape="0">
                    <a:prstClr val="black">
                      <a:alpha val="40000"/>
                    </a:prstClr>
                  </a:outerShdw>
                </a:effectLst>
              </a:rPr>
              <a:t>Provide better estimates of radar-derived products</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Overlapping coverage </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Fill gaps caused be cone of silence and terrain blockage</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Increased sampling frequency</a:t>
            </a:r>
          </a:p>
          <a:p>
            <a:pPr marL="1200150" lvl="2" indent="-285750">
              <a:buFont typeface="Arial"/>
              <a:buChar char="•"/>
            </a:pPr>
            <a:endParaRPr lang="en-US" dirty="0" smtClean="0">
              <a:solidFill>
                <a:srgbClr val="FFFFFF"/>
              </a:solidFill>
              <a:effectLst>
                <a:outerShdw blurRad="50800" dist="38100" dir="2700000" algn="tl" rotWithShape="0">
                  <a:prstClr val="black">
                    <a:alpha val="40000"/>
                  </a:prstClr>
                </a:outerShdw>
              </a:effectLst>
            </a:endParaRPr>
          </a:p>
        </p:txBody>
      </p:sp>
      <p:grpSp>
        <p:nvGrpSpPr>
          <p:cNvPr id="12" name="Group 3"/>
          <p:cNvGrpSpPr>
            <a:grpSpLocks/>
          </p:cNvGrpSpPr>
          <p:nvPr/>
        </p:nvGrpSpPr>
        <p:grpSpPr bwMode="auto">
          <a:xfrm>
            <a:off x="234950" y="2514600"/>
            <a:ext cx="4048125" cy="2887662"/>
            <a:chOff x="2879" y="2001"/>
            <a:chExt cx="2773" cy="1555"/>
          </a:xfrm>
        </p:grpSpPr>
        <p:grpSp>
          <p:nvGrpSpPr>
            <p:cNvPr id="13" name="Group 4"/>
            <p:cNvGrpSpPr>
              <a:grpSpLocks noChangeAspect="1"/>
            </p:cNvGrpSpPr>
            <p:nvPr/>
          </p:nvGrpSpPr>
          <p:grpSpPr bwMode="auto">
            <a:xfrm>
              <a:off x="2879" y="2001"/>
              <a:ext cx="2771" cy="778"/>
              <a:chOff x="270" y="2631"/>
              <a:chExt cx="5184" cy="1293"/>
            </a:xfrm>
          </p:grpSpPr>
          <p:pic>
            <p:nvPicPr>
              <p:cNvPr id="16" name="Picture 5" descr="w2image-3"/>
              <p:cNvPicPr>
                <a:picLocks noChangeAspect="1" noChangeArrowheads="1"/>
              </p:cNvPicPr>
              <p:nvPr/>
            </p:nvPicPr>
            <p:blipFill>
              <a:blip r:embed="rId3">
                <a:extLst>
                  <a:ext uri="{28A0092B-C50C-407E-A947-70E740481C1C}">
                    <a14:useLocalDpi xmlns:a14="http://schemas.microsoft.com/office/drawing/2010/main" val="0"/>
                  </a:ext>
                </a:extLst>
              </a:blip>
              <a:srcRect l="7706" t="8017" r="8728" b="45824"/>
              <a:stretch>
                <a:fillRect/>
              </a:stretch>
            </p:blipFill>
            <p:spPr bwMode="auto">
              <a:xfrm>
                <a:off x="270" y="2631"/>
                <a:ext cx="5184" cy="12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2image-3"/>
              <p:cNvPicPr>
                <a:picLocks noChangeAspect="1" noChangeArrowheads="1"/>
              </p:cNvPicPr>
              <p:nvPr/>
            </p:nvPicPr>
            <p:blipFill>
              <a:blip r:embed="rId3">
                <a:extLst>
                  <a:ext uri="{28A0092B-C50C-407E-A947-70E740481C1C}">
                    <a14:useLocalDpi xmlns:a14="http://schemas.microsoft.com/office/drawing/2010/main" val="0"/>
                  </a:ext>
                </a:extLst>
              </a:blip>
              <a:srcRect l="7706" t="8017" r="8728" b="81477"/>
              <a:stretch>
                <a:fillRect/>
              </a:stretch>
            </p:blipFill>
            <p:spPr bwMode="auto">
              <a:xfrm>
                <a:off x="270" y="2680"/>
                <a:ext cx="5184" cy="29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7" descr="w2image-4"/>
            <p:cNvPicPr>
              <a:picLocks noChangeAspect="1" noChangeArrowheads="1"/>
            </p:cNvPicPr>
            <p:nvPr/>
          </p:nvPicPr>
          <p:blipFill>
            <a:blip r:embed="rId4">
              <a:extLst>
                <a:ext uri="{28A0092B-C50C-407E-A947-70E740481C1C}">
                  <a14:useLocalDpi xmlns:a14="http://schemas.microsoft.com/office/drawing/2010/main" val="0"/>
                </a:ext>
              </a:extLst>
            </a:blip>
            <a:srcRect l="7335" t="8017" r="9192" b="45842"/>
            <a:stretch>
              <a:fillRect/>
            </a:stretch>
          </p:blipFill>
          <p:spPr bwMode="auto">
            <a:xfrm>
              <a:off x="2879" y="2779"/>
              <a:ext cx="2773" cy="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8"/>
          <p:cNvGrpSpPr>
            <a:grpSpLocks noChangeAspect="1"/>
          </p:cNvGrpSpPr>
          <p:nvPr/>
        </p:nvGrpSpPr>
        <p:grpSpPr bwMode="auto">
          <a:xfrm>
            <a:off x="4946650" y="2286000"/>
            <a:ext cx="3892316" cy="3505200"/>
            <a:chOff x="215" y="1076"/>
            <a:chExt cx="1789" cy="1611"/>
          </a:xfrm>
        </p:grpSpPr>
        <p:pic>
          <p:nvPicPr>
            <p:cNvPr id="19" name="Picture 9" descr="VIL swath single"/>
            <p:cNvPicPr>
              <a:picLocks noChangeAspect="1" noChangeArrowheads="1"/>
            </p:cNvPicPr>
            <p:nvPr/>
          </p:nvPicPr>
          <p:blipFill>
            <a:blip r:embed="rId5">
              <a:extLst>
                <a:ext uri="{28A0092B-C50C-407E-A947-70E740481C1C}">
                  <a14:useLocalDpi xmlns:a14="http://schemas.microsoft.com/office/drawing/2010/main" val="0"/>
                </a:ext>
              </a:extLst>
            </a:blip>
            <a:srcRect b="28622"/>
            <a:stretch>
              <a:fillRect/>
            </a:stretch>
          </p:blipFill>
          <p:spPr bwMode="auto">
            <a:xfrm>
              <a:off x="220" y="1076"/>
              <a:ext cx="1784"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VIL swath multi"/>
            <p:cNvPicPr>
              <a:picLocks noChangeAspect="1" noChangeArrowheads="1"/>
            </p:cNvPicPr>
            <p:nvPr/>
          </p:nvPicPr>
          <p:blipFill>
            <a:blip r:embed="rId6">
              <a:extLst>
                <a:ext uri="{28A0092B-C50C-407E-A947-70E740481C1C}">
                  <a14:useLocalDpi xmlns:a14="http://schemas.microsoft.com/office/drawing/2010/main" val="0"/>
                </a:ext>
              </a:extLst>
            </a:blip>
            <a:srcRect b="29091"/>
            <a:stretch>
              <a:fillRect/>
            </a:stretch>
          </p:blipFill>
          <p:spPr bwMode="auto">
            <a:xfrm>
              <a:off x="215" y="1910"/>
              <a:ext cx="1777" cy="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 Box 11"/>
          <p:cNvSpPr txBox="1">
            <a:spLocks noChangeArrowheads="1"/>
          </p:cNvSpPr>
          <p:nvPr/>
        </p:nvSpPr>
        <p:spPr bwMode="auto">
          <a:xfrm>
            <a:off x="6091238" y="5867400"/>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aseline="0" dirty="0">
                <a:solidFill>
                  <a:srgbClr val="EAEAEA"/>
                </a:solidFill>
                <a:latin typeface="Tahoma" charset="0"/>
              </a:rPr>
              <a:t>VIL Tracks</a:t>
            </a:r>
          </a:p>
        </p:txBody>
      </p:sp>
      <p:sp>
        <p:nvSpPr>
          <p:cNvPr id="24" name="Text Box 12"/>
          <p:cNvSpPr txBox="1">
            <a:spLocks noChangeArrowheads="1"/>
          </p:cNvSpPr>
          <p:nvPr/>
        </p:nvSpPr>
        <p:spPr bwMode="auto">
          <a:xfrm>
            <a:off x="695325" y="5562600"/>
            <a:ext cx="3094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baseline="0" dirty="0">
                <a:solidFill>
                  <a:srgbClr val="EAEAEA"/>
                </a:solidFill>
                <a:latin typeface="Tahoma" charset="0"/>
              </a:rPr>
              <a:t>Vertical Cross-Section</a:t>
            </a:r>
          </a:p>
        </p:txBody>
      </p:sp>
      <p:sp>
        <p:nvSpPr>
          <p:cNvPr id="6" name="TextBox 5"/>
          <p:cNvSpPr txBox="1"/>
          <p:nvPr/>
        </p:nvSpPr>
        <p:spPr>
          <a:xfrm>
            <a:off x="3352800" y="6169223"/>
            <a:ext cx="2590800" cy="307777"/>
          </a:xfrm>
          <a:prstGeom prst="rect">
            <a:avLst/>
          </a:prstGeom>
          <a:noFill/>
        </p:spPr>
        <p:txBody>
          <a:bodyPr wrap="square" rtlCol="0">
            <a:spAutoFit/>
          </a:bodyPr>
          <a:lstStyle/>
          <a:p>
            <a:r>
              <a:rPr lang="en-US" sz="1400" dirty="0" smtClean="0"/>
              <a:t>(Figures from OU-CIMMS)</a:t>
            </a:r>
            <a:endParaRPr lang="en-US" sz="1400" dirty="0"/>
          </a:p>
        </p:txBody>
      </p:sp>
    </p:spTree>
    <p:extLst>
      <p:ext uri="{BB962C8B-B14F-4D97-AF65-F5344CB8AC3E}">
        <p14:creationId xmlns:p14="http://schemas.microsoft.com/office/powerpoint/2010/main" val="23659032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r>
              <a:rPr lang="en-US" sz="3200" dirty="0" smtClean="0">
                <a:effectLst>
                  <a:outerShdw blurRad="50800" dist="38100" dir="2700000" algn="tl" rotWithShape="0">
                    <a:prstClr val="black">
                      <a:alpha val="40000"/>
                    </a:prstClr>
                  </a:outerShdw>
                </a:effectLst>
              </a:rPr>
              <a:t>Data sources – MRMS products</a:t>
            </a:r>
            <a:endParaRPr lang="en-US" sz="3200" dirty="0">
              <a:effectLst>
                <a:outerShdw blurRad="50800" dist="38100" dir="2700000" algn="tl" rotWithShape="0">
                  <a:prstClr val="black">
                    <a:alpha val="40000"/>
                  </a:prstClr>
                </a:outerShdw>
              </a:effectLst>
            </a:endParaRPr>
          </a:p>
        </p:txBody>
      </p:sp>
      <p:sp>
        <p:nvSpPr>
          <p:cNvPr id="11" name="TextBox 10"/>
          <p:cNvSpPr txBox="1"/>
          <p:nvPr/>
        </p:nvSpPr>
        <p:spPr>
          <a:xfrm>
            <a:off x="381000" y="1085671"/>
            <a:ext cx="8305800" cy="1200329"/>
          </a:xfrm>
          <a:prstGeom prst="rect">
            <a:avLst/>
          </a:prstGeom>
          <a:noFill/>
        </p:spPr>
        <p:txBody>
          <a:bodyPr wrap="square" rtlCol="0">
            <a:spAutoFit/>
          </a:bodyPr>
          <a:lstStyle/>
          <a:p>
            <a:pPr marL="285750" indent="-285750">
              <a:buFont typeface="Arial"/>
              <a:buChar char="•"/>
            </a:pPr>
            <a:r>
              <a:rPr lang="en-US" dirty="0" smtClean="0">
                <a:solidFill>
                  <a:schemeClr val="accent3"/>
                </a:solidFill>
                <a:effectLst>
                  <a:outerShdw blurRad="50800" dist="38100" dir="2700000" algn="tl" rotWithShape="0">
                    <a:prstClr val="black">
                      <a:alpha val="40000"/>
                    </a:prstClr>
                  </a:outerShdw>
                </a:effectLst>
              </a:rPr>
              <a:t>Maximum Expected Size of Hail (MESH)</a:t>
            </a:r>
            <a:r>
              <a:rPr lang="en-US" dirty="0" smtClean="0">
                <a:effectLst>
                  <a:outerShdw blurRad="50800" dist="38100" dir="2700000" algn="tl" rotWithShape="0">
                    <a:prstClr val="black">
                      <a:alpha val="40000"/>
                    </a:prstClr>
                  </a:outerShdw>
                </a:effectLst>
              </a:rPr>
              <a:t>:</a:t>
            </a:r>
          </a:p>
          <a:p>
            <a:pPr marL="742950" lvl="1" indent="-285750">
              <a:buFont typeface="Arial"/>
              <a:buChar char="•"/>
            </a:pPr>
            <a:r>
              <a:rPr lang="en-US" dirty="0" smtClean="0">
                <a:effectLst>
                  <a:outerShdw blurRad="50800" dist="38100" dir="2700000" algn="tl" rotWithShape="0">
                    <a:prstClr val="black">
                      <a:alpha val="40000"/>
                    </a:prstClr>
                  </a:outerShdw>
                </a:effectLst>
              </a:rPr>
              <a:t>Empirically derived from the Severe Hail Index (SHI)</a:t>
            </a:r>
          </a:p>
          <a:p>
            <a:pPr marL="742950" lvl="1" indent="-285750">
              <a:buFont typeface="Arial"/>
              <a:buChar char="•"/>
            </a:pPr>
            <a:r>
              <a:rPr lang="en-US" dirty="0" smtClean="0">
                <a:solidFill>
                  <a:srgbClr val="FFFFFF"/>
                </a:solidFill>
                <a:effectLst>
                  <a:outerShdw blurRad="50800" dist="38100" dir="2700000" algn="tl" rotWithShape="0">
                    <a:prstClr val="black">
                      <a:alpha val="40000"/>
                    </a:prstClr>
                  </a:outerShdw>
                </a:effectLst>
              </a:rPr>
              <a:t>SHI is a thermally-weighted vertical integration of reflectivity above the melting level</a:t>
            </a:r>
          </a:p>
        </p:txBody>
      </p:sp>
      <p:pic>
        <p:nvPicPr>
          <p:cNvPr id="5" name="Picture 4"/>
          <p:cNvPicPr>
            <a:picLocks noChangeAspect="1"/>
          </p:cNvPicPr>
          <p:nvPr/>
        </p:nvPicPr>
        <p:blipFill>
          <a:blip r:embed="rId3"/>
          <a:stretch>
            <a:fillRect/>
          </a:stretch>
        </p:blipFill>
        <p:spPr>
          <a:xfrm>
            <a:off x="2971800" y="2286000"/>
            <a:ext cx="3276600" cy="3276600"/>
          </a:xfrm>
          <a:prstGeom prst="rect">
            <a:avLst/>
          </a:prstGeom>
        </p:spPr>
      </p:pic>
      <p:sp>
        <p:nvSpPr>
          <p:cNvPr id="6" name="TextBox 5"/>
          <p:cNvSpPr txBox="1"/>
          <p:nvPr/>
        </p:nvSpPr>
        <p:spPr>
          <a:xfrm>
            <a:off x="3352800" y="5562600"/>
            <a:ext cx="2590800" cy="369332"/>
          </a:xfrm>
          <a:prstGeom prst="rect">
            <a:avLst/>
          </a:prstGeom>
          <a:solidFill>
            <a:schemeClr val="bg1"/>
          </a:solidFill>
        </p:spPr>
        <p:txBody>
          <a:bodyPr wrap="square" rtlCol="0">
            <a:spAutoFit/>
          </a:bodyPr>
          <a:lstStyle/>
          <a:p>
            <a:r>
              <a:rPr lang="en-US" dirty="0" smtClean="0"/>
              <a:t>                         MESH</a:t>
            </a:r>
            <a:endParaRPr lang="en-US" dirty="0"/>
          </a:p>
        </p:txBody>
      </p:sp>
      <p:sp>
        <p:nvSpPr>
          <p:cNvPr id="25" name="TextBox 24"/>
          <p:cNvSpPr txBox="1"/>
          <p:nvPr/>
        </p:nvSpPr>
        <p:spPr>
          <a:xfrm>
            <a:off x="3352800" y="5943600"/>
            <a:ext cx="2590800" cy="307777"/>
          </a:xfrm>
          <a:prstGeom prst="rect">
            <a:avLst/>
          </a:prstGeom>
          <a:noFill/>
        </p:spPr>
        <p:txBody>
          <a:bodyPr wrap="square" rtlCol="0">
            <a:spAutoFit/>
          </a:bodyPr>
          <a:lstStyle/>
          <a:p>
            <a:r>
              <a:rPr lang="en-US" sz="1400" dirty="0" smtClean="0"/>
              <a:t>(Figure from OU-CIMMS)</a:t>
            </a:r>
            <a:endParaRPr lang="en-US" sz="1400" dirty="0"/>
          </a:p>
        </p:txBody>
      </p:sp>
    </p:spTree>
    <p:extLst>
      <p:ext uri="{BB962C8B-B14F-4D97-AF65-F5344CB8AC3E}">
        <p14:creationId xmlns:p14="http://schemas.microsoft.com/office/powerpoint/2010/main" val="27458829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26"/>
            <a:ext cx="8305800" cy="584703"/>
          </a:xfrm>
          <a:prstGeom prst="rect">
            <a:avLst/>
          </a:prstGeom>
          <a:noFill/>
        </p:spPr>
        <p:txBody>
          <a:bodyPr wrap="square" lIns="91365" tIns="45684" rIns="91365" bIns="45684"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00"/>
            <a:ext cx="6324600" cy="2209800"/>
            <a:chOff x="2819400" y="1828800"/>
            <a:chExt cx="6324600" cy="2209800"/>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smtClean="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00"/>
              <a:ext cx="381000" cy="10712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57"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3" y="1371600"/>
            <a:ext cx="7387839" cy="4343400"/>
          </a:xfrm>
          <a:prstGeom prst="rect">
            <a:avLst/>
          </a:prstGeom>
        </p:spPr>
      </p:pic>
      <p:sp>
        <p:nvSpPr>
          <p:cNvPr id="48" name="TextBox 47"/>
          <p:cNvSpPr txBox="1"/>
          <p:nvPr/>
        </p:nvSpPr>
        <p:spPr>
          <a:xfrm>
            <a:off x="4419600" y="3276602"/>
            <a:ext cx="4724400" cy="1477255"/>
          </a:xfrm>
          <a:prstGeom prst="rect">
            <a:avLst/>
          </a:prstGeom>
          <a:solidFill>
            <a:schemeClr val="bg1">
              <a:lumMod val="75000"/>
              <a:lumOff val="25000"/>
            </a:schemeClr>
          </a:solid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smtClean="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44"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spTree>
    <p:extLst>
      <p:ext uri="{BB962C8B-B14F-4D97-AF65-F5344CB8AC3E}">
        <p14:creationId xmlns:p14="http://schemas.microsoft.com/office/powerpoint/2010/main" val="1370730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91400" y="0"/>
            <a:ext cx="1626295" cy="1187196"/>
          </a:xfrm>
          <a:prstGeom prst="rect">
            <a:avLst/>
          </a:prstGeom>
        </p:spPr>
      </p:pic>
      <p:pic>
        <p:nvPicPr>
          <p:cNvPr id="186" name="Picture 185"/>
          <p:cNvPicPr>
            <a:picLocks noChangeAspect="1"/>
          </p:cNvPicPr>
          <p:nvPr/>
        </p:nvPicPr>
        <p:blipFill>
          <a:blip r:embed="rId4"/>
          <a:stretch>
            <a:fillRect/>
          </a:stretch>
        </p:blipFill>
        <p:spPr>
          <a:xfrm>
            <a:off x="7010400" y="76203"/>
            <a:ext cx="2032000" cy="1517227"/>
          </a:xfrm>
          <a:prstGeom prst="rect">
            <a:avLst/>
          </a:prstGeom>
        </p:spPr>
      </p:pic>
      <p:pic>
        <p:nvPicPr>
          <p:cNvPr id="168" name="Picture 167"/>
          <p:cNvPicPr>
            <a:picLocks noChangeAspect="1"/>
          </p:cNvPicPr>
          <p:nvPr/>
        </p:nvPicPr>
        <p:blipFill>
          <a:blip r:embed="rId4"/>
          <a:stretch>
            <a:fillRect/>
          </a:stretch>
        </p:blipFill>
        <p:spPr>
          <a:xfrm>
            <a:off x="7010400" y="76203"/>
            <a:ext cx="2032000" cy="1517227"/>
          </a:xfrm>
          <a:prstGeom prst="rect">
            <a:avLst/>
          </a:prstGeom>
        </p:spPr>
      </p:pic>
      <p:pic>
        <p:nvPicPr>
          <p:cNvPr id="141" name="Picture 140"/>
          <p:cNvPicPr>
            <a:picLocks noChangeAspect="1"/>
          </p:cNvPicPr>
          <p:nvPr/>
        </p:nvPicPr>
        <p:blipFill>
          <a:blip r:embed="rId4"/>
          <a:stretch>
            <a:fillRect/>
          </a:stretch>
        </p:blipFill>
        <p:spPr>
          <a:xfrm>
            <a:off x="7010400" y="76203"/>
            <a:ext cx="2032000" cy="1517227"/>
          </a:xfrm>
          <a:prstGeom prst="rect">
            <a:avLst/>
          </a:prstGeom>
        </p:spPr>
      </p:pic>
      <p:pic>
        <p:nvPicPr>
          <p:cNvPr id="154" name="Picture 153"/>
          <p:cNvPicPr>
            <a:picLocks noChangeAspect="1"/>
          </p:cNvPicPr>
          <p:nvPr/>
        </p:nvPicPr>
        <p:blipFill>
          <a:blip r:embed="rId4"/>
          <a:stretch>
            <a:fillRect/>
          </a:stretch>
        </p:blipFill>
        <p:spPr>
          <a:xfrm>
            <a:off x="7010400" y="76203"/>
            <a:ext cx="2032000" cy="1517227"/>
          </a:xfrm>
          <a:prstGeom prst="rect">
            <a:avLst/>
          </a:prstGeom>
        </p:spPr>
      </p:pic>
      <p:pic>
        <p:nvPicPr>
          <p:cNvPr id="120" name="Picture 119"/>
          <p:cNvPicPr>
            <a:picLocks noChangeAspect="1"/>
          </p:cNvPicPr>
          <p:nvPr/>
        </p:nvPicPr>
        <p:blipFill>
          <a:blip r:embed="rId4"/>
          <a:stretch>
            <a:fillRect/>
          </a:stretch>
        </p:blipFill>
        <p:spPr>
          <a:xfrm>
            <a:off x="7010400" y="76203"/>
            <a:ext cx="2032000" cy="1517227"/>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pic>
        <p:nvPicPr>
          <p:cNvPr id="5" name="Picture 4"/>
          <p:cNvPicPr>
            <a:picLocks noChangeAspect="1"/>
          </p:cNvPicPr>
          <p:nvPr/>
        </p:nvPicPr>
        <p:blipFill>
          <a:blip r:embed="rId5"/>
          <a:stretch>
            <a:fillRect/>
          </a:stretch>
        </p:blipFill>
        <p:spPr>
          <a:xfrm>
            <a:off x="914400" y="4343403"/>
            <a:ext cx="1981200" cy="1423029"/>
          </a:xfrm>
          <a:prstGeom prst="rect">
            <a:avLst/>
          </a:prstGeom>
        </p:spPr>
      </p:pic>
      <p:pic>
        <p:nvPicPr>
          <p:cNvPr id="77" name="Picture 76"/>
          <p:cNvPicPr>
            <a:picLocks noChangeAspect="1"/>
          </p:cNvPicPr>
          <p:nvPr/>
        </p:nvPicPr>
        <p:blipFill>
          <a:blip r:embed="rId4"/>
          <a:stretch>
            <a:fillRect/>
          </a:stretch>
        </p:blipFill>
        <p:spPr>
          <a:xfrm>
            <a:off x="7010400" y="76203"/>
            <a:ext cx="2032000" cy="1517227"/>
          </a:xfrm>
          <a:prstGeom prst="rect">
            <a:avLst/>
          </a:prstGeom>
        </p:spPr>
      </p:pic>
      <p:pic>
        <p:nvPicPr>
          <p:cNvPr id="3" name="Picture 2"/>
          <p:cNvPicPr>
            <a:picLocks noChangeAspect="1"/>
          </p:cNvPicPr>
          <p:nvPr/>
        </p:nvPicPr>
        <p:blipFill>
          <a:blip r:embed="rId6"/>
          <a:stretch>
            <a:fillRect/>
          </a:stretch>
        </p:blipFill>
        <p:spPr>
          <a:xfrm>
            <a:off x="0" y="4648200"/>
            <a:ext cx="1168400" cy="1752600"/>
          </a:xfrm>
          <a:prstGeom prst="rect">
            <a:avLst/>
          </a:prstGeom>
        </p:spPr>
      </p:pic>
      <p:grpSp>
        <p:nvGrpSpPr>
          <p:cNvPr id="33" name="Group 32"/>
          <p:cNvGrpSpPr/>
          <p:nvPr/>
        </p:nvGrpSpPr>
        <p:grpSpPr>
          <a:xfrm>
            <a:off x="2667000" y="2438400"/>
            <a:ext cx="3886200" cy="1219200"/>
            <a:chOff x="2667000" y="2057400"/>
            <a:chExt cx="3886200" cy="1219200"/>
          </a:xfrm>
        </p:grpSpPr>
        <p:sp>
          <p:nvSpPr>
            <p:cNvPr id="7" name="Cube 6"/>
            <p:cNvSpPr/>
            <p:nvPr/>
          </p:nvSpPr>
          <p:spPr>
            <a:xfrm>
              <a:off x="2667000" y="20574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8" name="TextBox 7"/>
            <p:cNvSpPr txBox="1"/>
            <p:nvPr/>
          </p:nvSpPr>
          <p:spPr>
            <a:xfrm>
              <a:off x="3048000" y="2463224"/>
              <a:ext cx="3124200" cy="707886"/>
            </a:xfrm>
            <a:prstGeom prst="rect">
              <a:avLst/>
            </a:prstGeom>
            <a:noFill/>
          </p:spPr>
          <p:txBody>
            <a:bodyPr wrap="square" rtlCol="0">
              <a:spAutoFit/>
            </a:bodyPr>
            <a:lstStyle/>
            <a:p>
              <a:pPr fontAlgn="base">
                <a:spcBef>
                  <a:spcPct val="0"/>
                </a:spcBef>
                <a:spcAft>
                  <a:spcPct val="0"/>
                </a:spcAft>
              </a:pPr>
              <a:r>
                <a:rPr lang="en-US" sz="4000" dirty="0" err="1">
                  <a:solidFill>
                    <a:prstClr val="white"/>
                  </a:solidFill>
                  <a:latin typeface="Arial" pitchFamily="34" charset="0"/>
                </a:rPr>
                <a:t>ProbSevere</a:t>
              </a:r>
              <a:endParaRPr lang="en-US" sz="4000" dirty="0">
                <a:solidFill>
                  <a:prstClr val="white"/>
                </a:solidFill>
                <a:latin typeface="Arial" pitchFamily="34" charset="0"/>
              </a:endParaRPr>
            </a:p>
          </p:txBody>
        </p:sp>
      </p:grpSp>
      <p:grpSp>
        <p:nvGrpSpPr>
          <p:cNvPr id="90" name="Group 89"/>
          <p:cNvGrpSpPr/>
          <p:nvPr/>
        </p:nvGrpSpPr>
        <p:grpSpPr>
          <a:xfrm>
            <a:off x="-228600" y="0"/>
            <a:ext cx="2133600" cy="1607312"/>
            <a:chOff x="0" y="152400"/>
            <a:chExt cx="2133600" cy="1607312"/>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pic>
          <p:nvPicPr>
            <p:cNvPr id="60" name="Picture 59"/>
            <p:cNvPicPr>
              <a:picLocks noChangeAspect="1"/>
            </p:cNvPicPr>
            <p:nvPr/>
          </p:nvPicPr>
          <p:blipFill>
            <a:blip r:embed="rId7"/>
            <a:stretch>
              <a:fillRect/>
            </a:stretch>
          </p:blipFill>
          <p:spPr>
            <a:xfrm>
              <a:off x="0" y="152400"/>
              <a:ext cx="2133600" cy="1607312"/>
            </a:xfrm>
            <a:prstGeom prst="rect">
              <a:avLst/>
            </a:prstGeom>
          </p:spPr>
        </p:pic>
        <p:sp>
          <p:nvSpPr>
            <p:cNvPr id="89" name="TextBox 88"/>
            <p:cNvSpPr txBox="1"/>
            <p:nvPr/>
          </p:nvSpPr>
          <p:spPr>
            <a:xfrm rot="20135162">
              <a:off x="416062" y="171576"/>
              <a:ext cx="1091624"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FF6600"/>
                  </a:solidFill>
                  <a:latin typeface="Arial" pitchFamily="34" charset="0"/>
                </a:rPr>
                <a:t>NCEP</a:t>
              </a:r>
              <a:endParaRPr lang="en-US" sz="2400" b="1" dirty="0">
                <a:solidFill>
                  <a:srgbClr val="FF6600"/>
                </a:solidFill>
                <a:latin typeface="Arial" pitchFamily="34" charset="0"/>
              </a:endParaRPr>
            </a:p>
          </p:txBody>
        </p:sp>
      </p:grpSp>
      <p:pic>
        <p:nvPicPr>
          <p:cNvPr id="86" name="Picture 85"/>
          <p:cNvPicPr>
            <a:picLocks noChangeAspect="1"/>
          </p:cNvPicPr>
          <p:nvPr/>
        </p:nvPicPr>
        <p:blipFill>
          <a:blip r:embed="rId8"/>
          <a:stretch>
            <a:fillRect/>
          </a:stretch>
        </p:blipFill>
        <p:spPr>
          <a:xfrm>
            <a:off x="457200" y="304800"/>
            <a:ext cx="2362200" cy="2002794"/>
          </a:xfrm>
          <a:prstGeom prst="rect">
            <a:avLst/>
          </a:prstGeom>
        </p:spPr>
      </p:pic>
      <p:grpSp>
        <p:nvGrpSpPr>
          <p:cNvPr id="130" name="Group 129"/>
          <p:cNvGrpSpPr/>
          <p:nvPr/>
        </p:nvGrpSpPr>
        <p:grpSpPr>
          <a:xfrm>
            <a:off x="7239000" y="2231136"/>
            <a:ext cx="1828800" cy="1719596"/>
            <a:chOff x="7239000" y="2231136"/>
            <a:chExt cx="1828800" cy="1719596"/>
          </a:xfrm>
        </p:grpSpPr>
        <p:sp>
          <p:nvSpPr>
            <p:cNvPr id="91" name="Oval 90"/>
            <p:cNvSpPr/>
            <p:nvPr/>
          </p:nvSpPr>
          <p:spPr>
            <a:xfrm>
              <a:off x="7239000" y="2286000"/>
              <a:ext cx="1600200" cy="1600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92" name="TextBox 91"/>
            <p:cNvSpPr txBox="1"/>
            <p:nvPr/>
          </p:nvSpPr>
          <p:spPr>
            <a:xfrm>
              <a:off x="7799832" y="2231136"/>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12</a:t>
              </a:r>
              <a:endParaRPr lang="en-US" dirty="0">
                <a:solidFill>
                  <a:prstClr val="black"/>
                </a:solidFill>
                <a:latin typeface="Arial" pitchFamily="34" charset="0"/>
              </a:endParaRPr>
            </a:p>
          </p:txBody>
        </p:sp>
        <p:sp>
          <p:nvSpPr>
            <p:cNvPr id="93" name="TextBox 92"/>
            <p:cNvSpPr txBox="1"/>
            <p:nvPr/>
          </p:nvSpPr>
          <p:spPr>
            <a:xfrm>
              <a:off x="8534400" y="2907268"/>
              <a:ext cx="5334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pitchFamily="34" charset="0"/>
                </a:rPr>
                <a:t>3</a:t>
              </a:r>
            </a:p>
          </p:txBody>
        </p:sp>
        <p:sp>
          <p:nvSpPr>
            <p:cNvPr id="94" name="TextBox 93"/>
            <p:cNvSpPr txBox="1"/>
            <p:nvPr/>
          </p:nvSpPr>
          <p:spPr>
            <a:xfrm>
              <a:off x="7891272" y="3581400"/>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6</a:t>
              </a:r>
              <a:endParaRPr lang="en-US" dirty="0">
                <a:solidFill>
                  <a:prstClr val="black"/>
                </a:solidFill>
                <a:latin typeface="Arial" pitchFamily="34" charset="0"/>
              </a:endParaRPr>
            </a:p>
          </p:txBody>
        </p:sp>
        <p:sp>
          <p:nvSpPr>
            <p:cNvPr id="95" name="TextBox 94"/>
            <p:cNvSpPr txBox="1"/>
            <p:nvPr/>
          </p:nvSpPr>
          <p:spPr>
            <a:xfrm>
              <a:off x="7239000" y="2895600"/>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9</a:t>
              </a:r>
              <a:endParaRPr lang="en-US" dirty="0">
                <a:solidFill>
                  <a:prstClr val="black"/>
                </a:solidFill>
                <a:latin typeface="Arial" pitchFamily="34" charset="0"/>
              </a:endParaRPr>
            </a:p>
          </p:txBody>
        </p:sp>
      </p:grpSp>
      <p:cxnSp>
        <p:nvCxnSpPr>
          <p:cNvPr id="97" name="Straight Arrow Connector 96"/>
          <p:cNvCxnSpPr/>
          <p:nvPr/>
        </p:nvCxnSpPr>
        <p:spPr>
          <a:xfrm flipV="1">
            <a:off x="8046720" y="2514600"/>
            <a:ext cx="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V="1">
            <a:off x="8046720" y="2514600"/>
            <a:ext cx="18288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8" name="Picture 107"/>
          <p:cNvPicPr>
            <a:picLocks noChangeAspect="1"/>
          </p:cNvPicPr>
          <p:nvPr/>
        </p:nvPicPr>
        <p:blipFill>
          <a:blip r:embed="rId5"/>
          <a:stretch>
            <a:fillRect/>
          </a:stretch>
        </p:blipFill>
        <p:spPr>
          <a:xfrm>
            <a:off x="914400" y="4343403"/>
            <a:ext cx="1981200" cy="1423029"/>
          </a:xfrm>
          <a:prstGeom prst="rect">
            <a:avLst/>
          </a:prstGeom>
        </p:spPr>
      </p:pic>
      <p:cxnSp>
        <p:nvCxnSpPr>
          <p:cNvPr id="110" name="Straight Arrow Connector 109"/>
          <p:cNvCxnSpPr/>
          <p:nvPr/>
        </p:nvCxnSpPr>
        <p:spPr>
          <a:xfrm flipV="1">
            <a:off x="8077200" y="2590800"/>
            <a:ext cx="304800" cy="533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Picture 112"/>
          <p:cNvPicPr>
            <a:picLocks noChangeAspect="1"/>
          </p:cNvPicPr>
          <p:nvPr/>
        </p:nvPicPr>
        <p:blipFill>
          <a:blip r:embed="rId5"/>
          <a:stretch>
            <a:fillRect/>
          </a:stretch>
        </p:blipFill>
        <p:spPr>
          <a:xfrm>
            <a:off x="914400" y="4343403"/>
            <a:ext cx="1981200" cy="1423029"/>
          </a:xfrm>
          <a:prstGeom prst="rect">
            <a:avLst/>
          </a:prstGeom>
        </p:spPr>
      </p:pic>
      <p:cxnSp>
        <p:nvCxnSpPr>
          <p:cNvPr id="114" name="Straight Arrow Connector 113"/>
          <p:cNvCxnSpPr/>
          <p:nvPr/>
        </p:nvCxnSpPr>
        <p:spPr>
          <a:xfrm flipV="1">
            <a:off x="8077200" y="2667000"/>
            <a:ext cx="457200" cy="4572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1" name="Picture 120"/>
          <p:cNvPicPr>
            <a:picLocks noChangeAspect="1"/>
          </p:cNvPicPr>
          <p:nvPr/>
        </p:nvPicPr>
        <p:blipFill>
          <a:blip r:embed="rId5"/>
          <a:stretch>
            <a:fillRect/>
          </a:stretch>
        </p:blipFill>
        <p:spPr>
          <a:xfrm>
            <a:off x="914400" y="4343403"/>
            <a:ext cx="1981200" cy="1423029"/>
          </a:xfrm>
          <a:prstGeom prst="rect">
            <a:avLst/>
          </a:prstGeom>
        </p:spPr>
      </p:pic>
      <p:cxnSp>
        <p:nvCxnSpPr>
          <p:cNvPr id="122" name="Straight Arrow Connector 121"/>
          <p:cNvCxnSpPr/>
          <p:nvPr/>
        </p:nvCxnSpPr>
        <p:spPr>
          <a:xfrm flipV="1">
            <a:off x="8077200" y="2743200"/>
            <a:ext cx="533400" cy="3810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5" name="Picture 124"/>
          <p:cNvPicPr>
            <a:picLocks noChangeAspect="1"/>
          </p:cNvPicPr>
          <p:nvPr/>
        </p:nvPicPr>
        <p:blipFill>
          <a:blip r:embed="rId5"/>
          <a:stretch>
            <a:fillRect/>
          </a:stretch>
        </p:blipFill>
        <p:spPr>
          <a:xfrm>
            <a:off x="914400" y="4343403"/>
            <a:ext cx="1981200" cy="1423029"/>
          </a:xfrm>
          <a:prstGeom prst="rect">
            <a:avLst/>
          </a:prstGeom>
        </p:spPr>
      </p:pic>
      <p:cxnSp>
        <p:nvCxnSpPr>
          <p:cNvPr id="126" name="Straight Arrow Connector 125"/>
          <p:cNvCxnSpPr/>
          <p:nvPr/>
        </p:nvCxnSpPr>
        <p:spPr>
          <a:xfrm flipV="1">
            <a:off x="8077200" y="2819400"/>
            <a:ext cx="609600" cy="3048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9" name="Picture 128"/>
          <p:cNvPicPr>
            <a:picLocks noChangeAspect="1"/>
          </p:cNvPicPr>
          <p:nvPr/>
        </p:nvPicPr>
        <p:blipFill>
          <a:blip r:embed="rId5"/>
          <a:stretch>
            <a:fillRect/>
          </a:stretch>
        </p:blipFill>
        <p:spPr>
          <a:xfrm>
            <a:off x="914400" y="4343403"/>
            <a:ext cx="1981200" cy="1423029"/>
          </a:xfrm>
          <a:prstGeom prst="rect">
            <a:avLst/>
          </a:prstGeom>
        </p:spPr>
      </p:pic>
      <p:cxnSp>
        <p:nvCxnSpPr>
          <p:cNvPr id="131" name="Straight Arrow Connector 130"/>
          <p:cNvCxnSpPr/>
          <p:nvPr/>
        </p:nvCxnSpPr>
        <p:spPr>
          <a:xfrm flipV="1">
            <a:off x="8077200" y="2968752"/>
            <a:ext cx="609600" cy="155448"/>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0" name="Picture 139"/>
          <p:cNvPicPr>
            <a:picLocks noChangeAspect="1"/>
          </p:cNvPicPr>
          <p:nvPr/>
        </p:nvPicPr>
        <p:blipFill>
          <a:blip r:embed="rId5"/>
          <a:stretch>
            <a:fillRect/>
          </a:stretch>
        </p:blipFill>
        <p:spPr>
          <a:xfrm>
            <a:off x="914400" y="4343403"/>
            <a:ext cx="1981200" cy="1423029"/>
          </a:xfrm>
          <a:prstGeom prst="rect">
            <a:avLst/>
          </a:prstGeom>
        </p:spPr>
      </p:pic>
      <p:cxnSp>
        <p:nvCxnSpPr>
          <p:cNvPr id="142" name="Straight Arrow Connector 141"/>
          <p:cNvCxnSpPr/>
          <p:nvPr/>
        </p:nvCxnSpPr>
        <p:spPr>
          <a:xfrm flipV="1">
            <a:off x="8077200" y="3121152"/>
            <a:ext cx="609600" cy="3048"/>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4" name="Picture 143"/>
          <p:cNvPicPr>
            <a:picLocks noChangeAspect="1"/>
          </p:cNvPicPr>
          <p:nvPr/>
        </p:nvPicPr>
        <p:blipFill>
          <a:blip r:embed="rId5"/>
          <a:stretch>
            <a:fillRect/>
          </a:stretch>
        </p:blipFill>
        <p:spPr>
          <a:xfrm>
            <a:off x="914400" y="4343403"/>
            <a:ext cx="1981200" cy="1423029"/>
          </a:xfrm>
          <a:prstGeom prst="rect">
            <a:avLst/>
          </a:prstGeom>
        </p:spPr>
      </p:pic>
      <p:cxnSp>
        <p:nvCxnSpPr>
          <p:cNvPr id="145" name="Straight Arrow Connector 144"/>
          <p:cNvCxnSpPr/>
          <p:nvPr/>
        </p:nvCxnSpPr>
        <p:spPr>
          <a:xfrm>
            <a:off x="8077200" y="3124200"/>
            <a:ext cx="609600" cy="152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8" name="Picture 147"/>
          <p:cNvPicPr>
            <a:picLocks noChangeAspect="1"/>
          </p:cNvPicPr>
          <p:nvPr/>
        </p:nvPicPr>
        <p:blipFill>
          <a:blip r:embed="rId5"/>
          <a:stretch>
            <a:fillRect/>
          </a:stretch>
        </p:blipFill>
        <p:spPr>
          <a:xfrm>
            <a:off x="914400" y="4343403"/>
            <a:ext cx="1981200" cy="1423029"/>
          </a:xfrm>
          <a:prstGeom prst="rect">
            <a:avLst/>
          </a:prstGeom>
        </p:spPr>
      </p:pic>
      <p:cxnSp>
        <p:nvCxnSpPr>
          <p:cNvPr id="149" name="Straight Arrow Connector 148"/>
          <p:cNvCxnSpPr/>
          <p:nvPr/>
        </p:nvCxnSpPr>
        <p:spPr>
          <a:xfrm>
            <a:off x="8077200" y="3124200"/>
            <a:ext cx="609600" cy="228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3" name="Picture 152"/>
          <p:cNvPicPr>
            <a:picLocks noChangeAspect="1"/>
          </p:cNvPicPr>
          <p:nvPr/>
        </p:nvPicPr>
        <p:blipFill>
          <a:blip r:embed="rId5"/>
          <a:stretch>
            <a:fillRect/>
          </a:stretch>
        </p:blipFill>
        <p:spPr>
          <a:xfrm>
            <a:off x="914400" y="4343403"/>
            <a:ext cx="1981200" cy="1423029"/>
          </a:xfrm>
          <a:prstGeom prst="rect">
            <a:avLst/>
          </a:prstGeom>
        </p:spPr>
      </p:pic>
      <p:cxnSp>
        <p:nvCxnSpPr>
          <p:cNvPr id="155" name="Straight Arrow Connector 154"/>
          <p:cNvCxnSpPr/>
          <p:nvPr/>
        </p:nvCxnSpPr>
        <p:spPr>
          <a:xfrm>
            <a:off x="8077200" y="3124200"/>
            <a:ext cx="533400" cy="3048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8" name="Picture 157"/>
          <p:cNvPicPr>
            <a:picLocks noChangeAspect="1"/>
          </p:cNvPicPr>
          <p:nvPr/>
        </p:nvPicPr>
        <p:blipFill>
          <a:blip r:embed="rId5"/>
          <a:stretch>
            <a:fillRect/>
          </a:stretch>
        </p:blipFill>
        <p:spPr>
          <a:xfrm>
            <a:off x="914400" y="4343403"/>
            <a:ext cx="1981200" cy="1423029"/>
          </a:xfrm>
          <a:prstGeom prst="rect">
            <a:avLst/>
          </a:prstGeom>
        </p:spPr>
      </p:pic>
      <p:cxnSp>
        <p:nvCxnSpPr>
          <p:cNvPr id="159" name="Straight Arrow Connector 158"/>
          <p:cNvCxnSpPr/>
          <p:nvPr/>
        </p:nvCxnSpPr>
        <p:spPr>
          <a:xfrm>
            <a:off x="8077200" y="3124200"/>
            <a:ext cx="457200" cy="3810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3" name="Picture 162"/>
          <p:cNvPicPr>
            <a:picLocks noChangeAspect="1"/>
          </p:cNvPicPr>
          <p:nvPr/>
        </p:nvPicPr>
        <p:blipFill>
          <a:blip r:embed="rId5"/>
          <a:stretch>
            <a:fillRect/>
          </a:stretch>
        </p:blipFill>
        <p:spPr>
          <a:xfrm>
            <a:off x="914400" y="4343403"/>
            <a:ext cx="1981200" cy="1423029"/>
          </a:xfrm>
          <a:prstGeom prst="rect">
            <a:avLst/>
          </a:prstGeom>
        </p:spPr>
      </p:pic>
      <p:cxnSp>
        <p:nvCxnSpPr>
          <p:cNvPr id="164" name="Straight Arrow Connector 163"/>
          <p:cNvCxnSpPr/>
          <p:nvPr/>
        </p:nvCxnSpPr>
        <p:spPr>
          <a:xfrm>
            <a:off x="8077200" y="3124200"/>
            <a:ext cx="381000" cy="4572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7" name="Picture 166"/>
          <p:cNvPicPr>
            <a:picLocks noChangeAspect="1"/>
          </p:cNvPicPr>
          <p:nvPr/>
        </p:nvPicPr>
        <p:blipFill>
          <a:blip r:embed="rId5"/>
          <a:stretch>
            <a:fillRect/>
          </a:stretch>
        </p:blipFill>
        <p:spPr>
          <a:xfrm>
            <a:off x="914400" y="4343403"/>
            <a:ext cx="1981200" cy="1423029"/>
          </a:xfrm>
          <a:prstGeom prst="rect">
            <a:avLst/>
          </a:prstGeom>
        </p:spPr>
      </p:pic>
      <p:cxnSp>
        <p:nvCxnSpPr>
          <p:cNvPr id="169" name="Straight Arrow Connector 168"/>
          <p:cNvCxnSpPr/>
          <p:nvPr/>
        </p:nvCxnSpPr>
        <p:spPr>
          <a:xfrm>
            <a:off x="8077200" y="3124200"/>
            <a:ext cx="304800" cy="533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3" name="Picture 172"/>
          <p:cNvPicPr>
            <a:picLocks noChangeAspect="1"/>
          </p:cNvPicPr>
          <p:nvPr/>
        </p:nvPicPr>
        <p:blipFill>
          <a:blip r:embed="rId5"/>
          <a:stretch>
            <a:fillRect/>
          </a:stretch>
        </p:blipFill>
        <p:spPr>
          <a:xfrm>
            <a:off x="914400" y="4343403"/>
            <a:ext cx="1981200" cy="1423029"/>
          </a:xfrm>
          <a:prstGeom prst="rect">
            <a:avLst/>
          </a:prstGeom>
        </p:spPr>
      </p:pic>
      <p:cxnSp>
        <p:nvCxnSpPr>
          <p:cNvPr id="174" name="Straight Arrow Connector 173"/>
          <p:cNvCxnSpPr/>
          <p:nvPr/>
        </p:nvCxnSpPr>
        <p:spPr>
          <a:xfrm>
            <a:off x="8077200" y="3124200"/>
            <a:ext cx="15240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a:blip r:embed="rId5"/>
          <a:stretch>
            <a:fillRect/>
          </a:stretch>
        </p:blipFill>
        <p:spPr>
          <a:xfrm>
            <a:off x="914400" y="4343403"/>
            <a:ext cx="1981200" cy="1423029"/>
          </a:xfrm>
          <a:prstGeom prst="rect">
            <a:avLst/>
          </a:prstGeom>
        </p:spPr>
      </p:pic>
      <p:cxnSp>
        <p:nvCxnSpPr>
          <p:cNvPr id="182" name="Straight Arrow Connector 181"/>
          <p:cNvCxnSpPr/>
          <p:nvPr/>
        </p:nvCxnSpPr>
        <p:spPr>
          <a:xfrm>
            <a:off x="8077200" y="3124200"/>
            <a:ext cx="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5" name="Picture 184"/>
          <p:cNvPicPr>
            <a:picLocks noChangeAspect="1"/>
          </p:cNvPicPr>
          <p:nvPr/>
        </p:nvPicPr>
        <p:blipFill>
          <a:blip r:embed="rId5"/>
          <a:stretch>
            <a:fillRect/>
          </a:stretch>
        </p:blipFill>
        <p:spPr>
          <a:xfrm>
            <a:off x="914400" y="4343403"/>
            <a:ext cx="1981200" cy="1423029"/>
          </a:xfrm>
          <a:prstGeom prst="rect">
            <a:avLst/>
          </a:prstGeom>
        </p:spPr>
      </p:pic>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4495800"/>
            <a:ext cx="1724958" cy="1303302"/>
          </a:xfrm>
          <a:prstGeom prst="rect">
            <a:avLst/>
          </a:prstGeom>
        </p:spPr>
      </p:pic>
      <p:cxnSp>
        <p:nvCxnSpPr>
          <p:cNvPr id="188" name="Straight Arrow Connector 187"/>
          <p:cNvCxnSpPr/>
          <p:nvPr/>
        </p:nvCxnSpPr>
        <p:spPr>
          <a:xfrm flipH="1">
            <a:off x="7467600" y="3124200"/>
            <a:ext cx="609600" cy="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0 MB</a:t>
            </a:r>
          </a:p>
        </p:txBody>
      </p:sp>
      <p:sp>
        <p:nvSpPr>
          <p:cNvPr id="193" name="TextBox 192"/>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Input:138 MB</a:t>
            </a:r>
          </a:p>
        </p:txBody>
      </p:sp>
      <p:sp>
        <p:nvSpPr>
          <p:cNvPr id="194" name="TextBox 193"/>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Input:142 MB</a:t>
            </a:r>
          </a:p>
        </p:txBody>
      </p:sp>
      <p:sp>
        <p:nvSpPr>
          <p:cNvPr id="195" name="TextBox 194"/>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Input:145 MB</a:t>
            </a:r>
          </a:p>
        </p:txBody>
      </p:sp>
      <p:sp>
        <p:nvSpPr>
          <p:cNvPr id="196" name="TextBox 195"/>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230 MB</a:t>
            </a:r>
          </a:p>
        </p:txBody>
      </p:sp>
      <p:sp>
        <p:nvSpPr>
          <p:cNvPr id="197" name="TextBox 196"/>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234 MB</a:t>
            </a:r>
          </a:p>
        </p:txBody>
      </p:sp>
      <p:sp>
        <p:nvSpPr>
          <p:cNvPr id="198" name="TextBox 197"/>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237 MB</a:t>
            </a:r>
          </a:p>
        </p:txBody>
      </p:sp>
      <p:sp>
        <p:nvSpPr>
          <p:cNvPr id="199" name="TextBox 198"/>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322 MB</a:t>
            </a:r>
          </a:p>
        </p:txBody>
      </p:sp>
      <p:sp>
        <p:nvSpPr>
          <p:cNvPr id="200" name="TextBox 199"/>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325 MB</a:t>
            </a:r>
          </a:p>
        </p:txBody>
      </p:sp>
      <p:sp>
        <p:nvSpPr>
          <p:cNvPr id="201" name="TextBox 200"/>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328 MB</a:t>
            </a:r>
          </a:p>
        </p:txBody>
      </p:sp>
      <p:sp>
        <p:nvSpPr>
          <p:cNvPr id="202" name="TextBox 201"/>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414 MB</a:t>
            </a:r>
          </a:p>
        </p:txBody>
      </p:sp>
      <p:sp>
        <p:nvSpPr>
          <p:cNvPr id="203" name="TextBox 202"/>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417 MB</a:t>
            </a:r>
          </a:p>
        </p:txBody>
      </p:sp>
      <p:sp>
        <p:nvSpPr>
          <p:cNvPr id="204" name="TextBox 203"/>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421 MB</a:t>
            </a:r>
          </a:p>
        </p:txBody>
      </p:sp>
      <p:sp>
        <p:nvSpPr>
          <p:cNvPr id="205" name="TextBox 204"/>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506 MB</a:t>
            </a:r>
          </a:p>
        </p:txBody>
      </p:sp>
      <p:sp>
        <p:nvSpPr>
          <p:cNvPr id="206" name="TextBox 205"/>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510 MB</a:t>
            </a:r>
          </a:p>
        </p:txBody>
      </p:sp>
      <p:sp>
        <p:nvSpPr>
          <p:cNvPr id="207" name="TextBox 206"/>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513 MB</a:t>
            </a:r>
          </a:p>
        </p:txBody>
      </p:sp>
      <p:sp>
        <p:nvSpPr>
          <p:cNvPr id="208" name="TextBox 207"/>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598 MB</a:t>
            </a:r>
          </a:p>
        </p:txBody>
      </p:sp>
      <p:sp>
        <p:nvSpPr>
          <p:cNvPr id="209" name="TextBox 208"/>
          <p:cNvSpPr txBox="1"/>
          <p:nvPr/>
        </p:nvSpPr>
        <p:spPr>
          <a:xfrm>
            <a:off x="3352800" y="4731604"/>
            <a:ext cx="25908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Input: 4450 MB</a:t>
            </a:r>
          </a:p>
        </p:txBody>
      </p:sp>
      <p:sp>
        <p:nvSpPr>
          <p:cNvPr id="210" name="TextBox 209"/>
          <p:cNvSpPr txBox="1"/>
          <p:nvPr/>
        </p:nvSpPr>
        <p:spPr>
          <a:xfrm>
            <a:off x="3048000" y="5569804"/>
            <a:ext cx="38100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 HRRR: Input: 5754 MB</a:t>
            </a:r>
          </a:p>
        </p:txBody>
      </p:sp>
      <p:sp>
        <p:nvSpPr>
          <p:cNvPr id="211" name="TextBox 210"/>
          <p:cNvSpPr txBox="1"/>
          <p:nvPr/>
        </p:nvSpPr>
        <p:spPr>
          <a:xfrm>
            <a:off x="7086600" y="5791201"/>
            <a:ext cx="19812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EB80A"/>
                </a:solidFill>
                <a:effectLst>
                  <a:outerShdw blurRad="50800" dist="38100" dir="2700000" algn="tl" rotWithShape="0">
                    <a:srgbClr val="000000">
                      <a:alpha val="43000"/>
                    </a:srgbClr>
                  </a:outerShdw>
                </a:effectLst>
                <a:latin typeface="Arial" pitchFamily="34" charset="0"/>
              </a:rPr>
              <a:t>File size: 0.2 MB</a:t>
            </a:r>
            <a:endParaRPr lang="en-US" b="1" dirty="0">
              <a:solidFill>
                <a:srgbClr val="FEB80A"/>
              </a:solidFill>
              <a:effectLst>
                <a:outerShdw blurRad="50800" dist="38100" dir="2700000" algn="tl" rotWithShape="0">
                  <a:srgbClr val="000000">
                    <a:alpha val="43000"/>
                  </a:srgbClr>
                </a:outerShdw>
              </a:effectLst>
              <a:latin typeface="Arial" pitchFamily="34" charset="0"/>
            </a:endParaRPr>
          </a:p>
        </p:txBody>
      </p:sp>
      <p:sp>
        <p:nvSpPr>
          <p:cNvPr id="212" name="Notched Right Arrow 211"/>
          <p:cNvSpPr/>
          <p:nvPr/>
        </p:nvSpPr>
        <p:spPr>
          <a:xfrm rot="2532237">
            <a:off x="5879251" y="3613948"/>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13" name="TextBox 212"/>
          <p:cNvSpPr txBox="1"/>
          <p:nvPr/>
        </p:nvSpPr>
        <p:spPr>
          <a:xfrm rot="2517578">
            <a:off x="6053410" y="3893193"/>
            <a:ext cx="12954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prstClr val="white"/>
                </a:solidFill>
                <a:effectLst>
                  <a:outerShdw blurRad="50800" dist="38100" dir="2700000" algn="tl" rotWithShape="0">
                    <a:srgbClr val="000000">
                      <a:alpha val="43000"/>
                    </a:srgbClr>
                  </a:outerShdw>
                </a:effectLst>
                <a:latin typeface="Arial" pitchFamily="34" charset="0"/>
              </a:rPr>
              <a:t>OUTPUT</a:t>
            </a:r>
            <a:endParaRPr lang="en-US" b="1" dirty="0">
              <a:solidFill>
                <a:prstClr val="white"/>
              </a:solidFill>
              <a:effectLst>
                <a:outerShdw blurRad="50800" dist="38100" dir="2700000" algn="tl" rotWithShape="0">
                  <a:srgbClr val="000000">
                    <a:alpha val="43000"/>
                  </a:srgbClr>
                </a:outerShdw>
              </a:effectLst>
              <a:latin typeface="Arial" pitchFamily="34" charset="0"/>
            </a:endParaRPr>
          </a:p>
        </p:txBody>
      </p:sp>
      <p:sp>
        <p:nvSpPr>
          <p:cNvPr id="214" name="TextBox 213"/>
          <p:cNvSpPr txBox="1"/>
          <p:nvPr/>
        </p:nvSpPr>
        <p:spPr>
          <a:xfrm>
            <a:off x="2514600" y="0"/>
            <a:ext cx="4495800" cy="1077145"/>
          </a:xfrm>
          <a:prstGeom prst="rect">
            <a:avLst/>
          </a:prstGeom>
          <a:noFill/>
        </p:spPr>
        <p:txBody>
          <a:bodyPr wrap="square" lIns="91365" tIns="45684" rIns="91365" bIns="45684" rtlCol="0">
            <a:spAutoFit/>
          </a:bodyPr>
          <a:lstStyle/>
          <a:p>
            <a:pPr algn="ctr" fontAlgn="base">
              <a:spcBef>
                <a:spcPct val="0"/>
              </a:spcBef>
              <a:spcAft>
                <a:spcPct val="0"/>
              </a:spcAft>
            </a:pPr>
            <a:r>
              <a:rPr lang="en-US" sz="3200" dirty="0">
                <a:solidFill>
                  <a:prstClr val="white"/>
                </a:solidFill>
                <a:latin typeface="Arial" pitchFamily="34" charset="0"/>
              </a:rPr>
              <a:t>What 30 min of processing looks like…</a:t>
            </a:r>
          </a:p>
        </p:txBody>
      </p:sp>
    </p:spTree>
    <p:extLst>
      <p:ext uri="{BB962C8B-B14F-4D97-AF65-F5344CB8AC3E}">
        <p14:creationId xmlns:p14="http://schemas.microsoft.com/office/powerpoint/2010/main" val="344912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hidden"/>
                                      </p:to>
                                    </p:set>
                                  </p:childTnLst>
                                </p:cTn>
                              </p:par>
                              <p:par>
                                <p:cTn id="7" presetID="18" presetClass="entr" presetSubtype="12"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Effect transition="in" filter="strips(downLeft)">
                                      <p:cBhvr>
                                        <p:cTn id="9" dur="3000"/>
                                        <p:tgtEl>
                                          <p:spTgt spid="86"/>
                                        </p:tgtEl>
                                      </p:cBhvr>
                                    </p:animEffect>
                                  </p:childTnLst>
                                </p:cTn>
                              </p:par>
                              <p:par>
                                <p:cTn id="10" presetID="0" presetClass="path" presetSubtype="0" accel="50000" decel="50000" fill="hold" nodeType="withEffect">
                                  <p:stCondLst>
                                    <p:cond delay="0"/>
                                  </p:stCondLst>
                                  <p:childTnLst>
                                    <p:animMotion origin="layout" path="M -3.33333E-6 -2.96296E-6 L 0.33333 0.21111 " pathEditMode="relative" ptsTypes="AA">
                                      <p:cBhvr>
                                        <p:cTn id="11" dur="5000" fill="hold"/>
                                        <p:tgtEl>
                                          <p:spTgt spid="86"/>
                                        </p:tgtEl>
                                        <p:attrNameLst>
                                          <p:attrName>ppt_x</p:attrName>
                                          <p:attrName>ppt_y</p:attrName>
                                        </p:attrNameLst>
                                      </p:cBhvr>
                                    </p:animMotion>
                                  </p:childTnLst>
                                </p:cTn>
                              </p:par>
                              <p:par>
                                <p:cTn id="12" presetID="9" presetClass="exit" presetSubtype="0" fill="hold" nodeType="withEffect">
                                  <p:stCondLst>
                                    <p:cond delay="3000"/>
                                  </p:stCondLst>
                                  <p:childTnLst>
                                    <p:animEffect transition="out" filter="dissolve">
                                      <p:cBhvr>
                                        <p:cTn id="13" dur="500"/>
                                        <p:tgtEl>
                                          <p:spTgt spid="86"/>
                                        </p:tgtEl>
                                      </p:cBhvr>
                                    </p:animEffect>
                                    <p:set>
                                      <p:cBhvr>
                                        <p:cTn id="14" dur="1" fill="hold">
                                          <p:stCondLst>
                                            <p:cond delay="499"/>
                                          </p:stCondLst>
                                        </p:cTn>
                                        <p:tgtEl>
                                          <p:spTgt spid="86"/>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par>
                                <p:cTn id="18" presetID="0" presetClass="path" presetSubtype="0" accel="50000" decel="50000" fill="hold" nodeType="withEffect">
                                  <p:stCondLst>
                                    <p:cond delay="0"/>
                                  </p:stCondLst>
                                  <p:childTnLst>
                                    <p:animMotion origin="layout" path="M -2.22222E-6 3.7037E-7 L -0.325 0.25555 " pathEditMode="relative" ptsTypes="AA">
                                      <p:cBhvr>
                                        <p:cTn id="19" dur="2000" fill="hold"/>
                                        <p:tgtEl>
                                          <p:spTgt spid="77"/>
                                        </p:tgtEl>
                                        <p:attrNameLst>
                                          <p:attrName>ppt_x</p:attrName>
                                          <p:attrName>ppt_y</p:attrName>
                                        </p:attrNameLst>
                                      </p:cBhvr>
                                    </p:animMotion>
                                  </p:childTnLst>
                                </p:cTn>
                              </p:par>
                              <p:par>
                                <p:cTn id="20" presetID="9" presetClass="exit" presetSubtype="0" fill="hold" nodeType="withEffect">
                                  <p:stCondLst>
                                    <p:cond delay="1000"/>
                                  </p:stCondLst>
                                  <p:childTnLst>
                                    <p:animEffect transition="out" filter="dissolv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1000"/>
                                        <p:tgtEl>
                                          <p:spTgt spid="5"/>
                                        </p:tgtEl>
                                      </p:cBhvr>
                                    </p:animEffect>
                                  </p:childTnLst>
                                </p:cTn>
                              </p:par>
                              <p:par>
                                <p:cTn id="26" presetID="0" presetClass="path" presetSubtype="0" accel="50000" decel="50000" fill="hold" nodeType="withEffect">
                                  <p:stCondLst>
                                    <p:cond delay="0"/>
                                  </p:stCondLst>
                                  <p:childTnLst>
                                    <p:animMotion origin="layout" path="M -3.33333E-6 2.96296E-6 L 0.24167 -0.24815 " pathEditMode="relative" rAng="0" ptsTypes="AA">
                                      <p:cBhvr>
                                        <p:cTn id="27" dur="2000" fill="hold"/>
                                        <p:tgtEl>
                                          <p:spTgt spid="5"/>
                                        </p:tgtEl>
                                        <p:attrNameLst>
                                          <p:attrName>ppt_x</p:attrName>
                                          <p:attrName>ppt_y</p:attrName>
                                        </p:attrNameLst>
                                      </p:cBhvr>
                                      <p:rCtr x="12083" y="-12407"/>
                                    </p:animMotion>
                                  </p:childTnLst>
                                </p:cTn>
                              </p:par>
                              <p:par>
                                <p:cTn id="28" presetID="9" presetClass="exit" presetSubtype="0" fill="hold" nodeType="withEffect">
                                  <p:stCondLst>
                                    <p:cond delay="100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 presetClass="exit" presetSubtype="0" fill="hold" nodeType="withEffect">
                                  <p:stCondLst>
                                    <p:cond delay="2000"/>
                                  </p:stCondLst>
                                  <p:childTnLst>
                                    <p:set>
                                      <p:cBhvr>
                                        <p:cTn id="32" dur="1" fill="hold">
                                          <p:stCondLst>
                                            <p:cond delay="0"/>
                                          </p:stCondLst>
                                        </p:cTn>
                                        <p:tgtEl>
                                          <p:spTgt spid="97"/>
                                        </p:tgtEl>
                                        <p:attrNameLst>
                                          <p:attrName>style.visibility</p:attrName>
                                        </p:attrNameLst>
                                      </p:cBhvr>
                                      <p:to>
                                        <p:strVal val="hidden"/>
                                      </p:to>
                                    </p:set>
                                  </p:childTnLst>
                                </p:cTn>
                              </p:par>
                              <p:par>
                                <p:cTn id="33" presetID="1" presetClass="entr" presetSubtype="0" fill="hold" nodeType="withEffect">
                                  <p:stCondLst>
                                    <p:cond delay="200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xit" presetSubtype="0" fill="hold" nodeType="withEffect">
                                  <p:stCondLst>
                                    <p:cond delay="4000"/>
                                  </p:stCondLst>
                                  <p:childTnLst>
                                    <p:set>
                                      <p:cBhvr>
                                        <p:cTn id="36" dur="1" fill="hold">
                                          <p:stCondLst>
                                            <p:cond delay="0"/>
                                          </p:stCondLst>
                                        </p:cTn>
                                        <p:tgtEl>
                                          <p:spTgt spid="105"/>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93"/>
                                        </p:tgtEl>
                                        <p:attrNameLst>
                                          <p:attrName>style.visibility</p:attrName>
                                        </p:attrNameLst>
                                      </p:cBhvr>
                                      <p:to>
                                        <p:strVal val="visible"/>
                                      </p:to>
                                    </p:set>
                                  </p:childTnLst>
                                </p:cTn>
                              </p:par>
                              <p:par>
                                <p:cTn id="39" presetID="1" presetClass="exit" presetSubtype="0" fill="hold" grpId="0" nodeType="withEffect">
                                  <p:stCondLst>
                                    <p:cond delay="2000"/>
                                  </p:stCondLst>
                                  <p:childTnLst>
                                    <p:set>
                                      <p:cBhvr>
                                        <p:cTn id="40" dur="1" fill="hold">
                                          <p:stCondLst>
                                            <p:cond delay="0"/>
                                          </p:stCondLst>
                                        </p:cTn>
                                        <p:tgtEl>
                                          <p:spTgt spid="193"/>
                                        </p:tgtEl>
                                        <p:attrNameLst>
                                          <p:attrName>style.visibility</p:attrName>
                                        </p:attrNameLst>
                                      </p:cBhvr>
                                      <p:to>
                                        <p:strVal val="hidden"/>
                                      </p:to>
                                    </p:set>
                                  </p:childTnLst>
                                </p:cTn>
                              </p:par>
                              <p:par>
                                <p:cTn id="41" presetID="21" presetClass="entr" presetSubtype="1" fill="hold" nodeType="withEffect">
                                  <p:stCondLst>
                                    <p:cond delay="2000"/>
                                  </p:stCondLst>
                                  <p:childTnLst>
                                    <p:set>
                                      <p:cBhvr>
                                        <p:cTn id="42" dur="1" fill="hold">
                                          <p:stCondLst>
                                            <p:cond delay="0"/>
                                          </p:stCondLst>
                                        </p:cTn>
                                        <p:tgtEl>
                                          <p:spTgt spid="108"/>
                                        </p:tgtEl>
                                        <p:attrNameLst>
                                          <p:attrName>style.visibility</p:attrName>
                                        </p:attrNameLst>
                                      </p:cBhvr>
                                      <p:to>
                                        <p:strVal val="visible"/>
                                      </p:to>
                                    </p:set>
                                    <p:animEffect transition="in" filter="wheel(1)">
                                      <p:cBhvr>
                                        <p:cTn id="43" dur="1000"/>
                                        <p:tgtEl>
                                          <p:spTgt spid="108"/>
                                        </p:tgtEl>
                                      </p:cBhvr>
                                    </p:animEffect>
                                  </p:childTnLst>
                                </p:cTn>
                              </p:par>
                              <p:par>
                                <p:cTn id="44" presetID="0" presetClass="path" presetSubtype="0" accel="50000" decel="50000" fill="hold" nodeType="withEffect">
                                  <p:stCondLst>
                                    <p:cond delay="2000"/>
                                  </p:stCondLst>
                                  <p:childTnLst>
                                    <p:animMotion origin="layout" path="M -3.33333E-6 2.96296E-6 L 0.24167 -0.24815 " pathEditMode="relative" rAng="0" ptsTypes="AA">
                                      <p:cBhvr>
                                        <p:cTn id="45" dur="2000" fill="hold"/>
                                        <p:tgtEl>
                                          <p:spTgt spid="108"/>
                                        </p:tgtEl>
                                        <p:attrNameLst>
                                          <p:attrName>ppt_x</p:attrName>
                                          <p:attrName>ppt_y</p:attrName>
                                        </p:attrNameLst>
                                      </p:cBhvr>
                                      <p:rCtr x="12083" y="-12407"/>
                                    </p:animMotion>
                                  </p:childTnLst>
                                </p:cTn>
                              </p:par>
                              <p:par>
                                <p:cTn id="46" presetID="9" presetClass="exit" presetSubtype="0" fill="hold" nodeType="withEffect">
                                  <p:stCondLst>
                                    <p:cond delay="3000"/>
                                  </p:stCondLst>
                                  <p:childTnLst>
                                    <p:animEffect transition="out" filter="dissolve">
                                      <p:cBhvr>
                                        <p:cTn id="47" dur="500"/>
                                        <p:tgtEl>
                                          <p:spTgt spid="108"/>
                                        </p:tgtEl>
                                      </p:cBhvr>
                                    </p:animEffect>
                                    <p:set>
                                      <p:cBhvr>
                                        <p:cTn id="48" dur="1" fill="hold">
                                          <p:stCondLst>
                                            <p:cond delay="499"/>
                                          </p:stCondLst>
                                        </p:cTn>
                                        <p:tgtEl>
                                          <p:spTgt spid="108"/>
                                        </p:tgtEl>
                                        <p:attrNameLst>
                                          <p:attrName>style.visibility</p:attrName>
                                        </p:attrNameLst>
                                      </p:cBhvr>
                                      <p:to>
                                        <p:strVal val="hidden"/>
                                      </p:to>
                                    </p:set>
                                  </p:childTnLst>
                                </p:cTn>
                              </p:par>
                              <p:par>
                                <p:cTn id="49" presetID="1" presetClass="entr" presetSubtype="0" fill="hold" nodeType="withEffect">
                                  <p:stCondLst>
                                    <p:cond delay="400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xit" presetSubtype="0" fill="hold" nodeType="withEffect">
                                  <p:stCondLst>
                                    <p:cond delay="6000"/>
                                  </p:stCondLst>
                                  <p:childTnLst>
                                    <p:set>
                                      <p:cBhvr>
                                        <p:cTn id="52" dur="1" fill="hold">
                                          <p:stCondLst>
                                            <p:cond delay="0"/>
                                          </p:stCondLst>
                                        </p:cTn>
                                        <p:tgtEl>
                                          <p:spTgt spid="110"/>
                                        </p:tgtEl>
                                        <p:attrNameLst>
                                          <p:attrName>style.visibility</p:attrName>
                                        </p:attrNameLst>
                                      </p:cBhvr>
                                      <p:to>
                                        <p:strVal val="hidden"/>
                                      </p:to>
                                    </p:set>
                                  </p:childTnLst>
                                </p:cTn>
                              </p:par>
                              <p:par>
                                <p:cTn id="53" presetID="1" presetClass="entr" presetSubtype="0" fill="hold" grpId="1" nodeType="withEffect">
                                  <p:stCondLst>
                                    <p:cond delay="2000"/>
                                  </p:stCondLst>
                                  <p:childTnLst>
                                    <p:set>
                                      <p:cBhvr>
                                        <p:cTn id="54" dur="1" fill="hold">
                                          <p:stCondLst>
                                            <p:cond delay="0"/>
                                          </p:stCondLst>
                                        </p:cTn>
                                        <p:tgtEl>
                                          <p:spTgt spid="194"/>
                                        </p:tgtEl>
                                        <p:attrNameLst>
                                          <p:attrName>style.visibility</p:attrName>
                                        </p:attrNameLst>
                                      </p:cBhvr>
                                      <p:to>
                                        <p:strVal val="visible"/>
                                      </p:to>
                                    </p:set>
                                  </p:childTnLst>
                                </p:cTn>
                              </p:par>
                              <p:par>
                                <p:cTn id="55" presetID="1" presetClass="exit" presetSubtype="0" fill="hold" grpId="0" nodeType="withEffect">
                                  <p:stCondLst>
                                    <p:cond delay="4000"/>
                                  </p:stCondLst>
                                  <p:childTnLst>
                                    <p:set>
                                      <p:cBhvr>
                                        <p:cTn id="56" dur="1" fill="hold">
                                          <p:stCondLst>
                                            <p:cond delay="0"/>
                                          </p:stCondLst>
                                        </p:cTn>
                                        <p:tgtEl>
                                          <p:spTgt spid="194"/>
                                        </p:tgtEl>
                                        <p:attrNameLst>
                                          <p:attrName>style.visibility</p:attrName>
                                        </p:attrNameLst>
                                      </p:cBhvr>
                                      <p:to>
                                        <p:strVal val="hidden"/>
                                      </p:to>
                                    </p:set>
                                  </p:childTnLst>
                                </p:cTn>
                              </p:par>
                              <p:par>
                                <p:cTn id="57" presetID="21" presetClass="entr" presetSubtype="1" fill="hold" nodeType="withEffect">
                                  <p:stCondLst>
                                    <p:cond delay="4000"/>
                                  </p:stCondLst>
                                  <p:childTnLst>
                                    <p:set>
                                      <p:cBhvr>
                                        <p:cTn id="58" dur="1" fill="hold">
                                          <p:stCondLst>
                                            <p:cond delay="0"/>
                                          </p:stCondLst>
                                        </p:cTn>
                                        <p:tgtEl>
                                          <p:spTgt spid="113"/>
                                        </p:tgtEl>
                                        <p:attrNameLst>
                                          <p:attrName>style.visibility</p:attrName>
                                        </p:attrNameLst>
                                      </p:cBhvr>
                                      <p:to>
                                        <p:strVal val="visible"/>
                                      </p:to>
                                    </p:set>
                                    <p:animEffect transition="in" filter="wheel(1)">
                                      <p:cBhvr>
                                        <p:cTn id="59" dur="1000"/>
                                        <p:tgtEl>
                                          <p:spTgt spid="113"/>
                                        </p:tgtEl>
                                      </p:cBhvr>
                                    </p:animEffect>
                                  </p:childTnLst>
                                </p:cTn>
                              </p:par>
                              <p:par>
                                <p:cTn id="60" presetID="0" presetClass="path" presetSubtype="0" accel="50000" decel="50000" fill="hold" nodeType="withEffect">
                                  <p:stCondLst>
                                    <p:cond delay="4000"/>
                                  </p:stCondLst>
                                  <p:childTnLst>
                                    <p:animMotion origin="layout" path="M -3.33333E-6 2.96296E-6 L 0.24167 -0.24815 " pathEditMode="relative" rAng="0" ptsTypes="AA">
                                      <p:cBhvr>
                                        <p:cTn id="61" dur="2000" fill="hold"/>
                                        <p:tgtEl>
                                          <p:spTgt spid="113"/>
                                        </p:tgtEl>
                                        <p:attrNameLst>
                                          <p:attrName>ppt_x</p:attrName>
                                          <p:attrName>ppt_y</p:attrName>
                                        </p:attrNameLst>
                                      </p:cBhvr>
                                      <p:rCtr x="12083" y="-12407"/>
                                    </p:animMotion>
                                  </p:childTnLst>
                                </p:cTn>
                              </p:par>
                              <p:par>
                                <p:cTn id="62" presetID="9" presetClass="exit" presetSubtype="0" fill="hold" nodeType="withEffect">
                                  <p:stCondLst>
                                    <p:cond delay="5000"/>
                                  </p:stCondLst>
                                  <p:childTnLst>
                                    <p:animEffect transition="out" filter="dissolve">
                                      <p:cBhvr>
                                        <p:cTn id="63" dur="500"/>
                                        <p:tgtEl>
                                          <p:spTgt spid="113"/>
                                        </p:tgtEl>
                                      </p:cBhvr>
                                    </p:animEffect>
                                    <p:set>
                                      <p:cBhvr>
                                        <p:cTn id="64" dur="1" fill="hold">
                                          <p:stCondLst>
                                            <p:cond delay="499"/>
                                          </p:stCondLst>
                                        </p:cTn>
                                        <p:tgtEl>
                                          <p:spTgt spid="113"/>
                                        </p:tgtEl>
                                        <p:attrNameLst>
                                          <p:attrName>style.visibility</p:attrName>
                                        </p:attrNameLst>
                                      </p:cBhvr>
                                      <p:to>
                                        <p:strVal val="hidden"/>
                                      </p:to>
                                    </p:set>
                                  </p:childTnLst>
                                </p:cTn>
                              </p:par>
                              <p:par>
                                <p:cTn id="65" presetID="1" presetClass="entr" presetSubtype="0" fill="hold" nodeType="withEffect">
                                  <p:stCondLst>
                                    <p:cond delay="600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xit" presetSubtype="0" fill="hold" nodeType="withEffect">
                                  <p:stCondLst>
                                    <p:cond delay="8000"/>
                                  </p:stCondLst>
                                  <p:childTnLst>
                                    <p:set>
                                      <p:cBhvr>
                                        <p:cTn id="68" dur="1" fill="hold">
                                          <p:stCondLst>
                                            <p:cond delay="0"/>
                                          </p:stCondLst>
                                        </p:cTn>
                                        <p:tgtEl>
                                          <p:spTgt spid="114"/>
                                        </p:tgtEl>
                                        <p:attrNameLst>
                                          <p:attrName>style.visibility</p:attrName>
                                        </p:attrNameLst>
                                      </p:cBhvr>
                                      <p:to>
                                        <p:strVal val="hidden"/>
                                      </p:to>
                                    </p:set>
                                  </p:childTnLst>
                                </p:cTn>
                              </p:par>
                              <p:par>
                                <p:cTn id="69" presetID="1" presetClass="entr" presetSubtype="0" fill="hold" grpId="1" nodeType="withEffect">
                                  <p:stCondLst>
                                    <p:cond delay="4000"/>
                                  </p:stCondLst>
                                  <p:childTnLst>
                                    <p:set>
                                      <p:cBhvr>
                                        <p:cTn id="70" dur="1" fill="hold">
                                          <p:stCondLst>
                                            <p:cond delay="0"/>
                                          </p:stCondLst>
                                        </p:cTn>
                                        <p:tgtEl>
                                          <p:spTgt spid="195"/>
                                        </p:tgtEl>
                                        <p:attrNameLst>
                                          <p:attrName>style.visibility</p:attrName>
                                        </p:attrNameLst>
                                      </p:cBhvr>
                                      <p:to>
                                        <p:strVal val="visible"/>
                                      </p:to>
                                    </p:set>
                                  </p:childTnLst>
                                </p:cTn>
                              </p:par>
                              <p:par>
                                <p:cTn id="71" presetID="1" presetClass="exit" presetSubtype="0" fill="hold" grpId="0" nodeType="withEffect">
                                  <p:stCondLst>
                                    <p:cond delay="6000"/>
                                  </p:stCondLst>
                                  <p:childTnLst>
                                    <p:set>
                                      <p:cBhvr>
                                        <p:cTn id="72" dur="1" fill="hold">
                                          <p:stCondLst>
                                            <p:cond delay="0"/>
                                          </p:stCondLst>
                                        </p:cTn>
                                        <p:tgtEl>
                                          <p:spTgt spid="195"/>
                                        </p:tgtEl>
                                        <p:attrNameLst>
                                          <p:attrName>style.visibility</p:attrName>
                                        </p:attrNameLst>
                                      </p:cBhvr>
                                      <p:to>
                                        <p:strVal val="hidden"/>
                                      </p:to>
                                    </p:set>
                                  </p:childTnLst>
                                </p:cTn>
                              </p:par>
                              <p:par>
                                <p:cTn id="73" presetID="22" presetClass="entr" presetSubtype="1" fill="hold" nodeType="withEffect">
                                  <p:stCondLst>
                                    <p:cond delay="6000"/>
                                  </p:stCondLst>
                                  <p:childTnLst>
                                    <p:set>
                                      <p:cBhvr>
                                        <p:cTn id="74" dur="1" fill="hold">
                                          <p:stCondLst>
                                            <p:cond delay="0"/>
                                          </p:stCondLst>
                                        </p:cTn>
                                        <p:tgtEl>
                                          <p:spTgt spid="120"/>
                                        </p:tgtEl>
                                        <p:attrNameLst>
                                          <p:attrName>style.visibility</p:attrName>
                                        </p:attrNameLst>
                                      </p:cBhvr>
                                      <p:to>
                                        <p:strVal val="visible"/>
                                      </p:to>
                                    </p:set>
                                    <p:animEffect transition="in" filter="wipe(up)">
                                      <p:cBhvr>
                                        <p:cTn id="75" dur="1000"/>
                                        <p:tgtEl>
                                          <p:spTgt spid="120"/>
                                        </p:tgtEl>
                                      </p:cBhvr>
                                    </p:animEffect>
                                  </p:childTnLst>
                                </p:cTn>
                              </p:par>
                              <p:par>
                                <p:cTn id="76" presetID="0" presetClass="path" presetSubtype="0" accel="50000" decel="50000" fill="hold" nodeType="withEffect">
                                  <p:stCondLst>
                                    <p:cond delay="6000"/>
                                  </p:stCondLst>
                                  <p:childTnLst>
                                    <p:animMotion origin="layout" path="M -2.22222E-6 3.7037E-7 L -0.325 0.25555 " pathEditMode="relative" ptsTypes="AA">
                                      <p:cBhvr>
                                        <p:cTn id="77" dur="2000" fill="hold"/>
                                        <p:tgtEl>
                                          <p:spTgt spid="120"/>
                                        </p:tgtEl>
                                        <p:attrNameLst>
                                          <p:attrName>ppt_x</p:attrName>
                                          <p:attrName>ppt_y</p:attrName>
                                        </p:attrNameLst>
                                      </p:cBhvr>
                                    </p:animMotion>
                                  </p:childTnLst>
                                </p:cTn>
                              </p:par>
                              <p:par>
                                <p:cTn id="78" presetID="9" presetClass="exit" presetSubtype="0" fill="hold" nodeType="withEffect">
                                  <p:stCondLst>
                                    <p:cond delay="7000"/>
                                  </p:stCondLst>
                                  <p:childTnLst>
                                    <p:animEffect transition="out" filter="dissolve">
                                      <p:cBhvr>
                                        <p:cTn id="79" dur="500"/>
                                        <p:tgtEl>
                                          <p:spTgt spid="120"/>
                                        </p:tgtEl>
                                      </p:cBhvr>
                                    </p:animEffect>
                                    <p:set>
                                      <p:cBhvr>
                                        <p:cTn id="80" dur="1" fill="hold">
                                          <p:stCondLst>
                                            <p:cond delay="499"/>
                                          </p:stCondLst>
                                        </p:cTn>
                                        <p:tgtEl>
                                          <p:spTgt spid="120"/>
                                        </p:tgtEl>
                                        <p:attrNameLst>
                                          <p:attrName>style.visibility</p:attrName>
                                        </p:attrNameLst>
                                      </p:cBhvr>
                                      <p:to>
                                        <p:strVal val="hidden"/>
                                      </p:to>
                                    </p:set>
                                  </p:childTnLst>
                                </p:cTn>
                              </p:par>
                              <p:par>
                                <p:cTn id="81" presetID="21" presetClass="entr" presetSubtype="1" fill="hold" nodeType="withEffect">
                                  <p:stCondLst>
                                    <p:cond delay="6000"/>
                                  </p:stCondLst>
                                  <p:childTnLst>
                                    <p:set>
                                      <p:cBhvr>
                                        <p:cTn id="82" dur="1" fill="hold">
                                          <p:stCondLst>
                                            <p:cond delay="0"/>
                                          </p:stCondLst>
                                        </p:cTn>
                                        <p:tgtEl>
                                          <p:spTgt spid="121"/>
                                        </p:tgtEl>
                                        <p:attrNameLst>
                                          <p:attrName>style.visibility</p:attrName>
                                        </p:attrNameLst>
                                      </p:cBhvr>
                                      <p:to>
                                        <p:strVal val="visible"/>
                                      </p:to>
                                    </p:set>
                                    <p:animEffect transition="in" filter="wheel(1)">
                                      <p:cBhvr>
                                        <p:cTn id="83" dur="1000"/>
                                        <p:tgtEl>
                                          <p:spTgt spid="121"/>
                                        </p:tgtEl>
                                      </p:cBhvr>
                                    </p:animEffect>
                                  </p:childTnLst>
                                </p:cTn>
                              </p:par>
                              <p:par>
                                <p:cTn id="84" presetID="0" presetClass="path" presetSubtype="0" accel="50000" decel="50000" fill="hold" nodeType="withEffect">
                                  <p:stCondLst>
                                    <p:cond delay="6000"/>
                                  </p:stCondLst>
                                  <p:childTnLst>
                                    <p:animMotion origin="layout" path="M -3.33333E-6 2.96296E-6 L 0.24167 -0.24815 " pathEditMode="relative" rAng="0" ptsTypes="AA">
                                      <p:cBhvr>
                                        <p:cTn id="85" dur="2000" fill="hold"/>
                                        <p:tgtEl>
                                          <p:spTgt spid="121"/>
                                        </p:tgtEl>
                                        <p:attrNameLst>
                                          <p:attrName>ppt_x</p:attrName>
                                          <p:attrName>ppt_y</p:attrName>
                                        </p:attrNameLst>
                                      </p:cBhvr>
                                      <p:rCtr x="12083" y="-12407"/>
                                    </p:animMotion>
                                  </p:childTnLst>
                                </p:cTn>
                              </p:par>
                              <p:par>
                                <p:cTn id="86" presetID="9" presetClass="exit" presetSubtype="0" fill="hold" nodeType="withEffect">
                                  <p:stCondLst>
                                    <p:cond delay="7000"/>
                                  </p:stCondLst>
                                  <p:childTnLst>
                                    <p:animEffect transition="out" filter="dissolve">
                                      <p:cBhvr>
                                        <p:cTn id="87" dur="500"/>
                                        <p:tgtEl>
                                          <p:spTgt spid="121"/>
                                        </p:tgtEl>
                                      </p:cBhvr>
                                    </p:animEffect>
                                    <p:set>
                                      <p:cBhvr>
                                        <p:cTn id="88" dur="1" fill="hold">
                                          <p:stCondLst>
                                            <p:cond delay="499"/>
                                          </p:stCondLst>
                                        </p:cTn>
                                        <p:tgtEl>
                                          <p:spTgt spid="121"/>
                                        </p:tgtEl>
                                        <p:attrNameLst>
                                          <p:attrName>style.visibility</p:attrName>
                                        </p:attrNameLst>
                                      </p:cBhvr>
                                      <p:to>
                                        <p:strVal val="hidden"/>
                                      </p:to>
                                    </p:set>
                                  </p:childTnLst>
                                </p:cTn>
                              </p:par>
                              <p:par>
                                <p:cTn id="89" presetID="1" presetClass="entr" presetSubtype="0" fill="hold" nodeType="withEffect">
                                  <p:stCondLst>
                                    <p:cond delay="800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xit" presetSubtype="0" fill="hold" nodeType="withEffect">
                                  <p:stCondLst>
                                    <p:cond delay="10000"/>
                                  </p:stCondLst>
                                  <p:childTnLst>
                                    <p:set>
                                      <p:cBhvr>
                                        <p:cTn id="92" dur="1" fill="hold">
                                          <p:stCondLst>
                                            <p:cond delay="0"/>
                                          </p:stCondLst>
                                        </p:cTn>
                                        <p:tgtEl>
                                          <p:spTgt spid="122"/>
                                        </p:tgtEl>
                                        <p:attrNameLst>
                                          <p:attrName>style.visibility</p:attrName>
                                        </p:attrNameLst>
                                      </p:cBhvr>
                                      <p:to>
                                        <p:strVal val="hidden"/>
                                      </p:to>
                                    </p:set>
                                  </p:childTnLst>
                                </p:cTn>
                              </p:par>
                              <p:par>
                                <p:cTn id="93" presetID="1" presetClass="entr" presetSubtype="0" fill="hold" grpId="1" nodeType="withEffect">
                                  <p:stCondLst>
                                    <p:cond delay="6000"/>
                                  </p:stCondLst>
                                  <p:childTnLst>
                                    <p:set>
                                      <p:cBhvr>
                                        <p:cTn id="94" dur="1" fill="hold">
                                          <p:stCondLst>
                                            <p:cond delay="0"/>
                                          </p:stCondLst>
                                        </p:cTn>
                                        <p:tgtEl>
                                          <p:spTgt spid="196"/>
                                        </p:tgtEl>
                                        <p:attrNameLst>
                                          <p:attrName>style.visibility</p:attrName>
                                        </p:attrNameLst>
                                      </p:cBhvr>
                                      <p:to>
                                        <p:strVal val="visible"/>
                                      </p:to>
                                    </p:set>
                                  </p:childTnLst>
                                </p:cTn>
                              </p:par>
                              <p:par>
                                <p:cTn id="95" presetID="1" presetClass="exit" presetSubtype="0" fill="hold" grpId="0" nodeType="withEffect">
                                  <p:stCondLst>
                                    <p:cond delay="8000"/>
                                  </p:stCondLst>
                                  <p:childTnLst>
                                    <p:set>
                                      <p:cBhvr>
                                        <p:cTn id="96" dur="1" fill="hold">
                                          <p:stCondLst>
                                            <p:cond delay="0"/>
                                          </p:stCondLst>
                                        </p:cTn>
                                        <p:tgtEl>
                                          <p:spTgt spid="196"/>
                                        </p:tgtEl>
                                        <p:attrNameLst>
                                          <p:attrName>style.visibility</p:attrName>
                                        </p:attrNameLst>
                                      </p:cBhvr>
                                      <p:to>
                                        <p:strVal val="hidden"/>
                                      </p:to>
                                    </p:set>
                                  </p:childTnLst>
                                </p:cTn>
                              </p:par>
                              <p:par>
                                <p:cTn id="97" presetID="21" presetClass="entr" presetSubtype="1" fill="hold" nodeType="withEffect">
                                  <p:stCondLst>
                                    <p:cond delay="8000"/>
                                  </p:stCondLst>
                                  <p:childTnLst>
                                    <p:set>
                                      <p:cBhvr>
                                        <p:cTn id="98" dur="1" fill="hold">
                                          <p:stCondLst>
                                            <p:cond delay="0"/>
                                          </p:stCondLst>
                                        </p:cTn>
                                        <p:tgtEl>
                                          <p:spTgt spid="125"/>
                                        </p:tgtEl>
                                        <p:attrNameLst>
                                          <p:attrName>style.visibility</p:attrName>
                                        </p:attrNameLst>
                                      </p:cBhvr>
                                      <p:to>
                                        <p:strVal val="visible"/>
                                      </p:to>
                                    </p:set>
                                    <p:animEffect transition="in" filter="wheel(1)">
                                      <p:cBhvr>
                                        <p:cTn id="99" dur="1000"/>
                                        <p:tgtEl>
                                          <p:spTgt spid="125"/>
                                        </p:tgtEl>
                                      </p:cBhvr>
                                    </p:animEffect>
                                  </p:childTnLst>
                                </p:cTn>
                              </p:par>
                              <p:par>
                                <p:cTn id="100" presetID="0" presetClass="path" presetSubtype="0" accel="50000" decel="50000" fill="hold" nodeType="withEffect">
                                  <p:stCondLst>
                                    <p:cond delay="8000"/>
                                  </p:stCondLst>
                                  <p:childTnLst>
                                    <p:animMotion origin="layout" path="M -3.33333E-6 2.96296E-6 L 0.24167 -0.24815 " pathEditMode="relative" rAng="0" ptsTypes="AA">
                                      <p:cBhvr>
                                        <p:cTn id="101" dur="2000" fill="hold"/>
                                        <p:tgtEl>
                                          <p:spTgt spid="125"/>
                                        </p:tgtEl>
                                        <p:attrNameLst>
                                          <p:attrName>ppt_x</p:attrName>
                                          <p:attrName>ppt_y</p:attrName>
                                        </p:attrNameLst>
                                      </p:cBhvr>
                                      <p:rCtr x="12083" y="-12407"/>
                                    </p:animMotion>
                                  </p:childTnLst>
                                </p:cTn>
                              </p:par>
                              <p:par>
                                <p:cTn id="102" presetID="9" presetClass="exit" presetSubtype="0" fill="hold" nodeType="withEffect">
                                  <p:stCondLst>
                                    <p:cond delay="9000"/>
                                  </p:stCondLst>
                                  <p:childTnLst>
                                    <p:animEffect transition="out" filter="dissolve">
                                      <p:cBhvr>
                                        <p:cTn id="103" dur="500"/>
                                        <p:tgtEl>
                                          <p:spTgt spid="125"/>
                                        </p:tgtEl>
                                      </p:cBhvr>
                                    </p:animEffect>
                                    <p:set>
                                      <p:cBhvr>
                                        <p:cTn id="104" dur="1" fill="hold">
                                          <p:stCondLst>
                                            <p:cond delay="499"/>
                                          </p:stCondLst>
                                        </p:cTn>
                                        <p:tgtEl>
                                          <p:spTgt spid="125"/>
                                        </p:tgtEl>
                                        <p:attrNameLst>
                                          <p:attrName>style.visibility</p:attrName>
                                        </p:attrNameLst>
                                      </p:cBhvr>
                                      <p:to>
                                        <p:strVal val="hidden"/>
                                      </p:to>
                                    </p:set>
                                  </p:childTnLst>
                                </p:cTn>
                              </p:par>
                              <p:par>
                                <p:cTn id="105" presetID="1" presetClass="entr" presetSubtype="0" fill="hold" nodeType="withEffect">
                                  <p:stCondLst>
                                    <p:cond delay="1000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xit" presetSubtype="0" fill="hold" nodeType="withEffect">
                                  <p:stCondLst>
                                    <p:cond delay="12000"/>
                                  </p:stCondLst>
                                  <p:childTnLst>
                                    <p:set>
                                      <p:cBhvr>
                                        <p:cTn id="108" dur="1" fill="hold">
                                          <p:stCondLst>
                                            <p:cond delay="0"/>
                                          </p:stCondLst>
                                        </p:cTn>
                                        <p:tgtEl>
                                          <p:spTgt spid="126"/>
                                        </p:tgtEl>
                                        <p:attrNameLst>
                                          <p:attrName>style.visibility</p:attrName>
                                        </p:attrNameLst>
                                      </p:cBhvr>
                                      <p:to>
                                        <p:strVal val="hidden"/>
                                      </p:to>
                                    </p:set>
                                  </p:childTnLst>
                                </p:cTn>
                              </p:par>
                              <p:par>
                                <p:cTn id="109" presetID="1" presetClass="entr" presetSubtype="0" fill="hold" grpId="1" nodeType="withEffect">
                                  <p:stCondLst>
                                    <p:cond delay="8000"/>
                                  </p:stCondLst>
                                  <p:childTnLst>
                                    <p:set>
                                      <p:cBhvr>
                                        <p:cTn id="110" dur="1" fill="hold">
                                          <p:stCondLst>
                                            <p:cond delay="0"/>
                                          </p:stCondLst>
                                        </p:cTn>
                                        <p:tgtEl>
                                          <p:spTgt spid="197"/>
                                        </p:tgtEl>
                                        <p:attrNameLst>
                                          <p:attrName>style.visibility</p:attrName>
                                        </p:attrNameLst>
                                      </p:cBhvr>
                                      <p:to>
                                        <p:strVal val="visible"/>
                                      </p:to>
                                    </p:set>
                                  </p:childTnLst>
                                </p:cTn>
                              </p:par>
                              <p:par>
                                <p:cTn id="111" presetID="1" presetClass="exit" presetSubtype="0" fill="hold" grpId="0" nodeType="withEffect">
                                  <p:stCondLst>
                                    <p:cond delay="10000"/>
                                  </p:stCondLst>
                                  <p:childTnLst>
                                    <p:set>
                                      <p:cBhvr>
                                        <p:cTn id="112" dur="1" fill="hold">
                                          <p:stCondLst>
                                            <p:cond delay="0"/>
                                          </p:stCondLst>
                                        </p:cTn>
                                        <p:tgtEl>
                                          <p:spTgt spid="197"/>
                                        </p:tgtEl>
                                        <p:attrNameLst>
                                          <p:attrName>style.visibility</p:attrName>
                                        </p:attrNameLst>
                                      </p:cBhvr>
                                      <p:to>
                                        <p:strVal val="hidden"/>
                                      </p:to>
                                    </p:set>
                                  </p:childTnLst>
                                </p:cTn>
                              </p:par>
                              <p:par>
                                <p:cTn id="113" presetID="21" presetClass="entr" presetSubtype="1" fill="hold" nodeType="withEffect">
                                  <p:stCondLst>
                                    <p:cond delay="10000"/>
                                  </p:stCondLst>
                                  <p:childTnLst>
                                    <p:set>
                                      <p:cBhvr>
                                        <p:cTn id="114" dur="1" fill="hold">
                                          <p:stCondLst>
                                            <p:cond delay="0"/>
                                          </p:stCondLst>
                                        </p:cTn>
                                        <p:tgtEl>
                                          <p:spTgt spid="129"/>
                                        </p:tgtEl>
                                        <p:attrNameLst>
                                          <p:attrName>style.visibility</p:attrName>
                                        </p:attrNameLst>
                                      </p:cBhvr>
                                      <p:to>
                                        <p:strVal val="visible"/>
                                      </p:to>
                                    </p:set>
                                    <p:animEffect transition="in" filter="wheel(1)">
                                      <p:cBhvr>
                                        <p:cTn id="115" dur="1000"/>
                                        <p:tgtEl>
                                          <p:spTgt spid="129"/>
                                        </p:tgtEl>
                                      </p:cBhvr>
                                    </p:animEffect>
                                  </p:childTnLst>
                                </p:cTn>
                              </p:par>
                              <p:par>
                                <p:cTn id="116" presetID="0" presetClass="path" presetSubtype="0" accel="50000" decel="50000" fill="hold" nodeType="withEffect">
                                  <p:stCondLst>
                                    <p:cond delay="10000"/>
                                  </p:stCondLst>
                                  <p:childTnLst>
                                    <p:animMotion origin="layout" path="M -3.33333E-6 2.96296E-6 L 0.24167 -0.24815 " pathEditMode="relative" rAng="0" ptsTypes="AA">
                                      <p:cBhvr>
                                        <p:cTn id="117" dur="2000" fill="hold"/>
                                        <p:tgtEl>
                                          <p:spTgt spid="129"/>
                                        </p:tgtEl>
                                        <p:attrNameLst>
                                          <p:attrName>ppt_x</p:attrName>
                                          <p:attrName>ppt_y</p:attrName>
                                        </p:attrNameLst>
                                      </p:cBhvr>
                                      <p:rCtr x="12083" y="-12407"/>
                                    </p:animMotion>
                                  </p:childTnLst>
                                </p:cTn>
                              </p:par>
                              <p:par>
                                <p:cTn id="118" presetID="9" presetClass="exit" presetSubtype="0" fill="hold" nodeType="withEffect">
                                  <p:stCondLst>
                                    <p:cond delay="11000"/>
                                  </p:stCondLst>
                                  <p:childTnLst>
                                    <p:animEffect transition="out" filter="dissolve">
                                      <p:cBhvr>
                                        <p:cTn id="119" dur="500"/>
                                        <p:tgtEl>
                                          <p:spTgt spid="129"/>
                                        </p:tgtEl>
                                      </p:cBhvr>
                                    </p:animEffect>
                                    <p:set>
                                      <p:cBhvr>
                                        <p:cTn id="120" dur="1" fill="hold">
                                          <p:stCondLst>
                                            <p:cond delay="499"/>
                                          </p:stCondLst>
                                        </p:cTn>
                                        <p:tgtEl>
                                          <p:spTgt spid="129"/>
                                        </p:tgtEl>
                                        <p:attrNameLst>
                                          <p:attrName>style.visibility</p:attrName>
                                        </p:attrNameLst>
                                      </p:cBhvr>
                                      <p:to>
                                        <p:strVal val="hidden"/>
                                      </p:to>
                                    </p:set>
                                  </p:childTnLst>
                                </p:cTn>
                              </p:par>
                              <p:par>
                                <p:cTn id="121" presetID="1" presetClass="entr" presetSubtype="0" fill="hold" nodeType="withEffect">
                                  <p:stCondLst>
                                    <p:cond delay="1200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xit" presetSubtype="0" fill="hold" nodeType="withEffect">
                                  <p:stCondLst>
                                    <p:cond delay="14000"/>
                                  </p:stCondLst>
                                  <p:childTnLst>
                                    <p:set>
                                      <p:cBhvr>
                                        <p:cTn id="124" dur="1" fill="hold">
                                          <p:stCondLst>
                                            <p:cond delay="0"/>
                                          </p:stCondLst>
                                        </p:cTn>
                                        <p:tgtEl>
                                          <p:spTgt spid="131"/>
                                        </p:tgtEl>
                                        <p:attrNameLst>
                                          <p:attrName>style.visibility</p:attrName>
                                        </p:attrNameLst>
                                      </p:cBhvr>
                                      <p:to>
                                        <p:strVal val="hidden"/>
                                      </p:to>
                                    </p:set>
                                  </p:childTnLst>
                                </p:cTn>
                              </p:par>
                              <p:par>
                                <p:cTn id="125" presetID="1" presetClass="entr" presetSubtype="0" fill="hold" grpId="1" nodeType="withEffect">
                                  <p:stCondLst>
                                    <p:cond delay="10000"/>
                                  </p:stCondLst>
                                  <p:childTnLst>
                                    <p:set>
                                      <p:cBhvr>
                                        <p:cTn id="126" dur="1" fill="hold">
                                          <p:stCondLst>
                                            <p:cond delay="0"/>
                                          </p:stCondLst>
                                        </p:cTn>
                                        <p:tgtEl>
                                          <p:spTgt spid="198"/>
                                        </p:tgtEl>
                                        <p:attrNameLst>
                                          <p:attrName>style.visibility</p:attrName>
                                        </p:attrNameLst>
                                      </p:cBhvr>
                                      <p:to>
                                        <p:strVal val="visible"/>
                                      </p:to>
                                    </p:set>
                                  </p:childTnLst>
                                </p:cTn>
                              </p:par>
                              <p:par>
                                <p:cTn id="127" presetID="1" presetClass="exit" presetSubtype="0" fill="hold" grpId="0" nodeType="withEffect">
                                  <p:stCondLst>
                                    <p:cond delay="12000"/>
                                  </p:stCondLst>
                                  <p:childTnLst>
                                    <p:set>
                                      <p:cBhvr>
                                        <p:cTn id="128" dur="1" fill="hold">
                                          <p:stCondLst>
                                            <p:cond delay="0"/>
                                          </p:stCondLst>
                                        </p:cTn>
                                        <p:tgtEl>
                                          <p:spTgt spid="198"/>
                                        </p:tgtEl>
                                        <p:attrNameLst>
                                          <p:attrName>style.visibility</p:attrName>
                                        </p:attrNameLst>
                                      </p:cBhvr>
                                      <p:to>
                                        <p:strVal val="hidden"/>
                                      </p:to>
                                    </p:set>
                                  </p:childTnLst>
                                </p:cTn>
                              </p:par>
                              <p:par>
                                <p:cTn id="129" presetID="21" presetClass="entr" presetSubtype="1" fill="hold" nodeType="withEffect">
                                  <p:stCondLst>
                                    <p:cond delay="12000"/>
                                  </p:stCondLst>
                                  <p:childTnLst>
                                    <p:set>
                                      <p:cBhvr>
                                        <p:cTn id="130" dur="1" fill="hold">
                                          <p:stCondLst>
                                            <p:cond delay="0"/>
                                          </p:stCondLst>
                                        </p:cTn>
                                        <p:tgtEl>
                                          <p:spTgt spid="140"/>
                                        </p:tgtEl>
                                        <p:attrNameLst>
                                          <p:attrName>style.visibility</p:attrName>
                                        </p:attrNameLst>
                                      </p:cBhvr>
                                      <p:to>
                                        <p:strVal val="visible"/>
                                      </p:to>
                                    </p:set>
                                    <p:animEffect transition="in" filter="wheel(1)">
                                      <p:cBhvr>
                                        <p:cTn id="131" dur="1000"/>
                                        <p:tgtEl>
                                          <p:spTgt spid="140"/>
                                        </p:tgtEl>
                                      </p:cBhvr>
                                    </p:animEffect>
                                  </p:childTnLst>
                                </p:cTn>
                              </p:par>
                              <p:par>
                                <p:cTn id="132" presetID="0" presetClass="path" presetSubtype="0" accel="50000" decel="50000" fill="hold" nodeType="withEffect">
                                  <p:stCondLst>
                                    <p:cond delay="12000"/>
                                  </p:stCondLst>
                                  <p:childTnLst>
                                    <p:animMotion origin="layout" path="M -3.33333E-6 2.96296E-6 L 0.24167 -0.24815 " pathEditMode="relative" rAng="0" ptsTypes="AA">
                                      <p:cBhvr>
                                        <p:cTn id="133" dur="2000" fill="hold"/>
                                        <p:tgtEl>
                                          <p:spTgt spid="140"/>
                                        </p:tgtEl>
                                        <p:attrNameLst>
                                          <p:attrName>ppt_x</p:attrName>
                                          <p:attrName>ppt_y</p:attrName>
                                        </p:attrNameLst>
                                      </p:cBhvr>
                                      <p:rCtr x="12083" y="-12407"/>
                                    </p:animMotion>
                                  </p:childTnLst>
                                </p:cTn>
                              </p:par>
                              <p:par>
                                <p:cTn id="134" presetID="9" presetClass="exit" presetSubtype="0" fill="hold" nodeType="withEffect">
                                  <p:stCondLst>
                                    <p:cond delay="13000"/>
                                  </p:stCondLst>
                                  <p:childTnLst>
                                    <p:animEffect transition="out" filter="dissolve">
                                      <p:cBhvr>
                                        <p:cTn id="135" dur="500"/>
                                        <p:tgtEl>
                                          <p:spTgt spid="140"/>
                                        </p:tgtEl>
                                      </p:cBhvr>
                                    </p:animEffect>
                                    <p:set>
                                      <p:cBhvr>
                                        <p:cTn id="136" dur="1" fill="hold">
                                          <p:stCondLst>
                                            <p:cond delay="499"/>
                                          </p:stCondLst>
                                        </p:cTn>
                                        <p:tgtEl>
                                          <p:spTgt spid="140"/>
                                        </p:tgtEl>
                                        <p:attrNameLst>
                                          <p:attrName>style.visibility</p:attrName>
                                        </p:attrNameLst>
                                      </p:cBhvr>
                                      <p:to>
                                        <p:strVal val="hidden"/>
                                      </p:to>
                                    </p:set>
                                  </p:childTnLst>
                                </p:cTn>
                              </p:par>
                              <p:par>
                                <p:cTn id="137" presetID="22" presetClass="entr" presetSubtype="1" fill="hold" nodeType="withEffect">
                                  <p:stCondLst>
                                    <p:cond delay="12000"/>
                                  </p:stCondLst>
                                  <p:childTnLst>
                                    <p:set>
                                      <p:cBhvr>
                                        <p:cTn id="138" dur="1" fill="hold">
                                          <p:stCondLst>
                                            <p:cond delay="0"/>
                                          </p:stCondLst>
                                        </p:cTn>
                                        <p:tgtEl>
                                          <p:spTgt spid="141"/>
                                        </p:tgtEl>
                                        <p:attrNameLst>
                                          <p:attrName>style.visibility</p:attrName>
                                        </p:attrNameLst>
                                      </p:cBhvr>
                                      <p:to>
                                        <p:strVal val="visible"/>
                                      </p:to>
                                    </p:set>
                                    <p:animEffect transition="in" filter="wipe(up)">
                                      <p:cBhvr>
                                        <p:cTn id="139" dur="1000"/>
                                        <p:tgtEl>
                                          <p:spTgt spid="141"/>
                                        </p:tgtEl>
                                      </p:cBhvr>
                                    </p:animEffect>
                                  </p:childTnLst>
                                </p:cTn>
                              </p:par>
                              <p:par>
                                <p:cTn id="140" presetID="0" presetClass="path" presetSubtype="0" accel="50000" decel="50000" fill="hold" nodeType="withEffect">
                                  <p:stCondLst>
                                    <p:cond delay="12000"/>
                                  </p:stCondLst>
                                  <p:childTnLst>
                                    <p:animMotion origin="layout" path="M -2.22222E-6 3.7037E-7 L -0.325 0.25555 " pathEditMode="relative" ptsTypes="AA">
                                      <p:cBhvr>
                                        <p:cTn id="141" dur="2000" fill="hold"/>
                                        <p:tgtEl>
                                          <p:spTgt spid="141"/>
                                        </p:tgtEl>
                                        <p:attrNameLst>
                                          <p:attrName>ppt_x</p:attrName>
                                          <p:attrName>ppt_y</p:attrName>
                                        </p:attrNameLst>
                                      </p:cBhvr>
                                    </p:animMotion>
                                  </p:childTnLst>
                                </p:cTn>
                              </p:par>
                              <p:par>
                                <p:cTn id="142" presetID="9" presetClass="exit" presetSubtype="0" fill="hold" nodeType="withEffect">
                                  <p:stCondLst>
                                    <p:cond delay="13000"/>
                                  </p:stCondLst>
                                  <p:childTnLst>
                                    <p:animEffect transition="out" filter="dissolve">
                                      <p:cBhvr>
                                        <p:cTn id="143" dur="500"/>
                                        <p:tgtEl>
                                          <p:spTgt spid="141"/>
                                        </p:tgtEl>
                                      </p:cBhvr>
                                    </p:animEffect>
                                    <p:set>
                                      <p:cBhvr>
                                        <p:cTn id="144" dur="1" fill="hold">
                                          <p:stCondLst>
                                            <p:cond delay="499"/>
                                          </p:stCondLst>
                                        </p:cTn>
                                        <p:tgtEl>
                                          <p:spTgt spid="141"/>
                                        </p:tgtEl>
                                        <p:attrNameLst>
                                          <p:attrName>style.visibility</p:attrName>
                                        </p:attrNameLst>
                                      </p:cBhvr>
                                      <p:to>
                                        <p:strVal val="hidden"/>
                                      </p:to>
                                    </p:set>
                                  </p:childTnLst>
                                </p:cTn>
                              </p:par>
                              <p:par>
                                <p:cTn id="145" presetID="1" presetClass="entr" presetSubtype="0" fill="hold" nodeType="withEffect">
                                  <p:stCondLst>
                                    <p:cond delay="14000"/>
                                  </p:stCondLst>
                                  <p:childTnLst>
                                    <p:set>
                                      <p:cBhvr>
                                        <p:cTn id="146" dur="1" fill="hold">
                                          <p:stCondLst>
                                            <p:cond delay="0"/>
                                          </p:stCondLst>
                                        </p:cTn>
                                        <p:tgtEl>
                                          <p:spTgt spid="142"/>
                                        </p:tgtEl>
                                        <p:attrNameLst>
                                          <p:attrName>style.visibility</p:attrName>
                                        </p:attrNameLst>
                                      </p:cBhvr>
                                      <p:to>
                                        <p:strVal val="visible"/>
                                      </p:to>
                                    </p:set>
                                  </p:childTnLst>
                                </p:cTn>
                              </p:par>
                              <p:par>
                                <p:cTn id="147" presetID="1" presetClass="exit" presetSubtype="0" fill="hold" nodeType="withEffect">
                                  <p:stCondLst>
                                    <p:cond delay="16000"/>
                                  </p:stCondLst>
                                  <p:childTnLst>
                                    <p:set>
                                      <p:cBhvr>
                                        <p:cTn id="148" dur="1" fill="hold">
                                          <p:stCondLst>
                                            <p:cond delay="0"/>
                                          </p:stCondLst>
                                        </p:cTn>
                                        <p:tgtEl>
                                          <p:spTgt spid="142"/>
                                        </p:tgtEl>
                                        <p:attrNameLst>
                                          <p:attrName>style.visibility</p:attrName>
                                        </p:attrNameLst>
                                      </p:cBhvr>
                                      <p:to>
                                        <p:strVal val="hidden"/>
                                      </p:to>
                                    </p:set>
                                  </p:childTnLst>
                                </p:cTn>
                              </p:par>
                              <p:par>
                                <p:cTn id="149" presetID="1" presetClass="entr" presetSubtype="0" fill="hold" grpId="1" nodeType="withEffect">
                                  <p:stCondLst>
                                    <p:cond delay="12000"/>
                                  </p:stCondLst>
                                  <p:childTnLst>
                                    <p:set>
                                      <p:cBhvr>
                                        <p:cTn id="150" dur="1" fill="hold">
                                          <p:stCondLst>
                                            <p:cond delay="0"/>
                                          </p:stCondLst>
                                        </p:cTn>
                                        <p:tgtEl>
                                          <p:spTgt spid="199"/>
                                        </p:tgtEl>
                                        <p:attrNameLst>
                                          <p:attrName>style.visibility</p:attrName>
                                        </p:attrNameLst>
                                      </p:cBhvr>
                                      <p:to>
                                        <p:strVal val="visible"/>
                                      </p:to>
                                    </p:set>
                                  </p:childTnLst>
                                </p:cTn>
                              </p:par>
                              <p:par>
                                <p:cTn id="151" presetID="1" presetClass="exit" presetSubtype="0" fill="hold" grpId="0" nodeType="withEffect">
                                  <p:stCondLst>
                                    <p:cond delay="14000"/>
                                  </p:stCondLst>
                                  <p:childTnLst>
                                    <p:set>
                                      <p:cBhvr>
                                        <p:cTn id="152" dur="1" fill="hold">
                                          <p:stCondLst>
                                            <p:cond delay="0"/>
                                          </p:stCondLst>
                                        </p:cTn>
                                        <p:tgtEl>
                                          <p:spTgt spid="199"/>
                                        </p:tgtEl>
                                        <p:attrNameLst>
                                          <p:attrName>style.visibility</p:attrName>
                                        </p:attrNameLst>
                                      </p:cBhvr>
                                      <p:to>
                                        <p:strVal val="hidden"/>
                                      </p:to>
                                    </p:set>
                                  </p:childTnLst>
                                </p:cTn>
                              </p:par>
                              <p:par>
                                <p:cTn id="153" presetID="21" presetClass="entr" presetSubtype="1" fill="hold" nodeType="withEffect">
                                  <p:stCondLst>
                                    <p:cond delay="14000"/>
                                  </p:stCondLst>
                                  <p:childTnLst>
                                    <p:set>
                                      <p:cBhvr>
                                        <p:cTn id="154" dur="1" fill="hold">
                                          <p:stCondLst>
                                            <p:cond delay="0"/>
                                          </p:stCondLst>
                                        </p:cTn>
                                        <p:tgtEl>
                                          <p:spTgt spid="144"/>
                                        </p:tgtEl>
                                        <p:attrNameLst>
                                          <p:attrName>style.visibility</p:attrName>
                                        </p:attrNameLst>
                                      </p:cBhvr>
                                      <p:to>
                                        <p:strVal val="visible"/>
                                      </p:to>
                                    </p:set>
                                    <p:animEffect transition="in" filter="wheel(1)">
                                      <p:cBhvr>
                                        <p:cTn id="155" dur="1000"/>
                                        <p:tgtEl>
                                          <p:spTgt spid="144"/>
                                        </p:tgtEl>
                                      </p:cBhvr>
                                    </p:animEffect>
                                  </p:childTnLst>
                                </p:cTn>
                              </p:par>
                              <p:par>
                                <p:cTn id="156" presetID="0" presetClass="path" presetSubtype="0" accel="50000" decel="50000" fill="hold" nodeType="withEffect">
                                  <p:stCondLst>
                                    <p:cond delay="14000"/>
                                  </p:stCondLst>
                                  <p:childTnLst>
                                    <p:animMotion origin="layout" path="M -3.33333E-6 2.96296E-6 L 0.24167 -0.24815 " pathEditMode="relative" rAng="0" ptsTypes="AA">
                                      <p:cBhvr>
                                        <p:cTn id="157" dur="2000" fill="hold"/>
                                        <p:tgtEl>
                                          <p:spTgt spid="144"/>
                                        </p:tgtEl>
                                        <p:attrNameLst>
                                          <p:attrName>ppt_x</p:attrName>
                                          <p:attrName>ppt_y</p:attrName>
                                        </p:attrNameLst>
                                      </p:cBhvr>
                                      <p:rCtr x="12083" y="-12407"/>
                                    </p:animMotion>
                                  </p:childTnLst>
                                </p:cTn>
                              </p:par>
                              <p:par>
                                <p:cTn id="158" presetID="9" presetClass="exit" presetSubtype="0" fill="hold" nodeType="withEffect">
                                  <p:stCondLst>
                                    <p:cond delay="15000"/>
                                  </p:stCondLst>
                                  <p:childTnLst>
                                    <p:animEffect transition="out" filter="dissolve">
                                      <p:cBhvr>
                                        <p:cTn id="159" dur="500"/>
                                        <p:tgtEl>
                                          <p:spTgt spid="144"/>
                                        </p:tgtEl>
                                      </p:cBhvr>
                                    </p:animEffect>
                                    <p:set>
                                      <p:cBhvr>
                                        <p:cTn id="160" dur="1" fill="hold">
                                          <p:stCondLst>
                                            <p:cond delay="499"/>
                                          </p:stCondLst>
                                        </p:cTn>
                                        <p:tgtEl>
                                          <p:spTgt spid="144"/>
                                        </p:tgtEl>
                                        <p:attrNameLst>
                                          <p:attrName>style.visibility</p:attrName>
                                        </p:attrNameLst>
                                      </p:cBhvr>
                                      <p:to>
                                        <p:strVal val="hidden"/>
                                      </p:to>
                                    </p:set>
                                  </p:childTnLst>
                                </p:cTn>
                              </p:par>
                              <p:par>
                                <p:cTn id="161" presetID="1" presetClass="entr" presetSubtype="0" fill="hold" nodeType="withEffect">
                                  <p:stCondLst>
                                    <p:cond delay="16000"/>
                                  </p:stCondLst>
                                  <p:childTnLst>
                                    <p:set>
                                      <p:cBhvr>
                                        <p:cTn id="162" dur="1" fill="hold">
                                          <p:stCondLst>
                                            <p:cond delay="0"/>
                                          </p:stCondLst>
                                        </p:cTn>
                                        <p:tgtEl>
                                          <p:spTgt spid="145"/>
                                        </p:tgtEl>
                                        <p:attrNameLst>
                                          <p:attrName>style.visibility</p:attrName>
                                        </p:attrNameLst>
                                      </p:cBhvr>
                                      <p:to>
                                        <p:strVal val="visible"/>
                                      </p:to>
                                    </p:set>
                                  </p:childTnLst>
                                </p:cTn>
                              </p:par>
                              <p:par>
                                <p:cTn id="163" presetID="1" presetClass="exit" presetSubtype="0" fill="hold" nodeType="withEffect">
                                  <p:stCondLst>
                                    <p:cond delay="18000"/>
                                  </p:stCondLst>
                                  <p:childTnLst>
                                    <p:set>
                                      <p:cBhvr>
                                        <p:cTn id="164" dur="1" fill="hold">
                                          <p:stCondLst>
                                            <p:cond delay="0"/>
                                          </p:stCondLst>
                                        </p:cTn>
                                        <p:tgtEl>
                                          <p:spTgt spid="145"/>
                                        </p:tgtEl>
                                        <p:attrNameLst>
                                          <p:attrName>style.visibility</p:attrName>
                                        </p:attrNameLst>
                                      </p:cBhvr>
                                      <p:to>
                                        <p:strVal val="hidden"/>
                                      </p:to>
                                    </p:set>
                                  </p:childTnLst>
                                </p:cTn>
                              </p:par>
                              <p:par>
                                <p:cTn id="165" presetID="1" presetClass="entr" presetSubtype="0" fill="hold" grpId="1" nodeType="withEffect">
                                  <p:stCondLst>
                                    <p:cond delay="14000"/>
                                  </p:stCondLst>
                                  <p:childTnLst>
                                    <p:set>
                                      <p:cBhvr>
                                        <p:cTn id="166" dur="1" fill="hold">
                                          <p:stCondLst>
                                            <p:cond delay="0"/>
                                          </p:stCondLst>
                                        </p:cTn>
                                        <p:tgtEl>
                                          <p:spTgt spid="200"/>
                                        </p:tgtEl>
                                        <p:attrNameLst>
                                          <p:attrName>style.visibility</p:attrName>
                                        </p:attrNameLst>
                                      </p:cBhvr>
                                      <p:to>
                                        <p:strVal val="visible"/>
                                      </p:to>
                                    </p:set>
                                  </p:childTnLst>
                                </p:cTn>
                              </p:par>
                              <p:par>
                                <p:cTn id="167" presetID="1" presetClass="exit" presetSubtype="0" fill="hold" grpId="0" nodeType="withEffect">
                                  <p:stCondLst>
                                    <p:cond delay="16000"/>
                                  </p:stCondLst>
                                  <p:childTnLst>
                                    <p:set>
                                      <p:cBhvr>
                                        <p:cTn id="168" dur="1" fill="hold">
                                          <p:stCondLst>
                                            <p:cond delay="0"/>
                                          </p:stCondLst>
                                        </p:cTn>
                                        <p:tgtEl>
                                          <p:spTgt spid="200"/>
                                        </p:tgtEl>
                                        <p:attrNameLst>
                                          <p:attrName>style.visibility</p:attrName>
                                        </p:attrNameLst>
                                      </p:cBhvr>
                                      <p:to>
                                        <p:strVal val="hidden"/>
                                      </p:to>
                                    </p:set>
                                  </p:childTnLst>
                                </p:cTn>
                              </p:par>
                              <p:par>
                                <p:cTn id="169" presetID="21" presetClass="entr" presetSubtype="1" fill="hold" nodeType="withEffect">
                                  <p:stCondLst>
                                    <p:cond delay="16000"/>
                                  </p:stCondLst>
                                  <p:childTnLst>
                                    <p:set>
                                      <p:cBhvr>
                                        <p:cTn id="170" dur="1" fill="hold">
                                          <p:stCondLst>
                                            <p:cond delay="0"/>
                                          </p:stCondLst>
                                        </p:cTn>
                                        <p:tgtEl>
                                          <p:spTgt spid="148"/>
                                        </p:tgtEl>
                                        <p:attrNameLst>
                                          <p:attrName>style.visibility</p:attrName>
                                        </p:attrNameLst>
                                      </p:cBhvr>
                                      <p:to>
                                        <p:strVal val="visible"/>
                                      </p:to>
                                    </p:set>
                                    <p:animEffect transition="in" filter="wheel(1)">
                                      <p:cBhvr>
                                        <p:cTn id="171" dur="1000"/>
                                        <p:tgtEl>
                                          <p:spTgt spid="148"/>
                                        </p:tgtEl>
                                      </p:cBhvr>
                                    </p:animEffect>
                                  </p:childTnLst>
                                </p:cTn>
                              </p:par>
                              <p:par>
                                <p:cTn id="172" presetID="0" presetClass="path" presetSubtype="0" accel="50000" decel="50000" fill="hold" nodeType="withEffect">
                                  <p:stCondLst>
                                    <p:cond delay="16000"/>
                                  </p:stCondLst>
                                  <p:childTnLst>
                                    <p:animMotion origin="layout" path="M -3.33333E-6 2.96296E-6 L 0.24167 -0.24815 " pathEditMode="relative" rAng="0" ptsTypes="AA">
                                      <p:cBhvr>
                                        <p:cTn id="173" dur="2000" fill="hold"/>
                                        <p:tgtEl>
                                          <p:spTgt spid="148"/>
                                        </p:tgtEl>
                                        <p:attrNameLst>
                                          <p:attrName>ppt_x</p:attrName>
                                          <p:attrName>ppt_y</p:attrName>
                                        </p:attrNameLst>
                                      </p:cBhvr>
                                      <p:rCtr x="12083" y="-12407"/>
                                    </p:animMotion>
                                  </p:childTnLst>
                                </p:cTn>
                              </p:par>
                              <p:par>
                                <p:cTn id="174" presetID="9" presetClass="exit" presetSubtype="0" fill="hold" nodeType="withEffect">
                                  <p:stCondLst>
                                    <p:cond delay="17000"/>
                                  </p:stCondLst>
                                  <p:childTnLst>
                                    <p:animEffect transition="out" filter="dissolve">
                                      <p:cBhvr>
                                        <p:cTn id="175" dur="500"/>
                                        <p:tgtEl>
                                          <p:spTgt spid="148"/>
                                        </p:tgtEl>
                                      </p:cBhvr>
                                    </p:animEffect>
                                    <p:set>
                                      <p:cBhvr>
                                        <p:cTn id="176" dur="1" fill="hold">
                                          <p:stCondLst>
                                            <p:cond delay="499"/>
                                          </p:stCondLst>
                                        </p:cTn>
                                        <p:tgtEl>
                                          <p:spTgt spid="148"/>
                                        </p:tgtEl>
                                        <p:attrNameLst>
                                          <p:attrName>style.visibility</p:attrName>
                                        </p:attrNameLst>
                                      </p:cBhvr>
                                      <p:to>
                                        <p:strVal val="hidden"/>
                                      </p:to>
                                    </p:set>
                                  </p:childTnLst>
                                </p:cTn>
                              </p:par>
                              <p:par>
                                <p:cTn id="177" presetID="1" presetClass="entr" presetSubtype="0" fill="hold" nodeType="withEffect">
                                  <p:stCondLst>
                                    <p:cond delay="18000"/>
                                  </p:stCondLst>
                                  <p:childTnLst>
                                    <p:set>
                                      <p:cBhvr>
                                        <p:cTn id="178" dur="1" fill="hold">
                                          <p:stCondLst>
                                            <p:cond delay="0"/>
                                          </p:stCondLst>
                                        </p:cTn>
                                        <p:tgtEl>
                                          <p:spTgt spid="149"/>
                                        </p:tgtEl>
                                        <p:attrNameLst>
                                          <p:attrName>style.visibility</p:attrName>
                                        </p:attrNameLst>
                                      </p:cBhvr>
                                      <p:to>
                                        <p:strVal val="visible"/>
                                      </p:to>
                                    </p:set>
                                  </p:childTnLst>
                                </p:cTn>
                              </p:par>
                              <p:par>
                                <p:cTn id="179" presetID="1" presetClass="exit" presetSubtype="0" fill="hold" nodeType="withEffect">
                                  <p:stCondLst>
                                    <p:cond delay="20000"/>
                                  </p:stCondLst>
                                  <p:childTnLst>
                                    <p:set>
                                      <p:cBhvr>
                                        <p:cTn id="180" dur="1" fill="hold">
                                          <p:stCondLst>
                                            <p:cond delay="0"/>
                                          </p:stCondLst>
                                        </p:cTn>
                                        <p:tgtEl>
                                          <p:spTgt spid="149"/>
                                        </p:tgtEl>
                                        <p:attrNameLst>
                                          <p:attrName>style.visibility</p:attrName>
                                        </p:attrNameLst>
                                      </p:cBhvr>
                                      <p:to>
                                        <p:strVal val="hidden"/>
                                      </p:to>
                                    </p:set>
                                  </p:childTnLst>
                                </p:cTn>
                              </p:par>
                              <p:par>
                                <p:cTn id="181" presetID="1" presetClass="entr" presetSubtype="0" fill="hold" grpId="1" nodeType="withEffect">
                                  <p:stCondLst>
                                    <p:cond delay="16000"/>
                                  </p:stCondLst>
                                  <p:childTnLst>
                                    <p:set>
                                      <p:cBhvr>
                                        <p:cTn id="182" dur="1" fill="hold">
                                          <p:stCondLst>
                                            <p:cond delay="0"/>
                                          </p:stCondLst>
                                        </p:cTn>
                                        <p:tgtEl>
                                          <p:spTgt spid="201"/>
                                        </p:tgtEl>
                                        <p:attrNameLst>
                                          <p:attrName>style.visibility</p:attrName>
                                        </p:attrNameLst>
                                      </p:cBhvr>
                                      <p:to>
                                        <p:strVal val="visible"/>
                                      </p:to>
                                    </p:set>
                                  </p:childTnLst>
                                </p:cTn>
                              </p:par>
                              <p:par>
                                <p:cTn id="183" presetID="1" presetClass="exit" presetSubtype="0" fill="hold" grpId="0" nodeType="withEffect">
                                  <p:stCondLst>
                                    <p:cond delay="18000"/>
                                  </p:stCondLst>
                                  <p:childTnLst>
                                    <p:set>
                                      <p:cBhvr>
                                        <p:cTn id="184" dur="1" fill="hold">
                                          <p:stCondLst>
                                            <p:cond delay="0"/>
                                          </p:stCondLst>
                                        </p:cTn>
                                        <p:tgtEl>
                                          <p:spTgt spid="201"/>
                                        </p:tgtEl>
                                        <p:attrNameLst>
                                          <p:attrName>style.visibility</p:attrName>
                                        </p:attrNameLst>
                                      </p:cBhvr>
                                      <p:to>
                                        <p:strVal val="hidden"/>
                                      </p:to>
                                    </p:set>
                                  </p:childTnLst>
                                </p:cTn>
                              </p:par>
                              <p:par>
                                <p:cTn id="185" presetID="21" presetClass="entr" presetSubtype="1" fill="hold" nodeType="withEffect">
                                  <p:stCondLst>
                                    <p:cond delay="18000"/>
                                  </p:stCondLst>
                                  <p:childTnLst>
                                    <p:set>
                                      <p:cBhvr>
                                        <p:cTn id="186" dur="1" fill="hold">
                                          <p:stCondLst>
                                            <p:cond delay="0"/>
                                          </p:stCondLst>
                                        </p:cTn>
                                        <p:tgtEl>
                                          <p:spTgt spid="153"/>
                                        </p:tgtEl>
                                        <p:attrNameLst>
                                          <p:attrName>style.visibility</p:attrName>
                                        </p:attrNameLst>
                                      </p:cBhvr>
                                      <p:to>
                                        <p:strVal val="visible"/>
                                      </p:to>
                                    </p:set>
                                    <p:animEffect transition="in" filter="wheel(1)">
                                      <p:cBhvr>
                                        <p:cTn id="187" dur="1000"/>
                                        <p:tgtEl>
                                          <p:spTgt spid="153"/>
                                        </p:tgtEl>
                                      </p:cBhvr>
                                    </p:animEffect>
                                  </p:childTnLst>
                                </p:cTn>
                              </p:par>
                              <p:par>
                                <p:cTn id="188" presetID="0" presetClass="path" presetSubtype="0" accel="50000" decel="50000" fill="hold" nodeType="withEffect">
                                  <p:stCondLst>
                                    <p:cond delay="18000"/>
                                  </p:stCondLst>
                                  <p:childTnLst>
                                    <p:animMotion origin="layout" path="M -3.33333E-6 2.96296E-6 L 0.24167 -0.24815 " pathEditMode="relative" rAng="0" ptsTypes="AA">
                                      <p:cBhvr>
                                        <p:cTn id="189" dur="2000" fill="hold"/>
                                        <p:tgtEl>
                                          <p:spTgt spid="153"/>
                                        </p:tgtEl>
                                        <p:attrNameLst>
                                          <p:attrName>ppt_x</p:attrName>
                                          <p:attrName>ppt_y</p:attrName>
                                        </p:attrNameLst>
                                      </p:cBhvr>
                                      <p:rCtr x="12083" y="-12407"/>
                                    </p:animMotion>
                                  </p:childTnLst>
                                </p:cTn>
                              </p:par>
                              <p:par>
                                <p:cTn id="190" presetID="9" presetClass="exit" presetSubtype="0" fill="hold" nodeType="withEffect">
                                  <p:stCondLst>
                                    <p:cond delay="19000"/>
                                  </p:stCondLst>
                                  <p:childTnLst>
                                    <p:animEffect transition="out" filter="dissolve">
                                      <p:cBhvr>
                                        <p:cTn id="191" dur="500"/>
                                        <p:tgtEl>
                                          <p:spTgt spid="153"/>
                                        </p:tgtEl>
                                      </p:cBhvr>
                                    </p:animEffect>
                                    <p:set>
                                      <p:cBhvr>
                                        <p:cTn id="192" dur="1" fill="hold">
                                          <p:stCondLst>
                                            <p:cond delay="499"/>
                                          </p:stCondLst>
                                        </p:cTn>
                                        <p:tgtEl>
                                          <p:spTgt spid="153"/>
                                        </p:tgtEl>
                                        <p:attrNameLst>
                                          <p:attrName>style.visibility</p:attrName>
                                        </p:attrNameLst>
                                      </p:cBhvr>
                                      <p:to>
                                        <p:strVal val="hidden"/>
                                      </p:to>
                                    </p:set>
                                  </p:childTnLst>
                                </p:cTn>
                              </p:par>
                              <p:par>
                                <p:cTn id="193" presetID="22" presetClass="entr" presetSubtype="1" fill="hold" nodeType="withEffect">
                                  <p:stCondLst>
                                    <p:cond delay="18000"/>
                                  </p:stCondLst>
                                  <p:childTnLst>
                                    <p:set>
                                      <p:cBhvr>
                                        <p:cTn id="194" dur="1" fill="hold">
                                          <p:stCondLst>
                                            <p:cond delay="0"/>
                                          </p:stCondLst>
                                        </p:cTn>
                                        <p:tgtEl>
                                          <p:spTgt spid="154"/>
                                        </p:tgtEl>
                                        <p:attrNameLst>
                                          <p:attrName>style.visibility</p:attrName>
                                        </p:attrNameLst>
                                      </p:cBhvr>
                                      <p:to>
                                        <p:strVal val="visible"/>
                                      </p:to>
                                    </p:set>
                                    <p:animEffect transition="in" filter="wipe(up)">
                                      <p:cBhvr>
                                        <p:cTn id="195" dur="1000"/>
                                        <p:tgtEl>
                                          <p:spTgt spid="154"/>
                                        </p:tgtEl>
                                      </p:cBhvr>
                                    </p:animEffect>
                                  </p:childTnLst>
                                </p:cTn>
                              </p:par>
                              <p:par>
                                <p:cTn id="196" presetID="0" presetClass="path" presetSubtype="0" accel="50000" decel="50000" fill="hold" nodeType="withEffect">
                                  <p:stCondLst>
                                    <p:cond delay="18000"/>
                                  </p:stCondLst>
                                  <p:childTnLst>
                                    <p:animMotion origin="layout" path="M -2.22222E-6 3.7037E-7 L -0.325 0.25555 " pathEditMode="relative" ptsTypes="AA">
                                      <p:cBhvr>
                                        <p:cTn id="197" dur="2000" fill="hold"/>
                                        <p:tgtEl>
                                          <p:spTgt spid="154"/>
                                        </p:tgtEl>
                                        <p:attrNameLst>
                                          <p:attrName>ppt_x</p:attrName>
                                          <p:attrName>ppt_y</p:attrName>
                                        </p:attrNameLst>
                                      </p:cBhvr>
                                    </p:animMotion>
                                  </p:childTnLst>
                                </p:cTn>
                              </p:par>
                              <p:par>
                                <p:cTn id="198" presetID="9" presetClass="exit" presetSubtype="0" fill="hold" nodeType="withEffect">
                                  <p:stCondLst>
                                    <p:cond delay="19000"/>
                                  </p:stCondLst>
                                  <p:childTnLst>
                                    <p:animEffect transition="out" filter="dissolve">
                                      <p:cBhvr>
                                        <p:cTn id="199" dur="500"/>
                                        <p:tgtEl>
                                          <p:spTgt spid="154"/>
                                        </p:tgtEl>
                                      </p:cBhvr>
                                    </p:animEffect>
                                    <p:set>
                                      <p:cBhvr>
                                        <p:cTn id="200" dur="1" fill="hold">
                                          <p:stCondLst>
                                            <p:cond delay="499"/>
                                          </p:stCondLst>
                                        </p:cTn>
                                        <p:tgtEl>
                                          <p:spTgt spid="154"/>
                                        </p:tgtEl>
                                        <p:attrNameLst>
                                          <p:attrName>style.visibility</p:attrName>
                                        </p:attrNameLst>
                                      </p:cBhvr>
                                      <p:to>
                                        <p:strVal val="hidden"/>
                                      </p:to>
                                    </p:set>
                                  </p:childTnLst>
                                </p:cTn>
                              </p:par>
                              <p:par>
                                <p:cTn id="201" presetID="1" presetClass="entr" presetSubtype="0" fill="hold" nodeType="withEffect">
                                  <p:stCondLst>
                                    <p:cond delay="20000"/>
                                  </p:stCondLst>
                                  <p:childTnLst>
                                    <p:set>
                                      <p:cBhvr>
                                        <p:cTn id="202" dur="1" fill="hold">
                                          <p:stCondLst>
                                            <p:cond delay="0"/>
                                          </p:stCondLst>
                                        </p:cTn>
                                        <p:tgtEl>
                                          <p:spTgt spid="155"/>
                                        </p:tgtEl>
                                        <p:attrNameLst>
                                          <p:attrName>style.visibility</p:attrName>
                                        </p:attrNameLst>
                                      </p:cBhvr>
                                      <p:to>
                                        <p:strVal val="visible"/>
                                      </p:to>
                                    </p:set>
                                  </p:childTnLst>
                                </p:cTn>
                              </p:par>
                              <p:par>
                                <p:cTn id="203" presetID="1" presetClass="exit" presetSubtype="0" fill="hold" nodeType="withEffect">
                                  <p:stCondLst>
                                    <p:cond delay="22000"/>
                                  </p:stCondLst>
                                  <p:childTnLst>
                                    <p:set>
                                      <p:cBhvr>
                                        <p:cTn id="204" dur="1" fill="hold">
                                          <p:stCondLst>
                                            <p:cond delay="0"/>
                                          </p:stCondLst>
                                        </p:cTn>
                                        <p:tgtEl>
                                          <p:spTgt spid="155"/>
                                        </p:tgtEl>
                                        <p:attrNameLst>
                                          <p:attrName>style.visibility</p:attrName>
                                        </p:attrNameLst>
                                      </p:cBhvr>
                                      <p:to>
                                        <p:strVal val="hidden"/>
                                      </p:to>
                                    </p:set>
                                  </p:childTnLst>
                                </p:cTn>
                              </p:par>
                              <p:par>
                                <p:cTn id="205" presetID="1" presetClass="entr" presetSubtype="0" fill="hold" grpId="1" nodeType="withEffect">
                                  <p:stCondLst>
                                    <p:cond delay="18000"/>
                                  </p:stCondLst>
                                  <p:childTnLst>
                                    <p:set>
                                      <p:cBhvr>
                                        <p:cTn id="206" dur="1" fill="hold">
                                          <p:stCondLst>
                                            <p:cond delay="0"/>
                                          </p:stCondLst>
                                        </p:cTn>
                                        <p:tgtEl>
                                          <p:spTgt spid="202"/>
                                        </p:tgtEl>
                                        <p:attrNameLst>
                                          <p:attrName>style.visibility</p:attrName>
                                        </p:attrNameLst>
                                      </p:cBhvr>
                                      <p:to>
                                        <p:strVal val="visible"/>
                                      </p:to>
                                    </p:set>
                                  </p:childTnLst>
                                </p:cTn>
                              </p:par>
                              <p:par>
                                <p:cTn id="207" presetID="1" presetClass="exit" presetSubtype="0" fill="hold" grpId="0" nodeType="withEffect">
                                  <p:stCondLst>
                                    <p:cond delay="20000"/>
                                  </p:stCondLst>
                                  <p:childTnLst>
                                    <p:set>
                                      <p:cBhvr>
                                        <p:cTn id="208" dur="1" fill="hold">
                                          <p:stCondLst>
                                            <p:cond delay="0"/>
                                          </p:stCondLst>
                                        </p:cTn>
                                        <p:tgtEl>
                                          <p:spTgt spid="202"/>
                                        </p:tgtEl>
                                        <p:attrNameLst>
                                          <p:attrName>style.visibility</p:attrName>
                                        </p:attrNameLst>
                                      </p:cBhvr>
                                      <p:to>
                                        <p:strVal val="hidden"/>
                                      </p:to>
                                    </p:set>
                                  </p:childTnLst>
                                </p:cTn>
                              </p:par>
                              <p:par>
                                <p:cTn id="209" presetID="21" presetClass="entr" presetSubtype="1" fill="hold" nodeType="withEffect">
                                  <p:stCondLst>
                                    <p:cond delay="20000"/>
                                  </p:stCondLst>
                                  <p:childTnLst>
                                    <p:set>
                                      <p:cBhvr>
                                        <p:cTn id="210" dur="1" fill="hold">
                                          <p:stCondLst>
                                            <p:cond delay="0"/>
                                          </p:stCondLst>
                                        </p:cTn>
                                        <p:tgtEl>
                                          <p:spTgt spid="158"/>
                                        </p:tgtEl>
                                        <p:attrNameLst>
                                          <p:attrName>style.visibility</p:attrName>
                                        </p:attrNameLst>
                                      </p:cBhvr>
                                      <p:to>
                                        <p:strVal val="visible"/>
                                      </p:to>
                                    </p:set>
                                    <p:animEffect transition="in" filter="wheel(1)">
                                      <p:cBhvr>
                                        <p:cTn id="211" dur="1000"/>
                                        <p:tgtEl>
                                          <p:spTgt spid="158"/>
                                        </p:tgtEl>
                                      </p:cBhvr>
                                    </p:animEffect>
                                  </p:childTnLst>
                                </p:cTn>
                              </p:par>
                              <p:par>
                                <p:cTn id="212" presetID="0" presetClass="path" presetSubtype="0" accel="50000" decel="50000" fill="hold" nodeType="withEffect">
                                  <p:stCondLst>
                                    <p:cond delay="20000"/>
                                  </p:stCondLst>
                                  <p:childTnLst>
                                    <p:animMotion origin="layout" path="M -3.33333E-6 2.96296E-6 L 0.24167 -0.24815 " pathEditMode="relative" rAng="0" ptsTypes="AA">
                                      <p:cBhvr>
                                        <p:cTn id="213" dur="2000" fill="hold"/>
                                        <p:tgtEl>
                                          <p:spTgt spid="158"/>
                                        </p:tgtEl>
                                        <p:attrNameLst>
                                          <p:attrName>ppt_x</p:attrName>
                                          <p:attrName>ppt_y</p:attrName>
                                        </p:attrNameLst>
                                      </p:cBhvr>
                                      <p:rCtr x="12083" y="-12407"/>
                                    </p:animMotion>
                                  </p:childTnLst>
                                </p:cTn>
                              </p:par>
                              <p:par>
                                <p:cTn id="214" presetID="9" presetClass="exit" presetSubtype="0" fill="hold" nodeType="withEffect">
                                  <p:stCondLst>
                                    <p:cond delay="21000"/>
                                  </p:stCondLst>
                                  <p:childTnLst>
                                    <p:animEffect transition="out" filter="dissolve">
                                      <p:cBhvr>
                                        <p:cTn id="215" dur="500"/>
                                        <p:tgtEl>
                                          <p:spTgt spid="158"/>
                                        </p:tgtEl>
                                      </p:cBhvr>
                                    </p:animEffect>
                                    <p:set>
                                      <p:cBhvr>
                                        <p:cTn id="216" dur="1" fill="hold">
                                          <p:stCondLst>
                                            <p:cond delay="499"/>
                                          </p:stCondLst>
                                        </p:cTn>
                                        <p:tgtEl>
                                          <p:spTgt spid="158"/>
                                        </p:tgtEl>
                                        <p:attrNameLst>
                                          <p:attrName>style.visibility</p:attrName>
                                        </p:attrNameLst>
                                      </p:cBhvr>
                                      <p:to>
                                        <p:strVal val="hidden"/>
                                      </p:to>
                                    </p:set>
                                  </p:childTnLst>
                                </p:cTn>
                              </p:par>
                              <p:par>
                                <p:cTn id="217" presetID="1" presetClass="entr" presetSubtype="0" fill="hold" nodeType="withEffect">
                                  <p:stCondLst>
                                    <p:cond delay="22000"/>
                                  </p:stCondLst>
                                  <p:childTnLst>
                                    <p:set>
                                      <p:cBhvr>
                                        <p:cTn id="218" dur="1" fill="hold">
                                          <p:stCondLst>
                                            <p:cond delay="0"/>
                                          </p:stCondLst>
                                        </p:cTn>
                                        <p:tgtEl>
                                          <p:spTgt spid="159"/>
                                        </p:tgtEl>
                                        <p:attrNameLst>
                                          <p:attrName>style.visibility</p:attrName>
                                        </p:attrNameLst>
                                      </p:cBhvr>
                                      <p:to>
                                        <p:strVal val="visible"/>
                                      </p:to>
                                    </p:set>
                                  </p:childTnLst>
                                </p:cTn>
                              </p:par>
                              <p:par>
                                <p:cTn id="219" presetID="1" presetClass="exit" presetSubtype="0" fill="hold" nodeType="withEffect">
                                  <p:stCondLst>
                                    <p:cond delay="24000"/>
                                  </p:stCondLst>
                                  <p:childTnLst>
                                    <p:set>
                                      <p:cBhvr>
                                        <p:cTn id="220" dur="1" fill="hold">
                                          <p:stCondLst>
                                            <p:cond delay="0"/>
                                          </p:stCondLst>
                                        </p:cTn>
                                        <p:tgtEl>
                                          <p:spTgt spid="159"/>
                                        </p:tgtEl>
                                        <p:attrNameLst>
                                          <p:attrName>style.visibility</p:attrName>
                                        </p:attrNameLst>
                                      </p:cBhvr>
                                      <p:to>
                                        <p:strVal val="hidden"/>
                                      </p:to>
                                    </p:set>
                                  </p:childTnLst>
                                </p:cTn>
                              </p:par>
                              <p:par>
                                <p:cTn id="221" presetID="1" presetClass="entr" presetSubtype="0" fill="hold" grpId="1" nodeType="withEffect">
                                  <p:stCondLst>
                                    <p:cond delay="20000"/>
                                  </p:stCondLst>
                                  <p:childTnLst>
                                    <p:set>
                                      <p:cBhvr>
                                        <p:cTn id="222" dur="1" fill="hold">
                                          <p:stCondLst>
                                            <p:cond delay="0"/>
                                          </p:stCondLst>
                                        </p:cTn>
                                        <p:tgtEl>
                                          <p:spTgt spid="203"/>
                                        </p:tgtEl>
                                        <p:attrNameLst>
                                          <p:attrName>style.visibility</p:attrName>
                                        </p:attrNameLst>
                                      </p:cBhvr>
                                      <p:to>
                                        <p:strVal val="visible"/>
                                      </p:to>
                                    </p:set>
                                  </p:childTnLst>
                                </p:cTn>
                              </p:par>
                              <p:par>
                                <p:cTn id="223" presetID="1" presetClass="exit" presetSubtype="0" fill="hold" grpId="0" nodeType="withEffect">
                                  <p:stCondLst>
                                    <p:cond delay="22000"/>
                                  </p:stCondLst>
                                  <p:childTnLst>
                                    <p:set>
                                      <p:cBhvr>
                                        <p:cTn id="224" dur="1" fill="hold">
                                          <p:stCondLst>
                                            <p:cond delay="0"/>
                                          </p:stCondLst>
                                        </p:cTn>
                                        <p:tgtEl>
                                          <p:spTgt spid="203"/>
                                        </p:tgtEl>
                                        <p:attrNameLst>
                                          <p:attrName>style.visibility</p:attrName>
                                        </p:attrNameLst>
                                      </p:cBhvr>
                                      <p:to>
                                        <p:strVal val="hidden"/>
                                      </p:to>
                                    </p:set>
                                  </p:childTnLst>
                                </p:cTn>
                              </p:par>
                              <p:par>
                                <p:cTn id="225" presetID="21" presetClass="entr" presetSubtype="1" fill="hold" nodeType="withEffect">
                                  <p:stCondLst>
                                    <p:cond delay="22000"/>
                                  </p:stCondLst>
                                  <p:childTnLst>
                                    <p:set>
                                      <p:cBhvr>
                                        <p:cTn id="226" dur="1" fill="hold">
                                          <p:stCondLst>
                                            <p:cond delay="0"/>
                                          </p:stCondLst>
                                        </p:cTn>
                                        <p:tgtEl>
                                          <p:spTgt spid="163"/>
                                        </p:tgtEl>
                                        <p:attrNameLst>
                                          <p:attrName>style.visibility</p:attrName>
                                        </p:attrNameLst>
                                      </p:cBhvr>
                                      <p:to>
                                        <p:strVal val="visible"/>
                                      </p:to>
                                    </p:set>
                                    <p:animEffect transition="in" filter="wheel(1)">
                                      <p:cBhvr>
                                        <p:cTn id="227" dur="1000"/>
                                        <p:tgtEl>
                                          <p:spTgt spid="163"/>
                                        </p:tgtEl>
                                      </p:cBhvr>
                                    </p:animEffect>
                                  </p:childTnLst>
                                </p:cTn>
                              </p:par>
                              <p:par>
                                <p:cTn id="228" presetID="0" presetClass="path" presetSubtype="0" accel="50000" decel="50000" fill="hold" nodeType="withEffect">
                                  <p:stCondLst>
                                    <p:cond delay="22000"/>
                                  </p:stCondLst>
                                  <p:childTnLst>
                                    <p:animMotion origin="layout" path="M -3.33333E-6 2.96296E-6 L 0.24167 -0.24815 " pathEditMode="relative" rAng="0" ptsTypes="AA">
                                      <p:cBhvr>
                                        <p:cTn id="229" dur="2000" fill="hold"/>
                                        <p:tgtEl>
                                          <p:spTgt spid="163"/>
                                        </p:tgtEl>
                                        <p:attrNameLst>
                                          <p:attrName>ppt_x</p:attrName>
                                          <p:attrName>ppt_y</p:attrName>
                                        </p:attrNameLst>
                                      </p:cBhvr>
                                      <p:rCtr x="12083" y="-12407"/>
                                    </p:animMotion>
                                  </p:childTnLst>
                                </p:cTn>
                              </p:par>
                              <p:par>
                                <p:cTn id="230" presetID="9" presetClass="exit" presetSubtype="0" fill="hold" nodeType="withEffect">
                                  <p:stCondLst>
                                    <p:cond delay="23000"/>
                                  </p:stCondLst>
                                  <p:childTnLst>
                                    <p:animEffect transition="out" filter="dissolve">
                                      <p:cBhvr>
                                        <p:cTn id="231" dur="500"/>
                                        <p:tgtEl>
                                          <p:spTgt spid="163"/>
                                        </p:tgtEl>
                                      </p:cBhvr>
                                    </p:animEffect>
                                    <p:set>
                                      <p:cBhvr>
                                        <p:cTn id="232" dur="1" fill="hold">
                                          <p:stCondLst>
                                            <p:cond delay="499"/>
                                          </p:stCondLst>
                                        </p:cTn>
                                        <p:tgtEl>
                                          <p:spTgt spid="163"/>
                                        </p:tgtEl>
                                        <p:attrNameLst>
                                          <p:attrName>style.visibility</p:attrName>
                                        </p:attrNameLst>
                                      </p:cBhvr>
                                      <p:to>
                                        <p:strVal val="hidden"/>
                                      </p:to>
                                    </p:set>
                                  </p:childTnLst>
                                </p:cTn>
                              </p:par>
                              <p:par>
                                <p:cTn id="233" presetID="1" presetClass="entr" presetSubtype="0" fill="hold" nodeType="withEffect">
                                  <p:stCondLst>
                                    <p:cond delay="24000"/>
                                  </p:stCondLst>
                                  <p:childTnLst>
                                    <p:set>
                                      <p:cBhvr>
                                        <p:cTn id="234" dur="1" fill="hold">
                                          <p:stCondLst>
                                            <p:cond delay="0"/>
                                          </p:stCondLst>
                                        </p:cTn>
                                        <p:tgtEl>
                                          <p:spTgt spid="164"/>
                                        </p:tgtEl>
                                        <p:attrNameLst>
                                          <p:attrName>style.visibility</p:attrName>
                                        </p:attrNameLst>
                                      </p:cBhvr>
                                      <p:to>
                                        <p:strVal val="visible"/>
                                      </p:to>
                                    </p:set>
                                  </p:childTnLst>
                                </p:cTn>
                              </p:par>
                              <p:par>
                                <p:cTn id="235" presetID="1" presetClass="exit" presetSubtype="0" fill="hold" nodeType="withEffect">
                                  <p:stCondLst>
                                    <p:cond delay="26000"/>
                                  </p:stCondLst>
                                  <p:childTnLst>
                                    <p:set>
                                      <p:cBhvr>
                                        <p:cTn id="236" dur="1" fill="hold">
                                          <p:stCondLst>
                                            <p:cond delay="0"/>
                                          </p:stCondLst>
                                        </p:cTn>
                                        <p:tgtEl>
                                          <p:spTgt spid="164"/>
                                        </p:tgtEl>
                                        <p:attrNameLst>
                                          <p:attrName>style.visibility</p:attrName>
                                        </p:attrNameLst>
                                      </p:cBhvr>
                                      <p:to>
                                        <p:strVal val="hidden"/>
                                      </p:to>
                                    </p:set>
                                  </p:childTnLst>
                                </p:cTn>
                              </p:par>
                              <p:par>
                                <p:cTn id="237" presetID="1" presetClass="entr" presetSubtype="0" fill="hold" grpId="1" nodeType="withEffect">
                                  <p:stCondLst>
                                    <p:cond delay="22000"/>
                                  </p:stCondLst>
                                  <p:childTnLst>
                                    <p:set>
                                      <p:cBhvr>
                                        <p:cTn id="238" dur="1" fill="hold">
                                          <p:stCondLst>
                                            <p:cond delay="0"/>
                                          </p:stCondLst>
                                        </p:cTn>
                                        <p:tgtEl>
                                          <p:spTgt spid="204"/>
                                        </p:tgtEl>
                                        <p:attrNameLst>
                                          <p:attrName>style.visibility</p:attrName>
                                        </p:attrNameLst>
                                      </p:cBhvr>
                                      <p:to>
                                        <p:strVal val="visible"/>
                                      </p:to>
                                    </p:set>
                                  </p:childTnLst>
                                </p:cTn>
                              </p:par>
                              <p:par>
                                <p:cTn id="239" presetID="1" presetClass="exit" presetSubtype="0" fill="hold" grpId="0" nodeType="withEffect">
                                  <p:stCondLst>
                                    <p:cond delay="24000"/>
                                  </p:stCondLst>
                                  <p:childTnLst>
                                    <p:set>
                                      <p:cBhvr>
                                        <p:cTn id="240" dur="1" fill="hold">
                                          <p:stCondLst>
                                            <p:cond delay="0"/>
                                          </p:stCondLst>
                                        </p:cTn>
                                        <p:tgtEl>
                                          <p:spTgt spid="204"/>
                                        </p:tgtEl>
                                        <p:attrNameLst>
                                          <p:attrName>style.visibility</p:attrName>
                                        </p:attrNameLst>
                                      </p:cBhvr>
                                      <p:to>
                                        <p:strVal val="hidden"/>
                                      </p:to>
                                    </p:set>
                                  </p:childTnLst>
                                </p:cTn>
                              </p:par>
                              <p:par>
                                <p:cTn id="241" presetID="21" presetClass="entr" presetSubtype="1" fill="hold" nodeType="withEffect">
                                  <p:stCondLst>
                                    <p:cond delay="24000"/>
                                  </p:stCondLst>
                                  <p:childTnLst>
                                    <p:set>
                                      <p:cBhvr>
                                        <p:cTn id="242" dur="1" fill="hold">
                                          <p:stCondLst>
                                            <p:cond delay="0"/>
                                          </p:stCondLst>
                                        </p:cTn>
                                        <p:tgtEl>
                                          <p:spTgt spid="167"/>
                                        </p:tgtEl>
                                        <p:attrNameLst>
                                          <p:attrName>style.visibility</p:attrName>
                                        </p:attrNameLst>
                                      </p:cBhvr>
                                      <p:to>
                                        <p:strVal val="visible"/>
                                      </p:to>
                                    </p:set>
                                    <p:animEffect transition="in" filter="wheel(1)">
                                      <p:cBhvr>
                                        <p:cTn id="243" dur="1000"/>
                                        <p:tgtEl>
                                          <p:spTgt spid="167"/>
                                        </p:tgtEl>
                                      </p:cBhvr>
                                    </p:animEffect>
                                  </p:childTnLst>
                                </p:cTn>
                              </p:par>
                              <p:par>
                                <p:cTn id="244" presetID="0" presetClass="path" presetSubtype="0" accel="50000" decel="50000" fill="hold" nodeType="withEffect">
                                  <p:stCondLst>
                                    <p:cond delay="24000"/>
                                  </p:stCondLst>
                                  <p:childTnLst>
                                    <p:animMotion origin="layout" path="M -3.33333E-6 2.96296E-6 L 0.24167 -0.24815 " pathEditMode="relative" rAng="0" ptsTypes="AA">
                                      <p:cBhvr>
                                        <p:cTn id="245" dur="2000" fill="hold"/>
                                        <p:tgtEl>
                                          <p:spTgt spid="167"/>
                                        </p:tgtEl>
                                        <p:attrNameLst>
                                          <p:attrName>ppt_x</p:attrName>
                                          <p:attrName>ppt_y</p:attrName>
                                        </p:attrNameLst>
                                      </p:cBhvr>
                                      <p:rCtr x="12083" y="-12407"/>
                                    </p:animMotion>
                                  </p:childTnLst>
                                </p:cTn>
                              </p:par>
                              <p:par>
                                <p:cTn id="246" presetID="9" presetClass="exit" presetSubtype="0" fill="hold" nodeType="withEffect">
                                  <p:stCondLst>
                                    <p:cond delay="25000"/>
                                  </p:stCondLst>
                                  <p:childTnLst>
                                    <p:animEffect transition="out" filter="dissolve">
                                      <p:cBhvr>
                                        <p:cTn id="247" dur="500"/>
                                        <p:tgtEl>
                                          <p:spTgt spid="167"/>
                                        </p:tgtEl>
                                      </p:cBhvr>
                                    </p:animEffect>
                                    <p:set>
                                      <p:cBhvr>
                                        <p:cTn id="248" dur="1" fill="hold">
                                          <p:stCondLst>
                                            <p:cond delay="499"/>
                                          </p:stCondLst>
                                        </p:cTn>
                                        <p:tgtEl>
                                          <p:spTgt spid="167"/>
                                        </p:tgtEl>
                                        <p:attrNameLst>
                                          <p:attrName>style.visibility</p:attrName>
                                        </p:attrNameLst>
                                      </p:cBhvr>
                                      <p:to>
                                        <p:strVal val="hidden"/>
                                      </p:to>
                                    </p:set>
                                  </p:childTnLst>
                                </p:cTn>
                              </p:par>
                              <p:par>
                                <p:cTn id="249" presetID="22" presetClass="entr" presetSubtype="1" fill="hold" nodeType="withEffect">
                                  <p:stCondLst>
                                    <p:cond delay="24000"/>
                                  </p:stCondLst>
                                  <p:childTnLst>
                                    <p:set>
                                      <p:cBhvr>
                                        <p:cTn id="250" dur="1" fill="hold">
                                          <p:stCondLst>
                                            <p:cond delay="0"/>
                                          </p:stCondLst>
                                        </p:cTn>
                                        <p:tgtEl>
                                          <p:spTgt spid="168"/>
                                        </p:tgtEl>
                                        <p:attrNameLst>
                                          <p:attrName>style.visibility</p:attrName>
                                        </p:attrNameLst>
                                      </p:cBhvr>
                                      <p:to>
                                        <p:strVal val="visible"/>
                                      </p:to>
                                    </p:set>
                                    <p:animEffect transition="in" filter="wipe(up)">
                                      <p:cBhvr>
                                        <p:cTn id="251" dur="1000"/>
                                        <p:tgtEl>
                                          <p:spTgt spid="168"/>
                                        </p:tgtEl>
                                      </p:cBhvr>
                                    </p:animEffect>
                                  </p:childTnLst>
                                </p:cTn>
                              </p:par>
                              <p:par>
                                <p:cTn id="252" presetID="0" presetClass="path" presetSubtype="0" accel="50000" decel="50000" fill="hold" nodeType="withEffect">
                                  <p:stCondLst>
                                    <p:cond delay="24000"/>
                                  </p:stCondLst>
                                  <p:childTnLst>
                                    <p:animMotion origin="layout" path="M -2.22222E-6 3.7037E-7 L -0.325 0.25555 " pathEditMode="relative" ptsTypes="AA">
                                      <p:cBhvr>
                                        <p:cTn id="253" dur="2000" fill="hold"/>
                                        <p:tgtEl>
                                          <p:spTgt spid="168"/>
                                        </p:tgtEl>
                                        <p:attrNameLst>
                                          <p:attrName>ppt_x</p:attrName>
                                          <p:attrName>ppt_y</p:attrName>
                                        </p:attrNameLst>
                                      </p:cBhvr>
                                    </p:animMotion>
                                  </p:childTnLst>
                                </p:cTn>
                              </p:par>
                              <p:par>
                                <p:cTn id="254" presetID="9" presetClass="exit" presetSubtype="0" fill="hold" nodeType="withEffect">
                                  <p:stCondLst>
                                    <p:cond delay="25000"/>
                                  </p:stCondLst>
                                  <p:childTnLst>
                                    <p:animEffect transition="out" filter="dissolve">
                                      <p:cBhvr>
                                        <p:cTn id="255" dur="500"/>
                                        <p:tgtEl>
                                          <p:spTgt spid="168"/>
                                        </p:tgtEl>
                                      </p:cBhvr>
                                    </p:animEffect>
                                    <p:set>
                                      <p:cBhvr>
                                        <p:cTn id="256" dur="1" fill="hold">
                                          <p:stCondLst>
                                            <p:cond delay="499"/>
                                          </p:stCondLst>
                                        </p:cTn>
                                        <p:tgtEl>
                                          <p:spTgt spid="168"/>
                                        </p:tgtEl>
                                        <p:attrNameLst>
                                          <p:attrName>style.visibility</p:attrName>
                                        </p:attrNameLst>
                                      </p:cBhvr>
                                      <p:to>
                                        <p:strVal val="hidden"/>
                                      </p:to>
                                    </p:set>
                                  </p:childTnLst>
                                </p:cTn>
                              </p:par>
                              <p:par>
                                <p:cTn id="257" presetID="1" presetClass="entr" presetSubtype="0" fill="hold" nodeType="withEffect">
                                  <p:stCondLst>
                                    <p:cond delay="26000"/>
                                  </p:stCondLst>
                                  <p:childTnLst>
                                    <p:set>
                                      <p:cBhvr>
                                        <p:cTn id="258" dur="1" fill="hold">
                                          <p:stCondLst>
                                            <p:cond delay="0"/>
                                          </p:stCondLst>
                                        </p:cTn>
                                        <p:tgtEl>
                                          <p:spTgt spid="169"/>
                                        </p:tgtEl>
                                        <p:attrNameLst>
                                          <p:attrName>style.visibility</p:attrName>
                                        </p:attrNameLst>
                                      </p:cBhvr>
                                      <p:to>
                                        <p:strVal val="visible"/>
                                      </p:to>
                                    </p:set>
                                  </p:childTnLst>
                                </p:cTn>
                              </p:par>
                              <p:par>
                                <p:cTn id="259" presetID="1" presetClass="exit" presetSubtype="0" fill="hold" nodeType="withEffect">
                                  <p:stCondLst>
                                    <p:cond delay="28000"/>
                                  </p:stCondLst>
                                  <p:childTnLst>
                                    <p:set>
                                      <p:cBhvr>
                                        <p:cTn id="260" dur="1" fill="hold">
                                          <p:stCondLst>
                                            <p:cond delay="0"/>
                                          </p:stCondLst>
                                        </p:cTn>
                                        <p:tgtEl>
                                          <p:spTgt spid="169"/>
                                        </p:tgtEl>
                                        <p:attrNameLst>
                                          <p:attrName>style.visibility</p:attrName>
                                        </p:attrNameLst>
                                      </p:cBhvr>
                                      <p:to>
                                        <p:strVal val="hidden"/>
                                      </p:to>
                                    </p:set>
                                  </p:childTnLst>
                                </p:cTn>
                              </p:par>
                              <p:par>
                                <p:cTn id="261" presetID="1" presetClass="entr" presetSubtype="0" fill="hold" grpId="1" nodeType="withEffect">
                                  <p:stCondLst>
                                    <p:cond delay="24000"/>
                                  </p:stCondLst>
                                  <p:childTnLst>
                                    <p:set>
                                      <p:cBhvr>
                                        <p:cTn id="262" dur="1" fill="hold">
                                          <p:stCondLst>
                                            <p:cond delay="0"/>
                                          </p:stCondLst>
                                        </p:cTn>
                                        <p:tgtEl>
                                          <p:spTgt spid="205"/>
                                        </p:tgtEl>
                                        <p:attrNameLst>
                                          <p:attrName>style.visibility</p:attrName>
                                        </p:attrNameLst>
                                      </p:cBhvr>
                                      <p:to>
                                        <p:strVal val="visible"/>
                                      </p:to>
                                    </p:set>
                                  </p:childTnLst>
                                </p:cTn>
                              </p:par>
                              <p:par>
                                <p:cTn id="263" presetID="1" presetClass="exit" presetSubtype="0" fill="hold" grpId="0" nodeType="withEffect">
                                  <p:stCondLst>
                                    <p:cond delay="26000"/>
                                  </p:stCondLst>
                                  <p:childTnLst>
                                    <p:set>
                                      <p:cBhvr>
                                        <p:cTn id="264" dur="1" fill="hold">
                                          <p:stCondLst>
                                            <p:cond delay="0"/>
                                          </p:stCondLst>
                                        </p:cTn>
                                        <p:tgtEl>
                                          <p:spTgt spid="205"/>
                                        </p:tgtEl>
                                        <p:attrNameLst>
                                          <p:attrName>style.visibility</p:attrName>
                                        </p:attrNameLst>
                                      </p:cBhvr>
                                      <p:to>
                                        <p:strVal val="hidden"/>
                                      </p:to>
                                    </p:set>
                                  </p:childTnLst>
                                </p:cTn>
                              </p:par>
                              <p:par>
                                <p:cTn id="265" presetID="21" presetClass="entr" presetSubtype="1" fill="hold" nodeType="withEffect">
                                  <p:stCondLst>
                                    <p:cond delay="26000"/>
                                  </p:stCondLst>
                                  <p:childTnLst>
                                    <p:set>
                                      <p:cBhvr>
                                        <p:cTn id="266" dur="1" fill="hold">
                                          <p:stCondLst>
                                            <p:cond delay="0"/>
                                          </p:stCondLst>
                                        </p:cTn>
                                        <p:tgtEl>
                                          <p:spTgt spid="173"/>
                                        </p:tgtEl>
                                        <p:attrNameLst>
                                          <p:attrName>style.visibility</p:attrName>
                                        </p:attrNameLst>
                                      </p:cBhvr>
                                      <p:to>
                                        <p:strVal val="visible"/>
                                      </p:to>
                                    </p:set>
                                    <p:animEffect transition="in" filter="wheel(1)">
                                      <p:cBhvr>
                                        <p:cTn id="267" dur="1000"/>
                                        <p:tgtEl>
                                          <p:spTgt spid="173"/>
                                        </p:tgtEl>
                                      </p:cBhvr>
                                    </p:animEffect>
                                  </p:childTnLst>
                                </p:cTn>
                              </p:par>
                              <p:par>
                                <p:cTn id="268" presetID="0" presetClass="path" presetSubtype="0" accel="50000" decel="50000" fill="hold" nodeType="withEffect">
                                  <p:stCondLst>
                                    <p:cond delay="26000"/>
                                  </p:stCondLst>
                                  <p:childTnLst>
                                    <p:animMotion origin="layout" path="M -3.33333E-6 2.96296E-6 L 0.24167 -0.24815 " pathEditMode="relative" rAng="0" ptsTypes="AA">
                                      <p:cBhvr>
                                        <p:cTn id="269" dur="2000" fill="hold"/>
                                        <p:tgtEl>
                                          <p:spTgt spid="173"/>
                                        </p:tgtEl>
                                        <p:attrNameLst>
                                          <p:attrName>ppt_x</p:attrName>
                                          <p:attrName>ppt_y</p:attrName>
                                        </p:attrNameLst>
                                      </p:cBhvr>
                                      <p:rCtr x="12083" y="-12407"/>
                                    </p:animMotion>
                                  </p:childTnLst>
                                </p:cTn>
                              </p:par>
                              <p:par>
                                <p:cTn id="270" presetID="9" presetClass="exit" presetSubtype="0" fill="hold" nodeType="withEffect">
                                  <p:stCondLst>
                                    <p:cond delay="27000"/>
                                  </p:stCondLst>
                                  <p:childTnLst>
                                    <p:animEffect transition="out" filter="dissolve">
                                      <p:cBhvr>
                                        <p:cTn id="271" dur="500"/>
                                        <p:tgtEl>
                                          <p:spTgt spid="173"/>
                                        </p:tgtEl>
                                      </p:cBhvr>
                                    </p:animEffect>
                                    <p:set>
                                      <p:cBhvr>
                                        <p:cTn id="272" dur="1" fill="hold">
                                          <p:stCondLst>
                                            <p:cond delay="499"/>
                                          </p:stCondLst>
                                        </p:cTn>
                                        <p:tgtEl>
                                          <p:spTgt spid="173"/>
                                        </p:tgtEl>
                                        <p:attrNameLst>
                                          <p:attrName>style.visibility</p:attrName>
                                        </p:attrNameLst>
                                      </p:cBhvr>
                                      <p:to>
                                        <p:strVal val="hidden"/>
                                      </p:to>
                                    </p:set>
                                  </p:childTnLst>
                                </p:cTn>
                              </p:par>
                              <p:par>
                                <p:cTn id="273" presetID="1" presetClass="entr" presetSubtype="0" fill="hold" nodeType="withEffect">
                                  <p:stCondLst>
                                    <p:cond delay="28000"/>
                                  </p:stCondLst>
                                  <p:childTnLst>
                                    <p:set>
                                      <p:cBhvr>
                                        <p:cTn id="274" dur="1" fill="hold">
                                          <p:stCondLst>
                                            <p:cond delay="0"/>
                                          </p:stCondLst>
                                        </p:cTn>
                                        <p:tgtEl>
                                          <p:spTgt spid="174"/>
                                        </p:tgtEl>
                                        <p:attrNameLst>
                                          <p:attrName>style.visibility</p:attrName>
                                        </p:attrNameLst>
                                      </p:cBhvr>
                                      <p:to>
                                        <p:strVal val="visible"/>
                                      </p:to>
                                    </p:set>
                                  </p:childTnLst>
                                </p:cTn>
                              </p:par>
                              <p:par>
                                <p:cTn id="275" presetID="1" presetClass="exit" presetSubtype="0" fill="hold" nodeType="withEffect">
                                  <p:stCondLst>
                                    <p:cond delay="30000"/>
                                  </p:stCondLst>
                                  <p:childTnLst>
                                    <p:set>
                                      <p:cBhvr>
                                        <p:cTn id="276" dur="1" fill="hold">
                                          <p:stCondLst>
                                            <p:cond delay="0"/>
                                          </p:stCondLst>
                                        </p:cTn>
                                        <p:tgtEl>
                                          <p:spTgt spid="174"/>
                                        </p:tgtEl>
                                        <p:attrNameLst>
                                          <p:attrName>style.visibility</p:attrName>
                                        </p:attrNameLst>
                                      </p:cBhvr>
                                      <p:to>
                                        <p:strVal val="hidden"/>
                                      </p:to>
                                    </p:set>
                                  </p:childTnLst>
                                </p:cTn>
                              </p:par>
                              <p:par>
                                <p:cTn id="277" presetID="1" presetClass="entr" presetSubtype="0" fill="hold" grpId="1" nodeType="withEffect">
                                  <p:stCondLst>
                                    <p:cond delay="26000"/>
                                  </p:stCondLst>
                                  <p:childTnLst>
                                    <p:set>
                                      <p:cBhvr>
                                        <p:cTn id="278" dur="1" fill="hold">
                                          <p:stCondLst>
                                            <p:cond delay="0"/>
                                          </p:stCondLst>
                                        </p:cTn>
                                        <p:tgtEl>
                                          <p:spTgt spid="206"/>
                                        </p:tgtEl>
                                        <p:attrNameLst>
                                          <p:attrName>style.visibility</p:attrName>
                                        </p:attrNameLst>
                                      </p:cBhvr>
                                      <p:to>
                                        <p:strVal val="visible"/>
                                      </p:to>
                                    </p:set>
                                  </p:childTnLst>
                                </p:cTn>
                              </p:par>
                              <p:par>
                                <p:cTn id="279" presetID="1" presetClass="exit" presetSubtype="0" fill="hold" grpId="0" nodeType="withEffect">
                                  <p:stCondLst>
                                    <p:cond delay="28000"/>
                                  </p:stCondLst>
                                  <p:childTnLst>
                                    <p:set>
                                      <p:cBhvr>
                                        <p:cTn id="280" dur="1" fill="hold">
                                          <p:stCondLst>
                                            <p:cond delay="0"/>
                                          </p:stCondLst>
                                        </p:cTn>
                                        <p:tgtEl>
                                          <p:spTgt spid="206"/>
                                        </p:tgtEl>
                                        <p:attrNameLst>
                                          <p:attrName>style.visibility</p:attrName>
                                        </p:attrNameLst>
                                      </p:cBhvr>
                                      <p:to>
                                        <p:strVal val="hidden"/>
                                      </p:to>
                                    </p:set>
                                  </p:childTnLst>
                                </p:cTn>
                              </p:par>
                              <p:par>
                                <p:cTn id="281" presetID="21" presetClass="entr" presetSubtype="1" fill="hold" nodeType="withEffect">
                                  <p:stCondLst>
                                    <p:cond delay="28000"/>
                                  </p:stCondLst>
                                  <p:childTnLst>
                                    <p:set>
                                      <p:cBhvr>
                                        <p:cTn id="282" dur="1" fill="hold">
                                          <p:stCondLst>
                                            <p:cond delay="0"/>
                                          </p:stCondLst>
                                        </p:cTn>
                                        <p:tgtEl>
                                          <p:spTgt spid="180"/>
                                        </p:tgtEl>
                                        <p:attrNameLst>
                                          <p:attrName>style.visibility</p:attrName>
                                        </p:attrNameLst>
                                      </p:cBhvr>
                                      <p:to>
                                        <p:strVal val="visible"/>
                                      </p:to>
                                    </p:set>
                                    <p:animEffect transition="in" filter="wheel(1)">
                                      <p:cBhvr>
                                        <p:cTn id="283" dur="1000"/>
                                        <p:tgtEl>
                                          <p:spTgt spid="180"/>
                                        </p:tgtEl>
                                      </p:cBhvr>
                                    </p:animEffect>
                                  </p:childTnLst>
                                </p:cTn>
                              </p:par>
                              <p:par>
                                <p:cTn id="284" presetID="0" presetClass="path" presetSubtype="0" accel="50000" decel="50000" fill="hold" nodeType="withEffect">
                                  <p:stCondLst>
                                    <p:cond delay="28000"/>
                                  </p:stCondLst>
                                  <p:childTnLst>
                                    <p:animMotion origin="layout" path="M -3.33333E-6 2.96296E-6 L 0.24167 -0.24815 " pathEditMode="relative" rAng="0" ptsTypes="AA">
                                      <p:cBhvr>
                                        <p:cTn id="285" dur="2000" fill="hold"/>
                                        <p:tgtEl>
                                          <p:spTgt spid="180"/>
                                        </p:tgtEl>
                                        <p:attrNameLst>
                                          <p:attrName>ppt_x</p:attrName>
                                          <p:attrName>ppt_y</p:attrName>
                                        </p:attrNameLst>
                                      </p:cBhvr>
                                      <p:rCtr x="12083" y="-12407"/>
                                    </p:animMotion>
                                  </p:childTnLst>
                                </p:cTn>
                              </p:par>
                              <p:par>
                                <p:cTn id="286" presetID="9" presetClass="exit" presetSubtype="0" fill="hold" nodeType="withEffect">
                                  <p:stCondLst>
                                    <p:cond delay="29000"/>
                                  </p:stCondLst>
                                  <p:childTnLst>
                                    <p:animEffect transition="out" filter="dissolve">
                                      <p:cBhvr>
                                        <p:cTn id="287" dur="500"/>
                                        <p:tgtEl>
                                          <p:spTgt spid="180"/>
                                        </p:tgtEl>
                                      </p:cBhvr>
                                    </p:animEffect>
                                    <p:set>
                                      <p:cBhvr>
                                        <p:cTn id="288" dur="1" fill="hold">
                                          <p:stCondLst>
                                            <p:cond delay="499"/>
                                          </p:stCondLst>
                                        </p:cTn>
                                        <p:tgtEl>
                                          <p:spTgt spid="180"/>
                                        </p:tgtEl>
                                        <p:attrNameLst>
                                          <p:attrName>style.visibility</p:attrName>
                                        </p:attrNameLst>
                                      </p:cBhvr>
                                      <p:to>
                                        <p:strVal val="hidden"/>
                                      </p:to>
                                    </p:set>
                                  </p:childTnLst>
                                </p:cTn>
                              </p:par>
                              <p:par>
                                <p:cTn id="289" presetID="1" presetClass="entr" presetSubtype="0" fill="hold" nodeType="withEffect">
                                  <p:stCondLst>
                                    <p:cond delay="30000"/>
                                  </p:stCondLst>
                                  <p:childTnLst>
                                    <p:set>
                                      <p:cBhvr>
                                        <p:cTn id="290" dur="1" fill="hold">
                                          <p:stCondLst>
                                            <p:cond delay="0"/>
                                          </p:stCondLst>
                                        </p:cTn>
                                        <p:tgtEl>
                                          <p:spTgt spid="182"/>
                                        </p:tgtEl>
                                        <p:attrNameLst>
                                          <p:attrName>style.visibility</p:attrName>
                                        </p:attrNameLst>
                                      </p:cBhvr>
                                      <p:to>
                                        <p:strVal val="visible"/>
                                      </p:to>
                                    </p:set>
                                  </p:childTnLst>
                                </p:cTn>
                              </p:par>
                              <p:par>
                                <p:cTn id="291" presetID="1" presetClass="entr" presetSubtype="0" fill="hold" grpId="1" nodeType="withEffect">
                                  <p:stCondLst>
                                    <p:cond delay="28000"/>
                                  </p:stCondLst>
                                  <p:childTnLst>
                                    <p:set>
                                      <p:cBhvr>
                                        <p:cTn id="292" dur="1" fill="hold">
                                          <p:stCondLst>
                                            <p:cond delay="0"/>
                                          </p:stCondLst>
                                        </p:cTn>
                                        <p:tgtEl>
                                          <p:spTgt spid="207"/>
                                        </p:tgtEl>
                                        <p:attrNameLst>
                                          <p:attrName>style.visibility</p:attrName>
                                        </p:attrNameLst>
                                      </p:cBhvr>
                                      <p:to>
                                        <p:strVal val="visible"/>
                                      </p:to>
                                    </p:set>
                                  </p:childTnLst>
                                </p:cTn>
                              </p:par>
                              <p:par>
                                <p:cTn id="293" presetID="1" presetClass="exit" presetSubtype="0" fill="hold" grpId="0" nodeType="withEffect">
                                  <p:stCondLst>
                                    <p:cond delay="30000"/>
                                  </p:stCondLst>
                                  <p:childTnLst>
                                    <p:set>
                                      <p:cBhvr>
                                        <p:cTn id="294" dur="1" fill="hold">
                                          <p:stCondLst>
                                            <p:cond delay="0"/>
                                          </p:stCondLst>
                                        </p:cTn>
                                        <p:tgtEl>
                                          <p:spTgt spid="207"/>
                                        </p:tgtEl>
                                        <p:attrNameLst>
                                          <p:attrName>style.visibility</p:attrName>
                                        </p:attrNameLst>
                                      </p:cBhvr>
                                      <p:to>
                                        <p:strVal val="hidden"/>
                                      </p:to>
                                    </p:set>
                                  </p:childTnLst>
                                </p:cTn>
                              </p:par>
                              <p:par>
                                <p:cTn id="295" presetID="21" presetClass="entr" presetSubtype="1" fill="hold" nodeType="withEffect">
                                  <p:stCondLst>
                                    <p:cond delay="30000"/>
                                  </p:stCondLst>
                                  <p:childTnLst>
                                    <p:set>
                                      <p:cBhvr>
                                        <p:cTn id="296" dur="1" fill="hold">
                                          <p:stCondLst>
                                            <p:cond delay="0"/>
                                          </p:stCondLst>
                                        </p:cTn>
                                        <p:tgtEl>
                                          <p:spTgt spid="185"/>
                                        </p:tgtEl>
                                        <p:attrNameLst>
                                          <p:attrName>style.visibility</p:attrName>
                                        </p:attrNameLst>
                                      </p:cBhvr>
                                      <p:to>
                                        <p:strVal val="visible"/>
                                      </p:to>
                                    </p:set>
                                    <p:animEffect transition="in" filter="wheel(1)">
                                      <p:cBhvr>
                                        <p:cTn id="297" dur="1000"/>
                                        <p:tgtEl>
                                          <p:spTgt spid="185"/>
                                        </p:tgtEl>
                                      </p:cBhvr>
                                    </p:animEffect>
                                  </p:childTnLst>
                                </p:cTn>
                              </p:par>
                              <p:par>
                                <p:cTn id="298" presetID="0" presetClass="path" presetSubtype="0" accel="50000" decel="50000" fill="hold" nodeType="withEffect">
                                  <p:stCondLst>
                                    <p:cond delay="30000"/>
                                  </p:stCondLst>
                                  <p:childTnLst>
                                    <p:animMotion origin="layout" path="M -3.33333E-6 2.96296E-6 L 0.24167 -0.24815 " pathEditMode="relative" rAng="0" ptsTypes="AA">
                                      <p:cBhvr>
                                        <p:cTn id="299" dur="2000" fill="hold"/>
                                        <p:tgtEl>
                                          <p:spTgt spid="185"/>
                                        </p:tgtEl>
                                        <p:attrNameLst>
                                          <p:attrName>ppt_x</p:attrName>
                                          <p:attrName>ppt_y</p:attrName>
                                        </p:attrNameLst>
                                      </p:cBhvr>
                                      <p:rCtr x="12083" y="-12407"/>
                                    </p:animMotion>
                                  </p:childTnLst>
                                </p:cTn>
                              </p:par>
                              <p:par>
                                <p:cTn id="300" presetID="9" presetClass="exit" presetSubtype="0" fill="hold" nodeType="withEffect">
                                  <p:stCondLst>
                                    <p:cond delay="31000"/>
                                  </p:stCondLst>
                                  <p:childTnLst>
                                    <p:animEffect transition="out" filter="dissolve">
                                      <p:cBhvr>
                                        <p:cTn id="301" dur="500"/>
                                        <p:tgtEl>
                                          <p:spTgt spid="185"/>
                                        </p:tgtEl>
                                      </p:cBhvr>
                                    </p:animEffect>
                                    <p:set>
                                      <p:cBhvr>
                                        <p:cTn id="302" dur="1" fill="hold">
                                          <p:stCondLst>
                                            <p:cond delay="499"/>
                                          </p:stCondLst>
                                        </p:cTn>
                                        <p:tgtEl>
                                          <p:spTgt spid="185"/>
                                        </p:tgtEl>
                                        <p:attrNameLst>
                                          <p:attrName>style.visibility</p:attrName>
                                        </p:attrNameLst>
                                      </p:cBhvr>
                                      <p:to>
                                        <p:strVal val="hidden"/>
                                      </p:to>
                                    </p:set>
                                  </p:childTnLst>
                                </p:cTn>
                              </p:par>
                              <p:par>
                                <p:cTn id="303" presetID="22" presetClass="entr" presetSubtype="1" fill="hold" nodeType="withEffect">
                                  <p:stCondLst>
                                    <p:cond delay="30000"/>
                                  </p:stCondLst>
                                  <p:childTnLst>
                                    <p:set>
                                      <p:cBhvr>
                                        <p:cTn id="304" dur="1" fill="hold">
                                          <p:stCondLst>
                                            <p:cond delay="0"/>
                                          </p:stCondLst>
                                        </p:cTn>
                                        <p:tgtEl>
                                          <p:spTgt spid="186"/>
                                        </p:tgtEl>
                                        <p:attrNameLst>
                                          <p:attrName>style.visibility</p:attrName>
                                        </p:attrNameLst>
                                      </p:cBhvr>
                                      <p:to>
                                        <p:strVal val="visible"/>
                                      </p:to>
                                    </p:set>
                                    <p:animEffect transition="in" filter="wipe(up)">
                                      <p:cBhvr>
                                        <p:cTn id="305" dur="1000"/>
                                        <p:tgtEl>
                                          <p:spTgt spid="186"/>
                                        </p:tgtEl>
                                      </p:cBhvr>
                                    </p:animEffect>
                                  </p:childTnLst>
                                </p:cTn>
                              </p:par>
                              <p:par>
                                <p:cTn id="306" presetID="0" presetClass="path" presetSubtype="0" accel="50000" decel="50000" fill="hold" nodeType="withEffect">
                                  <p:stCondLst>
                                    <p:cond delay="30000"/>
                                  </p:stCondLst>
                                  <p:childTnLst>
                                    <p:animMotion origin="layout" path="M -2.22222E-6 3.7037E-7 L -0.325 0.25555 " pathEditMode="relative" ptsTypes="AA">
                                      <p:cBhvr>
                                        <p:cTn id="307" dur="2000" fill="hold"/>
                                        <p:tgtEl>
                                          <p:spTgt spid="186"/>
                                        </p:tgtEl>
                                        <p:attrNameLst>
                                          <p:attrName>ppt_x</p:attrName>
                                          <p:attrName>ppt_y</p:attrName>
                                        </p:attrNameLst>
                                      </p:cBhvr>
                                    </p:animMotion>
                                  </p:childTnLst>
                                </p:cTn>
                              </p:par>
                              <p:par>
                                <p:cTn id="308" presetID="9" presetClass="exit" presetSubtype="0" fill="hold" nodeType="withEffect">
                                  <p:stCondLst>
                                    <p:cond delay="31000"/>
                                  </p:stCondLst>
                                  <p:childTnLst>
                                    <p:animEffect transition="out" filter="dissolve">
                                      <p:cBhvr>
                                        <p:cTn id="309" dur="500"/>
                                        <p:tgtEl>
                                          <p:spTgt spid="186"/>
                                        </p:tgtEl>
                                      </p:cBhvr>
                                    </p:animEffect>
                                    <p:set>
                                      <p:cBhvr>
                                        <p:cTn id="310" dur="1" fill="hold">
                                          <p:stCondLst>
                                            <p:cond delay="499"/>
                                          </p:stCondLst>
                                        </p:cTn>
                                        <p:tgtEl>
                                          <p:spTgt spid="186"/>
                                        </p:tgtEl>
                                        <p:attrNameLst>
                                          <p:attrName>style.visibility</p:attrName>
                                        </p:attrNameLst>
                                      </p:cBhvr>
                                      <p:to>
                                        <p:strVal val="hidden"/>
                                      </p:to>
                                    </p:set>
                                  </p:childTnLst>
                                </p:cTn>
                              </p:par>
                              <p:par>
                                <p:cTn id="311" presetID="1" presetClass="entr" presetSubtype="0" fill="hold" grpId="0" nodeType="withEffect">
                                  <p:stCondLst>
                                    <p:cond delay="30000"/>
                                  </p:stCondLst>
                                  <p:childTnLst>
                                    <p:set>
                                      <p:cBhvr>
                                        <p:cTn id="312" dur="1" fill="hold">
                                          <p:stCondLst>
                                            <p:cond delay="0"/>
                                          </p:stCondLst>
                                        </p:cTn>
                                        <p:tgtEl>
                                          <p:spTgt spid="208"/>
                                        </p:tgtEl>
                                        <p:attrNameLst>
                                          <p:attrName>style.visibility</p:attrName>
                                        </p:attrNameLst>
                                      </p:cBhvr>
                                      <p:to>
                                        <p:strVal val="visible"/>
                                      </p:to>
                                    </p:set>
                                  </p:childTnLst>
                                </p:cTn>
                              </p:par>
                              <p:par>
                                <p:cTn id="313" presetID="9" presetClass="entr" presetSubtype="0" fill="hold" grpId="0" nodeType="withEffect">
                                  <p:stCondLst>
                                    <p:cond delay="33000"/>
                                  </p:stCondLst>
                                  <p:childTnLst>
                                    <p:set>
                                      <p:cBhvr>
                                        <p:cTn id="314" dur="1" fill="hold">
                                          <p:stCondLst>
                                            <p:cond delay="0"/>
                                          </p:stCondLst>
                                        </p:cTn>
                                        <p:tgtEl>
                                          <p:spTgt spid="209"/>
                                        </p:tgtEl>
                                        <p:attrNameLst>
                                          <p:attrName>style.visibility</p:attrName>
                                        </p:attrNameLst>
                                      </p:cBhvr>
                                      <p:to>
                                        <p:strVal val="visible"/>
                                      </p:to>
                                    </p:set>
                                    <p:animEffect transition="in" filter="dissolve">
                                      <p:cBhvr>
                                        <p:cTn id="315" dur="500"/>
                                        <p:tgtEl>
                                          <p:spTgt spid="209"/>
                                        </p:tgtEl>
                                      </p:cBhvr>
                                    </p:animEffect>
                                  </p:childTnLst>
                                </p:cTn>
                              </p:par>
                              <p:par>
                                <p:cTn id="316" presetID="9" presetClass="entr" presetSubtype="0" fill="hold" grpId="0" nodeType="withEffect">
                                  <p:stCondLst>
                                    <p:cond delay="35000"/>
                                  </p:stCondLst>
                                  <p:childTnLst>
                                    <p:set>
                                      <p:cBhvr>
                                        <p:cTn id="317" dur="1" fill="hold">
                                          <p:stCondLst>
                                            <p:cond delay="0"/>
                                          </p:stCondLst>
                                        </p:cTn>
                                        <p:tgtEl>
                                          <p:spTgt spid="210"/>
                                        </p:tgtEl>
                                        <p:attrNameLst>
                                          <p:attrName>style.visibility</p:attrName>
                                        </p:attrNameLst>
                                      </p:cBhvr>
                                      <p:to>
                                        <p:strVal val="visible"/>
                                      </p:to>
                                    </p:set>
                                    <p:animEffect transition="in" filter="dissolve">
                                      <p:cBhvr>
                                        <p:cTn id="318"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P spid="200" grpId="0"/>
      <p:bldP spid="200" grpId="1"/>
      <p:bldP spid="201" grpId="0"/>
      <p:bldP spid="201" grpId="1"/>
      <p:bldP spid="202" grpId="0"/>
      <p:bldP spid="202" grpId="1"/>
      <p:bldP spid="203" grpId="0"/>
      <p:bldP spid="203" grpId="1"/>
      <p:bldP spid="204" grpId="0"/>
      <p:bldP spid="204" grpId="1"/>
      <p:bldP spid="205" grpId="0"/>
      <p:bldP spid="205" grpId="1"/>
      <p:bldP spid="206" grpId="0"/>
      <p:bldP spid="206" grpId="1"/>
      <p:bldP spid="207" grpId="0"/>
      <p:bldP spid="207" grpId="1"/>
      <p:bldP spid="208" grpId="0"/>
      <p:bldP spid="209" grpId="0"/>
      <p:bldP spid="2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990600" y="685800"/>
            <a:ext cx="1905000" cy="1615156"/>
          </a:xfrm>
          <a:prstGeom prst="rect">
            <a:avLst/>
          </a:prstGeom>
        </p:spPr>
      </p:pic>
      <p:pic>
        <p:nvPicPr>
          <p:cNvPr id="186" name="Picture 185"/>
          <p:cNvPicPr>
            <a:picLocks noChangeAspect="1"/>
          </p:cNvPicPr>
          <p:nvPr/>
        </p:nvPicPr>
        <p:blipFill>
          <a:blip r:embed="rId4"/>
          <a:stretch>
            <a:fillRect/>
          </a:stretch>
        </p:blipFill>
        <p:spPr>
          <a:xfrm>
            <a:off x="6553200" y="616376"/>
            <a:ext cx="2032000" cy="1517227"/>
          </a:xfrm>
          <a:prstGeom prst="rect">
            <a:avLst/>
          </a:prstGeom>
        </p:spPr>
      </p:pic>
      <p:pic>
        <p:nvPicPr>
          <p:cNvPr id="2" name="Picture 1"/>
          <p:cNvPicPr>
            <a:picLocks noChangeAspect="1"/>
          </p:cNvPicPr>
          <p:nvPr/>
        </p:nvPicPr>
        <p:blipFill>
          <a:blip r:embed="rId5"/>
          <a:stretch>
            <a:fillRect/>
          </a:stretch>
        </p:blipFill>
        <p:spPr>
          <a:xfrm>
            <a:off x="7391400" y="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pic>
        <p:nvPicPr>
          <p:cNvPr id="5" name="Picture 4"/>
          <p:cNvPicPr>
            <a:picLocks noChangeAspect="1"/>
          </p:cNvPicPr>
          <p:nvPr/>
        </p:nvPicPr>
        <p:blipFill>
          <a:blip r:embed="rId6"/>
          <a:stretch>
            <a:fillRect/>
          </a:stretch>
        </p:blipFill>
        <p:spPr>
          <a:xfrm>
            <a:off x="914400" y="4291974"/>
            <a:ext cx="1981200" cy="1423029"/>
          </a:xfrm>
          <a:prstGeom prst="rect">
            <a:avLst/>
          </a:prstGeom>
        </p:spPr>
      </p:pic>
      <p:pic>
        <p:nvPicPr>
          <p:cNvPr id="3" name="Picture 2"/>
          <p:cNvPicPr>
            <a:picLocks noChangeAspect="1"/>
          </p:cNvPicPr>
          <p:nvPr/>
        </p:nvPicPr>
        <p:blipFill>
          <a:blip r:embed="rId7"/>
          <a:stretch>
            <a:fillRect/>
          </a:stretch>
        </p:blipFill>
        <p:spPr>
          <a:xfrm>
            <a:off x="0" y="4648200"/>
            <a:ext cx="1168400" cy="1752600"/>
          </a:xfrm>
          <a:prstGeom prst="rect">
            <a:avLst/>
          </a:prstGeom>
        </p:spPr>
      </p:pic>
      <p:grpSp>
        <p:nvGrpSpPr>
          <p:cNvPr id="33" name="Group 32"/>
          <p:cNvGrpSpPr/>
          <p:nvPr/>
        </p:nvGrpSpPr>
        <p:grpSpPr>
          <a:xfrm>
            <a:off x="2667000" y="2438400"/>
            <a:ext cx="3886200" cy="1219200"/>
            <a:chOff x="2667000" y="2057400"/>
            <a:chExt cx="3886200" cy="1219200"/>
          </a:xfrm>
        </p:grpSpPr>
        <p:sp>
          <p:nvSpPr>
            <p:cNvPr id="7" name="Cube 6"/>
            <p:cNvSpPr/>
            <p:nvPr/>
          </p:nvSpPr>
          <p:spPr>
            <a:xfrm>
              <a:off x="2667000" y="20574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8" name="TextBox 7"/>
            <p:cNvSpPr txBox="1"/>
            <p:nvPr/>
          </p:nvSpPr>
          <p:spPr>
            <a:xfrm>
              <a:off x="3048000" y="2463224"/>
              <a:ext cx="3124200" cy="707886"/>
            </a:xfrm>
            <a:prstGeom prst="rect">
              <a:avLst/>
            </a:prstGeom>
            <a:noFill/>
          </p:spPr>
          <p:txBody>
            <a:bodyPr wrap="square" rtlCol="0">
              <a:spAutoFit/>
            </a:bodyPr>
            <a:lstStyle/>
            <a:p>
              <a:pPr fontAlgn="base">
                <a:spcBef>
                  <a:spcPct val="0"/>
                </a:spcBef>
                <a:spcAft>
                  <a:spcPct val="0"/>
                </a:spcAft>
              </a:pPr>
              <a:r>
                <a:rPr lang="en-US" sz="4000" dirty="0" err="1">
                  <a:solidFill>
                    <a:prstClr val="white"/>
                  </a:solidFill>
                  <a:latin typeface="Arial" pitchFamily="34" charset="0"/>
                </a:rPr>
                <a:t>ProbSevere</a:t>
              </a:r>
              <a:endParaRPr lang="en-US" sz="4000" dirty="0">
                <a:solidFill>
                  <a:prstClr val="white"/>
                </a:solidFill>
                <a:latin typeface="Arial" pitchFamily="34" charset="0"/>
              </a:endParaRPr>
            </a:p>
          </p:txBody>
        </p:sp>
      </p:grpSp>
      <p:grpSp>
        <p:nvGrpSpPr>
          <p:cNvPr id="90" name="Group 89"/>
          <p:cNvGrpSpPr/>
          <p:nvPr/>
        </p:nvGrpSpPr>
        <p:grpSpPr>
          <a:xfrm>
            <a:off x="-228600" y="0"/>
            <a:ext cx="2133600" cy="1607312"/>
            <a:chOff x="0" y="152400"/>
            <a:chExt cx="2133600" cy="1607312"/>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16660" y="171448"/>
              <a:ext cx="1090997"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FF6600"/>
                  </a:solidFill>
                  <a:latin typeface="Arial" pitchFamily="34" charset="0"/>
                </a:rPr>
                <a:t>NCEP</a:t>
              </a:r>
              <a:endParaRPr lang="en-US" sz="2400" b="1" dirty="0">
                <a:solidFill>
                  <a:srgbClr val="FF6600"/>
                </a:solidFill>
                <a:latin typeface="Arial" pitchFamily="34" charset="0"/>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4495800"/>
            <a:ext cx="1724958" cy="1303302"/>
          </a:xfrm>
          <a:prstGeom prst="rect">
            <a:avLst/>
          </a:prstGeom>
        </p:spPr>
      </p:pic>
      <p:sp>
        <p:nvSpPr>
          <p:cNvPr id="208" name="TextBox 207"/>
          <p:cNvSpPr txBox="1"/>
          <p:nvPr/>
        </p:nvSpPr>
        <p:spPr>
          <a:xfrm>
            <a:off x="3352800" y="3957937"/>
            <a:ext cx="2438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1200 MB</a:t>
            </a:r>
          </a:p>
        </p:txBody>
      </p:sp>
      <p:sp>
        <p:nvSpPr>
          <p:cNvPr id="209" name="TextBox 208"/>
          <p:cNvSpPr txBox="1"/>
          <p:nvPr/>
        </p:nvSpPr>
        <p:spPr>
          <a:xfrm>
            <a:off x="3352800" y="4579204"/>
            <a:ext cx="25908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Input: 8900 MB</a:t>
            </a:r>
          </a:p>
        </p:txBody>
      </p:sp>
      <p:sp>
        <p:nvSpPr>
          <p:cNvPr id="210" name="TextBox 209"/>
          <p:cNvSpPr txBox="1"/>
          <p:nvPr/>
        </p:nvSpPr>
        <p:spPr>
          <a:xfrm>
            <a:off x="3276600" y="5486401"/>
            <a:ext cx="38100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 HRRR: Input: 11,500 MB</a:t>
            </a:r>
          </a:p>
        </p:txBody>
      </p:sp>
      <p:sp>
        <p:nvSpPr>
          <p:cNvPr id="211" name="TextBox 210"/>
          <p:cNvSpPr txBox="1"/>
          <p:nvPr/>
        </p:nvSpPr>
        <p:spPr>
          <a:xfrm>
            <a:off x="7086600" y="5791201"/>
            <a:ext cx="19812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EB80A"/>
                </a:solidFill>
                <a:effectLst>
                  <a:outerShdw blurRad="50800" dist="38100" dir="2700000" algn="tl" rotWithShape="0">
                    <a:srgbClr val="000000">
                      <a:alpha val="43000"/>
                    </a:srgbClr>
                  </a:outerShdw>
                </a:effectLst>
                <a:latin typeface="Arial" pitchFamily="34" charset="0"/>
              </a:rPr>
              <a:t>File size: 0.2 MB</a:t>
            </a:r>
            <a:endParaRPr lang="en-US" b="1" dirty="0">
              <a:solidFill>
                <a:srgbClr val="FEB80A"/>
              </a:solidFill>
              <a:effectLst>
                <a:outerShdw blurRad="50800" dist="38100" dir="2700000" algn="tl" rotWithShape="0">
                  <a:srgbClr val="000000">
                    <a:alpha val="43000"/>
                  </a:srgbClr>
                </a:outerShdw>
              </a:effectLst>
              <a:latin typeface="Arial" pitchFamily="34" charset="0"/>
            </a:endParaRPr>
          </a:p>
        </p:txBody>
      </p:sp>
      <p:sp>
        <p:nvSpPr>
          <p:cNvPr id="212" name="Notched Right Arrow 211"/>
          <p:cNvSpPr/>
          <p:nvPr/>
        </p:nvSpPr>
        <p:spPr>
          <a:xfrm rot="2532237">
            <a:off x="5879251" y="3613948"/>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13" name="TextBox 212"/>
          <p:cNvSpPr txBox="1"/>
          <p:nvPr/>
        </p:nvSpPr>
        <p:spPr>
          <a:xfrm rot="2517578">
            <a:off x="6053410" y="3893193"/>
            <a:ext cx="12954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prstClr val="white"/>
                </a:solidFill>
                <a:effectLst>
                  <a:outerShdw blurRad="50800" dist="38100" dir="2700000" algn="tl" rotWithShape="0">
                    <a:srgbClr val="000000">
                      <a:alpha val="43000"/>
                    </a:srgbClr>
                  </a:outerShdw>
                </a:effectLst>
                <a:latin typeface="Arial" pitchFamily="34" charset="0"/>
              </a:rPr>
              <a:t>OUTPUT</a:t>
            </a:r>
            <a:endParaRPr lang="en-US" b="1" dirty="0">
              <a:solidFill>
                <a:prstClr val="white"/>
              </a:solidFill>
              <a:effectLst>
                <a:outerShdw blurRad="50800" dist="38100" dir="2700000" algn="tl" rotWithShape="0">
                  <a:srgbClr val="000000">
                    <a:alpha val="43000"/>
                  </a:srgbClr>
                </a:outerShdw>
              </a:effectLst>
              <a:latin typeface="Arial" pitchFamily="34" charset="0"/>
            </a:endParaRPr>
          </a:p>
        </p:txBody>
      </p:sp>
      <p:sp>
        <p:nvSpPr>
          <p:cNvPr id="214" name="TextBox 213"/>
          <p:cNvSpPr txBox="1"/>
          <p:nvPr/>
        </p:nvSpPr>
        <p:spPr>
          <a:xfrm>
            <a:off x="2438400" y="3"/>
            <a:ext cx="4495800" cy="954035"/>
          </a:xfrm>
          <a:prstGeom prst="rect">
            <a:avLst/>
          </a:prstGeom>
          <a:noFill/>
        </p:spPr>
        <p:txBody>
          <a:bodyPr wrap="square" lIns="91365" tIns="45684" rIns="91365" bIns="45684" rtlCol="0">
            <a:spAutoFit/>
          </a:bodyPr>
          <a:lstStyle/>
          <a:p>
            <a:pPr algn="ctr" fontAlgn="base">
              <a:spcBef>
                <a:spcPct val="0"/>
              </a:spcBef>
              <a:spcAft>
                <a:spcPct val="0"/>
              </a:spcAft>
            </a:pPr>
            <a:r>
              <a:rPr lang="en-US" sz="2800" dirty="0">
                <a:solidFill>
                  <a:prstClr val="white"/>
                </a:solidFill>
                <a:latin typeface="Arial" pitchFamily="34" charset="0"/>
              </a:rPr>
              <a:t>What 1 hour of processing looks like…</a:t>
            </a:r>
          </a:p>
        </p:txBody>
      </p:sp>
      <p:sp>
        <p:nvSpPr>
          <p:cNvPr id="83" name="TextBox 82"/>
          <p:cNvSpPr txBox="1"/>
          <p:nvPr/>
        </p:nvSpPr>
        <p:spPr>
          <a:xfrm>
            <a:off x="1143000" y="2362201"/>
            <a:ext cx="17526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4 RAP grids</a:t>
            </a:r>
            <a:endParaRPr lang="en-US" dirty="0">
              <a:solidFill>
                <a:prstClr val="white"/>
              </a:solidFill>
              <a:latin typeface="Arial" pitchFamily="34" charset="0"/>
            </a:endParaRPr>
          </a:p>
        </p:txBody>
      </p:sp>
      <p:sp>
        <p:nvSpPr>
          <p:cNvPr id="84" name="TextBox 83"/>
          <p:cNvSpPr txBox="1"/>
          <p:nvPr/>
        </p:nvSpPr>
        <p:spPr>
          <a:xfrm>
            <a:off x="533400" y="5791201"/>
            <a:ext cx="27432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30 CONUS radar scans</a:t>
            </a:r>
            <a:endParaRPr lang="en-US" dirty="0">
              <a:solidFill>
                <a:prstClr val="white"/>
              </a:solidFill>
              <a:latin typeface="Arial" pitchFamily="34" charset="0"/>
            </a:endParaRPr>
          </a:p>
        </p:txBody>
      </p:sp>
      <p:sp>
        <p:nvSpPr>
          <p:cNvPr id="85" name="TextBox 84"/>
          <p:cNvSpPr txBox="1"/>
          <p:nvPr/>
        </p:nvSpPr>
        <p:spPr>
          <a:xfrm>
            <a:off x="6705600" y="2286001"/>
            <a:ext cx="2438400" cy="646258"/>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9 CONUS satellite scans</a:t>
            </a:r>
            <a:endParaRPr lang="en-US" dirty="0">
              <a:solidFill>
                <a:prstClr val="white"/>
              </a:solidFill>
              <a:latin typeface="Arial" pitchFamily="34" charset="0"/>
            </a:endParaRPr>
          </a:p>
        </p:txBody>
      </p:sp>
      <p:sp>
        <p:nvSpPr>
          <p:cNvPr id="87" name="TextBox 86"/>
          <p:cNvSpPr txBox="1"/>
          <p:nvPr/>
        </p:nvSpPr>
        <p:spPr>
          <a:xfrm>
            <a:off x="7239000" y="6107669"/>
            <a:ext cx="19050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30 output files</a:t>
            </a:r>
            <a:endParaRPr lang="en-US" dirty="0">
              <a:solidFill>
                <a:prstClr val="white"/>
              </a:solidFill>
              <a:latin typeface="Arial" pitchFamily="34" charset="0"/>
            </a:endParaRPr>
          </a:p>
        </p:txBody>
      </p:sp>
      <p:sp>
        <p:nvSpPr>
          <p:cNvPr id="96" name="Notched Right Arrow 95"/>
          <p:cNvSpPr/>
          <p:nvPr/>
        </p:nvSpPr>
        <p:spPr>
          <a:xfrm rot="2532237">
            <a:off x="2581890" y="2113587"/>
            <a:ext cx="553945"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98" name="Notched Right Arrow 97"/>
          <p:cNvSpPr/>
          <p:nvPr/>
        </p:nvSpPr>
        <p:spPr>
          <a:xfrm rot="8017244">
            <a:off x="6076472" y="2076715"/>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99" name="Notched Right Arrow 98"/>
          <p:cNvSpPr/>
          <p:nvPr/>
        </p:nvSpPr>
        <p:spPr>
          <a:xfrm rot="18884770">
            <a:off x="1842103" y="3749550"/>
            <a:ext cx="1197682"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34729596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3" name="TextBox 2"/>
          <p:cNvSpPr txBox="1"/>
          <p:nvPr/>
        </p:nvSpPr>
        <p:spPr>
          <a:xfrm>
            <a:off x="685800" y="-76200"/>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Customized Display for AWIPS II</a:t>
            </a:r>
          </a:p>
        </p:txBody>
      </p:sp>
      <p:pic>
        <p:nvPicPr>
          <p:cNvPr id="5" name="Picture 4" descr="ps_20131004_2240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041"/>
            <a:ext cx="9144000" cy="5953159"/>
          </a:xfrm>
          <a:prstGeom prst="rect">
            <a:avLst/>
          </a:prstGeom>
        </p:spPr>
      </p:pic>
      <p:sp>
        <p:nvSpPr>
          <p:cNvPr id="6" name="TextBox 5"/>
          <p:cNvSpPr txBox="1"/>
          <p:nvPr/>
        </p:nvSpPr>
        <p:spPr>
          <a:xfrm>
            <a:off x="0" y="2362200"/>
            <a:ext cx="4343400" cy="2862323"/>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cxnSp>
        <p:nvCxnSpPr>
          <p:cNvPr id="7" name="Straight Arrow Connector 6"/>
          <p:cNvCxnSpPr/>
          <p:nvPr/>
        </p:nvCxnSpPr>
        <p:spPr>
          <a:xfrm flipV="1">
            <a:off x="3894667" y="2514600"/>
            <a:ext cx="905933" cy="228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67" y="2438400"/>
            <a:ext cx="4343400" cy="923330"/>
          </a:xfrm>
          <a:prstGeom prst="rect">
            <a:avLst/>
          </a:prstGeom>
          <a:solidFill>
            <a:schemeClr val="bg1"/>
          </a:solidFill>
        </p:spPr>
        <p:txBody>
          <a:bodyPr wrap="square" rtlCol="0">
            <a:spAutoFit/>
          </a:bodyPr>
          <a:lstStyle/>
          <a:p>
            <a:r>
              <a:rPr lang="en-US" dirty="0" smtClean="0">
                <a:solidFill>
                  <a:srgbClr val="08FFFC"/>
                </a:solidFill>
              </a:rPr>
              <a:t>SVR PROB:  Probability from statistical model 0-100%.</a:t>
            </a:r>
          </a:p>
          <a:p>
            <a:endParaRPr lang="en-US" dirty="0">
              <a:solidFill>
                <a:srgbClr val="08FFFC"/>
              </a:solidFill>
            </a:endParaRPr>
          </a:p>
        </p:txBody>
      </p:sp>
      <p:cxnSp>
        <p:nvCxnSpPr>
          <p:cNvPr id="9" name="Straight Arrow Connector 8"/>
          <p:cNvCxnSpPr/>
          <p:nvPr/>
        </p:nvCxnSpPr>
        <p:spPr>
          <a:xfrm>
            <a:off x="4343400" y="25908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6933" y="2514600"/>
            <a:ext cx="5029200" cy="923330"/>
            <a:chOff x="381000" y="2590800"/>
            <a:chExt cx="5029200" cy="923330"/>
          </a:xfrm>
        </p:grpSpPr>
        <p:sp>
          <p:nvSpPr>
            <p:cNvPr id="11" name="TextBox 10"/>
            <p:cNvSpPr txBox="1"/>
            <p:nvPr/>
          </p:nvSpPr>
          <p:spPr>
            <a:xfrm>
              <a:off x="381000" y="25908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smtClean="0">
                  <a:solidFill>
                    <a:srgbClr val="08FFFC"/>
                  </a:solidFill>
                </a:rPr>
                <a:t>MUCAPE:  RAP composite MUCAPE for storm environment.</a:t>
              </a:r>
            </a:p>
            <a:p>
              <a:endParaRPr lang="en-US" dirty="0">
                <a:solidFill>
                  <a:srgbClr val="08FFFC"/>
                </a:solidFill>
              </a:endParaRPr>
            </a:p>
          </p:txBody>
        </p:sp>
        <p:cxnSp>
          <p:nvCxnSpPr>
            <p:cNvPr id="12" name="Straight Arrow Connector 11"/>
            <p:cNvCxnSpPr/>
            <p:nvPr/>
          </p:nvCxnSpPr>
          <p:spPr>
            <a:xfrm>
              <a:off x="4724400" y="278892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33867" y="2667000"/>
            <a:ext cx="4995333" cy="923330"/>
            <a:chOff x="67733" y="4038600"/>
            <a:chExt cx="4995333" cy="923330"/>
          </a:xfrm>
        </p:grpSpPr>
        <p:sp>
          <p:nvSpPr>
            <p:cNvPr id="14" name="TextBox 13"/>
            <p:cNvSpPr txBox="1"/>
            <p:nvPr/>
          </p:nvSpPr>
          <p:spPr>
            <a:xfrm>
              <a:off x="67733" y="40386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err="1" smtClean="0">
                  <a:solidFill>
                    <a:srgbClr val="08FFFC"/>
                  </a:solidFill>
                </a:rPr>
                <a:t>EBShear</a:t>
              </a:r>
              <a:r>
                <a:rPr lang="en-US" dirty="0" smtClean="0">
                  <a:solidFill>
                    <a:srgbClr val="08FFFC"/>
                  </a:solidFill>
                </a:rPr>
                <a:t>:  RAP composite effective bulk shear for storm environment.</a:t>
              </a:r>
            </a:p>
            <a:p>
              <a:endParaRPr lang="en-US" dirty="0">
                <a:solidFill>
                  <a:srgbClr val="08FFFC"/>
                </a:solidFill>
              </a:endParaRPr>
            </a:p>
          </p:txBody>
        </p:sp>
        <p:cxnSp>
          <p:nvCxnSpPr>
            <p:cNvPr id="15" name="Straight Arrow Connector 14"/>
            <p:cNvCxnSpPr/>
            <p:nvPr/>
          </p:nvCxnSpPr>
          <p:spPr>
            <a:xfrm>
              <a:off x="4377266" y="4148328"/>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2743200"/>
            <a:ext cx="5037667" cy="1200329"/>
            <a:chOff x="372533" y="2743200"/>
            <a:chExt cx="5037667" cy="1200329"/>
          </a:xfrm>
        </p:grpSpPr>
        <p:sp>
          <p:nvSpPr>
            <p:cNvPr id="17" name="TextBox 16"/>
            <p:cNvSpPr txBox="1"/>
            <p:nvPr/>
          </p:nvSpPr>
          <p:spPr>
            <a:xfrm>
              <a:off x="372533" y="2743200"/>
              <a:ext cx="4343400" cy="1200329"/>
            </a:xfrm>
            <a:prstGeom prst="rect">
              <a:avLst/>
            </a:prstGeom>
            <a:solidFill>
              <a:schemeClr val="bg1"/>
            </a:solidFill>
          </p:spPr>
          <p:txBody>
            <a:bodyPr wrap="square" rtlCol="0">
              <a:spAutoFit/>
            </a:bodyPr>
            <a:lstStyle/>
            <a:p>
              <a:r>
                <a:rPr lang="en-US" dirty="0" smtClean="0">
                  <a:solidFill>
                    <a:srgbClr val="08FFFC"/>
                  </a:solidFill>
                </a:rPr>
                <a:t>MESH:  </a:t>
              </a:r>
              <a:r>
                <a:rPr lang="en-US" dirty="0" err="1" smtClean="0">
                  <a:solidFill>
                    <a:srgbClr val="08FFFC"/>
                  </a:solidFill>
                </a:rPr>
                <a:t>Instantenous</a:t>
              </a:r>
              <a:r>
                <a:rPr lang="en-US" dirty="0" smtClean="0">
                  <a:solidFill>
                    <a:srgbClr val="08FFFC"/>
                  </a:solidFill>
                </a:rPr>
                <a:t> maximum expected size of hail from MRMS radar data.  Time (current) and size (inches).</a:t>
              </a:r>
            </a:p>
            <a:p>
              <a:endParaRPr lang="en-US" dirty="0">
                <a:solidFill>
                  <a:srgbClr val="08FFFC"/>
                </a:solidFill>
              </a:endParaRPr>
            </a:p>
          </p:txBody>
        </p:sp>
        <p:cxnSp>
          <p:nvCxnSpPr>
            <p:cNvPr id="18" name="Straight Arrow Connector 17"/>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0" y="2133600"/>
            <a:ext cx="5029200" cy="2031325"/>
            <a:chOff x="381000" y="2031325"/>
            <a:chExt cx="5029200" cy="2031325"/>
          </a:xfrm>
        </p:grpSpPr>
        <p:sp>
          <p:nvSpPr>
            <p:cNvPr id="20" name="TextBox 19"/>
            <p:cNvSpPr txBox="1"/>
            <p:nvPr/>
          </p:nvSpPr>
          <p:spPr>
            <a:xfrm>
              <a:off x="381000" y="2031325"/>
              <a:ext cx="4343400" cy="2031325"/>
            </a:xfrm>
            <a:prstGeom prst="rect">
              <a:avLst/>
            </a:prstGeom>
            <a:solidFill>
              <a:schemeClr val="bg1"/>
            </a:solidFill>
          </p:spPr>
          <p:txBody>
            <a:bodyPr wrap="square" rtlCol="0">
              <a:spAutoFit/>
            </a:bodyPr>
            <a:lstStyle/>
            <a:p>
              <a:r>
                <a:rPr lang="en-US" dirty="0" smtClean="0">
                  <a:solidFill>
                    <a:srgbClr val="08FFFC"/>
                  </a:solidFill>
                </a:rPr>
                <a:t>Norm </a:t>
              </a:r>
              <a:r>
                <a:rPr lang="en-US" dirty="0" err="1" smtClean="0">
                  <a:solidFill>
                    <a:srgbClr val="08FFFC"/>
                  </a:solidFill>
                </a:rPr>
                <a:t>Vert</a:t>
              </a:r>
              <a:r>
                <a:rPr lang="en-US" dirty="0" smtClean="0">
                  <a:solidFill>
                    <a:srgbClr val="08FFFC"/>
                  </a:solidFill>
                </a:rPr>
                <a:t> Growth Rate (Max):  Maximum storm cell satellite vertical growth rate.  </a:t>
              </a:r>
              <a:endParaRPr lang="en-US" dirty="0">
                <a:solidFill>
                  <a:srgbClr val="08FFFC"/>
                </a:solidFill>
              </a:endParaRPr>
            </a:p>
            <a:p>
              <a:r>
                <a:rPr lang="en-US" dirty="0" smtClean="0">
                  <a:solidFill>
                    <a:srgbClr val="08FFFC"/>
                  </a:solidFill>
                </a:rPr>
                <a:t>Time occurred, normalized vertical cloud growth rate per minute.  </a:t>
              </a:r>
            </a:p>
            <a:p>
              <a:r>
                <a:rPr lang="en-US" dirty="0" smtClean="0">
                  <a:solidFill>
                    <a:srgbClr val="08FFFC"/>
                  </a:solidFill>
                </a:rPr>
                <a:t>Classified as weak, moderate, or strong.</a:t>
              </a:r>
            </a:p>
            <a:p>
              <a:endParaRPr lang="en-US" dirty="0">
                <a:solidFill>
                  <a:srgbClr val="08FFFC"/>
                </a:solidFill>
              </a:endParaRPr>
            </a:p>
          </p:txBody>
        </p:sp>
        <p:cxnSp>
          <p:nvCxnSpPr>
            <p:cNvPr id="21" name="Straight Arrow Connector 20"/>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6933" y="2743200"/>
            <a:ext cx="5029200" cy="1754327"/>
            <a:chOff x="381000" y="2590800"/>
            <a:chExt cx="5029200" cy="1754327"/>
          </a:xfrm>
        </p:grpSpPr>
        <p:sp>
          <p:nvSpPr>
            <p:cNvPr id="23" name="TextBox 22"/>
            <p:cNvSpPr txBox="1"/>
            <p:nvPr/>
          </p:nvSpPr>
          <p:spPr>
            <a:xfrm>
              <a:off x="381000" y="2590800"/>
              <a:ext cx="4343400" cy="1754327"/>
            </a:xfrm>
            <a:prstGeom prst="rect">
              <a:avLst/>
            </a:prstGeom>
            <a:solidFill>
              <a:schemeClr val="bg1"/>
            </a:solidFill>
          </p:spPr>
          <p:txBody>
            <a:bodyPr wrap="square" rtlCol="0">
              <a:spAutoFit/>
            </a:bodyPr>
            <a:lstStyle/>
            <a:p>
              <a:r>
                <a:rPr lang="en-US" dirty="0" smtClean="0">
                  <a:solidFill>
                    <a:srgbClr val="08FFFC"/>
                  </a:solidFill>
                </a:rPr>
                <a:t>Glaciation rate (Max):  Maximum storm cell satellite glaciation rate.  </a:t>
              </a:r>
            </a:p>
            <a:p>
              <a:r>
                <a:rPr lang="en-US" dirty="0" smtClean="0">
                  <a:solidFill>
                    <a:srgbClr val="08FFFC"/>
                  </a:solidFill>
                </a:rPr>
                <a:t>Time occurred, percentage of conversion from water to ice cloud-tops per minute.  Classified as weak, moderate, or strong.</a:t>
              </a:r>
            </a:p>
            <a:p>
              <a:endParaRPr lang="en-US" dirty="0">
                <a:solidFill>
                  <a:srgbClr val="08FFFC"/>
                </a:solidFill>
              </a:endParaRPr>
            </a:p>
          </p:txBody>
        </p:sp>
        <p:cxnSp>
          <p:nvCxnSpPr>
            <p:cNvPr id="24" name="Straight Arrow Connector 23"/>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4336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9"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9"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nodeType="clickEffect">
                                  <p:stCondLst>
                                    <p:cond delay="0"/>
                                  </p:stCondLst>
                                  <p:childTnLst>
                                    <p:animEffect transition="out" filter="dissolv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6" name="TextBox 5"/>
          <p:cNvSpPr txBox="1"/>
          <p:nvPr/>
        </p:nvSpPr>
        <p:spPr>
          <a:xfrm>
            <a:off x="685800" y="38101"/>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Hazardous Weather </a:t>
            </a:r>
            <a:r>
              <a:rPr lang="en-US" sz="3600" b="1" dirty="0" err="1">
                <a:solidFill>
                  <a:prstClr val="white"/>
                </a:solidFill>
                <a:latin typeface="Arial" pitchFamily="34" charset="0"/>
              </a:rPr>
              <a:t>Testbed</a:t>
            </a:r>
            <a:endParaRPr lang="en-US" sz="3600" b="1" dirty="0">
              <a:solidFill>
                <a:prstClr val="white"/>
              </a:solidFill>
              <a:latin typeface="Arial" pitchFamily="34" charset="0"/>
            </a:endParaRPr>
          </a:p>
        </p:txBody>
      </p:sp>
      <p:sp>
        <p:nvSpPr>
          <p:cNvPr id="7" name="TextBox 6"/>
          <p:cNvSpPr txBox="1"/>
          <p:nvPr/>
        </p:nvSpPr>
        <p:spPr>
          <a:xfrm>
            <a:off x="2286000" y="8382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3" name="Picture 2"/>
          <p:cNvPicPr>
            <a:picLocks noChangeAspect="1"/>
          </p:cNvPicPr>
          <p:nvPr/>
        </p:nvPicPr>
        <p:blipFill>
          <a:blip r:embed="rId3"/>
          <a:stretch>
            <a:fillRect/>
          </a:stretch>
        </p:blipFill>
        <p:spPr>
          <a:xfrm>
            <a:off x="1447800" y="1295400"/>
            <a:ext cx="6400800" cy="4952763"/>
          </a:xfrm>
          <a:prstGeom prst="rect">
            <a:avLst/>
          </a:prstGeom>
        </p:spPr>
      </p:pic>
      <p:sp>
        <p:nvSpPr>
          <p:cNvPr id="10" name="TextBox 9"/>
          <p:cNvSpPr txBox="1"/>
          <p:nvPr/>
        </p:nvSpPr>
        <p:spPr>
          <a:xfrm>
            <a:off x="2133600" y="6019800"/>
            <a:ext cx="53340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a:t>
            </a:r>
            <a:r>
              <a:rPr lang="en-US" sz="1400" dirty="0" err="1">
                <a:solidFill>
                  <a:schemeClr val="bg1"/>
                </a:solidFill>
              </a:rPr>
              <a:t>probsvr</a:t>
            </a:r>
            <a:r>
              <a:rPr lang="en-US" sz="1400" dirty="0">
                <a:solidFill>
                  <a:schemeClr val="bg1"/>
                </a:solidFill>
              </a:rPr>
              <a:t>-with-</a:t>
            </a:r>
            <a:r>
              <a:rPr lang="en-US" sz="1400" dirty="0" err="1">
                <a:solidFill>
                  <a:schemeClr val="bg1"/>
                </a:solidFill>
              </a:rPr>
              <a:t>warnings.html</a:t>
            </a:r>
            <a:endParaRPr lang="en-US" sz="1400" dirty="0">
              <a:solidFill>
                <a:schemeClr val="bg1"/>
              </a:solidFill>
            </a:endParaRPr>
          </a:p>
        </p:txBody>
      </p:sp>
    </p:spTree>
    <p:extLst>
      <p:ext uri="{BB962C8B-B14F-4D97-AF65-F5344CB8AC3E}">
        <p14:creationId xmlns:p14="http://schemas.microsoft.com/office/powerpoint/2010/main" val="32523345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7" name="TextBox 6"/>
          <p:cNvSpPr txBox="1"/>
          <p:nvPr/>
        </p:nvSpPr>
        <p:spPr>
          <a:xfrm>
            <a:off x="2133600" y="3048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11" name="Picture 10" descr="ProbSever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6650388" cy="3861240"/>
          </a:xfrm>
          <a:prstGeom prst="rect">
            <a:avLst/>
          </a:prstGeom>
        </p:spPr>
      </p:pic>
      <p:pic>
        <p:nvPicPr>
          <p:cNvPr id="12" name="Picture 11"/>
          <p:cNvPicPr>
            <a:picLocks noChangeAspect="1"/>
          </p:cNvPicPr>
          <p:nvPr/>
        </p:nvPicPr>
        <p:blipFill>
          <a:blip r:embed="rId4"/>
          <a:stretch>
            <a:fillRect/>
          </a:stretch>
        </p:blipFill>
        <p:spPr>
          <a:xfrm>
            <a:off x="76200" y="914400"/>
            <a:ext cx="7655962" cy="1237279"/>
          </a:xfrm>
          <a:prstGeom prst="rect">
            <a:avLst/>
          </a:prstGeom>
        </p:spPr>
      </p:pic>
      <p:sp>
        <p:nvSpPr>
          <p:cNvPr id="15" name="TextBox 14"/>
          <p:cNvSpPr txBox="1"/>
          <p:nvPr/>
        </p:nvSpPr>
        <p:spPr>
          <a:xfrm>
            <a:off x="4800600" y="2590800"/>
            <a:ext cx="4267200" cy="2585323"/>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a:solidFill>
                  <a:srgbClr val="000000"/>
                </a:solidFill>
              </a:rPr>
              <a:t>normalized vertical growth rate and the glaciation rate were both strong. In this case, I was confident enough to use the </a:t>
            </a:r>
            <a:r>
              <a:rPr lang="en-US" dirty="0" err="1">
                <a:solidFill>
                  <a:srgbClr val="000000"/>
                </a:solidFill>
              </a:rPr>
              <a:t>ProbSevere</a:t>
            </a:r>
            <a:r>
              <a:rPr lang="en-US" dirty="0">
                <a:solidFill>
                  <a:srgbClr val="000000"/>
                </a:solidFill>
              </a:rPr>
              <a:t> by itself to issue a severe thunderstorm warning. I started drawing the warning polygon prior to the highest percentage coming from </a:t>
            </a:r>
            <a:r>
              <a:rPr lang="en-US" dirty="0" err="1">
                <a:solidFill>
                  <a:srgbClr val="000000"/>
                </a:solidFill>
              </a:rPr>
              <a:t>ProbSevere</a:t>
            </a:r>
            <a:r>
              <a:rPr lang="en-US" dirty="0">
                <a:solidFill>
                  <a:srgbClr val="000000"/>
                </a:solidFill>
              </a:rPr>
              <a:t>. In the end, my polygon was issued nearly coincident with the highest probabilities</a:t>
            </a:r>
            <a:r>
              <a:rPr lang="en-US" dirty="0" smtClean="0">
                <a:solidFill>
                  <a:srgbClr val="000000"/>
                </a:solidFill>
              </a:rPr>
              <a:t>.”</a:t>
            </a:r>
            <a:endParaRPr lang="en-US" dirty="0">
              <a:solidFill>
                <a:srgbClr val="000000"/>
              </a:solidFill>
            </a:endParaRPr>
          </a:p>
        </p:txBody>
      </p:sp>
      <p:sp>
        <p:nvSpPr>
          <p:cNvPr id="16" name="TextBox 15"/>
          <p:cNvSpPr txBox="1"/>
          <p:nvPr/>
        </p:nvSpPr>
        <p:spPr>
          <a:xfrm>
            <a:off x="1676400" y="6096000"/>
            <a:ext cx="57912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a:t>
            </a:r>
            <a:r>
              <a:rPr lang="en-US" sz="1400" dirty="0" err="1">
                <a:solidFill>
                  <a:schemeClr val="bg1"/>
                </a:solidFill>
              </a:rPr>
              <a:t>probsevere</a:t>
            </a:r>
            <a:r>
              <a:rPr lang="en-US" sz="1400" dirty="0">
                <a:solidFill>
                  <a:schemeClr val="bg1"/>
                </a:solidFill>
              </a:rPr>
              <a:t>-in-warning-</a:t>
            </a:r>
            <a:r>
              <a:rPr lang="en-US" sz="1400" dirty="0" err="1">
                <a:solidFill>
                  <a:schemeClr val="bg1"/>
                </a:solidFill>
              </a:rPr>
              <a:t>decision.html</a:t>
            </a:r>
            <a:endParaRPr lang="en-US" sz="1400" dirty="0">
              <a:solidFill>
                <a:schemeClr val="bg1"/>
              </a:solidFill>
            </a:endParaRPr>
          </a:p>
        </p:txBody>
      </p:sp>
    </p:spTree>
    <p:extLst>
      <p:ext uri="{BB962C8B-B14F-4D97-AF65-F5344CB8AC3E}">
        <p14:creationId xmlns:p14="http://schemas.microsoft.com/office/powerpoint/2010/main" val="4016232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chemeClr val="tx1"/>
                </a:solidFill>
              </a:rPr>
              <a:t>Collaborative Research</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5" name="Slide Number Placeholder 4"/>
          <p:cNvSpPr>
            <a:spLocks noGrp="1"/>
          </p:cNvSpPr>
          <p:nvPr>
            <p:ph type="sldNum" sz="quarter" idx="12"/>
          </p:nvPr>
        </p:nvSpPr>
        <p:spPr/>
        <p:txBody>
          <a:bodyPr/>
          <a:lstStyle/>
          <a:p>
            <a:fld id="{42908C82-07A9-4257-B486-514AC1A5E3DE}" type="slidenum">
              <a:rPr lang="en-US" smtClean="0"/>
              <a:t>2</a:t>
            </a:fld>
            <a:endParaRPr lang="en-US" dirty="0"/>
          </a:p>
        </p:txBody>
      </p:sp>
      <p:pic>
        <p:nvPicPr>
          <p:cNvPr id="11" name="Picture 10" descr="CIMSS_logo_web_multicolor_PNG_1100x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3101975" cy="2255982"/>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3"/>
            <a:ext cx="2590800" cy="258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52800" y="1752600"/>
            <a:ext cx="5410200" cy="4154983"/>
          </a:xfrm>
          <a:prstGeom prst="rect">
            <a:avLst/>
          </a:prstGeom>
          <a:noFill/>
        </p:spPr>
        <p:txBody>
          <a:bodyPr wrap="square" rtlCol="0">
            <a:spAutoFit/>
          </a:bodyPr>
          <a:lstStyle/>
          <a:p>
            <a:pPr algn="r"/>
            <a:r>
              <a:rPr lang="en-US" sz="2400" b="1" dirty="0" smtClean="0">
                <a:solidFill>
                  <a:schemeClr val="bg1"/>
                </a:solidFill>
              </a:rPr>
              <a:t>Dan Lindsey (NOAA/NESDIS/STAR)</a:t>
            </a:r>
          </a:p>
          <a:p>
            <a:pPr algn="r"/>
            <a:endParaRPr lang="en-US" sz="2400" b="1" dirty="0">
              <a:solidFill>
                <a:schemeClr val="bg1"/>
              </a:solidFill>
            </a:endParaRPr>
          </a:p>
          <a:p>
            <a:pPr algn="r"/>
            <a:r>
              <a:rPr lang="en-US" sz="2400" b="1" dirty="0" smtClean="0">
                <a:solidFill>
                  <a:schemeClr val="bg1"/>
                </a:solidFill>
              </a:rPr>
              <a:t>John </a:t>
            </a:r>
            <a:r>
              <a:rPr lang="en-US" sz="2400" b="1" dirty="0" err="1" smtClean="0">
                <a:solidFill>
                  <a:schemeClr val="bg1"/>
                </a:solidFill>
              </a:rPr>
              <a:t>Cintineo</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Justin </a:t>
            </a:r>
            <a:r>
              <a:rPr lang="en-US" sz="2400" b="1" dirty="0" err="1" smtClean="0">
                <a:solidFill>
                  <a:schemeClr val="bg1"/>
                </a:solidFill>
              </a:rPr>
              <a:t>Sieglaff</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Jordan </a:t>
            </a:r>
            <a:r>
              <a:rPr lang="en-US" sz="2400" b="1" dirty="0" err="1" smtClean="0">
                <a:solidFill>
                  <a:schemeClr val="bg1"/>
                </a:solidFill>
              </a:rPr>
              <a:t>Gerth</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Lee </a:t>
            </a:r>
            <a:r>
              <a:rPr lang="en-US" sz="2400" b="1" dirty="0" err="1" smtClean="0">
                <a:solidFill>
                  <a:schemeClr val="bg1"/>
                </a:solidFill>
              </a:rPr>
              <a:t>Cronce</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Eric </a:t>
            </a:r>
            <a:r>
              <a:rPr lang="en-US" sz="2400" b="1" dirty="0" err="1" smtClean="0">
                <a:solidFill>
                  <a:schemeClr val="bg1"/>
                </a:solidFill>
              </a:rPr>
              <a:t>Loken</a:t>
            </a:r>
            <a:r>
              <a:rPr lang="en-US" sz="2400" b="1" dirty="0" smtClean="0">
                <a:solidFill>
                  <a:schemeClr val="bg1"/>
                </a:solidFill>
              </a:rPr>
              <a:t> (UW-AOS)</a:t>
            </a:r>
            <a:endParaRPr lang="en-US" sz="2400" b="1" dirty="0">
              <a:solidFill>
                <a:schemeClr val="bg1"/>
              </a:solidFill>
            </a:endParaRPr>
          </a:p>
        </p:txBody>
      </p:sp>
    </p:spTree>
    <p:extLst>
      <p:ext uri="{BB962C8B-B14F-4D97-AF65-F5344CB8AC3E}">
        <p14:creationId xmlns:p14="http://schemas.microsoft.com/office/powerpoint/2010/main" val="39278928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7" name="TextBox 6"/>
          <p:cNvSpPr txBox="1"/>
          <p:nvPr/>
        </p:nvSpPr>
        <p:spPr>
          <a:xfrm>
            <a:off x="2133600" y="762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2" name="Picture 1"/>
          <p:cNvPicPr>
            <a:picLocks noChangeAspect="1"/>
          </p:cNvPicPr>
          <p:nvPr/>
        </p:nvPicPr>
        <p:blipFill>
          <a:blip r:embed="rId3"/>
          <a:stretch>
            <a:fillRect/>
          </a:stretch>
        </p:blipFill>
        <p:spPr>
          <a:xfrm>
            <a:off x="609600" y="609600"/>
            <a:ext cx="7315200" cy="5645571"/>
          </a:xfrm>
          <a:prstGeom prst="rect">
            <a:avLst/>
          </a:prstGeom>
        </p:spPr>
      </p:pic>
      <p:sp>
        <p:nvSpPr>
          <p:cNvPr id="15" name="TextBox 14"/>
          <p:cNvSpPr txBox="1"/>
          <p:nvPr/>
        </p:nvSpPr>
        <p:spPr>
          <a:xfrm>
            <a:off x="4800600" y="3856672"/>
            <a:ext cx="4267200" cy="1477328"/>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“This </a:t>
            </a:r>
            <a:r>
              <a:rPr lang="en-US" dirty="0">
                <a:solidFill>
                  <a:srgbClr val="000000"/>
                </a:solidFill>
              </a:rPr>
              <a:t>demonstrates that </a:t>
            </a:r>
            <a:r>
              <a:rPr lang="en-US" dirty="0" err="1">
                <a:solidFill>
                  <a:srgbClr val="000000"/>
                </a:solidFill>
              </a:rPr>
              <a:t>ProbSevere</a:t>
            </a:r>
            <a:r>
              <a:rPr lang="en-US" dirty="0">
                <a:solidFill>
                  <a:srgbClr val="000000"/>
                </a:solidFill>
              </a:rPr>
              <a:t> might be useful not only for growing thunderstorms, but collapsing thunderstorms (and their associated risk of strong winds) as well</a:t>
            </a:r>
            <a:r>
              <a:rPr lang="en-US" dirty="0" smtClean="0">
                <a:solidFill>
                  <a:srgbClr val="000000"/>
                </a:solidFill>
              </a:rPr>
              <a:t>.”</a:t>
            </a:r>
            <a:endParaRPr lang="en-US" dirty="0">
              <a:solidFill>
                <a:srgbClr val="000000"/>
              </a:solidFill>
            </a:endParaRPr>
          </a:p>
        </p:txBody>
      </p:sp>
      <p:sp>
        <p:nvSpPr>
          <p:cNvPr id="9" name="TextBox 8"/>
          <p:cNvSpPr txBox="1"/>
          <p:nvPr/>
        </p:nvSpPr>
        <p:spPr>
          <a:xfrm>
            <a:off x="1600200" y="6169296"/>
            <a:ext cx="63246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/2015/05/significant-weather-advisory-in-</a:t>
            </a:r>
            <a:r>
              <a:rPr lang="en-US" sz="1400" dirty="0" err="1">
                <a:solidFill>
                  <a:schemeClr val="bg1"/>
                </a:solidFill>
              </a:rPr>
              <a:t>florida.html</a:t>
            </a:r>
            <a:endParaRPr lang="en-US" sz="1400" dirty="0">
              <a:solidFill>
                <a:schemeClr val="bg1"/>
              </a:solidFill>
            </a:endParaRPr>
          </a:p>
        </p:txBody>
      </p:sp>
    </p:spTree>
    <p:extLst>
      <p:ext uri="{BB962C8B-B14F-4D97-AF65-F5344CB8AC3E}">
        <p14:creationId xmlns:p14="http://schemas.microsoft.com/office/powerpoint/2010/main" val="1923428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21</a:t>
            </a:fld>
            <a:endParaRPr lang="en-US"/>
          </a:p>
        </p:txBody>
      </p:sp>
      <p:pic>
        <p:nvPicPr>
          <p:cNvPr id="3" name="Picture 2"/>
          <p:cNvPicPr>
            <a:picLocks noChangeAspect="1"/>
          </p:cNvPicPr>
          <p:nvPr/>
        </p:nvPicPr>
        <p:blipFill>
          <a:blip r:embed="rId2"/>
          <a:stretch>
            <a:fillRect/>
          </a:stretch>
        </p:blipFill>
        <p:spPr>
          <a:xfrm>
            <a:off x="0" y="152400"/>
            <a:ext cx="4838821" cy="6324600"/>
          </a:xfrm>
          <a:prstGeom prst="rect">
            <a:avLst/>
          </a:prstGeom>
        </p:spPr>
      </p:pic>
      <p:pic>
        <p:nvPicPr>
          <p:cNvPr id="4" name="Picture 3"/>
          <p:cNvPicPr>
            <a:picLocks noChangeAspect="1"/>
          </p:cNvPicPr>
          <p:nvPr/>
        </p:nvPicPr>
        <p:blipFill>
          <a:blip r:embed="rId3"/>
          <a:stretch>
            <a:fillRect/>
          </a:stretch>
        </p:blipFill>
        <p:spPr>
          <a:xfrm>
            <a:off x="4953000" y="609600"/>
            <a:ext cx="4114800" cy="2042882"/>
          </a:xfrm>
          <a:prstGeom prst="rect">
            <a:avLst/>
          </a:prstGeom>
        </p:spPr>
      </p:pic>
      <p:sp>
        <p:nvSpPr>
          <p:cNvPr id="5" name="TextBox 4"/>
          <p:cNvSpPr txBox="1"/>
          <p:nvPr/>
        </p:nvSpPr>
        <p:spPr>
          <a:xfrm>
            <a:off x="4572000" y="-76200"/>
            <a:ext cx="4648200" cy="646258"/>
          </a:xfrm>
          <a:prstGeom prst="rect">
            <a:avLst/>
          </a:prstGeom>
          <a:solidFill>
            <a:srgbClr val="FFFF00"/>
          </a:solidFill>
          <a:ln w="31750">
            <a:solidFill>
              <a:schemeClr val="bg1"/>
            </a:solidFill>
          </a:ln>
        </p:spPr>
        <p:txBody>
          <a:bodyPr wrap="square" lIns="91365" tIns="45684" rIns="91365" bIns="45684" rtlCol="0">
            <a:spAutoFit/>
          </a:bodyPr>
          <a:lstStyle/>
          <a:p>
            <a:pPr algn="ctr"/>
            <a:r>
              <a:rPr lang="en-US" b="1" dirty="0" smtClean="0">
                <a:solidFill>
                  <a:schemeClr val="bg1"/>
                </a:solidFill>
              </a:rPr>
              <a:t>HWT </a:t>
            </a:r>
            <a:r>
              <a:rPr lang="en-US" b="1" dirty="0">
                <a:solidFill>
                  <a:schemeClr val="bg1"/>
                </a:solidFill>
              </a:rPr>
              <a:t>EWP Blog</a:t>
            </a:r>
            <a:br>
              <a:rPr lang="en-US" b="1" dirty="0">
                <a:solidFill>
                  <a:schemeClr val="bg1"/>
                </a:solidFill>
              </a:rPr>
            </a:br>
            <a:r>
              <a:rPr lang="en-US" b="1" dirty="0">
                <a:solidFill>
                  <a:schemeClr val="bg1"/>
                </a:solidFill>
              </a:rPr>
              <a:t>http://</a:t>
            </a:r>
            <a:r>
              <a:rPr lang="en-US" b="1" dirty="0" err="1">
                <a:solidFill>
                  <a:schemeClr val="bg1"/>
                </a:solidFill>
              </a:rPr>
              <a:t>hwt.nssl.noaa.gov</a:t>
            </a:r>
            <a:r>
              <a:rPr lang="en-US" b="1" dirty="0">
                <a:solidFill>
                  <a:schemeClr val="bg1"/>
                </a:solidFill>
              </a:rPr>
              <a:t>/</a:t>
            </a:r>
            <a:r>
              <a:rPr lang="en-US" b="1" dirty="0" err="1">
                <a:solidFill>
                  <a:schemeClr val="bg1"/>
                </a:solidFill>
              </a:rPr>
              <a:t>ewp</a:t>
            </a:r>
            <a:r>
              <a:rPr lang="en-US" b="1" dirty="0">
                <a:solidFill>
                  <a:schemeClr val="bg1"/>
                </a:solidFill>
              </a:rPr>
              <a:t>/internal/blog/</a:t>
            </a:r>
          </a:p>
        </p:txBody>
      </p:sp>
      <p:sp>
        <p:nvSpPr>
          <p:cNvPr id="6" name="TextBox 5"/>
          <p:cNvSpPr txBox="1"/>
          <p:nvPr/>
        </p:nvSpPr>
        <p:spPr>
          <a:xfrm>
            <a:off x="2819400" y="421957"/>
            <a:ext cx="1143000" cy="492443"/>
          </a:xfrm>
          <a:prstGeom prst="rect">
            <a:avLst/>
          </a:prstGeom>
          <a:solidFill>
            <a:srgbClr val="FFFFFF"/>
          </a:solidFill>
        </p:spPr>
        <p:txBody>
          <a:bodyPr wrap="square" rtlCol="0">
            <a:spAutoFit/>
          </a:bodyPr>
          <a:lstStyle/>
          <a:p>
            <a:r>
              <a:rPr lang="en-US" sz="2600" b="1" dirty="0" smtClean="0">
                <a:solidFill>
                  <a:srgbClr val="000000"/>
                </a:solidFill>
              </a:rPr>
              <a:t>CIMSS</a:t>
            </a:r>
            <a:endParaRPr lang="en-US" sz="2600" b="1" dirty="0">
              <a:solidFill>
                <a:srgbClr val="000000"/>
              </a:solidFill>
            </a:endParaRPr>
          </a:p>
        </p:txBody>
      </p:sp>
      <p:sp>
        <p:nvSpPr>
          <p:cNvPr id="7" name="TextBox 6"/>
          <p:cNvSpPr txBox="1"/>
          <p:nvPr/>
        </p:nvSpPr>
        <p:spPr>
          <a:xfrm>
            <a:off x="4953000" y="3247145"/>
            <a:ext cx="3733800" cy="1477255"/>
          </a:xfrm>
          <a:prstGeom prst="rect">
            <a:avLst/>
          </a:prstGeom>
          <a:solidFill>
            <a:srgbClr val="FFFF00"/>
          </a:solidFill>
          <a:ln w="31750">
            <a:solidFill>
              <a:schemeClr val="bg1"/>
            </a:solidFill>
          </a:ln>
        </p:spPr>
        <p:txBody>
          <a:bodyPr wrap="square" lIns="91365" tIns="45684" rIns="91365" bIns="45684" rtlCol="0">
            <a:spAutoFit/>
          </a:bodyPr>
          <a:lstStyle/>
          <a:p>
            <a:r>
              <a:rPr lang="en-US" dirty="0" smtClean="0">
                <a:solidFill>
                  <a:schemeClr val="bg1"/>
                </a:solidFill>
              </a:rPr>
              <a:t>“In </a:t>
            </a:r>
            <a:r>
              <a:rPr lang="en-US" dirty="0">
                <a:solidFill>
                  <a:schemeClr val="bg1"/>
                </a:solidFill>
              </a:rPr>
              <a:t>about a 5 minute span the cell highlighted in blue showed a severe potential of only 20 percent but increased to 89 percent and produced reported one inch </a:t>
            </a:r>
            <a:r>
              <a:rPr lang="en-US" dirty="0" smtClean="0">
                <a:solidFill>
                  <a:schemeClr val="bg1"/>
                </a:solidFill>
              </a:rPr>
              <a:t>hail…”</a:t>
            </a:r>
            <a:endParaRPr lang="en-US" dirty="0">
              <a:solidFill>
                <a:schemeClr val="bg1"/>
              </a:solidFill>
            </a:endParaRPr>
          </a:p>
        </p:txBody>
      </p:sp>
    </p:spTree>
    <p:extLst>
      <p:ext uri="{BB962C8B-B14F-4D97-AF65-F5344CB8AC3E}">
        <p14:creationId xmlns:p14="http://schemas.microsoft.com/office/powerpoint/2010/main" val="14925358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pic>
        <p:nvPicPr>
          <p:cNvPr id="2" name="Picture 1"/>
          <p:cNvPicPr>
            <a:picLocks noChangeAspect="1"/>
          </p:cNvPicPr>
          <p:nvPr/>
        </p:nvPicPr>
        <p:blipFill rotWithShape="1">
          <a:blip r:embed="rId3"/>
          <a:srcRect b="9666"/>
          <a:stretch/>
        </p:blipFill>
        <p:spPr>
          <a:xfrm>
            <a:off x="0" y="533400"/>
            <a:ext cx="6013924" cy="3992388"/>
          </a:xfrm>
          <a:prstGeom prst="rect">
            <a:avLst/>
          </a:prstGeom>
        </p:spPr>
      </p:pic>
      <p:sp>
        <p:nvSpPr>
          <p:cNvPr id="7" name="TextBox 6"/>
          <p:cNvSpPr txBox="1"/>
          <p:nvPr/>
        </p:nvSpPr>
        <p:spPr>
          <a:xfrm>
            <a:off x="2209800" y="1524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3" name="Picture 2"/>
          <p:cNvPicPr>
            <a:picLocks noChangeAspect="1"/>
          </p:cNvPicPr>
          <p:nvPr/>
        </p:nvPicPr>
        <p:blipFill>
          <a:blip r:embed="rId4"/>
          <a:stretch>
            <a:fillRect/>
          </a:stretch>
        </p:blipFill>
        <p:spPr>
          <a:xfrm>
            <a:off x="3325077" y="2071092"/>
            <a:ext cx="5818923" cy="4405908"/>
          </a:xfrm>
          <a:prstGeom prst="rect">
            <a:avLst/>
          </a:prstGeom>
        </p:spPr>
      </p:pic>
      <p:sp>
        <p:nvSpPr>
          <p:cNvPr id="8" name="TextBox 7"/>
          <p:cNvSpPr txBox="1"/>
          <p:nvPr/>
        </p:nvSpPr>
        <p:spPr>
          <a:xfrm>
            <a:off x="4495800" y="1295400"/>
            <a:ext cx="3733800" cy="40003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dirty="0" smtClean="0">
                <a:solidFill>
                  <a:prstClr val="black"/>
                </a:solidFill>
                <a:latin typeface="Arial" pitchFamily="34" charset="0"/>
              </a:rPr>
              <a:t>Expansion of warning polygons</a:t>
            </a:r>
            <a:endParaRPr lang="en-US" sz="2000" dirty="0">
              <a:solidFill>
                <a:prstClr val="black"/>
              </a:solidFill>
              <a:latin typeface="Arial" pitchFamily="34" charset="0"/>
            </a:endParaRPr>
          </a:p>
        </p:txBody>
      </p:sp>
      <p:sp>
        <p:nvSpPr>
          <p:cNvPr id="9" name="TextBox 8"/>
          <p:cNvSpPr txBox="1"/>
          <p:nvPr/>
        </p:nvSpPr>
        <p:spPr>
          <a:xfrm>
            <a:off x="914400" y="5410200"/>
            <a:ext cx="3733800" cy="40003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dirty="0" smtClean="0">
                <a:solidFill>
                  <a:prstClr val="black"/>
                </a:solidFill>
                <a:latin typeface="Arial" pitchFamily="34" charset="0"/>
              </a:rPr>
              <a:t>Expiration of warning polygons</a:t>
            </a:r>
            <a:endParaRPr lang="en-US" sz="2000" dirty="0">
              <a:solidFill>
                <a:prstClr val="black"/>
              </a:solidFill>
              <a:latin typeface="Arial" pitchFamily="34" charset="0"/>
            </a:endParaRPr>
          </a:p>
        </p:txBody>
      </p:sp>
    </p:spTree>
    <p:extLst>
      <p:ext uri="{BB962C8B-B14F-4D97-AF65-F5344CB8AC3E}">
        <p14:creationId xmlns:p14="http://schemas.microsoft.com/office/powerpoint/2010/main" val="2940861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23</a:t>
            </a:fld>
            <a:endParaRPr lang="en-US"/>
          </a:p>
        </p:txBody>
      </p:sp>
      <p:pic>
        <p:nvPicPr>
          <p:cNvPr id="3" name="Picture 2"/>
          <p:cNvPicPr>
            <a:picLocks noChangeAspect="1"/>
          </p:cNvPicPr>
          <p:nvPr/>
        </p:nvPicPr>
        <p:blipFill>
          <a:blip r:embed="rId2"/>
          <a:stretch>
            <a:fillRect/>
          </a:stretch>
        </p:blipFill>
        <p:spPr>
          <a:xfrm>
            <a:off x="0" y="76200"/>
            <a:ext cx="9144000" cy="5960998"/>
          </a:xfrm>
          <a:prstGeom prst="rect">
            <a:avLst/>
          </a:prstGeom>
        </p:spPr>
      </p:pic>
      <p:sp>
        <p:nvSpPr>
          <p:cNvPr id="4" name="TextBox 3"/>
          <p:cNvSpPr txBox="1"/>
          <p:nvPr/>
        </p:nvSpPr>
        <p:spPr>
          <a:xfrm>
            <a:off x="2819400" y="71808"/>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sp>
        <p:nvSpPr>
          <p:cNvPr id="5" name="TextBox 4"/>
          <p:cNvSpPr txBox="1"/>
          <p:nvPr/>
        </p:nvSpPr>
        <p:spPr>
          <a:xfrm>
            <a:off x="2895600" y="6093096"/>
            <a:ext cx="47244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/2015/06/</a:t>
            </a:r>
            <a:r>
              <a:rPr lang="en-US" sz="1400" dirty="0" err="1">
                <a:solidFill>
                  <a:schemeClr val="bg1"/>
                </a:solidFill>
              </a:rPr>
              <a:t>probsevere-jump.html</a:t>
            </a:r>
            <a:endParaRPr lang="en-US" sz="1400" dirty="0">
              <a:solidFill>
                <a:schemeClr val="bg1"/>
              </a:solidFill>
            </a:endParaRPr>
          </a:p>
        </p:txBody>
      </p:sp>
      <p:sp>
        <p:nvSpPr>
          <p:cNvPr id="6" name="TextBox 5"/>
          <p:cNvSpPr txBox="1"/>
          <p:nvPr/>
        </p:nvSpPr>
        <p:spPr>
          <a:xfrm>
            <a:off x="76200" y="2667000"/>
            <a:ext cx="3810000" cy="1477328"/>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err="1">
                <a:solidFill>
                  <a:srgbClr val="000000"/>
                </a:solidFill>
              </a:rPr>
              <a:t>ProbSevere</a:t>
            </a:r>
            <a:r>
              <a:rPr lang="en-US" dirty="0">
                <a:solidFill>
                  <a:srgbClr val="000000"/>
                </a:solidFill>
              </a:rPr>
              <a:t> algorithm jumped from 36% to 88% between 0052z and 0056z. At 0102z, a large TBSS appeared, so there was certainly lead time on that feature showing up</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61456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24</a:t>
            </a:fld>
            <a:endParaRPr lang="en-US"/>
          </a:p>
        </p:txBody>
      </p:sp>
      <p:pic>
        <p:nvPicPr>
          <p:cNvPr id="4" name="Picture 3"/>
          <p:cNvPicPr>
            <a:picLocks noChangeAspect="1"/>
          </p:cNvPicPr>
          <p:nvPr/>
        </p:nvPicPr>
        <p:blipFill>
          <a:blip r:embed="rId2"/>
          <a:stretch>
            <a:fillRect/>
          </a:stretch>
        </p:blipFill>
        <p:spPr>
          <a:xfrm>
            <a:off x="838200" y="2209800"/>
            <a:ext cx="7543800" cy="4234316"/>
          </a:xfrm>
          <a:prstGeom prst="rect">
            <a:avLst/>
          </a:prstGeom>
        </p:spPr>
      </p:pic>
      <p:sp>
        <p:nvSpPr>
          <p:cNvPr id="5" name="TextBox 4"/>
          <p:cNvSpPr txBox="1"/>
          <p:nvPr/>
        </p:nvSpPr>
        <p:spPr>
          <a:xfrm>
            <a:off x="5181600" y="3048000"/>
            <a:ext cx="3810000" cy="2862323"/>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a:solidFill>
                  <a:srgbClr val="000000"/>
                </a:solidFill>
              </a:rPr>
              <a:t>initial warning was based on a 90% </a:t>
            </a:r>
            <a:r>
              <a:rPr lang="en-US" dirty="0" err="1">
                <a:solidFill>
                  <a:srgbClr val="000000"/>
                </a:solidFill>
              </a:rPr>
              <a:t>prob</a:t>
            </a:r>
            <a:r>
              <a:rPr lang="en-US" dirty="0">
                <a:solidFill>
                  <a:srgbClr val="000000"/>
                </a:solidFill>
              </a:rPr>
              <a:t> severe according to the NOAA/CIMSS model. This was extremely useful since we had little situational awareness since we just started but had enough trust in it and a quick glance at the radar confirmed it was probably on to something.  Helped give us a nearly 20 minute lead </a:t>
            </a:r>
            <a:r>
              <a:rPr lang="en-US" dirty="0" smtClean="0">
                <a:solidFill>
                  <a:srgbClr val="000000"/>
                </a:solidFill>
              </a:rPr>
              <a:t>time.”</a:t>
            </a:r>
            <a:endParaRPr lang="en-US" dirty="0">
              <a:solidFill>
                <a:srgbClr val="000000"/>
              </a:solidFill>
            </a:endParaRPr>
          </a:p>
        </p:txBody>
      </p:sp>
      <p:grpSp>
        <p:nvGrpSpPr>
          <p:cNvPr id="7" name="Group 6"/>
          <p:cNvGrpSpPr/>
          <p:nvPr/>
        </p:nvGrpSpPr>
        <p:grpSpPr>
          <a:xfrm>
            <a:off x="0" y="400424"/>
            <a:ext cx="9144000" cy="1733176"/>
            <a:chOff x="0" y="400424"/>
            <a:chExt cx="9144000" cy="1733176"/>
          </a:xfrm>
        </p:grpSpPr>
        <p:pic>
          <p:nvPicPr>
            <p:cNvPr id="3" name="Picture 2"/>
            <p:cNvPicPr>
              <a:picLocks noChangeAspect="1"/>
            </p:cNvPicPr>
            <p:nvPr/>
          </p:nvPicPr>
          <p:blipFill>
            <a:blip r:embed="rId3"/>
            <a:stretch>
              <a:fillRect/>
            </a:stretch>
          </p:blipFill>
          <p:spPr>
            <a:xfrm>
              <a:off x="0" y="400424"/>
              <a:ext cx="9144000" cy="1733176"/>
            </a:xfrm>
            <a:prstGeom prst="rect">
              <a:avLst/>
            </a:prstGeom>
          </p:spPr>
        </p:pic>
        <p:pic>
          <p:nvPicPr>
            <p:cNvPr id="6" name="Picture 5"/>
            <p:cNvPicPr>
              <a:picLocks noChangeAspect="1"/>
            </p:cNvPicPr>
            <p:nvPr/>
          </p:nvPicPr>
          <p:blipFill>
            <a:blip r:embed="rId4"/>
            <a:stretch>
              <a:fillRect/>
            </a:stretch>
          </p:blipFill>
          <p:spPr>
            <a:xfrm>
              <a:off x="7227618" y="1752600"/>
              <a:ext cx="1763982" cy="312439"/>
            </a:xfrm>
            <a:prstGeom prst="rect">
              <a:avLst/>
            </a:prstGeom>
          </p:spPr>
        </p:pic>
      </p:grpSp>
    </p:spTree>
    <p:extLst>
      <p:ext uri="{BB962C8B-B14F-4D97-AF65-F5344CB8AC3E}">
        <p14:creationId xmlns:p14="http://schemas.microsoft.com/office/powerpoint/2010/main" val="295825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4" y="685800"/>
            <a:ext cx="6038867" cy="6172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7" name="TextBox 6"/>
          <p:cNvSpPr txBox="1"/>
          <p:nvPr/>
        </p:nvSpPr>
        <p:spPr>
          <a:xfrm>
            <a:off x="2133600" y="1524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8" name="Picture 7" descr="hwt_surv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600239"/>
            <a:ext cx="4991100" cy="3786975"/>
          </a:xfrm>
          <a:prstGeom prst="rect">
            <a:avLst/>
          </a:prstGeom>
        </p:spPr>
      </p:pic>
    </p:spTree>
    <p:extLst>
      <p:ext uri="{BB962C8B-B14F-4D97-AF65-F5344CB8AC3E}">
        <p14:creationId xmlns:p14="http://schemas.microsoft.com/office/powerpoint/2010/main" val="18300853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522" y="1177455"/>
            <a:ext cx="4561678" cy="3927945"/>
          </a:xfrm>
          <a:prstGeom prst="rect">
            <a:avLst/>
          </a:prstGeo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26</a:t>
            </a:fld>
            <a:endParaRPr lang="en-US"/>
          </a:p>
        </p:txBody>
      </p:sp>
      <p:pic>
        <p:nvPicPr>
          <p:cNvPr id="3" name="Picture 2"/>
          <p:cNvPicPr>
            <a:picLocks noChangeAspect="1"/>
          </p:cNvPicPr>
          <p:nvPr/>
        </p:nvPicPr>
        <p:blipFill>
          <a:blip r:embed="rId3"/>
          <a:stretch>
            <a:fillRect/>
          </a:stretch>
        </p:blipFill>
        <p:spPr>
          <a:xfrm>
            <a:off x="-19136" y="76200"/>
            <a:ext cx="9144000" cy="973169"/>
          </a:xfrm>
          <a:prstGeom prst="rect">
            <a:avLst/>
          </a:prstGeom>
        </p:spPr>
      </p:pic>
      <p:pic>
        <p:nvPicPr>
          <p:cNvPr id="4" name="Picture 3"/>
          <p:cNvPicPr>
            <a:picLocks noChangeAspect="1"/>
          </p:cNvPicPr>
          <p:nvPr/>
        </p:nvPicPr>
        <p:blipFill>
          <a:blip r:embed="rId4"/>
          <a:stretch>
            <a:fillRect/>
          </a:stretch>
        </p:blipFill>
        <p:spPr>
          <a:xfrm>
            <a:off x="4648200" y="1219200"/>
            <a:ext cx="4443274" cy="3733800"/>
          </a:xfrm>
          <a:prstGeom prst="rect">
            <a:avLst/>
          </a:prstGeom>
        </p:spPr>
      </p:pic>
      <p:sp>
        <p:nvSpPr>
          <p:cNvPr id="5" name="TextBox 4"/>
          <p:cNvSpPr txBox="1"/>
          <p:nvPr/>
        </p:nvSpPr>
        <p:spPr>
          <a:xfrm>
            <a:off x="914400" y="4944070"/>
            <a:ext cx="7467600" cy="923330"/>
          </a:xfrm>
          <a:prstGeom prst="rect">
            <a:avLst/>
          </a:prstGeom>
          <a:solidFill>
            <a:srgbClr val="FFFF00"/>
          </a:solidFill>
          <a:ln w="38100" cmpd="sng">
            <a:solidFill>
              <a:schemeClr val="bg1"/>
            </a:solidFill>
          </a:ln>
        </p:spPr>
        <p:txBody>
          <a:bodyPr wrap="square" rtlCol="0">
            <a:spAutoFit/>
          </a:bodyPr>
          <a:lstStyle/>
          <a:p>
            <a:r>
              <a:rPr lang="en-US" dirty="0">
                <a:solidFill>
                  <a:srgbClr val="000000"/>
                </a:solidFill>
              </a:rPr>
              <a:t>“The above two examples illustrate how the CIMSS </a:t>
            </a:r>
            <a:r>
              <a:rPr lang="en-US" dirty="0" err="1">
                <a:solidFill>
                  <a:srgbClr val="000000"/>
                </a:solidFill>
              </a:rPr>
              <a:t>Prob</a:t>
            </a:r>
            <a:r>
              <a:rPr lang="en-US" dirty="0">
                <a:solidFill>
                  <a:srgbClr val="000000"/>
                </a:solidFill>
              </a:rPr>
              <a:t> Severe product is geared more toward forecasting a large hail threat using available instability parameters, especially when satellite information is not </a:t>
            </a:r>
            <a:r>
              <a:rPr lang="en-US" dirty="0" smtClean="0">
                <a:solidFill>
                  <a:srgbClr val="000000"/>
                </a:solidFill>
              </a:rPr>
              <a:t>available.”</a:t>
            </a:r>
            <a:endParaRPr lang="en-US" dirty="0">
              <a:solidFill>
                <a:srgbClr val="000000"/>
              </a:solidFill>
            </a:endParaRPr>
          </a:p>
        </p:txBody>
      </p:sp>
      <p:sp>
        <p:nvSpPr>
          <p:cNvPr id="6" name="TextBox 5"/>
          <p:cNvSpPr txBox="1"/>
          <p:nvPr/>
        </p:nvSpPr>
        <p:spPr>
          <a:xfrm>
            <a:off x="533400" y="6096000"/>
            <a:ext cx="8382000" cy="369332"/>
          </a:xfrm>
          <a:prstGeom prst="rect">
            <a:avLst/>
          </a:prstGeom>
          <a:solidFill>
            <a:srgbClr val="FFFF00"/>
          </a:solidFill>
          <a:ln w="38100" cmpd="sng">
            <a:solidFill>
              <a:schemeClr val="bg1"/>
            </a:solidFill>
          </a:ln>
        </p:spPr>
        <p:txBody>
          <a:bodyPr wrap="square" rtlCol="0">
            <a:spAutoFit/>
          </a:bodyPr>
          <a:lstStyle/>
          <a:p>
            <a:r>
              <a:rPr lang="en-US" dirty="0">
                <a:solidFill>
                  <a:srgbClr val="000000"/>
                </a:solidFill>
              </a:rPr>
              <a:t>http://</a:t>
            </a:r>
            <a:r>
              <a:rPr lang="en-US" dirty="0" err="1">
                <a:solidFill>
                  <a:srgbClr val="000000"/>
                </a:solidFill>
              </a:rPr>
              <a:t>goesrhwt.blogspot.com</a:t>
            </a:r>
            <a:r>
              <a:rPr lang="en-US" dirty="0">
                <a:solidFill>
                  <a:srgbClr val="000000"/>
                </a:solidFill>
              </a:rPr>
              <a:t>/2014/09/</a:t>
            </a:r>
            <a:r>
              <a:rPr lang="en-US" dirty="0" err="1">
                <a:solidFill>
                  <a:srgbClr val="000000"/>
                </a:solidFill>
              </a:rPr>
              <a:t>noaacimss</a:t>
            </a:r>
            <a:r>
              <a:rPr lang="en-US" dirty="0">
                <a:solidFill>
                  <a:srgbClr val="000000"/>
                </a:solidFill>
              </a:rPr>
              <a:t>-</a:t>
            </a:r>
            <a:r>
              <a:rPr lang="en-US" dirty="0" err="1">
                <a:solidFill>
                  <a:srgbClr val="000000"/>
                </a:solidFill>
              </a:rPr>
              <a:t>prob</a:t>
            </a:r>
            <a:r>
              <a:rPr lang="en-US" dirty="0">
                <a:solidFill>
                  <a:srgbClr val="000000"/>
                </a:solidFill>
              </a:rPr>
              <a:t>-severe-examples-</a:t>
            </a:r>
            <a:r>
              <a:rPr lang="en-US" dirty="0" err="1">
                <a:solidFill>
                  <a:srgbClr val="000000"/>
                </a:solidFill>
              </a:rPr>
              <a:t>from.html</a:t>
            </a:r>
            <a:endParaRPr lang="en-US" dirty="0">
              <a:solidFill>
                <a:srgbClr val="000000"/>
              </a:solidFill>
            </a:endParaRPr>
          </a:p>
        </p:txBody>
      </p:sp>
    </p:spTree>
    <p:extLst>
      <p:ext uri="{BB962C8B-B14F-4D97-AF65-F5344CB8AC3E}">
        <p14:creationId xmlns:p14="http://schemas.microsoft.com/office/powerpoint/2010/main" val="198414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27</a:t>
            </a:fld>
            <a:endParaRPr lang="en-US"/>
          </a:p>
        </p:txBody>
      </p:sp>
      <p:pic>
        <p:nvPicPr>
          <p:cNvPr id="3" name="Picture 2"/>
          <p:cNvPicPr>
            <a:picLocks noChangeAspect="1"/>
          </p:cNvPicPr>
          <p:nvPr/>
        </p:nvPicPr>
        <p:blipFill>
          <a:blip r:embed="rId3"/>
          <a:stretch>
            <a:fillRect/>
          </a:stretch>
        </p:blipFill>
        <p:spPr>
          <a:xfrm>
            <a:off x="0" y="0"/>
            <a:ext cx="9144000" cy="1048956"/>
          </a:xfrm>
          <a:prstGeom prst="rect">
            <a:avLst/>
          </a:prstGeom>
        </p:spPr>
      </p:pic>
      <p:pic>
        <p:nvPicPr>
          <p:cNvPr id="4" name="Picture 3"/>
          <p:cNvPicPr>
            <a:picLocks noChangeAspect="1"/>
          </p:cNvPicPr>
          <p:nvPr/>
        </p:nvPicPr>
        <p:blipFill>
          <a:blip r:embed="rId4"/>
          <a:stretch>
            <a:fillRect/>
          </a:stretch>
        </p:blipFill>
        <p:spPr>
          <a:xfrm>
            <a:off x="0" y="1066800"/>
            <a:ext cx="9144000" cy="5068064"/>
          </a:xfrm>
          <a:prstGeom prst="rect">
            <a:avLst/>
          </a:prstGeom>
        </p:spPr>
      </p:pic>
      <p:sp>
        <p:nvSpPr>
          <p:cNvPr id="5" name="TextBox 4"/>
          <p:cNvSpPr txBox="1"/>
          <p:nvPr/>
        </p:nvSpPr>
        <p:spPr>
          <a:xfrm>
            <a:off x="3276600" y="5401270"/>
            <a:ext cx="5715000" cy="923330"/>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“I would like the [</a:t>
            </a:r>
            <a:r>
              <a:rPr lang="en-US" dirty="0" err="1" smtClean="0">
                <a:solidFill>
                  <a:srgbClr val="000000"/>
                </a:solidFill>
              </a:rPr>
              <a:t>ProbSevere</a:t>
            </a:r>
            <a:r>
              <a:rPr lang="en-US" dirty="0" smtClean="0">
                <a:solidFill>
                  <a:srgbClr val="000000"/>
                </a:solidFill>
              </a:rPr>
              <a:t>] product to follow the stronger cells embedded in the line, thus breaking up the [predictor values] some.”</a:t>
            </a:r>
            <a:endParaRPr lang="en-US" dirty="0">
              <a:solidFill>
                <a:srgbClr val="000000"/>
              </a:solidFill>
            </a:endParaRPr>
          </a:p>
        </p:txBody>
      </p:sp>
      <p:sp>
        <p:nvSpPr>
          <p:cNvPr id="6" name="TextBox 5"/>
          <p:cNvSpPr txBox="1"/>
          <p:nvPr/>
        </p:nvSpPr>
        <p:spPr>
          <a:xfrm>
            <a:off x="4495800" y="725342"/>
            <a:ext cx="4648200" cy="646258"/>
          </a:xfrm>
          <a:prstGeom prst="rect">
            <a:avLst/>
          </a:prstGeom>
          <a:solidFill>
            <a:srgbClr val="FFFF00"/>
          </a:solidFill>
          <a:ln w="31750">
            <a:solidFill>
              <a:schemeClr val="bg1"/>
            </a:solidFill>
          </a:ln>
        </p:spPr>
        <p:txBody>
          <a:bodyPr wrap="square" lIns="91365" tIns="45684" rIns="91365" bIns="45684" rtlCol="0">
            <a:spAutoFit/>
          </a:bodyPr>
          <a:lstStyle/>
          <a:p>
            <a:pPr algn="ctr"/>
            <a:r>
              <a:rPr lang="en-US" b="1" dirty="0" smtClean="0">
                <a:solidFill>
                  <a:schemeClr val="bg1"/>
                </a:solidFill>
              </a:rPr>
              <a:t>HWT </a:t>
            </a:r>
            <a:r>
              <a:rPr lang="en-US" b="1" dirty="0">
                <a:solidFill>
                  <a:schemeClr val="bg1"/>
                </a:solidFill>
              </a:rPr>
              <a:t>EWP Blog</a:t>
            </a:r>
            <a:br>
              <a:rPr lang="en-US" b="1" dirty="0">
                <a:solidFill>
                  <a:schemeClr val="bg1"/>
                </a:solidFill>
              </a:rPr>
            </a:br>
            <a:r>
              <a:rPr lang="en-US" b="1" dirty="0">
                <a:solidFill>
                  <a:schemeClr val="bg1"/>
                </a:solidFill>
              </a:rPr>
              <a:t>http://</a:t>
            </a:r>
            <a:r>
              <a:rPr lang="en-US" b="1" dirty="0" err="1">
                <a:solidFill>
                  <a:schemeClr val="bg1"/>
                </a:solidFill>
              </a:rPr>
              <a:t>hwt.nssl.noaa.gov</a:t>
            </a:r>
            <a:r>
              <a:rPr lang="en-US" b="1" dirty="0">
                <a:solidFill>
                  <a:schemeClr val="bg1"/>
                </a:solidFill>
              </a:rPr>
              <a:t>/</a:t>
            </a:r>
            <a:r>
              <a:rPr lang="en-US" b="1" dirty="0" err="1">
                <a:solidFill>
                  <a:schemeClr val="bg1"/>
                </a:solidFill>
              </a:rPr>
              <a:t>ewp</a:t>
            </a:r>
            <a:r>
              <a:rPr lang="en-US" b="1" dirty="0">
                <a:solidFill>
                  <a:schemeClr val="bg1"/>
                </a:solidFill>
              </a:rPr>
              <a:t>/internal/blog/</a:t>
            </a:r>
          </a:p>
        </p:txBody>
      </p:sp>
    </p:spTree>
    <p:extLst>
      <p:ext uri="{BB962C8B-B14F-4D97-AF65-F5344CB8AC3E}">
        <p14:creationId xmlns:p14="http://schemas.microsoft.com/office/powerpoint/2010/main" val="39201026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89" t="3470" r="6501"/>
          <a:stretch/>
        </p:blipFill>
        <p:spPr>
          <a:xfrm>
            <a:off x="990600" y="838199"/>
            <a:ext cx="6934200" cy="5571239"/>
          </a:xfrm>
          <a:prstGeom prst="rect">
            <a:avLst/>
          </a:prstGeom>
        </p:spPr>
      </p:pic>
    </p:spTree>
    <p:extLst>
      <p:ext uri="{BB962C8B-B14F-4D97-AF65-F5344CB8AC3E}">
        <p14:creationId xmlns:p14="http://schemas.microsoft.com/office/powerpoint/2010/main" val="17919868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1"/>
            <a:ext cx="20574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0.44</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smtClean="0">
                <a:solidFill>
                  <a:srgbClr val="000000"/>
                </a:solidFill>
                <a:latin typeface="Arial" pitchFamily="34" charset="0"/>
              </a:rPr>
              <a:t>0.32</a:t>
            </a:r>
            <a:endParaRPr lang="en-US" dirty="0">
              <a:solidFill>
                <a:srgbClr val="000000"/>
              </a:solidFill>
              <a:latin typeface="Arial" pitchFamily="34" charset="0"/>
            </a:endParaRPr>
          </a:p>
        </p:txBody>
      </p:sp>
      <p:sp>
        <p:nvSpPr>
          <p:cNvPr id="16" name="TextBox 15"/>
          <p:cNvSpPr txBox="1"/>
          <p:nvPr/>
        </p:nvSpPr>
        <p:spPr>
          <a:xfrm>
            <a:off x="3505200" y="1905001"/>
            <a:ext cx="29718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19 minutes</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a:solidFill>
                  <a:srgbClr val="000000"/>
                </a:solidFill>
                <a:latin typeface="Arial" pitchFamily="34" charset="0"/>
              </a:rPr>
              <a:t>2</a:t>
            </a:r>
            <a:r>
              <a:rPr lang="en-US" dirty="0" smtClean="0">
                <a:solidFill>
                  <a:srgbClr val="000000"/>
                </a:solidFill>
                <a:latin typeface="Arial" pitchFamily="34" charset="0"/>
              </a:rPr>
              <a:t>9 minutes</a:t>
            </a:r>
            <a:endParaRPr lang="en-US" dirty="0">
              <a:solidFill>
                <a:srgbClr val="000000"/>
              </a:solidFill>
              <a:latin typeface="Arial" pitchFamily="34" charset="0"/>
            </a:endParaRP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3439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0"/>
            <a:ext cx="8573403" cy="1569588"/>
          </a:xfrm>
          <a:prstGeom prst="rect">
            <a:avLst/>
          </a:prstGeom>
          <a:solidFill>
            <a:srgbClr val="385D8A"/>
          </a:solidFill>
          <a:ln w="31750">
            <a:noFill/>
          </a:ln>
        </p:spPr>
        <p:txBody>
          <a:bodyPr wrap="square" lIns="91365" tIns="45684" rIns="91365" bIns="45684" rtlCol="0">
            <a:spAutoFit/>
          </a:bodyPr>
          <a:lstStyle/>
          <a:p>
            <a:r>
              <a:rPr lang="en-US" sz="2400" b="1" dirty="0">
                <a:solidFill>
                  <a:schemeClr val="bg1"/>
                </a:solidFill>
              </a:rPr>
              <a:t>Collecting large volumes of data alone does not directly address any natural hazard problem, the data must be converted into actionable information using science and computers.</a:t>
            </a:r>
          </a:p>
        </p:txBody>
      </p:sp>
      <p:sp>
        <p:nvSpPr>
          <p:cNvPr id="3" name="Footer Placeholder 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5" name="Slide Number Placeholder 4"/>
          <p:cNvSpPr>
            <a:spLocks noGrp="1"/>
          </p:cNvSpPr>
          <p:nvPr>
            <p:ph type="sldNum" sz="quarter" idx="12"/>
          </p:nvPr>
        </p:nvSpPr>
        <p:spPr/>
        <p:txBody>
          <a:bodyPr/>
          <a:lstStyle/>
          <a:p>
            <a:fld id="{42908C82-07A9-4257-B486-514AC1A5E3DE}" type="slidenum">
              <a:rPr lang="en-US" smtClean="0"/>
              <a:t>3</a:t>
            </a:fld>
            <a:endParaRPr lang="en-US"/>
          </a:p>
        </p:txBody>
      </p:sp>
      <p:pic>
        <p:nvPicPr>
          <p:cNvPr id="7" name="all_sa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981200"/>
            <a:ext cx="4699000" cy="4699000"/>
          </a:xfrm>
          <a:prstGeom prst="rect">
            <a:avLst/>
          </a:prstGeom>
        </p:spPr>
      </p:pic>
      <p:grpSp>
        <p:nvGrpSpPr>
          <p:cNvPr id="11" name="Group 10"/>
          <p:cNvGrpSpPr/>
          <p:nvPr/>
        </p:nvGrpSpPr>
        <p:grpSpPr>
          <a:xfrm>
            <a:off x="5715000" y="1524000"/>
            <a:ext cx="2758309" cy="2362200"/>
            <a:chOff x="6233291" y="838200"/>
            <a:chExt cx="2758309" cy="2362200"/>
          </a:xfrm>
        </p:grpSpPr>
        <p:pic>
          <p:nvPicPr>
            <p:cNvPr id="12" name="Picture 11"/>
            <p:cNvPicPr>
              <a:picLocks noChangeAspect="1"/>
            </p:cNvPicPr>
            <p:nvPr/>
          </p:nvPicPr>
          <p:blipFill>
            <a:blip r:embed="rId6"/>
            <a:stretch>
              <a:fillRect/>
            </a:stretch>
          </p:blipFill>
          <p:spPr>
            <a:xfrm>
              <a:off x="6233291" y="1219200"/>
              <a:ext cx="2758309" cy="1981200"/>
            </a:xfrm>
            <a:prstGeom prst="rect">
              <a:avLst/>
            </a:prstGeom>
          </p:spPr>
        </p:pic>
        <p:sp>
          <p:nvSpPr>
            <p:cNvPr id="13" name="TextBox 12"/>
            <p:cNvSpPr txBox="1"/>
            <p:nvPr/>
          </p:nvSpPr>
          <p:spPr>
            <a:xfrm>
              <a:off x="7162800" y="838200"/>
              <a:ext cx="12192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Radar</a:t>
              </a:r>
              <a:endParaRPr lang="en-US" b="1" dirty="0">
                <a:solidFill>
                  <a:srgbClr val="FFFFFF"/>
                </a:solidFill>
                <a:effectLst>
                  <a:outerShdw blurRad="50800" dist="38100" dir="2700000" algn="tl" rotWithShape="0">
                    <a:prstClr val="black">
                      <a:alpha val="40000"/>
                    </a:prstClr>
                  </a:outerShdw>
                </a:effectLst>
                <a:latin typeface="Arial" pitchFamily="34" charset="0"/>
              </a:endParaRPr>
            </a:p>
          </p:txBody>
        </p:sp>
      </p:grpSp>
      <p:grpSp>
        <p:nvGrpSpPr>
          <p:cNvPr id="14" name="Group 13"/>
          <p:cNvGrpSpPr/>
          <p:nvPr/>
        </p:nvGrpSpPr>
        <p:grpSpPr>
          <a:xfrm>
            <a:off x="5562600" y="3962400"/>
            <a:ext cx="3162300" cy="2743199"/>
            <a:chOff x="2819400" y="3581400"/>
            <a:chExt cx="3162300" cy="2743199"/>
          </a:xfrm>
        </p:grpSpPr>
        <p:pic>
          <p:nvPicPr>
            <p:cNvPr id="15" name="Picture 14"/>
            <p:cNvPicPr>
              <a:picLocks noChangeAspect="1"/>
            </p:cNvPicPr>
            <p:nvPr/>
          </p:nvPicPr>
          <p:blipFill>
            <a:blip r:embed="rId7"/>
            <a:stretch>
              <a:fillRect/>
            </a:stretch>
          </p:blipFill>
          <p:spPr>
            <a:xfrm>
              <a:off x="2928900" y="3962400"/>
              <a:ext cx="2786100" cy="2362199"/>
            </a:xfrm>
            <a:prstGeom prst="rect">
              <a:avLst/>
            </a:prstGeom>
          </p:spPr>
        </p:pic>
        <p:sp>
          <p:nvSpPr>
            <p:cNvPr id="16" name="TextBox 15"/>
            <p:cNvSpPr txBox="1"/>
            <p:nvPr/>
          </p:nvSpPr>
          <p:spPr>
            <a:xfrm>
              <a:off x="2819400" y="3581400"/>
              <a:ext cx="31623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schemeClr val="bg1"/>
                  </a:solidFill>
                  <a:effectLst>
                    <a:outerShdw blurRad="50800" dist="38100" dir="2700000" algn="tl" rotWithShape="0">
                      <a:prstClr val="black">
                        <a:alpha val="40000"/>
                      </a:prstClr>
                    </a:outerShdw>
                  </a:effectLst>
                  <a:latin typeface="Arial" pitchFamily="34" charset="0"/>
                </a:rPr>
                <a:t>High-res Numerical Models</a:t>
              </a:r>
              <a:endParaRPr lang="en-US" b="1" dirty="0">
                <a:solidFill>
                  <a:schemeClr val="bg1"/>
                </a:solidFill>
                <a:effectLst>
                  <a:outerShdw blurRad="50800" dist="38100" dir="2700000" algn="tl" rotWithShape="0">
                    <a:prstClr val="black">
                      <a:alpha val="40000"/>
                    </a:prstClr>
                  </a:outerShdw>
                </a:effectLst>
                <a:latin typeface="Arial" pitchFamily="34" charset="0"/>
              </a:endParaRPr>
            </a:p>
          </p:txBody>
        </p:sp>
      </p:grpSp>
      <p:sp>
        <p:nvSpPr>
          <p:cNvPr id="17" name="TextBox 16"/>
          <p:cNvSpPr txBox="1"/>
          <p:nvPr/>
        </p:nvSpPr>
        <p:spPr>
          <a:xfrm>
            <a:off x="914400" y="1600200"/>
            <a:ext cx="3162300" cy="400110"/>
          </a:xfrm>
          <a:prstGeom prst="rect">
            <a:avLst/>
          </a:prstGeom>
          <a:noFill/>
        </p:spPr>
        <p:txBody>
          <a:bodyPr wrap="square" rtlCol="0">
            <a:spAutoFit/>
          </a:bodyPr>
          <a:lstStyle/>
          <a:p>
            <a:pPr algn="ctr" defTabSz="914400" fontAlgn="base">
              <a:spcBef>
                <a:spcPct val="0"/>
              </a:spcBef>
              <a:spcAft>
                <a:spcPct val="0"/>
              </a:spcAft>
            </a:pPr>
            <a:r>
              <a:rPr lang="en-US" sz="2000" b="1" dirty="0" smtClean="0">
                <a:solidFill>
                  <a:schemeClr val="bg1"/>
                </a:solidFill>
                <a:effectLst>
                  <a:outerShdw blurRad="50800" dist="38100" dir="2700000" algn="tl" rotWithShape="0">
                    <a:prstClr val="black">
                      <a:alpha val="40000"/>
                    </a:prstClr>
                  </a:outerShdw>
                </a:effectLst>
                <a:latin typeface="Arial" pitchFamily="34" charset="0"/>
              </a:rPr>
              <a:t>Satellite</a:t>
            </a:r>
            <a:endParaRPr lang="en-US" sz="2000" b="1" dirty="0">
              <a:solidFill>
                <a:schemeClr val="bg1"/>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282274573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1"/>
            <a:ext cx="20574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0.44</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smtClean="0">
                <a:solidFill>
                  <a:srgbClr val="000000"/>
                </a:solidFill>
                <a:latin typeface="Arial" pitchFamily="34" charset="0"/>
              </a:rPr>
              <a:t>0.32</a:t>
            </a:r>
            <a:endParaRPr lang="en-US" dirty="0">
              <a:solidFill>
                <a:srgbClr val="000000"/>
              </a:solidFill>
              <a:latin typeface="Arial" pitchFamily="34" charset="0"/>
            </a:endParaRPr>
          </a:p>
        </p:txBody>
      </p:sp>
      <p:sp>
        <p:nvSpPr>
          <p:cNvPr id="16" name="TextBox 15"/>
          <p:cNvSpPr txBox="1"/>
          <p:nvPr/>
        </p:nvSpPr>
        <p:spPr>
          <a:xfrm>
            <a:off x="3505200" y="1905001"/>
            <a:ext cx="29718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19 minutes</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a:solidFill>
                  <a:srgbClr val="000000"/>
                </a:solidFill>
                <a:latin typeface="Arial" pitchFamily="34" charset="0"/>
              </a:rPr>
              <a:t>2</a:t>
            </a:r>
            <a:r>
              <a:rPr lang="en-US" dirty="0" smtClean="0">
                <a:solidFill>
                  <a:srgbClr val="000000"/>
                </a:solidFill>
                <a:latin typeface="Arial" pitchFamily="34" charset="0"/>
              </a:rPr>
              <a:t>9 minutes</a:t>
            </a:r>
            <a:endParaRPr lang="en-US" dirty="0">
              <a:solidFill>
                <a:srgbClr val="000000"/>
              </a:solidFill>
              <a:latin typeface="Arial" pitchFamily="34" charset="0"/>
            </a:endParaRP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04800" y="3"/>
            <a:ext cx="8610600" cy="132336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b="1" dirty="0">
                <a:solidFill>
                  <a:prstClr val="black"/>
                </a:solidFill>
                <a:latin typeface="Arial" pitchFamily="34" charset="0"/>
              </a:rPr>
              <a:t>We fully expect that the impact of the satellite component will be even greater with GOES-R (more frequent images, factor 4 improvement in spatial resolution, more spectral bands for inferring cloud properties, lightning mapping)</a:t>
            </a:r>
          </a:p>
        </p:txBody>
      </p:sp>
    </p:spTree>
    <p:extLst>
      <p:ext uri="{BB962C8B-B14F-4D97-AF65-F5344CB8AC3E}">
        <p14:creationId xmlns:p14="http://schemas.microsoft.com/office/powerpoint/2010/main" val="10673506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5" name="Title 4"/>
          <p:cNvSpPr>
            <a:spLocks noGrp="1"/>
          </p:cNvSpPr>
          <p:nvPr>
            <p:ph type="title"/>
          </p:nvPr>
        </p:nvSpPr>
        <p:spPr/>
        <p:txBody>
          <a:bodyPr numCol="1"/>
          <a:lstStyle/>
          <a:p>
            <a:r>
              <a:rPr lang="en-US" dirty="0" smtClean="0"/>
              <a:t>HWT and GOES-R PG feedback</a:t>
            </a:r>
            <a:r>
              <a:rPr lang="en-US" sz="2400" dirty="0" smtClean="0"/>
              <a:t> (2014 + 2015)</a:t>
            </a:r>
            <a:endParaRPr lang="en-US" dirty="0"/>
          </a:p>
        </p:txBody>
      </p:sp>
      <p:sp>
        <p:nvSpPr>
          <p:cNvPr id="6" name="TextBox 5"/>
          <p:cNvSpPr txBox="1"/>
          <p:nvPr/>
        </p:nvSpPr>
        <p:spPr>
          <a:xfrm>
            <a:off x="457200" y="1250751"/>
            <a:ext cx="4114800" cy="4616649"/>
          </a:xfrm>
          <a:prstGeom prst="rect">
            <a:avLst/>
          </a:prstGeom>
          <a:noFill/>
        </p:spPr>
        <p:txBody>
          <a:bodyPr wrap="square" numCol="1" spcCol="457200" rtlCol="0">
            <a:spAutoFit/>
          </a:bodyPr>
          <a:lstStyle/>
          <a:p>
            <a:r>
              <a:rPr lang="en-US" sz="2400" b="1" dirty="0" smtClean="0"/>
              <a:t>Strengths</a:t>
            </a:r>
          </a:p>
          <a:p>
            <a:pPr marL="285750" indent="-285750">
              <a:buFont typeface="Arial"/>
              <a:buChar char="•"/>
            </a:pPr>
            <a:r>
              <a:rPr lang="en-US" dirty="0" smtClean="0"/>
              <a:t>Highlights storms to watch/interrogate with all-tilts radar</a:t>
            </a:r>
          </a:p>
          <a:p>
            <a:pPr marL="285750" indent="-285750">
              <a:buFont typeface="Arial"/>
              <a:buChar char="•"/>
            </a:pPr>
            <a:r>
              <a:rPr lang="en-US" dirty="0" smtClean="0"/>
              <a:t>Helps prioritize threats</a:t>
            </a:r>
          </a:p>
          <a:p>
            <a:pPr marL="285750" indent="-285750">
              <a:buFont typeface="Arial"/>
              <a:buChar char="•"/>
            </a:pPr>
            <a:r>
              <a:rPr lang="en-US" dirty="0" smtClean="0"/>
              <a:t>Good performance for discrete storms, especially for hail</a:t>
            </a:r>
          </a:p>
          <a:p>
            <a:pPr marL="285750" indent="-285750">
              <a:buFont typeface="Arial"/>
              <a:buChar char="•"/>
            </a:pPr>
            <a:r>
              <a:rPr lang="en-US" dirty="0" smtClean="0"/>
              <a:t>Has good utility after initial threats</a:t>
            </a:r>
          </a:p>
          <a:p>
            <a:pPr marL="285750" indent="-285750">
              <a:buFont typeface="Arial"/>
              <a:buChar char="•"/>
            </a:pPr>
            <a:r>
              <a:rPr lang="en-US" dirty="0" smtClean="0"/>
              <a:t>Forecasters like watching the </a:t>
            </a:r>
            <a:r>
              <a:rPr lang="en-US" u="sng" dirty="0" smtClean="0"/>
              <a:t>trend</a:t>
            </a:r>
            <a:r>
              <a:rPr lang="en-US" dirty="0"/>
              <a:t> </a:t>
            </a:r>
            <a:r>
              <a:rPr lang="en-US" dirty="0" smtClean="0"/>
              <a:t>in probability value</a:t>
            </a:r>
          </a:p>
          <a:p>
            <a:pPr marL="285750" indent="-285750">
              <a:buFont typeface="Arial"/>
              <a:buChar char="•"/>
            </a:pPr>
            <a:r>
              <a:rPr lang="en-US" dirty="0" smtClean="0"/>
              <a:t>Can add lead-time on some storms</a:t>
            </a:r>
          </a:p>
          <a:p>
            <a:pPr marL="285750" indent="-285750">
              <a:buFont typeface="Arial"/>
              <a:buChar char="•"/>
            </a:pPr>
            <a:r>
              <a:rPr lang="en-US" dirty="0" smtClean="0"/>
              <a:t>Good intuitive display</a:t>
            </a:r>
          </a:p>
          <a:p>
            <a:pPr marL="285750" indent="-285750">
              <a:buFont typeface="Arial"/>
              <a:buChar char="•"/>
            </a:pPr>
            <a:r>
              <a:rPr lang="en-US" dirty="0" smtClean="0"/>
              <a:t>Liked the scroll-over with predictor information</a:t>
            </a:r>
          </a:p>
          <a:p>
            <a:pPr marL="285750" indent="-285750">
              <a:buFont typeface="Arial"/>
              <a:buChar char="•"/>
            </a:pPr>
            <a:endParaRPr lang="en-US" dirty="0" smtClean="0"/>
          </a:p>
          <a:p>
            <a:pPr marL="285750" indent="-285750">
              <a:buFont typeface="Arial"/>
              <a:buChar char="•"/>
            </a:pPr>
            <a:endParaRPr lang="en-US" dirty="0" smtClean="0"/>
          </a:p>
          <a:p>
            <a:endParaRPr lang="en-US" dirty="0" smtClean="0"/>
          </a:p>
        </p:txBody>
      </p:sp>
      <p:sp>
        <p:nvSpPr>
          <p:cNvPr id="12" name="TextBox 11"/>
          <p:cNvSpPr txBox="1"/>
          <p:nvPr/>
        </p:nvSpPr>
        <p:spPr>
          <a:xfrm>
            <a:off x="4800600" y="1250751"/>
            <a:ext cx="4114800" cy="3231654"/>
          </a:xfrm>
          <a:prstGeom prst="rect">
            <a:avLst/>
          </a:prstGeom>
          <a:noFill/>
        </p:spPr>
        <p:txBody>
          <a:bodyPr wrap="square" numCol="1" spcCol="457200" rtlCol="0">
            <a:spAutoFit/>
          </a:bodyPr>
          <a:lstStyle/>
          <a:p>
            <a:r>
              <a:rPr lang="en-US" sz="2400" b="1" dirty="0" smtClean="0"/>
              <a:t>Weaknesses</a:t>
            </a:r>
          </a:p>
          <a:p>
            <a:pPr marL="285750" indent="-285750">
              <a:buFont typeface="Arial"/>
              <a:buChar char="•"/>
            </a:pPr>
            <a:r>
              <a:rPr lang="en-US" dirty="0" smtClean="0"/>
              <a:t>Sometimes struggles with linear wind events</a:t>
            </a:r>
          </a:p>
          <a:p>
            <a:pPr marL="285750" indent="-285750">
              <a:buFont typeface="Arial"/>
              <a:buChar char="•"/>
            </a:pPr>
            <a:r>
              <a:rPr lang="en-US" dirty="0" smtClean="0"/>
              <a:t>Low </a:t>
            </a:r>
            <a:r>
              <a:rPr lang="en-US" dirty="0" err="1" smtClean="0"/>
              <a:t>probs</a:t>
            </a:r>
            <a:r>
              <a:rPr lang="en-US" dirty="0" smtClean="0"/>
              <a:t> on low-topped convection</a:t>
            </a:r>
          </a:p>
          <a:p>
            <a:pPr marL="285750" indent="-285750">
              <a:buFont typeface="Arial"/>
              <a:buChar char="•"/>
            </a:pPr>
            <a:r>
              <a:rPr lang="en-US" dirty="0" smtClean="0"/>
              <a:t>No tornadogenesis predictors</a:t>
            </a:r>
          </a:p>
          <a:p>
            <a:pPr marL="285750" indent="-285750">
              <a:buFont typeface="Arial"/>
              <a:buChar char="•"/>
            </a:pPr>
            <a:r>
              <a:rPr lang="en-US" dirty="0" smtClean="0"/>
              <a:t>Forecasters want more read-out values (e.g., SRH, melting level)</a:t>
            </a:r>
          </a:p>
          <a:p>
            <a:pPr marL="285750" indent="-285750">
              <a:buFont typeface="Arial"/>
              <a:buChar char="•"/>
            </a:pPr>
            <a:r>
              <a:rPr lang="en-US" dirty="0" smtClean="0"/>
              <a:t>Forecasters want individual hazard prediction</a:t>
            </a:r>
          </a:p>
          <a:p>
            <a:pPr marL="285750" indent="-285750">
              <a:buFont typeface="Arial"/>
              <a:buChar char="•"/>
            </a:pPr>
            <a:r>
              <a:rPr lang="en-US" dirty="0" smtClean="0"/>
              <a:t>Forecasters want better </a:t>
            </a:r>
            <a:r>
              <a:rPr lang="en-US" dirty="0" smtClean="0"/>
              <a:t>storm discrimination in squall </a:t>
            </a:r>
            <a:r>
              <a:rPr lang="en-US" dirty="0" smtClean="0"/>
              <a:t>lines</a:t>
            </a:r>
            <a:endParaRPr lang="en-US" dirty="0" smtClean="0"/>
          </a:p>
        </p:txBody>
      </p:sp>
    </p:spTree>
    <p:extLst>
      <p:ext uri="{BB962C8B-B14F-4D97-AF65-F5344CB8AC3E}">
        <p14:creationId xmlns:p14="http://schemas.microsoft.com/office/powerpoint/2010/main" val="24079859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3" name="Title 1"/>
          <p:cNvSpPr>
            <a:spLocks noGrp="1"/>
          </p:cNvSpPr>
          <p:nvPr>
            <p:ph type="title"/>
          </p:nvPr>
        </p:nvSpPr>
        <p:spPr>
          <a:xfrm>
            <a:off x="458262" y="2209800"/>
            <a:ext cx="8228538" cy="990600"/>
          </a:xfrm>
        </p:spPr>
        <p:txBody>
          <a:bodyPr/>
          <a:lstStyle/>
          <a:p>
            <a:r>
              <a:rPr lang="en-US" sz="3600" dirty="0" smtClean="0"/>
              <a:t>Where do we go from here?</a:t>
            </a:r>
            <a:endParaRPr lang="en-US" sz="3600" dirty="0"/>
          </a:p>
        </p:txBody>
      </p:sp>
    </p:spTree>
    <p:extLst>
      <p:ext uri="{BB962C8B-B14F-4D97-AF65-F5344CB8AC3E}">
        <p14:creationId xmlns:p14="http://schemas.microsoft.com/office/powerpoint/2010/main" val="19945056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2" name="TextBox 1"/>
          <p:cNvSpPr txBox="1"/>
          <p:nvPr/>
        </p:nvSpPr>
        <p:spPr>
          <a:xfrm>
            <a:off x="304800" y="3"/>
            <a:ext cx="8610600" cy="646258"/>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dirty="0" smtClean="0">
                <a:solidFill>
                  <a:prstClr val="black"/>
                </a:solidFill>
                <a:latin typeface="Arial" pitchFamily="34" charset="0"/>
              </a:rPr>
              <a:t>Forecasters at the HWT were using all-tilts radar, </a:t>
            </a:r>
            <a:r>
              <a:rPr lang="en-US" dirty="0" err="1" smtClean="0">
                <a:solidFill>
                  <a:prstClr val="black"/>
                </a:solidFill>
                <a:latin typeface="Arial" pitchFamily="34" charset="0"/>
              </a:rPr>
              <a:t>ProbSevere</a:t>
            </a:r>
            <a:r>
              <a:rPr lang="en-US" dirty="0" smtClean="0">
                <a:solidFill>
                  <a:prstClr val="black"/>
                </a:solidFill>
                <a:latin typeface="Arial" pitchFamily="34" charset="0"/>
              </a:rPr>
              <a:t>, overshooting top detection, and lightning jump algorithm </a:t>
            </a:r>
            <a:r>
              <a:rPr lang="en-US" i="1" dirty="0" smtClean="0">
                <a:solidFill>
                  <a:prstClr val="black"/>
                </a:solidFill>
                <a:latin typeface="Arial" pitchFamily="34" charset="0"/>
              </a:rPr>
              <a:t>in conjunction </a:t>
            </a:r>
            <a:r>
              <a:rPr lang="en-US" dirty="0" smtClean="0">
                <a:solidFill>
                  <a:prstClr val="black"/>
                </a:solidFill>
                <a:latin typeface="Arial" pitchFamily="34" charset="0"/>
              </a:rPr>
              <a:t>for warning decision.</a:t>
            </a:r>
            <a:endParaRPr lang="en-US" dirty="0">
              <a:solidFill>
                <a:prstClr val="black"/>
              </a:solidFill>
              <a:latin typeface="Arial" pitchFamily="34" charset="0"/>
            </a:endParaRPr>
          </a:p>
        </p:txBody>
      </p:sp>
      <p:pic>
        <p:nvPicPr>
          <p:cNvPr id="5" name="Picture 4" descr="4panel_PHI_ProbSvr_OvershootTop_LtgJu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294550"/>
          </a:xfrm>
          <a:prstGeom prst="rect">
            <a:avLst/>
          </a:prstGeom>
        </p:spPr>
      </p:pic>
      <p:sp>
        <p:nvSpPr>
          <p:cNvPr id="12" name="TextBox 11"/>
          <p:cNvSpPr txBox="1"/>
          <p:nvPr/>
        </p:nvSpPr>
        <p:spPr>
          <a:xfrm>
            <a:off x="2438400" y="6172200"/>
            <a:ext cx="54864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a:solidFill>
                  <a:prstClr val="black"/>
                </a:solidFill>
                <a:latin typeface="Arial" pitchFamily="34" charset="0"/>
              </a:rPr>
              <a:t>http://</a:t>
            </a:r>
            <a:r>
              <a:rPr lang="en-US" sz="1600" dirty="0" err="1">
                <a:solidFill>
                  <a:prstClr val="black"/>
                </a:solidFill>
                <a:latin typeface="Arial" pitchFamily="34" charset="0"/>
              </a:rPr>
              <a:t>goesrhwt.blogspot.com</a:t>
            </a:r>
            <a:r>
              <a:rPr lang="en-US" sz="1600" dirty="0">
                <a:solidFill>
                  <a:prstClr val="black"/>
                </a:solidFill>
                <a:latin typeface="Arial" pitchFamily="34" charset="0"/>
              </a:rPr>
              <a:t>/2015/05/first-severe-</a:t>
            </a:r>
            <a:r>
              <a:rPr lang="en-US" sz="1600" dirty="0" err="1">
                <a:solidFill>
                  <a:prstClr val="black"/>
                </a:solidFill>
                <a:latin typeface="Arial" pitchFamily="34" charset="0"/>
              </a:rPr>
              <a:t>top.html</a:t>
            </a:r>
            <a:endParaRPr lang="en-US" sz="1600" dirty="0">
              <a:solidFill>
                <a:prstClr val="black"/>
              </a:solidFill>
              <a:latin typeface="Arial" pitchFamily="34" charset="0"/>
            </a:endParaRPr>
          </a:p>
        </p:txBody>
      </p:sp>
      <p:sp>
        <p:nvSpPr>
          <p:cNvPr id="13" name="TextBox 12"/>
          <p:cNvSpPr txBox="1"/>
          <p:nvPr/>
        </p:nvSpPr>
        <p:spPr>
          <a:xfrm>
            <a:off x="381000" y="3962400"/>
            <a:ext cx="24384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smtClean="0">
                <a:solidFill>
                  <a:prstClr val="black"/>
                </a:solidFill>
                <a:latin typeface="Arial" pitchFamily="34" charset="0"/>
              </a:rPr>
              <a:t>Lightning jump algorithm</a:t>
            </a:r>
            <a:endParaRPr lang="en-US" sz="1600" dirty="0">
              <a:solidFill>
                <a:prstClr val="black"/>
              </a:solidFill>
              <a:latin typeface="Arial" pitchFamily="34" charset="0"/>
            </a:endParaRPr>
          </a:p>
        </p:txBody>
      </p:sp>
      <p:sp>
        <p:nvSpPr>
          <p:cNvPr id="14" name="TextBox 13"/>
          <p:cNvSpPr txBox="1"/>
          <p:nvPr/>
        </p:nvSpPr>
        <p:spPr>
          <a:xfrm>
            <a:off x="4648200" y="3962400"/>
            <a:ext cx="13716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smtClean="0">
                <a:solidFill>
                  <a:prstClr val="black"/>
                </a:solidFill>
                <a:latin typeface="Arial" pitchFamily="34" charset="0"/>
              </a:rPr>
              <a:t>OT Detection</a:t>
            </a:r>
            <a:endParaRPr lang="en-US" sz="1600" dirty="0">
              <a:solidFill>
                <a:prstClr val="black"/>
              </a:solidFill>
              <a:latin typeface="Arial" pitchFamily="34" charset="0"/>
            </a:endParaRPr>
          </a:p>
        </p:txBody>
      </p:sp>
      <p:sp>
        <p:nvSpPr>
          <p:cNvPr id="19" name="TextBox 18"/>
          <p:cNvSpPr txBox="1"/>
          <p:nvPr/>
        </p:nvSpPr>
        <p:spPr>
          <a:xfrm>
            <a:off x="6934200" y="1143000"/>
            <a:ext cx="21336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ProbSevere</a:t>
            </a:r>
            <a:r>
              <a:rPr lang="en-US" sz="1600" dirty="0" smtClean="0">
                <a:solidFill>
                  <a:prstClr val="black"/>
                </a:solidFill>
                <a:latin typeface="Arial" pitchFamily="34" charset="0"/>
              </a:rPr>
              <a:t> and PHI</a:t>
            </a:r>
            <a:endParaRPr lang="en-US" sz="1600" dirty="0">
              <a:solidFill>
                <a:prstClr val="black"/>
              </a:solidFill>
              <a:latin typeface="Arial" pitchFamily="34" charset="0"/>
            </a:endParaRPr>
          </a:p>
        </p:txBody>
      </p:sp>
      <p:sp>
        <p:nvSpPr>
          <p:cNvPr id="7" name="Rectangle 6"/>
          <p:cNvSpPr/>
          <p:nvPr/>
        </p:nvSpPr>
        <p:spPr>
          <a:xfrm>
            <a:off x="4572000" y="1143000"/>
            <a:ext cx="4495800" cy="2667000"/>
          </a:xfrm>
          <a:prstGeom prst="rect">
            <a:avLst/>
          </a:prstGeom>
          <a:noFill/>
          <a:ln w="114300" cmpd="sng">
            <a:solidFill>
              <a:srgbClr val="23FF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551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
        <p:nvSpPr>
          <p:cNvPr id="2" name="TextBox 1"/>
          <p:cNvSpPr txBox="1"/>
          <p:nvPr/>
        </p:nvSpPr>
        <p:spPr>
          <a:xfrm>
            <a:off x="381000" y="39542"/>
            <a:ext cx="8610600" cy="646258"/>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dirty="0" err="1" smtClean="0">
                <a:solidFill>
                  <a:prstClr val="black"/>
                </a:solidFill>
                <a:latin typeface="Arial" pitchFamily="34" charset="0"/>
              </a:rPr>
              <a:t>ProbSevere</a:t>
            </a:r>
            <a:r>
              <a:rPr lang="en-US" dirty="0" smtClean="0">
                <a:solidFill>
                  <a:prstClr val="black"/>
                </a:solidFill>
                <a:latin typeface="Arial" pitchFamily="34" charset="0"/>
              </a:rPr>
              <a:t> being tested as automated probabilistic warning guidance in PHI (Probabilistic Hazards Information), a key component in FACETS.</a:t>
            </a:r>
            <a:endParaRPr lang="en-US" dirty="0">
              <a:solidFill>
                <a:prstClr val="black"/>
              </a:solidFill>
              <a:latin typeface="Arial" pitchFamily="34" charset="0"/>
            </a:endParaRPr>
          </a:p>
        </p:txBody>
      </p:sp>
      <p:pic>
        <p:nvPicPr>
          <p:cNvPr id="5" name="Picture 4" descr="4panel_PHI_ProbSvr_OvershootTop_LtgJump.png"/>
          <p:cNvPicPr>
            <a:picLocks noChangeAspect="1"/>
          </p:cNvPicPr>
          <p:nvPr/>
        </p:nvPicPr>
        <p:blipFill rotWithShape="1">
          <a:blip r:embed="rId3">
            <a:extLst>
              <a:ext uri="{28A0092B-C50C-407E-A947-70E740481C1C}">
                <a14:useLocalDpi xmlns:a14="http://schemas.microsoft.com/office/drawing/2010/main" val="0"/>
              </a:ext>
            </a:extLst>
          </a:blip>
          <a:srcRect l="49884" t="170" b="49960"/>
          <a:stretch/>
        </p:blipFill>
        <p:spPr>
          <a:xfrm>
            <a:off x="457200" y="1151943"/>
            <a:ext cx="8448495" cy="4867857"/>
          </a:xfrm>
          <a:prstGeom prst="rect">
            <a:avLst/>
          </a:prstGeom>
        </p:spPr>
      </p:pic>
      <p:sp>
        <p:nvSpPr>
          <p:cNvPr id="19" name="TextBox 18"/>
          <p:cNvSpPr txBox="1"/>
          <p:nvPr/>
        </p:nvSpPr>
        <p:spPr>
          <a:xfrm>
            <a:off x="5334000" y="1828800"/>
            <a:ext cx="2895600" cy="584703"/>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ProbSevere</a:t>
            </a:r>
            <a:r>
              <a:rPr lang="en-US" sz="1600" dirty="0" smtClean="0">
                <a:solidFill>
                  <a:prstClr val="black"/>
                </a:solidFill>
                <a:latin typeface="Arial" pitchFamily="34" charset="0"/>
              </a:rPr>
              <a:t> contours and PHI gridded threat swaths</a:t>
            </a:r>
            <a:endParaRPr lang="en-US" sz="1600" dirty="0">
              <a:solidFill>
                <a:prstClr val="black"/>
              </a:solidFill>
              <a:latin typeface="Arial" pitchFamily="34" charset="0"/>
            </a:endParaRPr>
          </a:p>
        </p:txBody>
      </p:sp>
    </p:spTree>
    <p:extLst>
      <p:ext uri="{BB962C8B-B14F-4D97-AF65-F5344CB8AC3E}">
        <p14:creationId xmlns:p14="http://schemas.microsoft.com/office/powerpoint/2010/main" val="12434112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3" name="Title 1"/>
          <p:cNvSpPr>
            <a:spLocks noGrp="1"/>
          </p:cNvSpPr>
          <p:nvPr>
            <p:ph type="title"/>
          </p:nvPr>
        </p:nvSpPr>
        <p:spPr>
          <a:xfrm>
            <a:off x="152400" y="-228600"/>
            <a:ext cx="8839200" cy="990600"/>
          </a:xfrm>
        </p:spPr>
        <p:txBody>
          <a:bodyPr/>
          <a:lstStyle/>
          <a:p>
            <a:r>
              <a:rPr lang="en-US" sz="3200" dirty="0"/>
              <a:t>Future Data Integration</a:t>
            </a:r>
          </a:p>
        </p:txBody>
      </p:sp>
      <p:pic>
        <p:nvPicPr>
          <p:cNvPr id="5" name="Picture 4"/>
          <p:cNvPicPr>
            <a:picLocks noChangeAspect="1"/>
          </p:cNvPicPr>
          <p:nvPr/>
        </p:nvPicPr>
        <p:blipFill>
          <a:blip r:embed="rId3"/>
          <a:stretch>
            <a:fillRect/>
          </a:stretch>
        </p:blipFill>
        <p:spPr>
          <a:xfrm>
            <a:off x="381000" y="2990850"/>
            <a:ext cx="1905000" cy="1428750"/>
          </a:xfrm>
          <a:prstGeom prst="rect">
            <a:avLst/>
          </a:prstGeom>
        </p:spPr>
      </p:pic>
      <p:pic>
        <p:nvPicPr>
          <p:cNvPr id="6" name="Picture 5"/>
          <p:cNvPicPr>
            <a:picLocks noChangeAspect="1"/>
          </p:cNvPicPr>
          <p:nvPr/>
        </p:nvPicPr>
        <p:blipFill>
          <a:blip r:embed="rId4"/>
          <a:stretch>
            <a:fillRect/>
          </a:stretch>
        </p:blipFill>
        <p:spPr>
          <a:xfrm>
            <a:off x="304800" y="1295403"/>
            <a:ext cx="1981200" cy="1385229"/>
          </a:xfrm>
          <a:prstGeom prst="rect">
            <a:avLst/>
          </a:prstGeom>
        </p:spPr>
      </p:pic>
      <p:pic>
        <p:nvPicPr>
          <p:cNvPr id="7" name="Picture 6"/>
          <p:cNvPicPr>
            <a:picLocks noChangeAspect="1"/>
          </p:cNvPicPr>
          <p:nvPr/>
        </p:nvPicPr>
        <p:blipFill>
          <a:blip r:embed="rId5"/>
          <a:stretch>
            <a:fillRect/>
          </a:stretch>
        </p:blipFill>
        <p:spPr>
          <a:xfrm>
            <a:off x="533400" y="4800600"/>
            <a:ext cx="1676400" cy="1257300"/>
          </a:xfrm>
          <a:prstGeom prst="rect">
            <a:avLst/>
          </a:prstGeom>
        </p:spPr>
      </p:pic>
      <p:pic>
        <p:nvPicPr>
          <p:cNvPr id="8" name="Picture 7"/>
          <p:cNvPicPr>
            <a:picLocks noChangeAspect="1"/>
          </p:cNvPicPr>
          <p:nvPr/>
        </p:nvPicPr>
        <p:blipFill>
          <a:blip r:embed="rId6"/>
          <a:stretch>
            <a:fillRect/>
          </a:stretch>
        </p:blipFill>
        <p:spPr>
          <a:xfrm>
            <a:off x="2895600" y="1295400"/>
            <a:ext cx="2032000" cy="1524000"/>
          </a:xfrm>
          <a:prstGeom prst="rect">
            <a:avLst/>
          </a:prstGeom>
        </p:spPr>
      </p:pic>
      <p:pic>
        <p:nvPicPr>
          <p:cNvPr id="10" name="Picture 9"/>
          <p:cNvPicPr>
            <a:picLocks noChangeAspect="1"/>
          </p:cNvPicPr>
          <p:nvPr/>
        </p:nvPicPr>
        <p:blipFill>
          <a:blip r:embed="rId7"/>
          <a:stretch>
            <a:fillRect/>
          </a:stretch>
        </p:blipFill>
        <p:spPr>
          <a:xfrm>
            <a:off x="5638800" y="1371600"/>
            <a:ext cx="1752600" cy="1359776"/>
          </a:xfrm>
          <a:prstGeom prst="rect">
            <a:avLst/>
          </a:prstGeom>
        </p:spPr>
      </p:pic>
      <p:pic>
        <p:nvPicPr>
          <p:cNvPr id="15" name="Picture 14"/>
          <p:cNvPicPr>
            <a:picLocks noChangeAspect="1"/>
          </p:cNvPicPr>
          <p:nvPr/>
        </p:nvPicPr>
        <p:blipFill>
          <a:blip r:embed="rId8"/>
          <a:stretch>
            <a:fillRect/>
          </a:stretch>
        </p:blipFill>
        <p:spPr>
          <a:xfrm>
            <a:off x="3048000" y="4813300"/>
            <a:ext cx="1711206" cy="1282700"/>
          </a:xfrm>
          <a:prstGeom prst="rect">
            <a:avLst/>
          </a:prstGeom>
        </p:spPr>
      </p:pic>
      <p:pic>
        <p:nvPicPr>
          <p:cNvPr id="17" name="Picture 16"/>
          <p:cNvPicPr>
            <a:picLocks noChangeAspect="1"/>
          </p:cNvPicPr>
          <p:nvPr/>
        </p:nvPicPr>
        <p:blipFill>
          <a:blip r:embed="rId9"/>
          <a:stretch>
            <a:fillRect/>
          </a:stretch>
        </p:blipFill>
        <p:spPr>
          <a:xfrm>
            <a:off x="2895601" y="3124200"/>
            <a:ext cx="1981913" cy="1295400"/>
          </a:xfrm>
          <a:prstGeom prst="rect">
            <a:avLst/>
          </a:prstGeom>
        </p:spPr>
      </p:pic>
      <p:pic>
        <p:nvPicPr>
          <p:cNvPr id="16" name="Picture 15"/>
          <p:cNvPicPr>
            <a:picLocks noChangeAspect="1"/>
          </p:cNvPicPr>
          <p:nvPr/>
        </p:nvPicPr>
        <p:blipFill>
          <a:blip r:embed="rId10"/>
          <a:stretch>
            <a:fillRect/>
          </a:stretch>
        </p:blipFill>
        <p:spPr>
          <a:xfrm>
            <a:off x="2971800" y="3657600"/>
            <a:ext cx="1174436" cy="593090"/>
          </a:xfrm>
          <a:prstGeom prst="rect">
            <a:avLst/>
          </a:prstGeom>
        </p:spPr>
      </p:pic>
      <p:sp>
        <p:nvSpPr>
          <p:cNvPr id="20" name="Rounded Rectangle 19"/>
          <p:cNvSpPr/>
          <p:nvPr/>
        </p:nvSpPr>
        <p:spPr>
          <a:xfrm>
            <a:off x="152400" y="838200"/>
            <a:ext cx="2362200" cy="5562600"/>
          </a:xfrm>
          <a:prstGeom prst="roundRect">
            <a:avLst/>
          </a:prstGeom>
          <a:no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135467" y="855136"/>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7" name="TextBox 26"/>
          <p:cNvSpPr txBox="1"/>
          <p:nvPr/>
        </p:nvSpPr>
        <p:spPr>
          <a:xfrm>
            <a:off x="228600" y="838200"/>
            <a:ext cx="24384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NWP / near-storm </a:t>
            </a:r>
            <a:r>
              <a:rPr lang="en-US" sz="1600" dirty="0" err="1">
                <a:solidFill>
                  <a:prstClr val="white"/>
                </a:solidFill>
                <a:effectLst>
                  <a:outerShdw blurRad="50800" dist="38100" dir="2700000" algn="tl" rotWithShape="0">
                    <a:prstClr val="black">
                      <a:alpha val="40000"/>
                    </a:prstClr>
                  </a:outerShdw>
                </a:effectLst>
                <a:latin typeface="Arial" pitchFamily="34" charset="0"/>
              </a:rPr>
              <a:t>env</a:t>
            </a:r>
            <a:r>
              <a:rPr lang="en-US" sz="1600" dirty="0">
                <a:solidFill>
                  <a:prstClr val="white"/>
                </a:solidFill>
                <a:effectLst>
                  <a:outerShdw blurRad="50800" dist="38100" dir="2700000" algn="tl" rotWithShape="0">
                    <a:prstClr val="black">
                      <a:alpha val="40000"/>
                    </a:prstClr>
                  </a:outerShdw>
                </a:effectLst>
                <a:latin typeface="Arial" pitchFamily="34" charset="0"/>
              </a:rPr>
              <a:t>.</a:t>
            </a:r>
          </a:p>
        </p:txBody>
      </p:sp>
      <p:sp>
        <p:nvSpPr>
          <p:cNvPr id="28" name="TextBox 27"/>
          <p:cNvSpPr txBox="1"/>
          <p:nvPr/>
        </p:nvSpPr>
        <p:spPr>
          <a:xfrm>
            <a:off x="838200" y="2590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29" name="TextBox 28"/>
          <p:cNvSpPr txBox="1"/>
          <p:nvPr/>
        </p:nvSpPr>
        <p:spPr>
          <a:xfrm>
            <a:off x="8382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30" name="TextBox 29"/>
          <p:cNvSpPr txBox="1"/>
          <p:nvPr/>
        </p:nvSpPr>
        <p:spPr>
          <a:xfrm>
            <a:off x="990600" y="6019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SREF</a:t>
            </a:r>
          </a:p>
        </p:txBody>
      </p:sp>
      <p:sp>
        <p:nvSpPr>
          <p:cNvPr id="34" name="Freeform 33"/>
          <p:cNvSpPr/>
          <p:nvPr/>
        </p:nvSpPr>
        <p:spPr>
          <a:xfrm>
            <a:off x="2726267" y="838202"/>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35" name="TextBox 34"/>
          <p:cNvSpPr txBox="1"/>
          <p:nvPr/>
        </p:nvSpPr>
        <p:spPr>
          <a:xfrm>
            <a:off x="3352800" y="838200"/>
            <a:ext cx="11430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effectLst>
                  <a:outerShdw blurRad="50800" dist="38100" dir="2700000" algn="tl" rotWithShape="0">
                    <a:prstClr val="black">
                      <a:alpha val="40000"/>
                    </a:prstClr>
                  </a:outerShdw>
                </a:effectLst>
                <a:latin typeface="Arial" pitchFamily="34" charset="0"/>
              </a:rPr>
              <a:t>GOES-R</a:t>
            </a:r>
            <a:endParaRPr lang="en-US"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6" name="TextBox 35"/>
          <p:cNvSpPr txBox="1"/>
          <p:nvPr/>
        </p:nvSpPr>
        <p:spPr>
          <a:xfrm>
            <a:off x="3048000" y="2709446"/>
            <a:ext cx="1828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37" name="TextBox 36"/>
          <p:cNvSpPr txBox="1"/>
          <p:nvPr/>
        </p:nvSpPr>
        <p:spPr>
          <a:xfrm>
            <a:off x="3581400" y="44196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38" name="TextBox 37"/>
          <p:cNvSpPr txBox="1"/>
          <p:nvPr/>
        </p:nvSpPr>
        <p:spPr>
          <a:xfrm>
            <a:off x="3276600" y="6062246"/>
            <a:ext cx="1447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OT detection</a:t>
            </a:r>
          </a:p>
        </p:txBody>
      </p:sp>
      <p:sp>
        <p:nvSpPr>
          <p:cNvPr id="39" name="Rounded Rectangle 38"/>
          <p:cNvSpPr/>
          <p:nvPr/>
        </p:nvSpPr>
        <p:spPr>
          <a:xfrm>
            <a:off x="2743200" y="838200"/>
            <a:ext cx="2362200"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44" name="Freeform 43"/>
          <p:cNvSpPr/>
          <p:nvPr/>
        </p:nvSpPr>
        <p:spPr>
          <a:xfrm>
            <a:off x="5317067" y="838202"/>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3"/>
          </a:solidFill>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5" name="TextBox 44"/>
          <p:cNvSpPr txBox="1"/>
          <p:nvPr/>
        </p:nvSpPr>
        <p:spPr>
          <a:xfrm>
            <a:off x="5943600" y="838200"/>
            <a:ext cx="12192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effectLst>
                  <a:outerShdw blurRad="50800" dist="38100" dir="2700000" algn="tl" rotWithShape="0">
                    <a:prstClr val="black">
                      <a:alpha val="40000"/>
                    </a:prstClr>
                  </a:outerShdw>
                </a:effectLst>
                <a:latin typeface="Arial" pitchFamily="34" charset="0"/>
              </a:rPr>
              <a:t>NEXRAD</a:t>
            </a:r>
            <a:endParaRPr lang="en-US"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6" name="TextBox 45"/>
          <p:cNvSpPr txBox="1"/>
          <p:nvPr/>
        </p:nvSpPr>
        <p:spPr>
          <a:xfrm>
            <a:off x="5638800" y="2667000"/>
            <a:ext cx="1828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47" name="TextBox 46"/>
          <p:cNvSpPr txBox="1"/>
          <p:nvPr/>
        </p:nvSpPr>
        <p:spPr>
          <a:xfrm>
            <a:off x="5715000" y="4191000"/>
            <a:ext cx="1752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MRMS products</a:t>
            </a:r>
          </a:p>
        </p:txBody>
      </p:sp>
      <p:sp>
        <p:nvSpPr>
          <p:cNvPr id="49" name="Rounded Rectangle 48"/>
          <p:cNvSpPr/>
          <p:nvPr/>
        </p:nvSpPr>
        <p:spPr>
          <a:xfrm>
            <a:off x="5334000" y="838200"/>
            <a:ext cx="2362200" cy="3733800"/>
          </a:xfrm>
          <a:prstGeom prst="roundRect">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53" name="TextBox 52"/>
          <p:cNvSpPr txBox="1"/>
          <p:nvPr/>
        </p:nvSpPr>
        <p:spPr>
          <a:xfrm>
            <a:off x="5486400" y="5029201"/>
            <a:ext cx="3352800" cy="923257"/>
          </a:xfrm>
          <a:prstGeom prst="rect">
            <a:avLst/>
          </a:prstGeom>
          <a:noFill/>
        </p:spPr>
        <p:txBody>
          <a:bodyPr wrap="square" lIns="91365" tIns="45684" rIns="91365" bIns="45684" rtlCol="0">
            <a:spAutoFit/>
          </a:bodyPr>
          <a:lstStyle/>
          <a:p>
            <a:pPr fontAlgn="base">
              <a:spcBef>
                <a:spcPct val="0"/>
              </a:spcBef>
              <a:spcAft>
                <a:spcPct val="0"/>
              </a:spcAft>
            </a:pPr>
            <a:r>
              <a:rPr lang="en-US" b="1" i="1" dirty="0" smtClean="0">
                <a:solidFill>
                  <a:srgbClr val="1AB39F">
                    <a:lumMod val="60000"/>
                    <a:lumOff val="40000"/>
                  </a:srgbClr>
                </a:solidFill>
                <a:effectLst>
                  <a:outerShdw blurRad="50800" dist="38100" dir="2700000" algn="tl" rotWithShape="0">
                    <a:prstClr val="black">
                      <a:alpha val="40000"/>
                    </a:prstClr>
                  </a:outerShdw>
                </a:effectLst>
                <a:latin typeface="Arial" pitchFamily="34" charset="0"/>
              </a:rPr>
              <a:t>Create more refined and specific forecasts of severe weather (tornado, hail, wind)</a:t>
            </a:r>
            <a:endParaRPr lang="en-US" b="1" i="1" dirty="0">
              <a:solidFill>
                <a:srgbClr val="1AB39F">
                  <a:lumMod val="60000"/>
                  <a:lumOff val="40000"/>
                </a:srgbClr>
              </a:solidFill>
              <a:effectLst>
                <a:outerShdw blurRad="50800" dist="38100" dir="2700000" algn="tl" rotWithShape="0">
                  <a:prstClr val="black">
                    <a:alpha val="40000"/>
                  </a:prstClr>
                </a:outerShdw>
              </a:effectLst>
              <a:latin typeface="Arial" pitchFamily="34" charset="0"/>
            </a:endParaRPr>
          </a:p>
        </p:txBody>
      </p:sp>
      <p:pic>
        <p:nvPicPr>
          <p:cNvPr id="54" name="Picture 53"/>
          <p:cNvPicPr>
            <a:picLocks noChangeAspect="1"/>
          </p:cNvPicPr>
          <p:nvPr/>
        </p:nvPicPr>
        <p:blipFill>
          <a:blip r:embed="rId11"/>
          <a:stretch>
            <a:fillRect/>
          </a:stretch>
        </p:blipFill>
        <p:spPr>
          <a:xfrm>
            <a:off x="5638800" y="3170558"/>
            <a:ext cx="1752600" cy="1096645"/>
          </a:xfrm>
          <a:prstGeom prst="rect">
            <a:avLst/>
          </a:prstGeom>
        </p:spPr>
      </p:pic>
      <p:sp>
        <p:nvSpPr>
          <p:cNvPr id="55" name="TextBox 54"/>
          <p:cNvSpPr txBox="1"/>
          <p:nvPr/>
        </p:nvSpPr>
        <p:spPr>
          <a:xfrm>
            <a:off x="5715000" y="6248401"/>
            <a:ext cx="35814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spTree>
    <p:extLst>
      <p:ext uri="{BB962C8B-B14F-4D97-AF65-F5344CB8AC3E}">
        <p14:creationId xmlns:p14="http://schemas.microsoft.com/office/powerpoint/2010/main" val="6307171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85800" y="5641209"/>
            <a:ext cx="7772400" cy="1216791"/>
            <a:chOff x="685800" y="5641209"/>
            <a:chExt cx="7772400" cy="1216791"/>
          </a:xfrm>
        </p:grpSpPr>
        <p:pic>
          <p:nvPicPr>
            <p:cNvPr id="20" name="Picture 19" descr="annotate6.png"/>
            <p:cNvPicPr>
              <a:picLocks/>
            </p:cNvPicPr>
            <p:nvPr/>
          </p:nvPicPr>
          <p:blipFill>
            <a:blip r:embed="rId3">
              <a:extLst>
                <a:ext uri="{28A0092B-C50C-407E-A947-70E740481C1C}">
                  <a14:useLocalDpi xmlns:a14="http://schemas.microsoft.com/office/drawing/2010/main" val="0"/>
                </a:ext>
              </a:extLst>
            </a:blip>
            <a:stretch>
              <a:fillRect/>
            </a:stretch>
          </p:blipFill>
          <p:spPr>
            <a:xfrm>
              <a:off x="6629400" y="5641848"/>
              <a:ext cx="1828800" cy="1216152"/>
            </a:xfrm>
            <a:prstGeom prst="rect">
              <a:avLst/>
            </a:prstGeom>
          </p:spPr>
        </p:pic>
        <p:pic>
          <p:nvPicPr>
            <p:cNvPr id="21" name="Picture 20" descr="ColinMcDermott_0882.jpg"/>
            <p:cNvPicPr>
              <a:picLocks/>
            </p:cNvPicPr>
            <p:nvPr/>
          </p:nvPicPr>
          <p:blipFill>
            <a:blip r:embed="rId4">
              <a:extLst>
                <a:ext uri="{28A0092B-C50C-407E-A947-70E740481C1C}">
                  <a14:useLocalDpi xmlns:a14="http://schemas.microsoft.com/office/drawing/2010/main" val="0"/>
                </a:ext>
              </a:extLst>
            </a:blip>
            <a:stretch>
              <a:fillRect/>
            </a:stretch>
          </p:blipFill>
          <p:spPr>
            <a:xfrm>
              <a:off x="4648200" y="5641848"/>
              <a:ext cx="1828800" cy="1216152"/>
            </a:xfrm>
            <a:prstGeom prst="rect">
              <a:avLst/>
            </a:prstGeom>
          </p:spPr>
        </p:pic>
        <p:pic>
          <p:nvPicPr>
            <p:cNvPr id="22" name="Picture 21" descr="Berryville_KY3.jpg"/>
            <p:cNvPicPr>
              <a:picLocks/>
            </p:cNvPicPr>
            <p:nvPr/>
          </p:nvPicPr>
          <p:blipFill>
            <a:blip r:embed="rId5">
              <a:extLst>
                <a:ext uri="{28A0092B-C50C-407E-A947-70E740481C1C}">
                  <a14:useLocalDpi xmlns:a14="http://schemas.microsoft.com/office/drawing/2010/main" val="0"/>
                </a:ext>
              </a:extLst>
            </a:blip>
            <a:stretch>
              <a:fillRect/>
            </a:stretch>
          </p:blipFill>
          <p:spPr>
            <a:xfrm>
              <a:off x="2667000" y="5641848"/>
              <a:ext cx="1828800" cy="1216152"/>
            </a:xfrm>
            <a:prstGeom prst="rect">
              <a:avLst/>
            </a:prstGeom>
          </p:spPr>
        </p:pic>
        <p:pic>
          <p:nvPicPr>
            <p:cNvPr id="23" name="Picture 22" descr="cumulonimbus.jpg"/>
            <p:cNvPicPr>
              <a:picLocks/>
            </p:cNvPicPr>
            <p:nvPr/>
          </p:nvPicPr>
          <p:blipFill>
            <a:blip r:embed="rId6">
              <a:extLst>
                <a:ext uri="{28A0092B-C50C-407E-A947-70E740481C1C}">
                  <a14:useLocalDpi xmlns:a14="http://schemas.microsoft.com/office/drawing/2010/main" val="0"/>
                </a:ext>
              </a:extLst>
            </a:blip>
            <a:stretch>
              <a:fillRect/>
            </a:stretch>
          </p:blipFill>
          <p:spPr>
            <a:xfrm>
              <a:off x="685800" y="5641209"/>
              <a:ext cx="1828800" cy="1216152"/>
            </a:xfrm>
            <a:prstGeom prst="rect">
              <a:avLst/>
            </a:prstGeom>
          </p:spPr>
        </p:pic>
      </p:grpSp>
      <p:sp>
        <p:nvSpPr>
          <p:cNvPr id="15" name="TextBox 14"/>
          <p:cNvSpPr txBox="1"/>
          <p:nvPr/>
        </p:nvSpPr>
        <p:spPr>
          <a:xfrm>
            <a:off x="381000" y="1295400"/>
            <a:ext cx="8686800" cy="4247243"/>
          </a:xfrm>
          <a:prstGeom prst="rect">
            <a:avLst/>
          </a:prstGeom>
          <a:noFill/>
        </p:spPr>
        <p:txBody>
          <a:bodyPr wrap="square" lIns="91365" tIns="45684" rIns="91365" bIns="45684" rtlCol="0">
            <a:spAutoFit/>
          </a:bodyPr>
          <a:lstStyle/>
          <a:p>
            <a:r>
              <a:rPr lang="en-US" sz="3200" b="1" dirty="0" err="1" smtClean="0">
                <a:solidFill>
                  <a:schemeClr val="bg1"/>
                </a:solidFill>
                <a:effectLst>
                  <a:outerShdw blurRad="38100" dist="38100" dir="2700000" algn="tl">
                    <a:srgbClr val="000000">
                      <a:alpha val="43137"/>
                    </a:srgbClr>
                  </a:outerShdw>
                </a:effectLst>
                <a:latin typeface="+mj-lt"/>
              </a:rPr>
              <a:t>ProbSevere</a:t>
            </a:r>
            <a:r>
              <a:rPr lang="en-US" sz="3200" b="1" dirty="0" smtClean="0">
                <a:solidFill>
                  <a:schemeClr val="bg1"/>
                </a:solidFill>
                <a:effectLst>
                  <a:outerShdw blurRad="38100" dist="38100" dir="2700000" algn="tl">
                    <a:srgbClr val="000000">
                      <a:alpha val="43137"/>
                    </a:srgbClr>
                  </a:outerShdw>
                </a:effectLst>
                <a:latin typeface="+mj-lt"/>
              </a:rPr>
              <a:t> summary</a:t>
            </a:r>
            <a:endParaRPr lang="en-US" sz="3200" b="1" dirty="0">
              <a:solidFill>
                <a:schemeClr val="bg1"/>
              </a:solidFill>
              <a:effectLst>
                <a:outerShdw blurRad="38100" dist="38100" dir="2700000" algn="tl">
                  <a:srgbClr val="000000">
                    <a:alpha val="43137"/>
                  </a:srgbClr>
                </a:outerShdw>
              </a:effectLst>
              <a:latin typeface="+mj-lt"/>
            </a:endParaRPr>
          </a:p>
          <a:p>
            <a:endParaRPr lang="en-US" b="1" dirty="0" smtClean="0">
              <a:solidFill>
                <a:schemeClr val="bg1"/>
              </a:solidFill>
            </a:endParaRPr>
          </a:p>
          <a:p>
            <a:pPr marL="456826" indent="-456826">
              <a:buFont typeface="Arial"/>
              <a:buChar char="•"/>
            </a:pPr>
            <a:r>
              <a:rPr lang="en-US" sz="2200" b="1" dirty="0" smtClean="0">
                <a:solidFill>
                  <a:schemeClr val="bg1"/>
                </a:solidFill>
              </a:rPr>
              <a:t>Can increase lead time and confidence of warnings to initial severe weather hazards</a:t>
            </a:r>
          </a:p>
          <a:p>
            <a:pPr marL="456826" indent="-456826">
              <a:buFont typeface="Arial"/>
              <a:buChar char="•"/>
            </a:pPr>
            <a:endParaRPr lang="en-US" sz="2200" b="1" dirty="0" smtClean="0">
              <a:solidFill>
                <a:schemeClr val="bg1"/>
              </a:solidFill>
            </a:endParaRPr>
          </a:p>
          <a:p>
            <a:pPr marL="456826" indent="-456826">
              <a:buFont typeface="Arial"/>
              <a:buChar char="•"/>
            </a:pPr>
            <a:r>
              <a:rPr lang="en-US" sz="2200" b="1" dirty="0" smtClean="0">
                <a:solidFill>
                  <a:schemeClr val="bg1"/>
                </a:solidFill>
              </a:rPr>
              <a:t>A good ‘quick-look’ product that condenses information and focuses forecasters’ attention to potentially severe storms </a:t>
            </a:r>
          </a:p>
          <a:p>
            <a:pPr marL="456826" indent="-456826">
              <a:buFont typeface="Arial"/>
              <a:buChar char="•"/>
            </a:pPr>
            <a:endParaRPr lang="en-US" sz="2200" b="1" dirty="0">
              <a:solidFill>
                <a:schemeClr val="bg1"/>
              </a:solidFill>
            </a:endParaRPr>
          </a:p>
          <a:p>
            <a:pPr marL="456826" indent="-456826">
              <a:buFont typeface="Arial"/>
              <a:buChar char="•"/>
            </a:pPr>
            <a:r>
              <a:rPr lang="en-US" sz="2200" b="1" dirty="0" smtClean="0">
                <a:solidFill>
                  <a:schemeClr val="bg1"/>
                </a:solidFill>
              </a:rPr>
              <a:t>Displays easily over radar, with scroll-over readout</a:t>
            </a:r>
          </a:p>
          <a:p>
            <a:pPr marL="456826" indent="-456826">
              <a:buFont typeface="Arial"/>
              <a:buChar char="•"/>
            </a:pPr>
            <a:endParaRPr lang="en-US" sz="2200" b="1" dirty="0">
              <a:solidFill>
                <a:schemeClr val="bg1"/>
              </a:solidFill>
            </a:endParaRPr>
          </a:p>
          <a:p>
            <a:pPr marL="456826" indent="-456826">
              <a:buFont typeface="Arial"/>
              <a:buChar char="•"/>
            </a:pPr>
            <a:r>
              <a:rPr lang="en-US" sz="2200" b="1" dirty="0" smtClean="0">
                <a:solidFill>
                  <a:schemeClr val="bg1"/>
                </a:solidFill>
              </a:rPr>
              <a:t>Skillful as is, but performance should increase with more development </a:t>
            </a:r>
            <a:endParaRPr lang="en-US" sz="2200" b="1" dirty="0">
              <a:solidFill>
                <a:schemeClr val="bg1"/>
              </a:solidFill>
            </a:endParaRPr>
          </a:p>
        </p:txBody>
      </p:sp>
      <p:sp>
        <p:nvSpPr>
          <p:cNvPr id="13" name="Footer Placeholder 1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14" name="Slide Number Placeholder 13"/>
          <p:cNvSpPr>
            <a:spLocks noGrp="1"/>
          </p:cNvSpPr>
          <p:nvPr>
            <p:ph type="sldNum" sz="quarter" idx="12"/>
          </p:nvPr>
        </p:nvSpPr>
        <p:spPr/>
        <p:txBody>
          <a:bodyPr/>
          <a:lstStyle/>
          <a:p>
            <a:fld id="{42908C82-07A9-4257-B486-514AC1A5E3DE}" type="slidenum">
              <a:rPr lang="en-US" smtClean="0"/>
              <a:t>36</a:t>
            </a:fld>
            <a:endParaRPr lang="en-US"/>
          </a:p>
        </p:txBody>
      </p:sp>
      <p:grpSp>
        <p:nvGrpSpPr>
          <p:cNvPr id="24" name="Group 23"/>
          <p:cNvGrpSpPr/>
          <p:nvPr/>
        </p:nvGrpSpPr>
        <p:grpSpPr>
          <a:xfrm>
            <a:off x="685800" y="0"/>
            <a:ext cx="7772400" cy="1216152"/>
            <a:chOff x="685800" y="0"/>
            <a:chExt cx="7772400" cy="1216152"/>
          </a:xfrm>
        </p:grpSpPr>
        <p:pic>
          <p:nvPicPr>
            <p:cNvPr id="16" name="Picture 15"/>
            <p:cNvPicPr>
              <a:picLocks/>
            </p:cNvPicPr>
            <p:nvPr/>
          </p:nvPicPr>
          <p:blipFill>
            <a:blip r:embed="rId7">
              <a:extLst>
                <a:ext uri="{28A0092B-C50C-407E-A947-70E740481C1C}">
                  <a14:useLocalDpi xmlns:a14="http://schemas.microsoft.com/office/drawing/2010/main" val="0"/>
                </a:ext>
              </a:extLst>
            </a:blip>
            <a:stretch>
              <a:fillRect/>
            </a:stretch>
          </p:blipFill>
          <p:spPr>
            <a:xfrm>
              <a:off x="6629400" y="0"/>
              <a:ext cx="1828800" cy="1216152"/>
            </a:xfrm>
            <a:prstGeom prst="rect">
              <a:avLst/>
            </a:prstGeom>
          </p:spPr>
        </p:pic>
        <p:pic>
          <p:nvPicPr>
            <p:cNvPr id="17" name="Picture 16" descr="800px-Big_Cumulonimbus.jpg"/>
            <p:cNvPicPr>
              <a:picLocks/>
            </p:cNvPicPr>
            <p:nvPr/>
          </p:nvPicPr>
          <p:blipFill>
            <a:blip r:embed="rId8">
              <a:extLst>
                <a:ext uri="{28A0092B-C50C-407E-A947-70E740481C1C}">
                  <a14:useLocalDpi xmlns:a14="http://schemas.microsoft.com/office/drawing/2010/main" val="0"/>
                </a:ext>
              </a:extLst>
            </a:blip>
            <a:stretch>
              <a:fillRect/>
            </a:stretch>
          </p:blipFill>
          <p:spPr>
            <a:xfrm>
              <a:off x="4648200" y="0"/>
              <a:ext cx="1828800" cy="1216152"/>
            </a:xfrm>
            <a:prstGeom prst="rect">
              <a:avLst/>
            </a:prstGeom>
          </p:spPr>
        </p:pic>
        <p:pic>
          <p:nvPicPr>
            <p:cNvPr id="18" name="Picture 17" descr="Supercell_Thunderstorm.jpg"/>
            <p:cNvPicPr>
              <a:picLocks/>
            </p:cNvPicPr>
            <p:nvPr/>
          </p:nvPicPr>
          <p:blipFill>
            <a:blip r:embed="rId9">
              <a:extLst>
                <a:ext uri="{28A0092B-C50C-407E-A947-70E740481C1C}">
                  <a14:useLocalDpi xmlns:a14="http://schemas.microsoft.com/office/drawing/2010/main" val="0"/>
                </a:ext>
              </a:extLst>
            </a:blip>
            <a:stretch>
              <a:fillRect/>
            </a:stretch>
          </p:blipFill>
          <p:spPr>
            <a:xfrm>
              <a:off x="2667000" y="0"/>
              <a:ext cx="1828800" cy="1216152"/>
            </a:xfrm>
            <a:prstGeom prst="rect">
              <a:avLst/>
            </a:prstGeom>
          </p:spPr>
        </p:pic>
        <p:pic>
          <p:nvPicPr>
            <p:cNvPr id="19" name="Picture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85800" y="0"/>
              <a:ext cx="1828800" cy="1216152"/>
            </a:xfrm>
            <a:prstGeom prst="rect">
              <a:avLst/>
            </a:prstGeom>
          </p:spPr>
        </p:pic>
      </p:grpSp>
    </p:spTree>
    <p:extLst>
      <p:ext uri="{BB962C8B-B14F-4D97-AF65-F5344CB8AC3E}">
        <p14:creationId xmlns:p14="http://schemas.microsoft.com/office/powerpoint/2010/main" val="9336728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14" name="Slide Number Placeholder 13"/>
          <p:cNvSpPr>
            <a:spLocks noGrp="1"/>
          </p:cNvSpPr>
          <p:nvPr>
            <p:ph type="sldNum" sz="quarter" idx="12"/>
          </p:nvPr>
        </p:nvSpPr>
        <p:spPr/>
        <p:txBody>
          <a:bodyPr/>
          <a:lstStyle/>
          <a:p>
            <a:fld id="{42908C82-07A9-4257-B486-514AC1A5E3DE}" type="slidenum">
              <a:rPr lang="en-US" smtClean="0"/>
              <a:t>37</a:t>
            </a:fld>
            <a:endParaRPr lang="en-US"/>
          </a:p>
        </p:txBody>
      </p:sp>
      <p:pic>
        <p:nvPicPr>
          <p:cNvPr id="2" name="Picture 1"/>
          <p:cNvPicPr>
            <a:picLocks noChangeAspect="1"/>
          </p:cNvPicPr>
          <p:nvPr/>
        </p:nvPicPr>
        <p:blipFill>
          <a:blip r:embed="rId3"/>
          <a:stretch>
            <a:fillRect/>
          </a:stretch>
        </p:blipFill>
        <p:spPr>
          <a:xfrm>
            <a:off x="1816100" y="0"/>
            <a:ext cx="7251700" cy="6508889"/>
          </a:xfrm>
          <a:prstGeom prst="rect">
            <a:avLst/>
          </a:prstGeom>
        </p:spPr>
      </p:pic>
      <p:sp>
        <p:nvSpPr>
          <p:cNvPr id="26" name="TextBox 25"/>
          <p:cNvSpPr txBox="1"/>
          <p:nvPr/>
        </p:nvSpPr>
        <p:spPr>
          <a:xfrm>
            <a:off x="2133600" y="76200"/>
            <a:ext cx="4495800" cy="338482"/>
          </a:xfrm>
          <a:prstGeom prst="rect">
            <a:avLst/>
          </a:prstGeom>
          <a:solidFill>
            <a:srgbClr val="FFFF00"/>
          </a:solidFill>
          <a:ln w="31750">
            <a:solidFill>
              <a:schemeClr val="tx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cimss.ssec.wisc.edu</a:t>
            </a:r>
            <a:r>
              <a:rPr lang="en-US" sz="1600" dirty="0" smtClean="0">
                <a:solidFill>
                  <a:prstClr val="black"/>
                </a:solidFill>
                <a:latin typeface="Arial" pitchFamily="34" charset="0"/>
              </a:rPr>
              <a:t>/</a:t>
            </a:r>
            <a:r>
              <a:rPr lang="en-US" sz="1600" dirty="0" err="1" smtClean="0">
                <a:solidFill>
                  <a:prstClr val="black"/>
                </a:solidFill>
                <a:latin typeface="Arial" pitchFamily="34" charset="0"/>
              </a:rPr>
              <a:t>severe_conv</a:t>
            </a:r>
            <a:r>
              <a:rPr lang="en-US" sz="1600" dirty="0" smtClean="0">
                <a:solidFill>
                  <a:prstClr val="black"/>
                </a:solidFill>
                <a:latin typeface="Arial" pitchFamily="34" charset="0"/>
              </a:rPr>
              <a:t>/</a:t>
            </a:r>
            <a:r>
              <a:rPr lang="en-US" sz="1600" dirty="0" err="1" smtClean="0">
                <a:solidFill>
                  <a:prstClr val="black"/>
                </a:solidFill>
                <a:latin typeface="Arial" pitchFamily="34" charset="0"/>
              </a:rPr>
              <a:t>probsev.html</a:t>
            </a:r>
            <a:endParaRPr lang="en-US" sz="1600" dirty="0">
              <a:solidFill>
                <a:prstClr val="black"/>
              </a:solidFill>
              <a:latin typeface="Arial" pitchFamily="34" charset="0"/>
            </a:endParaRPr>
          </a:p>
        </p:txBody>
      </p:sp>
      <p:sp>
        <p:nvSpPr>
          <p:cNvPr id="3" name="TextBox 2"/>
          <p:cNvSpPr txBox="1"/>
          <p:nvPr/>
        </p:nvSpPr>
        <p:spPr>
          <a:xfrm>
            <a:off x="0" y="685800"/>
            <a:ext cx="3352800" cy="2585323"/>
          </a:xfrm>
          <a:prstGeom prst="rect">
            <a:avLst/>
          </a:prstGeom>
          <a:solidFill>
            <a:srgbClr val="FFFF00"/>
          </a:solidFill>
          <a:ln w="38100" cmpd="sng">
            <a:solidFill>
              <a:schemeClr val="tx1"/>
            </a:solidFill>
          </a:ln>
        </p:spPr>
        <p:txBody>
          <a:bodyPr wrap="square" rtlCol="0">
            <a:spAutoFit/>
          </a:bodyPr>
          <a:lstStyle/>
          <a:p>
            <a:r>
              <a:rPr lang="en-US" dirty="0" smtClean="0"/>
              <a:t>-   Available in AWIPS-2 v. 14.4</a:t>
            </a:r>
          </a:p>
          <a:p>
            <a:r>
              <a:rPr lang="en-US" dirty="0" smtClean="0"/>
              <a:t>-   Flowing through CR HQ</a:t>
            </a:r>
          </a:p>
          <a:p>
            <a:pPr marL="285750" indent="-285750">
              <a:buFontTx/>
              <a:buChar char="-"/>
            </a:pPr>
            <a:r>
              <a:rPr lang="en-US" dirty="0" smtClean="0"/>
              <a:t>~ 4-5 min latency</a:t>
            </a:r>
          </a:p>
          <a:p>
            <a:endParaRPr lang="en-US" dirty="0" smtClean="0"/>
          </a:p>
          <a:p>
            <a:r>
              <a:rPr lang="en-US" dirty="0" smtClean="0"/>
              <a:t>-email:</a:t>
            </a:r>
          </a:p>
          <a:p>
            <a:r>
              <a:rPr lang="en-US" dirty="0"/>
              <a:t> </a:t>
            </a:r>
            <a:r>
              <a:rPr lang="en-US" dirty="0" smtClean="0"/>
              <a:t> </a:t>
            </a:r>
            <a:r>
              <a:rPr lang="en-US" dirty="0" smtClean="0">
                <a:hlinkClick r:id="rId4"/>
              </a:rPr>
              <a:t>john.cintineo@ssec.wisc.edu</a:t>
            </a:r>
            <a:r>
              <a:rPr lang="en-US" dirty="0" smtClean="0"/>
              <a:t> </a:t>
            </a:r>
          </a:p>
          <a:p>
            <a:r>
              <a:rPr lang="en-US" dirty="0"/>
              <a:t> </a:t>
            </a:r>
            <a:r>
              <a:rPr lang="en-US" dirty="0" smtClean="0"/>
              <a:t> </a:t>
            </a:r>
            <a:r>
              <a:rPr lang="en-US" dirty="0">
                <a:hlinkClick r:id="rId5"/>
              </a:rPr>
              <a:t>michael.pavolonis@</a:t>
            </a:r>
            <a:r>
              <a:rPr lang="en-US" dirty="0" smtClean="0">
                <a:hlinkClick r:id="rId5"/>
              </a:rPr>
              <a:t>noaa.gov</a:t>
            </a:r>
            <a:endParaRPr lang="en-US" dirty="0" smtClean="0"/>
          </a:p>
          <a:p>
            <a:r>
              <a:rPr lang="en-US" dirty="0" smtClean="0"/>
              <a:t>  </a:t>
            </a:r>
            <a:r>
              <a:rPr lang="en-US" dirty="0" smtClean="0">
                <a:hlinkClick r:id="rId6"/>
              </a:rPr>
              <a:t>justin.sieglaff@ssec.wisc.edu</a:t>
            </a:r>
            <a:r>
              <a:rPr lang="en-US" dirty="0" smtClean="0"/>
              <a:t>  </a:t>
            </a:r>
          </a:p>
          <a:p>
            <a:r>
              <a:rPr lang="en-US" dirty="0"/>
              <a:t> </a:t>
            </a:r>
            <a:r>
              <a:rPr lang="en-US" dirty="0" smtClean="0"/>
              <a:t> </a:t>
            </a:r>
            <a:r>
              <a:rPr lang="en-US" dirty="0" smtClean="0">
                <a:hlinkClick r:id="rId7"/>
              </a:rPr>
              <a:t>dan.lindsey@noaa.gov</a:t>
            </a:r>
            <a:r>
              <a:rPr lang="en-US" dirty="0"/>
              <a:t> </a:t>
            </a:r>
            <a:endParaRPr lang="en-US" dirty="0" smtClean="0"/>
          </a:p>
        </p:txBody>
      </p:sp>
    </p:spTree>
    <p:extLst>
      <p:ext uri="{BB962C8B-B14F-4D97-AF65-F5344CB8AC3E}">
        <p14:creationId xmlns:p14="http://schemas.microsoft.com/office/powerpoint/2010/main" val="41513079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pic>
        <p:nvPicPr>
          <p:cNvPr id="5" name="Picture 4" descr="AN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8800"/>
            <a:ext cx="9144000" cy="5716382"/>
          </a:xfrm>
          <a:prstGeom prst="rect">
            <a:avLst/>
          </a:prstGeom>
        </p:spPr>
      </p:pic>
    </p:spTree>
    <p:extLst>
      <p:ext uri="{BB962C8B-B14F-4D97-AF65-F5344CB8AC3E}">
        <p14:creationId xmlns:p14="http://schemas.microsoft.com/office/powerpoint/2010/main" val="24072845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pic>
        <p:nvPicPr>
          <p:cNvPr id="8" name="Picture 7" descr="annotate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0"/>
            <a:ext cx="8663322" cy="5791200"/>
          </a:xfrm>
          <a:prstGeom prst="rect">
            <a:avLst/>
          </a:prstGeom>
        </p:spPr>
      </p:pic>
      <p:sp>
        <p:nvSpPr>
          <p:cNvPr id="10" name="TextBox 9"/>
          <p:cNvSpPr txBox="1"/>
          <p:nvPr/>
        </p:nvSpPr>
        <p:spPr>
          <a:xfrm>
            <a:off x="304800" y="304802"/>
            <a:ext cx="8458200" cy="461592"/>
          </a:xfrm>
          <a:prstGeom prst="rect">
            <a:avLst/>
          </a:prstGeom>
          <a:noFill/>
        </p:spPr>
        <p:txBody>
          <a:bodyPr wrap="square" lIns="91365" tIns="45684" rIns="91365" bIns="45684" rtlCol="0">
            <a:spAutoFit/>
          </a:bodyPr>
          <a:lstStyle/>
          <a:p>
            <a:pPr algn="ctr" fontAlgn="base">
              <a:spcBef>
                <a:spcPct val="0"/>
              </a:spcBef>
              <a:spcAft>
                <a:spcPct val="0"/>
              </a:spcAft>
            </a:pPr>
            <a:r>
              <a:rPr lang="en-US" sz="2400" dirty="0">
                <a:solidFill>
                  <a:prstClr val="white"/>
                </a:solidFill>
                <a:latin typeface="Arial" pitchFamily="34" charset="0"/>
              </a:rPr>
              <a:t>Wind gusts of 58 mph or greater or structural wind damage</a:t>
            </a:r>
          </a:p>
        </p:txBody>
      </p:sp>
      <p:sp>
        <p:nvSpPr>
          <p:cNvPr id="11" name="TextBox 10"/>
          <p:cNvSpPr txBox="1"/>
          <p:nvPr/>
        </p:nvSpPr>
        <p:spPr>
          <a:xfrm>
            <a:off x="6934200" y="6463269"/>
            <a:ext cx="20574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FFF00"/>
                </a:solidFill>
                <a:latin typeface="Arial" pitchFamily="34" charset="0"/>
              </a:rPr>
              <a:t>NWS Duluth, MN </a:t>
            </a:r>
            <a:endParaRPr lang="en-US" b="1" dirty="0">
              <a:solidFill>
                <a:srgbClr val="FFFF00"/>
              </a:solidFill>
              <a:latin typeface="Arial" pitchFamily="34" charset="0"/>
            </a:endParaRPr>
          </a:p>
        </p:txBody>
      </p:sp>
    </p:spTree>
    <p:extLst>
      <p:ext uri="{BB962C8B-B14F-4D97-AF65-F5344CB8AC3E}">
        <p14:creationId xmlns:p14="http://schemas.microsoft.com/office/powerpoint/2010/main" val="15567071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pic>
        <p:nvPicPr>
          <p:cNvPr id="5" name="Picture 4" descr="Berryville_KY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838200"/>
            <a:ext cx="7992533" cy="5994400"/>
          </a:xfrm>
          <a:prstGeom prst="rect">
            <a:avLst/>
          </a:prstGeom>
        </p:spPr>
      </p:pic>
      <p:sp>
        <p:nvSpPr>
          <p:cNvPr id="7" name="TextBox 6"/>
          <p:cNvSpPr txBox="1"/>
          <p:nvPr/>
        </p:nvSpPr>
        <p:spPr>
          <a:xfrm>
            <a:off x="7772400" y="6488669"/>
            <a:ext cx="8382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FFF00"/>
                </a:solidFill>
                <a:latin typeface="Arial" pitchFamily="34" charset="0"/>
              </a:rPr>
              <a:t>KY3</a:t>
            </a:r>
            <a:endParaRPr lang="en-US" b="1" dirty="0">
              <a:solidFill>
                <a:srgbClr val="FFFF00"/>
              </a:solidFill>
              <a:latin typeface="Arial" pitchFamily="34" charset="0"/>
            </a:endParaRPr>
          </a:p>
        </p:txBody>
      </p:sp>
      <p:sp>
        <p:nvSpPr>
          <p:cNvPr id="9" name="TextBox 8"/>
          <p:cNvSpPr txBox="1"/>
          <p:nvPr/>
        </p:nvSpPr>
        <p:spPr>
          <a:xfrm>
            <a:off x="304800" y="304802"/>
            <a:ext cx="8458200" cy="461592"/>
          </a:xfrm>
          <a:prstGeom prst="rect">
            <a:avLst/>
          </a:prstGeom>
          <a:noFill/>
        </p:spPr>
        <p:txBody>
          <a:bodyPr wrap="square" lIns="91365" tIns="45684" rIns="91365" bIns="45684" rtlCol="0">
            <a:spAutoFit/>
          </a:bodyPr>
          <a:lstStyle/>
          <a:p>
            <a:pPr algn="ctr" fontAlgn="base">
              <a:spcBef>
                <a:spcPct val="0"/>
              </a:spcBef>
              <a:spcAft>
                <a:spcPct val="0"/>
              </a:spcAft>
            </a:pPr>
            <a:r>
              <a:rPr lang="en-US" sz="2400" dirty="0">
                <a:solidFill>
                  <a:prstClr val="white"/>
                </a:solidFill>
                <a:latin typeface="Arial" pitchFamily="34" charset="0"/>
              </a:rPr>
              <a:t>Hail 1 inch in diameter or greater</a:t>
            </a:r>
          </a:p>
        </p:txBody>
      </p:sp>
    </p:spTree>
    <p:extLst>
      <p:ext uri="{BB962C8B-B14F-4D97-AF65-F5344CB8AC3E}">
        <p14:creationId xmlns:p14="http://schemas.microsoft.com/office/powerpoint/2010/main" val="2757013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pic>
        <p:nvPicPr>
          <p:cNvPr id="6" name="Picture 5" descr="ColinMcDermott_08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914400"/>
            <a:ext cx="7915207" cy="5943600"/>
          </a:xfrm>
          <a:prstGeom prst="rect">
            <a:avLst/>
          </a:prstGeom>
        </p:spPr>
      </p:pic>
      <p:sp>
        <p:nvSpPr>
          <p:cNvPr id="9" name="TextBox 8"/>
          <p:cNvSpPr txBox="1"/>
          <p:nvPr/>
        </p:nvSpPr>
        <p:spPr>
          <a:xfrm>
            <a:off x="304800" y="304802"/>
            <a:ext cx="8458200" cy="461592"/>
          </a:xfrm>
          <a:prstGeom prst="rect">
            <a:avLst/>
          </a:prstGeom>
          <a:noFill/>
        </p:spPr>
        <p:txBody>
          <a:bodyPr wrap="square" lIns="91365" tIns="45684" rIns="91365" bIns="45684" rtlCol="0">
            <a:spAutoFit/>
          </a:bodyPr>
          <a:lstStyle/>
          <a:p>
            <a:pPr algn="ctr" fontAlgn="base">
              <a:spcBef>
                <a:spcPct val="0"/>
              </a:spcBef>
              <a:spcAft>
                <a:spcPct val="0"/>
              </a:spcAft>
            </a:pPr>
            <a:r>
              <a:rPr lang="en-US" sz="2400" dirty="0" smtClean="0">
                <a:solidFill>
                  <a:prstClr val="white"/>
                </a:solidFill>
                <a:latin typeface="Arial" pitchFamily="34" charset="0"/>
              </a:rPr>
              <a:t>Tornadoes</a:t>
            </a:r>
            <a:endParaRPr lang="en-US" sz="2400" dirty="0">
              <a:solidFill>
                <a:prstClr val="white"/>
              </a:solidFill>
              <a:latin typeface="Arial" pitchFamily="34" charset="0"/>
            </a:endParaRPr>
          </a:p>
        </p:txBody>
      </p:sp>
    </p:spTree>
    <p:extLst>
      <p:ext uri="{BB962C8B-B14F-4D97-AF65-F5344CB8AC3E}">
        <p14:creationId xmlns:p14="http://schemas.microsoft.com/office/powerpoint/2010/main" val="275701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5" name="Slide Number Placeholder 4"/>
          <p:cNvSpPr>
            <a:spLocks noGrp="1"/>
          </p:cNvSpPr>
          <p:nvPr>
            <p:ph type="sldNum" sz="quarter" idx="12"/>
          </p:nvPr>
        </p:nvSpPr>
        <p:spPr/>
        <p:txBody>
          <a:bodyPr/>
          <a:lstStyle/>
          <a:p>
            <a:fld id="{42908C82-07A9-4257-B486-514AC1A5E3DE}" type="slidenum">
              <a:rPr lang="en-US" smtClean="0"/>
              <a:t>8</a:t>
            </a:fld>
            <a:endParaRPr lang="en-US"/>
          </a:p>
        </p:txBody>
      </p:sp>
      <p:sp>
        <p:nvSpPr>
          <p:cNvPr id="18" name="TextBox 17"/>
          <p:cNvSpPr txBox="1"/>
          <p:nvPr/>
        </p:nvSpPr>
        <p:spPr>
          <a:xfrm>
            <a:off x="381000" y="177224"/>
            <a:ext cx="8305800" cy="584776"/>
          </a:xfrm>
          <a:prstGeom prst="rect">
            <a:avLst/>
          </a:prstGeom>
          <a:noFill/>
        </p:spPr>
        <p:txBody>
          <a:bodyPr wrap="square" rtlCol="0">
            <a:spAutoFit/>
          </a:bodyPr>
          <a:lstStyle/>
          <a:p>
            <a:pPr algn="ctr"/>
            <a:r>
              <a:rPr lang="en-US" sz="3200" dirty="0" smtClean="0">
                <a:solidFill>
                  <a:srgbClr val="F2C31A"/>
                </a:solidFill>
                <a:effectLst>
                  <a:outerShdw blurRad="50800" dist="38100" dir="2700000" algn="tl" rotWithShape="0">
                    <a:prstClr val="black">
                      <a:alpha val="40000"/>
                    </a:prstClr>
                  </a:outerShdw>
                </a:effectLst>
              </a:rPr>
              <a:t>NOAA/CIMSS </a:t>
            </a:r>
            <a:r>
              <a:rPr lang="en-US" sz="3200" dirty="0" err="1" smtClean="0">
                <a:solidFill>
                  <a:srgbClr val="F2C31A"/>
                </a:solidFill>
                <a:effectLst>
                  <a:outerShdw blurRad="50800" dist="38100" dir="2700000" algn="tl" rotWithShape="0">
                    <a:prstClr val="black">
                      <a:alpha val="40000"/>
                    </a:prstClr>
                  </a:outerShdw>
                </a:effectLst>
              </a:rPr>
              <a:t>ProbSevere</a:t>
            </a:r>
            <a:r>
              <a:rPr lang="en-US" sz="3200" dirty="0" smtClean="0">
                <a:solidFill>
                  <a:srgbClr val="F2C31A"/>
                </a:solidFill>
                <a:effectLst>
                  <a:outerShdw blurRad="50800" dist="38100" dir="2700000" algn="tl" rotWithShape="0">
                    <a:prstClr val="black">
                      <a:alpha val="40000"/>
                    </a:prstClr>
                  </a:outerShdw>
                </a:effectLst>
              </a:rPr>
              <a:t> Model goals</a:t>
            </a:r>
            <a:endParaRPr lang="en-US" sz="3200" u="sng" dirty="0">
              <a:solidFill>
                <a:schemeClr val="accent6"/>
              </a:solidFill>
              <a:effectLst>
                <a:outerShdw blurRad="50800" dist="38100" dir="2700000" algn="tl" rotWithShape="0">
                  <a:prstClr val="black">
                    <a:alpha val="40000"/>
                  </a:prstClr>
                </a:outerShdw>
              </a:effectLst>
            </a:endParaRPr>
          </a:p>
        </p:txBody>
      </p:sp>
      <p:sp>
        <p:nvSpPr>
          <p:cNvPr id="19" name="Rectangle 18"/>
          <p:cNvSpPr/>
          <p:nvPr/>
        </p:nvSpPr>
        <p:spPr>
          <a:xfrm>
            <a:off x="228600" y="4445675"/>
            <a:ext cx="8458200" cy="646331"/>
          </a:xfrm>
          <a:prstGeom prst="rect">
            <a:avLst/>
          </a:prstGeom>
        </p:spPr>
        <p:txBody>
          <a:bodyPr wrap="square">
            <a:spAutoFit/>
          </a:bodyPr>
          <a:lstStyle/>
          <a:p>
            <a:r>
              <a:rPr lang="en-US" dirty="0" smtClean="0">
                <a:solidFill>
                  <a:srgbClr val="FFFFFF"/>
                </a:solidFill>
                <a:effectLst>
                  <a:outerShdw blurRad="50800" dist="38100" dir="2700000" algn="tl" rotWithShape="0">
                    <a:prstClr val="black">
                      <a:alpha val="40000"/>
                    </a:prstClr>
                  </a:outerShdw>
                </a:effectLst>
              </a:rPr>
              <a:t>This </a:t>
            </a:r>
            <a:r>
              <a:rPr lang="en-US" dirty="0">
                <a:solidFill>
                  <a:srgbClr val="FFFFFF"/>
                </a:solidFill>
                <a:effectLst>
                  <a:outerShdw blurRad="50800" dist="38100" dir="2700000" algn="tl" rotWithShape="0">
                    <a:prstClr val="black">
                      <a:alpha val="40000"/>
                    </a:prstClr>
                  </a:outerShdw>
                </a:effectLst>
              </a:rPr>
              <a:t>statistical model predicts the </a:t>
            </a:r>
            <a:r>
              <a:rPr lang="en-US" dirty="0">
                <a:solidFill>
                  <a:srgbClr val="F2C31A"/>
                </a:solidFill>
                <a:effectLst>
                  <a:outerShdw blurRad="50800" dist="38100" dir="2700000" algn="tl" rotWithShape="0">
                    <a:prstClr val="black">
                      <a:alpha val="40000"/>
                    </a:prstClr>
                  </a:outerShdw>
                </a:effectLst>
              </a:rPr>
              <a:t>probability</a:t>
            </a:r>
            <a:r>
              <a:rPr lang="en-US" dirty="0">
                <a:effectLst>
                  <a:outerShdw blurRad="50800" dist="38100" dir="2700000" algn="tl" rotWithShape="0">
                    <a:prstClr val="black">
                      <a:alpha val="40000"/>
                    </a:prstClr>
                  </a:outerShdw>
                </a:effectLst>
              </a:rPr>
              <a:t> </a:t>
            </a:r>
            <a:r>
              <a:rPr lang="en-US" dirty="0">
                <a:solidFill>
                  <a:srgbClr val="F2C31A"/>
                </a:solidFill>
                <a:effectLst>
                  <a:outerShdw blurRad="50800" dist="38100" dir="2700000" algn="tl" rotWithShape="0">
                    <a:prstClr val="black">
                      <a:alpha val="40000"/>
                    </a:prstClr>
                  </a:outerShdw>
                </a:effectLst>
              </a:rPr>
              <a:t>that a storm will </a:t>
            </a:r>
            <a:r>
              <a:rPr lang="en-US" i="1" u="sng" dirty="0">
                <a:solidFill>
                  <a:srgbClr val="F2C31A"/>
                </a:solidFill>
                <a:effectLst>
                  <a:outerShdw blurRad="50800" dist="38100" dir="2700000" algn="tl" rotWithShape="0">
                    <a:prstClr val="black">
                      <a:alpha val="40000"/>
                    </a:prstClr>
                  </a:outerShdw>
                </a:effectLst>
              </a:rPr>
              <a:t>first</a:t>
            </a:r>
            <a:r>
              <a:rPr lang="en-US" dirty="0">
                <a:solidFill>
                  <a:srgbClr val="F2C31A"/>
                </a:solidFill>
                <a:effectLst>
                  <a:outerShdw blurRad="50800" dist="38100" dir="2700000" algn="tl" rotWithShape="0">
                    <a:prstClr val="black">
                      <a:alpha val="40000"/>
                    </a:prstClr>
                  </a:outerShdw>
                </a:effectLst>
              </a:rPr>
              <a:t> produce severe weather in the near-term </a:t>
            </a:r>
            <a:r>
              <a:rPr lang="en-US" dirty="0">
                <a:solidFill>
                  <a:srgbClr val="FFFFFF"/>
                </a:solidFill>
                <a:effectLst>
                  <a:outerShdw blurRad="50800" dist="38100" dir="2700000" algn="tl" rotWithShape="0">
                    <a:prstClr val="black">
                      <a:alpha val="40000"/>
                    </a:prstClr>
                  </a:outerShdw>
                </a:effectLst>
              </a:rPr>
              <a:t>(in the next 60 min</a:t>
            </a:r>
            <a:r>
              <a:rPr lang="en-US" dirty="0" smtClean="0">
                <a:solidFill>
                  <a:srgbClr val="FFFFFF"/>
                </a:solidFill>
                <a:effectLst>
                  <a:outerShdw blurRad="50800" dist="38100" dir="2700000" algn="tl" rotWithShape="0">
                    <a:prstClr val="black">
                      <a:alpha val="40000"/>
                    </a:prstClr>
                  </a:outerShdw>
                </a:effectLst>
              </a:rPr>
              <a:t>)</a:t>
            </a:r>
            <a:r>
              <a:rPr lang="en-US" dirty="0">
                <a:solidFill>
                  <a:srgbClr val="FFFFFF"/>
                </a:solidFill>
                <a:effectLst>
                  <a:outerShdw blurRad="50800" dist="38100" dir="2700000" algn="tl" rotWithShape="0">
                    <a:prstClr val="black">
                      <a:alpha val="40000"/>
                    </a:prstClr>
                  </a:outerShdw>
                </a:effectLst>
              </a:rPr>
              <a:t>.</a:t>
            </a:r>
            <a:endParaRPr lang="en-US" dirty="0" smtClean="0">
              <a:solidFill>
                <a:srgbClr val="FFFFFF"/>
              </a:solidFill>
              <a:effectLst>
                <a:outerShdw blurRad="50800" dist="38100" dir="2700000" algn="tl" rotWithShape="0">
                  <a:prstClr val="black">
                    <a:alpha val="40000"/>
                  </a:prstClr>
                </a:outerShdw>
              </a:effectLst>
            </a:endParaRPr>
          </a:p>
        </p:txBody>
      </p:sp>
      <p:pic>
        <p:nvPicPr>
          <p:cNvPr id="20" name="Picture 19" descr="ps_20131004_2154_prepo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762000"/>
            <a:ext cx="5618041" cy="3657600"/>
          </a:xfrm>
          <a:prstGeom prst="rect">
            <a:avLst/>
          </a:prstGeom>
        </p:spPr>
      </p:pic>
      <p:pic>
        <p:nvPicPr>
          <p:cNvPr id="21" name="Picture 20" descr="ps_20131004_2216_po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62000"/>
            <a:ext cx="5618040" cy="3657599"/>
          </a:xfrm>
          <a:prstGeom prst="rect">
            <a:avLst/>
          </a:prstGeom>
        </p:spPr>
      </p:pic>
      <p:sp>
        <p:nvSpPr>
          <p:cNvPr id="22" name="Trapezoid 21"/>
          <p:cNvSpPr/>
          <p:nvPr/>
        </p:nvSpPr>
        <p:spPr>
          <a:xfrm rot="12289401">
            <a:off x="3594217" y="1350264"/>
            <a:ext cx="838200" cy="971552"/>
          </a:xfrm>
          <a:prstGeom prst="trapezoid">
            <a:avLst/>
          </a:prstGeom>
          <a:noFill/>
          <a:ln w="5080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28600" y="5105400"/>
            <a:ext cx="8458200" cy="646331"/>
          </a:xfrm>
          <a:prstGeom prst="rect">
            <a:avLst/>
          </a:prstGeom>
        </p:spPr>
        <p:txBody>
          <a:bodyPr wrap="square">
            <a:spAutoFit/>
          </a:bodyPr>
          <a:lstStyle/>
          <a:p>
            <a:r>
              <a:rPr lang="en-US" dirty="0" smtClean="0">
                <a:solidFill>
                  <a:srgbClr val="FFFFFF"/>
                </a:solidFill>
                <a:effectLst>
                  <a:outerShdw blurRad="50800" dist="38100" dir="2700000" algn="tl" rotWithShape="0">
                    <a:prstClr val="black">
                      <a:alpha val="40000"/>
                    </a:prstClr>
                  </a:outerShdw>
                </a:effectLst>
              </a:rPr>
              <a:t>The statistical model does not predict if a storm will continue to pose a severe threat or if the storm will decay.</a:t>
            </a:r>
          </a:p>
        </p:txBody>
      </p:sp>
      <p:sp>
        <p:nvSpPr>
          <p:cNvPr id="24" name="Rectangle 23"/>
          <p:cNvSpPr/>
          <p:nvPr/>
        </p:nvSpPr>
        <p:spPr>
          <a:xfrm>
            <a:off x="228600" y="5867400"/>
            <a:ext cx="8458200" cy="369332"/>
          </a:xfrm>
          <a:prstGeom prst="rect">
            <a:avLst/>
          </a:prstGeom>
        </p:spPr>
        <p:txBody>
          <a:bodyPr wrap="square">
            <a:spAutoFit/>
          </a:bodyPr>
          <a:lstStyle/>
          <a:p>
            <a:r>
              <a:rPr lang="en-US" dirty="0" smtClean="0">
                <a:solidFill>
                  <a:schemeClr val="bg1"/>
                </a:solidFill>
                <a:effectLst>
                  <a:outerShdw blurRad="50800" dist="38100" dir="2700000" algn="tl" rotWithShape="0">
                    <a:prstClr val="black">
                      <a:alpha val="40000"/>
                    </a:prstClr>
                  </a:outerShdw>
                </a:effectLst>
              </a:rPr>
              <a:t>A “pre-polygon” product.</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768577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9</a:t>
            </a:fld>
            <a:endParaRPr lang="en-US"/>
          </a:p>
        </p:txBody>
      </p:sp>
      <p:grpSp>
        <p:nvGrpSpPr>
          <p:cNvPr id="6" name="Group 5"/>
          <p:cNvGrpSpPr/>
          <p:nvPr/>
        </p:nvGrpSpPr>
        <p:grpSpPr>
          <a:xfrm>
            <a:off x="3186793" y="914400"/>
            <a:ext cx="3061607" cy="2667000"/>
            <a:chOff x="2958193" y="838200"/>
            <a:chExt cx="3061607" cy="2667000"/>
          </a:xfrm>
        </p:grpSpPr>
        <p:pic>
          <p:nvPicPr>
            <p:cNvPr id="7" name="Picture 6"/>
            <p:cNvPicPr>
              <a:picLocks noChangeAspect="1"/>
            </p:cNvPicPr>
            <p:nvPr/>
          </p:nvPicPr>
          <p:blipFill>
            <a:blip r:embed="rId3"/>
            <a:stretch>
              <a:fillRect/>
            </a:stretch>
          </p:blipFill>
          <p:spPr>
            <a:xfrm>
              <a:off x="2958193" y="1219200"/>
              <a:ext cx="3061607" cy="2286000"/>
            </a:xfrm>
            <a:prstGeom prst="rect">
              <a:avLst/>
            </a:prstGeom>
          </p:spPr>
        </p:pic>
        <p:sp>
          <p:nvSpPr>
            <p:cNvPr id="8" name="TextBox 7"/>
            <p:cNvSpPr txBox="1"/>
            <p:nvPr/>
          </p:nvSpPr>
          <p:spPr>
            <a:xfrm>
              <a:off x="3962400" y="838200"/>
              <a:ext cx="12192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Satellite</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grpSp>
        <p:nvGrpSpPr>
          <p:cNvPr id="9" name="Group 8"/>
          <p:cNvGrpSpPr/>
          <p:nvPr/>
        </p:nvGrpSpPr>
        <p:grpSpPr>
          <a:xfrm>
            <a:off x="6385691" y="990600"/>
            <a:ext cx="2758309" cy="2362200"/>
            <a:chOff x="6233291" y="838200"/>
            <a:chExt cx="2758309" cy="2362200"/>
          </a:xfrm>
        </p:grpSpPr>
        <p:pic>
          <p:nvPicPr>
            <p:cNvPr id="10" name="Picture 9"/>
            <p:cNvPicPr>
              <a:picLocks noChangeAspect="1"/>
            </p:cNvPicPr>
            <p:nvPr/>
          </p:nvPicPr>
          <p:blipFill>
            <a:blip r:embed="rId4"/>
            <a:stretch>
              <a:fillRect/>
            </a:stretch>
          </p:blipFill>
          <p:spPr>
            <a:xfrm>
              <a:off x="6233291" y="1219200"/>
              <a:ext cx="2758309" cy="1981200"/>
            </a:xfrm>
            <a:prstGeom prst="rect">
              <a:avLst/>
            </a:prstGeom>
          </p:spPr>
        </p:pic>
        <p:sp>
          <p:nvSpPr>
            <p:cNvPr id="11" name="TextBox 10"/>
            <p:cNvSpPr txBox="1"/>
            <p:nvPr/>
          </p:nvSpPr>
          <p:spPr>
            <a:xfrm>
              <a:off x="7162800" y="838200"/>
              <a:ext cx="12192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Radar</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grpSp>
        <p:nvGrpSpPr>
          <p:cNvPr id="15" name="Group 14"/>
          <p:cNvGrpSpPr/>
          <p:nvPr/>
        </p:nvGrpSpPr>
        <p:grpSpPr>
          <a:xfrm>
            <a:off x="38100" y="762000"/>
            <a:ext cx="3162300" cy="2743199"/>
            <a:chOff x="2819400" y="3581400"/>
            <a:chExt cx="3162300" cy="2743199"/>
          </a:xfrm>
        </p:grpSpPr>
        <p:pic>
          <p:nvPicPr>
            <p:cNvPr id="16" name="Picture 15"/>
            <p:cNvPicPr>
              <a:picLocks noChangeAspect="1"/>
            </p:cNvPicPr>
            <p:nvPr/>
          </p:nvPicPr>
          <p:blipFill>
            <a:blip r:embed="rId5"/>
            <a:stretch>
              <a:fillRect/>
            </a:stretch>
          </p:blipFill>
          <p:spPr>
            <a:xfrm>
              <a:off x="2928900" y="3962400"/>
              <a:ext cx="2786100" cy="2362199"/>
            </a:xfrm>
            <a:prstGeom prst="rect">
              <a:avLst/>
            </a:prstGeom>
          </p:spPr>
        </p:pic>
        <p:sp>
          <p:nvSpPr>
            <p:cNvPr id="17" name="TextBox 16"/>
            <p:cNvSpPr txBox="1"/>
            <p:nvPr/>
          </p:nvSpPr>
          <p:spPr>
            <a:xfrm>
              <a:off x="2819400" y="3581400"/>
              <a:ext cx="31623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High-res Numerical Models</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sp>
        <p:nvSpPr>
          <p:cNvPr id="23" name="Title 1"/>
          <p:cNvSpPr txBox="1">
            <a:spLocks/>
          </p:cNvSpPr>
          <p:nvPr/>
        </p:nvSpPr>
        <p:spPr>
          <a:xfrm>
            <a:off x="0" y="0"/>
            <a:ext cx="9144000" cy="990600"/>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defTabSz="914400"/>
            <a:r>
              <a:rPr lang="en-US" sz="3200" dirty="0" smtClean="0"/>
              <a:t>Problem: Converting “Big Data” to Information</a:t>
            </a:r>
            <a:endParaRPr lang="en-US" sz="3200" dirty="0"/>
          </a:p>
        </p:txBody>
      </p:sp>
      <p:sp>
        <p:nvSpPr>
          <p:cNvPr id="24" name="TextBox 23"/>
          <p:cNvSpPr txBox="1"/>
          <p:nvPr/>
        </p:nvSpPr>
        <p:spPr>
          <a:xfrm>
            <a:off x="0" y="3429000"/>
            <a:ext cx="3505200" cy="677108"/>
          </a:xfrm>
          <a:prstGeom prst="rect">
            <a:avLst/>
          </a:prstGeom>
          <a:noFill/>
        </p:spPr>
        <p:txBody>
          <a:bodyPr wrap="square" rtlCol="0">
            <a:spAutoFit/>
          </a:bodyPr>
          <a:lstStyle/>
          <a:p>
            <a:pPr defTabSz="914400" fontAlgn="base">
              <a:spcBef>
                <a:spcPct val="0"/>
              </a:spcBef>
              <a:spcAft>
                <a:spcPct val="0"/>
              </a:spcAft>
            </a:pPr>
            <a:r>
              <a:rPr lang="en-US" sz="2000" b="1" dirty="0" smtClean="0">
                <a:solidFill>
                  <a:srgbClr val="FFFFFF"/>
                </a:solidFill>
                <a:effectLst>
                  <a:outerShdw blurRad="50800" dist="38100" dir="2700000" algn="tl" rotWithShape="0">
                    <a:srgbClr val="000000">
                      <a:alpha val="43000"/>
                    </a:srgbClr>
                  </a:outerShdw>
                </a:effectLst>
                <a:latin typeface="Arial" pitchFamily="34" charset="0"/>
              </a:rPr>
              <a:t>1). Storm Environmen</a:t>
            </a:r>
            <a:r>
              <a:rPr lang="en-US" sz="2400" b="1" dirty="0" smtClean="0">
                <a:solidFill>
                  <a:srgbClr val="FFFFFF"/>
                </a:solidFill>
                <a:effectLst>
                  <a:outerShdw blurRad="50800" dist="38100" dir="2700000" algn="tl" rotWithShape="0">
                    <a:srgbClr val="000000">
                      <a:alpha val="43000"/>
                    </a:srgbClr>
                  </a:outerShdw>
                </a:effectLst>
                <a:latin typeface="Arial" pitchFamily="34" charset="0"/>
              </a:rPr>
              <a:t>t</a:t>
            </a:r>
          </a:p>
          <a:p>
            <a:pPr algn="ctr" defTabSz="914400" fontAlgn="base">
              <a:spcBef>
                <a:spcPct val="0"/>
              </a:spcBef>
              <a:spcAft>
                <a:spcPct val="0"/>
              </a:spcAft>
            </a:pPr>
            <a:r>
              <a:rPr lang="en-US" sz="1400" b="1" dirty="0" smtClean="0">
                <a:solidFill>
                  <a:srgbClr val="FFFFFF"/>
                </a:solidFill>
                <a:effectLst>
                  <a:outerShdw blurRad="50800" dist="38100" dir="2700000" algn="tl" rotWithShape="0">
                    <a:srgbClr val="000000">
                      <a:alpha val="43000"/>
                    </a:srgbClr>
                  </a:outerShdw>
                </a:effectLst>
                <a:latin typeface="Arial" pitchFamily="34" charset="0"/>
              </a:rPr>
              <a:t>(Energetics of atmosphere)</a:t>
            </a:r>
            <a:endParaRPr lang="en-US" sz="1400" b="1" dirty="0">
              <a:solidFill>
                <a:srgbClr val="FFFFFF"/>
              </a:solidFill>
              <a:effectLst>
                <a:outerShdw blurRad="50800" dist="38100" dir="2700000" algn="tl" rotWithShape="0">
                  <a:srgbClr val="000000">
                    <a:alpha val="43000"/>
                  </a:srgbClr>
                </a:outerShdw>
              </a:effectLst>
              <a:latin typeface="Arial" pitchFamily="34" charset="0"/>
            </a:endParaRPr>
          </a:p>
        </p:txBody>
      </p:sp>
      <p:sp>
        <p:nvSpPr>
          <p:cNvPr id="25" name="TextBox 24"/>
          <p:cNvSpPr txBox="1"/>
          <p:nvPr/>
        </p:nvSpPr>
        <p:spPr>
          <a:xfrm>
            <a:off x="6629400" y="3352800"/>
            <a:ext cx="2514600" cy="400110"/>
          </a:xfrm>
          <a:prstGeom prst="rect">
            <a:avLst/>
          </a:prstGeom>
          <a:noFill/>
        </p:spPr>
        <p:txBody>
          <a:bodyPr wrap="square" rtlCol="0">
            <a:spAutoFit/>
          </a:bodyPr>
          <a:lstStyle/>
          <a:p>
            <a:pPr defTabSz="914400" fontAlgn="base">
              <a:spcBef>
                <a:spcPct val="0"/>
              </a:spcBef>
              <a:spcAft>
                <a:spcPct val="0"/>
              </a:spcAft>
            </a:pPr>
            <a:r>
              <a:rPr lang="en-US" sz="2000" b="1" dirty="0" smtClean="0">
                <a:solidFill>
                  <a:srgbClr val="FFFFFF"/>
                </a:solidFill>
                <a:effectLst>
                  <a:outerShdw blurRad="50800" dist="38100" dir="2700000" algn="tl" rotWithShape="0">
                    <a:srgbClr val="000000">
                      <a:alpha val="43000"/>
                    </a:srgbClr>
                  </a:outerShdw>
                </a:effectLst>
                <a:latin typeface="Arial" pitchFamily="34" charset="0"/>
              </a:rPr>
              <a:t>3). Radar Intensity</a:t>
            </a:r>
          </a:p>
        </p:txBody>
      </p:sp>
      <p:sp>
        <p:nvSpPr>
          <p:cNvPr id="26" name="TextBox 25"/>
          <p:cNvSpPr txBox="1"/>
          <p:nvPr/>
        </p:nvSpPr>
        <p:spPr>
          <a:xfrm>
            <a:off x="3048000" y="3505200"/>
            <a:ext cx="3581400" cy="646331"/>
          </a:xfrm>
          <a:prstGeom prst="rect">
            <a:avLst/>
          </a:prstGeom>
          <a:no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srgbClr val="000000">
                      <a:alpha val="43000"/>
                    </a:srgbClr>
                  </a:outerShdw>
                </a:effectLst>
                <a:latin typeface="Arial" pitchFamily="34" charset="0"/>
              </a:rPr>
              <a:t>2). Development of clouds in time captured by GOES</a:t>
            </a:r>
          </a:p>
        </p:txBody>
      </p:sp>
      <p:sp>
        <p:nvSpPr>
          <p:cNvPr id="27" name="Left Brace 26"/>
          <p:cNvSpPr/>
          <p:nvPr/>
        </p:nvSpPr>
        <p:spPr>
          <a:xfrm rot="16200000">
            <a:off x="4191000" y="152400"/>
            <a:ext cx="609600" cy="83820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
        <p:nvSpPr>
          <p:cNvPr id="28" name="TextBox 27"/>
          <p:cNvSpPr txBox="1"/>
          <p:nvPr/>
        </p:nvSpPr>
        <p:spPr>
          <a:xfrm>
            <a:off x="533400" y="4800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developing thunderstorm will produce severe weather in the future (up to 60 minutes)</a:t>
            </a:r>
            <a:endParaRPr lang="en-US" sz="2800" i="1" dirty="0">
              <a:solidFill>
                <a:prstClr val="white"/>
              </a:solidFill>
              <a:latin typeface="Arial" pitchFamily="34" charset="0"/>
            </a:endParaRPr>
          </a:p>
        </p:txBody>
      </p:sp>
    </p:spTree>
    <p:extLst>
      <p:ext uri="{BB962C8B-B14F-4D97-AF65-F5344CB8AC3E}">
        <p14:creationId xmlns:p14="http://schemas.microsoft.com/office/powerpoint/2010/main" val="1900436093"/>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29017</TotalTime>
  <Words>3790</Words>
  <Application>Microsoft Macintosh PowerPoint</Application>
  <PresentationFormat>On-screen Show (4:3)</PresentationFormat>
  <Paragraphs>371</Paragraphs>
  <Slides>37</Slides>
  <Notes>33</Notes>
  <HiddenSlides>0</HiddenSlides>
  <MMClips>1</MMClip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 Theme</vt:lpstr>
      <vt:lpstr>CIMSS_Template_2013Logo</vt:lpstr>
      <vt:lpstr>1_CIMSS_Template_2013Logo</vt:lpstr>
      <vt:lpstr>2_CIMSS_Template_2013Logo</vt:lpstr>
      <vt:lpstr>From “Big Data” to Actionable Information: NOAA/CIMSS ProbSevere model</vt:lpstr>
      <vt:lpstr>Collaborative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Evaluation (2014)</vt:lpstr>
      <vt:lpstr>Model Evaluation (2014)</vt:lpstr>
      <vt:lpstr>Model Evaluation (2014)</vt:lpstr>
      <vt:lpstr>HWT and GOES-R PG feedback (2014 + 2015)</vt:lpstr>
      <vt:lpstr>Where do we go from here?</vt:lpstr>
      <vt:lpstr>PowerPoint Presentation</vt:lpstr>
      <vt:lpstr>PowerPoint Presentation</vt:lpstr>
      <vt:lpstr>Future Data Integration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John Cintineo</cp:lastModifiedBy>
  <cp:revision>423</cp:revision>
  <cp:lastPrinted>2014-06-21T21:52:15Z</cp:lastPrinted>
  <dcterms:created xsi:type="dcterms:W3CDTF">2014-04-07T15:54:44Z</dcterms:created>
  <dcterms:modified xsi:type="dcterms:W3CDTF">2015-06-10T16:44:44Z</dcterms:modified>
</cp:coreProperties>
</file>