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8" r:id="rId2"/>
    <p:sldId id="259" r:id="rId3"/>
    <p:sldId id="257" r:id="rId4"/>
    <p:sldId id="260" r:id="rId5"/>
    <p:sldId id="261" r:id="rId6"/>
    <p:sldId id="262" r:id="rId7"/>
    <p:sldId id="263" r:id="rId8"/>
    <p:sldId id="264" r:id="rId9"/>
    <p:sldId id="265" r:id="rId10"/>
    <p:sldId id="266" r:id="rId11"/>
    <p:sldId id="267" r:id="rId12"/>
    <p:sldId id="268" r:id="rId13"/>
    <p:sldId id="269" r:id="rId14"/>
    <p:sldId id="270" r:id="rId15"/>
    <p:sldId id="286" r:id="rId16"/>
    <p:sldId id="271" r:id="rId17"/>
    <p:sldId id="288" r:id="rId18"/>
    <p:sldId id="289" r:id="rId19"/>
    <p:sldId id="272" r:id="rId20"/>
    <p:sldId id="275" r:id="rId21"/>
    <p:sldId id="28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91411"/>
  </p:normalViewPr>
  <p:slideViewPr>
    <p:cSldViewPr snapToGrid="0">
      <p:cViewPr varScale="1">
        <p:scale>
          <a:sx n="119" d="100"/>
          <a:sy n="119"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55A8E-5885-434C-BF37-F3505A5C7A72}"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6D220-BF46-4451-9EB1-B6E4E89BC820}" type="slidenum">
              <a:rPr lang="en-US" smtClean="0"/>
              <a:t>‹#›</a:t>
            </a:fld>
            <a:endParaRPr lang="en-US"/>
          </a:p>
        </p:txBody>
      </p:sp>
    </p:spTree>
    <p:extLst>
      <p:ext uri="{BB962C8B-B14F-4D97-AF65-F5344CB8AC3E}">
        <p14:creationId xmlns:p14="http://schemas.microsoft.com/office/powerpoint/2010/main" val="1431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79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-2020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completely independent</a:t>
            </a:r>
          </a:p>
          <a:p>
            <a:r>
              <a:rPr lang="en-US" sz="1200" kern="1200" baseline="0" dirty="0">
                <a:solidFill>
                  <a:schemeClr val="tx1"/>
                </a:solidFill>
                <a:effectLst/>
                <a:latin typeface="+mn-lt"/>
                <a:ea typeface="+mn-ea"/>
                <a:cs typeface="+mn-cs"/>
              </a:rPr>
              <a:t>-Lower scores are most often associated with regions where GLM observed very little lightning, some of which is due to detection efficiency issues</a:t>
            </a:r>
          </a:p>
          <a:p>
            <a:r>
              <a:rPr lang="en-US" sz="1200" kern="1200" baseline="0" dirty="0">
                <a:solidFill>
                  <a:schemeClr val="tx1"/>
                </a:solidFill>
                <a:effectLst/>
                <a:latin typeface="+mn-lt"/>
                <a:ea typeface="+mn-ea"/>
                <a:cs typeface="+mn-cs"/>
              </a:rPr>
              <a:t>-So yes, the model is working as intended</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99919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-2020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completely independent</a:t>
            </a:r>
          </a:p>
          <a:p>
            <a:r>
              <a:rPr lang="en-US" sz="1200" kern="1200" baseline="0" dirty="0">
                <a:solidFill>
                  <a:schemeClr val="tx1"/>
                </a:solidFill>
                <a:effectLst/>
                <a:latin typeface="+mn-lt"/>
                <a:ea typeface="+mn-ea"/>
                <a:cs typeface="+mn-cs"/>
              </a:rPr>
              <a:t>-Lower scores are most often associated with regions where GLM observed very little lightning, some of which is due to detection efficiency issues</a:t>
            </a:r>
          </a:p>
          <a:p>
            <a:r>
              <a:rPr lang="en-US" sz="1200" kern="1200" baseline="0" dirty="0">
                <a:solidFill>
                  <a:schemeClr val="tx1"/>
                </a:solidFill>
                <a:effectLst/>
                <a:latin typeface="+mn-lt"/>
                <a:ea typeface="+mn-ea"/>
                <a:cs typeface="+mn-cs"/>
              </a:rPr>
              <a:t>-So yes, the model is working as intended</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357701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message is here is that thick cirrus can obscure growing convection. LightningCast picks up on the convection late, once it emerges from cirrus deck at 20:26Z.</a:t>
            </a:r>
          </a:p>
        </p:txBody>
      </p:sp>
      <p:sp>
        <p:nvSpPr>
          <p:cNvPr id="4" name="Slide Number Placeholder 3"/>
          <p:cNvSpPr>
            <a:spLocks noGrp="1"/>
          </p:cNvSpPr>
          <p:nvPr>
            <p:ph type="sldNum" sz="quarter" idx="5"/>
          </p:nvPr>
        </p:nvSpPr>
        <p:spPr/>
        <p:txBody>
          <a:bodyPr/>
          <a:lstStyle/>
          <a:p>
            <a:fld id="{AE66D220-BF46-4451-9EB1-B6E4E89BC820}" type="slidenum">
              <a:rPr lang="en-US" smtClean="0"/>
              <a:t>14</a:t>
            </a:fld>
            <a:endParaRPr lang="en-US"/>
          </a:p>
        </p:txBody>
      </p:sp>
    </p:spTree>
    <p:extLst>
      <p:ext uri="{BB962C8B-B14F-4D97-AF65-F5344CB8AC3E}">
        <p14:creationId xmlns:p14="http://schemas.microsoft.com/office/powerpoint/2010/main" val="201805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that GOES-East and –West are available; the 5-min CONUS/PACUS and both 1-min </a:t>
            </a:r>
            <a:r>
              <a:rPr lang="en-US" dirty="0" err="1"/>
              <a:t>mesos</a:t>
            </a:r>
            <a:r>
              <a:rPr lang="en-US" dirty="0"/>
              <a:t>; parallax-corrected and uncorrected contours.</a:t>
            </a:r>
          </a:p>
        </p:txBody>
      </p:sp>
      <p:sp>
        <p:nvSpPr>
          <p:cNvPr id="4" name="Slide Number Placeholder 3"/>
          <p:cNvSpPr>
            <a:spLocks noGrp="1"/>
          </p:cNvSpPr>
          <p:nvPr>
            <p:ph type="sldNum" sz="quarter" idx="5"/>
          </p:nvPr>
        </p:nvSpPr>
        <p:spPr/>
        <p:txBody>
          <a:bodyPr/>
          <a:lstStyle/>
          <a:p>
            <a:fld id="{AE66D220-BF46-4451-9EB1-B6E4E89BC820}" type="slidenum">
              <a:rPr lang="en-US" smtClean="0"/>
              <a:t>15</a:t>
            </a:fld>
            <a:endParaRPr lang="en-US"/>
          </a:p>
        </p:txBody>
      </p:sp>
    </p:spTree>
    <p:extLst>
      <p:ext uri="{BB962C8B-B14F-4D97-AF65-F5344CB8AC3E}">
        <p14:creationId xmlns:p14="http://schemas.microsoft.com/office/powerpoint/2010/main" val="278084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RealEarth</a:t>
            </a:r>
            <a:r>
              <a:rPr lang="en-US" sz="1200" kern="1200" baseline="0" dirty="0">
                <a:solidFill>
                  <a:schemeClr val="tx1"/>
                </a:solidFill>
                <a:effectLst/>
                <a:latin typeface="+mn-lt"/>
                <a:ea typeface="+mn-ea"/>
                <a:cs typeface="+mn-cs"/>
              </a:rPr>
              <a:t> is a web mapping service so you can zoom as needed</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4616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err="1">
                <a:solidFill>
                  <a:schemeClr val="tx1"/>
                </a:solidFill>
                <a:effectLst/>
                <a:latin typeface="+mn-lt"/>
                <a:ea typeface="+mn-ea"/>
                <a:cs typeface="+mn-cs"/>
              </a:rPr>
              <a:t>Meteograms</a:t>
            </a:r>
            <a:r>
              <a:rPr lang="en-US" sz="1200" kern="1200" baseline="0" dirty="0">
                <a:solidFill>
                  <a:schemeClr val="tx1"/>
                </a:solidFill>
                <a:effectLst/>
                <a:latin typeface="+mn-lt"/>
                <a:ea typeface="+mn-ea"/>
                <a:cs typeface="+mn-cs"/>
              </a:rPr>
              <a:t> available at many airports and airfields. </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94805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Grafana. Time series of LightningCast probabilities for GOES-East and GOES-West, as well as observed flash rates from GLM and ENI.</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41138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-Unique</a:t>
            </a:r>
            <a:r>
              <a:rPr lang="en-US" baseline="0" dirty="0"/>
              <a:t> exploitation of GOES-R that provides 10-50 minutes of lead-time ahead of the first occurrence of lightning (~20-30 minutes is a typical lead-time); systematic and objective</a:t>
            </a:r>
          </a:p>
          <a:p>
            <a:r>
              <a:rPr lang="en-US" baseline="0" dirty="0"/>
              <a:t>-Does not replace human expert analysis for IDSS, but it may improve efficiency, lead-time, and enable a great focus on hazard communication (uniquely human)</a:t>
            </a:r>
          </a:p>
          <a:p>
            <a:r>
              <a:rPr lang="en-US" dirty="0"/>
              <a:t>-Now that a sufficiently mature and proven model has been deployed, user</a:t>
            </a:r>
            <a:r>
              <a:rPr lang="en-US" baseline="0" dirty="0"/>
              <a:t> feedback will dictate further development of the model, user interfaces, and dissemination mechanisms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92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-Convective</a:t>
            </a:r>
            <a:r>
              <a:rPr lang="en-US" baseline="0" dirty="0"/>
              <a:t> </a:t>
            </a:r>
            <a:r>
              <a:rPr lang="en-US" baseline="0" dirty="0" err="1"/>
              <a:t>nowcasting</a:t>
            </a:r>
            <a:r>
              <a:rPr lang="en-US" baseline="0" dirty="0"/>
              <a:t> toolkit</a:t>
            </a:r>
          </a:p>
          <a:p>
            <a:r>
              <a:rPr lang="en-US" baseline="0" dirty="0"/>
              <a:t>-All components are independent, except PSv3 utilization of ICP</a:t>
            </a:r>
            <a:endParaRPr lang="en-US" dirty="0"/>
          </a:p>
          <a:p>
            <a:r>
              <a:rPr lang="en-US" dirty="0"/>
              <a:t>In order from most mature</a:t>
            </a:r>
            <a:r>
              <a:rPr lang="en-US" baseline="0" dirty="0"/>
              <a:t> to least mature:</a:t>
            </a:r>
            <a:endParaRPr lang="en-US" dirty="0"/>
          </a:p>
          <a:p>
            <a:r>
              <a:rPr lang="en-US" dirty="0" err="1"/>
              <a:t>ProbSevere</a:t>
            </a:r>
            <a:r>
              <a:rPr lang="en-US" dirty="0"/>
              <a:t> v2: data fusion through classical ML;</a:t>
            </a:r>
            <a:r>
              <a:rPr lang="en-US" baseline="0" dirty="0"/>
              <a:t> e</a:t>
            </a:r>
            <a:r>
              <a:rPr lang="en-US" dirty="0"/>
              <a:t>arly R2O success of</a:t>
            </a:r>
            <a:r>
              <a:rPr lang="en-US" baseline="0" dirty="0"/>
              <a:t> current AI/ML boom; published (operational) </a:t>
            </a:r>
            <a:r>
              <a:rPr lang="mr-IN" baseline="0" dirty="0"/>
              <a:t>–</a:t>
            </a:r>
            <a:r>
              <a:rPr lang="en-US" baseline="0" dirty="0"/>
              <a:t> many lessons learned</a:t>
            </a:r>
          </a:p>
          <a:p>
            <a:r>
              <a:rPr lang="en-US" baseline="0" dirty="0"/>
              <a:t>ICP: computer vision, ABI + GLM based CNN that identifies storms with visual indicators (OTs, AAPs, thermal couplets, lightning patterns, etc.) consistent with intense/severe storms; published (NRT)</a:t>
            </a:r>
          </a:p>
          <a:p>
            <a:r>
              <a:rPr lang="en-US" baseline="0" dirty="0" err="1"/>
              <a:t>ProbSevere</a:t>
            </a:r>
            <a:r>
              <a:rPr lang="en-US" baseline="0" dirty="0"/>
              <a:t> v3: more sophisticated machine learning (gradient boosting machine) with additional predictors including output from the ICP model; will be demonstrated at the 2021 HWT (NRT)</a:t>
            </a:r>
          </a:p>
          <a:p>
            <a:r>
              <a:rPr lang="en-US" baseline="0" dirty="0"/>
              <a:t>Lightning </a:t>
            </a:r>
            <a:r>
              <a:rPr lang="en-US" baseline="0" dirty="0" err="1"/>
              <a:t>nowcasting</a:t>
            </a:r>
            <a:r>
              <a:rPr lang="en-US" baseline="0" dirty="0"/>
              <a:t>: image segmentation based CNN to generate location specific lightning </a:t>
            </a:r>
            <a:r>
              <a:rPr lang="en-US" baseline="0" dirty="0" err="1"/>
              <a:t>nowcasts</a:t>
            </a:r>
            <a:r>
              <a:rPr lang="en-US" baseline="0" dirty="0"/>
              <a:t>; ABI based; labels were derived from GLM</a:t>
            </a:r>
          </a:p>
          <a:p>
            <a:r>
              <a:rPr lang="en-US" dirty="0"/>
              <a:t>Convective initiation </a:t>
            </a:r>
            <a:r>
              <a:rPr lang="en-US" dirty="0" err="1"/>
              <a:t>nowcasting</a:t>
            </a:r>
            <a:r>
              <a:rPr lang="en-US" dirty="0"/>
              <a:t>: grad student is developing this model; operational</a:t>
            </a:r>
            <a:r>
              <a:rPr lang="en-US" baseline="0" dirty="0"/>
              <a:t> implications, but also hope to use it, in tandem with other models to analyze convective activity and improve understanding of physical processes</a:t>
            </a:r>
          </a:p>
          <a:p>
            <a:r>
              <a:rPr lang="en-US" baseline="0" dirty="0"/>
              <a:t>Important points: NRT deployment is a critical part of the development and testing process, you can never do enough offline testing to emulate continuous unsupervised testing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88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-GLM observes lightning</a:t>
            </a:r>
          </a:p>
          <a:p>
            <a:r>
              <a:rPr lang="en-US" sz="1200" kern="1200" baseline="0" dirty="0">
                <a:solidFill>
                  <a:schemeClr val="tx1"/>
                </a:solidFill>
                <a:effectLst/>
                <a:latin typeface="+mn-lt"/>
                <a:ea typeface="+mn-ea"/>
                <a:cs typeface="+mn-cs"/>
              </a:rPr>
              <a:t>-Human interpretation of ABI imagery has been shown to be important for </a:t>
            </a:r>
            <a:r>
              <a:rPr lang="en-US" sz="1200" kern="1200" baseline="0" dirty="0" err="1">
                <a:solidFill>
                  <a:schemeClr val="tx1"/>
                </a:solidFill>
                <a:effectLst/>
                <a:latin typeface="+mn-lt"/>
                <a:ea typeface="+mn-ea"/>
                <a:cs typeface="+mn-cs"/>
              </a:rPr>
              <a:t>nowcasting</a:t>
            </a:r>
            <a:r>
              <a:rPr lang="en-US" sz="1200" kern="1200" baseline="0" dirty="0">
                <a:solidFill>
                  <a:schemeClr val="tx1"/>
                </a:solidFill>
                <a:effectLst/>
                <a:latin typeface="+mn-lt"/>
                <a:ea typeface="+mn-ea"/>
                <a:cs typeface="+mn-cs"/>
              </a:rPr>
              <a:t> lightning, especially lightning initiation</a:t>
            </a:r>
          </a:p>
          <a:p>
            <a:r>
              <a:rPr lang="en-US" sz="1200" kern="1200" baseline="0" dirty="0">
                <a:solidFill>
                  <a:schemeClr val="tx1"/>
                </a:solidFill>
                <a:effectLst/>
                <a:latin typeface="+mn-lt"/>
                <a:ea typeface="+mn-ea"/>
                <a:cs typeface="+mn-cs"/>
              </a:rPr>
              <a:t>-In short, we used a portion of the historical ABI and GLM data record (2019) to train a machine learning algorithm to analyze multispectral ABI imagery with the goal of </a:t>
            </a:r>
            <a:r>
              <a:rPr lang="en-US" sz="1200" kern="1200" baseline="0" dirty="0" err="1">
                <a:solidFill>
                  <a:schemeClr val="tx1"/>
                </a:solidFill>
                <a:effectLst/>
                <a:latin typeface="+mn-lt"/>
                <a:ea typeface="+mn-ea"/>
                <a:cs typeface="+mn-cs"/>
              </a:rPr>
              <a:t>nowcasting</a:t>
            </a:r>
            <a:r>
              <a:rPr lang="en-US" sz="1200" kern="1200" baseline="0" dirty="0">
                <a:solidFill>
                  <a:schemeClr val="tx1"/>
                </a:solidFill>
                <a:effectLst/>
                <a:latin typeface="+mn-lt"/>
                <a:ea typeface="+mn-ea"/>
                <a:cs typeface="+mn-cs"/>
              </a:rPr>
              <a:t> lightning as observed by GLM</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38946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-Same family of computer vision machine learning that is used in</a:t>
            </a:r>
            <a:r>
              <a:rPr lang="en-US" baseline="0" dirty="0"/>
              <a:t> self driving cars</a:t>
            </a:r>
          </a:p>
          <a:p>
            <a:r>
              <a:rPr lang="en-US" baseline="0" dirty="0"/>
              <a:t>-Learns the relationship between ABI image patterns (spatial and spectral) and the location of where GLM observed any lightning in the 60 minutes that follow the ABI image time </a:t>
            </a:r>
            <a:r>
              <a:rPr lang="mr-IN" baseline="0" dirty="0"/>
              <a:t>–</a:t>
            </a:r>
            <a:r>
              <a:rPr lang="en-US" baseline="0" dirty="0"/>
              <a:t> millions of ABI images with GLM derived labels were used</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-Unlike with PSv2 and PSv3, there is no feature detection or</a:t>
            </a:r>
            <a:r>
              <a:rPr lang="en-US" baseline="0" dirty="0"/>
              <a:t> tracking; it is a pure computer vision approach (mimics how a human interprets imagery)</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-Input: All channel input is at 0.5 km via oversampling</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-The contribution from the reflective bands gracefully ramps down to zero at night, with no noticeable discontinuity</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-Output: A 0.5 km map of probabilities is the result. The probability map is subsequently subsampled and converted into probability contours.</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558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-Years ago OPC asked for a</a:t>
            </a:r>
            <a:r>
              <a:rPr lang="en-US" baseline="0" dirty="0"/>
              <a:t> convective </a:t>
            </a:r>
            <a:r>
              <a:rPr lang="en-US" baseline="0" dirty="0" err="1"/>
              <a:t>nowcasting</a:t>
            </a:r>
            <a:r>
              <a:rPr lang="en-US" baseline="0" dirty="0"/>
              <a:t> tool for the offshore region </a:t>
            </a:r>
            <a:r>
              <a:rPr lang="mr-IN" baseline="0" dirty="0"/>
              <a:t>–</a:t>
            </a:r>
            <a:r>
              <a:rPr lang="en-US" baseline="0" dirty="0"/>
              <a:t> akin to PSv2, without a reliance on radar</a:t>
            </a:r>
          </a:p>
          <a:p>
            <a:r>
              <a:rPr lang="en-US" baseline="0" dirty="0"/>
              <a:t>-Given the limited number of severe </a:t>
            </a:r>
            <a:r>
              <a:rPr lang="en-US" baseline="0" dirty="0" err="1"/>
              <a:t>wx</a:t>
            </a:r>
            <a:r>
              <a:rPr lang="en-US" baseline="0" dirty="0"/>
              <a:t> reports over the ocean, we decided to </a:t>
            </a:r>
            <a:r>
              <a:rPr lang="en-US" baseline="0" dirty="0" err="1"/>
              <a:t>nowcast</a:t>
            </a:r>
            <a:r>
              <a:rPr lang="en-US" baseline="0" dirty="0"/>
              <a:t> lightning, which is a reasonable proxy for convective vigor</a:t>
            </a:r>
          </a:p>
          <a:p>
            <a:r>
              <a:rPr lang="en-US" baseline="0" dirty="0"/>
              <a:t>-While working the offshore problem it became clear that lightning </a:t>
            </a:r>
            <a:r>
              <a:rPr lang="en-US" baseline="0" dirty="0" err="1"/>
              <a:t>nowcasting</a:t>
            </a:r>
            <a:r>
              <a:rPr lang="en-US" baseline="0" dirty="0"/>
              <a:t> was important for many other applications and there were capability gaps</a:t>
            </a:r>
          </a:p>
          <a:p>
            <a:r>
              <a:rPr lang="en-US" baseline="0" dirty="0"/>
              <a:t>-The pre-lightning initiation threat is not always obvious and determining when it is safe after storm passage is challenging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715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-Clean example with variable lead-time in the </a:t>
            </a:r>
            <a:r>
              <a:rPr lang="en-US" sz="1200" kern="1200" baseline="0" dirty="0" err="1">
                <a:solidFill>
                  <a:schemeClr val="tx1"/>
                </a:solidFill>
                <a:effectLst/>
                <a:latin typeface="+mn-lt"/>
                <a:ea typeface="+mn-ea"/>
                <a:cs typeface="+mn-cs"/>
              </a:rPr>
              <a:t>midwest</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lead-time is a function of how rapidly the storm develops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70490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65142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-Storms in N. Indiana with composite reflectivity</a:t>
            </a:r>
          </a:p>
          <a:p>
            <a:r>
              <a:rPr lang="en-US" dirty="0"/>
              <a:t>-Not an extreme example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79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-Good example of day/night transition and how the model handles lightning potential near the end of a</a:t>
            </a:r>
            <a:r>
              <a:rPr lang="en-US" baseline="0" dirty="0"/>
              <a:t> convective event</a:t>
            </a:r>
          </a:p>
          <a:p>
            <a:r>
              <a:rPr lang="en-US" baseline="0" dirty="0"/>
              <a:t>-Note the SW elongation of the higher probabilities that captures the last gasp of </a:t>
            </a:r>
            <a:r>
              <a:rPr lang="en-US" baseline="0" dirty="0" err="1"/>
              <a:t>stratiform</a:t>
            </a:r>
            <a:r>
              <a:rPr lang="en-US" baseline="0" dirty="0"/>
              <a:t> lightning</a:t>
            </a:r>
          </a:p>
          <a:p>
            <a:r>
              <a:rPr lang="en-US" baseline="0" dirty="0"/>
              <a:t>-Giving the “all clear” is equally important and challenging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10</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460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9CD436-8B77-457F-8FD6-190F99871EC3}"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2869083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D436-8B77-457F-8FD6-190F99871EC3}"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171380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D436-8B77-457F-8FD6-190F99871EC3}"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2450759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CD436-8B77-457F-8FD6-190F99871EC3}"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185201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9CD436-8B77-457F-8FD6-190F99871EC3}"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3451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9CD436-8B77-457F-8FD6-190F99871EC3}"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44965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9CD436-8B77-457F-8FD6-190F99871EC3}" type="datetimeFigureOut">
              <a:rPr lang="en-US" smtClean="0"/>
              <a:t>4/14/23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249817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9CD436-8B77-457F-8FD6-190F99871EC3}" type="datetimeFigureOut">
              <a:rPr lang="en-US" smtClean="0"/>
              <a:t>4/14/23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1998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CD436-8B77-457F-8FD6-190F99871EC3}" type="datetimeFigureOut">
              <a:rPr lang="en-US" smtClean="0"/>
              <a:t>4/14/23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372069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9CD436-8B77-457F-8FD6-190F99871EC3}"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38465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9CD436-8B77-457F-8FD6-190F99871EC3}"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D1A88F-5AD1-47C3-9166-6829467DD405}" type="slidenum">
              <a:rPr lang="en-US" smtClean="0"/>
              <a:t>‹#›</a:t>
            </a:fld>
            <a:endParaRPr lang="en-US"/>
          </a:p>
        </p:txBody>
      </p:sp>
    </p:spTree>
    <p:extLst>
      <p:ext uri="{BB962C8B-B14F-4D97-AF65-F5344CB8AC3E}">
        <p14:creationId xmlns:p14="http://schemas.microsoft.com/office/powerpoint/2010/main" val="366721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CD436-8B77-457F-8FD6-190F99871EC3}" type="datetimeFigureOut">
              <a:rPr lang="en-US" smtClean="0"/>
              <a:t>4/14/23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1A88F-5AD1-47C3-9166-6829467DD405}" type="slidenum">
              <a:rPr lang="en-US" smtClean="0"/>
              <a:t>‹#›</a:t>
            </a:fld>
            <a:endParaRPr lang="en-US"/>
          </a:p>
        </p:txBody>
      </p:sp>
    </p:spTree>
    <p:extLst>
      <p:ext uri="{BB962C8B-B14F-4D97-AF65-F5344CB8AC3E}">
        <p14:creationId xmlns:p14="http://schemas.microsoft.com/office/powerpoint/2010/main" val="54197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media/media3.mp4"/><Relationship Id="rId7" Type="http://schemas.openxmlformats.org/officeDocument/2006/relationships/image" Target="../media/image16.png"/><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14.xml"/><Relationship Id="rId6" Type="http://schemas.openxmlformats.org/officeDocument/2006/relationships/hyperlink" Target="https://agupubs.onlinelibrary.wiley.com/doi/pdf/10.1029/97JD03323" TargetMode="Externa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goesrhwt.blogspot.com/2022/06/where-is-new-convection-going-up.html" TargetMode="External"/><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https://tinyurl.com/lightningcast-in-awips" TargetMode="Externa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25.gi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hyperlink" Target="https://cimss.ssec.wisc.edu/severe_conv/pltg.html" TargetMode="External"/><Relationship Id="rId5" Type="http://schemas.openxmlformats.org/officeDocument/2006/relationships/image" Target="../media/image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s://cimss.ssec.wisc.edu/severe_conv/training/training.html" TargetMode="External"/><Relationship Id="rId3" Type="http://schemas.openxmlformats.org/officeDocument/2006/relationships/hyperlink" Target="https://cimss.ssec.wisc.edu/severe_conv/probsev.html" TargetMode="External"/><Relationship Id="rId7" Type="http://schemas.openxmlformats.org/officeDocument/2006/relationships/hyperlink" Target="https://cimss.ssec.wisc.edu/satellite-blog/archives/38136"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hyperlink" Target="https://cimss.ssec.wisc.edu/satellite-blog/archives/tag/icp" TargetMode="External"/><Relationship Id="rId5" Type="http://schemas.openxmlformats.org/officeDocument/2006/relationships/hyperlink" Target="http://goesrhwt.blogspot.com/" TargetMode="External"/><Relationship Id="rId4" Type="http://schemas.openxmlformats.org/officeDocument/2006/relationships/hyperlink" Target="https://cimss.ssec.wisc.edu/severe_conv/training/recorded/ProbSevere2019/presentation_html5.html" TargetMode="Externa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mailto:scott.lindstrom@noaa.gov" TargetMode="External"/><Relationship Id="rId5" Type="http://schemas.openxmlformats.org/officeDocument/2006/relationships/hyperlink" Target="mailto:Justin.sieglaff@ssec.wisc.edu" TargetMode="External"/><Relationship Id="rId4" Type="http://schemas.openxmlformats.org/officeDocument/2006/relationships/hyperlink" Target="mailto:john.cintineo@ssec.wisc.edu"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8.gi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2.png"/><Relationship Id="rId2" Type="http://schemas.microsoft.com/office/2007/relationships/media" Target="../media/media2.mp4"/><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124816" y="1853035"/>
            <a:ext cx="6803925" cy="246211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2F5496"/>
              </a:buClr>
              <a:buSzPts val="5000"/>
              <a:buFont typeface="Arial Narrow"/>
              <a:buNone/>
            </a:pPr>
            <a:r>
              <a:rPr lang="en-US" sz="5000" b="1" dirty="0" err="1">
                <a:solidFill>
                  <a:srgbClr val="2F5496"/>
                </a:solidFill>
                <a:latin typeface="Franklin Gothic Medium Cond" panose="020B0606030402020204" pitchFamily="34" charset="0"/>
                <a:ea typeface="Arial Narrow"/>
                <a:cs typeface="Calibri" panose="020F0502020204030204" pitchFamily="34" charset="0"/>
                <a:sym typeface="Arial Narrow"/>
              </a:rPr>
              <a:t>ProbSevere</a:t>
            </a:r>
            <a:r>
              <a:rPr lang="en-US" sz="5000" b="1" dirty="0">
                <a:solidFill>
                  <a:srgbClr val="2F5496"/>
                </a:solidFill>
                <a:latin typeface="Franklin Gothic Medium Cond" panose="020B0606030402020204" pitchFamily="34" charset="0"/>
                <a:ea typeface="Arial Narrow"/>
                <a:cs typeface="Calibri" panose="020F0502020204030204" pitchFamily="34" charset="0"/>
                <a:sym typeface="Arial Narrow"/>
              </a:rPr>
              <a:t> </a:t>
            </a:r>
            <a:r>
              <a:rPr lang="en-US" sz="5000" b="1" dirty="0" err="1">
                <a:solidFill>
                  <a:srgbClr val="2F5496"/>
                </a:solidFill>
                <a:latin typeface="Franklin Gothic Medium Cond" panose="020B0606030402020204" pitchFamily="34" charset="0"/>
                <a:ea typeface="Arial Narrow"/>
                <a:cs typeface="Calibri" panose="020F0502020204030204" pitchFamily="34" charset="0"/>
                <a:sym typeface="Arial Narrow"/>
              </a:rPr>
              <a:t>LightningCast</a:t>
            </a:r>
            <a:endParaRPr b="1" dirty="0">
              <a:latin typeface="Franklin Gothic Medium Cond" panose="020B0606030402020204" pitchFamily="34" charset="0"/>
              <a:cs typeface="Calibri" panose="020F0502020204030204" pitchFamily="34" charset="0"/>
            </a:endParaRPr>
          </a:p>
        </p:txBody>
      </p:sp>
      <p:sp>
        <p:nvSpPr>
          <p:cNvPr id="3" name="Google Shape;698;p53">
            <a:extLst>
              <a:ext uri="{FF2B5EF4-FFF2-40B4-BE49-F238E27FC236}">
                <a16:creationId xmlns:a16="http://schemas.microsoft.com/office/drawing/2014/main" id="{B370124D-FF32-A74D-B08D-F6B14D15D281}"/>
              </a:ext>
            </a:extLst>
          </p:cNvPr>
          <p:cNvSpPr txBox="1"/>
          <p:nvPr/>
        </p:nvSpPr>
        <p:spPr>
          <a:xfrm>
            <a:off x="5363548" y="4315146"/>
            <a:ext cx="705513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2F5496"/>
                </a:solidFill>
                <a:latin typeface="Franklin Gothic Medium Cond" panose="020B0606030402020204" pitchFamily="34" charset="0"/>
                <a:ea typeface="Calibri"/>
                <a:cs typeface="Calibri"/>
                <a:sym typeface="Calibri"/>
              </a:rPr>
              <a:t>Mike Pavolonis (NOAA/NESDIS/STAR)</a:t>
            </a:r>
          </a:p>
          <a:p>
            <a:pPr marL="0" marR="0" lvl="0" indent="0" algn="l" rtl="0">
              <a:spcBef>
                <a:spcPts val="0"/>
              </a:spcBef>
              <a:spcAft>
                <a:spcPts val="0"/>
              </a:spcAft>
              <a:buNone/>
            </a:pPr>
            <a:r>
              <a:rPr lang="en-US" sz="2800" b="1" dirty="0">
                <a:solidFill>
                  <a:srgbClr val="2F5496"/>
                </a:solidFill>
                <a:latin typeface="Franklin Gothic Medium Cond" panose="020B0606030402020204" pitchFamily="34" charset="0"/>
                <a:ea typeface="Calibri"/>
                <a:cs typeface="Calibri"/>
                <a:sym typeface="Calibri"/>
              </a:rPr>
              <a:t>John </a:t>
            </a:r>
            <a:r>
              <a:rPr lang="en-US" sz="2800" b="1" dirty="0" err="1">
                <a:solidFill>
                  <a:srgbClr val="2F5496"/>
                </a:solidFill>
                <a:latin typeface="Franklin Gothic Medium Cond" panose="020B0606030402020204" pitchFamily="34" charset="0"/>
                <a:ea typeface="Calibri"/>
                <a:cs typeface="Calibri"/>
                <a:sym typeface="Calibri"/>
              </a:rPr>
              <a:t>Cintineo</a:t>
            </a:r>
            <a:r>
              <a:rPr lang="en-US" sz="2800" b="1" dirty="0">
                <a:solidFill>
                  <a:srgbClr val="2F5496"/>
                </a:solidFill>
                <a:latin typeface="Franklin Gothic Medium Cond" panose="020B0606030402020204" pitchFamily="34" charset="0"/>
                <a:ea typeface="Calibri"/>
                <a:cs typeface="Calibri"/>
                <a:sym typeface="Calibri"/>
              </a:rPr>
              <a:t> (UW-CIMSS)</a:t>
            </a:r>
          </a:p>
          <a:p>
            <a:pPr marL="0" marR="0" lvl="0" indent="0" algn="l" rtl="0">
              <a:spcBef>
                <a:spcPts val="0"/>
              </a:spcBef>
              <a:spcAft>
                <a:spcPts val="0"/>
              </a:spcAft>
              <a:buNone/>
            </a:pPr>
            <a:r>
              <a:rPr lang="en-US" sz="2800" b="1" dirty="0">
                <a:solidFill>
                  <a:srgbClr val="2F5496"/>
                </a:solidFill>
                <a:latin typeface="Franklin Gothic Medium Cond" panose="020B0606030402020204" pitchFamily="34" charset="0"/>
                <a:ea typeface="Calibri"/>
                <a:cs typeface="Calibri"/>
                <a:sym typeface="Calibri"/>
              </a:rPr>
              <a:t>Justin </a:t>
            </a:r>
            <a:r>
              <a:rPr lang="en-US" sz="2800" b="1" dirty="0" err="1">
                <a:solidFill>
                  <a:srgbClr val="2F5496"/>
                </a:solidFill>
                <a:latin typeface="Franklin Gothic Medium Cond" panose="020B0606030402020204" pitchFamily="34" charset="0"/>
                <a:ea typeface="Calibri"/>
                <a:cs typeface="Calibri"/>
                <a:sym typeface="Calibri"/>
              </a:rPr>
              <a:t>Sieglaff</a:t>
            </a:r>
            <a:r>
              <a:rPr lang="en-US" sz="2800" b="1" dirty="0">
                <a:solidFill>
                  <a:srgbClr val="2F5496"/>
                </a:solidFill>
                <a:latin typeface="Franklin Gothic Medium Cond" panose="020B0606030402020204" pitchFamily="34" charset="0"/>
                <a:ea typeface="Calibri"/>
                <a:cs typeface="Calibri"/>
                <a:sym typeface="Calibri"/>
              </a:rPr>
              <a:t> (UW-CIMSS)</a:t>
            </a:r>
          </a:p>
          <a:p>
            <a:pPr marL="0" marR="0" lvl="0" indent="0" algn="l" rtl="0">
              <a:spcBef>
                <a:spcPts val="0"/>
              </a:spcBef>
              <a:spcAft>
                <a:spcPts val="0"/>
              </a:spcAft>
              <a:buNone/>
            </a:pPr>
            <a:r>
              <a:rPr lang="en-US" sz="2800" b="1" dirty="0">
                <a:solidFill>
                  <a:srgbClr val="2F5496"/>
                </a:solidFill>
                <a:latin typeface="Franklin Gothic Medium Cond" panose="020B0606030402020204" pitchFamily="34" charset="0"/>
                <a:ea typeface="Calibri"/>
                <a:cs typeface="Calibri"/>
                <a:sym typeface="Calibri"/>
              </a:rPr>
              <a:t>Scott Lindstrom (CIMSS, training)</a:t>
            </a: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5124816" y="5315399"/>
            <a:ext cx="648151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b="1" dirty="0">
              <a:solidFill>
                <a:srgbClr val="2F5496"/>
              </a:solidFill>
              <a:latin typeface="Franklin Gothic Medium Cond" panose="020B0606030402020204" pitchFamily="34" charset="0"/>
              <a:ea typeface="Calibri"/>
              <a:cs typeface="Calibri"/>
              <a:sym typeface="Calibri"/>
            </a:endParaRPr>
          </a:p>
        </p:txBody>
      </p:sp>
      <p:pic>
        <p:nvPicPr>
          <p:cNvPr id="6" name="Picture 5"/>
          <p:cNvPicPr>
            <a:picLocks noChangeAspect="1"/>
          </p:cNvPicPr>
          <p:nvPr/>
        </p:nvPicPr>
        <p:blipFill>
          <a:blip r:embed="rId4"/>
          <a:stretch>
            <a:fillRect/>
          </a:stretch>
        </p:blipFill>
        <p:spPr>
          <a:xfrm>
            <a:off x="10803466" y="5848158"/>
            <a:ext cx="1388533" cy="1009842"/>
          </a:xfrm>
          <a:prstGeom prst="rect">
            <a:avLst/>
          </a:prstGeom>
        </p:spPr>
      </p:pic>
      <p:sp>
        <p:nvSpPr>
          <p:cNvPr id="7" name="TextBox 6">
            <a:extLst>
              <a:ext uri="{FF2B5EF4-FFF2-40B4-BE49-F238E27FC236}">
                <a16:creationId xmlns:a16="http://schemas.microsoft.com/office/drawing/2014/main" id="{39A2AA9C-F18E-7941-BDF5-E27CD7BD96C1}"/>
              </a:ext>
            </a:extLst>
          </p:cNvPr>
          <p:cNvSpPr txBox="1"/>
          <p:nvPr/>
        </p:nvSpPr>
        <p:spPr>
          <a:xfrm>
            <a:off x="5363548" y="6497465"/>
            <a:ext cx="3541876" cy="338554"/>
          </a:xfrm>
          <a:prstGeom prst="rect">
            <a:avLst/>
          </a:prstGeom>
          <a:noFill/>
        </p:spPr>
        <p:txBody>
          <a:bodyPr wrap="square" rtlCol="0">
            <a:spAutoFit/>
          </a:bodyPr>
          <a:lstStyle/>
          <a:p>
            <a:r>
              <a:rPr lang="en-US" sz="1600" b="1" dirty="0">
                <a:solidFill>
                  <a:schemeClr val="tx1"/>
                </a:solidFill>
                <a:latin typeface="Franklin Gothic Medium Cond" panose="020B0606030402020204" pitchFamily="34" charset="0"/>
              </a:rPr>
              <a:t>With support from GOES-R Science</a:t>
            </a:r>
          </a:p>
        </p:txBody>
      </p:sp>
    </p:spTree>
    <p:custDataLst>
      <p:tags r:id="rId1"/>
    </p:custDataLst>
    <p:extLst>
      <p:ext uri="{BB962C8B-B14F-4D97-AF65-F5344CB8AC3E}">
        <p14:creationId xmlns:p14="http://schemas.microsoft.com/office/powerpoint/2010/main" val="3878174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11816"/>
          </a:xfrm>
        </p:spPr>
        <p:txBody>
          <a:bodyPr>
            <a:normAutofit/>
          </a:bodyPr>
          <a:lstStyle/>
          <a:p>
            <a:pPr algn="ctr"/>
            <a:r>
              <a:rPr lang="en-US" dirty="0">
                <a:latin typeface="Franklin Gothic Medium Cond" panose="020B0606030402020204" pitchFamily="34" charset="0"/>
              </a:rPr>
              <a:t>IDSS Example </a:t>
            </a:r>
            <a:r>
              <a:rPr lang="mr-IN" dirty="0">
                <a:latin typeface="Franklin Gothic Medium Cond" panose="020B0606030402020204" pitchFamily="34" charset="0"/>
              </a:rPr>
              <a:t>–</a:t>
            </a:r>
            <a:r>
              <a:rPr lang="en-US" dirty="0">
                <a:latin typeface="Franklin Gothic Medium Cond" panose="020B0606030402020204" pitchFamily="34" charset="0"/>
              </a:rPr>
              <a:t> “Rock the South,” Cullman, AL</a:t>
            </a:r>
          </a:p>
        </p:txBody>
      </p:sp>
      <p:pic>
        <p:nvPicPr>
          <p:cNvPr id="3" name="Cullman_2021081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790533"/>
            <a:ext cx="6298641" cy="6064214"/>
          </a:xfrm>
          <a:prstGeom prst="rect">
            <a:avLst/>
          </a:prstGeom>
        </p:spPr>
      </p:pic>
      <p:pic>
        <p:nvPicPr>
          <p:cNvPr id="4" name="Picture 3" descr="PLTG_20210813-2001_20210814-0156_34.17_-86.84.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640" y="1276941"/>
            <a:ext cx="5893360" cy="4886106"/>
          </a:xfrm>
          <a:prstGeom prst="rect">
            <a:avLst/>
          </a:prstGeom>
        </p:spPr>
      </p:pic>
      <p:pic>
        <p:nvPicPr>
          <p:cNvPr id="5" name="Picture 4"/>
          <p:cNvPicPr>
            <a:picLocks noChangeAspect="1"/>
          </p:cNvPicPr>
          <p:nvPr/>
        </p:nvPicPr>
        <p:blipFill>
          <a:blip r:embed="rId8"/>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1888424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08000" y="177801"/>
            <a:ext cx="11480800" cy="800215"/>
          </a:xfrm>
          <a:prstGeom prst="rect">
            <a:avLst/>
          </a:prstGeom>
          <a:noFill/>
        </p:spPr>
        <p:txBody>
          <a:bodyPr wrap="square" lIns="121917" tIns="60958" rIns="121917" bIns="60958" rtlCol="0">
            <a:spAutoFit/>
          </a:bodyPr>
          <a:lstStyle/>
          <a:p>
            <a:pPr algn="ctr"/>
            <a:r>
              <a:rPr lang="en-US" sz="4400" b="1" dirty="0">
                <a:effectLst>
                  <a:outerShdw blurRad="50800" dist="38100" dir="2700000" algn="tl" rotWithShape="0">
                    <a:prstClr val="black">
                      <a:alpha val="40000"/>
                    </a:prstClr>
                  </a:outerShdw>
                </a:effectLst>
                <a:latin typeface="Franklin Gothic Medium Cond" panose="020B0606030402020204" pitchFamily="34" charset="0"/>
              </a:rPr>
              <a:t>Verification - GOES-16</a:t>
            </a:r>
          </a:p>
        </p:txBody>
      </p:sp>
      <p:pic>
        <p:nvPicPr>
          <p:cNvPr id="2" name="Picture 1">
            <a:extLst>
              <a:ext uri="{FF2B5EF4-FFF2-40B4-BE49-F238E27FC236}">
                <a16:creationId xmlns:a16="http://schemas.microsoft.com/office/drawing/2014/main" id="{FC815F58-EE61-0540-BE42-A4C51C8B2C52}"/>
              </a:ext>
            </a:extLst>
          </p:cNvPr>
          <p:cNvPicPr>
            <a:picLocks noChangeAspect="1"/>
          </p:cNvPicPr>
          <p:nvPr/>
        </p:nvPicPr>
        <p:blipFill>
          <a:blip r:embed="rId4"/>
          <a:stretch>
            <a:fillRect/>
          </a:stretch>
        </p:blipFill>
        <p:spPr>
          <a:xfrm>
            <a:off x="92932" y="1028184"/>
            <a:ext cx="6021999" cy="4510477"/>
          </a:xfrm>
          <a:prstGeom prst="rect">
            <a:avLst/>
          </a:prstGeom>
        </p:spPr>
      </p:pic>
      <p:pic>
        <p:nvPicPr>
          <p:cNvPr id="6" name="Picture 5">
            <a:extLst>
              <a:ext uri="{FF2B5EF4-FFF2-40B4-BE49-F238E27FC236}">
                <a16:creationId xmlns:a16="http://schemas.microsoft.com/office/drawing/2014/main" id="{6AD6C635-6E24-CE49-8406-DB544E881ADC}"/>
              </a:ext>
            </a:extLst>
          </p:cNvPr>
          <p:cNvPicPr>
            <a:picLocks noChangeAspect="1"/>
          </p:cNvPicPr>
          <p:nvPr/>
        </p:nvPicPr>
        <p:blipFill>
          <a:blip r:embed="rId5"/>
          <a:stretch>
            <a:fillRect/>
          </a:stretch>
        </p:blipFill>
        <p:spPr>
          <a:xfrm>
            <a:off x="6225163" y="1028184"/>
            <a:ext cx="5863579" cy="4323649"/>
          </a:xfrm>
          <a:prstGeom prst="rect">
            <a:avLst/>
          </a:prstGeom>
        </p:spPr>
      </p:pic>
      <p:sp>
        <p:nvSpPr>
          <p:cNvPr id="4" name="TextBox 3"/>
          <p:cNvSpPr txBox="1"/>
          <p:nvPr/>
        </p:nvSpPr>
        <p:spPr>
          <a:xfrm>
            <a:off x="92933" y="5530563"/>
            <a:ext cx="6021998" cy="523220"/>
          </a:xfrm>
          <a:prstGeom prst="rect">
            <a:avLst/>
          </a:prstGeom>
          <a:noFill/>
        </p:spPr>
        <p:txBody>
          <a:bodyPr wrap="square" rtlCol="0">
            <a:spAutoFit/>
          </a:bodyPr>
          <a:lstStyle/>
          <a:p>
            <a:pPr algn="ctr"/>
            <a:r>
              <a:rPr lang="en-US" sz="2800" b="1" dirty="0">
                <a:latin typeface="Franklin Gothic Medium Cond" panose="020B0606030402020204" pitchFamily="34" charset="0"/>
              </a:rPr>
              <a:t>Critical success index for probability &gt; 40%</a:t>
            </a:r>
          </a:p>
        </p:txBody>
      </p:sp>
      <p:sp>
        <p:nvSpPr>
          <p:cNvPr id="8" name="TextBox 7"/>
          <p:cNvSpPr txBox="1"/>
          <p:nvPr/>
        </p:nvSpPr>
        <p:spPr>
          <a:xfrm>
            <a:off x="6781460" y="5351833"/>
            <a:ext cx="5113344" cy="523220"/>
          </a:xfrm>
          <a:prstGeom prst="rect">
            <a:avLst/>
          </a:prstGeom>
          <a:noFill/>
        </p:spPr>
        <p:txBody>
          <a:bodyPr wrap="square" rtlCol="0">
            <a:spAutoFit/>
          </a:bodyPr>
          <a:lstStyle/>
          <a:p>
            <a:pPr algn="ctr"/>
            <a:r>
              <a:rPr lang="en-US" sz="2800" b="1" dirty="0">
                <a:latin typeface="Franklin Gothic Medium Cond" panose="020B0606030402020204" pitchFamily="34" charset="0"/>
              </a:rPr>
              <a:t>Seasonal performance</a:t>
            </a:r>
          </a:p>
        </p:txBody>
      </p:sp>
      <p:pic>
        <p:nvPicPr>
          <p:cNvPr id="7" name="Picture 6"/>
          <p:cNvPicPr>
            <a:picLocks noChangeAspect="1"/>
          </p:cNvPicPr>
          <p:nvPr/>
        </p:nvPicPr>
        <p:blipFill>
          <a:blip r:embed="rId6"/>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3180246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15F58-EE61-0540-BE42-A4C51C8B2C52}"/>
              </a:ext>
            </a:extLst>
          </p:cNvPr>
          <p:cNvPicPr>
            <a:picLocks noChangeAspect="1"/>
          </p:cNvPicPr>
          <p:nvPr/>
        </p:nvPicPr>
        <p:blipFill>
          <a:blip r:embed="rId4"/>
          <a:stretch>
            <a:fillRect/>
          </a:stretch>
        </p:blipFill>
        <p:spPr>
          <a:xfrm>
            <a:off x="92932" y="1028184"/>
            <a:ext cx="6021999" cy="4510477"/>
          </a:xfrm>
          <a:prstGeom prst="rect">
            <a:avLst/>
          </a:prstGeom>
        </p:spPr>
      </p:pic>
      <p:pic>
        <p:nvPicPr>
          <p:cNvPr id="6" name="Picture 5">
            <a:extLst>
              <a:ext uri="{FF2B5EF4-FFF2-40B4-BE49-F238E27FC236}">
                <a16:creationId xmlns:a16="http://schemas.microsoft.com/office/drawing/2014/main" id="{6AD6C635-6E24-CE49-8406-DB544E881ADC}"/>
              </a:ext>
            </a:extLst>
          </p:cNvPr>
          <p:cNvPicPr>
            <a:picLocks noChangeAspect="1"/>
          </p:cNvPicPr>
          <p:nvPr/>
        </p:nvPicPr>
        <p:blipFill>
          <a:blip r:embed="rId5"/>
          <a:stretch>
            <a:fillRect/>
          </a:stretch>
        </p:blipFill>
        <p:spPr>
          <a:xfrm>
            <a:off x="6225163" y="1028184"/>
            <a:ext cx="5863579" cy="4323649"/>
          </a:xfrm>
          <a:prstGeom prst="rect">
            <a:avLst/>
          </a:prstGeom>
        </p:spPr>
      </p:pic>
      <p:sp>
        <p:nvSpPr>
          <p:cNvPr id="4" name="TextBox 3"/>
          <p:cNvSpPr txBox="1"/>
          <p:nvPr/>
        </p:nvSpPr>
        <p:spPr>
          <a:xfrm>
            <a:off x="508000" y="5530563"/>
            <a:ext cx="5113344" cy="400110"/>
          </a:xfrm>
          <a:prstGeom prst="rect">
            <a:avLst/>
          </a:prstGeom>
          <a:noFill/>
        </p:spPr>
        <p:txBody>
          <a:bodyPr wrap="square" rtlCol="0">
            <a:spAutoFit/>
          </a:bodyPr>
          <a:lstStyle/>
          <a:p>
            <a:pPr algn="ctr"/>
            <a:r>
              <a:rPr lang="en-US" sz="2000" dirty="0">
                <a:solidFill>
                  <a:srgbClr val="FFFFFF"/>
                </a:solidFill>
              </a:rPr>
              <a:t>Critical success index for probability &gt; 40%</a:t>
            </a:r>
          </a:p>
        </p:txBody>
      </p:sp>
      <p:sp>
        <p:nvSpPr>
          <p:cNvPr id="3" name="TextBox 2"/>
          <p:cNvSpPr txBox="1"/>
          <p:nvPr/>
        </p:nvSpPr>
        <p:spPr>
          <a:xfrm>
            <a:off x="70353" y="4887219"/>
            <a:ext cx="6132231" cy="1569660"/>
          </a:xfrm>
          <a:prstGeom prst="rect">
            <a:avLst/>
          </a:prstGeom>
          <a:solidFill>
            <a:schemeClr val="accent4">
              <a:lumMod val="20000"/>
              <a:lumOff val="80000"/>
            </a:schemeClr>
          </a:solidFill>
        </p:spPr>
        <p:txBody>
          <a:bodyPr wrap="square" rtlCol="0">
            <a:spAutoFit/>
          </a:bodyPr>
          <a:lstStyle/>
          <a:p>
            <a:r>
              <a:rPr lang="en-US" sz="2400" b="1" u="sng" dirty="0"/>
              <a:t>What do you see in this CSI map?</a:t>
            </a:r>
          </a:p>
          <a:p>
            <a:pPr marL="342900" indent="-342900">
              <a:buFont typeface="Arial" panose="020B0604020202020204" pitchFamily="34" charset="0"/>
              <a:buChar char="•"/>
            </a:pPr>
            <a:r>
              <a:rPr lang="en-US" sz="2400" b="1" dirty="0"/>
              <a:t>Better statistics over land</a:t>
            </a:r>
          </a:p>
          <a:p>
            <a:pPr marL="342900" indent="-342900">
              <a:buFont typeface="Arial" panose="020B0604020202020204" pitchFamily="34" charset="0"/>
              <a:buChar char="•"/>
            </a:pPr>
            <a:r>
              <a:rPr lang="en-US" sz="2400" b="1" dirty="0"/>
              <a:t>Better statistics closer to satellite nadir</a:t>
            </a:r>
          </a:p>
          <a:p>
            <a:pPr marL="342900" indent="-342900">
              <a:buFont typeface="Arial" panose="020B0604020202020204" pitchFamily="34" charset="0"/>
              <a:buChar char="•"/>
            </a:pPr>
            <a:r>
              <a:rPr lang="en-US" sz="2400" b="1" dirty="0"/>
              <a:t>Bear this in mind as you interpret output</a:t>
            </a:r>
          </a:p>
        </p:txBody>
      </p:sp>
      <p:pic>
        <p:nvPicPr>
          <p:cNvPr id="9" name="Picture 8"/>
          <p:cNvPicPr>
            <a:picLocks noChangeAspect="1"/>
          </p:cNvPicPr>
          <p:nvPr/>
        </p:nvPicPr>
        <p:blipFill>
          <a:blip r:embed="rId6"/>
          <a:stretch>
            <a:fillRect/>
          </a:stretch>
        </p:blipFill>
        <p:spPr>
          <a:xfrm>
            <a:off x="10803466" y="5848158"/>
            <a:ext cx="1388533" cy="1009842"/>
          </a:xfrm>
          <a:prstGeom prst="rect">
            <a:avLst/>
          </a:prstGeom>
        </p:spPr>
      </p:pic>
      <p:sp>
        <p:nvSpPr>
          <p:cNvPr id="10" name="TextBox 9"/>
          <p:cNvSpPr txBox="1"/>
          <p:nvPr/>
        </p:nvSpPr>
        <p:spPr>
          <a:xfrm>
            <a:off x="508000" y="177801"/>
            <a:ext cx="11480800" cy="800215"/>
          </a:xfrm>
          <a:prstGeom prst="rect">
            <a:avLst/>
          </a:prstGeom>
          <a:noFill/>
        </p:spPr>
        <p:txBody>
          <a:bodyPr wrap="square" lIns="121917" tIns="60958" rIns="121917" bIns="60958" rtlCol="0">
            <a:spAutoFit/>
          </a:bodyPr>
          <a:lstStyle/>
          <a:p>
            <a:pPr algn="ctr"/>
            <a:r>
              <a:rPr lang="en-US" sz="4400" b="1" dirty="0">
                <a:effectLst>
                  <a:outerShdw blurRad="50800" dist="38100" dir="2700000" algn="tl" rotWithShape="0">
                    <a:prstClr val="black">
                      <a:alpha val="40000"/>
                    </a:prstClr>
                  </a:outerShdw>
                </a:effectLst>
                <a:latin typeface="Franklin Gothic Medium Cond" panose="020B0606030402020204" pitchFamily="34" charset="0"/>
              </a:rPr>
              <a:t>Verification - GOES-16</a:t>
            </a:r>
          </a:p>
        </p:txBody>
      </p:sp>
      <p:sp>
        <p:nvSpPr>
          <p:cNvPr id="11" name="TextBox 10"/>
          <p:cNvSpPr txBox="1"/>
          <p:nvPr/>
        </p:nvSpPr>
        <p:spPr>
          <a:xfrm>
            <a:off x="6781460" y="5351833"/>
            <a:ext cx="5113344" cy="523220"/>
          </a:xfrm>
          <a:prstGeom prst="rect">
            <a:avLst/>
          </a:prstGeom>
          <a:noFill/>
        </p:spPr>
        <p:txBody>
          <a:bodyPr wrap="square" rtlCol="0">
            <a:spAutoFit/>
          </a:bodyPr>
          <a:lstStyle/>
          <a:p>
            <a:pPr algn="ctr"/>
            <a:r>
              <a:rPr lang="en-US" sz="2800" b="1" dirty="0">
                <a:latin typeface="Franklin Gothic Medium Cond" panose="020B0606030402020204" pitchFamily="34" charset="0"/>
              </a:rPr>
              <a:t>Seasonal performance</a:t>
            </a:r>
          </a:p>
        </p:txBody>
      </p:sp>
    </p:spTree>
    <p:custDataLst>
      <p:tags r:id="rId1"/>
    </p:custDataLst>
    <p:extLst>
      <p:ext uri="{BB962C8B-B14F-4D97-AF65-F5344CB8AC3E}">
        <p14:creationId xmlns:p14="http://schemas.microsoft.com/office/powerpoint/2010/main" val="1088963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10803466" y="5848158"/>
            <a:ext cx="1388533" cy="1009842"/>
          </a:xfrm>
          <a:prstGeom prst="rect">
            <a:avLst/>
          </a:prstGeom>
        </p:spPr>
      </p:pic>
      <p:sp>
        <p:nvSpPr>
          <p:cNvPr id="4" name="Title 3"/>
          <p:cNvSpPr>
            <a:spLocks noGrp="1"/>
          </p:cNvSpPr>
          <p:nvPr>
            <p:ph type="title"/>
          </p:nvPr>
        </p:nvSpPr>
        <p:spPr/>
        <p:txBody>
          <a:bodyPr/>
          <a:lstStyle/>
          <a:p>
            <a:endParaRPr lang="en-US"/>
          </a:p>
        </p:txBody>
      </p:sp>
      <p:sp>
        <p:nvSpPr>
          <p:cNvPr id="6" name="TextBox 5"/>
          <p:cNvSpPr txBox="1"/>
          <p:nvPr/>
        </p:nvSpPr>
        <p:spPr>
          <a:xfrm>
            <a:off x="1" y="5829802"/>
            <a:ext cx="12192000" cy="1015663"/>
          </a:xfrm>
          <a:prstGeom prst="rect">
            <a:avLst/>
          </a:prstGeom>
          <a:solidFill>
            <a:schemeClr val="accent4">
              <a:lumMod val="20000"/>
              <a:lumOff val="80000"/>
            </a:schemeClr>
          </a:solidFill>
        </p:spPr>
        <p:txBody>
          <a:bodyPr wrap="square" rtlCol="0">
            <a:spAutoFit/>
          </a:bodyPr>
          <a:lstStyle/>
          <a:p>
            <a:r>
              <a:rPr lang="en-US" sz="2000" b="1" dirty="0">
                <a:latin typeface="Franklin Gothic Medium Cond" panose="020B0606030402020204" pitchFamily="34" charset="0"/>
                <a:hlinkClick r:id="rId6"/>
              </a:rPr>
              <a:t>This paper </a:t>
            </a:r>
            <a:r>
              <a:rPr lang="en-US" sz="2000" dirty="0">
                <a:latin typeface="Franklin Gothic Medium Cond" panose="020B0606030402020204" pitchFamily="34" charset="0"/>
              </a:rPr>
              <a:t>by Solomon and Baker lists reasons why Lightning Production is different over oceanic (v. continental) storms.  This example shows continuous high probabilities where lightning is occurring.  You can also see regions where lightning probability decreases after lightning occurs.  Not all 75% contours show lightning however.</a:t>
            </a:r>
          </a:p>
        </p:txBody>
      </p:sp>
      <p:pic>
        <p:nvPicPr>
          <p:cNvPr id="2" name="LC_20210927.mp4">
            <a:hlinkClick r:id="" action="ppaction://media"/>
            <a:extLst>
              <a:ext uri="{FF2B5EF4-FFF2-40B4-BE49-F238E27FC236}">
                <a16:creationId xmlns:a16="http://schemas.microsoft.com/office/drawing/2014/main" id="{0EBCDB3A-2DF4-AFC5-E078-63E2F37A6DB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228625" y="12535"/>
            <a:ext cx="7734749" cy="5853909"/>
          </a:xfrm>
          <a:prstGeom prst="rect">
            <a:avLst/>
          </a:prstGeom>
        </p:spPr>
      </p:pic>
    </p:spTree>
    <p:custDataLst>
      <p:tags r:id="rId1"/>
    </p:custDataLst>
    <p:extLst>
      <p:ext uri="{BB962C8B-B14F-4D97-AF65-F5344CB8AC3E}">
        <p14:creationId xmlns:p14="http://schemas.microsoft.com/office/powerpoint/2010/main" val="36661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521" y="96771"/>
            <a:ext cx="10515600" cy="1325563"/>
          </a:xfrm>
        </p:spPr>
        <p:txBody>
          <a:bodyPr/>
          <a:lstStyle/>
          <a:p>
            <a:r>
              <a:rPr lang="en-US" dirty="0"/>
              <a:t>LightningCast and developing convection under thick cirrus</a:t>
            </a:r>
          </a:p>
        </p:txBody>
      </p:sp>
      <p:pic>
        <p:nvPicPr>
          <p:cNvPr id="2" name="Picture 1">
            <a:extLst>
              <a:ext uri="{FF2B5EF4-FFF2-40B4-BE49-F238E27FC236}">
                <a16:creationId xmlns:a16="http://schemas.microsoft.com/office/drawing/2014/main" id="{D25EFFFF-1BE3-8818-6D9D-9210BD9EAC33}"/>
              </a:ext>
            </a:extLst>
          </p:cNvPr>
          <p:cNvPicPr>
            <a:picLocks noChangeAspect="1"/>
          </p:cNvPicPr>
          <p:nvPr/>
        </p:nvPicPr>
        <p:blipFill>
          <a:blip r:embed="rId4"/>
          <a:stretch>
            <a:fillRect/>
          </a:stretch>
        </p:blipFill>
        <p:spPr>
          <a:xfrm>
            <a:off x="19879" y="2326146"/>
            <a:ext cx="4028687" cy="4297266"/>
          </a:xfrm>
          <a:prstGeom prst="rect">
            <a:avLst/>
          </a:prstGeom>
        </p:spPr>
      </p:pic>
      <p:pic>
        <p:nvPicPr>
          <p:cNvPr id="7" name="Picture 6">
            <a:extLst>
              <a:ext uri="{FF2B5EF4-FFF2-40B4-BE49-F238E27FC236}">
                <a16:creationId xmlns:a16="http://schemas.microsoft.com/office/drawing/2014/main" id="{788FB8B4-242D-6B1B-8211-4EF1CF27679F}"/>
              </a:ext>
            </a:extLst>
          </p:cNvPr>
          <p:cNvPicPr>
            <a:picLocks noChangeAspect="1"/>
          </p:cNvPicPr>
          <p:nvPr/>
        </p:nvPicPr>
        <p:blipFill>
          <a:blip r:embed="rId5"/>
          <a:stretch>
            <a:fillRect/>
          </a:stretch>
        </p:blipFill>
        <p:spPr>
          <a:xfrm>
            <a:off x="4072107" y="2326144"/>
            <a:ext cx="4028688" cy="4297267"/>
          </a:xfrm>
          <a:prstGeom prst="rect">
            <a:avLst/>
          </a:prstGeom>
        </p:spPr>
      </p:pic>
      <p:pic>
        <p:nvPicPr>
          <p:cNvPr id="8" name="Picture 7">
            <a:extLst>
              <a:ext uri="{FF2B5EF4-FFF2-40B4-BE49-F238E27FC236}">
                <a16:creationId xmlns:a16="http://schemas.microsoft.com/office/drawing/2014/main" id="{A8390D6B-04C8-FA1F-F73E-6F6CCFE84AAB}"/>
              </a:ext>
            </a:extLst>
          </p:cNvPr>
          <p:cNvPicPr>
            <a:picLocks noChangeAspect="1"/>
          </p:cNvPicPr>
          <p:nvPr/>
        </p:nvPicPr>
        <p:blipFill>
          <a:blip r:embed="rId6"/>
          <a:stretch>
            <a:fillRect/>
          </a:stretch>
        </p:blipFill>
        <p:spPr>
          <a:xfrm>
            <a:off x="8144214" y="2326143"/>
            <a:ext cx="4028688" cy="4297267"/>
          </a:xfrm>
          <a:prstGeom prst="rect">
            <a:avLst/>
          </a:prstGeom>
        </p:spPr>
      </p:pic>
      <p:pic>
        <p:nvPicPr>
          <p:cNvPr id="9" name="Picture 8">
            <a:extLst>
              <a:ext uri="{FF2B5EF4-FFF2-40B4-BE49-F238E27FC236}">
                <a16:creationId xmlns:a16="http://schemas.microsoft.com/office/drawing/2014/main" id="{7AF7F515-D580-23E4-1D5C-FAD40463C3D8}"/>
              </a:ext>
            </a:extLst>
          </p:cNvPr>
          <p:cNvPicPr>
            <a:picLocks noChangeAspect="1"/>
          </p:cNvPicPr>
          <p:nvPr/>
        </p:nvPicPr>
        <p:blipFill>
          <a:blip r:embed="rId7"/>
          <a:stretch>
            <a:fillRect/>
          </a:stretch>
        </p:blipFill>
        <p:spPr>
          <a:xfrm>
            <a:off x="6075246" y="853501"/>
            <a:ext cx="5738217" cy="837187"/>
          </a:xfrm>
          <a:prstGeom prst="rect">
            <a:avLst/>
          </a:prstGeom>
        </p:spPr>
      </p:pic>
      <p:sp>
        <p:nvSpPr>
          <p:cNvPr id="11" name="TextBox 10">
            <a:extLst>
              <a:ext uri="{FF2B5EF4-FFF2-40B4-BE49-F238E27FC236}">
                <a16:creationId xmlns:a16="http://schemas.microsoft.com/office/drawing/2014/main" id="{ABD4FE42-20F4-D101-139E-E02A32423CC7}"/>
              </a:ext>
            </a:extLst>
          </p:cNvPr>
          <p:cNvSpPr txBox="1"/>
          <p:nvPr/>
        </p:nvSpPr>
        <p:spPr>
          <a:xfrm>
            <a:off x="5995734" y="1661079"/>
            <a:ext cx="6097656" cy="307777"/>
          </a:xfrm>
          <a:prstGeom prst="rect">
            <a:avLst/>
          </a:prstGeom>
          <a:noFill/>
        </p:spPr>
        <p:txBody>
          <a:bodyPr wrap="square">
            <a:spAutoFit/>
          </a:bodyPr>
          <a:lstStyle/>
          <a:p>
            <a:r>
              <a:rPr lang="en-US" sz="1400" dirty="0">
                <a:hlinkClick r:id="rId8"/>
              </a:rPr>
              <a:t>https://</a:t>
            </a:r>
            <a:r>
              <a:rPr lang="en-US" sz="1400" dirty="0" err="1">
                <a:hlinkClick r:id="rId8"/>
              </a:rPr>
              <a:t>goesrhwt.blogspot.com</a:t>
            </a:r>
            <a:r>
              <a:rPr lang="en-US" sz="1400" dirty="0">
                <a:hlinkClick r:id="rId8"/>
              </a:rPr>
              <a:t>/2022/06/where-is-new-convection-going-</a:t>
            </a:r>
            <a:r>
              <a:rPr lang="en-US" sz="1400" dirty="0" err="1">
                <a:hlinkClick r:id="rId8"/>
              </a:rPr>
              <a:t>up.html</a:t>
            </a:r>
            <a:endParaRPr lang="en-US" sz="1400" dirty="0"/>
          </a:p>
        </p:txBody>
      </p:sp>
      <p:sp>
        <p:nvSpPr>
          <p:cNvPr id="12" name="TextBox 11">
            <a:extLst>
              <a:ext uri="{FF2B5EF4-FFF2-40B4-BE49-F238E27FC236}">
                <a16:creationId xmlns:a16="http://schemas.microsoft.com/office/drawing/2014/main" id="{4D9DF416-2849-EF51-5993-93E8ADC3682C}"/>
              </a:ext>
            </a:extLst>
          </p:cNvPr>
          <p:cNvSpPr txBox="1"/>
          <p:nvPr/>
        </p:nvSpPr>
        <p:spPr>
          <a:xfrm>
            <a:off x="2776870" y="2356347"/>
            <a:ext cx="1251818" cy="400110"/>
          </a:xfrm>
          <a:prstGeom prst="rect">
            <a:avLst/>
          </a:prstGeom>
          <a:noFill/>
        </p:spPr>
        <p:txBody>
          <a:bodyPr wrap="none" rtlCol="0">
            <a:spAutoFit/>
          </a:bodyPr>
          <a:lstStyle/>
          <a:p>
            <a:r>
              <a:rPr lang="en-US" sz="2000" dirty="0">
                <a:solidFill>
                  <a:srgbClr val="FFFF00"/>
                </a:solidFill>
              </a:rPr>
              <a:t>20:21 UTC</a:t>
            </a:r>
          </a:p>
        </p:txBody>
      </p:sp>
      <p:sp>
        <p:nvSpPr>
          <p:cNvPr id="13" name="TextBox 12">
            <a:extLst>
              <a:ext uri="{FF2B5EF4-FFF2-40B4-BE49-F238E27FC236}">
                <a16:creationId xmlns:a16="http://schemas.microsoft.com/office/drawing/2014/main" id="{52E0996F-079D-17CB-5FE6-AD4D915230EB}"/>
              </a:ext>
            </a:extLst>
          </p:cNvPr>
          <p:cNvSpPr txBox="1"/>
          <p:nvPr/>
        </p:nvSpPr>
        <p:spPr>
          <a:xfrm>
            <a:off x="6848977" y="2356347"/>
            <a:ext cx="1251818" cy="400110"/>
          </a:xfrm>
          <a:prstGeom prst="rect">
            <a:avLst/>
          </a:prstGeom>
          <a:noFill/>
        </p:spPr>
        <p:txBody>
          <a:bodyPr wrap="none" rtlCol="0">
            <a:spAutoFit/>
          </a:bodyPr>
          <a:lstStyle/>
          <a:p>
            <a:r>
              <a:rPr lang="en-US" sz="2000" dirty="0">
                <a:solidFill>
                  <a:srgbClr val="FFFF00"/>
                </a:solidFill>
              </a:rPr>
              <a:t>20:26 UTC</a:t>
            </a:r>
          </a:p>
        </p:txBody>
      </p:sp>
      <p:sp>
        <p:nvSpPr>
          <p:cNvPr id="14" name="TextBox 13">
            <a:extLst>
              <a:ext uri="{FF2B5EF4-FFF2-40B4-BE49-F238E27FC236}">
                <a16:creationId xmlns:a16="http://schemas.microsoft.com/office/drawing/2014/main" id="{5966699F-4138-A8C1-0B61-33259B5E05DD}"/>
              </a:ext>
            </a:extLst>
          </p:cNvPr>
          <p:cNvSpPr txBox="1"/>
          <p:nvPr/>
        </p:nvSpPr>
        <p:spPr>
          <a:xfrm>
            <a:off x="10920303" y="2356347"/>
            <a:ext cx="1251818" cy="400110"/>
          </a:xfrm>
          <a:prstGeom prst="rect">
            <a:avLst/>
          </a:prstGeom>
          <a:noFill/>
        </p:spPr>
        <p:txBody>
          <a:bodyPr wrap="none" rtlCol="0">
            <a:spAutoFit/>
          </a:bodyPr>
          <a:lstStyle/>
          <a:p>
            <a:r>
              <a:rPr lang="en-US" sz="2000" dirty="0">
                <a:solidFill>
                  <a:srgbClr val="FFFF00"/>
                </a:solidFill>
              </a:rPr>
              <a:t>20:31 UTC</a:t>
            </a:r>
          </a:p>
        </p:txBody>
      </p:sp>
      <p:pic>
        <p:nvPicPr>
          <p:cNvPr id="5" name="Picture 4"/>
          <p:cNvPicPr>
            <a:picLocks noChangeAspect="1"/>
          </p:cNvPicPr>
          <p:nvPr/>
        </p:nvPicPr>
        <p:blipFill>
          <a:blip r:embed="rId9"/>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260653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56" y="138277"/>
            <a:ext cx="10515600" cy="1325563"/>
          </a:xfrm>
        </p:spPr>
        <p:txBody>
          <a:bodyPr/>
          <a:lstStyle/>
          <a:p>
            <a:r>
              <a:rPr lang="en-US" dirty="0"/>
              <a:t>LightningCast in AWIPS</a:t>
            </a:r>
          </a:p>
        </p:txBody>
      </p:sp>
      <p:pic>
        <p:nvPicPr>
          <p:cNvPr id="1026" name="Picture 2">
            <a:extLst>
              <a:ext uri="{FF2B5EF4-FFF2-40B4-BE49-F238E27FC236}">
                <a16:creationId xmlns:a16="http://schemas.microsoft.com/office/drawing/2014/main" id="{6709E91C-DCC3-8AA9-360C-87CAC6B148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963" b="32271"/>
          <a:stretch/>
        </p:blipFill>
        <p:spPr bwMode="auto">
          <a:xfrm>
            <a:off x="673924" y="1410465"/>
            <a:ext cx="4608083" cy="3225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BF61BDE-25F6-0E62-3434-D324B21C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419" y="254304"/>
            <a:ext cx="5578056" cy="4243192"/>
          </a:xfrm>
          <a:prstGeom prst="rect">
            <a:avLst/>
          </a:prstGeom>
        </p:spPr>
      </p:pic>
      <p:pic>
        <p:nvPicPr>
          <p:cNvPr id="10" name="Picture 9">
            <a:extLst>
              <a:ext uri="{FF2B5EF4-FFF2-40B4-BE49-F238E27FC236}">
                <a16:creationId xmlns:a16="http://schemas.microsoft.com/office/drawing/2014/main" id="{DEA20CE5-B128-4AE1-9070-42712E806C3E}"/>
              </a:ext>
            </a:extLst>
          </p:cNvPr>
          <p:cNvPicPr>
            <a:picLocks noChangeAspect="1"/>
          </p:cNvPicPr>
          <p:nvPr/>
        </p:nvPicPr>
        <p:blipFill>
          <a:blip r:embed="rId6"/>
          <a:stretch>
            <a:fillRect/>
          </a:stretch>
        </p:blipFill>
        <p:spPr>
          <a:xfrm>
            <a:off x="10803466" y="5848158"/>
            <a:ext cx="1388533" cy="1009842"/>
          </a:xfrm>
          <a:prstGeom prst="rect">
            <a:avLst/>
          </a:prstGeom>
        </p:spPr>
      </p:pic>
      <p:sp>
        <p:nvSpPr>
          <p:cNvPr id="11" name="TextBox 10">
            <a:extLst>
              <a:ext uri="{FF2B5EF4-FFF2-40B4-BE49-F238E27FC236}">
                <a16:creationId xmlns:a16="http://schemas.microsoft.com/office/drawing/2014/main" id="{8FD4FADC-8B4A-C599-1C36-70C9B41DDBC0}"/>
              </a:ext>
            </a:extLst>
          </p:cNvPr>
          <p:cNvSpPr txBox="1"/>
          <p:nvPr/>
        </p:nvSpPr>
        <p:spPr>
          <a:xfrm>
            <a:off x="110187" y="4771647"/>
            <a:ext cx="5985814"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a:t>
            </a:r>
            <a:r>
              <a:rPr lang="en-US" sz="2000" dirty="0" err="1"/>
              <a:t>plax</a:t>
            </a:r>
            <a:r>
              <a:rPr lang="en-US" sz="2000" dirty="0"/>
              <a:t>” means “parallax-corrected” (using constant-cloud-height assumption).</a:t>
            </a:r>
          </a:p>
          <a:p>
            <a:pPr marL="342900" indent="-342900">
              <a:buFont typeface="Arial" panose="020B0604020202020204" pitchFamily="34" charset="0"/>
              <a:buChar char="•"/>
            </a:pPr>
            <a:r>
              <a:rPr lang="en-US" sz="2000" b="1" dirty="0"/>
              <a:t>To enable sampling, LightningCast must be loaded via the </a:t>
            </a:r>
            <a:r>
              <a:rPr lang="en-US" sz="2000" b="1" u="sng" dirty="0"/>
              <a:t>menu</a:t>
            </a:r>
            <a:r>
              <a:rPr lang="en-US" sz="2000" b="1" dirty="0"/>
              <a:t> and not the product browser. </a:t>
            </a:r>
          </a:p>
          <a:p>
            <a:pPr marL="342900" indent="-342900">
              <a:buFont typeface="Arial" panose="020B0604020202020204" pitchFamily="34" charset="0"/>
              <a:buChar char="•"/>
            </a:pPr>
            <a:r>
              <a:rPr lang="en-US" sz="2000" dirty="0"/>
              <a:t>“NOAA/CIMSS LightningCast Products” may be under a different header at your office.</a:t>
            </a:r>
          </a:p>
        </p:txBody>
      </p:sp>
      <p:sp>
        <p:nvSpPr>
          <p:cNvPr id="12" name="TextBox 11">
            <a:extLst>
              <a:ext uri="{FF2B5EF4-FFF2-40B4-BE49-F238E27FC236}">
                <a16:creationId xmlns:a16="http://schemas.microsoft.com/office/drawing/2014/main" id="{D24F6A7E-11B5-DACB-0C81-A485C00FCF3D}"/>
              </a:ext>
            </a:extLst>
          </p:cNvPr>
          <p:cNvSpPr txBox="1"/>
          <p:nvPr/>
        </p:nvSpPr>
        <p:spPr>
          <a:xfrm>
            <a:off x="6260952" y="4571474"/>
            <a:ext cx="5745555" cy="2431435"/>
          </a:xfrm>
          <a:prstGeom prst="rect">
            <a:avLst/>
          </a:prstGeom>
          <a:noFill/>
        </p:spPr>
        <p:txBody>
          <a:bodyPr wrap="square" rtlCol="0">
            <a:spAutoFit/>
          </a:bodyPr>
          <a:lstStyle/>
          <a:p>
            <a:pPr marL="285750" indent="-285750">
              <a:buFont typeface="Arial" panose="020B0604020202020204" pitchFamily="34" charset="0"/>
              <a:buChar char="•"/>
            </a:pPr>
            <a:r>
              <a:rPr lang="en-US" sz="2000" dirty="0"/>
              <a:t>Contours can be customized via  </a:t>
            </a:r>
            <a:r>
              <a:rPr lang="en-US" sz="2000" dirty="0" err="1"/>
              <a:t>LightningCastContourStyleRules.xml</a:t>
            </a:r>
            <a:endParaRPr lang="en-US" sz="2000" dirty="0"/>
          </a:p>
          <a:p>
            <a:pPr marL="742950" lvl="1" indent="-285750">
              <a:buFont typeface="Arial" panose="020B0604020202020204" pitchFamily="34" charset="0"/>
              <a:buChar char="•"/>
            </a:pPr>
            <a:r>
              <a:rPr lang="en-US" sz="2000" dirty="0"/>
              <a:t>Requires CAVE restart</a:t>
            </a:r>
          </a:p>
          <a:p>
            <a:pPr marL="742950" lvl="1" indent="-285750">
              <a:buFont typeface="Arial" panose="020B0604020202020204" pitchFamily="34" charset="0"/>
              <a:buChar char="•"/>
            </a:pPr>
            <a:r>
              <a:rPr lang="en-US" sz="2000" dirty="0"/>
              <a:t>More info: </a:t>
            </a:r>
            <a:r>
              <a:rPr lang="en-US" sz="1600" dirty="0">
                <a:hlinkClick r:id="rId7"/>
              </a:rPr>
              <a:t>https://tinyurl.com/lightningcast-in-awips</a:t>
            </a:r>
            <a:endParaRPr lang="en-US" sz="1600" dirty="0"/>
          </a:p>
          <a:p>
            <a:pPr lvl="1"/>
            <a:endParaRPr lang="en-US" sz="1600" dirty="0"/>
          </a:p>
          <a:p>
            <a:pPr marL="285750" indent="-285750">
              <a:buFont typeface="Arial" panose="020B0604020202020204" pitchFamily="34" charset="0"/>
              <a:buChar char="•"/>
            </a:pPr>
            <a:r>
              <a:rPr lang="en-US" sz="2000" dirty="0"/>
              <a:t>Ask your ITO to request ProbSevere</a:t>
            </a:r>
          </a:p>
          <a:p>
            <a:r>
              <a:rPr lang="en-US" sz="2000" dirty="0"/>
              <a:t>     LightningCast from your regional HQ</a:t>
            </a:r>
          </a:p>
          <a:p>
            <a:pPr marL="742950" lvl="1" indent="-285750">
              <a:buFont typeface="Arial" panose="020B0604020202020204" pitchFamily="34" charset="0"/>
              <a:buChar char="•"/>
            </a:pPr>
            <a:endParaRPr lang="en-US" sz="1600" dirty="0"/>
          </a:p>
        </p:txBody>
      </p:sp>
    </p:spTree>
    <p:custDataLst>
      <p:tags r:id="rId1"/>
    </p:custDataLst>
    <p:extLst>
      <p:ext uri="{BB962C8B-B14F-4D97-AF65-F5344CB8AC3E}">
        <p14:creationId xmlns:p14="http://schemas.microsoft.com/office/powerpoint/2010/main" val="1806118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DCC17-B865-FACF-5EB0-B69A3E85968E}"/>
              </a:ext>
            </a:extLst>
          </p:cNvPr>
          <p:cNvPicPr>
            <a:picLocks noChangeAspect="1"/>
          </p:cNvPicPr>
          <p:nvPr/>
        </p:nvPicPr>
        <p:blipFill rotWithShape="1">
          <a:blip r:embed="rId4"/>
          <a:srcRect b="-18"/>
          <a:stretch/>
        </p:blipFill>
        <p:spPr>
          <a:xfrm>
            <a:off x="508000" y="543947"/>
            <a:ext cx="10494654" cy="6297913"/>
          </a:xfrm>
          <a:prstGeom prst="rect">
            <a:avLst/>
          </a:prstGeom>
        </p:spPr>
      </p:pic>
      <p:pic>
        <p:nvPicPr>
          <p:cNvPr id="16" name="Picture 15"/>
          <p:cNvPicPr>
            <a:picLocks noChangeAspect="1"/>
          </p:cNvPicPr>
          <p:nvPr/>
        </p:nvPicPr>
        <p:blipFill>
          <a:blip r:embed="rId5"/>
          <a:stretch>
            <a:fillRect/>
          </a:stretch>
        </p:blipFill>
        <p:spPr>
          <a:xfrm>
            <a:off x="10803466" y="5848158"/>
            <a:ext cx="1388533" cy="1009842"/>
          </a:xfrm>
          <a:prstGeom prst="rect">
            <a:avLst/>
          </a:prstGeom>
        </p:spPr>
      </p:pic>
      <p:sp>
        <p:nvSpPr>
          <p:cNvPr id="8" name="TextBox 7">
            <a:extLst>
              <a:ext uri="{FF2B5EF4-FFF2-40B4-BE49-F238E27FC236}">
                <a16:creationId xmlns:a16="http://schemas.microsoft.com/office/drawing/2014/main" id="{EAD00B4A-ACE0-8E47-B10C-B1C21E18DFBA}"/>
              </a:ext>
            </a:extLst>
          </p:cNvPr>
          <p:cNvSpPr txBox="1"/>
          <p:nvPr/>
        </p:nvSpPr>
        <p:spPr>
          <a:xfrm>
            <a:off x="508000" y="-72271"/>
            <a:ext cx="11480800" cy="677108"/>
          </a:xfrm>
          <a:prstGeom prst="rect">
            <a:avLst/>
          </a:prstGeom>
          <a:noFill/>
        </p:spPr>
        <p:txBody>
          <a:bodyPr wrap="square" lIns="121917" tIns="60958" rIns="121917" bIns="60958" rtlCol="0">
            <a:spAutoFit/>
          </a:bodyPr>
          <a:lstStyle/>
          <a:p>
            <a:pPr algn="ctr"/>
            <a:r>
              <a:rPr lang="en-US" sz="3600" b="1" dirty="0">
                <a:solidFill>
                  <a:schemeClr val="tx1">
                    <a:lumMod val="85000"/>
                    <a:lumOff val="15000"/>
                  </a:schemeClr>
                </a:solidFill>
                <a:effectLst>
                  <a:outerShdw blurRad="50800" dist="38100" dir="2700000" algn="tl" rotWithShape="0">
                    <a:prstClr val="black">
                      <a:alpha val="40000"/>
                    </a:prstClr>
                  </a:outerShdw>
                </a:effectLst>
              </a:rPr>
              <a:t>ProbSevere LightningCast web availability</a:t>
            </a:r>
          </a:p>
        </p:txBody>
      </p:sp>
      <p:sp>
        <p:nvSpPr>
          <p:cNvPr id="4" name="TextBox 3"/>
          <p:cNvSpPr txBox="1"/>
          <p:nvPr/>
        </p:nvSpPr>
        <p:spPr>
          <a:xfrm>
            <a:off x="4774092" y="794403"/>
            <a:ext cx="6967331" cy="400110"/>
          </a:xfrm>
          <a:prstGeom prst="rect">
            <a:avLst/>
          </a:prstGeom>
          <a:solidFill>
            <a:schemeClr val="tx2">
              <a:lumMod val="20000"/>
              <a:lumOff val="80000"/>
            </a:schemeClr>
          </a:solidFill>
          <a:ln w="25400">
            <a:solidFill>
              <a:schemeClr val="tx1"/>
            </a:solidFill>
          </a:ln>
        </p:spPr>
        <p:txBody>
          <a:bodyPr wrap="square" rtlCol="0">
            <a:spAutoFit/>
          </a:bodyPr>
          <a:lstStyle/>
          <a:p>
            <a:r>
              <a:rPr lang="en-US" sz="2000" dirty="0">
                <a:solidFill>
                  <a:schemeClr val="tx1"/>
                </a:solidFill>
              </a:rPr>
              <a:t>Near real-time output is available: </a:t>
            </a:r>
            <a:r>
              <a:rPr lang="en-US" sz="1200" dirty="0">
                <a:solidFill>
                  <a:schemeClr val="tx1"/>
                </a:solidFill>
                <a:hlinkClick r:id="rId6"/>
              </a:rPr>
              <a:t>https://</a:t>
            </a:r>
            <a:r>
              <a:rPr lang="en-US" sz="1200" dirty="0" err="1">
                <a:solidFill>
                  <a:schemeClr val="tx1"/>
                </a:solidFill>
                <a:hlinkClick r:id="rId6"/>
              </a:rPr>
              <a:t>cimss.ssec.wisc.edu</a:t>
            </a:r>
            <a:r>
              <a:rPr lang="en-US" sz="1200" dirty="0">
                <a:solidFill>
                  <a:schemeClr val="tx1"/>
                </a:solidFill>
                <a:hlinkClick r:id="rId6"/>
              </a:rPr>
              <a:t>/</a:t>
            </a:r>
            <a:r>
              <a:rPr lang="en-US" sz="1200" dirty="0" err="1">
                <a:solidFill>
                  <a:schemeClr val="tx1"/>
                </a:solidFill>
                <a:hlinkClick r:id="rId6"/>
              </a:rPr>
              <a:t>severe_conv</a:t>
            </a:r>
            <a:r>
              <a:rPr lang="en-US" sz="1200" dirty="0">
                <a:solidFill>
                  <a:schemeClr val="tx1"/>
                </a:solidFill>
                <a:hlinkClick r:id="rId6"/>
              </a:rPr>
              <a:t>/</a:t>
            </a:r>
            <a:r>
              <a:rPr lang="en-US" sz="1200" dirty="0" err="1">
                <a:solidFill>
                  <a:schemeClr val="tx1"/>
                </a:solidFill>
                <a:hlinkClick r:id="rId6"/>
              </a:rPr>
              <a:t>pltg.html</a:t>
            </a:r>
            <a:endParaRPr lang="en-US" sz="1200" dirty="0">
              <a:solidFill>
                <a:schemeClr val="tx1"/>
              </a:solidFill>
            </a:endParaRPr>
          </a:p>
        </p:txBody>
      </p:sp>
      <p:grpSp>
        <p:nvGrpSpPr>
          <p:cNvPr id="26" name="Group 25"/>
          <p:cNvGrpSpPr/>
          <p:nvPr/>
        </p:nvGrpSpPr>
        <p:grpSpPr>
          <a:xfrm>
            <a:off x="1711709" y="1617087"/>
            <a:ext cx="4936056" cy="923330"/>
            <a:chOff x="6205709" y="1573222"/>
            <a:chExt cx="4326444" cy="923330"/>
          </a:xfrm>
        </p:grpSpPr>
        <p:cxnSp>
          <p:nvCxnSpPr>
            <p:cNvPr id="13" name="Straight Arrow Connector 12"/>
            <p:cNvCxnSpPr/>
            <p:nvPr/>
          </p:nvCxnSpPr>
          <p:spPr>
            <a:xfrm flipH="1">
              <a:off x="6205709" y="1975104"/>
              <a:ext cx="1115170" cy="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20879" y="1573222"/>
              <a:ext cx="3211274" cy="923330"/>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Change sector here</a:t>
              </a:r>
              <a:br>
                <a:rPr lang="en-US" dirty="0"/>
              </a:br>
              <a:r>
                <a:rPr lang="en-US" dirty="0"/>
                <a:t>CONUS: ~25s after end of scanning</a:t>
              </a:r>
            </a:p>
            <a:p>
              <a:r>
                <a:rPr lang="en-US" dirty="0"/>
                <a:t>MESO: ~3s after end of scanning</a:t>
              </a:r>
            </a:p>
          </p:txBody>
        </p:sp>
      </p:grpSp>
      <p:grpSp>
        <p:nvGrpSpPr>
          <p:cNvPr id="27" name="Group 26"/>
          <p:cNvGrpSpPr/>
          <p:nvPr/>
        </p:nvGrpSpPr>
        <p:grpSpPr>
          <a:xfrm>
            <a:off x="64891" y="1407675"/>
            <a:ext cx="2646036" cy="2398713"/>
            <a:chOff x="-1" y="1334401"/>
            <a:chExt cx="2646036" cy="2398713"/>
          </a:xfrm>
        </p:grpSpPr>
        <p:sp>
          <p:nvSpPr>
            <p:cNvPr id="20" name="Rectangle 19"/>
            <p:cNvSpPr/>
            <p:nvPr/>
          </p:nvSpPr>
          <p:spPr>
            <a:xfrm>
              <a:off x="761651" y="1334401"/>
              <a:ext cx="1884384" cy="274133"/>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 y="2087194"/>
              <a:ext cx="2468880" cy="1645920"/>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Link to additional info and </a:t>
              </a:r>
              <a:r>
                <a:rPr lang="en-US" dirty="0" err="1"/>
                <a:t>GRLevelX</a:t>
              </a:r>
              <a:r>
                <a:rPr lang="en-US" dirty="0"/>
                <a:t> </a:t>
              </a:r>
              <a:r>
                <a:rPr lang="en-US" dirty="0" err="1"/>
                <a:t>Placefiles</a:t>
              </a:r>
              <a:r>
                <a:rPr lang="en-US" dirty="0"/>
                <a:t> (parallax corrected contours for radar overlay)</a:t>
              </a:r>
            </a:p>
          </p:txBody>
        </p:sp>
        <p:cxnSp>
          <p:nvCxnSpPr>
            <p:cNvPr id="22" name="Straight Arrow Connector 21"/>
            <p:cNvCxnSpPr>
              <a:cxnSpLocks/>
            </p:cNvCxnSpPr>
            <p:nvPr/>
          </p:nvCxnSpPr>
          <p:spPr>
            <a:xfrm flipV="1">
              <a:off x="1930895" y="1608534"/>
              <a:ext cx="112712" cy="47866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34847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C7F82-76B8-6D4D-54C9-01CFF1322B87}"/>
              </a:ext>
            </a:extLst>
          </p:cNvPr>
          <p:cNvPicPr>
            <a:picLocks noChangeAspect="1"/>
          </p:cNvPicPr>
          <p:nvPr/>
        </p:nvPicPr>
        <p:blipFill>
          <a:blip r:embed="rId4"/>
          <a:stretch>
            <a:fillRect/>
          </a:stretch>
        </p:blipFill>
        <p:spPr>
          <a:xfrm>
            <a:off x="507999" y="520669"/>
            <a:ext cx="10529347" cy="6317608"/>
          </a:xfrm>
          <a:prstGeom prst="rect">
            <a:avLst/>
          </a:prstGeom>
        </p:spPr>
      </p:pic>
      <p:sp>
        <p:nvSpPr>
          <p:cNvPr id="8" name="TextBox 7">
            <a:extLst>
              <a:ext uri="{FF2B5EF4-FFF2-40B4-BE49-F238E27FC236}">
                <a16:creationId xmlns:a16="http://schemas.microsoft.com/office/drawing/2014/main" id="{EAD00B4A-ACE0-8E47-B10C-B1C21E18DFBA}"/>
              </a:ext>
            </a:extLst>
          </p:cNvPr>
          <p:cNvSpPr txBox="1"/>
          <p:nvPr/>
        </p:nvSpPr>
        <p:spPr>
          <a:xfrm>
            <a:off x="508000" y="-72271"/>
            <a:ext cx="11480800" cy="677108"/>
          </a:xfrm>
          <a:prstGeom prst="rect">
            <a:avLst/>
          </a:prstGeom>
          <a:noFill/>
        </p:spPr>
        <p:txBody>
          <a:bodyPr wrap="square" lIns="121917" tIns="60958" rIns="121917" bIns="60958" rtlCol="0">
            <a:spAutoFit/>
          </a:bodyPr>
          <a:lstStyle/>
          <a:p>
            <a:pPr algn="ctr"/>
            <a:r>
              <a:rPr lang="en-US" sz="3600" b="1" dirty="0">
                <a:solidFill>
                  <a:schemeClr val="tx1">
                    <a:lumMod val="85000"/>
                    <a:lumOff val="15000"/>
                  </a:schemeClr>
                </a:solidFill>
                <a:effectLst>
                  <a:outerShdw blurRad="50800" dist="38100" dir="2700000" algn="tl" rotWithShape="0">
                    <a:prstClr val="black">
                      <a:alpha val="40000"/>
                    </a:prstClr>
                  </a:outerShdw>
                </a:effectLst>
              </a:rPr>
              <a:t>ProbSevere LightningCast web availability</a:t>
            </a:r>
          </a:p>
        </p:txBody>
      </p:sp>
      <p:grpSp>
        <p:nvGrpSpPr>
          <p:cNvPr id="29" name="Group 28">
            <a:extLst>
              <a:ext uri="{FF2B5EF4-FFF2-40B4-BE49-F238E27FC236}">
                <a16:creationId xmlns:a16="http://schemas.microsoft.com/office/drawing/2014/main" id="{E4437D64-E7AD-0356-2F55-0CB3533FA82B}"/>
              </a:ext>
            </a:extLst>
          </p:cNvPr>
          <p:cNvGrpSpPr/>
          <p:nvPr/>
        </p:nvGrpSpPr>
        <p:grpSpPr>
          <a:xfrm>
            <a:off x="882127" y="3798416"/>
            <a:ext cx="3958813" cy="1332982"/>
            <a:chOff x="882127" y="3798416"/>
            <a:chExt cx="3958813" cy="1332982"/>
          </a:xfrm>
        </p:grpSpPr>
        <p:sp>
          <p:nvSpPr>
            <p:cNvPr id="17" name="TextBox 16"/>
            <p:cNvSpPr txBox="1"/>
            <p:nvPr/>
          </p:nvSpPr>
          <p:spPr>
            <a:xfrm>
              <a:off x="2522537" y="3798416"/>
              <a:ext cx="2318403"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Toggle on </a:t>
              </a:r>
              <a:r>
                <a:rPr lang="en-US" dirty="0" err="1"/>
                <a:t>meteograms</a:t>
              </a:r>
              <a:endParaRPr lang="en-US" dirty="0"/>
            </a:p>
          </p:txBody>
        </p:sp>
        <p:cxnSp>
          <p:nvCxnSpPr>
            <p:cNvPr id="5" name="Straight Arrow Connector 4">
              <a:extLst>
                <a:ext uri="{FF2B5EF4-FFF2-40B4-BE49-F238E27FC236}">
                  <a16:creationId xmlns:a16="http://schemas.microsoft.com/office/drawing/2014/main" id="{3AD7B600-3AED-2E58-BD9F-34020AAB6C11}"/>
                </a:ext>
              </a:extLst>
            </p:cNvPr>
            <p:cNvCxnSpPr>
              <a:cxnSpLocks/>
              <a:stCxn id="17" idx="1"/>
            </p:cNvCxnSpPr>
            <p:nvPr/>
          </p:nvCxnSpPr>
          <p:spPr>
            <a:xfrm flipH="1">
              <a:off x="882127" y="3983082"/>
              <a:ext cx="1640410" cy="114831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A9661774-08F1-8302-5A67-39A3A6EC52F0}"/>
              </a:ext>
            </a:extLst>
          </p:cNvPr>
          <p:cNvGrpSpPr/>
          <p:nvPr/>
        </p:nvGrpSpPr>
        <p:grpSpPr>
          <a:xfrm>
            <a:off x="4840940" y="5212074"/>
            <a:ext cx="1640410" cy="1506778"/>
            <a:chOff x="4840940" y="5212074"/>
            <a:chExt cx="1640410" cy="1506778"/>
          </a:xfrm>
        </p:grpSpPr>
        <p:sp>
          <p:nvSpPr>
            <p:cNvPr id="9" name="TextBox 8">
              <a:extLst>
                <a:ext uri="{FF2B5EF4-FFF2-40B4-BE49-F238E27FC236}">
                  <a16:creationId xmlns:a16="http://schemas.microsoft.com/office/drawing/2014/main" id="{3057224B-1923-36C3-46BD-E09718D3C2EA}"/>
                </a:ext>
              </a:extLst>
            </p:cNvPr>
            <p:cNvSpPr txBox="1"/>
            <p:nvPr/>
          </p:nvSpPr>
          <p:spPr>
            <a:xfrm>
              <a:off x="4840940" y="5212074"/>
              <a:ext cx="1640410"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Click a location</a:t>
              </a:r>
            </a:p>
          </p:txBody>
        </p:sp>
        <p:cxnSp>
          <p:nvCxnSpPr>
            <p:cNvPr id="10" name="Straight Arrow Connector 9">
              <a:extLst>
                <a:ext uri="{FF2B5EF4-FFF2-40B4-BE49-F238E27FC236}">
                  <a16:creationId xmlns:a16="http://schemas.microsoft.com/office/drawing/2014/main" id="{68AAE49D-33F4-C522-FB01-EA5A13DB21E0}"/>
                </a:ext>
              </a:extLst>
            </p:cNvPr>
            <p:cNvCxnSpPr>
              <a:cxnSpLocks/>
            </p:cNvCxnSpPr>
            <p:nvPr/>
          </p:nvCxnSpPr>
          <p:spPr>
            <a:xfrm>
              <a:off x="5661145" y="5593063"/>
              <a:ext cx="527620" cy="1125789"/>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CE2DC6BA-989E-562A-B2F2-F873B7C995A9}"/>
              </a:ext>
            </a:extLst>
          </p:cNvPr>
          <p:cNvGrpSpPr/>
          <p:nvPr/>
        </p:nvGrpSpPr>
        <p:grpSpPr>
          <a:xfrm>
            <a:off x="7181574" y="4864237"/>
            <a:ext cx="3015674" cy="1473094"/>
            <a:chOff x="7181574" y="4864237"/>
            <a:chExt cx="3015674" cy="1473094"/>
          </a:xfrm>
        </p:grpSpPr>
        <p:pic>
          <p:nvPicPr>
            <p:cNvPr id="18" name="Picture 17">
              <a:extLst>
                <a:ext uri="{FF2B5EF4-FFF2-40B4-BE49-F238E27FC236}">
                  <a16:creationId xmlns:a16="http://schemas.microsoft.com/office/drawing/2014/main" id="{3C2DB58B-56A7-9581-62E7-BCC3B5DF5A07}"/>
                </a:ext>
              </a:extLst>
            </p:cNvPr>
            <p:cNvPicPr>
              <a:picLocks noChangeAspect="1"/>
            </p:cNvPicPr>
            <p:nvPr/>
          </p:nvPicPr>
          <p:blipFill>
            <a:blip r:embed="rId5"/>
            <a:stretch>
              <a:fillRect/>
            </a:stretch>
          </p:blipFill>
          <p:spPr>
            <a:xfrm>
              <a:off x="7181574" y="5103774"/>
              <a:ext cx="2315450" cy="1233557"/>
            </a:xfrm>
            <a:prstGeom prst="rect">
              <a:avLst/>
            </a:prstGeom>
            <a:ln w="38100">
              <a:solidFill>
                <a:schemeClr val="tx1"/>
              </a:solidFill>
            </a:ln>
          </p:spPr>
        </p:pic>
        <p:sp>
          <p:nvSpPr>
            <p:cNvPr id="23" name="TextBox 22">
              <a:extLst>
                <a:ext uri="{FF2B5EF4-FFF2-40B4-BE49-F238E27FC236}">
                  <a16:creationId xmlns:a16="http://schemas.microsoft.com/office/drawing/2014/main" id="{66F7E727-A237-A725-E34E-65820D3DFC3C}"/>
                </a:ext>
              </a:extLst>
            </p:cNvPr>
            <p:cNvSpPr txBox="1"/>
            <p:nvPr/>
          </p:nvSpPr>
          <p:spPr>
            <a:xfrm>
              <a:off x="9094588" y="4864237"/>
              <a:ext cx="1102660"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Click link</a:t>
              </a:r>
            </a:p>
          </p:txBody>
        </p:sp>
        <p:cxnSp>
          <p:nvCxnSpPr>
            <p:cNvPr id="24" name="Straight Arrow Connector 23">
              <a:extLst>
                <a:ext uri="{FF2B5EF4-FFF2-40B4-BE49-F238E27FC236}">
                  <a16:creationId xmlns:a16="http://schemas.microsoft.com/office/drawing/2014/main" id="{FB234D6C-5607-D51D-0D24-52410AA97F31}"/>
                </a:ext>
              </a:extLst>
            </p:cNvPr>
            <p:cNvCxnSpPr>
              <a:cxnSpLocks/>
            </p:cNvCxnSpPr>
            <p:nvPr/>
          </p:nvCxnSpPr>
          <p:spPr>
            <a:xfrm flipH="1">
              <a:off x="8799755" y="5233569"/>
              <a:ext cx="883851" cy="3594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a:extLst>
              <a:ext uri="{FF2B5EF4-FFF2-40B4-BE49-F238E27FC236}">
                <a16:creationId xmlns:a16="http://schemas.microsoft.com/office/drawing/2014/main" id="{164395FE-7140-878F-A4E3-8E3A1F041F41}"/>
              </a:ext>
            </a:extLst>
          </p:cNvPr>
          <p:cNvPicPr>
            <a:picLocks noChangeAspect="1"/>
          </p:cNvPicPr>
          <p:nvPr/>
        </p:nvPicPr>
        <p:blipFill>
          <a:blip r:embed="rId6"/>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391065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E818B4-0ADC-86A7-B1FD-775B5B6B4276}"/>
              </a:ext>
            </a:extLst>
          </p:cNvPr>
          <p:cNvPicPr>
            <a:picLocks noChangeAspect="1"/>
          </p:cNvPicPr>
          <p:nvPr/>
        </p:nvPicPr>
        <p:blipFill>
          <a:blip r:embed="rId4"/>
          <a:stretch>
            <a:fillRect/>
          </a:stretch>
        </p:blipFill>
        <p:spPr>
          <a:xfrm>
            <a:off x="-1" y="761907"/>
            <a:ext cx="12209135" cy="5506371"/>
          </a:xfrm>
          <a:prstGeom prst="rect">
            <a:avLst/>
          </a:prstGeom>
        </p:spPr>
      </p:pic>
      <p:pic>
        <p:nvPicPr>
          <p:cNvPr id="16" name="Picture 15"/>
          <p:cNvPicPr>
            <a:picLocks noChangeAspect="1"/>
          </p:cNvPicPr>
          <p:nvPr/>
        </p:nvPicPr>
        <p:blipFill>
          <a:blip r:embed="rId5"/>
          <a:stretch>
            <a:fillRect/>
          </a:stretch>
        </p:blipFill>
        <p:spPr>
          <a:xfrm>
            <a:off x="10803466" y="5848158"/>
            <a:ext cx="1388533" cy="1009842"/>
          </a:xfrm>
          <a:prstGeom prst="rect">
            <a:avLst/>
          </a:prstGeom>
        </p:spPr>
      </p:pic>
      <p:sp>
        <p:nvSpPr>
          <p:cNvPr id="8" name="TextBox 7">
            <a:extLst>
              <a:ext uri="{FF2B5EF4-FFF2-40B4-BE49-F238E27FC236}">
                <a16:creationId xmlns:a16="http://schemas.microsoft.com/office/drawing/2014/main" id="{EAD00B4A-ACE0-8E47-B10C-B1C21E18DFBA}"/>
              </a:ext>
            </a:extLst>
          </p:cNvPr>
          <p:cNvSpPr txBox="1"/>
          <p:nvPr/>
        </p:nvSpPr>
        <p:spPr>
          <a:xfrm>
            <a:off x="508000" y="-72271"/>
            <a:ext cx="11480800" cy="677108"/>
          </a:xfrm>
          <a:prstGeom prst="rect">
            <a:avLst/>
          </a:prstGeom>
          <a:noFill/>
        </p:spPr>
        <p:txBody>
          <a:bodyPr wrap="square" lIns="121917" tIns="60958" rIns="121917" bIns="60958" rtlCol="0">
            <a:spAutoFit/>
          </a:bodyPr>
          <a:lstStyle/>
          <a:p>
            <a:pPr algn="ctr"/>
            <a:r>
              <a:rPr lang="en-US" sz="3600" b="1" dirty="0">
                <a:solidFill>
                  <a:schemeClr val="tx1">
                    <a:lumMod val="85000"/>
                    <a:lumOff val="15000"/>
                  </a:schemeClr>
                </a:solidFill>
                <a:effectLst>
                  <a:outerShdw blurRad="50800" dist="38100" dir="2700000" algn="tl" rotWithShape="0">
                    <a:prstClr val="black">
                      <a:alpha val="40000"/>
                    </a:prstClr>
                  </a:outerShdw>
                </a:effectLst>
              </a:rPr>
              <a:t>ProbSevere LightningCast web availability</a:t>
            </a:r>
          </a:p>
        </p:txBody>
      </p:sp>
      <p:grpSp>
        <p:nvGrpSpPr>
          <p:cNvPr id="4" name="Group 3">
            <a:extLst>
              <a:ext uri="{FF2B5EF4-FFF2-40B4-BE49-F238E27FC236}">
                <a16:creationId xmlns:a16="http://schemas.microsoft.com/office/drawing/2014/main" id="{85F4EDFE-7A43-CBDA-28F2-A31CDAB52B9B}"/>
              </a:ext>
            </a:extLst>
          </p:cNvPr>
          <p:cNvGrpSpPr/>
          <p:nvPr/>
        </p:nvGrpSpPr>
        <p:grpSpPr>
          <a:xfrm>
            <a:off x="2941983" y="1121477"/>
            <a:ext cx="2338009" cy="369332"/>
            <a:chOff x="1908313" y="3798416"/>
            <a:chExt cx="2338009" cy="369332"/>
          </a:xfrm>
        </p:grpSpPr>
        <p:sp>
          <p:nvSpPr>
            <p:cNvPr id="6" name="TextBox 5">
              <a:extLst>
                <a:ext uri="{FF2B5EF4-FFF2-40B4-BE49-F238E27FC236}">
                  <a16:creationId xmlns:a16="http://schemas.microsoft.com/office/drawing/2014/main" id="{AE8AA153-6C22-D939-D46B-3196A48F4B56}"/>
                </a:ext>
              </a:extLst>
            </p:cNvPr>
            <p:cNvSpPr txBox="1"/>
            <p:nvPr/>
          </p:nvSpPr>
          <p:spPr>
            <a:xfrm>
              <a:off x="2522538" y="3798416"/>
              <a:ext cx="1723784"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Change location</a:t>
              </a:r>
            </a:p>
          </p:txBody>
        </p:sp>
        <p:cxnSp>
          <p:nvCxnSpPr>
            <p:cNvPr id="7" name="Straight Arrow Connector 6">
              <a:extLst>
                <a:ext uri="{FF2B5EF4-FFF2-40B4-BE49-F238E27FC236}">
                  <a16:creationId xmlns:a16="http://schemas.microsoft.com/office/drawing/2014/main" id="{E759B883-AC82-5C54-B042-7D4ED9DF953B}"/>
                </a:ext>
              </a:extLst>
            </p:cNvPr>
            <p:cNvCxnSpPr>
              <a:cxnSpLocks/>
              <a:stCxn id="6" idx="1"/>
            </p:cNvCxnSpPr>
            <p:nvPr/>
          </p:nvCxnSpPr>
          <p:spPr>
            <a:xfrm flipH="1">
              <a:off x="1908313" y="3983082"/>
              <a:ext cx="614225" cy="0"/>
            </a:xfrm>
            <a:prstGeom prst="straightConnector1">
              <a:avLst/>
            </a:prstGeom>
            <a:ln w="317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663DE018-E8AA-641F-3BFA-E9EB4536387D}"/>
              </a:ext>
            </a:extLst>
          </p:cNvPr>
          <p:cNvGrpSpPr/>
          <p:nvPr/>
        </p:nvGrpSpPr>
        <p:grpSpPr>
          <a:xfrm>
            <a:off x="9329529" y="1173623"/>
            <a:ext cx="1380228" cy="1182061"/>
            <a:chOff x="2522538" y="2985687"/>
            <a:chExt cx="1380228" cy="1182061"/>
          </a:xfrm>
        </p:grpSpPr>
        <p:sp>
          <p:nvSpPr>
            <p:cNvPr id="13" name="TextBox 12">
              <a:extLst>
                <a:ext uri="{FF2B5EF4-FFF2-40B4-BE49-F238E27FC236}">
                  <a16:creationId xmlns:a16="http://schemas.microsoft.com/office/drawing/2014/main" id="{3BA17AF9-592B-ED4D-C42D-0F71265EDA22}"/>
                </a:ext>
              </a:extLst>
            </p:cNvPr>
            <p:cNvSpPr txBox="1"/>
            <p:nvPr/>
          </p:nvSpPr>
          <p:spPr>
            <a:xfrm>
              <a:off x="2522538" y="3798416"/>
              <a:ext cx="1380228"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Change time</a:t>
              </a:r>
            </a:p>
          </p:txBody>
        </p:sp>
        <p:cxnSp>
          <p:nvCxnSpPr>
            <p:cNvPr id="14" name="Straight Arrow Connector 13">
              <a:extLst>
                <a:ext uri="{FF2B5EF4-FFF2-40B4-BE49-F238E27FC236}">
                  <a16:creationId xmlns:a16="http://schemas.microsoft.com/office/drawing/2014/main" id="{957F0EB2-4497-EA26-1D04-DECD18BA39B0}"/>
                </a:ext>
              </a:extLst>
            </p:cNvPr>
            <p:cNvCxnSpPr>
              <a:cxnSpLocks/>
            </p:cNvCxnSpPr>
            <p:nvPr/>
          </p:nvCxnSpPr>
          <p:spPr>
            <a:xfrm flipH="1" flipV="1">
              <a:off x="2947609" y="2985687"/>
              <a:ext cx="265043" cy="812729"/>
            </a:xfrm>
            <a:prstGeom prst="straightConnector1">
              <a:avLst/>
            </a:prstGeom>
            <a:ln w="317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A7704CC3-034A-4642-0E7A-DAC56B187BE3}"/>
              </a:ext>
            </a:extLst>
          </p:cNvPr>
          <p:cNvGrpSpPr/>
          <p:nvPr/>
        </p:nvGrpSpPr>
        <p:grpSpPr>
          <a:xfrm>
            <a:off x="659635" y="5963478"/>
            <a:ext cx="5873687" cy="784327"/>
            <a:chOff x="659635" y="5963478"/>
            <a:chExt cx="5873687" cy="784327"/>
          </a:xfrm>
        </p:grpSpPr>
        <p:grpSp>
          <p:nvGrpSpPr>
            <p:cNvPr id="21" name="Group 20">
              <a:extLst>
                <a:ext uri="{FF2B5EF4-FFF2-40B4-BE49-F238E27FC236}">
                  <a16:creationId xmlns:a16="http://schemas.microsoft.com/office/drawing/2014/main" id="{D751718A-4A4F-C364-91C4-2B090562E5CE}"/>
                </a:ext>
              </a:extLst>
            </p:cNvPr>
            <p:cNvGrpSpPr/>
            <p:nvPr/>
          </p:nvGrpSpPr>
          <p:grpSpPr>
            <a:xfrm>
              <a:off x="4026659" y="5963478"/>
              <a:ext cx="2506663" cy="784327"/>
              <a:chOff x="2522537" y="3383421"/>
              <a:chExt cx="2506663" cy="784327"/>
            </a:xfrm>
          </p:grpSpPr>
          <p:sp>
            <p:nvSpPr>
              <p:cNvPr id="22" name="TextBox 21">
                <a:extLst>
                  <a:ext uri="{FF2B5EF4-FFF2-40B4-BE49-F238E27FC236}">
                    <a16:creationId xmlns:a16="http://schemas.microsoft.com/office/drawing/2014/main" id="{9CA86A0E-B77D-2A6E-A555-2154A50B3023}"/>
                  </a:ext>
                </a:extLst>
              </p:cNvPr>
              <p:cNvSpPr txBox="1"/>
              <p:nvPr/>
            </p:nvSpPr>
            <p:spPr>
              <a:xfrm>
                <a:off x="2522537" y="3798416"/>
                <a:ext cx="2506663" cy="369332"/>
              </a:xfrm>
              <a:prstGeom prst="rect">
                <a:avLst/>
              </a:prstGeom>
              <a:solidFill>
                <a:schemeClr val="tx2">
                  <a:lumMod val="20000"/>
                  <a:lumOff val="80000"/>
                </a:schemeClr>
              </a:solidFill>
              <a:ln w="19050">
                <a:solidFill>
                  <a:schemeClr val="tx1"/>
                </a:solidFill>
              </a:ln>
            </p:spPr>
            <p:txBody>
              <a:bodyPr wrap="square" rtlCol="0">
                <a:spAutoFit/>
              </a:bodyPr>
              <a:lstStyle/>
              <a:p>
                <a:r>
                  <a:rPr lang="en-US" dirty="0"/>
                  <a:t>Toggle on/off time series</a:t>
                </a:r>
              </a:p>
            </p:txBody>
          </p:sp>
          <p:cxnSp>
            <p:nvCxnSpPr>
              <p:cNvPr id="25" name="Straight Arrow Connector 24">
                <a:extLst>
                  <a:ext uri="{FF2B5EF4-FFF2-40B4-BE49-F238E27FC236}">
                    <a16:creationId xmlns:a16="http://schemas.microsoft.com/office/drawing/2014/main" id="{A45FC51F-1103-6B95-D4CD-DE98AC4D4674}"/>
                  </a:ext>
                </a:extLst>
              </p:cNvPr>
              <p:cNvCxnSpPr>
                <a:cxnSpLocks/>
                <a:stCxn id="22" idx="0"/>
              </p:cNvCxnSpPr>
              <p:nvPr/>
            </p:nvCxnSpPr>
            <p:spPr>
              <a:xfrm flipH="1" flipV="1">
                <a:off x="3094382" y="3383421"/>
                <a:ext cx="681487" cy="414995"/>
              </a:xfrm>
              <a:prstGeom prst="straightConnector1">
                <a:avLst/>
              </a:prstGeom>
              <a:ln w="317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0D4B726C-5ACD-DC6D-4FC8-BB41282E02FF}"/>
                </a:ext>
              </a:extLst>
            </p:cNvPr>
            <p:cNvCxnSpPr>
              <a:cxnSpLocks/>
            </p:cNvCxnSpPr>
            <p:nvPr/>
          </p:nvCxnSpPr>
          <p:spPr>
            <a:xfrm flipH="1" flipV="1">
              <a:off x="2623930" y="5963478"/>
              <a:ext cx="2126974" cy="414995"/>
            </a:xfrm>
            <a:prstGeom prst="straightConnector1">
              <a:avLst/>
            </a:prstGeom>
            <a:ln w="3175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77A1610-C2E7-1AB6-8C33-7163854881B8}"/>
                </a:ext>
              </a:extLst>
            </p:cNvPr>
            <p:cNvCxnSpPr>
              <a:cxnSpLocks/>
            </p:cNvCxnSpPr>
            <p:nvPr/>
          </p:nvCxnSpPr>
          <p:spPr>
            <a:xfrm flipH="1" flipV="1">
              <a:off x="659635" y="6148143"/>
              <a:ext cx="3409782" cy="490835"/>
            </a:xfrm>
            <a:prstGeom prst="straightConnector1">
              <a:avLst/>
            </a:prstGeom>
            <a:ln w="317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15984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324" y="64947"/>
            <a:ext cx="10408186" cy="818782"/>
          </a:xfrm>
        </p:spPr>
        <p:txBody>
          <a:bodyPr>
            <a:normAutofit/>
          </a:bodyPr>
          <a:lstStyle/>
          <a:p>
            <a:r>
              <a:rPr lang="en-US" dirty="0" err="1">
                <a:latin typeface="Franklin Gothic Medium Cond" panose="020B0606030402020204" pitchFamily="34" charset="0"/>
              </a:rPr>
              <a:t>ProbSevere</a:t>
            </a:r>
            <a:r>
              <a:rPr lang="en-US" dirty="0">
                <a:latin typeface="Franklin Gothic Medium Cond" panose="020B0606030402020204" pitchFamily="34" charset="0"/>
              </a:rPr>
              <a:t> </a:t>
            </a:r>
            <a:r>
              <a:rPr lang="en-US" dirty="0" err="1">
                <a:latin typeface="Franklin Gothic Medium Cond" panose="020B0606030402020204" pitchFamily="34" charset="0"/>
              </a:rPr>
              <a:t>LightningCast</a:t>
            </a:r>
            <a:r>
              <a:rPr lang="en-US" dirty="0">
                <a:latin typeface="Franklin Gothic Medium Cond" panose="020B0606030402020204" pitchFamily="34" charset="0"/>
              </a:rPr>
              <a:t>: Summary/Next Steps</a:t>
            </a:r>
          </a:p>
        </p:txBody>
      </p:sp>
      <p:sp>
        <p:nvSpPr>
          <p:cNvPr id="5" name="Content Placeholder 4"/>
          <p:cNvSpPr>
            <a:spLocks noGrp="1"/>
          </p:cNvSpPr>
          <p:nvPr>
            <p:ph idx="1"/>
          </p:nvPr>
        </p:nvSpPr>
        <p:spPr>
          <a:xfrm>
            <a:off x="838200" y="1430767"/>
            <a:ext cx="10515600" cy="4746196"/>
          </a:xfrm>
        </p:spPr>
        <p:txBody>
          <a:bodyPr>
            <a:normAutofit fontScale="92500" lnSpcReduction="10000"/>
          </a:bodyPr>
          <a:lstStyle/>
          <a:p>
            <a:r>
              <a:rPr lang="en-US" dirty="0">
                <a:latin typeface="Franklin Gothic Medium Cond" panose="020B0606030402020204" pitchFamily="34" charset="0"/>
              </a:rPr>
              <a:t>Unique quantitative exploitation of GOES-R data: ~20-30 minutes of lead-time relative to first occurrence of GLM-detected lightning.</a:t>
            </a:r>
          </a:p>
          <a:p>
            <a:pPr marL="0" indent="0">
              <a:buNone/>
            </a:pPr>
            <a:endParaRPr lang="en-US" dirty="0">
              <a:latin typeface="Franklin Gothic Medium Cond" panose="020B0606030402020204" pitchFamily="34" charset="0"/>
            </a:endParaRPr>
          </a:p>
          <a:p>
            <a:r>
              <a:rPr lang="en-US" dirty="0">
                <a:latin typeface="Franklin Gothic Medium Cond" panose="020B0606030402020204" pitchFamily="34" charset="0"/>
              </a:rPr>
              <a:t>AI tools are not a replacement for human expert analysis, but they enable consistent, efficient, and timely decision-making.</a:t>
            </a:r>
          </a:p>
          <a:p>
            <a:pPr marL="0" indent="0">
              <a:buNone/>
            </a:pPr>
            <a:endParaRPr lang="en-US" dirty="0">
              <a:latin typeface="Franklin Gothic Medium Cond" panose="020B0606030402020204" pitchFamily="34" charset="0"/>
            </a:endParaRPr>
          </a:p>
          <a:p>
            <a:r>
              <a:rPr lang="en-US" dirty="0">
                <a:latin typeface="Franklin Gothic Medium Cond" panose="020B0606030402020204" pitchFamily="34" charset="0"/>
              </a:rPr>
              <a:t>LightningCast has been selected for transition-to-operations in NESDIS, hopefully by late 2024.</a:t>
            </a:r>
          </a:p>
          <a:p>
            <a:endParaRPr lang="en-US" dirty="0">
              <a:latin typeface="Franklin Gothic Medium Cond" panose="020B0606030402020204" pitchFamily="34" charset="0"/>
            </a:endParaRPr>
          </a:p>
          <a:p>
            <a:r>
              <a:rPr lang="en-US" dirty="0">
                <a:latin typeface="Franklin Gothic Medium Cond" panose="020B0606030402020204" pitchFamily="34" charset="0"/>
              </a:rPr>
              <a:t>We want to hear ideas from the field regarding how to prioritize R+D and improve LightningCast products.</a:t>
            </a:r>
          </a:p>
        </p:txBody>
      </p:sp>
      <p:pic>
        <p:nvPicPr>
          <p:cNvPr id="6" name="Picture 5"/>
          <p:cNvPicPr>
            <a:picLocks noChangeAspect="1"/>
          </p:cNvPicPr>
          <p:nvPr/>
        </p:nvPicPr>
        <p:blipFill>
          <a:blip r:embed="rId4"/>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2275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10803466" y="5848158"/>
            <a:ext cx="1388533" cy="1009842"/>
          </a:xfrm>
          <a:prstGeom prst="rect">
            <a:avLst/>
          </a:prstGeom>
        </p:spPr>
      </p:pic>
      <p:sp>
        <p:nvSpPr>
          <p:cNvPr id="7" name="TextBox 6"/>
          <p:cNvSpPr txBox="1"/>
          <p:nvPr/>
        </p:nvSpPr>
        <p:spPr>
          <a:xfrm>
            <a:off x="278529" y="1016983"/>
            <a:ext cx="3133394" cy="369332"/>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solidFill>
                  <a:schemeClr val="tx1"/>
                </a:solidFill>
              </a:rPr>
              <a:t>1. ProbSevere v2 (operational)</a:t>
            </a:r>
          </a:p>
        </p:txBody>
      </p:sp>
      <p:sp>
        <p:nvSpPr>
          <p:cNvPr id="8" name="TextBox 7"/>
          <p:cNvSpPr txBox="1"/>
          <p:nvPr/>
        </p:nvSpPr>
        <p:spPr>
          <a:xfrm>
            <a:off x="4070039" y="987391"/>
            <a:ext cx="3924887" cy="369332"/>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t>2. </a:t>
            </a:r>
            <a:r>
              <a:rPr lang="en-US" sz="1800" b="1" dirty="0" err="1"/>
              <a:t>IntenseStormNet</a:t>
            </a:r>
            <a:endParaRPr lang="en-US" sz="1800" b="1" dirty="0"/>
          </a:p>
        </p:txBody>
      </p:sp>
      <p:sp>
        <p:nvSpPr>
          <p:cNvPr id="9" name="TextBox 8"/>
          <p:cNvSpPr txBox="1"/>
          <p:nvPr/>
        </p:nvSpPr>
        <p:spPr>
          <a:xfrm>
            <a:off x="9358295" y="983393"/>
            <a:ext cx="2021417" cy="369332"/>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t>3. </a:t>
            </a:r>
            <a:r>
              <a:rPr lang="en-US" sz="1800" b="1" dirty="0" err="1"/>
              <a:t>ProbSevere</a:t>
            </a:r>
            <a:r>
              <a:rPr lang="en-US" sz="1800" b="1" dirty="0"/>
              <a:t> v3</a:t>
            </a:r>
          </a:p>
        </p:txBody>
      </p:sp>
      <p:sp>
        <p:nvSpPr>
          <p:cNvPr id="10" name="TextBox 9"/>
          <p:cNvSpPr txBox="1"/>
          <p:nvPr/>
        </p:nvSpPr>
        <p:spPr>
          <a:xfrm>
            <a:off x="359620" y="3795689"/>
            <a:ext cx="2935469" cy="369332"/>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t>4. Lightning </a:t>
            </a:r>
            <a:r>
              <a:rPr lang="en-US" sz="1800" b="1" dirty="0" err="1"/>
              <a:t>Nowcasting</a:t>
            </a:r>
            <a:endParaRPr lang="en-US" sz="1800" b="1" dirty="0"/>
          </a:p>
        </p:txBody>
      </p:sp>
      <p:pic>
        <p:nvPicPr>
          <p:cNvPr id="12" name="Picture 11">
            <a:extLst>
              <a:ext uri="{FF2B5EF4-FFF2-40B4-BE49-F238E27FC236}">
                <a16:creationId xmlns:a16="http://schemas.microsoft.com/office/drawing/2014/main" id="{2BB38FD6-FADF-F84B-AA1F-9D89EF381863}"/>
              </a:ext>
            </a:extLst>
          </p:cNvPr>
          <p:cNvPicPr>
            <a:picLocks noChangeAspect="1"/>
          </p:cNvPicPr>
          <p:nvPr/>
        </p:nvPicPr>
        <p:blipFill>
          <a:blip r:embed="rId5"/>
          <a:stretch>
            <a:fillRect/>
          </a:stretch>
        </p:blipFill>
        <p:spPr>
          <a:xfrm>
            <a:off x="234880" y="1381986"/>
            <a:ext cx="3277246" cy="2294073"/>
          </a:xfrm>
          <a:prstGeom prst="rect">
            <a:avLst/>
          </a:prstGeom>
        </p:spPr>
      </p:pic>
      <p:pic>
        <p:nvPicPr>
          <p:cNvPr id="13" name="Picture 12" descr="GOES-East_CONUS_SANDWICH_2020-05-22T215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741" y="1362144"/>
            <a:ext cx="2626190" cy="2244761"/>
          </a:xfrm>
          <a:prstGeom prst="rect">
            <a:avLst/>
          </a:prstGeom>
        </p:spPr>
      </p:pic>
      <p:pic>
        <p:nvPicPr>
          <p:cNvPr id="15" name="Picture 14" descr="imag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65" y="4181592"/>
            <a:ext cx="2762982" cy="2255624"/>
          </a:xfrm>
          <a:prstGeom prst="rect">
            <a:avLst/>
          </a:prstGeom>
        </p:spPr>
      </p:pic>
      <p:grpSp>
        <p:nvGrpSpPr>
          <p:cNvPr id="19" name="Group 18"/>
          <p:cNvGrpSpPr/>
          <p:nvPr/>
        </p:nvGrpSpPr>
        <p:grpSpPr>
          <a:xfrm>
            <a:off x="8848943" y="1352725"/>
            <a:ext cx="3084407" cy="5017653"/>
            <a:chOff x="9153770" y="688012"/>
            <a:chExt cx="2845894" cy="4721597"/>
          </a:xfrm>
        </p:grpSpPr>
        <p:pic>
          <p:nvPicPr>
            <p:cNvPr id="14" name="Picture 13" descr="image.png"/>
            <p:cNvPicPr>
              <a:picLocks noChangeAspect="1"/>
            </p:cNvPicPr>
            <p:nvPr/>
          </p:nvPicPr>
          <p:blipFill rotWithShape="1">
            <a:blip r:embed="rId8" cstate="print">
              <a:extLst>
                <a:ext uri="{28A0092B-C50C-407E-A947-70E740481C1C}">
                  <a14:useLocalDpi xmlns:a14="http://schemas.microsoft.com/office/drawing/2010/main" val="0"/>
                </a:ext>
              </a:extLst>
            </a:blip>
            <a:srcRect l="64833" t="2667" r="-33" b="-2"/>
            <a:stretch/>
          </p:blipFill>
          <p:spPr>
            <a:xfrm>
              <a:off x="9153770" y="688012"/>
              <a:ext cx="2845894" cy="4721597"/>
            </a:xfrm>
            <a:prstGeom prst="rect">
              <a:avLst/>
            </a:prstGeom>
          </p:spPr>
        </p:pic>
        <p:sp>
          <p:nvSpPr>
            <p:cNvPr id="17" name="TextBox 16"/>
            <p:cNvSpPr txBox="1"/>
            <p:nvPr/>
          </p:nvSpPr>
          <p:spPr>
            <a:xfrm>
              <a:off x="11312152" y="2302961"/>
              <a:ext cx="687512" cy="400110"/>
            </a:xfrm>
            <a:prstGeom prst="rect">
              <a:avLst/>
            </a:prstGeom>
            <a:noFill/>
          </p:spPr>
          <p:txBody>
            <a:bodyPr wrap="square" rtlCol="0">
              <a:spAutoFit/>
            </a:bodyPr>
            <a:lstStyle/>
            <a:p>
              <a:pPr algn="ctr"/>
              <a:r>
                <a:rPr lang="en-US" sz="2000" b="1" dirty="0">
                  <a:solidFill>
                    <a:schemeClr val="bg1"/>
                  </a:solidFill>
                </a:rPr>
                <a:t>v3</a:t>
              </a:r>
            </a:p>
          </p:txBody>
        </p:sp>
        <p:sp>
          <p:nvSpPr>
            <p:cNvPr id="18" name="TextBox 17"/>
            <p:cNvSpPr txBox="1"/>
            <p:nvPr/>
          </p:nvSpPr>
          <p:spPr>
            <a:xfrm>
              <a:off x="11265138" y="4689642"/>
              <a:ext cx="687512" cy="400110"/>
            </a:xfrm>
            <a:prstGeom prst="rect">
              <a:avLst/>
            </a:prstGeom>
            <a:noFill/>
          </p:spPr>
          <p:txBody>
            <a:bodyPr wrap="square" rtlCol="0">
              <a:spAutoFit/>
            </a:bodyPr>
            <a:lstStyle/>
            <a:p>
              <a:pPr algn="ctr"/>
              <a:r>
                <a:rPr lang="en-US" sz="2000" b="1" dirty="0">
                  <a:solidFill>
                    <a:schemeClr val="bg1"/>
                  </a:solidFill>
                </a:rPr>
                <a:t>v2</a:t>
              </a:r>
            </a:p>
          </p:txBody>
        </p:sp>
      </p:grpSp>
      <p:sp>
        <p:nvSpPr>
          <p:cNvPr id="3" name="Title 2"/>
          <p:cNvSpPr>
            <a:spLocks noGrp="1"/>
          </p:cNvSpPr>
          <p:nvPr>
            <p:ph type="title"/>
          </p:nvPr>
        </p:nvSpPr>
        <p:spPr>
          <a:xfrm>
            <a:off x="865733" y="123079"/>
            <a:ext cx="10515600" cy="982814"/>
          </a:xfrm>
        </p:spPr>
        <p:txBody>
          <a:bodyPr>
            <a:normAutofit/>
          </a:bodyPr>
          <a:lstStyle/>
          <a:p>
            <a:r>
              <a:rPr lang="en-US" b="1" dirty="0" err="1">
                <a:latin typeface="Franklin Gothic Medium Cond" panose="020B0606030402020204" pitchFamily="34" charset="0"/>
              </a:rPr>
              <a:t>LightningCast</a:t>
            </a:r>
            <a:r>
              <a:rPr lang="en-US" b="1" dirty="0">
                <a:latin typeface="Franklin Gothic Medium Cond" panose="020B0606030402020204" pitchFamily="34" charset="0"/>
              </a:rPr>
              <a:t> is part of </a:t>
            </a:r>
            <a:r>
              <a:rPr lang="en-US" b="1" dirty="0" err="1">
                <a:latin typeface="Franklin Gothic Medium Cond" panose="020B0606030402020204" pitchFamily="34" charset="0"/>
              </a:rPr>
              <a:t>ProbSevere</a:t>
            </a:r>
            <a:r>
              <a:rPr lang="en-US" b="1" dirty="0">
                <a:latin typeface="Franklin Gothic Medium Cond" panose="020B0606030402020204" pitchFamily="34" charset="0"/>
              </a:rPr>
              <a:t> Portfolio</a:t>
            </a:r>
          </a:p>
        </p:txBody>
      </p:sp>
      <p:sp>
        <p:nvSpPr>
          <p:cNvPr id="21" name="Explosion 2 20"/>
          <p:cNvSpPr/>
          <p:nvPr/>
        </p:nvSpPr>
        <p:spPr>
          <a:xfrm>
            <a:off x="4677348" y="1324245"/>
            <a:ext cx="6702364" cy="504613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Given current observations, what is the likelihood of lightning occurring in the future?  Train an algorithm with past data.</a:t>
            </a:r>
          </a:p>
        </p:txBody>
      </p:sp>
      <p:grpSp>
        <p:nvGrpSpPr>
          <p:cNvPr id="6" name="Group 5"/>
          <p:cNvGrpSpPr/>
          <p:nvPr/>
        </p:nvGrpSpPr>
        <p:grpSpPr>
          <a:xfrm>
            <a:off x="217072" y="3720916"/>
            <a:ext cx="6285601" cy="2873890"/>
            <a:chOff x="234879" y="3720916"/>
            <a:chExt cx="6285601" cy="2873890"/>
          </a:xfrm>
        </p:grpSpPr>
        <p:sp>
          <p:nvSpPr>
            <p:cNvPr id="20" name="Rectangle 19"/>
            <p:cNvSpPr/>
            <p:nvPr/>
          </p:nvSpPr>
          <p:spPr>
            <a:xfrm>
              <a:off x="234879" y="3720916"/>
              <a:ext cx="3430723" cy="287389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86293" y="4765347"/>
              <a:ext cx="2634187" cy="400110"/>
            </a:xfrm>
            <a:prstGeom prst="rect">
              <a:avLst/>
            </a:prstGeom>
            <a:solidFill>
              <a:schemeClr val="accent1">
                <a:lumMod val="20000"/>
                <a:lumOff val="80000"/>
              </a:schemeClr>
            </a:solidFill>
            <a:ln w="76200">
              <a:solidFill>
                <a:srgbClr val="FF0000"/>
              </a:solidFill>
            </a:ln>
          </p:spPr>
          <p:txBody>
            <a:bodyPr wrap="square" rtlCol="0">
              <a:spAutoFit/>
            </a:bodyPr>
            <a:lstStyle/>
            <a:p>
              <a:r>
                <a:rPr lang="en-US" sz="2000" b="1" dirty="0">
                  <a:solidFill>
                    <a:schemeClr val="tx1"/>
                  </a:solidFill>
                </a:rPr>
                <a:t>Subject of this training</a:t>
              </a:r>
            </a:p>
          </p:txBody>
        </p:sp>
        <p:sp>
          <p:nvSpPr>
            <p:cNvPr id="5" name="Left Arrow 4"/>
            <p:cNvSpPr/>
            <p:nvPr/>
          </p:nvSpPr>
          <p:spPr>
            <a:xfrm>
              <a:off x="3087367" y="4707937"/>
              <a:ext cx="753771" cy="5678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355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Cond" panose="020B0606030402020204" pitchFamily="34" charset="0"/>
              </a:rPr>
              <a:t>General </a:t>
            </a:r>
            <a:r>
              <a:rPr lang="en-US" dirty="0" err="1">
                <a:latin typeface="Franklin Gothic Medium Cond" panose="020B0606030402020204" pitchFamily="34" charset="0"/>
              </a:rPr>
              <a:t>ProbSevere</a:t>
            </a:r>
            <a:r>
              <a:rPr lang="en-US" dirty="0">
                <a:latin typeface="Franklin Gothic Medium Cond" panose="020B0606030402020204" pitchFamily="34" charset="0"/>
              </a:rPr>
              <a:t> Information</a:t>
            </a:r>
          </a:p>
        </p:txBody>
      </p:sp>
      <p:sp>
        <p:nvSpPr>
          <p:cNvPr id="3" name="Content Placeholder 2"/>
          <p:cNvSpPr>
            <a:spLocks noGrp="1"/>
          </p:cNvSpPr>
          <p:nvPr>
            <p:ph idx="1"/>
          </p:nvPr>
        </p:nvSpPr>
        <p:spPr/>
        <p:txBody>
          <a:bodyPr>
            <a:noAutofit/>
          </a:bodyPr>
          <a:lstStyle/>
          <a:p>
            <a:pPr marL="342884" indent="-342884">
              <a:buFont typeface="Arial"/>
              <a:buChar char="•"/>
            </a:pPr>
            <a:r>
              <a:rPr lang="en-US" sz="2000" dirty="0" err="1">
                <a:latin typeface="Franklin Gothic Medium Cond" panose="020B0606030402020204" pitchFamily="34" charset="0"/>
              </a:rPr>
              <a:t>ProbSevere</a:t>
            </a:r>
            <a:r>
              <a:rPr lang="en-US" sz="2000" dirty="0">
                <a:latin typeface="Franklin Gothic Medium Cond" panose="020B0606030402020204" pitchFamily="34" charset="0"/>
              </a:rPr>
              <a:t> v2.x via Web Mapping Service:</a:t>
            </a:r>
          </a:p>
          <a:p>
            <a:pPr marL="899613" lvl="1" indent="-342884">
              <a:buFont typeface="Arial"/>
              <a:buChar char="•"/>
            </a:pPr>
            <a:r>
              <a:rPr lang="en-US" sz="1800" dirty="0">
                <a:latin typeface="Franklin Gothic Medium Cond" panose="020B0606030402020204" pitchFamily="34" charset="0"/>
                <a:hlinkClick r:id="rId3"/>
              </a:rPr>
              <a:t>https://cimss.ssec.wisc.edu/severe_conv/probsev.html</a:t>
            </a:r>
            <a:r>
              <a:rPr lang="en-US" sz="1800" dirty="0">
                <a:latin typeface="Franklin Gothic Medium Cond" panose="020B0606030402020204" pitchFamily="34" charset="0"/>
              </a:rPr>
              <a:t> </a:t>
            </a:r>
          </a:p>
          <a:p>
            <a:pPr marL="342884" indent="-342884">
              <a:buFont typeface="Arial"/>
              <a:buChar char="•"/>
            </a:pPr>
            <a:r>
              <a:rPr lang="en-US" sz="2000" dirty="0" err="1">
                <a:latin typeface="Franklin Gothic Medium Cond" panose="020B0606030402020204" pitchFamily="34" charset="0"/>
              </a:rPr>
              <a:t>ProbSevere</a:t>
            </a:r>
            <a:r>
              <a:rPr lang="en-US" sz="2000" dirty="0">
                <a:latin typeface="Franklin Gothic Medium Cond" panose="020B0606030402020204" pitchFamily="34" charset="0"/>
              </a:rPr>
              <a:t> v2.x Description:</a:t>
            </a:r>
          </a:p>
          <a:p>
            <a:pPr marL="899613" lvl="1" indent="-342884">
              <a:buFont typeface="Arial"/>
              <a:buChar char="•"/>
            </a:pPr>
            <a:r>
              <a:rPr lang="en-US" sz="1800" dirty="0">
                <a:latin typeface="Franklin Gothic Medium Cond" panose="020B0606030402020204" pitchFamily="34" charset="0"/>
                <a:hlinkClick r:id="rId4"/>
              </a:rPr>
              <a:t>https://journals.ametsoc.org/view/journals/wefo/35/4/wafD190242.xml</a:t>
            </a:r>
          </a:p>
          <a:p>
            <a:pPr marL="899613" lvl="1" indent="-342884">
              <a:buFont typeface="Arial"/>
              <a:buChar char="•"/>
            </a:pPr>
            <a:r>
              <a:rPr lang="en-US" sz="1800" dirty="0">
                <a:latin typeface="Franklin Gothic Medium Cond" panose="020B0606030402020204" pitchFamily="34" charset="0"/>
                <a:hlinkClick r:id="rId4"/>
              </a:rPr>
              <a:t>https://cimss.ssec.wisc.edu/severe_conv/training/recorded/ProbSevere2019/presentation_html5.html</a:t>
            </a:r>
            <a:r>
              <a:rPr lang="en-US" sz="1800" dirty="0">
                <a:latin typeface="Franklin Gothic Medium Cond" panose="020B0606030402020204" pitchFamily="34" charset="0"/>
              </a:rPr>
              <a:t> </a:t>
            </a:r>
          </a:p>
          <a:p>
            <a:pPr marL="342884" indent="-342884">
              <a:buFont typeface="Arial"/>
              <a:buChar char="•"/>
            </a:pPr>
            <a:r>
              <a:rPr lang="en-US" sz="2000" dirty="0" err="1">
                <a:latin typeface="Franklin Gothic Medium Cond" panose="020B0606030402020204" pitchFamily="34" charset="0"/>
              </a:rPr>
              <a:t>ProbSevere</a:t>
            </a:r>
            <a:r>
              <a:rPr lang="en-US" sz="2000" dirty="0">
                <a:latin typeface="Franklin Gothic Medium Cond" panose="020B0606030402020204" pitchFamily="34" charset="0"/>
              </a:rPr>
              <a:t> Case studies:</a:t>
            </a:r>
          </a:p>
          <a:p>
            <a:pPr marL="899613" lvl="1" indent="-342884">
              <a:buFont typeface="Arial"/>
              <a:buChar char="•"/>
            </a:pPr>
            <a:r>
              <a:rPr lang="en-US" sz="1800" dirty="0">
                <a:solidFill>
                  <a:srgbClr val="000000"/>
                </a:solidFill>
                <a:latin typeface="Franklin Gothic Medium Cond" panose="020B0606030402020204" pitchFamily="34" charset="0"/>
                <a:hlinkClick r:id="rId5"/>
              </a:rPr>
              <a:t>http://goesrhwt.blogspot.com/</a:t>
            </a:r>
            <a:r>
              <a:rPr lang="en-US" sz="1800" dirty="0">
                <a:solidFill>
                  <a:srgbClr val="000000"/>
                </a:solidFill>
                <a:latin typeface="Franklin Gothic Medium Cond" panose="020B0606030402020204" pitchFamily="34" charset="0"/>
              </a:rPr>
              <a:t> </a:t>
            </a:r>
          </a:p>
          <a:p>
            <a:pPr marL="342884" indent="-342884">
              <a:buFont typeface="Arial"/>
              <a:buChar char="•"/>
            </a:pPr>
            <a:r>
              <a:rPr lang="en-US" sz="2000" dirty="0">
                <a:latin typeface="Franklin Gothic Medium Cond" panose="020B0606030402020204" pitchFamily="34" charset="0"/>
              </a:rPr>
              <a:t>ProbSevere </a:t>
            </a:r>
            <a:r>
              <a:rPr lang="en-US" sz="2000" dirty="0" err="1">
                <a:latin typeface="Franklin Gothic Medium Cond" panose="020B0606030402020204" pitchFamily="34" charset="0"/>
              </a:rPr>
              <a:t>IntenseStormNet</a:t>
            </a:r>
            <a:r>
              <a:rPr lang="en-US" sz="2000" dirty="0">
                <a:latin typeface="Franklin Gothic Medium Cond" panose="020B0606030402020204" pitchFamily="34" charset="0"/>
              </a:rPr>
              <a:t>:</a:t>
            </a:r>
          </a:p>
          <a:p>
            <a:pPr marL="899613" lvl="1" indent="-342884">
              <a:buFont typeface="Arial"/>
              <a:buChar char="•"/>
            </a:pPr>
            <a:r>
              <a:rPr lang="en-US" sz="1800" dirty="0">
                <a:solidFill>
                  <a:srgbClr val="000000"/>
                </a:solidFill>
                <a:latin typeface="Franklin Gothic Medium Cond" panose="020B0606030402020204" pitchFamily="34" charset="0"/>
                <a:hlinkClick r:id="rId6"/>
              </a:rPr>
              <a:t>https://journals.ametsoc.org/view/journals/wefo/35/6/waf-d-20-0028.1.xml</a:t>
            </a:r>
          </a:p>
          <a:p>
            <a:pPr marL="899613" lvl="1" indent="-342884">
              <a:buFont typeface="Arial"/>
              <a:buChar char="•"/>
            </a:pPr>
            <a:r>
              <a:rPr lang="en-US" sz="1800" dirty="0">
                <a:solidFill>
                  <a:srgbClr val="000000"/>
                </a:solidFill>
                <a:latin typeface="Franklin Gothic Medium Cond" panose="020B0606030402020204" pitchFamily="34" charset="0"/>
                <a:hlinkClick r:id="rId6"/>
              </a:rPr>
              <a:t>https://cimss.ssec.wisc.edu/satellite-blog/archives/tag/icp</a:t>
            </a:r>
            <a:r>
              <a:rPr lang="en-US" sz="1800" dirty="0">
                <a:solidFill>
                  <a:srgbClr val="000000"/>
                </a:solidFill>
                <a:latin typeface="Franklin Gothic Medium Cond" panose="020B0606030402020204" pitchFamily="34" charset="0"/>
              </a:rPr>
              <a:t> </a:t>
            </a:r>
          </a:p>
          <a:p>
            <a:pPr marL="342884" indent="-342884">
              <a:buFont typeface="Arial"/>
              <a:buChar char="•"/>
            </a:pPr>
            <a:r>
              <a:rPr lang="en-US" sz="2000" dirty="0">
                <a:latin typeface="Franklin Gothic Medium Cond" panose="020B0606030402020204" pitchFamily="34" charset="0"/>
              </a:rPr>
              <a:t>ProbSevere LightningCast model:</a:t>
            </a:r>
          </a:p>
          <a:p>
            <a:pPr marL="899613" lvl="1" indent="-342884">
              <a:buFont typeface="Arial"/>
              <a:buChar char="•"/>
            </a:pPr>
            <a:r>
              <a:rPr lang="en-US" sz="1800" dirty="0">
                <a:solidFill>
                  <a:srgbClr val="000000"/>
                </a:solidFill>
                <a:latin typeface="Franklin Gothic Medium Cond" panose="020B0606030402020204" pitchFamily="34" charset="0"/>
                <a:hlinkClick r:id="rId7"/>
              </a:rPr>
              <a:t>https://cimss.ssec.wisc.edu/satellite-blog/archives/38136</a:t>
            </a:r>
            <a:r>
              <a:rPr lang="en-US" sz="1800" dirty="0">
                <a:solidFill>
                  <a:srgbClr val="000000"/>
                </a:solidFill>
                <a:latin typeface="Franklin Gothic Medium Cond" panose="020B0606030402020204" pitchFamily="34" charset="0"/>
              </a:rPr>
              <a:t> </a:t>
            </a:r>
          </a:p>
          <a:p>
            <a:pPr marL="342884" indent="-342884">
              <a:buFont typeface="Arial"/>
              <a:buChar char="•"/>
            </a:pPr>
            <a:r>
              <a:rPr lang="en-US" sz="2000" dirty="0">
                <a:latin typeface="Franklin Gothic Medium Cond" panose="020B0606030402020204" pitchFamily="34" charset="0"/>
              </a:rPr>
              <a:t>Additional Resources (including addition references):</a:t>
            </a:r>
          </a:p>
          <a:p>
            <a:pPr marL="899613" lvl="1" indent="-342884">
              <a:buFont typeface="Arial"/>
              <a:buChar char="•"/>
            </a:pPr>
            <a:r>
              <a:rPr lang="en-US" sz="1800" dirty="0">
                <a:latin typeface="Franklin Gothic Medium Cond" panose="020B0606030402020204" pitchFamily="34" charset="0"/>
                <a:hlinkClick r:id="rId8"/>
              </a:rPr>
              <a:t>https://cimss.ssec.wisc.edu/severe_conv/training/training.html</a:t>
            </a:r>
            <a:endParaRPr lang="en-US" sz="1800" dirty="0">
              <a:latin typeface="Franklin Gothic Medium Cond" panose="020B0606030402020204" pitchFamily="34" charset="0"/>
            </a:endParaRPr>
          </a:p>
        </p:txBody>
      </p:sp>
      <p:pic>
        <p:nvPicPr>
          <p:cNvPr id="4" name="Picture 3"/>
          <p:cNvPicPr>
            <a:picLocks noChangeAspect="1"/>
          </p:cNvPicPr>
          <p:nvPr/>
        </p:nvPicPr>
        <p:blipFill>
          <a:blip r:embed="rId9"/>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428171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Cond" panose="020B0606030402020204" pitchFamily="34" charset="0"/>
              </a:rPr>
              <a:t>Questions?</a:t>
            </a:r>
          </a:p>
        </p:txBody>
      </p:sp>
      <p:sp>
        <p:nvSpPr>
          <p:cNvPr id="3" name="Content Placeholder 2"/>
          <p:cNvSpPr>
            <a:spLocks noGrp="1"/>
          </p:cNvSpPr>
          <p:nvPr>
            <p:ph idx="1"/>
          </p:nvPr>
        </p:nvSpPr>
        <p:spPr/>
        <p:txBody>
          <a:bodyPr/>
          <a:lstStyle/>
          <a:p>
            <a:endParaRPr lang="en-US" dirty="0"/>
          </a:p>
          <a:p>
            <a:r>
              <a:rPr lang="en-US" dirty="0">
                <a:hlinkClick r:id="rId3"/>
              </a:rPr>
              <a:t>michael.pavolonis@noaa.gov</a:t>
            </a:r>
            <a:endParaRPr lang="en-US" dirty="0"/>
          </a:p>
          <a:p>
            <a:r>
              <a:rPr lang="en-US" dirty="0">
                <a:hlinkClick r:id="rId4"/>
              </a:rPr>
              <a:t>john.cintineo@ssec.wisc.edu</a:t>
            </a:r>
            <a:endParaRPr lang="en-US" dirty="0"/>
          </a:p>
          <a:p>
            <a:r>
              <a:rPr lang="en-US" dirty="0">
                <a:hlinkClick r:id="rId5"/>
              </a:rPr>
              <a:t>justin.sieglaff@ssec.wisc.edu</a:t>
            </a:r>
            <a:r>
              <a:rPr lang="en-US" dirty="0"/>
              <a:t> </a:t>
            </a:r>
          </a:p>
          <a:p>
            <a:endParaRPr lang="en-US" dirty="0"/>
          </a:p>
          <a:p>
            <a:r>
              <a:rPr lang="en-US" dirty="0">
                <a:hlinkClick r:id="rId6"/>
              </a:rPr>
              <a:t>scott.lindstrom@noaa.gov</a:t>
            </a:r>
            <a:r>
              <a:rPr lang="en-US" dirty="0"/>
              <a:t> </a:t>
            </a:r>
          </a:p>
        </p:txBody>
      </p:sp>
    </p:spTree>
    <p:custDataLst>
      <p:tags r:id="rId1"/>
    </p:custDataLst>
    <p:extLst>
      <p:ext uri="{BB962C8B-B14F-4D97-AF65-F5344CB8AC3E}">
        <p14:creationId xmlns:p14="http://schemas.microsoft.com/office/powerpoint/2010/main" val="2348320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74FA4-370C-FF4A-8425-652B8F7A0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65" y="1331213"/>
            <a:ext cx="5630696" cy="3147869"/>
          </a:xfrm>
          <a:prstGeom prst="rect">
            <a:avLst/>
          </a:prstGeom>
        </p:spPr>
      </p:pic>
      <p:pic>
        <p:nvPicPr>
          <p:cNvPr id="6" name="Picture 5">
            <a:extLst>
              <a:ext uri="{FF2B5EF4-FFF2-40B4-BE49-F238E27FC236}">
                <a16:creationId xmlns:a16="http://schemas.microsoft.com/office/drawing/2014/main" id="{B6E44696-1409-6D4F-A544-6D4358D24325}"/>
              </a:ext>
            </a:extLst>
          </p:cNvPr>
          <p:cNvPicPr>
            <a:picLocks noChangeAspect="1"/>
          </p:cNvPicPr>
          <p:nvPr/>
        </p:nvPicPr>
        <p:blipFill rotWithShape="1">
          <a:blip r:embed="rId5">
            <a:extLst>
              <a:ext uri="{28A0092B-C50C-407E-A947-70E740481C1C}">
                <a14:useLocalDpi xmlns:a14="http://schemas.microsoft.com/office/drawing/2010/main" val="0"/>
              </a:ext>
            </a:extLst>
          </a:blip>
          <a:srcRect l="588" t="5080" r="588" b="16310"/>
          <a:stretch/>
        </p:blipFill>
        <p:spPr>
          <a:xfrm>
            <a:off x="6262008" y="1352400"/>
            <a:ext cx="5374989" cy="3135411"/>
          </a:xfrm>
          <a:prstGeom prst="rect">
            <a:avLst/>
          </a:prstGeom>
        </p:spPr>
      </p:pic>
      <p:sp>
        <p:nvSpPr>
          <p:cNvPr id="4" name="TextBox 3"/>
          <p:cNvSpPr txBox="1"/>
          <p:nvPr/>
        </p:nvSpPr>
        <p:spPr>
          <a:xfrm>
            <a:off x="485305" y="983068"/>
            <a:ext cx="4884028" cy="369332"/>
          </a:xfrm>
          <a:prstGeom prst="rect">
            <a:avLst/>
          </a:prstGeom>
          <a:noFill/>
        </p:spPr>
        <p:txBody>
          <a:bodyPr wrap="square" rtlCol="0">
            <a:spAutoFit/>
          </a:bodyPr>
          <a:lstStyle/>
          <a:p>
            <a:pPr algn="ctr"/>
            <a:r>
              <a:rPr lang="en-US" sz="1800" b="1" dirty="0"/>
              <a:t>GLM: where lightning is currently present</a:t>
            </a:r>
          </a:p>
        </p:txBody>
      </p:sp>
      <p:sp>
        <p:nvSpPr>
          <p:cNvPr id="10" name="TextBox 9"/>
          <p:cNvSpPr txBox="1"/>
          <p:nvPr/>
        </p:nvSpPr>
        <p:spPr>
          <a:xfrm>
            <a:off x="6076147" y="984239"/>
            <a:ext cx="5736385" cy="369332"/>
          </a:xfrm>
          <a:prstGeom prst="rect">
            <a:avLst/>
          </a:prstGeom>
          <a:noFill/>
        </p:spPr>
        <p:txBody>
          <a:bodyPr wrap="square" rtlCol="0">
            <a:spAutoFit/>
          </a:bodyPr>
          <a:lstStyle/>
          <a:p>
            <a:pPr algn="ctr"/>
            <a:r>
              <a:rPr lang="en-US" sz="1800" b="1" dirty="0"/>
              <a:t>ABI: multi-spectral images of convective clouds</a:t>
            </a:r>
          </a:p>
        </p:txBody>
      </p:sp>
      <p:sp>
        <p:nvSpPr>
          <p:cNvPr id="7" name="TextBox 6"/>
          <p:cNvSpPr txBox="1"/>
          <p:nvPr/>
        </p:nvSpPr>
        <p:spPr>
          <a:xfrm>
            <a:off x="1734708" y="10325"/>
            <a:ext cx="9902289" cy="646331"/>
          </a:xfrm>
          <a:prstGeom prst="rect">
            <a:avLst/>
          </a:prstGeom>
          <a:noFill/>
        </p:spPr>
        <p:txBody>
          <a:bodyPr wrap="square" rtlCol="0">
            <a:spAutoFit/>
          </a:bodyPr>
          <a:lstStyle/>
          <a:p>
            <a:pPr algn="ctr"/>
            <a:r>
              <a:rPr lang="en-US" sz="3600" b="1" dirty="0"/>
              <a:t>What is </a:t>
            </a:r>
            <a:r>
              <a:rPr lang="en-US" sz="3600" b="1" dirty="0" err="1"/>
              <a:t>ProbSevere</a:t>
            </a:r>
            <a:r>
              <a:rPr lang="en-US" sz="3600" b="1" dirty="0"/>
              <a:t> </a:t>
            </a:r>
            <a:r>
              <a:rPr lang="en-US" sz="3600" b="1" dirty="0" err="1"/>
              <a:t>LightningCast</a:t>
            </a:r>
            <a:r>
              <a:rPr lang="en-US" sz="3600" b="1" dirty="0"/>
              <a:t>?</a:t>
            </a:r>
          </a:p>
        </p:txBody>
      </p:sp>
      <p:sp>
        <p:nvSpPr>
          <p:cNvPr id="9" name="TextBox 8"/>
          <p:cNvSpPr txBox="1"/>
          <p:nvPr/>
        </p:nvSpPr>
        <p:spPr>
          <a:xfrm>
            <a:off x="764098" y="4976374"/>
            <a:ext cx="10748991" cy="1569660"/>
          </a:xfrm>
          <a:prstGeom prst="rect">
            <a:avLst/>
          </a:prstGeom>
          <a:noFill/>
        </p:spPr>
        <p:txBody>
          <a:bodyPr wrap="square" rtlCol="0">
            <a:spAutoFit/>
          </a:bodyPr>
          <a:lstStyle/>
          <a:p>
            <a:r>
              <a:rPr lang="en-US" sz="2400" b="1" dirty="0" err="1"/>
              <a:t>ProbSevere</a:t>
            </a:r>
            <a:r>
              <a:rPr lang="en-US" sz="2400" b="1" dirty="0"/>
              <a:t> </a:t>
            </a:r>
            <a:r>
              <a:rPr lang="en-US" sz="2400" b="1" dirty="0" err="1"/>
              <a:t>LightningCast</a:t>
            </a:r>
            <a:r>
              <a:rPr lang="en-US" sz="2400" b="1" dirty="0"/>
              <a:t> is an ABI-based machine learning model that predicts where the (gridded) GLM will observe lightning up to 60 minutes in the future – based on the evolution of ABI cloud imagery.  Human eyes/brains already do this – the training mimics this capability.</a:t>
            </a:r>
            <a:endParaRPr lang="en-US" sz="2000" b="1" dirty="0"/>
          </a:p>
        </p:txBody>
      </p:sp>
      <p:sp>
        <p:nvSpPr>
          <p:cNvPr id="13" name="TextBox 12">
            <a:extLst>
              <a:ext uri="{FF2B5EF4-FFF2-40B4-BE49-F238E27FC236}">
                <a16:creationId xmlns:a16="http://schemas.microsoft.com/office/drawing/2014/main" id="{124993C0-9987-3F44-9B33-93E62037819C}"/>
              </a:ext>
            </a:extLst>
          </p:cNvPr>
          <p:cNvSpPr txBox="1"/>
          <p:nvPr/>
        </p:nvSpPr>
        <p:spPr>
          <a:xfrm>
            <a:off x="6262007" y="4451214"/>
            <a:ext cx="5374989" cy="615549"/>
          </a:xfrm>
          <a:prstGeom prst="rect">
            <a:avLst/>
          </a:prstGeom>
          <a:noFill/>
        </p:spPr>
        <p:txBody>
          <a:bodyPr wrap="square" lIns="121917" tIns="60958" rIns="121917" bIns="60958" rtlCol="0">
            <a:spAutoFit/>
          </a:bodyPr>
          <a:lstStyle/>
          <a:p>
            <a:pPr algn="ctr"/>
            <a:r>
              <a:rPr lang="en-US" sz="1600" b="1" dirty="0"/>
              <a:t>Day Cloud Phase Distinction is discussed in depth in </a:t>
            </a:r>
            <a:r>
              <a:rPr lang="en-US" sz="1600" b="1" dirty="0" err="1"/>
              <a:t>Elsenheimer</a:t>
            </a:r>
            <a:r>
              <a:rPr lang="en-US" sz="1600" b="1" dirty="0"/>
              <a:t> and Gravelle 2019</a:t>
            </a:r>
          </a:p>
        </p:txBody>
      </p:sp>
      <p:pic>
        <p:nvPicPr>
          <p:cNvPr id="11" name="Picture 10"/>
          <p:cNvPicPr>
            <a:picLocks noChangeAspect="1"/>
          </p:cNvPicPr>
          <p:nvPr/>
        </p:nvPicPr>
        <p:blipFill>
          <a:blip r:embed="rId6"/>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361320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latin typeface="Franklin Gothic Medium Cond" panose="020B0606030402020204" pitchFamily="34" charset="0"/>
              </a:rPr>
              <a:t>Lightning Probability:  How?</a:t>
            </a:r>
          </a:p>
        </p:txBody>
      </p:sp>
      <p:sp>
        <p:nvSpPr>
          <p:cNvPr id="5" name="Content Placeholder 4"/>
          <p:cNvSpPr>
            <a:spLocks noGrp="1"/>
          </p:cNvSpPr>
          <p:nvPr>
            <p:ph idx="1"/>
          </p:nvPr>
        </p:nvSpPr>
        <p:spPr>
          <a:xfrm>
            <a:off x="526775" y="1825625"/>
            <a:ext cx="11052312" cy="4351338"/>
          </a:xfrm>
        </p:spPr>
        <p:txBody>
          <a:bodyPr>
            <a:normAutofit/>
          </a:bodyPr>
          <a:lstStyle/>
          <a:p>
            <a:endParaRPr lang="en-US" b="1" dirty="0">
              <a:latin typeface="Franklin Gothic Medium Cond" panose="020B0606030402020204" pitchFamily="34" charset="0"/>
            </a:endParaRPr>
          </a:p>
          <a:p>
            <a:r>
              <a:rPr lang="en-US" b="1" dirty="0">
                <a:latin typeface="Franklin Gothic Medium Cond" panose="020B0606030402020204" pitchFamily="34" charset="0"/>
              </a:rPr>
              <a:t>Take observations of the ABI Bands, including those used operationally in Convective situations (Day Cloud Phase Distinction, for example, during daytime)</a:t>
            </a:r>
          </a:p>
          <a:p>
            <a:r>
              <a:rPr lang="en-US" b="1" dirty="0">
                <a:latin typeface="Franklin Gothic Medium Cond" panose="020B0606030402020204" pitchFamily="34" charset="0"/>
              </a:rPr>
              <a:t>Take observations of lightning from GLM</a:t>
            </a:r>
          </a:p>
          <a:p>
            <a:pPr lvl="1"/>
            <a:endParaRPr lang="en-US" b="1" dirty="0">
              <a:latin typeface="Franklin Gothic Medium Cond" panose="020B0606030402020204" pitchFamily="34" charset="0"/>
            </a:endParaRPr>
          </a:p>
          <a:p>
            <a:r>
              <a:rPr lang="en-US" b="1" u="sng" dirty="0">
                <a:solidFill>
                  <a:srgbClr val="C00000"/>
                </a:solidFill>
                <a:latin typeface="Franklin Gothic Medium Cond" panose="020B0606030402020204" pitchFamily="34" charset="0"/>
              </a:rPr>
              <a:t>Use both of these to train a model based on ABI data on when lightning will occur</a:t>
            </a:r>
          </a:p>
          <a:p>
            <a:pPr lvl="1"/>
            <a:endParaRPr lang="en-US" b="1" u="sng" dirty="0">
              <a:solidFill>
                <a:srgbClr val="FF0000"/>
              </a:solidFill>
              <a:latin typeface="Franklin Gothic Medium Cond" panose="020B0606030402020204" pitchFamily="34" charset="0"/>
            </a:endParaRPr>
          </a:p>
          <a:p>
            <a:pPr lvl="1"/>
            <a:r>
              <a:rPr lang="en-US" b="1" dirty="0">
                <a:latin typeface="Franklin Gothic Medium Cond" panose="020B0606030402020204" pitchFamily="34" charset="0"/>
              </a:rPr>
              <a:t>A request for this product came from OPC/WPC – for predictive information over the ocean</a:t>
            </a:r>
          </a:p>
        </p:txBody>
      </p:sp>
      <p:pic>
        <p:nvPicPr>
          <p:cNvPr id="6" name="Picture 5"/>
          <p:cNvPicPr>
            <a:picLocks noChangeAspect="1"/>
          </p:cNvPicPr>
          <p:nvPr/>
        </p:nvPicPr>
        <p:blipFill>
          <a:blip r:embed="rId3"/>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3409778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636" y="179137"/>
            <a:ext cx="10515600" cy="854075"/>
          </a:xfrm>
        </p:spPr>
        <p:txBody>
          <a:bodyPr/>
          <a:lstStyle/>
          <a:p>
            <a:pPr algn="ctr"/>
            <a:r>
              <a:rPr lang="en-US" b="1" dirty="0">
                <a:latin typeface="Franklin Gothic Medium Cond" panose="020B0606030402020204" pitchFamily="34" charset="0"/>
              </a:rPr>
              <a:t>How does </a:t>
            </a:r>
            <a:r>
              <a:rPr lang="en-US" b="1" dirty="0" err="1">
                <a:latin typeface="Franklin Gothic Medium Cond" panose="020B0606030402020204" pitchFamily="34" charset="0"/>
              </a:rPr>
              <a:t>ProbSevere</a:t>
            </a:r>
            <a:r>
              <a:rPr lang="en-US" b="1" dirty="0">
                <a:latin typeface="Franklin Gothic Medium Cond" panose="020B0606030402020204" pitchFamily="34" charset="0"/>
              </a:rPr>
              <a:t> </a:t>
            </a:r>
            <a:r>
              <a:rPr lang="en-US" b="1" dirty="0" err="1">
                <a:latin typeface="Franklin Gothic Medium Cond" panose="020B0606030402020204" pitchFamily="34" charset="0"/>
              </a:rPr>
              <a:t>LightningCast</a:t>
            </a:r>
            <a:r>
              <a:rPr lang="en-US" b="1" dirty="0">
                <a:latin typeface="Franklin Gothic Medium Cond" panose="020B0606030402020204" pitchFamily="34" charset="0"/>
              </a:rPr>
              <a:t> work?</a:t>
            </a:r>
          </a:p>
        </p:txBody>
      </p:sp>
      <p:grpSp>
        <p:nvGrpSpPr>
          <p:cNvPr id="14" name="Group 13"/>
          <p:cNvGrpSpPr/>
          <p:nvPr/>
        </p:nvGrpSpPr>
        <p:grpSpPr>
          <a:xfrm>
            <a:off x="72279" y="1022118"/>
            <a:ext cx="5707021" cy="4819551"/>
            <a:chOff x="72279" y="1022118"/>
            <a:chExt cx="5707021" cy="4819551"/>
          </a:xfrm>
        </p:grpSpPr>
        <p:sp>
          <p:nvSpPr>
            <p:cNvPr id="6" name="TextBox 5"/>
            <p:cNvSpPr txBox="1"/>
            <p:nvPr/>
          </p:nvSpPr>
          <p:spPr>
            <a:xfrm>
              <a:off x="72279" y="3902677"/>
              <a:ext cx="5707021" cy="1938992"/>
            </a:xfrm>
            <a:prstGeom prst="rect">
              <a:avLst/>
            </a:prstGeom>
            <a:noFill/>
          </p:spPr>
          <p:txBody>
            <a:bodyPr wrap="square" rtlCol="0">
              <a:spAutoFit/>
            </a:bodyPr>
            <a:lstStyle/>
            <a:p>
              <a:r>
                <a:rPr lang="en-US" sz="2400" b="1" dirty="0">
                  <a:latin typeface="Franklin Gothic Medium Cond" panose="020B0606030402020204" pitchFamily="34" charset="0"/>
                </a:rPr>
                <a:t>Input:</a:t>
              </a:r>
            </a:p>
            <a:p>
              <a:pPr marL="342900" indent="-342900">
                <a:buFont typeface="Arial" panose="020B0604020202020204" pitchFamily="34" charset="0"/>
                <a:buChar char="•"/>
              </a:pPr>
              <a:r>
                <a:rPr lang="en-US" sz="2400" b="1" dirty="0">
                  <a:latin typeface="Franklin Gothic Medium Cond" panose="020B0606030402020204" pitchFamily="34" charset="0"/>
                </a:rPr>
                <a:t>0.64 </a:t>
              </a:r>
              <a:r>
                <a:rPr lang="en-US" sz="2400" b="1" dirty="0">
                  <a:effectLst>
                    <a:outerShdw blurRad="50800" dist="38100" dir="2700000" algn="tl" rotWithShape="0">
                      <a:prstClr val="black">
                        <a:alpha val="40000"/>
                      </a:prstClr>
                    </a:outerShdw>
                  </a:effectLst>
                  <a:latin typeface="Franklin Gothic Medium Cond" panose="020B0606030402020204" pitchFamily="34" charset="0"/>
                </a:rPr>
                <a:t>µm reflectance (band 2)</a:t>
              </a:r>
            </a:p>
            <a:p>
              <a:pPr marL="342900" indent="-342900">
                <a:buFont typeface="Arial" panose="020B0604020202020204" pitchFamily="34" charset="0"/>
                <a:buChar char="•"/>
              </a:pPr>
              <a:r>
                <a:rPr lang="en-US" sz="2400" b="1" dirty="0">
                  <a:latin typeface="Franklin Gothic Medium Cond" panose="020B0606030402020204" pitchFamily="34" charset="0"/>
                </a:rPr>
                <a:t>1.6 </a:t>
              </a:r>
              <a:r>
                <a:rPr lang="en-US" sz="2400" b="1" dirty="0">
                  <a:effectLst>
                    <a:outerShdw blurRad="50800" dist="38100" dir="2700000" algn="tl" rotWithShape="0">
                      <a:prstClr val="black">
                        <a:alpha val="40000"/>
                      </a:prstClr>
                    </a:outerShdw>
                  </a:effectLst>
                  <a:latin typeface="Franklin Gothic Medium Cond" panose="020B0606030402020204" pitchFamily="34" charset="0"/>
                </a:rPr>
                <a:t>µm reflectance (band 5)</a:t>
              </a:r>
            </a:p>
            <a:p>
              <a:pPr marL="342900" indent="-342900">
                <a:buFont typeface="Arial" panose="020B0604020202020204" pitchFamily="34" charset="0"/>
                <a:buChar char="•"/>
              </a:pPr>
              <a:r>
                <a:rPr lang="en-US" sz="2400" b="1" dirty="0">
                  <a:latin typeface="Franklin Gothic Medium Cond" panose="020B0606030402020204" pitchFamily="34" charset="0"/>
                </a:rPr>
                <a:t>10.3 </a:t>
              </a:r>
              <a:r>
                <a:rPr lang="en-US" sz="2400" b="1" dirty="0">
                  <a:effectLst>
                    <a:outerShdw blurRad="50800" dist="38100" dir="2700000" algn="tl" rotWithShape="0">
                      <a:prstClr val="black">
                        <a:alpha val="40000"/>
                      </a:prstClr>
                    </a:outerShdw>
                  </a:effectLst>
                  <a:latin typeface="Franklin Gothic Medium Cond" panose="020B0606030402020204" pitchFamily="34" charset="0"/>
                </a:rPr>
                <a:t>µm brightness temperature (band 13)</a:t>
              </a:r>
            </a:p>
            <a:p>
              <a:pPr marL="342900" indent="-342900">
                <a:buFont typeface="Arial" panose="020B0604020202020204" pitchFamily="34" charset="0"/>
                <a:buChar char="•"/>
              </a:pPr>
              <a:r>
                <a:rPr lang="en-US" sz="2400" b="1" dirty="0">
                  <a:latin typeface="Franklin Gothic Medium Cond" panose="020B0606030402020204" pitchFamily="34" charset="0"/>
                </a:rPr>
                <a:t>12.3 </a:t>
              </a:r>
              <a:r>
                <a:rPr lang="en-US" sz="2400" b="1" dirty="0">
                  <a:effectLst>
                    <a:outerShdw blurRad="50800" dist="38100" dir="2700000" algn="tl" rotWithShape="0">
                      <a:prstClr val="black">
                        <a:alpha val="40000"/>
                      </a:prstClr>
                    </a:outerShdw>
                  </a:effectLst>
                  <a:latin typeface="Franklin Gothic Medium Cond" panose="020B0606030402020204" pitchFamily="34" charset="0"/>
                </a:rPr>
                <a:t>µm brightness temperature (band 15)</a:t>
              </a:r>
            </a:p>
          </p:txBody>
        </p:sp>
        <p:pic>
          <p:nvPicPr>
            <p:cNvPr id="7" name="Picture 6">
              <a:extLst>
                <a:ext uri="{FF2B5EF4-FFF2-40B4-BE49-F238E27FC236}">
                  <a16:creationId xmlns:a16="http://schemas.microsoft.com/office/drawing/2014/main" id="{325AF6F6-26F0-C54B-857F-A4107268AE50}"/>
                </a:ext>
              </a:extLst>
            </p:cNvPr>
            <p:cNvPicPr>
              <a:picLocks noChangeAspect="1"/>
            </p:cNvPicPr>
            <p:nvPr/>
          </p:nvPicPr>
          <p:blipFill>
            <a:blip r:embed="rId4"/>
            <a:stretch>
              <a:fillRect/>
            </a:stretch>
          </p:blipFill>
          <p:spPr>
            <a:xfrm>
              <a:off x="154418" y="1022118"/>
              <a:ext cx="4956559" cy="2904387"/>
            </a:xfrm>
            <a:prstGeom prst="rect">
              <a:avLst/>
            </a:prstGeom>
          </p:spPr>
        </p:pic>
      </p:grpSp>
      <p:sp>
        <p:nvSpPr>
          <p:cNvPr id="12" name="TextBox 11"/>
          <p:cNvSpPr txBox="1"/>
          <p:nvPr/>
        </p:nvSpPr>
        <p:spPr>
          <a:xfrm>
            <a:off x="1670298" y="5857130"/>
            <a:ext cx="9272365" cy="830997"/>
          </a:xfrm>
          <a:prstGeom prst="rect">
            <a:avLst/>
          </a:prstGeom>
          <a:noFill/>
        </p:spPr>
        <p:txBody>
          <a:bodyPr wrap="square" rtlCol="0">
            <a:spAutoFit/>
          </a:bodyPr>
          <a:lstStyle/>
          <a:p>
            <a:r>
              <a:rPr lang="en-US" sz="2400" dirty="0">
                <a:solidFill>
                  <a:srgbClr val="FFFF00"/>
                </a:solidFill>
                <a:latin typeface="Franklin Gothic Medium Cond" panose="020B0606030402020204" pitchFamily="34" charset="0"/>
              </a:rPr>
              <a:t>Works day and night; Applicable to any scan domain (</a:t>
            </a:r>
            <a:r>
              <a:rPr lang="en-US" sz="2400" dirty="0" err="1">
                <a:solidFill>
                  <a:srgbClr val="FFFF00"/>
                </a:solidFill>
                <a:latin typeface="Franklin Gothic Medium Cond" panose="020B0606030402020204" pitchFamily="34" charset="0"/>
              </a:rPr>
              <a:t>meso</a:t>
            </a:r>
            <a:r>
              <a:rPr lang="en-US" sz="2400" dirty="0">
                <a:solidFill>
                  <a:srgbClr val="FFFF00"/>
                </a:solidFill>
                <a:latin typeface="Franklin Gothic Medium Cond" panose="020B0606030402020204" pitchFamily="34" charset="0"/>
              </a:rPr>
              <a:t>, CONUS, or FD); Applicable to GOES-East (GOES-16) and GOES-West (GOES-18)</a:t>
            </a:r>
          </a:p>
        </p:txBody>
      </p:sp>
      <p:grpSp>
        <p:nvGrpSpPr>
          <p:cNvPr id="16" name="Group 15"/>
          <p:cNvGrpSpPr/>
          <p:nvPr/>
        </p:nvGrpSpPr>
        <p:grpSpPr>
          <a:xfrm>
            <a:off x="5110977" y="978224"/>
            <a:ext cx="6916077" cy="4865307"/>
            <a:chOff x="5110977" y="978224"/>
            <a:chExt cx="6916077" cy="4865307"/>
          </a:xfrm>
        </p:grpSpPr>
        <p:sp>
          <p:nvSpPr>
            <p:cNvPr id="11" name="Right Arrow 10">
              <a:extLst>
                <a:ext uri="{FF2B5EF4-FFF2-40B4-BE49-F238E27FC236}">
                  <a16:creationId xmlns:a16="http://schemas.microsoft.com/office/drawing/2014/main" id="{1F6E0F60-7A63-164F-971A-13CC73691F6F}"/>
                </a:ext>
              </a:extLst>
            </p:cNvPr>
            <p:cNvSpPr/>
            <p:nvPr/>
          </p:nvSpPr>
          <p:spPr>
            <a:xfrm>
              <a:off x="5110977" y="2473492"/>
              <a:ext cx="1280594" cy="768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grpSp>
          <p:nvGrpSpPr>
            <p:cNvPr id="8" name="Group 7">
              <a:extLst>
                <a:ext uri="{FF2B5EF4-FFF2-40B4-BE49-F238E27FC236}">
                  <a16:creationId xmlns:a16="http://schemas.microsoft.com/office/drawing/2014/main" id="{1B4ED04C-ADF1-E349-A277-A5CB1BAC976D}"/>
                </a:ext>
              </a:extLst>
            </p:cNvPr>
            <p:cNvGrpSpPr/>
            <p:nvPr/>
          </p:nvGrpSpPr>
          <p:grpSpPr>
            <a:xfrm>
              <a:off x="6391571" y="978224"/>
              <a:ext cx="5201317" cy="2990863"/>
              <a:chOff x="4160778" y="2895928"/>
              <a:chExt cx="3717420" cy="2178291"/>
            </a:xfrm>
          </p:grpSpPr>
          <p:pic>
            <p:nvPicPr>
              <p:cNvPr id="9" name="Picture 8">
                <a:extLst>
                  <a:ext uri="{FF2B5EF4-FFF2-40B4-BE49-F238E27FC236}">
                    <a16:creationId xmlns:a16="http://schemas.microsoft.com/office/drawing/2014/main" id="{7CC64BB3-6F53-4849-A0D8-428A08AF03D3}"/>
                  </a:ext>
                </a:extLst>
              </p:cNvPr>
              <p:cNvPicPr>
                <a:picLocks noChangeAspect="1"/>
              </p:cNvPicPr>
              <p:nvPr/>
            </p:nvPicPr>
            <p:blipFill>
              <a:blip r:embed="rId5"/>
              <a:stretch>
                <a:fillRect/>
              </a:stretch>
            </p:blipFill>
            <p:spPr>
              <a:xfrm>
                <a:off x="4160778" y="2895928"/>
                <a:ext cx="3717420" cy="2178291"/>
              </a:xfrm>
              <a:prstGeom prst="rect">
                <a:avLst/>
              </a:prstGeom>
            </p:spPr>
          </p:pic>
          <p:pic>
            <p:nvPicPr>
              <p:cNvPr id="10" name="Picture 9">
                <a:extLst>
                  <a:ext uri="{FF2B5EF4-FFF2-40B4-BE49-F238E27FC236}">
                    <a16:creationId xmlns:a16="http://schemas.microsoft.com/office/drawing/2014/main" id="{817BAD0F-8D92-A84E-BA8B-AD7E1BBF929E}"/>
                  </a:ext>
                </a:extLst>
              </p:cNvPr>
              <p:cNvPicPr>
                <a:picLocks noChangeAspect="1"/>
              </p:cNvPicPr>
              <p:nvPr/>
            </p:nvPicPr>
            <p:blipFill>
              <a:blip r:embed="rId6"/>
              <a:stretch>
                <a:fillRect/>
              </a:stretch>
            </p:blipFill>
            <p:spPr>
              <a:xfrm>
                <a:off x="5113864" y="4761797"/>
                <a:ext cx="1896536" cy="278107"/>
              </a:xfrm>
              <a:prstGeom prst="rect">
                <a:avLst/>
              </a:prstGeom>
            </p:spPr>
          </p:pic>
        </p:grpSp>
        <p:sp>
          <p:nvSpPr>
            <p:cNvPr id="13" name="TextBox 12"/>
            <p:cNvSpPr txBox="1"/>
            <p:nvPr/>
          </p:nvSpPr>
          <p:spPr>
            <a:xfrm>
              <a:off x="6166627" y="3904539"/>
              <a:ext cx="5860427" cy="1938992"/>
            </a:xfrm>
            <a:prstGeom prst="rect">
              <a:avLst/>
            </a:prstGeom>
            <a:noFill/>
          </p:spPr>
          <p:txBody>
            <a:bodyPr wrap="square" rtlCol="0">
              <a:spAutoFit/>
            </a:bodyPr>
            <a:lstStyle/>
            <a:p>
              <a:r>
                <a:rPr lang="en-US" sz="2400" b="1" dirty="0">
                  <a:latin typeface="Franklin Gothic Medium Cond" panose="020B0606030402020204" pitchFamily="34" charset="0"/>
                </a:rPr>
                <a:t>Output:</a:t>
              </a:r>
            </a:p>
            <a:p>
              <a:pPr marL="342900" indent="-342900">
                <a:buFont typeface="Arial" panose="020B0604020202020204" pitchFamily="34" charset="0"/>
                <a:buChar char="•"/>
              </a:pPr>
              <a:r>
                <a:rPr lang="en-US" sz="2400" b="1" dirty="0">
                  <a:effectLst>
                    <a:outerShdw blurRad="50800" dist="38100" dir="2700000" algn="tl" rotWithShape="0">
                      <a:prstClr val="black">
                        <a:alpha val="40000"/>
                      </a:prstClr>
                    </a:outerShdw>
                  </a:effectLst>
                  <a:latin typeface="Franklin Gothic Medium Cond" panose="020B0606030402020204" pitchFamily="34" charset="0"/>
                </a:rPr>
                <a:t>probability that GLM will observe lightning in the next 60 minutes </a:t>
              </a:r>
            </a:p>
            <a:p>
              <a:pPr marL="342900" indent="-342900">
                <a:buFont typeface="Arial" panose="020B0604020202020204" pitchFamily="34" charset="0"/>
                <a:buChar char="•"/>
              </a:pPr>
              <a:r>
                <a:rPr lang="en-US" sz="2400" b="1" dirty="0">
                  <a:effectLst>
                    <a:outerShdw blurRad="50800" dist="38100" dir="2700000" algn="tl" rotWithShape="0">
                      <a:prstClr val="black">
                        <a:alpha val="40000"/>
                      </a:prstClr>
                    </a:outerShdw>
                  </a:effectLst>
                  <a:latin typeface="Franklin Gothic Medium Cond" panose="020B0606030402020204" pitchFamily="34" charset="0"/>
                </a:rPr>
                <a:t>Natively 2-km res. on the ABI grid</a:t>
              </a:r>
            </a:p>
            <a:p>
              <a:pPr marL="342900" indent="-342900">
                <a:buFont typeface="Arial" panose="020B0604020202020204" pitchFamily="34" charset="0"/>
                <a:buChar char="•"/>
              </a:pPr>
              <a:r>
                <a:rPr lang="en-US" sz="2400" b="1" dirty="0">
                  <a:effectLst>
                    <a:outerShdw blurRad="50800" dist="38100" dir="2700000" algn="tl" rotWithShape="0">
                      <a:prstClr val="black">
                        <a:alpha val="40000"/>
                      </a:prstClr>
                    </a:outerShdw>
                  </a:effectLst>
                  <a:latin typeface="Franklin Gothic Medium Cond" panose="020B0606030402020204" pitchFamily="34" charset="0"/>
                </a:rPr>
                <a:t>Remapped to ~10-km res. on equal </a:t>
              </a:r>
              <a:r>
                <a:rPr lang="en-US" sz="2400" b="1" dirty="0" err="1">
                  <a:effectLst>
                    <a:outerShdw blurRad="50800" dist="38100" dir="2700000" algn="tl" rotWithShape="0">
                      <a:prstClr val="black">
                        <a:alpha val="40000"/>
                      </a:prstClr>
                    </a:outerShdw>
                  </a:effectLst>
                  <a:latin typeface="Franklin Gothic Medium Cond" panose="020B0606030402020204" pitchFamily="34" charset="0"/>
                </a:rPr>
                <a:t>lat-lon</a:t>
              </a:r>
              <a:r>
                <a:rPr lang="en-US" sz="2400" b="1" dirty="0">
                  <a:effectLst>
                    <a:outerShdw blurRad="50800" dist="38100" dir="2700000" algn="tl" rotWithShape="0">
                      <a:prstClr val="black">
                        <a:alpha val="40000"/>
                      </a:prstClr>
                    </a:outerShdw>
                  </a:effectLst>
                  <a:latin typeface="Franklin Gothic Medium Cond" panose="020B0606030402020204" pitchFamily="34" charset="0"/>
                </a:rPr>
                <a:t> grid</a:t>
              </a:r>
            </a:p>
          </p:txBody>
        </p:sp>
      </p:grpSp>
      <p:pic>
        <p:nvPicPr>
          <p:cNvPr id="15" name="Picture 14"/>
          <p:cNvPicPr>
            <a:picLocks noChangeAspect="1"/>
          </p:cNvPicPr>
          <p:nvPr/>
        </p:nvPicPr>
        <p:blipFill>
          <a:blip r:embed="rId7"/>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157170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latin typeface="Franklin Gothic Medium Cond" panose="020B0606030402020204" pitchFamily="34" charset="0"/>
              </a:rPr>
              <a:t>Why is </a:t>
            </a:r>
            <a:r>
              <a:rPr lang="en-US" b="1" dirty="0" err="1">
                <a:latin typeface="Franklin Gothic Medium Cond" panose="020B0606030402020204" pitchFamily="34" charset="0"/>
              </a:rPr>
              <a:t>LightningCast</a:t>
            </a:r>
            <a:r>
              <a:rPr lang="en-US" b="1" dirty="0">
                <a:latin typeface="Franklin Gothic Medium Cond" panose="020B0606030402020204" pitchFamily="34" charset="0"/>
              </a:rPr>
              <a:t> needed?</a:t>
            </a:r>
          </a:p>
        </p:txBody>
      </p:sp>
      <p:sp>
        <p:nvSpPr>
          <p:cNvPr id="2" name="Content Placeholder 1"/>
          <p:cNvSpPr>
            <a:spLocks noGrp="1"/>
          </p:cNvSpPr>
          <p:nvPr>
            <p:ph idx="1"/>
          </p:nvPr>
        </p:nvSpPr>
        <p:spPr/>
        <p:txBody>
          <a:bodyPr>
            <a:normAutofit/>
          </a:bodyPr>
          <a:lstStyle/>
          <a:p>
            <a:r>
              <a:rPr lang="en-US" b="1" dirty="0">
                <a:latin typeface="Franklin Gothic Medium Cond" panose="020B0606030402020204" pitchFamily="34" charset="0"/>
              </a:rPr>
              <a:t>The </a:t>
            </a:r>
            <a:r>
              <a:rPr lang="en-US" b="1" dirty="0" err="1">
                <a:latin typeface="Franklin Gothic Medium Cond" panose="020B0606030402020204" pitchFamily="34" charset="0"/>
              </a:rPr>
              <a:t>LightningCast</a:t>
            </a:r>
            <a:r>
              <a:rPr lang="en-US" b="1" dirty="0">
                <a:latin typeface="Franklin Gothic Medium Cond" panose="020B0606030402020204" pitchFamily="34" charset="0"/>
              </a:rPr>
              <a:t> activity was initiated in response to an OPC need</a:t>
            </a:r>
          </a:p>
          <a:p>
            <a:r>
              <a:rPr lang="en-US" b="1" dirty="0">
                <a:latin typeface="Franklin Gothic Medium Cond" panose="020B0606030402020204" pitchFamily="34" charset="0"/>
              </a:rPr>
              <a:t>Obvious other uses:</a:t>
            </a:r>
          </a:p>
          <a:p>
            <a:pPr lvl="1"/>
            <a:r>
              <a:rPr lang="en-US" b="1" dirty="0">
                <a:latin typeface="Franklin Gothic Medium Cond" panose="020B0606030402020204" pitchFamily="34" charset="0"/>
              </a:rPr>
              <a:t>Impact-based Decision Support Services (IDSS) for outdoor events</a:t>
            </a:r>
          </a:p>
          <a:p>
            <a:pPr lvl="1"/>
            <a:r>
              <a:rPr lang="en-US" b="1" dirty="0">
                <a:latin typeface="Franklin Gothic Medium Cond" panose="020B0606030402020204" pitchFamily="34" charset="0"/>
              </a:rPr>
              <a:t>Airport and air traffic operations</a:t>
            </a:r>
          </a:p>
          <a:p>
            <a:pPr lvl="1"/>
            <a:r>
              <a:rPr lang="en-US" b="1" dirty="0">
                <a:latin typeface="Franklin Gothic Medium Cond" panose="020B0606030402020204" pitchFamily="34" charset="0"/>
              </a:rPr>
              <a:t>Wildfire incident response</a:t>
            </a:r>
          </a:p>
          <a:p>
            <a:pPr lvl="1"/>
            <a:r>
              <a:rPr lang="en-US" b="1" dirty="0">
                <a:latin typeface="Franklin Gothic Medium Cond" panose="020B0606030402020204" pitchFamily="34" charset="0"/>
              </a:rPr>
              <a:t>Personal decision making</a:t>
            </a:r>
          </a:p>
          <a:p>
            <a:pPr lvl="1"/>
            <a:endParaRPr lang="en-US" b="1" dirty="0">
              <a:latin typeface="Franklin Gothic Medium Cond" panose="020B0606030402020204" pitchFamily="34" charset="0"/>
            </a:endParaRPr>
          </a:p>
          <a:p>
            <a:r>
              <a:rPr lang="en-US" b="1" dirty="0">
                <a:latin typeface="Franklin Gothic Medium Cond" panose="020B0606030402020204" pitchFamily="34" charset="0"/>
              </a:rPr>
              <a:t>The 0-60 minute GLM </a:t>
            </a:r>
            <a:r>
              <a:rPr lang="en-US" b="1" dirty="0" err="1">
                <a:latin typeface="Franklin Gothic Medium Cond" panose="020B0606030402020204" pitchFamily="34" charset="0"/>
              </a:rPr>
              <a:t>nowcast</a:t>
            </a:r>
            <a:r>
              <a:rPr lang="en-US" b="1" dirty="0">
                <a:latin typeface="Franklin Gothic Medium Cond" panose="020B0606030402020204" pitchFamily="34" charset="0"/>
              </a:rPr>
              <a:t> is the baseline </a:t>
            </a:r>
            <a:r>
              <a:rPr lang="en-US" b="1" dirty="0" err="1">
                <a:latin typeface="Franklin Gothic Medium Cond" panose="020B0606030402020204" pitchFamily="34" charset="0"/>
              </a:rPr>
              <a:t>LightningCast</a:t>
            </a:r>
            <a:r>
              <a:rPr lang="en-US" b="1" dirty="0">
                <a:latin typeface="Franklin Gothic Medium Cond" panose="020B0606030402020204" pitchFamily="34" charset="0"/>
              </a:rPr>
              <a:t> capability. Many other lightning models are possible (different time intervals, different lightning frequency thresholds, ground-based sensors, etc.).</a:t>
            </a:r>
          </a:p>
        </p:txBody>
      </p:sp>
      <p:pic>
        <p:nvPicPr>
          <p:cNvPr id="5" name="Picture 4"/>
          <p:cNvPicPr>
            <a:picLocks noChangeAspect="1"/>
          </p:cNvPicPr>
          <p:nvPr/>
        </p:nvPicPr>
        <p:blipFill>
          <a:blip r:embed="rId4"/>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646345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DE1C9334-20BA-5F43-8797-4F6481F5B3CC}"/>
              </a:ext>
            </a:extLst>
          </p:cNvPr>
          <p:cNvSpPr>
            <a:spLocks noGrp="1"/>
          </p:cNvSpPr>
          <p:nvPr>
            <p:ph type="sldNum" sz="quarter" idx="12"/>
          </p:nvPr>
        </p:nvSpPr>
        <p:spPr>
          <a:xfrm>
            <a:off x="9339643" y="6492879"/>
            <a:ext cx="2844800" cy="365125"/>
          </a:xfrm>
        </p:spPr>
        <p:txBody>
          <a:bodyPr/>
          <a:lstStyle/>
          <a:p>
            <a:fld id="{42908C82-07A9-4257-B486-514AC1A5E3DE}" type="slidenum">
              <a:rPr lang="en-US" smtClean="0">
                <a:solidFill>
                  <a:prstClr val="white">
                    <a:lumMod val="75000"/>
                  </a:prstClr>
                </a:solidFill>
                <a:latin typeface="Arial"/>
              </a:rPr>
              <a:pPr/>
              <a:t>7</a:t>
            </a:fld>
            <a:endParaRPr lang="en-US" dirty="0">
              <a:solidFill>
                <a:prstClr val="white">
                  <a:lumMod val="75000"/>
                </a:prstClr>
              </a:solidFill>
              <a:latin typeface="Arial"/>
            </a:endParaRPr>
          </a:p>
        </p:txBody>
      </p:sp>
      <p:pic>
        <p:nvPicPr>
          <p:cNvPr id="2" name="pltg_20200828.mp4" descr="pltg_20200828.mp4">
            <a:hlinkClick r:id="" action="ppaction://media"/>
            <a:extLst>
              <a:ext uri="{FF2B5EF4-FFF2-40B4-BE49-F238E27FC236}">
                <a16:creationId xmlns:a16="http://schemas.microsoft.com/office/drawing/2014/main" id="{33B8D493-4B4E-B341-9FA7-F92FD2E93E0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22401" y="-25400"/>
            <a:ext cx="9453033" cy="6858000"/>
          </a:xfrm>
          <a:prstGeom prst="rect">
            <a:avLst/>
          </a:prstGeom>
        </p:spPr>
      </p:pic>
      <p:sp>
        <p:nvSpPr>
          <p:cNvPr id="3" name="TextBox 2">
            <a:extLst>
              <a:ext uri="{FF2B5EF4-FFF2-40B4-BE49-F238E27FC236}">
                <a16:creationId xmlns:a16="http://schemas.microsoft.com/office/drawing/2014/main" id="{ADC9DA66-0854-344A-B936-4DA7753EDF56}"/>
              </a:ext>
            </a:extLst>
          </p:cNvPr>
          <p:cNvSpPr txBox="1"/>
          <p:nvPr/>
        </p:nvSpPr>
        <p:spPr>
          <a:xfrm>
            <a:off x="5881974" y="3641584"/>
            <a:ext cx="3679569" cy="1000270"/>
          </a:xfrm>
          <a:prstGeom prst="rect">
            <a:avLst/>
          </a:prstGeom>
          <a:noFill/>
          <a:ln>
            <a:solidFill>
              <a:schemeClr val="bg1"/>
            </a:solidFill>
          </a:ln>
        </p:spPr>
        <p:txBody>
          <a:bodyPr wrap="square" lIns="121917" tIns="60958" rIns="121917" bIns="60958" rtlCol="0">
            <a:spAutoFit/>
          </a:bodyPr>
          <a:lstStyle/>
          <a:p>
            <a:r>
              <a:rPr lang="en-US" sz="1900" b="1" dirty="0">
                <a:solidFill>
                  <a:schemeClr val="bg1"/>
                </a:solidFill>
              </a:rPr>
              <a:t>15 (75%) – 30 (25%) minutes of lead-time prior to first GLM flash</a:t>
            </a:r>
          </a:p>
        </p:txBody>
      </p:sp>
      <p:sp>
        <p:nvSpPr>
          <p:cNvPr id="5" name="TextBox 4">
            <a:extLst>
              <a:ext uri="{FF2B5EF4-FFF2-40B4-BE49-F238E27FC236}">
                <a16:creationId xmlns:a16="http://schemas.microsoft.com/office/drawing/2014/main" id="{8288D2F2-EA6D-5A4B-8AEF-49F94E2188FD}"/>
              </a:ext>
            </a:extLst>
          </p:cNvPr>
          <p:cNvSpPr txBox="1"/>
          <p:nvPr/>
        </p:nvSpPr>
        <p:spPr>
          <a:xfrm>
            <a:off x="7518400" y="2548813"/>
            <a:ext cx="3272853" cy="1000270"/>
          </a:xfrm>
          <a:prstGeom prst="rect">
            <a:avLst/>
          </a:prstGeom>
          <a:noFill/>
          <a:ln>
            <a:solidFill>
              <a:schemeClr val="bg1"/>
            </a:solidFill>
          </a:ln>
        </p:spPr>
        <p:txBody>
          <a:bodyPr wrap="square" lIns="121917" tIns="60958" rIns="121917" bIns="60958" rtlCol="0">
            <a:spAutoFit/>
          </a:bodyPr>
          <a:lstStyle/>
          <a:p>
            <a:r>
              <a:rPr lang="en-US" sz="1900" b="1" dirty="0">
                <a:solidFill>
                  <a:schemeClr val="bg1"/>
                </a:solidFill>
              </a:rPr>
              <a:t>15 (75%) – 25 (25%) minutes of lead-time prior to first GLM flash</a:t>
            </a:r>
          </a:p>
        </p:txBody>
      </p:sp>
      <p:sp>
        <p:nvSpPr>
          <p:cNvPr id="7" name="TextBox 6">
            <a:extLst>
              <a:ext uri="{FF2B5EF4-FFF2-40B4-BE49-F238E27FC236}">
                <a16:creationId xmlns:a16="http://schemas.microsoft.com/office/drawing/2014/main" id="{35FD6B06-DEB8-294F-A340-8C2F2D77CD83}"/>
              </a:ext>
            </a:extLst>
          </p:cNvPr>
          <p:cNvSpPr txBox="1"/>
          <p:nvPr/>
        </p:nvSpPr>
        <p:spPr>
          <a:xfrm>
            <a:off x="2336801" y="3937000"/>
            <a:ext cx="3272855" cy="1000270"/>
          </a:xfrm>
          <a:prstGeom prst="rect">
            <a:avLst/>
          </a:prstGeom>
          <a:noFill/>
          <a:ln>
            <a:solidFill>
              <a:schemeClr val="bg1"/>
            </a:solidFill>
          </a:ln>
        </p:spPr>
        <p:txBody>
          <a:bodyPr wrap="square" lIns="121917" tIns="60958" rIns="121917" bIns="60958" rtlCol="0">
            <a:spAutoFit/>
          </a:bodyPr>
          <a:lstStyle/>
          <a:p>
            <a:r>
              <a:rPr lang="en-US" sz="1900" b="1" dirty="0">
                <a:solidFill>
                  <a:schemeClr val="bg1"/>
                </a:solidFill>
              </a:rPr>
              <a:t>30 (75%) – 70 (25%) minutes of lead-time prior to first GLM flash</a:t>
            </a:r>
          </a:p>
        </p:txBody>
      </p:sp>
      <p:cxnSp>
        <p:nvCxnSpPr>
          <p:cNvPr id="8" name="Straight Arrow Connector 7">
            <a:extLst>
              <a:ext uri="{FF2B5EF4-FFF2-40B4-BE49-F238E27FC236}">
                <a16:creationId xmlns:a16="http://schemas.microsoft.com/office/drawing/2014/main" id="{B1362AF9-CEBE-E145-84A1-1E5F01613879}"/>
              </a:ext>
            </a:extLst>
          </p:cNvPr>
          <p:cNvCxnSpPr>
            <a:cxnSpLocks/>
          </p:cNvCxnSpPr>
          <p:nvPr/>
        </p:nvCxnSpPr>
        <p:spPr>
          <a:xfrm flipH="1" flipV="1">
            <a:off x="7924800" y="2209800"/>
            <a:ext cx="1230027" cy="3390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2901C50-056F-E741-BA93-A142A4125C47}"/>
              </a:ext>
            </a:extLst>
          </p:cNvPr>
          <p:cNvCxnSpPr>
            <a:cxnSpLocks/>
          </p:cNvCxnSpPr>
          <p:nvPr/>
        </p:nvCxnSpPr>
        <p:spPr>
          <a:xfrm flipH="1" flipV="1">
            <a:off x="6299200" y="2690461"/>
            <a:ext cx="897771" cy="95112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5DF8FA-66DF-EB42-9B43-84496A025B65}"/>
              </a:ext>
            </a:extLst>
          </p:cNvPr>
          <p:cNvCxnSpPr>
            <a:cxnSpLocks/>
          </p:cNvCxnSpPr>
          <p:nvPr/>
        </p:nvCxnSpPr>
        <p:spPr>
          <a:xfrm flipH="1" flipV="1">
            <a:off x="3505200" y="3246440"/>
            <a:ext cx="762000" cy="6905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9B31681-F023-BE48-B979-EA11256591A4}"/>
              </a:ext>
            </a:extLst>
          </p:cNvPr>
          <p:cNvSpPr txBox="1"/>
          <p:nvPr/>
        </p:nvSpPr>
        <p:spPr>
          <a:xfrm>
            <a:off x="5475574" y="373145"/>
            <a:ext cx="3272853" cy="1000270"/>
          </a:xfrm>
          <a:prstGeom prst="rect">
            <a:avLst/>
          </a:prstGeom>
          <a:noFill/>
          <a:ln>
            <a:solidFill>
              <a:schemeClr val="bg1"/>
            </a:solidFill>
          </a:ln>
        </p:spPr>
        <p:txBody>
          <a:bodyPr wrap="square" lIns="121917" tIns="60958" rIns="121917" bIns="60958" rtlCol="0">
            <a:spAutoFit/>
          </a:bodyPr>
          <a:lstStyle/>
          <a:p>
            <a:r>
              <a:rPr lang="en-US" sz="1900" b="1" dirty="0">
                <a:solidFill>
                  <a:schemeClr val="bg1"/>
                </a:solidFill>
              </a:rPr>
              <a:t>5 (75%) – 25 (25%) minutes of lead-time prior to first GLM flash</a:t>
            </a:r>
          </a:p>
        </p:txBody>
      </p:sp>
      <p:cxnSp>
        <p:nvCxnSpPr>
          <p:cNvPr id="21" name="Straight Arrow Connector 20">
            <a:extLst>
              <a:ext uri="{FF2B5EF4-FFF2-40B4-BE49-F238E27FC236}">
                <a16:creationId xmlns:a16="http://schemas.microsoft.com/office/drawing/2014/main" id="{227339E1-D4C9-7744-82A1-CE8AF7FB2EF7}"/>
              </a:ext>
            </a:extLst>
          </p:cNvPr>
          <p:cNvCxnSpPr>
            <a:cxnSpLocks/>
            <a:stCxn id="20" idx="2"/>
          </p:cNvCxnSpPr>
          <p:nvPr/>
        </p:nvCxnSpPr>
        <p:spPr>
          <a:xfrm>
            <a:off x="7112001" y="1373415"/>
            <a:ext cx="1534826" cy="3016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79466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par>
                                <p:cTn id="28" presetID="9"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5" grpId="0" animBg="1"/>
      <p:bldP spid="7"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DE1C9334-20BA-5F43-8797-4F6481F5B3CC}"/>
              </a:ext>
            </a:extLst>
          </p:cNvPr>
          <p:cNvSpPr>
            <a:spLocks noGrp="1"/>
          </p:cNvSpPr>
          <p:nvPr>
            <p:ph type="sldNum" sz="quarter" idx="12"/>
          </p:nvPr>
        </p:nvSpPr>
        <p:spPr>
          <a:xfrm>
            <a:off x="9339643" y="6492879"/>
            <a:ext cx="2844800" cy="365125"/>
          </a:xfrm>
        </p:spPr>
        <p:txBody>
          <a:bodyPr/>
          <a:lstStyle/>
          <a:p>
            <a:fld id="{42908C82-07A9-4257-B486-514AC1A5E3DE}" type="slidenum">
              <a:rPr lang="en-US" smtClean="0">
                <a:solidFill>
                  <a:prstClr val="white">
                    <a:lumMod val="75000"/>
                  </a:prstClr>
                </a:solidFill>
                <a:latin typeface="Arial"/>
              </a:rPr>
              <a:pPr/>
              <a:t>8</a:t>
            </a:fld>
            <a:endParaRPr lang="en-US" dirty="0">
              <a:solidFill>
                <a:prstClr val="white">
                  <a:lumMod val="75000"/>
                </a:prstClr>
              </a:solidFill>
              <a:latin typeface="Arial"/>
            </a:endParaRPr>
          </a:p>
        </p:txBody>
      </p:sp>
      <p:pic>
        <p:nvPicPr>
          <p:cNvPr id="2" name="Iowa_20210714.mp4" descr="Iowa_20210714.mp4">
            <a:hlinkClick r:id="" action="ppaction://media"/>
            <a:extLst>
              <a:ext uri="{FF2B5EF4-FFF2-40B4-BE49-F238E27FC236}">
                <a16:creationId xmlns:a16="http://schemas.microsoft.com/office/drawing/2014/main" id="{5A76EF5B-BA95-1B46-9B6D-54310A56F2C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03867" y="0"/>
            <a:ext cx="9582151" cy="6858000"/>
          </a:xfrm>
          <a:prstGeom prst="rect">
            <a:avLst/>
          </a:prstGeom>
        </p:spPr>
      </p:pic>
      <p:sp>
        <p:nvSpPr>
          <p:cNvPr id="3" name="TextBox 2"/>
          <p:cNvSpPr txBox="1"/>
          <p:nvPr/>
        </p:nvSpPr>
        <p:spPr>
          <a:xfrm>
            <a:off x="1680986" y="4955823"/>
            <a:ext cx="8827911" cy="830997"/>
          </a:xfrm>
          <a:prstGeom prst="rect">
            <a:avLst/>
          </a:prstGeom>
          <a:solidFill>
            <a:schemeClr val="accent4">
              <a:lumMod val="20000"/>
              <a:lumOff val="80000"/>
            </a:schemeClr>
          </a:solidFill>
        </p:spPr>
        <p:txBody>
          <a:bodyPr wrap="square" rtlCol="0">
            <a:spAutoFit/>
          </a:bodyPr>
          <a:lstStyle/>
          <a:p>
            <a:r>
              <a:rPr lang="en-US" sz="2400" b="1" dirty="0">
                <a:latin typeface="Franklin Gothic Medium Cond" panose="020B0606030402020204" pitchFamily="34" charset="0"/>
              </a:rPr>
              <a:t>Note : </a:t>
            </a:r>
            <a:r>
              <a:rPr lang="en-US" sz="2400" b="1" dirty="0" err="1">
                <a:latin typeface="Franklin Gothic Medium Cond" panose="020B0606030402020204" pitchFamily="34" charset="0"/>
              </a:rPr>
              <a:t>LightningCast</a:t>
            </a:r>
            <a:r>
              <a:rPr lang="en-US" sz="2400" b="1" dirty="0">
                <a:latin typeface="Franklin Gothic Medium Cond" panose="020B0606030402020204" pitchFamily="34" charset="0"/>
              </a:rPr>
              <a:t> is frequently shown on animations; however, time tendency (how ABI Band information is changing) is not used in the algorithm.</a:t>
            </a:r>
          </a:p>
        </p:txBody>
      </p:sp>
      <p:pic>
        <p:nvPicPr>
          <p:cNvPr id="5" name="Picture 4"/>
          <p:cNvPicPr>
            <a:picLocks noChangeAspect="1"/>
          </p:cNvPicPr>
          <p:nvPr/>
        </p:nvPicPr>
        <p:blipFill>
          <a:blip r:embed="rId7"/>
          <a:stretch>
            <a:fillRect/>
          </a:stretch>
        </p:blipFill>
        <p:spPr>
          <a:xfrm>
            <a:off x="10803466" y="5848158"/>
            <a:ext cx="1388533" cy="1009842"/>
          </a:xfrm>
          <a:prstGeom prst="rect">
            <a:avLst/>
          </a:prstGeom>
        </p:spPr>
      </p:pic>
    </p:spTree>
    <p:custDataLst>
      <p:tags r:id="rId1"/>
    </p:custDataLst>
    <p:extLst>
      <p:ext uri="{BB962C8B-B14F-4D97-AF65-F5344CB8AC3E}">
        <p14:creationId xmlns:p14="http://schemas.microsoft.com/office/powerpoint/2010/main" val="38757155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859445"/>
            <a:ext cx="6164408" cy="400110"/>
          </a:xfrm>
          <a:prstGeom prst="rect">
            <a:avLst/>
          </a:prstGeom>
          <a:noFill/>
        </p:spPr>
        <p:txBody>
          <a:bodyPr wrap="square" rtlCol="0">
            <a:spAutoFit/>
          </a:bodyPr>
          <a:lstStyle/>
          <a:p>
            <a:pPr algn="ctr"/>
            <a:r>
              <a:rPr lang="en-US" sz="2000" dirty="0">
                <a:latin typeface="Franklin Gothic Medium Cond" panose="020B0606030402020204" pitchFamily="34" charset="0"/>
              </a:rPr>
              <a:t>Day-cloud-phase distinction RGB + LightningCast contours</a:t>
            </a:r>
          </a:p>
        </p:txBody>
      </p:sp>
      <p:sp>
        <p:nvSpPr>
          <p:cNvPr id="8" name="TextBox 7"/>
          <p:cNvSpPr txBox="1"/>
          <p:nvPr/>
        </p:nvSpPr>
        <p:spPr>
          <a:xfrm>
            <a:off x="6027592" y="4835557"/>
            <a:ext cx="6164408" cy="461665"/>
          </a:xfrm>
          <a:prstGeom prst="rect">
            <a:avLst/>
          </a:prstGeom>
          <a:noFill/>
        </p:spPr>
        <p:txBody>
          <a:bodyPr wrap="square" rtlCol="0">
            <a:spAutoFit/>
          </a:bodyPr>
          <a:lstStyle/>
          <a:p>
            <a:pPr algn="ctr"/>
            <a:r>
              <a:rPr lang="en-US" sz="2400" dirty="0">
                <a:latin typeface="Franklin Gothic Medium Cond" panose="020B0606030402020204" pitchFamily="34" charset="0"/>
              </a:rPr>
              <a:t>Visible imagery + Refl. @ -10</a:t>
            </a:r>
            <a:r>
              <a:rPr lang="en-US" sz="2400" baseline="30000" dirty="0">
                <a:latin typeface="Franklin Gothic Medium Cond" panose="020B0606030402020204" pitchFamily="34" charset="0"/>
              </a:rPr>
              <a:t>o</a:t>
            </a:r>
            <a:r>
              <a:rPr lang="en-US" sz="2400" dirty="0">
                <a:latin typeface="Franklin Gothic Medium Cond" panose="020B0606030402020204" pitchFamily="34" charset="0"/>
              </a:rPr>
              <a:t>C</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7276"/>
            <a:ext cx="12191999" cy="4506258"/>
          </a:xfrm>
          <a:prstGeom prst="rect">
            <a:avLst/>
          </a:prstGeom>
        </p:spPr>
      </p:pic>
      <p:sp>
        <p:nvSpPr>
          <p:cNvPr id="9" name="Title 8"/>
          <p:cNvSpPr>
            <a:spLocks noGrp="1"/>
          </p:cNvSpPr>
          <p:nvPr>
            <p:ph type="title"/>
          </p:nvPr>
        </p:nvSpPr>
        <p:spPr>
          <a:xfrm>
            <a:off x="838200" y="65903"/>
            <a:ext cx="10515600" cy="321373"/>
          </a:xfrm>
        </p:spPr>
        <p:txBody>
          <a:bodyPr>
            <a:normAutofit fontScale="90000"/>
          </a:bodyPr>
          <a:lstStyle/>
          <a:p>
            <a:pPr algn="ctr"/>
            <a:r>
              <a:rPr lang="en-US" b="1" cap="small" dirty="0">
                <a:latin typeface="Franklin Gothic Medium Cond" panose="020B0606030402020204" pitchFamily="34" charset="0"/>
              </a:rPr>
              <a:t>Comparison to NEXRAD radar</a:t>
            </a:r>
          </a:p>
        </p:txBody>
      </p:sp>
      <p:sp>
        <p:nvSpPr>
          <p:cNvPr id="10" name="TextBox 9"/>
          <p:cNvSpPr txBox="1"/>
          <p:nvPr/>
        </p:nvSpPr>
        <p:spPr>
          <a:xfrm>
            <a:off x="92930" y="1524319"/>
            <a:ext cx="1734707" cy="461665"/>
          </a:xfrm>
          <a:prstGeom prst="rect">
            <a:avLst/>
          </a:prstGeom>
          <a:noFill/>
        </p:spPr>
        <p:txBody>
          <a:bodyPr wrap="square" rtlCol="0">
            <a:spAutoFit/>
          </a:bodyPr>
          <a:lstStyle/>
          <a:p>
            <a:r>
              <a:rPr lang="en-US" sz="2400" dirty="0">
                <a:solidFill>
                  <a:srgbClr val="FFFFFF"/>
                </a:solidFill>
              </a:rPr>
              <a:t>Michigan</a:t>
            </a:r>
          </a:p>
        </p:txBody>
      </p:sp>
      <p:sp>
        <p:nvSpPr>
          <p:cNvPr id="11" name="TextBox 10"/>
          <p:cNvSpPr txBox="1"/>
          <p:nvPr/>
        </p:nvSpPr>
        <p:spPr>
          <a:xfrm>
            <a:off x="1103315" y="5554542"/>
            <a:ext cx="10781497" cy="1077218"/>
          </a:xfrm>
          <a:prstGeom prst="rect">
            <a:avLst/>
          </a:prstGeom>
          <a:noFill/>
        </p:spPr>
        <p:txBody>
          <a:bodyPr wrap="square" rtlCol="0">
            <a:spAutoFit/>
          </a:bodyPr>
          <a:lstStyle/>
          <a:p>
            <a:r>
              <a:rPr lang="en-US" sz="3200" dirty="0">
                <a:latin typeface="Franklin Gothic Medium Cond" panose="020B0606030402020204" pitchFamily="34" charset="0"/>
              </a:rPr>
              <a:t>Spatially coherent </a:t>
            </a:r>
            <a:r>
              <a:rPr lang="en-US" sz="3200" dirty="0" err="1">
                <a:latin typeface="Franklin Gothic Medium Cond" panose="020B0606030402020204" pitchFamily="34" charset="0"/>
              </a:rPr>
              <a:t>LightningCast</a:t>
            </a:r>
            <a:r>
              <a:rPr lang="en-US" sz="3200" dirty="0">
                <a:latin typeface="Franklin Gothic Medium Cond" panose="020B0606030402020204" pitchFamily="34" charset="0"/>
              </a:rPr>
              <a:t> signals often precede early radar indicators of convective and lightning initiation</a:t>
            </a:r>
          </a:p>
        </p:txBody>
      </p:sp>
      <p:pic>
        <p:nvPicPr>
          <p:cNvPr id="13" name="Picture 12"/>
          <p:cNvPicPr>
            <a:picLocks noChangeAspect="1"/>
          </p:cNvPicPr>
          <p:nvPr/>
        </p:nvPicPr>
        <p:blipFill>
          <a:blip r:embed="rId5"/>
          <a:stretch>
            <a:fillRect/>
          </a:stretch>
        </p:blipFill>
        <p:spPr>
          <a:xfrm>
            <a:off x="10803466" y="5848158"/>
            <a:ext cx="1388533" cy="1009842"/>
          </a:xfrm>
          <a:prstGeom prst="rect">
            <a:avLst/>
          </a:prstGeom>
        </p:spPr>
      </p:pic>
      <p:sp>
        <p:nvSpPr>
          <p:cNvPr id="3" name="TextBox 2">
            <a:extLst>
              <a:ext uri="{FF2B5EF4-FFF2-40B4-BE49-F238E27FC236}">
                <a16:creationId xmlns:a16="http://schemas.microsoft.com/office/drawing/2014/main" id="{13944835-E196-A103-A2E1-F7A0C77BDD64}"/>
              </a:ext>
            </a:extLst>
          </p:cNvPr>
          <p:cNvSpPr txBox="1"/>
          <p:nvPr/>
        </p:nvSpPr>
        <p:spPr>
          <a:xfrm>
            <a:off x="4292885" y="3575093"/>
            <a:ext cx="1734707" cy="461665"/>
          </a:xfrm>
          <a:prstGeom prst="rect">
            <a:avLst/>
          </a:prstGeom>
          <a:noFill/>
        </p:spPr>
        <p:txBody>
          <a:bodyPr wrap="square" rtlCol="0">
            <a:spAutoFit/>
          </a:bodyPr>
          <a:lstStyle/>
          <a:p>
            <a:r>
              <a:rPr lang="en-US" sz="2400" dirty="0">
                <a:solidFill>
                  <a:srgbClr val="FFFFFF"/>
                </a:solidFill>
              </a:rPr>
              <a:t>Ohio</a:t>
            </a:r>
          </a:p>
        </p:txBody>
      </p:sp>
      <p:sp>
        <p:nvSpPr>
          <p:cNvPr id="4" name="TextBox 3">
            <a:extLst>
              <a:ext uri="{FF2B5EF4-FFF2-40B4-BE49-F238E27FC236}">
                <a16:creationId xmlns:a16="http://schemas.microsoft.com/office/drawing/2014/main" id="{59E0BCA9-14AD-B183-D95D-976E3D256E48}"/>
              </a:ext>
            </a:extLst>
          </p:cNvPr>
          <p:cNvSpPr txBox="1"/>
          <p:nvPr/>
        </p:nvSpPr>
        <p:spPr>
          <a:xfrm>
            <a:off x="6477163" y="1558936"/>
            <a:ext cx="1734707" cy="461665"/>
          </a:xfrm>
          <a:prstGeom prst="rect">
            <a:avLst/>
          </a:prstGeom>
          <a:noFill/>
        </p:spPr>
        <p:txBody>
          <a:bodyPr wrap="square" rtlCol="0">
            <a:spAutoFit/>
          </a:bodyPr>
          <a:lstStyle/>
          <a:p>
            <a:r>
              <a:rPr lang="en-US" sz="2400" dirty="0">
                <a:solidFill>
                  <a:srgbClr val="FFFFFF"/>
                </a:solidFill>
              </a:rPr>
              <a:t>Michigan</a:t>
            </a:r>
          </a:p>
        </p:txBody>
      </p:sp>
      <p:sp>
        <p:nvSpPr>
          <p:cNvPr id="5" name="TextBox 4">
            <a:extLst>
              <a:ext uri="{FF2B5EF4-FFF2-40B4-BE49-F238E27FC236}">
                <a16:creationId xmlns:a16="http://schemas.microsoft.com/office/drawing/2014/main" id="{07491345-0A25-C83A-B2ED-9DC1FAF2C176}"/>
              </a:ext>
            </a:extLst>
          </p:cNvPr>
          <p:cNvSpPr txBox="1"/>
          <p:nvPr/>
        </p:nvSpPr>
        <p:spPr>
          <a:xfrm>
            <a:off x="10677118" y="3609710"/>
            <a:ext cx="1734707" cy="461665"/>
          </a:xfrm>
          <a:prstGeom prst="rect">
            <a:avLst/>
          </a:prstGeom>
          <a:noFill/>
        </p:spPr>
        <p:txBody>
          <a:bodyPr wrap="square" rtlCol="0">
            <a:spAutoFit/>
          </a:bodyPr>
          <a:lstStyle/>
          <a:p>
            <a:r>
              <a:rPr lang="en-US" sz="2400" dirty="0">
                <a:solidFill>
                  <a:srgbClr val="FFFFFF"/>
                </a:solidFill>
              </a:rPr>
              <a:t>Ohio</a:t>
            </a:r>
          </a:p>
        </p:txBody>
      </p:sp>
    </p:spTree>
    <p:custDataLst>
      <p:tags r:id="rId1"/>
    </p:custDataLst>
    <p:extLst>
      <p:ext uri="{BB962C8B-B14F-4D97-AF65-F5344CB8AC3E}">
        <p14:creationId xmlns:p14="http://schemas.microsoft.com/office/powerpoint/2010/main" val="2628301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3411</TotalTime>
  <Words>2029</Words>
  <Application>Microsoft Macintosh PowerPoint</Application>
  <PresentationFormat>Widescreen</PresentationFormat>
  <Paragraphs>206</Paragraphs>
  <Slides>21</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Calibri Light</vt:lpstr>
      <vt:lpstr>Franklin Gothic Medium Cond</vt:lpstr>
      <vt:lpstr>Office Theme</vt:lpstr>
      <vt:lpstr>PowerPoint Presentation</vt:lpstr>
      <vt:lpstr>LightningCast is part of ProbSevere Portfolio</vt:lpstr>
      <vt:lpstr>PowerPoint Presentation</vt:lpstr>
      <vt:lpstr>Lightning Probability:  How?</vt:lpstr>
      <vt:lpstr>How does ProbSevere LightningCast work?</vt:lpstr>
      <vt:lpstr>Why is LightningCast needed?</vt:lpstr>
      <vt:lpstr>PowerPoint Presentation</vt:lpstr>
      <vt:lpstr>PowerPoint Presentation</vt:lpstr>
      <vt:lpstr>Comparison to NEXRAD radar</vt:lpstr>
      <vt:lpstr>IDSS Example – “Rock the South,” Cullman, AL</vt:lpstr>
      <vt:lpstr>PowerPoint Presentation</vt:lpstr>
      <vt:lpstr>PowerPoint Presentation</vt:lpstr>
      <vt:lpstr>PowerPoint Presentation</vt:lpstr>
      <vt:lpstr>LightningCast and developing convection under thick cirrus</vt:lpstr>
      <vt:lpstr>LightningCast in AWIPS</vt:lpstr>
      <vt:lpstr>PowerPoint Presentation</vt:lpstr>
      <vt:lpstr>PowerPoint Presentation</vt:lpstr>
      <vt:lpstr>PowerPoint Presentation</vt:lpstr>
      <vt:lpstr>ProbSevere LightningCast: Summary/Next Steps</vt:lpstr>
      <vt:lpstr>General ProbSevere 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Lindstrom</dc:creator>
  <cp:lastModifiedBy>Microsoft Office User</cp:lastModifiedBy>
  <cp:revision>22</cp:revision>
  <dcterms:created xsi:type="dcterms:W3CDTF">2021-10-07T18:42:19Z</dcterms:created>
  <dcterms:modified xsi:type="dcterms:W3CDTF">2023-04-14T17:26:46Z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A0E2AB9F-15B3-4B16-BEEC-2DAB56EA1C66</vt:lpwstr>
  </property>
  <property fmtid="{D5CDD505-2E9C-101B-9397-08002B2CF9AE}" pid="3" name="ArticulatePath">
    <vt:lpwstr>Presentation1</vt:lpwstr>
  </property>
</Properties>
</file>