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2"/>
  </p:notesMasterIdLst>
  <p:sldIdLst>
    <p:sldId id="259" r:id="rId2"/>
    <p:sldId id="26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598"/>
    <p:restoredTop sz="81503" autoAdjust="0"/>
  </p:normalViewPr>
  <p:slideViewPr>
    <p:cSldViewPr snapToGrid="0" snapToObjects="1">
      <p:cViewPr varScale="1">
        <p:scale>
          <a:sx n="75" d="100"/>
          <a:sy n="7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61B83-0363-A748-90B7-A4F828827581}" type="datetimeFigureOut">
              <a:rPr lang="en-US" smtClean="0"/>
              <a:pPr/>
              <a:t>4/27/18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D3FE8-67C0-4040-904C-C14CC73FCF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565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520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018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42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5240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249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8972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9554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2672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3FE8-67C0-4040-904C-C14CC73FCF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873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pPr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4/27/18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4/27/18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riishojgaard@wmo.int" TargetMode="External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8431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IWW14 Working Group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429000"/>
            <a:ext cx="7315200" cy="18232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WG2</a:t>
            </a:r>
            <a:r>
              <a:rPr lang="en-US" sz="2800" dirty="0"/>
              <a:t>: Data Assimilation</a:t>
            </a:r>
          </a:p>
          <a:p>
            <a:pPr lvl="1"/>
            <a:r>
              <a:rPr lang="en-US" sz="2000" dirty="0"/>
              <a:t>Chaired by Iliana </a:t>
            </a:r>
            <a:r>
              <a:rPr lang="en-US" sz="2000" dirty="0" err="1"/>
              <a:t>Genkova</a:t>
            </a:r>
            <a:r>
              <a:rPr lang="en-US" sz="2000" dirty="0"/>
              <a:t> and James Cotton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2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80496"/>
          </a:xfrm>
        </p:spPr>
        <p:txBody>
          <a:bodyPr>
            <a:noAutofit/>
          </a:bodyPr>
          <a:lstStyle/>
          <a:p>
            <a:pPr marL="297473" marR="157093" lvl="0" indent="-285750">
              <a:spcBef>
                <a:spcPts val="0"/>
              </a:spcBef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Appreciation for </a:t>
            </a:r>
            <a:r>
              <a:rPr lang="en-US" sz="1800" spc="-5" dirty="0" err="1" smtClean="0">
                <a:solidFill>
                  <a:prstClr val="white"/>
                </a:solidFill>
                <a:cs typeface="Arial" panose="020B0604020202020204" pitchFamily="34" charset="0"/>
              </a:rPr>
              <a:t>KMA’s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 great job hosting the event and organizing the two 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tours</a:t>
            </a:r>
          </a:p>
          <a:p>
            <a:pPr marL="297473" marR="157093" lvl="0" indent="-285750">
              <a:spcBef>
                <a:spcPts val="0"/>
              </a:spcBef>
            </a:pPr>
            <a:endParaRPr lang="en-US" sz="1800" spc="-5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97473" marR="157093" lvl="0" indent="-285750">
              <a:spcBef>
                <a:spcPts val="0"/>
              </a:spcBef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Clash with scatterometer IOVWST meeting was unfortunate and we should try and avoid this happening in the 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future</a:t>
            </a:r>
          </a:p>
          <a:p>
            <a:pPr marL="297473" marR="157093" lvl="0" indent="-285750">
              <a:spcBef>
                <a:spcPts val="0"/>
              </a:spcBef>
            </a:pPr>
            <a:endParaRPr lang="en-US" sz="1800" spc="-5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97473" marR="157093" lvl="0" indent="-285750">
              <a:spcBef>
                <a:spcPts val="0"/>
              </a:spcBef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Thanks go to 14IWW co-chairs for a successful workshop</a:t>
            </a:r>
          </a:p>
          <a:p>
            <a:pPr marL="297473" marR="157093" lvl="0" indent="-285750">
              <a:spcBef>
                <a:spcPts val="0"/>
              </a:spcBef>
            </a:pPr>
            <a:endParaRPr lang="en-US" sz="1800" spc="-5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97473" marR="157093" lvl="0" indent="-285750">
              <a:spcBef>
                <a:spcPts val="0"/>
              </a:spcBef>
            </a:pPr>
            <a:endParaRPr lang="en-US" sz="1800" spc="-5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97473" marR="157093" lvl="0" indent="-285750">
              <a:spcBef>
                <a:spcPts val="0"/>
              </a:spcBef>
            </a:pPr>
            <a:endParaRPr lang="en-US" sz="1800" spc="-5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97473" marR="157093" lvl="0" indent="-285750">
              <a:spcBef>
                <a:spcPts val="0"/>
              </a:spcBef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See you all in 2020 in the Netherlands!</a:t>
            </a:r>
          </a:p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dirty="0" smtClean="0"/>
              <a:t> </a:t>
            </a:r>
          </a:p>
          <a:p>
            <a:pPr marL="331470" lvl="1" indent="-285750"/>
            <a:endParaRPr lang="en-US" dirty="0"/>
          </a:p>
          <a:p>
            <a:pPr marL="331470" lvl="1" indent="-285750"/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66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/>
              <a:t>CGMS High Level Priority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2873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 smtClean="0"/>
              <a:t>HLPP 3.2.1</a:t>
            </a:r>
          </a:p>
          <a:p>
            <a:pPr marL="45720" indent="0">
              <a:buNone/>
            </a:pPr>
            <a:r>
              <a:rPr lang="en-US" sz="1800" dirty="0" smtClean="0"/>
              <a:t>Establish </a:t>
            </a:r>
            <a:r>
              <a:rPr lang="en-US" sz="1800" dirty="0"/>
              <a:t>commonality in the derivation of AMV products where </a:t>
            </a:r>
            <a:r>
              <a:rPr lang="en-US" sz="1800" dirty="0" smtClean="0"/>
              <a:t>appropriate (long-standing goal).</a:t>
            </a:r>
            <a:endParaRPr lang="en-US" sz="1800" dirty="0"/>
          </a:p>
          <a:p>
            <a:pPr lvl="1"/>
            <a:r>
              <a:rPr lang="en-US" dirty="0" smtClean="0"/>
              <a:t>Common QI from the 3</a:t>
            </a:r>
            <a:r>
              <a:rPr lang="en-US" baseline="30000" dirty="0" smtClean="0"/>
              <a:t>rd</a:t>
            </a:r>
            <a:r>
              <a:rPr lang="en-US" dirty="0" smtClean="0"/>
              <a:t> AMV </a:t>
            </a:r>
            <a:r>
              <a:rPr lang="en-US" dirty="0" smtClean="0"/>
              <a:t>Inter-comparison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NWP users appreciate the idea and will explore the Common </a:t>
            </a:r>
            <a:r>
              <a:rPr lang="en-US" dirty="0" smtClean="0"/>
              <a:t>QI</a:t>
            </a:r>
          </a:p>
          <a:p>
            <a:pPr lvl="1"/>
            <a:r>
              <a:rPr lang="en-US" dirty="0" smtClean="0"/>
              <a:t>We</a:t>
            </a:r>
            <a:r>
              <a:rPr lang="en-US" dirty="0" smtClean="0"/>
              <a:t> encourage</a:t>
            </a:r>
            <a:r>
              <a:rPr lang="en-US" dirty="0" smtClean="0"/>
              <a:t> AMV producers that</a:t>
            </a:r>
            <a:r>
              <a:rPr lang="en-US" dirty="0" smtClean="0"/>
              <a:t> it</a:t>
            </a:r>
            <a:r>
              <a:rPr lang="en-US" dirty="0" smtClean="0"/>
              <a:t> is</a:t>
            </a:r>
            <a:r>
              <a:rPr lang="en-US" dirty="0" smtClean="0"/>
              <a:t> </a:t>
            </a:r>
            <a:r>
              <a:rPr lang="en-US" dirty="0" smtClean="0"/>
              <a:t>provided along with current QI1 and </a:t>
            </a:r>
            <a:r>
              <a:rPr lang="en-US" dirty="0" smtClean="0"/>
              <a:t>QI2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NWP centers support the AMV inter-comparison efforts and would like to see a number of case studies to be examined in addition to existing  statistical evaluations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67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 smtClean="0"/>
              <a:t>High Resolution Winds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2873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1800" dirty="0" smtClean="0"/>
              <a:t>CGMS HLPP </a:t>
            </a:r>
            <a:r>
              <a:rPr lang="en-US" sz="1800" dirty="0"/>
              <a:t>3.2.2</a:t>
            </a:r>
          </a:p>
          <a:p>
            <a:pPr marL="45720" indent="0">
              <a:buNone/>
            </a:pPr>
            <a:r>
              <a:rPr lang="en-US" sz="1800" dirty="0"/>
              <a:t>Continue research into improved derivation and assimilation of high resolution winds for  use in high resolution data assimilation and </a:t>
            </a:r>
            <a:r>
              <a:rPr lang="en-US" sz="1800" dirty="0" err="1"/>
              <a:t>nowcasting</a:t>
            </a:r>
            <a:endParaRPr lang="en-US" sz="1800" dirty="0"/>
          </a:p>
          <a:p>
            <a:pPr lvl="1"/>
            <a:r>
              <a:rPr lang="en-US" dirty="0"/>
              <a:t>Potential recommendation for HRW producers to work within the NWP community - global and mesoscale domains, to determine optimal configurations.</a:t>
            </a:r>
          </a:p>
          <a:p>
            <a:pPr marL="45720" indent="0">
              <a:buNone/>
            </a:pPr>
            <a:r>
              <a:rPr lang="en-US" sz="1800" dirty="0"/>
              <a:t>Improve the assimilation of </a:t>
            </a:r>
            <a:r>
              <a:rPr lang="en-US" sz="1800" dirty="0" smtClean="0"/>
              <a:t>HRW</a:t>
            </a:r>
            <a:endParaRPr lang="en-US" dirty="0" smtClean="0"/>
          </a:p>
          <a:p>
            <a:pPr lvl="1"/>
            <a:r>
              <a:rPr lang="en-US" dirty="0" smtClean="0"/>
              <a:t>Need to agree on optimal configuration for regional models</a:t>
            </a:r>
          </a:p>
          <a:p>
            <a:pPr lvl="1"/>
            <a:r>
              <a:rPr lang="en-US" dirty="0" smtClean="0"/>
              <a:t>Use of NWC SAF software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Action item</a:t>
            </a:r>
            <a:r>
              <a:rPr lang="en-US" dirty="0" smtClean="0"/>
              <a:t>: </a:t>
            </a:r>
            <a:r>
              <a:rPr lang="en-US" dirty="0" err="1" smtClean="0"/>
              <a:t>MetOffice</a:t>
            </a:r>
            <a:r>
              <a:rPr lang="en-US" dirty="0" smtClean="0"/>
              <a:t>, DWD, </a:t>
            </a:r>
            <a:r>
              <a:rPr lang="en-US" dirty="0" err="1" smtClean="0"/>
              <a:t>MetNorway</a:t>
            </a:r>
            <a:r>
              <a:rPr lang="en-US" dirty="0" smtClean="0"/>
              <a:t>, to coordinate testing different target boxes, temporal step, etc through O-B statistics and impact studies, and report at next IWG;  Preliminary results could be shared via general winds email list or NWP winds email list</a:t>
            </a:r>
          </a:p>
          <a:p>
            <a:pPr lvl="1"/>
            <a:r>
              <a:rPr lang="en-US" dirty="0" smtClean="0"/>
              <a:t>Consider extension of NWC SAF software capability to process polar data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38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 smtClean="0"/>
              <a:t>Data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28738"/>
          </a:xfrm>
        </p:spPr>
        <p:txBody>
          <a:bodyPr>
            <a:normAutofit/>
          </a:bodyPr>
          <a:lstStyle/>
          <a:p>
            <a:pPr marL="11723" lvl="0" indent="0">
              <a:spcBef>
                <a:spcPts val="1999"/>
              </a:spcBef>
              <a:buClrTx/>
              <a:buNone/>
            </a:pPr>
            <a:r>
              <a:rPr lang="en-US" sz="1800" b="1" dirty="0">
                <a:solidFill>
                  <a:prstClr val="white"/>
                </a:solidFill>
                <a:cs typeface="Arial" panose="020B0604020202020204" pitchFamily="34" charset="0"/>
              </a:rPr>
              <a:t>A45.02 to </a:t>
            </a:r>
            <a:r>
              <a:rPr lang="en-US" sz="1800" b="1" spc="-5" dirty="0">
                <a:solidFill>
                  <a:prstClr val="white"/>
                </a:solidFill>
                <a:cs typeface="Arial" panose="020B0604020202020204" pitchFamily="34" charset="0"/>
              </a:rPr>
              <a:t>CGMS </a:t>
            </a:r>
            <a:r>
              <a:rPr lang="en-US" sz="1800" b="1" dirty="0">
                <a:solidFill>
                  <a:prstClr val="white"/>
                </a:solidFill>
                <a:cs typeface="Arial" panose="020B0604020202020204" pitchFamily="34" charset="0"/>
              </a:rPr>
              <a:t>space </a:t>
            </a:r>
            <a:r>
              <a:rPr lang="en-US" sz="1800" b="1" spc="-5" dirty="0">
                <a:solidFill>
                  <a:prstClr val="white"/>
                </a:solidFill>
                <a:cs typeface="Arial" panose="020B0604020202020204" pitchFamily="34" charset="0"/>
              </a:rPr>
              <a:t>agencies, </a:t>
            </a:r>
            <a:r>
              <a:rPr lang="en-US" sz="1800" b="1" dirty="0">
                <a:solidFill>
                  <a:prstClr val="white"/>
                </a:solidFill>
                <a:cs typeface="Arial" panose="020B0604020202020204" pitchFamily="34" charset="0"/>
              </a:rPr>
              <a:t>IROWG, IPWG, IWWG, </a:t>
            </a:r>
            <a:r>
              <a:rPr lang="en-US" sz="1800" b="1" spc="-5" dirty="0">
                <a:solidFill>
                  <a:prstClr val="white"/>
                </a:solidFill>
                <a:cs typeface="Arial" panose="020B0604020202020204" pitchFamily="34" charset="0"/>
              </a:rPr>
              <a:t>ICWG, ITWG:</a:t>
            </a:r>
            <a:r>
              <a:rPr lang="en-US" sz="1800" b="1" spc="-69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prstClr val="white"/>
                </a:solidFill>
                <a:cs typeface="Arial" panose="020B0604020202020204" pitchFamily="34" charset="0"/>
              </a:rPr>
              <a:t>CGMS</a:t>
            </a:r>
          </a:p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International Science </a:t>
            </a:r>
            <a:r>
              <a:rPr lang="en-US" sz="1800" spc="-14" dirty="0">
                <a:solidFill>
                  <a:prstClr val="white"/>
                </a:solidFill>
                <a:cs typeface="Arial" panose="020B0604020202020204" pitchFamily="34" charset="0"/>
              </a:rPr>
              <a:t>Working </a:t>
            </a: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Groups </a:t>
            </a:r>
            <a:r>
              <a:rPr lang="en-US" sz="1800" dirty="0">
                <a:solidFill>
                  <a:prstClr val="white"/>
                </a:solidFill>
                <a:cs typeface="Arial" panose="020B0604020202020204" pitchFamily="34" charset="0"/>
              </a:rPr>
              <a:t>and CGMS </a:t>
            </a: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space agency members to formulate  science questions, including the impact of data </a:t>
            </a:r>
            <a:r>
              <a:rPr lang="en-US" sz="1800" spc="-23" dirty="0">
                <a:solidFill>
                  <a:prstClr val="white"/>
                </a:solidFill>
                <a:cs typeface="Arial" panose="020B0604020202020204" pitchFamily="34" charset="0"/>
              </a:rPr>
              <a:t>latency, </a:t>
            </a: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in view </a:t>
            </a:r>
            <a:r>
              <a:rPr lang="en-US" sz="1800" dirty="0">
                <a:solidFill>
                  <a:prstClr val="white"/>
                </a:solidFill>
                <a:cs typeface="Arial" panose="020B0604020202020204" pitchFamily="34" charset="0"/>
              </a:rPr>
              <a:t>of </a:t>
            </a: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the </a:t>
            </a:r>
            <a:r>
              <a:rPr lang="en-US" sz="1800" dirty="0">
                <a:solidFill>
                  <a:prstClr val="white"/>
                </a:solidFill>
                <a:cs typeface="Arial" panose="020B0604020202020204" pitchFamily="34" charset="0"/>
              </a:rPr>
              <a:t>7th </a:t>
            </a: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Impact </a:t>
            </a:r>
            <a:r>
              <a:rPr lang="en-US" sz="1800" dirty="0">
                <a:solidFill>
                  <a:prstClr val="white"/>
                </a:solidFill>
                <a:cs typeface="Arial" panose="020B0604020202020204" pitchFamily="34" charset="0"/>
              </a:rPr>
              <a:t>Workshop in 2020 </a:t>
            </a:r>
            <a:r>
              <a:rPr lang="en-US" sz="1800" spc="-28" dirty="0">
                <a:solidFill>
                  <a:prstClr val="white"/>
                </a:solidFill>
                <a:cs typeface="Arial" panose="020B0604020202020204" pitchFamily="34" charset="0"/>
              </a:rPr>
              <a:t>(ref. </a:t>
            </a:r>
            <a:r>
              <a:rPr lang="en-US" sz="1800" spc="-9" dirty="0">
                <a:solidFill>
                  <a:prstClr val="white"/>
                </a:solidFill>
                <a:cs typeface="Arial" panose="020B0604020202020204" pitchFamily="34" charset="0"/>
              </a:rPr>
              <a:t>CGMS-45-WMO-WP-02) </a:t>
            </a:r>
            <a:r>
              <a:rPr lang="en-US" sz="1800" dirty="0">
                <a:solidFill>
                  <a:prstClr val="white"/>
                </a:solidFill>
                <a:cs typeface="Arial" panose="020B0604020202020204" pitchFamily="34" charset="0"/>
              </a:rPr>
              <a:t>and </a:t>
            </a:r>
            <a:r>
              <a:rPr lang="en-US" sz="1800" spc="-9" dirty="0">
                <a:solidFill>
                  <a:prstClr val="white"/>
                </a:solidFill>
                <a:cs typeface="Arial" panose="020B0604020202020204" pitchFamily="34" charset="0"/>
              </a:rPr>
              <a:t>provide </a:t>
            </a:r>
            <a:r>
              <a:rPr lang="en-US" sz="1800" spc="-5" dirty="0">
                <a:solidFill>
                  <a:prstClr val="white"/>
                </a:solidFill>
                <a:cs typeface="Arial" panose="020B0604020202020204" pitchFamily="34" charset="0"/>
              </a:rPr>
              <a:t>these to</a:t>
            </a:r>
            <a:r>
              <a:rPr lang="en-US" sz="1800" spc="83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r>
              <a:rPr lang="en-US" sz="1800" u="heavy" spc="-5" dirty="0" smtClean="0">
                <a:solidFill>
                  <a:srgbClr val="7497C0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  <a:hlinkClick r:id="rId3"/>
              </a:rPr>
              <a:t>lriishojgaard@wmo.int</a:t>
            </a:r>
            <a:endParaRPr lang="en-US" sz="1800" u="heavy" spc="-5" dirty="0" smtClean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11723" marR="157093" indent="0">
              <a:spcBef>
                <a:spcPts val="0"/>
              </a:spcBef>
              <a:buClrTx/>
              <a:buNone/>
            </a:pPr>
            <a:endParaRPr lang="en-US" sz="1800" u="heavy" spc="-5" dirty="0" smtClean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Aim at zero </a:t>
            </a:r>
            <a:r>
              <a:rPr lang="en-US" dirty="0" smtClean="0"/>
              <a:t>latency </a:t>
            </a:r>
            <a:r>
              <a:rPr lang="en-US" dirty="0" smtClean="0"/>
              <a:t>for NWP</a:t>
            </a:r>
            <a:r>
              <a:rPr lang="en-US" dirty="0" smtClean="0"/>
              <a:t> (</a:t>
            </a:r>
            <a:r>
              <a:rPr lang="en-US" dirty="0" smtClean="0"/>
              <a:t>as fast as you can deliver)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Observations at end of assimilation window have the most impact</a:t>
            </a:r>
            <a:endParaRPr lang="en-US" dirty="0" smtClean="0"/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 propose US Polar winds</a:t>
            </a:r>
            <a:r>
              <a:rPr lang="en-US" dirty="0" smtClean="0"/>
              <a:t> product to improve its latency :  1) optimized processing schedule;  2) use two images instead of triplets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84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 smtClean="0"/>
              <a:t>New BUFR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1806889"/>
            <a:ext cx="8108830" cy="4528738"/>
          </a:xfrm>
        </p:spPr>
        <p:txBody>
          <a:bodyPr>
            <a:normAutofit/>
          </a:bodyPr>
          <a:lstStyle/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Progress towards new template</a:t>
            </a:r>
            <a:endParaRPr lang="en-US" sz="1800" u="heavy" spc="-5" dirty="0" smtClean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DWD, Environment Canada, </a:t>
            </a:r>
            <a:r>
              <a:rPr lang="en-US" dirty="0" err="1" smtClean="0"/>
              <a:t>MetOffice</a:t>
            </a:r>
            <a:r>
              <a:rPr lang="en-US" dirty="0" smtClean="0"/>
              <a:t>, ECMWF, NCEP reported progress on use of new BUFR template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At the moment NESDIS plans on parallel (old and new BUFR) dissemination </a:t>
            </a:r>
            <a:r>
              <a:rPr lang="en-US" u="sng" dirty="0" smtClean="0">
                <a:solidFill>
                  <a:schemeClr val="tx2"/>
                </a:solidFill>
              </a:rPr>
              <a:t>until April 2019</a:t>
            </a:r>
            <a:r>
              <a:rPr lang="en-US" dirty="0" smtClean="0"/>
              <a:t>.  Some NWP centers are unlikely to have switched to using new BUFR in their </a:t>
            </a:r>
            <a:r>
              <a:rPr lang="en-US" dirty="0" smtClean="0"/>
              <a:t>o</a:t>
            </a:r>
            <a:r>
              <a:rPr lang="en-US" dirty="0" smtClean="0"/>
              <a:t>perational systems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to AMV producers</a:t>
            </a:r>
            <a:r>
              <a:rPr lang="en-US" dirty="0" smtClean="0"/>
              <a:t>: Provide</a:t>
            </a:r>
            <a:r>
              <a:rPr lang="en-US" dirty="0" smtClean="0"/>
              <a:t> </a:t>
            </a:r>
            <a:r>
              <a:rPr lang="en-US" dirty="0" smtClean="0"/>
              <a:t>heritage BUFR dissemination at </a:t>
            </a:r>
            <a:r>
              <a:rPr lang="en-US" dirty="0" smtClean="0"/>
              <a:t>least </a:t>
            </a:r>
            <a:r>
              <a:rPr lang="en-US" dirty="0" smtClean="0"/>
              <a:t>until July 2019</a:t>
            </a:r>
          </a:p>
          <a:p>
            <a:pPr marL="45720" indent="0">
              <a:buNone/>
            </a:pPr>
            <a:endParaRPr lang="en-US" dirty="0" smtClean="0"/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NWP users aim the switch to new BUFR use to be completed by next IWG (provisional on AMV producers making available test data sets about 6 months prior to</a:t>
            </a:r>
            <a:r>
              <a:rPr lang="en-US" dirty="0" smtClean="0"/>
              <a:t> next IWWG) </a:t>
            </a: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  <p:sp>
        <p:nvSpPr>
          <p:cNvPr id="5" name="Content Placeholder 10"/>
          <p:cNvSpPr txBox="1">
            <a:spLocks/>
          </p:cNvSpPr>
          <p:nvPr/>
        </p:nvSpPr>
        <p:spPr>
          <a:xfrm>
            <a:off x="284527" y="5883055"/>
            <a:ext cx="8712968" cy="84946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IWW12.4 -   IWWG community to agree a new standard BUFR template, which when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                   rolled out should be adopted by all producers. </a:t>
            </a:r>
          </a:p>
          <a:p>
            <a:pPr lvl="1">
              <a:spcBef>
                <a:spcPct val="20000"/>
              </a:spcBef>
            </a:pPr>
            <a:endParaRPr lang="en-US" sz="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70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 smtClean="0"/>
              <a:t>NWP SAF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28738"/>
          </a:xfrm>
        </p:spPr>
        <p:txBody>
          <a:bodyPr>
            <a:normAutofit/>
          </a:bodyPr>
          <a:lstStyle/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DWD AMV-</a:t>
            </a:r>
            <a:r>
              <a:rPr lang="en-US" sz="1800" spc="-5" dirty="0" err="1" smtClean="0">
                <a:solidFill>
                  <a:prstClr val="white"/>
                </a:solidFill>
                <a:cs typeface="Arial" panose="020B0604020202020204" pitchFamily="34" charset="0"/>
              </a:rPr>
              <a:t>lidar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 height 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monitoring will be added to NWP SAF report</a:t>
            </a:r>
            <a:endParaRPr lang="en-US" sz="1800" u="heavy" spc="-5" dirty="0" smtClean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Agreed this will be a useful addition - happy with monthly plots as currently planned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45720" lvl="1" indent="0">
              <a:buNone/>
            </a:pPr>
            <a:r>
              <a:rPr lang="en-US" dirty="0" smtClean="0"/>
              <a:t>AMV Monitoring Analysis Report are useful</a:t>
            </a:r>
            <a:endParaRPr lang="en-US" dirty="0" smtClean="0"/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NWP centers </a:t>
            </a:r>
            <a:r>
              <a:rPr lang="en-US" dirty="0" smtClean="0"/>
              <a:t>who do not have time to investigate features in more </a:t>
            </a:r>
            <a:r>
              <a:rPr lang="en-US" dirty="0" smtClean="0"/>
              <a:t>detail benefit from the report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Producers: problem to find time to assist investigations, but can help focus their efforts. 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Some </a:t>
            </a:r>
            <a:r>
              <a:rPr lang="en-US" dirty="0" smtClean="0"/>
              <a:t>features (action item) </a:t>
            </a:r>
            <a:r>
              <a:rPr lang="en-US" dirty="0" smtClean="0"/>
              <a:t>are easy to fix (e.g. VIIRS square coverage) but most are more </a:t>
            </a:r>
            <a:r>
              <a:rPr lang="en-US" dirty="0" smtClean="0"/>
              <a:t>complex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DWD</a:t>
            </a:r>
            <a:r>
              <a:rPr lang="en-US" dirty="0" smtClean="0"/>
              <a:t> AMV-</a:t>
            </a:r>
            <a:r>
              <a:rPr lang="en-US" dirty="0" err="1" smtClean="0"/>
              <a:t>lidar</a:t>
            </a:r>
            <a:r>
              <a:rPr lang="en-US" dirty="0" smtClean="0"/>
              <a:t> </a:t>
            </a:r>
            <a:r>
              <a:rPr lang="en-US" dirty="0" smtClean="0"/>
              <a:t>matchups will support case studies, e.g. Indian Ocean low level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31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 smtClean="0"/>
              <a:t>Satellite/derivation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28738"/>
          </a:xfrm>
        </p:spPr>
        <p:txBody>
          <a:bodyPr>
            <a:normAutofit/>
          </a:bodyPr>
          <a:lstStyle/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GOES-13 to GOES-16 transition</a:t>
            </a:r>
            <a:endParaRPr lang="en-US" sz="1800" u="heavy" spc="-5" dirty="0" smtClean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Overlap proved to be NOT sufficient for NPW users to evaluate data and include in their operational chains. As a result most NWP centers have experienced 4 moths (and counting) data gap in their DA systems. 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Impact studies are being conducted – Environment Canada, ECMWF, NCEP</a:t>
            </a:r>
          </a:p>
          <a:p>
            <a:pPr marL="331470" lvl="1" indent="-285750">
              <a:buNone/>
            </a:pPr>
            <a:endParaRPr lang="en-US" dirty="0" smtClean="0"/>
          </a:p>
          <a:p>
            <a:pPr marL="331470" lvl="1" indent="-285750">
              <a:buNone/>
            </a:pPr>
            <a:r>
              <a:rPr lang="en-US" dirty="0" smtClean="0">
                <a:solidFill>
                  <a:schemeClr val="tx2"/>
                </a:solidFill>
              </a:rPr>
              <a:t>Reinstate recommendation from IWW13</a:t>
            </a:r>
            <a:endParaRPr lang="en-US" dirty="0" smtClean="0">
              <a:solidFill>
                <a:schemeClr val="tx2"/>
              </a:solidFill>
            </a:endParaRP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Recommendation to AMV producers: To provide a 9-month overlap period when transitioning to a new generation of satellite and for major derivation changes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For like-for-like satellite changes 3 month overlap period is </a:t>
            </a:r>
            <a:r>
              <a:rPr lang="en-US" dirty="0" err="1" smtClean="0"/>
              <a:t>stll</a:t>
            </a:r>
            <a:r>
              <a:rPr lang="en-US" dirty="0" smtClean="0"/>
              <a:t> </a:t>
            </a:r>
            <a:r>
              <a:rPr lang="en-US" dirty="0" smtClean="0"/>
              <a:t>considered sufficient.</a:t>
            </a:r>
          </a:p>
          <a:p>
            <a:pPr marL="33147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Communication of upcoming </a:t>
            </a:r>
            <a:r>
              <a:rPr lang="en-US" dirty="0" smtClean="0"/>
              <a:t>changes - use </a:t>
            </a:r>
            <a:r>
              <a:rPr lang="en-US" dirty="0" smtClean="0"/>
              <a:t>IWWG list</a:t>
            </a:r>
          </a:p>
          <a:p>
            <a:pPr marL="331470" lvl="1" indent="-285750"/>
            <a:endParaRPr lang="en-US" dirty="0"/>
          </a:p>
          <a:p>
            <a:pPr marL="331470" lvl="1" indent="-285750"/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84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/>
          </a:bodyPr>
          <a:lstStyle/>
          <a:p>
            <a:r>
              <a:rPr lang="en-US" dirty="0" err="1" smtClean="0"/>
              <a:t>Metop</a:t>
            </a:r>
            <a:r>
              <a:rPr lang="en-US" dirty="0" smtClean="0"/>
              <a:t>-A/B/C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1798604"/>
          </a:xfrm>
        </p:spPr>
        <p:txBody>
          <a:bodyPr>
            <a:normAutofit/>
          </a:bodyPr>
          <a:lstStyle/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“</a:t>
            </a:r>
            <a:r>
              <a:rPr lang="en-US" sz="1800" spc="-5" dirty="0" err="1" smtClean="0">
                <a:solidFill>
                  <a:prstClr val="white"/>
                </a:solidFill>
                <a:cs typeface="Arial" panose="020B0604020202020204" pitchFamily="34" charset="0"/>
              </a:rPr>
              <a:t>Tristar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” configuration for tandem </a:t>
            </a:r>
            <a:r>
              <a:rPr lang="en-US" sz="1800" spc="-5" dirty="0" err="1" smtClean="0">
                <a:solidFill>
                  <a:prstClr val="white"/>
                </a:solidFill>
                <a:cs typeface="Arial" panose="020B0604020202020204" pitchFamily="34" charset="0"/>
              </a:rPr>
              <a:t>Metop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-A/B/C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  is 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best for both AMV generation and to maximize ASCAT scatterometer coverage</a:t>
            </a:r>
            <a:endParaRPr lang="en-US" sz="1800" spc="-5" dirty="0" smtClean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331470" lvl="1" indent="-285750">
              <a:buNone/>
            </a:pPr>
            <a:endParaRPr lang="en-US" dirty="0" smtClean="0"/>
          </a:p>
          <a:p>
            <a:pPr marL="33147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331470" lvl="1" indent="-285750"/>
            <a:endParaRPr lang="en-US" dirty="0"/>
          </a:p>
          <a:p>
            <a:pPr marL="331470" lvl="1" indent="-285750"/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86596" y="3342924"/>
            <a:ext cx="7643004" cy="9315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3D winds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596" y="4442585"/>
            <a:ext cx="8108830" cy="179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23" marR="157093" indent="0">
              <a:spcBef>
                <a:spcPts val="0"/>
              </a:spcBef>
              <a:buClrTx/>
              <a:buFont typeface="Wingdings" charset="2"/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The group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 recognized 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the importance of 3D wind profiles and the new products planned e.g. from IASI</a:t>
            </a:r>
          </a:p>
          <a:p>
            <a:pPr marL="11723" marR="157093" indent="0">
              <a:spcBef>
                <a:spcPts val="0"/>
              </a:spcBef>
              <a:buClrTx/>
              <a:buFont typeface="Wingdings" charset="2"/>
              <a:buNone/>
            </a:pPr>
            <a:endParaRPr lang="en-US" sz="1800" u="sng" spc="-5" dirty="0">
              <a:solidFill>
                <a:prstClr val="white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11723" marR="157093" indent="0">
              <a:spcBef>
                <a:spcPts val="0"/>
              </a:spcBef>
              <a:buClrTx/>
              <a:buFont typeface="Wingdings" charset="2"/>
              <a:buNone/>
            </a:pPr>
            <a:r>
              <a:rPr lang="en-US" sz="1800" spc="-5" dirty="0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Preparations continue in readiness for Aeolus and all </a:t>
            </a:r>
            <a:r>
              <a:rPr lang="en-US" sz="1800" spc="-5" dirty="0" err="1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centres</a:t>
            </a:r>
            <a:r>
              <a:rPr lang="en-US" sz="1800" spc="-5" dirty="0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 look forward to a successful launch and obtaining real data</a:t>
            </a:r>
            <a:endParaRPr lang="en-US" sz="1800" spc="-5" dirty="0" smtClean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33147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3147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31470" lvl="1" indent="-285750"/>
            <a:endParaRPr lang="en-US" dirty="0" smtClean="0"/>
          </a:p>
          <a:p>
            <a:pPr marL="331470" lvl="1" indent="-285750"/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41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793754"/>
            <a:ext cx="7643004" cy="9315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Extended Abstracts and webpages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010085"/>
            <a:ext cx="8108830" cy="4580496"/>
          </a:xfrm>
        </p:spPr>
        <p:txBody>
          <a:bodyPr>
            <a:noAutofit/>
          </a:bodyPr>
          <a:lstStyle/>
          <a:p>
            <a:pPr marL="11723" marR="157093" lvl="0" indent="0">
              <a:spcBef>
                <a:spcPts val="0"/>
              </a:spcBef>
              <a:buClrTx/>
              <a:buNone/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Important to maintain abstracts/proceedings</a:t>
            </a:r>
          </a:p>
          <a:p>
            <a:pPr marL="297473" marR="157093" indent="-285750">
              <a:spcBef>
                <a:spcPts val="0"/>
              </a:spcBef>
            </a:pP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Still useful as a lot of work would otherwise be unpublished or not</a:t>
            </a:r>
            <a:r>
              <a:rPr lang="en-US" sz="1800" spc="-5" dirty="0" smtClean="0">
                <a:solidFill>
                  <a:prstClr val="white"/>
                </a:solidFill>
                <a:cs typeface="Arial" panose="020B0604020202020204" pitchFamily="34" charset="0"/>
              </a:rPr>
              <a:t> citable</a:t>
            </a:r>
          </a:p>
          <a:p>
            <a:pPr marL="297473" marR="157093" indent="-285750">
              <a:spcBef>
                <a:spcPts val="0"/>
              </a:spcBef>
            </a:pPr>
            <a:r>
              <a:rPr lang="en-US" sz="1800" spc="-5" dirty="0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Abstracts are useful record of progress made on AMVs over the years</a:t>
            </a:r>
          </a:p>
          <a:p>
            <a:pPr marL="297473" marR="157093" indent="-285750">
              <a:spcBef>
                <a:spcPts val="0"/>
              </a:spcBef>
            </a:pPr>
            <a:r>
              <a:rPr lang="en-US" sz="1800" spc="-5" dirty="0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Iliana </a:t>
            </a:r>
            <a:r>
              <a:rPr lang="en-US" sz="1800" spc="-5" dirty="0" err="1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Genkova</a:t>
            </a:r>
            <a:r>
              <a:rPr lang="en-US" sz="1800" spc="-5" dirty="0" smtClean="0">
                <a:solidFill>
                  <a:prstClr val="white"/>
                </a:solidFill>
                <a:uFill>
                  <a:solidFill>
                    <a:srgbClr val="7497C0"/>
                  </a:solidFill>
                </a:uFill>
                <a:cs typeface="Arial" panose="020B0604020202020204" pitchFamily="34" charset="0"/>
              </a:rPr>
              <a:t> and John Le Marshall have offered help chase/collect</a:t>
            </a:r>
          </a:p>
          <a:p>
            <a:pPr marL="297473" marR="157093" indent="-285750">
              <a:spcBef>
                <a:spcPts val="0"/>
              </a:spcBef>
            </a:pPr>
            <a:endParaRPr lang="en-US" sz="1800" spc="-5" dirty="0">
              <a:solidFill>
                <a:prstClr val="white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297473" marR="157093" indent="-285750">
              <a:spcBef>
                <a:spcPts val="0"/>
              </a:spcBef>
            </a:pPr>
            <a:endParaRPr lang="en-US" sz="1800" spc="-5" dirty="0">
              <a:solidFill>
                <a:srgbClr val="7497C0"/>
              </a:solidFill>
              <a:uFill>
                <a:solidFill>
                  <a:srgbClr val="7497C0"/>
                </a:solidFill>
              </a:uFill>
              <a:cs typeface="Arial" panose="020B0604020202020204" pitchFamily="34" charset="0"/>
            </a:endParaRPr>
          </a:p>
          <a:p>
            <a:pPr marL="45720" lvl="1" indent="0">
              <a:buNone/>
            </a:pPr>
            <a:r>
              <a:rPr lang="en-US" dirty="0" smtClean="0"/>
              <a:t>Website</a:t>
            </a:r>
          </a:p>
          <a:p>
            <a:pPr marL="331470" lvl="1" indent="-285750"/>
            <a:r>
              <a:rPr lang="en-US" dirty="0" smtClean="0"/>
              <a:t>Suggest to add AMV publications tab and link to Aeolus publications on the ESA pages</a:t>
            </a:r>
          </a:p>
          <a:p>
            <a:pPr marL="45720" lvl="1" indent="0">
              <a:buNone/>
            </a:pPr>
            <a:endParaRPr lang="en-US" dirty="0" smtClean="0"/>
          </a:p>
          <a:p>
            <a:pPr marL="45720" lvl="1" indent="0">
              <a:buNone/>
            </a:pPr>
            <a:r>
              <a:rPr lang="en-US" dirty="0" smtClean="0"/>
              <a:t>How for NWP</a:t>
            </a:r>
            <a:r>
              <a:rPr lang="en-US" dirty="0" smtClean="0"/>
              <a:t> centers </a:t>
            </a:r>
            <a:r>
              <a:rPr lang="en-US" dirty="0" smtClean="0"/>
              <a:t>to informally share results/issues</a:t>
            </a:r>
          </a:p>
          <a:p>
            <a:pPr marL="331470" lvl="1" indent="-285750"/>
            <a:r>
              <a:rPr lang="en-US" dirty="0" smtClean="0"/>
              <a:t>NWP co-chairs to consider suitable place e.g.</a:t>
            </a:r>
            <a:r>
              <a:rPr lang="en-US" dirty="0" smtClean="0"/>
              <a:t> IWWG </a:t>
            </a:r>
            <a:r>
              <a:rPr lang="en-US" dirty="0" smtClean="0"/>
              <a:t>NWP</a:t>
            </a:r>
            <a:r>
              <a:rPr lang="en-US" dirty="0" smtClean="0"/>
              <a:t> </a:t>
            </a:r>
            <a:r>
              <a:rPr lang="en-US" dirty="0" smtClean="0"/>
              <a:t>email, google group</a:t>
            </a:r>
          </a:p>
          <a:p>
            <a:pPr marL="331470" lvl="1" indent="-285750"/>
            <a:r>
              <a:rPr lang="en-US" dirty="0" smtClean="0"/>
              <a:t>Lots of new data sets coming up</a:t>
            </a:r>
          </a:p>
          <a:p>
            <a:pPr marL="331470" lvl="1" indent="-285750"/>
            <a:endParaRPr lang="en-US" dirty="0"/>
          </a:p>
          <a:p>
            <a:pPr marL="331470" lvl="1" indent="-285750"/>
            <a:endParaRPr lang="en-US" dirty="0"/>
          </a:p>
          <a:p>
            <a:pPr marL="331470" lvl="1" indent="-285750"/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2FCF8F-419A-8846-85EE-545DD20A1F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" y="0"/>
            <a:ext cx="1469212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6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3236</TotalTime>
  <Words>936</Words>
  <Application>Microsoft Macintosh PowerPoint</Application>
  <PresentationFormat>On-screen Show (4:3)</PresentationFormat>
  <Paragraphs>105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IWW14 Working Group Report</vt:lpstr>
      <vt:lpstr>CGMS High Level Priority Plan</vt:lpstr>
      <vt:lpstr>High Resolution Winds </vt:lpstr>
      <vt:lpstr>Data Latency</vt:lpstr>
      <vt:lpstr>New BUFR template</vt:lpstr>
      <vt:lpstr>NWP SAF activities</vt:lpstr>
      <vt:lpstr>Satellite/derivation changes</vt:lpstr>
      <vt:lpstr>Metop-A/B/C</vt:lpstr>
      <vt:lpstr>Extended Abstracts and webpages</vt:lpstr>
      <vt:lpstr>Workshop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AWG Cloud Height Algorithm (ACHA)</dc:title>
  <dc:creator>Andrew Heidinger</dc:creator>
  <cp:lastModifiedBy>iliana Genkova</cp:lastModifiedBy>
  <cp:revision>131</cp:revision>
  <dcterms:created xsi:type="dcterms:W3CDTF">2018-04-26T23:36:21Z</dcterms:created>
  <dcterms:modified xsi:type="dcterms:W3CDTF">2018-04-27T00:50:55Z</dcterms:modified>
</cp:coreProperties>
</file>