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14" r:id="rId2"/>
    <p:sldId id="307" r:id="rId3"/>
    <p:sldId id="308" r:id="rId4"/>
    <p:sldId id="309" r:id="rId5"/>
    <p:sldId id="310" r:id="rId6"/>
  </p:sldIdLst>
  <p:sldSz cx="9144000" cy="5715000" type="screen16x1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99">
          <p15:clr>
            <a:srgbClr val="A4A3A4"/>
          </p15:clr>
        </p15:guide>
        <p15:guide id="2" pos="27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AB0FF"/>
    <a:srgbClr val="AE4AFA"/>
    <a:srgbClr val="0066B3"/>
    <a:srgbClr val="87B0CC"/>
    <a:srgbClr val="003399"/>
    <a:srgbClr val="303030"/>
    <a:srgbClr val="0D0D0D"/>
    <a:srgbClr val="2929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3"/>
    <p:restoredTop sz="87981"/>
  </p:normalViewPr>
  <p:slideViewPr>
    <p:cSldViewPr snapToGrid="0" snapToObjects="1">
      <p:cViewPr varScale="1">
        <p:scale>
          <a:sx n="62" d="100"/>
          <a:sy n="62" d="100"/>
        </p:scale>
        <p:origin x="1488" y="66"/>
      </p:cViewPr>
      <p:guideLst>
        <p:guide orient="horz" pos="3599"/>
        <p:guide pos="27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charset="0"/>
                <a:ea typeface="Arial Regular" charset="0"/>
              </a:defRPr>
            </a:lvl1pPr>
          </a:lstStyle>
          <a:p>
            <a:pPr>
              <a:defRPr/>
            </a:pPr>
            <a:fld id="{5CCA33A1-5179-204F-BE0D-3861D358C1FB}" type="datetime1">
              <a:rPr lang="en-US" altLang="en-US" smtClean="0"/>
              <a:pPr>
                <a:defRPr/>
              </a:pPr>
              <a:t>4/24/2018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charset="0"/>
                <a:ea typeface="Arial Regular" charset="0"/>
              </a:defRPr>
            </a:lvl1pPr>
          </a:lstStyle>
          <a:p>
            <a:pPr>
              <a:defRPr/>
            </a:pPr>
            <a:fld id="{23C33851-55A8-144A-9D5D-C52DB481B5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9588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+mn-lt"/>
        <a:ea typeface="Arial Regular" charset="0"/>
        <a:cs typeface="Arial Regular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+mn-lt"/>
        <a:ea typeface="Arial Regular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+mn-lt"/>
        <a:ea typeface="Arial Regular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+mn-lt"/>
        <a:ea typeface="Arial Regular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+mn-lt"/>
        <a:ea typeface="Arial Regular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3418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Arial Regular" charset="0"/>
              <a:cs typeface="Arial Regular" charset="0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4CBA7C1-85A6-104A-8D68-BC3E76634C6A}" type="slidenum">
              <a:rPr lang="en-US" altLang="en-US">
                <a:ea typeface="Arial Regular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dirty="0">
              <a:ea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2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3418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Arial Regular" charset="0"/>
                <a:cs typeface="Arial Regular" charset="0"/>
              </a:rPr>
              <a:t>The main note here is that the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Arial Regular" charset="0"/>
                <a:cs typeface="Arial Regular" charset="0"/>
              </a:rPr>
              <a:t> mid-troposphere would be a data void, and the sounding AMV procedure fills in that region.  The impact per observation shows that those observations have the highest impact-per-observation.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Arial Regular" charset="0"/>
              <a:cs typeface="Arial Regular" charset="0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Arial Regular" charset="0"/>
                <a:cs typeface="Arial Regular" charset="0"/>
              </a:rPr>
              <a:t>This makes sense as the observations in the upper- and lower-troposphere are to some degree sampled by the GEO imagers.  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Arial Regular" charset="0"/>
              <a:cs typeface="Arial Regular" charset="0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4CBA7C1-85A6-104A-8D68-BC3E76634C6A}" type="slidenum">
              <a:rPr lang="en-US" altLang="en-US">
                <a:ea typeface="Arial Regular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dirty="0">
              <a:ea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7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3418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Arial Regular" charset="0"/>
              <a:cs typeface="Arial Regular" charset="0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4CBA7C1-85A6-104A-8D68-BC3E76634C6A}" type="slidenum">
              <a:rPr lang="en-US" altLang="en-US">
                <a:ea typeface="Arial Regular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dirty="0">
              <a:ea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67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3418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Arial Regular" charset="0"/>
                <a:cs typeface="Arial Regular" charset="0"/>
              </a:rPr>
              <a:t>Summary points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Arial Regular" charset="0"/>
                <a:cs typeface="Arial Regular" charset="0"/>
              </a:rPr>
              <a:t> from Pawson – FYI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Arial Regular" charset="0"/>
              <a:cs typeface="Arial Regular" charset="0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4CBA7C1-85A6-104A-8D68-BC3E76634C6A}" type="slidenum">
              <a:rPr lang="en-US" altLang="en-US">
                <a:ea typeface="Arial Regular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dirty="0">
              <a:ea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5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3AB0FF"/>
                </a:solidFill>
                <a:ea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4205"/>
      </p:ext>
    </p:extLst>
  </p:cSld>
  <p:clrMapOvr>
    <a:masterClrMapping/>
  </p:clrMapOvr>
  <p:transition spd="slow" advTm="13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0D0D0D"/>
            </a:gs>
            <a:gs pos="34000">
              <a:srgbClr val="303030"/>
            </a:gs>
            <a:gs pos="49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4"/>
            <a:ext cx="9144000" cy="571612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9819" y="123824"/>
            <a:ext cx="2678342" cy="25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1882" tIns="50941" rIns="101882" bIns="50941"/>
          <a:lstStyle>
            <a:lvl1pPr defTabSz="1019175">
              <a:defRPr sz="4000">
                <a:solidFill>
                  <a:srgbClr val="939BA8"/>
                </a:solidFill>
                <a:latin typeface="Arial" charset="0"/>
              </a:defRPr>
            </a:lvl1pPr>
            <a:lvl2pPr defTabSz="1019175">
              <a:defRPr sz="4000">
                <a:solidFill>
                  <a:srgbClr val="939BA8"/>
                </a:solidFill>
                <a:latin typeface="Arial" charset="0"/>
              </a:defRPr>
            </a:lvl2pPr>
            <a:lvl3pPr defTabSz="1019175">
              <a:defRPr sz="4000">
                <a:solidFill>
                  <a:srgbClr val="939BA8"/>
                </a:solidFill>
                <a:latin typeface="Arial" charset="0"/>
              </a:defRPr>
            </a:lvl3pPr>
            <a:lvl4pPr defTabSz="1019175">
              <a:defRPr sz="4000">
                <a:solidFill>
                  <a:srgbClr val="939BA8"/>
                </a:solidFill>
                <a:latin typeface="Arial" charset="0"/>
              </a:defRPr>
            </a:lvl4pPr>
            <a:lvl5pPr defTabSz="1019175">
              <a:defRPr sz="4000">
                <a:solidFill>
                  <a:srgbClr val="939BA8"/>
                </a:solidFill>
                <a:latin typeface="Arial" charset="0"/>
              </a:defRPr>
            </a:lvl5pPr>
            <a:lvl6pPr marL="4572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6pPr>
            <a:lvl7pPr marL="9144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7pPr>
            <a:lvl8pPr marL="13716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8pPr>
            <a:lvl9pPr marL="18288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800" b="0" i="0" dirty="0">
                <a:solidFill>
                  <a:schemeClr val="bg1"/>
                </a:solidFill>
                <a:ea typeface="Arial Regular" charset="0"/>
              </a:rPr>
              <a:t>National Aeronautics and Space Administration</a:t>
            </a:r>
            <a:endParaRPr lang="en-US" altLang="en-US" sz="2000" b="0" i="0" dirty="0">
              <a:solidFill>
                <a:schemeClr val="bg1"/>
              </a:solidFill>
              <a:ea typeface="Arial Regular" charset="0"/>
            </a:endParaRPr>
          </a:p>
        </p:txBody>
      </p:sp>
      <p:pic>
        <p:nvPicPr>
          <p:cNvPr id="11" name="Picture 25" descr="NASA insigniaCMYK"/>
          <p:cNvPicPr preferRelativeResize="0"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412" y="72178"/>
            <a:ext cx="430149" cy="34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6875752" y="5436696"/>
            <a:ext cx="2176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0" i="0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Arial Regular" charset="0"/>
              </a:rPr>
              <a:t>gmao.gsfc.nasa.gov</a:t>
            </a:r>
            <a:endParaRPr lang="en-US" sz="800" b="0" i="0" dirty="0">
              <a:solidFill>
                <a:schemeClr val="bg1">
                  <a:lumMod val="85000"/>
                  <a:lumOff val="15000"/>
                </a:schemeClr>
              </a:solidFill>
              <a:ea typeface="Arial Regular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00" y="5408564"/>
            <a:ext cx="960750" cy="31448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</p:sldLayoutIdLst>
  <p:transition spd="slow" advTm="1300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FFFF00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0" i="0" kern="1200">
          <a:solidFill>
            <a:schemeClr val="tx1"/>
          </a:solidFill>
          <a:latin typeface="+mn-lt"/>
          <a:ea typeface="Arial Regular" charset="0"/>
          <a:cs typeface="Arial Regular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b="0" i="0" kern="1200">
          <a:solidFill>
            <a:schemeClr val="tx1"/>
          </a:solidFill>
          <a:latin typeface="+mn-lt"/>
          <a:ea typeface="Arial Regular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0" i="0" kern="1200">
          <a:solidFill>
            <a:schemeClr val="tx1"/>
          </a:solidFill>
          <a:latin typeface="+mn-lt"/>
          <a:ea typeface="Arial Regular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b="0" i="0" kern="1200">
          <a:solidFill>
            <a:schemeClr val="tx1"/>
          </a:solidFill>
          <a:latin typeface="+mn-lt"/>
          <a:ea typeface="Arial Regular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b="0" i="0" kern="1200">
          <a:solidFill>
            <a:schemeClr val="tx1"/>
          </a:solidFill>
          <a:latin typeface="+mn-lt"/>
          <a:ea typeface="Arial Regular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970"/>
            <a:ext cx="7772400" cy="1225021"/>
          </a:xfrm>
        </p:spPr>
        <p:txBody>
          <a:bodyPr/>
          <a:lstStyle/>
          <a:p>
            <a:r>
              <a:rPr lang="en-US" dirty="0"/>
              <a:t>An OSSE Investigating a Constellation of </a:t>
            </a:r>
            <a:r>
              <a:rPr lang="en-US" dirty="0" smtClean="0"/>
              <a:t>4- 5(.8) </a:t>
            </a:r>
            <a:r>
              <a:rPr lang="en-US" dirty="0" err="1" smtClean="0"/>
              <a:t>μm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Infrared </a:t>
            </a:r>
            <a:r>
              <a:rPr lang="en-US" dirty="0" smtClean="0"/>
              <a:t>Sounders-----(</a:t>
            </a:r>
            <a:r>
              <a:rPr lang="en-US" smtClean="0"/>
              <a:t>Selections for IWW14)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5844"/>
            <a:ext cx="7772400" cy="1460500"/>
          </a:xfrm>
        </p:spPr>
        <p:txBody>
          <a:bodyPr/>
          <a:lstStyle/>
          <a:p>
            <a:r>
              <a:rPr lang="en-US" dirty="0"/>
              <a:t>Will McCarty1,2</a:t>
            </a:r>
          </a:p>
          <a:p>
            <a:r>
              <a:rPr lang="en-US" dirty="0"/>
              <a:t>1</a:t>
            </a:r>
            <a:r>
              <a:rPr lang="en-US" i="1" dirty="0"/>
              <a:t>Global Modeling and Assimilation Office</a:t>
            </a:r>
          </a:p>
          <a:p>
            <a:r>
              <a:rPr lang="en-US" dirty="0"/>
              <a:t>2</a:t>
            </a:r>
            <a:r>
              <a:rPr lang="en-US" i="1" dirty="0"/>
              <a:t>NASA Goddard Space Flight Center</a:t>
            </a:r>
          </a:p>
          <a:p>
            <a:r>
              <a:rPr lang="pt-BR" dirty="0"/>
              <a:t>J. Blaisdell3, M. Cordero-Fuentes1,4, D. Carvalho1,5, M. Chattopadhyay1,4, R. Errico1,5, R. Gelaro1,2,</a:t>
            </a:r>
          </a:p>
          <a:p>
            <a:r>
              <a:rPr lang="en-US" dirty="0"/>
              <a:t>L. Kouvaris3, I. Moradi1,6, S. Pawson1,2, N. Prive1,5, M. E. Sienkiewicz1,4, and J. Susskind2</a:t>
            </a:r>
          </a:p>
          <a:p>
            <a:r>
              <a:rPr lang="en-US" dirty="0"/>
              <a:t>3</a:t>
            </a:r>
            <a:r>
              <a:rPr lang="en-US" i="1" dirty="0"/>
              <a:t>Science Applications International Corporation</a:t>
            </a:r>
          </a:p>
          <a:p>
            <a:r>
              <a:rPr lang="en-US" dirty="0"/>
              <a:t>4</a:t>
            </a:r>
            <a:r>
              <a:rPr lang="en-US" i="1" dirty="0"/>
              <a:t>Science Systems and Applications, Inc.</a:t>
            </a:r>
          </a:p>
          <a:p>
            <a:r>
              <a:rPr lang="en-US" dirty="0"/>
              <a:t>5</a:t>
            </a:r>
            <a:r>
              <a:rPr lang="en-US" i="1" dirty="0"/>
              <a:t>Goddard Earth Sciences Technology and Research</a:t>
            </a:r>
          </a:p>
          <a:p>
            <a:r>
              <a:rPr lang="en-US" dirty="0"/>
              <a:t>6</a:t>
            </a:r>
            <a:r>
              <a:rPr lang="en-US" i="1" dirty="0"/>
              <a:t>Earth System Science Interdisciplinary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72977"/>
      </p:ext>
    </p:extLst>
  </p:cSld>
  <p:clrMapOvr>
    <a:masterClrMapping/>
  </p:clrMapOvr>
  <p:transition spd="slow" advTm="1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rgbClr val="0D0D0D"/>
            </a:gs>
            <a:gs pos="46000">
              <a:schemeClr val="bg1">
                <a:lumMod val="65000"/>
                <a:lumOff val="35000"/>
              </a:schemeClr>
            </a:gs>
            <a:gs pos="64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0" y="537794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3AB0FF"/>
                </a:solidFill>
              </a:rPr>
              <a:t>Forecast Impact (FSOI Metric)</a:t>
            </a:r>
            <a:endParaRPr lang="en-US" sz="2000" b="1" dirty="0">
              <a:solidFill>
                <a:srgbClr val="3AB0FF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95130" y="1070425"/>
            <a:ext cx="7871792" cy="3011244"/>
            <a:chOff x="795130" y="937905"/>
            <a:chExt cx="7871792" cy="3011244"/>
          </a:xfrm>
        </p:grpSpPr>
        <p:sp>
          <p:nvSpPr>
            <p:cNvPr id="4" name="Rectangle 3"/>
            <p:cNvSpPr/>
            <p:nvPr/>
          </p:nvSpPr>
          <p:spPr>
            <a:xfrm>
              <a:off x="795130" y="937905"/>
              <a:ext cx="7871792" cy="30112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981986" y="1067576"/>
              <a:ext cx="7498080" cy="2751903"/>
              <a:chOff x="1152544" y="1102291"/>
              <a:chExt cx="9907799" cy="363631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152544" y="1102291"/>
                <a:ext cx="9907799" cy="3636310"/>
                <a:chOff x="5285495" y="1513114"/>
                <a:chExt cx="9907799" cy="3636310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711"/>
                <a:stretch/>
              </p:blipFill>
              <p:spPr>
                <a:xfrm>
                  <a:off x="5285495" y="1513114"/>
                  <a:ext cx="5355296" cy="3636310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807"/>
                <a:stretch/>
              </p:blipFill>
              <p:spPr>
                <a:xfrm>
                  <a:off x="9837998" y="1516743"/>
                  <a:ext cx="5355296" cy="3632680"/>
                </a:xfrm>
                <a:prstGeom prst="rect">
                  <a:avLst/>
                </a:prstGeom>
              </p:spPr>
            </p:pic>
          </p:grpSp>
          <p:sp>
            <p:nvSpPr>
              <p:cNvPr id="7" name="TextBox 6"/>
              <p:cNvSpPr txBox="1"/>
              <p:nvPr/>
            </p:nvSpPr>
            <p:spPr>
              <a:xfrm>
                <a:off x="2104822" y="3722363"/>
                <a:ext cx="2647951" cy="691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Perfect </a:t>
                </a:r>
                <a:r>
                  <a:rPr lang="en-US" sz="1400" dirty="0" err="1" smtClean="0">
                    <a:solidFill>
                      <a:schemeClr val="bg1"/>
                    </a:solidFill>
                  </a:rPr>
                  <a:t>MISTiC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chemeClr val="bg1"/>
                    </a:solidFill>
                  </a:rPr>
                  <a:t>Obs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/>
                </a:r>
                <a:br>
                  <a:rPr lang="en-US" sz="1400" dirty="0" smtClean="0">
                    <a:solidFill>
                      <a:schemeClr val="bg1"/>
                    </a:solidFill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</a:rPr>
                  <a:t>4 Orbit Configuration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657323" y="3722362"/>
                <a:ext cx="2647951" cy="691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Imperfect </a:t>
                </a:r>
                <a:r>
                  <a:rPr lang="en-US" sz="1400" dirty="0" err="1" smtClean="0">
                    <a:solidFill>
                      <a:schemeClr val="bg1"/>
                    </a:solidFill>
                  </a:rPr>
                  <a:t>MISTiC</a:t>
                </a:r>
                <a:r>
                  <a:rPr lang="en-US" sz="1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 smtClean="0">
                    <a:solidFill>
                      <a:schemeClr val="bg1"/>
                    </a:solidFill>
                  </a:rPr>
                  <a:t>Obs</a:t>
                </a:r>
                <a:r>
                  <a:rPr lang="en-US" sz="1400" dirty="0">
                    <a:solidFill>
                      <a:schemeClr val="bg1"/>
                    </a:solidFill>
                  </a:rPr>
                  <a:t/>
                </a:r>
                <a:br>
                  <a:rPr lang="en-US" sz="1400" dirty="0">
                    <a:solidFill>
                      <a:schemeClr val="bg1"/>
                    </a:solidFill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</a:rPr>
                  <a:t>4 Orbit Configuration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5367338" y="1488281"/>
                <a:ext cx="1481137" cy="13096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5367338" y="1725315"/>
                <a:ext cx="4071937" cy="987583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172276" y="4161938"/>
            <a:ext cx="8772939" cy="1006411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Arial Regular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MISTiC</a:t>
            </a:r>
            <a:r>
              <a:rPr lang="en-US" sz="1800" dirty="0" smtClean="0"/>
              <a:t> Winds observations have a substantial impact on the skill of 24-hour forecasts, traced using an </a:t>
            </a:r>
            <a:r>
              <a:rPr lang="en-US" sz="1800" dirty="0" err="1" smtClean="0"/>
              <a:t>adjoint</a:t>
            </a:r>
            <a:r>
              <a:rPr lang="en-US" sz="1800" dirty="0" smtClean="0"/>
              <a:t>-based impact tool.  Adding observation errors, </a:t>
            </a:r>
            <a:r>
              <a:rPr lang="en-US" sz="1800" dirty="0" err="1" smtClean="0"/>
              <a:t>MISTiC</a:t>
            </a:r>
            <a:r>
              <a:rPr lang="en-US" sz="1800" dirty="0" smtClean="0"/>
              <a:t> Winds wind data maintain high impact, while the impact of the radiances drops substantially in the “mix”</a:t>
            </a:r>
          </a:p>
          <a:p>
            <a:r>
              <a:rPr lang="en-US" sz="1800" dirty="0" smtClean="0"/>
              <a:t>(Radiance impact drop due to RT shortcomings in ‘imperfect’ observations, recoverable w/ development)</a:t>
            </a:r>
          </a:p>
        </p:txBody>
      </p:sp>
    </p:spTree>
    <p:extLst>
      <p:ext uri="{BB962C8B-B14F-4D97-AF65-F5344CB8AC3E}">
        <p14:creationId xmlns:p14="http://schemas.microsoft.com/office/powerpoint/2010/main" val="69104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rgbClr val="0D0D0D"/>
            </a:gs>
            <a:gs pos="46000">
              <a:schemeClr val="bg1">
                <a:lumMod val="65000"/>
                <a:lumOff val="35000"/>
              </a:schemeClr>
            </a:gs>
            <a:gs pos="64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59826" y="695740"/>
            <a:ext cx="2346135" cy="4592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0" y="590803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3AB0FF"/>
                </a:solidFill>
              </a:rPr>
              <a:t>Impact of </a:t>
            </a:r>
            <a:r>
              <a:rPr lang="en-US" sz="2000" b="1" dirty="0" err="1" smtClean="0">
                <a:solidFill>
                  <a:srgbClr val="3AB0FF"/>
                </a:solidFill>
              </a:rPr>
              <a:t>MISTiC</a:t>
            </a:r>
            <a:r>
              <a:rPr lang="en-US" sz="2000" b="1" dirty="0" smtClean="0">
                <a:solidFill>
                  <a:srgbClr val="3AB0FF"/>
                </a:solidFill>
              </a:rPr>
              <a:t> Wind AMVs </a:t>
            </a:r>
            <a:endParaRPr lang="en-US" sz="2000" b="1" dirty="0">
              <a:solidFill>
                <a:srgbClr val="3AB0FF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82823" y="1185463"/>
            <a:ext cx="3608034" cy="3843738"/>
          </a:xfrm>
          <a:prstGeom prst="rect">
            <a:avLst/>
          </a:prstGeom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Arial Regular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Arial Regular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/>
              <a:t>Cloud and WV AMVs combined</a:t>
            </a:r>
          </a:p>
          <a:p>
            <a:pPr marL="234950" lvl="1" indent="-222250" algn="l">
              <a:buFont typeface="Arial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err="1" smtClean="0"/>
              <a:t>MISTiC</a:t>
            </a:r>
            <a:r>
              <a:rPr lang="en-US" sz="1800" dirty="0" smtClean="0"/>
              <a:t> Winds sampling strategy results in a consistent distribution of observations through troposphere</a:t>
            </a:r>
          </a:p>
          <a:p>
            <a:pPr marL="234950" lvl="1" indent="-222250" algn="l">
              <a:buFont typeface="Arial" charset="0"/>
              <a:buChar char="•"/>
            </a:pPr>
            <a:r>
              <a:rPr lang="en-US" sz="1800" dirty="0" smtClean="0"/>
              <a:t>The OSSE demonstrates that the highest impact of </a:t>
            </a:r>
            <a:r>
              <a:rPr lang="en-US" sz="1800" dirty="0" err="1" smtClean="0"/>
              <a:t>MISTiC</a:t>
            </a:r>
            <a:r>
              <a:rPr lang="en-US" sz="1800" dirty="0" smtClean="0"/>
              <a:t> Winds measurements comes from middle troposphere</a:t>
            </a:r>
          </a:p>
          <a:p>
            <a:pPr marL="234950" lvl="1" indent="-222250" algn="l">
              <a:buFont typeface="Arial" charset="0"/>
              <a:buChar char="•"/>
            </a:pPr>
            <a:r>
              <a:rPr lang="en-US" sz="1800" dirty="0" smtClean="0">
                <a:solidFill>
                  <a:srgbClr val="00B0F0"/>
                </a:solidFill>
              </a:rPr>
              <a:t>It is the winds derived from water-sensitive radiances that are the most impactful </a:t>
            </a:r>
            <a:endParaRPr lang="en-US" sz="1800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62" t="5246" r="4687" b="6009"/>
          <a:stretch/>
        </p:blipFill>
        <p:spPr>
          <a:xfrm>
            <a:off x="6899259" y="1185462"/>
            <a:ext cx="1952471" cy="396511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805" y="699055"/>
            <a:ext cx="2346135" cy="4592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7" t="2806" r="64293" b="6114"/>
          <a:stretch/>
        </p:blipFill>
        <p:spPr>
          <a:xfrm>
            <a:off x="596348" y="1055157"/>
            <a:ext cx="1801898" cy="41430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7504" y="785191"/>
            <a:ext cx="2067339" cy="584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No of </a:t>
            </a:r>
            <a:r>
              <a:rPr lang="en-US" sz="1600" dirty="0" err="1" smtClean="0">
                <a:solidFill>
                  <a:schemeClr val="bg1"/>
                </a:solidFill>
              </a:rPr>
              <a:t>Obs</a:t>
            </a:r>
            <a:r>
              <a:rPr lang="en-US" sz="1600" dirty="0" smtClean="0">
                <a:solidFill>
                  <a:schemeClr val="bg1"/>
                </a:solidFill>
              </a:rPr>
              <a:t> used 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(millions)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2209" y="778567"/>
            <a:ext cx="2067339" cy="584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Impact per </a:t>
            </a:r>
            <a:r>
              <a:rPr lang="en-US" sz="1600" dirty="0" err="1" smtClean="0">
                <a:solidFill>
                  <a:schemeClr val="bg1"/>
                </a:solidFill>
              </a:rPr>
              <a:t>Obs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(negative is good!)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rgbClr val="0D0D0D"/>
            </a:gs>
            <a:gs pos="46000">
              <a:schemeClr val="bg1">
                <a:lumMod val="65000"/>
                <a:lumOff val="35000"/>
              </a:schemeClr>
            </a:gs>
            <a:gs pos="64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0" y="590803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3AB0FF"/>
                </a:solidFill>
              </a:rPr>
              <a:t>FSOI Metric for the </a:t>
            </a:r>
            <a:r>
              <a:rPr lang="en-US" sz="2000" b="1" dirty="0" err="1" smtClean="0">
                <a:solidFill>
                  <a:srgbClr val="3AB0FF"/>
                </a:solidFill>
              </a:rPr>
              <a:t>MISTiC</a:t>
            </a:r>
            <a:r>
              <a:rPr lang="en-US" sz="2000" b="1" dirty="0" smtClean="0">
                <a:solidFill>
                  <a:srgbClr val="3AB0FF"/>
                </a:solidFill>
              </a:rPr>
              <a:t> Winds Spectral Radiances </a:t>
            </a:r>
            <a:endParaRPr lang="en-US" sz="2000" b="1" dirty="0">
              <a:solidFill>
                <a:srgbClr val="3AB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296" y="4253950"/>
            <a:ext cx="874643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/>
                </a:solidFill>
              </a:rPr>
              <a:t>Moisture channels:</a:t>
            </a:r>
            <a:r>
              <a:rPr lang="en-US" sz="1600" dirty="0"/>
              <a:t> beneficial impacts persist from “perfect” to “imperfect” case </a:t>
            </a:r>
          </a:p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Temperature channels: </a:t>
            </a:r>
            <a:r>
              <a:rPr lang="en-US" sz="1600" dirty="0" smtClean="0"/>
              <a:t>large beneficial impact in “perfect” observation scenario turns around when errors are introduced </a:t>
            </a:r>
            <a:r>
              <a:rPr lang="mr-IN" sz="1600" dirty="0" smtClean="0"/>
              <a:t>–</a:t>
            </a:r>
            <a:r>
              <a:rPr lang="en-US" sz="1600" dirty="0" smtClean="0"/>
              <a:t> main uncertainty here is in radiation transfer model </a:t>
            </a:r>
            <a:r>
              <a:rPr lang="mr-IN" sz="1600" dirty="0" smtClean="0"/>
              <a:t>–</a:t>
            </a:r>
            <a:r>
              <a:rPr lang="en-US" sz="1600" dirty="0" smtClean="0"/>
              <a:t> this is not a limitation of the observation concept and will be addressed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37323" y="1043611"/>
            <a:ext cx="8335618" cy="3044335"/>
            <a:chOff x="437323" y="1043611"/>
            <a:chExt cx="8335618" cy="3044335"/>
          </a:xfrm>
        </p:grpSpPr>
        <p:grpSp>
          <p:nvGrpSpPr>
            <p:cNvPr id="6" name="Group 5"/>
            <p:cNvGrpSpPr/>
            <p:nvPr/>
          </p:nvGrpSpPr>
          <p:grpSpPr>
            <a:xfrm>
              <a:off x="437323" y="1043611"/>
              <a:ext cx="8335618" cy="3044335"/>
              <a:chOff x="543339" y="1162879"/>
              <a:chExt cx="8335618" cy="30443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43339" y="1162879"/>
                <a:ext cx="8335618" cy="30347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71" t="49685" r="7065"/>
              <a:stretch/>
            </p:blipFill>
            <p:spPr>
              <a:xfrm>
                <a:off x="2633870" y="1446720"/>
                <a:ext cx="6215270" cy="2760494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806" t="17975" r="27735" b="12266"/>
              <a:stretch/>
            </p:blipFill>
            <p:spPr>
              <a:xfrm rot="16200000">
                <a:off x="1056857" y="2093845"/>
                <a:ext cx="1974576" cy="1205946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1424612" y="1059099"/>
              <a:ext cx="12059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bg1"/>
                  </a:solidFill>
                </a:rPr>
                <a:t>Spectrum (on its side)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9" name="Right Arrow Callout 8"/>
            <p:cNvSpPr/>
            <p:nvPr/>
          </p:nvSpPr>
          <p:spPr>
            <a:xfrm>
              <a:off x="487018" y="1858618"/>
              <a:ext cx="1093303" cy="526774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7704"/>
              </a:avLst>
            </a:prstGeom>
            <a:solidFill>
              <a:schemeClr val="tx1"/>
            </a:solidFill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rgbClr val="7030A0"/>
                  </a:solidFill>
                </a:rPr>
                <a:t>“temp” channels</a:t>
              </a:r>
              <a:endParaRPr lang="en-US" sz="1400">
                <a:solidFill>
                  <a:srgbClr val="7030A0"/>
                </a:solidFill>
              </a:endParaRPr>
            </a:p>
          </p:txBody>
        </p:sp>
        <p:sp>
          <p:nvSpPr>
            <p:cNvPr id="10" name="Right Arrow Callout 9"/>
            <p:cNvSpPr/>
            <p:nvPr/>
          </p:nvSpPr>
          <p:spPr>
            <a:xfrm>
              <a:off x="490333" y="2696817"/>
              <a:ext cx="1093303" cy="526774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77704"/>
              </a:avLst>
            </a:prstGeom>
            <a:solidFill>
              <a:schemeClr val="tx1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accent5"/>
                  </a:solidFill>
                </a:rPr>
                <a:t>moisturechannels</a:t>
              </a:r>
              <a:endParaRPr lang="en-US" sz="1400" dirty="0">
                <a:solidFill>
                  <a:schemeClr val="accent5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5287617" y="2113481"/>
              <a:ext cx="2613992" cy="13493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5300871" y="3041374"/>
              <a:ext cx="2302564" cy="3314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210339" y="1828801"/>
              <a:ext cx="14709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rgbClr val="7030A0"/>
                  </a:solidFill>
                </a:rPr>
                <a:t>Big benefit</a:t>
              </a:r>
              <a:endParaRPr lang="en-US" sz="14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41103" y="1049994"/>
              <a:ext cx="62020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Per channel impact on one-day forecast skill (</a:t>
              </a:r>
              <a:r>
                <a:rPr lang="en-US" sz="1400" smtClean="0">
                  <a:solidFill>
                    <a:schemeClr val="bg1"/>
                  </a:solidFill>
                </a:rPr>
                <a:t>negative is error reduction)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8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rgbClr val="0D0D0D"/>
            </a:gs>
            <a:gs pos="46000">
              <a:schemeClr val="bg1">
                <a:lumMod val="65000"/>
                <a:lumOff val="35000"/>
              </a:schemeClr>
            </a:gs>
            <a:gs pos="64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0" y="590803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sz="2000" b="1" smtClean="0">
                <a:solidFill>
                  <a:srgbClr val="3AB0FF"/>
                </a:solidFill>
              </a:rPr>
              <a:t>Summary of Main Results</a:t>
            </a:r>
            <a:endParaRPr lang="en-US" sz="2000" b="1" dirty="0">
              <a:solidFill>
                <a:srgbClr val="3AB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10345"/>
            <a:ext cx="879281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This GEOS OSSE study has demonstrated the beneficial impacts of the </a:t>
            </a:r>
            <a:r>
              <a:rPr lang="en-US" dirty="0" err="1" smtClean="0"/>
              <a:t>MISTiC</a:t>
            </a:r>
            <a:r>
              <a:rPr lang="en-US" dirty="0" smtClean="0"/>
              <a:t> Winds concept on global weather prediction 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A four-plane constellation has more impact than a single plane 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The most beneficial impact is from the mid-tropospheric winds derived from radiance channels that are not available from other platforms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It is important to perform a detailed analysis of errors and their impacts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Development of (used) radiation-transfer code in the short-wave IR is likely to lead to more beneficial impacts </a:t>
            </a:r>
            <a:r>
              <a:rPr lang="mr-IN" dirty="0" smtClean="0"/>
              <a:t>–</a:t>
            </a:r>
            <a:r>
              <a:rPr lang="en-US" dirty="0" smtClean="0"/>
              <a:t> this is also applicable to existing hyperspectral data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/>
              <a:t>The GMAO’s GEOS OSSE suite is suited to other studies, including active wind sensing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MAO-16x10-V1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16297</TotalTime>
  <Words>507</Words>
  <Application>Microsoft Office PowerPoint</Application>
  <PresentationFormat>On-screen Show (16:10)</PresentationFormat>
  <Paragraphs>47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Arial Regular</vt:lpstr>
      <vt:lpstr>Calibri</vt:lpstr>
      <vt:lpstr>Mangal</vt:lpstr>
      <vt:lpstr>Wingdings</vt:lpstr>
      <vt:lpstr>GMAO-16x10-V1</vt:lpstr>
      <vt:lpstr>An OSSE Investigating a Constellation of 4- 5(.8) μm Infrared Sounders-----(Selections for IWW14)</vt:lpstr>
      <vt:lpstr>PowerPoint Presentation</vt:lpstr>
      <vt:lpstr>PowerPoint Presentation</vt:lpstr>
      <vt:lpstr>PowerPoint Presentation</vt:lpstr>
      <vt:lpstr>PowerPoint Presentation</vt:lpstr>
    </vt:vector>
  </TitlesOfParts>
  <Company>NASA Global Modeling and Assimilation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 Pawson</dc:creator>
  <cp:lastModifiedBy>Maschhoff, Kevin R  (US)</cp:lastModifiedBy>
  <cp:revision>532</cp:revision>
  <cp:lastPrinted>2017-07-11T18:31:30Z</cp:lastPrinted>
  <dcterms:created xsi:type="dcterms:W3CDTF">2014-08-28T13:35:13Z</dcterms:created>
  <dcterms:modified xsi:type="dcterms:W3CDTF">2018-04-25T02:00:46Z</dcterms:modified>
</cp:coreProperties>
</file>