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Lst>
  <p:notesMasterIdLst>
    <p:notesMasterId r:id="rId32"/>
  </p:notesMasterIdLst>
  <p:handoutMasterIdLst>
    <p:handoutMasterId r:id="rId33"/>
  </p:handoutMasterIdLst>
  <p:sldIdLst>
    <p:sldId id="589" r:id="rId2"/>
    <p:sldId id="598" r:id="rId3"/>
    <p:sldId id="604" r:id="rId4"/>
    <p:sldId id="646" r:id="rId5"/>
    <p:sldId id="608" r:id="rId6"/>
    <p:sldId id="606" r:id="rId7"/>
    <p:sldId id="647" r:id="rId8"/>
    <p:sldId id="648" r:id="rId9"/>
    <p:sldId id="650" r:id="rId10"/>
    <p:sldId id="649" r:id="rId11"/>
    <p:sldId id="651" r:id="rId12"/>
    <p:sldId id="652" r:id="rId13"/>
    <p:sldId id="654" r:id="rId14"/>
    <p:sldId id="616" r:id="rId15"/>
    <p:sldId id="653" r:id="rId16"/>
    <p:sldId id="615" r:id="rId17"/>
    <p:sldId id="656" r:id="rId18"/>
    <p:sldId id="658" r:id="rId19"/>
    <p:sldId id="659" r:id="rId20"/>
    <p:sldId id="621" r:id="rId21"/>
    <p:sldId id="620" r:id="rId22"/>
    <p:sldId id="660" r:id="rId23"/>
    <p:sldId id="622" r:id="rId24"/>
    <p:sldId id="661" r:id="rId25"/>
    <p:sldId id="629" r:id="rId26"/>
    <p:sldId id="624" r:id="rId27"/>
    <p:sldId id="599" r:id="rId28"/>
    <p:sldId id="600" r:id="rId29"/>
    <p:sldId id="602" r:id="rId30"/>
    <p:sldId id="603" r:id="rId31"/>
  </p:sldIdLst>
  <p:sldSz cx="9906000" cy="6858000" type="A4"/>
  <p:notesSz cx="9931400" cy="14363700"/>
  <p:defaultTex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p:defaultTextStyle>
  <p:extLst>
    <p:ext uri="{EFAFB233-063F-42B5-8137-9DF3F51BA10A}">
      <p15:sldGuideLst xmlns:p15="http://schemas.microsoft.com/office/powerpoint/2012/main">
        <p15:guide id="1" orient="horz" pos="1164">
          <p15:clr>
            <a:srgbClr val="A4A3A4"/>
          </p15:clr>
        </p15:guide>
        <p15:guide id="2" orient="horz" pos="1410">
          <p15:clr>
            <a:srgbClr val="A4A3A4"/>
          </p15:clr>
        </p15:guide>
        <p15:guide id="3" orient="horz" pos="2715">
          <p15:clr>
            <a:srgbClr val="A4A3A4"/>
          </p15:clr>
        </p15:guide>
        <p15:guide id="4" orient="horz" pos="2389">
          <p15:clr>
            <a:srgbClr val="A4A3A4"/>
          </p15:clr>
        </p15:guide>
        <p15:guide id="5" orient="horz" pos="2064">
          <p15:clr>
            <a:srgbClr val="A4A3A4"/>
          </p15:clr>
        </p15:guide>
        <p15:guide id="6" orient="horz" pos="1735">
          <p15:clr>
            <a:srgbClr val="A4A3A4"/>
          </p15:clr>
        </p15:guide>
        <p15:guide id="7" orient="horz" pos="3369">
          <p15:clr>
            <a:srgbClr val="A4A3A4"/>
          </p15:clr>
        </p15:guide>
        <p15:guide id="8" orient="horz" pos="3698">
          <p15:clr>
            <a:srgbClr val="A4A3A4"/>
          </p15:clr>
        </p15:guide>
        <p15:guide id="9" pos="4214">
          <p15:clr>
            <a:srgbClr val="A4A3A4"/>
          </p15:clr>
        </p15:guide>
        <p15:guide id="10" pos="196">
          <p15:clr>
            <a:srgbClr val="A4A3A4"/>
          </p15:clr>
        </p15:guide>
        <p15:guide id="11" pos="1552">
          <p15:clr>
            <a:srgbClr val="A4A3A4"/>
          </p15:clr>
        </p15:guide>
        <p15:guide id="12" pos="4879">
          <p15:clr>
            <a:srgbClr val="A4A3A4"/>
          </p15:clr>
        </p15:guide>
        <p15:guide id="13" pos="5556">
          <p15:clr>
            <a:srgbClr val="A4A3A4"/>
          </p15:clr>
        </p15:guide>
        <p15:guide id="14" pos="2235">
          <p15:clr>
            <a:srgbClr val="A4A3A4"/>
          </p15:clr>
        </p15:guide>
        <p15:guide id="15" pos="874">
          <p15:clr>
            <a:srgbClr val="A4A3A4"/>
          </p15:clr>
        </p15:guide>
      </p15:sldGuideLst>
    </p:ext>
    <p:ext uri="{2D200454-40CA-4A62-9FC3-DE9A4176ACB9}">
      <p15:notesGuideLst xmlns:p15="http://schemas.microsoft.com/office/powerpoint/2012/main">
        <p15:guide id="1" orient="horz" pos="4525">
          <p15:clr>
            <a:srgbClr val="A4A3A4"/>
          </p15:clr>
        </p15:guide>
        <p15:guide id="2" pos="31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5E2"/>
    <a:srgbClr val="00205B"/>
    <a:srgbClr val="FE5000"/>
    <a:srgbClr val="C5B9AC"/>
    <a:srgbClr val="CB333B"/>
    <a:srgbClr val="FEDB00"/>
    <a:srgbClr val="968C83"/>
    <a:srgbClr val="99C2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4" autoAdjust="0"/>
    <p:restoredTop sz="96866" autoAdjust="0"/>
  </p:normalViewPr>
  <p:slideViewPr>
    <p:cSldViewPr snapToGrid="0">
      <p:cViewPr varScale="1">
        <p:scale>
          <a:sx n="78" d="100"/>
          <a:sy n="78" d="100"/>
        </p:scale>
        <p:origin x="130" y="58"/>
      </p:cViewPr>
      <p:guideLst>
        <p:guide orient="horz" pos="1164"/>
        <p:guide orient="horz" pos="1410"/>
        <p:guide orient="horz" pos="2715"/>
        <p:guide orient="horz" pos="2389"/>
        <p:guide orient="horz" pos="2064"/>
        <p:guide orient="horz" pos="1735"/>
        <p:guide orient="horz" pos="3369"/>
        <p:guide orient="horz" pos="3698"/>
        <p:guide pos="4214"/>
        <p:guide pos="196"/>
        <p:guide pos="1552"/>
        <p:guide pos="4879"/>
        <p:guide pos="5556"/>
        <p:guide pos="2235"/>
        <p:guide pos="874"/>
      </p:guideLst>
    </p:cSldViewPr>
  </p:slideViewPr>
  <p:outlineViewPr>
    <p:cViewPr>
      <p:scale>
        <a:sx n="33" d="100"/>
        <a:sy n="33" d="100"/>
      </p:scale>
      <p:origin x="0" y="-15804"/>
    </p:cViewPr>
  </p:outlineViewPr>
  <p:notesTextViewPr>
    <p:cViewPr>
      <p:scale>
        <a:sx n="100" d="100"/>
        <a:sy n="100" d="100"/>
      </p:scale>
      <p:origin x="0" y="0"/>
    </p:cViewPr>
  </p:notesTextViewPr>
  <p:sorterViewPr>
    <p:cViewPr>
      <p:scale>
        <a:sx n="80" d="100"/>
        <a:sy n="80" d="100"/>
      </p:scale>
      <p:origin x="0" y="-1248"/>
    </p:cViewPr>
  </p:sorterViewPr>
  <p:notesViewPr>
    <p:cSldViewPr snapToGrid="0">
      <p:cViewPr varScale="1">
        <p:scale>
          <a:sx n="82" d="100"/>
          <a:sy n="82" d="100"/>
        </p:scale>
        <p:origin x="-3954" y="-78"/>
      </p:cViewPr>
      <p:guideLst>
        <p:guide orient="horz" pos="4525"/>
        <p:guide pos="312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0" cy="2619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79" name="Rectangle 3"/>
          <p:cNvSpPr>
            <a:spLocks noGrp="1" noChangeArrowheads="1"/>
          </p:cNvSpPr>
          <p:nvPr>
            <p:ph type="dt" sz="quarter" idx="1"/>
          </p:nvPr>
        </p:nvSpPr>
        <p:spPr bwMode="auto">
          <a:xfrm>
            <a:off x="9982200" y="0"/>
            <a:ext cx="0" cy="2619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0" name="Rectangle 4"/>
          <p:cNvSpPr>
            <a:spLocks noGrp="1" noChangeArrowheads="1"/>
          </p:cNvSpPr>
          <p:nvPr>
            <p:ph type="ftr" sz="quarter" idx="2"/>
          </p:nvPr>
        </p:nvSpPr>
        <p:spPr bwMode="auto">
          <a:xfrm>
            <a:off x="0" y="14090650"/>
            <a:ext cx="0" cy="261938"/>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1" name="Rectangle 5"/>
          <p:cNvSpPr>
            <a:spLocks noGrp="1" noChangeArrowheads="1"/>
          </p:cNvSpPr>
          <p:nvPr>
            <p:ph type="sldNum" sz="quarter" idx="3"/>
          </p:nvPr>
        </p:nvSpPr>
        <p:spPr bwMode="auto">
          <a:xfrm>
            <a:off x="9707563" y="14085888"/>
            <a:ext cx="274637" cy="266700"/>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fld id="{E842FA72-B9ED-494F-A64D-EC1E1901C355}" type="slidenum">
              <a:rPr lang="de-DE"/>
              <a:pPr>
                <a:defRPr/>
              </a:pPr>
              <a:t>‹N°›</a:t>
            </a:fld>
            <a:endParaRPr lang="de-DE"/>
          </a:p>
        </p:txBody>
      </p:sp>
    </p:spTree>
    <p:extLst>
      <p:ext uri="{BB962C8B-B14F-4D97-AF65-F5344CB8AC3E}">
        <p14:creationId xmlns:p14="http://schemas.microsoft.com/office/powerpoint/2010/main" val="609361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302125" cy="719138"/>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5" name="Rectangle 3"/>
          <p:cNvSpPr>
            <a:spLocks noGrp="1" noChangeArrowheads="1"/>
          </p:cNvSpPr>
          <p:nvPr>
            <p:ph type="dt" idx="1"/>
          </p:nvPr>
        </p:nvSpPr>
        <p:spPr bwMode="auto">
          <a:xfrm>
            <a:off x="5629275" y="0"/>
            <a:ext cx="4302125" cy="719138"/>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205828" name="Rectangle 4"/>
          <p:cNvSpPr>
            <a:spLocks noGrp="1" noRot="1" noChangeAspect="1" noChangeArrowheads="1" noTextEdit="1"/>
          </p:cNvSpPr>
          <p:nvPr>
            <p:ph type="sldImg" idx="2"/>
          </p:nvPr>
        </p:nvSpPr>
        <p:spPr bwMode="auto">
          <a:xfrm>
            <a:off x="1074738" y="1074738"/>
            <a:ext cx="7781925" cy="538638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1322388" y="6819900"/>
            <a:ext cx="7286625" cy="6469063"/>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078" name="Rectangle 6"/>
          <p:cNvSpPr>
            <a:spLocks noGrp="1" noChangeArrowheads="1"/>
          </p:cNvSpPr>
          <p:nvPr>
            <p:ph type="ftr" sz="quarter" idx="4"/>
          </p:nvPr>
        </p:nvSpPr>
        <p:spPr bwMode="auto">
          <a:xfrm>
            <a:off x="0" y="13644563"/>
            <a:ext cx="4302125" cy="719137"/>
          </a:xfrm>
          <a:prstGeom prst="rect">
            <a:avLst/>
          </a:prstGeom>
          <a:noFill/>
          <a:ln w="9525">
            <a:noFill/>
            <a:miter lim="800000"/>
            <a:headEnd/>
            <a:tailEnd/>
          </a:ln>
          <a:effectLst/>
        </p:spPr>
        <p:txBody>
          <a:bodyPr vert="horz" wrap="square" lIns="133601" tIns="66800" rIns="133601" bIns="66800" numCol="1" anchor="b"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9" name="Rectangle 7"/>
          <p:cNvSpPr>
            <a:spLocks noGrp="1" noChangeArrowheads="1"/>
          </p:cNvSpPr>
          <p:nvPr>
            <p:ph type="sldNum" sz="quarter" idx="5"/>
          </p:nvPr>
        </p:nvSpPr>
        <p:spPr bwMode="auto">
          <a:xfrm>
            <a:off x="5629275" y="13644563"/>
            <a:ext cx="4302125" cy="719137"/>
          </a:xfrm>
          <a:prstGeom prst="rect">
            <a:avLst/>
          </a:prstGeom>
          <a:noFill/>
          <a:ln w="9525">
            <a:noFill/>
            <a:miter lim="800000"/>
            <a:headEnd/>
            <a:tailEnd/>
          </a:ln>
          <a:effectLst/>
        </p:spPr>
        <p:txBody>
          <a:bodyPr vert="horz" wrap="square" lIns="133601" tIns="66800" rIns="133601" bIns="66800" numCol="1" anchor="b"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fld id="{7FE02029-9BE2-4139-82E8-7E205433FD51}" type="slidenum">
              <a:rPr lang="de-DE"/>
              <a:pPr>
                <a:defRPr/>
              </a:pPr>
              <a:t>‹N°›</a:t>
            </a:fld>
            <a:endParaRPr lang="de-DE"/>
          </a:p>
        </p:txBody>
      </p:sp>
    </p:spTree>
    <p:extLst>
      <p:ext uri="{BB962C8B-B14F-4D97-AF65-F5344CB8AC3E}">
        <p14:creationId xmlns:p14="http://schemas.microsoft.com/office/powerpoint/2010/main" val="39804190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pPr defTabSz="1333500"/>
            <a:fld id="{B3123BCD-06C1-4979-A4B6-929E88FE602B}" type="slidenum">
              <a:rPr lang="de-DE" smtClean="0"/>
              <a:pPr defTabSz="1333500"/>
              <a:t>1</a:t>
            </a:fld>
            <a:endParaRPr lang="de-DE"/>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endParaRPr lang="de-DE" dirty="0"/>
          </a:p>
        </p:txBody>
      </p:sp>
    </p:spTree>
    <p:extLst>
      <p:ext uri="{BB962C8B-B14F-4D97-AF65-F5344CB8AC3E}">
        <p14:creationId xmlns:p14="http://schemas.microsoft.com/office/powerpoint/2010/main" val="3902205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1074738"/>
            <a:ext cx="7781925" cy="5386387"/>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0D21AE84-5974-4939-8492-A8EF79818EDC}" type="slidenum">
              <a:rPr lang="de-DE" smtClean="0">
                <a:solidFill>
                  <a:prstClr val="white"/>
                </a:solidFill>
              </a:rPr>
              <a:pPr>
                <a:defRPr/>
              </a:pPr>
              <a:t>2</a:t>
            </a:fld>
            <a:endParaRPr lang="de-DE">
              <a:solidFill>
                <a:prstClr val="white"/>
              </a:solidFill>
            </a:endParaRPr>
          </a:p>
        </p:txBody>
      </p:sp>
    </p:spTree>
    <p:extLst>
      <p:ext uri="{BB962C8B-B14F-4D97-AF65-F5344CB8AC3E}">
        <p14:creationId xmlns:p14="http://schemas.microsoft.com/office/powerpoint/2010/main" val="1471204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1074738"/>
            <a:ext cx="7781925" cy="5386387"/>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0D21AE84-5974-4939-8492-A8EF79818EDC}" type="slidenum">
              <a:rPr lang="de-DE" smtClean="0">
                <a:solidFill>
                  <a:prstClr val="white"/>
                </a:solidFill>
              </a:rPr>
              <a:pPr>
                <a:defRPr/>
              </a:pPr>
              <a:t>3</a:t>
            </a:fld>
            <a:endParaRPr lang="de-DE">
              <a:solidFill>
                <a:prstClr val="white"/>
              </a:solidFill>
            </a:endParaRPr>
          </a:p>
        </p:txBody>
      </p:sp>
    </p:spTree>
    <p:extLst>
      <p:ext uri="{BB962C8B-B14F-4D97-AF65-F5344CB8AC3E}">
        <p14:creationId xmlns:p14="http://schemas.microsoft.com/office/powerpoint/2010/main" val="3530013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20</a:t>
            </a:fld>
            <a:endParaRPr lang="de-DE"/>
          </a:p>
        </p:txBody>
      </p:sp>
    </p:spTree>
    <p:extLst>
      <p:ext uri="{BB962C8B-B14F-4D97-AF65-F5344CB8AC3E}">
        <p14:creationId xmlns:p14="http://schemas.microsoft.com/office/powerpoint/2010/main" val="3716939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1074738"/>
            <a:ext cx="7781925" cy="5386387"/>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0D21AE84-5974-4939-8492-A8EF79818EDC}" type="slidenum">
              <a:rPr lang="de-DE" smtClean="0">
                <a:solidFill>
                  <a:prstClr val="white"/>
                </a:solidFill>
              </a:rPr>
              <a:pPr>
                <a:defRPr/>
              </a:pPr>
              <a:t>28</a:t>
            </a:fld>
            <a:endParaRPr lang="de-DE">
              <a:solidFill>
                <a:prstClr val="white"/>
              </a:solidFill>
            </a:endParaRPr>
          </a:p>
        </p:txBody>
      </p:sp>
    </p:spTree>
    <p:extLst>
      <p:ext uri="{BB962C8B-B14F-4D97-AF65-F5344CB8AC3E}">
        <p14:creationId xmlns:p14="http://schemas.microsoft.com/office/powerpoint/2010/main" val="1716153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1074738"/>
            <a:ext cx="7781925" cy="5386387"/>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0D21AE84-5974-4939-8492-A8EF79818EDC}" type="slidenum">
              <a:rPr lang="de-DE" smtClean="0">
                <a:solidFill>
                  <a:prstClr val="white"/>
                </a:solidFill>
              </a:rPr>
              <a:pPr>
                <a:defRPr/>
              </a:pPr>
              <a:t>30</a:t>
            </a:fld>
            <a:endParaRPr lang="de-DE">
              <a:solidFill>
                <a:prstClr val="white"/>
              </a:solidFill>
            </a:endParaRPr>
          </a:p>
        </p:txBody>
      </p:sp>
    </p:spTree>
    <p:extLst>
      <p:ext uri="{BB962C8B-B14F-4D97-AF65-F5344CB8AC3E}">
        <p14:creationId xmlns:p14="http://schemas.microsoft.com/office/powerpoint/2010/main" val="397552141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image" Target="../media/image7.jpg"/><Relationship Id="rId7"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oleObject" Target="../embeddings/oleObject1.bin"/><Relationship Id="rId4" Type="http://schemas.openxmlformats.org/officeDocument/2006/relationships/image" Target="../media/image8.png"/><Relationship Id="rId9" Type="http://schemas.openxmlformats.org/officeDocument/2006/relationships/image" Target="../media/image9.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3">
            <a:lum/>
          </a:blip>
          <a:srcRect/>
          <a:stretch>
            <a:fillRect b="4000"/>
          </a:stretch>
        </a:blipFill>
        <a:effectLst/>
      </p:bgPr>
    </p:bg>
    <p:spTree>
      <p:nvGrpSpPr>
        <p:cNvPr id="1" name=""/>
        <p:cNvGrpSpPr/>
        <p:nvPr/>
      </p:nvGrpSpPr>
      <p:grpSpPr>
        <a:xfrm>
          <a:off x="0" y="0"/>
          <a:ext cx="0" cy="0"/>
          <a:chOff x="0" y="0"/>
          <a:chExt cx="0" cy="0"/>
        </a:xfrm>
      </p:grpSpPr>
      <p:sp>
        <p:nvSpPr>
          <p:cNvPr id="244" name="Rectangle 243"/>
          <p:cNvSpPr/>
          <p:nvPr userDrawn="1"/>
        </p:nvSpPr>
        <p:spPr bwMode="auto">
          <a:xfrm>
            <a:off x="6575729" y="230586"/>
            <a:ext cx="3330271" cy="112908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4" name="Picture 11" descr="EUMETSATLogo_hor_noTagline_solid_CMYK UPDATED version.png"/>
          <p:cNvPicPr>
            <a:picLocks noChangeAspect="1"/>
          </p:cNvPicPr>
          <p:nvPr userDrawn="1"/>
        </p:nvPicPr>
        <p:blipFill>
          <a:blip r:embed="rId4" cstate="print"/>
          <a:srcRect/>
          <a:stretch>
            <a:fillRect/>
          </a:stretch>
        </p:blipFill>
        <p:spPr bwMode="auto">
          <a:xfrm>
            <a:off x="6933558" y="532564"/>
            <a:ext cx="2614613" cy="482600"/>
          </a:xfrm>
          <a:prstGeom prst="rect">
            <a:avLst/>
          </a:prstGeom>
          <a:noFill/>
          <a:ln w="9525">
            <a:noFill/>
            <a:miter lim="800000"/>
            <a:headEnd/>
            <a:tailEnd/>
          </a:ln>
        </p:spPr>
      </p:pic>
      <p:grpSp>
        <p:nvGrpSpPr>
          <p:cNvPr id="5" name="Group 4"/>
          <p:cNvGrpSpPr/>
          <p:nvPr userDrawn="1"/>
        </p:nvGrpSpPr>
        <p:grpSpPr>
          <a:xfrm>
            <a:off x="6579303" y="6145001"/>
            <a:ext cx="3135008" cy="314922"/>
            <a:chOff x="369889" y="5092835"/>
            <a:chExt cx="3135008" cy="314922"/>
          </a:xfrm>
        </p:grpSpPr>
        <p:grpSp>
          <p:nvGrpSpPr>
            <p:cNvPr id="6" name="Group 5"/>
            <p:cNvGrpSpPr>
              <a:grpSpLocks/>
            </p:cNvGrpSpPr>
            <p:nvPr userDrawn="1"/>
          </p:nvGrpSpPr>
          <p:grpSpPr bwMode="auto">
            <a:xfrm>
              <a:off x="2061240" y="5298398"/>
              <a:ext cx="164978" cy="109011"/>
              <a:chOff x="4182" y="1087"/>
              <a:chExt cx="238" cy="162"/>
            </a:xfrm>
          </p:grpSpPr>
          <p:sp>
            <p:nvSpPr>
              <p:cNvPr id="233"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a:defRPr/>
                </a:pPr>
                <a:endParaRPr lang="en-GB"/>
              </a:p>
            </p:txBody>
          </p:sp>
          <p:sp>
            <p:nvSpPr>
              <p:cNvPr id="234"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a:defRPr/>
                </a:pPr>
                <a:endParaRPr lang="en-GB"/>
              </a:p>
            </p:txBody>
          </p:sp>
          <p:sp>
            <p:nvSpPr>
              <p:cNvPr id="235"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a:defRPr/>
                </a:pPr>
                <a:endParaRPr lang="en-GB"/>
              </a:p>
            </p:txBody>
          </p:sp>
          <p:sp>
            <p:nvSpPr>
              <p:cNvPr id="236"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a:defRPr/>
                </a:pPr>
                <a:endParaRPr lang="en-GB"/>
              </a:p>
            </p:txBody>
          </p:sp>
          <p:sp>
            <p:nvSpPr>
              <p:cNvPr id="237"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a:defRPr/>
                </a:pPr>
                <a:endParaRPr lang="en-GB"/>
              </a:p>
            </p:txBody>
          </p:sp>
          <p:sp>
            <p:nvSpPr>
              <p:cNvPr id="238"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a:defRPr/>
                </a:pPr>
                <a:endParaRPr lang="en-GB"/>
              </a:p>
            </p:txBody>
          </p:sp>
          <p:sp>
            <p:nvSpPr>
              <p:cNvPr id="239"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a:defRPr/>
                </a:pPr>
                <a:endParaRPr lang="en-GB"/>
              </a:p>
            </p:txBody>
          </p:sp>
          <p:sp>
            <p:nvSpPr>
              <p:cNvPr id="240"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a:defRPr/>
                </a:pPr>
                <a:endParaRPr lang="en-GB"/>
              </a:p>
            </p:txBody>
          </p:sp>
          <p:sp>
            <p:nvSpPr>
              <p:cNvPr id="241"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a:defRPr/>
                </a:pPr>
                <a:endParaRPr lang="en-GB"/>
              </a:p>
            </p:txBody>
          </p:sp>
          <p:sp>
            <p:nvSpPr>
              <p:cNvPr id="242"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a:defRPr/>
                </a:pPr>
                <a:endParaRPr lang="en-GB"/>
              </a:p>
            </p:txBody>
          </p:sp>
        </p:grpSp>
        <p:grpSp>
          <p:nvGrpSpPr>
            <p:cNvPr id="7" name="Group 66"/>
            <p:cNvGrpSpPr>
              <a:grpSpLocks/>
            </p:cNvGrpSpPr>
            <p:nvPr userDrawn="1"/>
          </p:nvGrpSpPr>
          <p:grpSpPr bwMode="auto">
            <a:xfrm>
              <a:off x="3338572" y="5298398"/>
              <a:ext cx="166325" cy="105273"/>
              <a:chOff x="1592" y="2897"/>
              <a:chExt cx="247" cy="156"/>
            </a:xfrm>
          </p:grpSpPr>
          <p:sp>
            <p:nvSpPr>
              <p:cNvPr id="218"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a:defRPr/>
                </a:pPr>
                <a:endParaRPr lang="en-GB"/>
              </a:p>
            </p:txBody>
          </p:sp>
          <p:sp>
            <p:nvSpPr>
              <p:cNvPr id="219"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a:defRPr/>
                </a:pPr>
                <a:endParaRPr lang="en-GB"/>
              </a:p>
            </p:txBody>
          </p:sp>
          <p:sp>
            <p:nvSpPr>
              <p:cNvPr id="220"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a:defRPr/>
                </a:pPr>
                <a:endParaRPr lang="en-GB"/>
              </a:p>
            </p:txBody>
          </p:sp>
          <p:sp>
            <p:nvSpPr>
              <p:cNvPr id="221"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a:defRPr/>
                </a:pPr>
                <a:endParaRPr lang="en-GB"/>
              </a:p>
            </p:txBody>
          </p:sp>
          <p:sp>
            <p:nvSpPr>
              <p:cNvPr id="222"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a:defRPr/>
                </a:pPr>
                <a:endParaRPr lang="en-GB"/>
              </a:p>
            </p:txBody>
          </p:sp>
          <p:sp>
            <p:nvSpPr>
              <p:cNvPr id="223"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a:defRPr/>
                </a:pPr>
                <a:endParaRPr lang="en-GB"/>
              </a:p>
            </p:txBody>
          </p:sp>
          <p:sp>
            <p:nvSpPr>
              <p:cNvPr id="224"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a:defRPr/>
                </a:pPr>
                <a:endParaRPr lang="en-GB"/>
              </a:p>
            </p:txBody>
          </p:sp>
          <p:sp>
            <p:nvSpPr>
              <p:cNvPr id="225"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a:defRPr/>
                </a:pPr>
                <a:endParaRPr lang="en-GB"/>
              </a:p>
            </p:txBody>
          </p:sp>
          <p:sp>
            <p:nvSpPr>
              <p:cNvPr id="226"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a:defRPr/>
                </a:pPr>
                <a:endParaRPr lang="en-GB"/>
              </a:p>
            </p:txBody>
          </p:sp>
          <p:sp>
            <p:nvSpPr>
              <p:cNvPr id="227"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a:defRPr/>
                </a:pPr>
                <a:endParaRPr lang="en-GB"/>
              </a:p>
            </p:txBody>
          </p:sp>
          <p:sp>
            <p:nvSpPr>
              <p:cNvPr id="228"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a:defRPr/>
                </a:pPr>
                <a:endParaRPr lang="en-GB"/>
              </a:p>
            </p:txBody>
          </p:sp>
          <p:sp>
            <p:nvSpPr>
              <p:cNvPr id="229"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a:defRPr/>
                </a:pPr>
                <a:endParaRPr lang="en-GB"/>
              </a:p>
            </p:txBody>
          </p:sp>
          <p:sp>
            <p:nvSpPr>
              <p:cNvPr id="230"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a:defRPr/>
                </a:pPr>
                <a:endParaRPr lang="en-GB"/>
              </a:p>
            </p:txBody>
          </p:sp>
          <p:sp>
            <p:nvSpPr>
              <p:cNvPr id="231"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a:defRPr/>
                </a:pPr>
                <a:endParaRPr lang="en-GB"/>
              </a:p>
            </p:txBody>
          </p:sp>
          <p:sp>
            <p:nvSpPr>
              <p:cNvPr id="232"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a:p>
            </p:txBody>
          </p:sp>
        </p:grpSp>
        <p:grpSp>
          <p:nvGrpSpPr>
            <p:cNvPr id="8" name="Group 82"/>
            <p:cNvGrpSpPr>
              <a:grpSpLocks/>
            </p:cNvGrpSpPr>
            <p:nvPr userDrawn="1"/>
          </p:nvGrpSpPr>
          <p:grpSpPr bwMode="auto">
            <a:xfrm>
              <a:off x="2910190" y="5298398"/>
              <a:ext cx="164629" cy="104602"/>
              <a:chOff x="1778" y="2004"/>
              <a:chExt cx="246" cy="156"/>
            </a:xfrm>
          </p:grpSpPr>
          <p:sp>
            <p:nvSpPr>
              <p:cNvPr id="215"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a:defRPr/>
                </a:pPr>
                <a:endParaRPr lang="en-GB"/>
              </a:p>
            </p:txBody>
          </p:sp>
          <p:sp>
            <p:nvSpPr>
              <p:cNvPr id="216"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a:defRPr/>
                </a:pPr>
                <a:endParaRPr lang="en-GB"/>
              </a:p>
            </p:txBody>
          </p:sp>
          <p:sp>
            <p:nvSpPr>
              <p:cNvPr id="217"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a:p>
            </p:txBody>
          </p:sp>
        </p:grpSp>
        <p:grpSp>
          <p:nvGrpSpPr>
            <p:cNvPr id="9" name="Group 86"/>
            <p:cNvGrpSpPr>
              <a:grpSpLocks/>
            </p:cNvGrpSpPr>
            <p:nvPr userDrawn="1"/>
          </p:nvGrpSpPr>
          <p:grpSpPr bwMode="auto">
            <a:xfrm>
              <a:off x="2698061" y="5298398"/>
              <a:ext cx="164271" cy="105273"/>
              <a:chOff x="1592" y="2143"/>
              <a:chExt cx="247" cy="156"/>
            </a:xfrm>
          </p:grpSpPr>
          <p:sp>
            <p:nvSpPr>
              <p:cNvPr id="209"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a:defRPr/>
                </a:pPr>
                <a:endParaRPr lang="en-GB"/>
              </a:p>
            </p:txBody>
          </p:sp>
          <p:sp>
            <p:nvSpPr>
              <p:cNvPr id="210"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a:defRPr/>
                </a:pPr>
                <a:endParaRPr lang="en-GB"/>
              </a:p>
            </p:txBody>
          </p:sp>
          <p:sp>
            <p:nvSpPr>
              <p:cNvPr id="211"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a:defRPr/>
                </a:pPr>
                <a:endParaRPr lang="en-GB"/>
              </a:p>
            </p:txBody>
          </p:sp>
          <p:sp>
            <p:nvSpPr>
              <p:cNvPr id="212"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a:defRPr/>
                </a:pPr>
                <a:endParaRPr lang="en-GB"/>
              </a:p>
            </p:txBody>
          </p:sp>
          <p:sp>
            <p:nvSpPr>
              <p:cNvPr id="213"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a:defRPr/>
                </a:pPr>
                <a:endParaRPr lang="en-GB"/>
              </a:p>
            </p:txBody>
          </p:sp>
          <p:sp>
            <p:nvSpPr>
              <p:cNvPr id="214"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a:p>
            </p:txBody>
          </p:sp>
        </p:grpSp>
        <p:grpSp>
          <p:nvGrpSpPr>
            <p:cNvPr id="10" name="Group 93"/>
            <p:cNvGrpSpPr>
              <a:grpSpLocks/>
            </p:cNvGrpSpPr>
            <p:nvPr userDrawn="1"/>
          </p:nvGrpSpPr>
          <p:grpSpPr bwMode="auto">
            <a:xfrm>
              <a:off x="2486912" y="5298398"/>
              <a:ext cx="163291" cy="105273"/>
              <a:chOff x="1593" y="1897"/>
              <a:chExt cx="244" cy="157"/>
            </a:xfrm>
          </p:grpSpPr>
          <p:sp>
            <p:nvSpPr>
              <p:cNvPr id="205"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a:defRPr/>
                </a:pPr>
                <a:endParaRPr lang="en-GB"/>
              </a:p>
            </p:txBody>
          </p:sp>
          <p:sp>
            <p:nvSpPr>
              <p:cNvPr id="206"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a:p>
            </p:txBody>
          </p:sp>
          <p:sp>
            <p:nvSpPr>
              <p:cNvPr id="207"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a:defRPr/>
                </a:pPr>
                <a:endParaRPr lang="en-GB"/>
              </a:p>
            </p:txBody>
          </p:sp>
          <p:sp>
            <p:nvSpPr>
              <p:cNvPr id="208"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a:p>
            </p:txBody>
          </p:sp>
        </p:grpSp>
        <p:grpSp>
          <p:nvGrpSpPr>
            <p:cNvPr id="11" name="Group 98"/>
            <p:cNvGrpSpPr>
              <a:grpSpLocks/>
            </p:cNvGrpSpPr>
            <p:nvPr userDrawn="1"/>
          </p:nvGrpSpPr>
          <p:grpSpPr bwMode="auto">
            <a:xfrm>
              <a:off x="1633860" y="5298398"/>
              <a:ext cx="165299" cy="104917"/>
              <a:chOff x="1778" y="1164"/>
              <a:chExt cx="247" cy="157"/>
            </a:xfrm>
          </p:grpSpPr>
          <p:sp>
            <p:nvSpPr>
              <p:cNvPr id="156"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a:defRPr/>
                </a:pPr>
                <a:endParaRPr lang="en-GB"/>
              </a:p>
            </p:txBody>
          </p:sp>
          <p:sp>
            <p:nvSpPr>
              <p:cNvPr id="157"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a:defRPr/>
                </a:pPr>
                <a:endParaRPr lang="en-GB"/>
              </a:p>
            </p:txBody>
          </p:sp>
          <p:sp>
            <p:nvSpPr>
              <p:cNvPr id="158"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a:defRPr/>
                </a:pPr>
                <a:endParaRPr lang="en-GB"/>
              </a:p>
            </p:txBody>
          </p:sp>
          <p:sp>
            <p:nvSpPr>
              <p:cNvPr id="159"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a:defRPr/>
                </a:pPr>
                <a:endParaRPr lang="en-GB"/>
              </a:p>
            </p:txBody>
          </p:sp>
          <p:sp>
            <p:nvSpPr>
              <p:cNvPr id="160"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a:defRPr/>
                </a:pPr>
                <a:endParaRPr lang="en-GB"/>
              </a:p>
            </p:txBody>
          </p:sp>
          <p:sp>
            <p:nvSpPr>
              <p:cNvPr id="161"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a:defRPr/>
                </a:pPr>
                <a:endParaRPr lang="en-GB"/>
              </a:p>
            </p:txBody>
          </p:sp>
          <p:sp>
            <p:nvSpPr>
              <p:cNvPr id="162"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a:defRPr/>
                </a:pPr>
                <a:endParaRPr lang="en-GB"/>
              </a:p>
            </p:txBody>
          </p:sp>
          <p:sp>
            <p:nvSpPr>
              <p:cNvPr id="163"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a:defRPr/>
                </a:pPr>
                <a:endParaRPr lang="en-GB"/>
              </a:p>
            </p:txBody>
          </p:sp>
          <p:sp>
            <p:nvSpPr>
              <p:cNvPr id="164"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a:defRPr/>
                </a:pPr>
                <a:endParaRPr lang="en-GB"/>
              </a:p>
            </p:txBody>
          </p:sp>
          <p:sp>
            <p:nvSpPr>
              <p:cNvPr id="165"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a:defRPr/>
                </a:pPr>
                <a:endParaRPr lang="en-GB"/>
              </a:p>
            </p:txBody>
          </p:sp>
          <p:sp>
            <p:nvSpPr>
              <p:cNvPr id="166"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a:defRPr/>
                </a:pPr>
                <a:endParaRPr lang="en-GB"/>
              </a:p>
            </p:txBody>
          </p:sp>
          <p:sp>
            <p:nvSpPr>
              <p:cNvPr id="167"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a:defRPr/>
                </a:pPr>
                <a:endParaRPr lang="en-GB"/>
              </a:p>
            </p:txBody>
          </p:sp>
          <p:sp>
            <p:nvSpPr>
              <p:cNvPr id="168"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a:defRPr/>
                </a:pPr>
                <a:endParaRPr lang="en-GB"/>
              </a:p>
            </p:txBody>
          </p:sp>
          <p:sp>
            <p:nvSpPr>
              <p:cNvPr id="169"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a:defRPr/>
                </a:pPr>
                <a:endParaRPr lang="en-GB"/>
              </a:p>
            </p:txBody>
          </p:sp>
          <p:sp>
            <p:nvSpPr>
              <p:cNvPr id="170"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a:defRPr/>
                </a:pPr>
                <a:endParaRPr lang="en-GB"/>
              </a:p>
            </p:txBody>
          </p:sp>
          <p:sp>
            <p:nvSpPr>
              <p:cNvPr id="171"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a:defRPr/>
                </a:pPr>
                <a:endParaRPr lang="en-GB"/>
              </a:p>
            </p:txBody>
          </p:sp>
          <p:sp>
            <p:nvSpPr>
              <p:cNvPr id="172"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a:defRPr/>
                </a:pPr>
                <a:endParaRPr lang="en-GB"/>
              </a:p>
            </p:txBody>
          </p:sp>
          <p:sp>
            <p:nvSpPr>
              <p:cNvPr id="173"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a:defRPr/>
                </a:pPr>
                <a:endParaRPr lang="en-GB"/>
              </a:p>
            </p:txBody>
          </p:sp>
          <p:sp>
            <p:nvSpPr>
              <p:cNvPr id="174"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a:defRPr/>
                </a:pPr>
                <a:endParaRPr lang="en-GB"/>
              </a:p>
            </p:txBody>
          </p:sp>
          <p:sp>
            <p:nvSpPr>
              <p:cNvPr id="175"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a:defRPr/>
                </a:pPr>
                <a:endParaRPr lang="en-GB"/>
              </a:p>
            </p:txBody>
          </p:sp>
          <p:sp>
            <p:nvSpPr>
              <p:cNvPr id="176"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a:defRPr/>
                </a:pPr>
                <a:endParaRPr lang="en-GB"/>
              </a:p>
            </p:txBody>
          </p:sp>
          <p:sp>
            <p:nvSpPr>
              <p:cNvPr id="177"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a:defRPr/>
                </a:pPr>
                <a:endParaRPr lang="en-GB"/>
              </a:p>
            </p:txBody>
          </p:sp>
          <p:sp>
            <p:nvSpPr>
              <p:cNvPr id="178"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a:defRPr/>
                </a:pPr>
                <a:endParaRPr lang="en-GB"/>
              </a:p>
            </p:txBody>
          </p:sp>
          <p:sp>
            <p:nvSpPr>
              <p:cNvPr id="179"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a:defRPr/>
                </a:pPr>
                <a:endParaRPr lang="en-GB"/>
              </a:p>
            </p:txBody>
          </p:sp>
          <p:sp>
            <p:nvSpPr>
              <p:cNvPr id="180"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a:defRPr/>
                </a:pPr>
                <a:endParaRPr lang="en-GB"/>
              </a:p>
            </p:txBody>
          </p:sp>
          <p:sp>
            <p:nvSpPr>
              <p:cNvPr id="181"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a:defRPr/>
                </a:pPr>
                <a:endParaRPr lang="en-GB"/>
              </a:p>
            </p:txBody>
          </p:sp>
          <p:sp>
            <p:nvSpPr>
              <p:cNvPr id="182"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a:defRPr/>
                </a:pPr>
                <a:endParaRPr lang="en-GB"/>
              </a:p>
            </p:txBody>
          </p:sp>
          <p:sp>
            <p:nvSpPr>
              <p:cNvPr id="183"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a:defRPr/>
                </a:pPr>
                <a:endParaRPr lang="en-GB"/>
              </a:p>
            </p:txBody>
          </p:sp>
          <p:sp>
            <p:nvSpPr>
              <p:cNvPr id="184"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a:defRPr/>
                </a:pPr>
                <a:endParaRPr lang="en-GB"/>
              </a:p>
            </p:txBody>
          </p:sp>
          <p:sp>
            <p:nvSpPr>
              <p:cNvPr id="185"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a:defRPr/>
                </a:pPr>
                <a:endParaRPr lang="en-GB"/>
              </a:p>
            </p:txBody>
          </p:sp>
          <p:sp>
            <p:nvSpPr>
              <p:cNvPr id="186"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a:p>
            </p:txBody>
          </p:sp>
          <p:sp>
            <p:nvSpPr>
              <p:cNvPr id="187"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a:defRPr/>
                </a:pPr>
                <a:endParaRPr lang="en-GB"/>
              </a:p>
            </p:txBody>
          </p:sp>
          <p:sp>
            <p:nvSpPr>
              <p:cNvPr id="188"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a:p>
            </p:txBody>
          </p:sp>
          <p:sp>
            <p:nvSpPr>
              <p:cNvPr id="189"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a:p>
            </p:txBody>
          </p:sp>
          <p:sp>
            <p:nvSpPr>
              <p:cNvPr id="190"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a:p>
            </p:txBody>
          </p:sp>
          <p:sp>
            <p:nvSpPr>
              <p:cNvPr id="191"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a:p>
            </p:txBody>
          </p:sp>
          <p:sp>
            <p:nvSpPr>
              <p:cNvPr id="192"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a:defRPr/>
                </a:pPr>
                <a:endParaRPr lang="en-GB"/>
              </a:p>
            </p:txBody>
          </p:sp>
          <p:sp>
            <p:nvSpPr>
              <p:cNvPr id="193"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a:defRPr/>
                </a:pPr>
                <a:endParaRPr lang="en-GB"/>
              </a:p>
            </p:txBody>
          </p:sp>
          <p:sp>
            <p:nvSpPr>
              <p:cNvPr id="194"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a:defRPr/>
                </a:pPr>
                <a:endParaRPr lang="en-GB"/>
              </a:p>
            </p:txBody>
          </p:sp>
          <p:sp>
            <p:nvSpPr>
              <p:cNvPr id="195"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a:defRPr/>
                </a:pPr>
                <a:endParaRPr lang="en-GB"/>
              </a:p>
            </p:txBody>
          </p:sp>
          <p:sp>
            <p:nvSpPr>
              <p:cNvPr id="196"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a:defRPr/>
                </a:pPr>
                <a:endParaRPr lang="en-GB"/>
              </a:p>
            </p:txBody>
          </p:sp>
          <p:sp>
            <p:nvSpPr>
              <p:cNvPr id="197"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a:defRPr/>
                </a:pPr>
                <a:endParaRPr lang="en-GB"/>
              </a:p>
            </p:txBody>
          </p:sp>
          <p:sp>
            <p:nvSpPr>
              <p:cNvPr id="198"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a:defRPr/>
                </a:pPr>
                <a:endParaRPr lang="en-GB"/>
              </a:p>
            </p:txBody>
          </p:sp>
          <p:sp>
            <p:nvSpPr>
              <p:cNvPr id="199"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a:defRPr/>
                </a:pPr>
                <a:endParaRPr lang="en-GB"/>
              </a:p>
            </p:txBody>
          </p:sp>
          <p:sp>
            <p:nvSpPr>
              <p:cNvPr id="200"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a:defRPr/>
                </a:pPr>
                <a:endParaRPr lang="en-GB"/>
              </a:p>
            </p:txBody>
          </p:sp>
          <p:sp>
            <p:nvSpPr>
              <p:cNvPr id="201"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a:defRPr/>
                </a:pPr>
                <a:endParaRPr lang="en-GB"/>
              </a:p>
            </p:txBody>
          </p:sp>
          <p:sp>
            <p:nvSpPr>
              <p:cNvPr id="202"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a:p>
            </p:txBody>
          </p:sp>
          <p:sp>
            <p:nvSpPr>
              <p:cNvPr id="203"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a:p>
            </p:txBody>
          </p:sp>
          <p:sp>
            <p:nvSpPr>
              <p:cNvPr id="204"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a:p>
            </p:txBody>
          </p:sp>
        </p:grpSp>
        <p:grpSp>
          <p:nvGrpSpPr>
            <p:cNvPr id="12" name="Group 148"/>
            <p:cNvGrpSpPr>
              <a:grpSpLocks/>
            </p:cNvGrpSpPr>
            <p:nvPr userDrawn="1"/>
          </p:nvGrpSpPr>
          <p:grpSpPr bwMode="auto">
            <a:xfrm>
              <a:off x="1209677" y="5298398"/>
              <a:ext cx="164978" cy="105273"/>
              <a:chOff x="1595" y="1394"/>
              <a:chExt cx="245" cy="157"/>
            </a:xfrm>
          </p:grpSpPr>
          <p:sp>
            <p:nvSpPr>
              <p:cNvPr id="149"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a:p>
            </p:txBody>
          </p:sp>
          <p:sp>
            <p:nvSpPr>
              <p:cNvPr id="150"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a:defRPr/>
                </a:pPr>
                <a:endParaRPr lang="en-GB"/>
              </a:p>
            </p:txBody>
          </p:sp>
          <p:sp>
            <p:nvSpPr>
              <p:cNvPr id="151"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a:defRPr/>
                </a:pPr>
                <a:endParaRPr lang="en-GB"/>
              </a:p>
            </p:txBody>
          </p:sp>
          <p:sp>
            <p:nvSpPr>
              <p:cNvPr id="152"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a:defRPr/>
                </a:pPr>
                <a:endParaRPr lang="en-GB"/>
              </a:p>
            </p:txBody>
          </p:sp>
          <p:sp>
            <p:nvSpPr>
              <p:cNvPr id="153"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a:defRPr/>
                </a:pPr>
                <a:endParaRPr lang="en-GB"/>
              </a:p>
            </p:txBody>
          </p:sp>
          <p:sp>
            <p:nvSpPr>
              <p:cNvPr id="154"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a:defRPr/>
                </a:pPr>
                <a:endParaRPr lang="en-GB"/>
              </a:p>
            </p:txBody>
          </p:sp>
          <p:sp>
            <p:nvSpPr>
              <p:cNvPr id="155"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a:p>
            </p:txBody>
          </p:sp>
        </p:grpSp>
        <p:grpSp>
          <p:nvGrpSpPr>
            <p:cNvPr id="13" name="Group 156"/>
            <p:cNvGrpSpPr>
              <a:grpSpLocks/>
            </p:cNvGrpSpPr>
            <p:nvPr userDrawn="1"/>
          </p:nvGrpSpPr>
          <p:grpSpPr bwMode="auto">
            <a:xfrm>
              <a:off x="998528" y="5298398"/>
              <a:ext cx="163291" cy="105273"/>
              <a:chOff x="1593" y="1143"/>
              <a:chExt cx="244" cy="157"/>
            </a:xfrm>
          </p:grpSpPr>
          <p:sp>
            <p:nvSpPr>
              <p:cNvPr id="145"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a:p>
            </p:txBody>
          </p:sp>
          <p:sp>
            <p:nvSpPr>
              <p:cNvPr id="146"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a:p>
            </p:txBody>
          </p:sp>
          <p:sp>
            <p:nvSpPr>
              <p:cNvPr id="147"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a:defRPr/>
                </a:pPr>
                <a:endParaRPr lang="en-GB"/>
              </a:p>
            </p:txBody>
          </p:sp>
          <p:sp>
            <p:nvSpPr>
              <p:cNvPr id="148"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a:p>
            </p:txBody>
          </p:sp>
        </p:grpSp>
        <p:grpSp>
          <p:nvGrpSpPr>
            <p:cNvPr id="14" name="Group 161"/>
            <p:cNvGrpSpPr>
              <a:grpSpLocks/>
            </p:cNvGrpSpPr>
            <p:nvPr userDrawn="1"/>
          </p:nvGrpSpPr>
          <p:grpSpPr bwMode="auto">
            <a:xfrm>
              <a:off x="577634" y="5298398"/>
              <a:ext cx="164629" cy="104917"/>
              <a:chOff x="1592" y="892"/>
              <a:chExt cx="246" cy="157"/>
            </a:xfrm>
          </p:grpSpPr>
          <p:sp>
            <p:nvSpPr>
              <p:cNvPr id="141"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a:defRPr/>
                </a:pPr>
                <a:endParaRPr lang="en-GB"/>
              </a:p>
            </p:txBody>
          </p:sp>
          <p:sp>
            <p:nvSpPr>
              <p:cNvPr id="142"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a:defRPr/>
                </a:pPr>
                <a:endParaRPr lang="en-GB"/>
              </a:p>
            </p:txBody>
          </p:sp>
          <p:sp>
            <p:nvSpPr>
              <p:cNvPr id="143"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a:defRPr/>
                </a:pPr>
                <a:endParaRPr lang="en-GB"/>
              </a:p>
            </p:txBody>
          </p:sp>
          <p:sp>
            <p:nvSpPr>
              <p:cNvPr id="144"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a:p>
            </p:txBody>
          </p:sp>
        </p:grpSp>
        <p:graphicFrame>
          <p:nvGraphicFramePr>
            <p:cNvPr id="15" name="Object 166"/>
            <p:cNvGraphicFramePr>
              <a:graphicFrameLocks noChangeAspect="1"/>
            </p:cNvGraphicFramePr>
            <p:nvPr/>
          </p:nvGraphicFramePr>
          <p:xfrm>
            <a:off x="3122677" y="5298398"/>
            <a:ext cx="168034" cy="109359"/>
          </p:xfrm>
          <a:graphic>
            <a:graphicData uri="http://schemas.openxmlformats.org/presentationml/2006/ole">
              <mc:AlternateContent xmlns:mc="http://schemas.openxmlformats.org/markup-compatibility/2006">
                <mc:Choice xmlns:v="urn:schemas-microsoft-com:vml" Requires="v">
                  <p:oleObj spid="_x0000_s365686" name="Clip" r:id="rId5" imgW="3809524" imgH="2619048" progId="">
                    <p:embed/>
                  </p:oleObj>
                </mc:Choice>
                <mc:Fallback>
                  <p:oleObj name="Clip" r:id="rId5" imgW="3809524" imgH="2619048" progId="">
                    <p:embed/>
                    <p:pic>
                      <p:nvPicPr>
                        <p:cNvPr id="0" name="Object 16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677" y="5298398"/>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16" name="Group 256"/>
            <p:cNvGrpSpPr>
              <a:grpSpLocks/>
            </p:cNvGrpSpPr>
            <p:nvPr userDrawn="1"/>
          </p:nvGrpSpPr>
          <p:grpSpPr bwMode="auto">
            <a:xfrm>
              <a:off x="1422513" y="5298398"/>
              <a:ext cx="163489" cy="106268"/>
              <a:chOff x="7877798" y="2333052"/>
              <a:chExt cx="253806" cy="164973"/>
            </a:xfrm>
          </p:grpSpPr>
          <p:sp>
            <p:nvSpPr>
              <p:cNvPr id="139"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a:defRPr/>
                </a:pPr>
                <a:endParaRPr lang="en-GB"/>
              </a:p>
            </p:txBody>
          </p:sp>
          <p:sp>
            <p:nvSpPr>
              <p:cNvPr id="140"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a:defRPr/>
                </a:pPr>
                <a:endParaRPr lang="en-GB"/>
              </a:p>
            </p:txBody>
          </p:sp>
        </p:grpSp>
        <p:grpSp>
          <p:nvGrpSpPr>
            <p:cNvPr id="17" name="Group 228"/>
            <p:cNvGrpSpPr>
              <a:grpSpLocks/>
            </p:cNvGrpSpPr>
            <p:nvPr userDrawn="1"/>
          </p:nvGrpSpPr>
          <p:grpSpPr bwMode="auto">
            <a:xfrm>
              <a:off x="2274076" y="5298398"/>
              <a:ext cx="164978" cy="109010"/>
              <a:chOff x="4188" y="2157"/>
              <a:chExt cx="238" cy="162"/>
            </a:xfrm>
          </p:grpSpPr>
          <p:sp>
            <p:nvSpPr>
              <p:cNvPr id="126"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a:defRPr/>
                </a:pPr>
                <a:endParaRPr lang="en-GB"/>
              </a:p>
            </p:txBody>
          </p:sp>
          <p:sp>
            <p:nvSpPr>
              <p:cNvPr id="127"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a:defRPr/>
                </a:pPr>
                <a:endParaRPr lang="en-GB"/>
              </a:p>
            </p:txBody>
          </p:sp>
          <p:sp>
            <p:nvSpPr>
              <p:cNvPr id="128"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a:defRPr/>
                </a:pPr>
                <a:endParaRPr lang="en-GB"/>
              </a:p>
            </p:txBody>
          </p:sp>
          <p:sp>
            <p:nvSpPr>
              <p:cNvPr id="129"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a:defRPr/>
                </a:pPr>
                <a:endParaRPr lang="en-GB"/>
              </a:p>
            </p:txBody>
          </p:sp>
          <p:sp>
            <p:nvSpPr>
              <p:cNvPr id="130"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a:defRPr/>
                </a:pPr>
                <a:endParaRPr lang="en-GB"/>
              </a:p>
            </p:txBody>
          </p:sp>
          <p:sp>
            <p:nvSpPr>
              <p:cNvPr id="131"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a:defRPr/>
                </a:pPr>
                <a:endParaRPr lang="en-GB"/>
              </a:p>
            </p:txBody>
          </p:sp>
          <p:sp>
            <p:nvSpPr>
              <p:cNvPr id="132"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a:defRPr/>
                </a:pPr>
                <a:endParaRPr lang="en-GB"/>
              </a:p>
            </p:txBody>
          </p:sp>
          <p:sp>
            <p:nvSpPr>
              <p:cNvPr id="133"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a:defRPr/>
                </a:pPr>
                <a:endParaRPr lang="en-GB"/>
              </a:p>
            </p:txBody>
          </p:sp>
          <p:sp>
            <p:nvSpPr>
              <p:cNvPr id="134"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a:defRPr/>
                </a:pPr>
                <a:endParaRPr lang="en-GB"/>
              </a:p>
            </p:txBody>
          </p:sp>
          <p:sp>
            <p:nvSpPr>
              <p:cNvPr id="135"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a:defRPr/>
                </a:pPr>
                <a:endParaRPr lang="en-GB"/>
              </a:p>
            </p:txBody>
          </p:sp>
          <p:sp>
            <p:nvSpPr>
              <p:cNvPr id="136"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a:p>
            </p:txBody>
          </p:sp>
          <p:sp>
            <p:nvSpPr>
              <p:cNvPr id="137"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a:p>
            </p:txBody>
          </p:sp>
          <p:sp>
            <p:nvSpPr>
              <p:cNvPr id="138"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a:defRPr/>
                </a:pPr>
                <a:endParaRPr lang="en-GB"/>
              </a:p>
            </p:txBody>
          </p:sp>
        </p:grpSp>
        <p:graphicFrame>
          <p:nvGraphicFramePr>
            <p:cNvPr id="18" name="Object 252"/>
            <p:cNvGraphicFramePr>
              <a:graphicFrameLocks noChangeAspect="1"/>
            </p:cNvGraphicFramePr>
            <p:nvPr/>
          </p:nvGraphicFramePr>
          <p:xfrm>
            <a:off x="369889" y="5298398"/>
            <a:ext cx="159887" cy="104250"/>
          </p:xfrm>
          <a:graphic>
            <a:graphicData uri="http://schemas.openxmlformats.org/presentationml/2006/ole">
              <mc:AlternateContent xmlns:mc="http://schemas.openxmlformats.org/markup-compatibility/2006">
                <mc:Choice xmlns:v="urn:schemas-microsoft-com:vml" Requires="v">
                  <p:oleObj spid="_x0000_s365687" name="Clip" r:id="rId7" imgW="2835360" imgH="1920600" progId="">
                    <p:embed/>
                  </p:oleObj>
                </mc:Choice>
                <mc:Fallback>
                  <p:oleObj name="Clip" r:id="rId7" imgW="2835360" imgH="1920600" progId="">
                    <p:embed/>
                    <p:pic>
                      <p:nvPicPr>
                        <p:cNvPr id="0" name="Object 25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889" y="5298398"/>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9" name="Group 214"/>
            <p:cNvGrpSpPr>
              <a:grpSpLocks/>
            </p:cNvGrpSpPr>
            <p:nvPr userDrawn="1"/>
          </p:nvGrpSpPr>
          <p:grpSpPr bwMode="auto">
            <a:xfrm>
              <a:off x="1847017" y="5298398"/>
              <a:ext cx="166365" cy="106293"/>
              <a:chOff x="4187" y="2402"/>
              <a:chExt cx="240" cy="161"/>
            </a:xfrm>
          </p:grpSpPr>
          <p:sp>
            <p:nvSpPr>
              <p:cNvPr id="122"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a:defRPr/>
                </a:pPr>
                <a:endParaRPr lang="en-GB"/>
              </a:p>
            </p:txBody>
          </p:sp>
          <p:sp>
            <p:nvSpPr>
              <p:cNvPr id="123"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a:p>
            </p:txBody>
          </p:sp>
          <p:sp>
            <p:nvSpPr>
              <p:cNvPr id="124"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a:defRPr/>
                </a:pPr>
                <a:endParaRPr lang="en-GB"/>
              </a:p>
            </p:txBody>
          </p:sp>
          <p:sp>
            <p:nvSpPr>
              <p:cNvPr id="125"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a:p>
            </p:txBody>
          </p:sp>
        </p:grpSp>
        <p:grpSp>
          <p:nvGrpSpPr>
            <p:cNvPr id="20" name="Group 269"/>
            <p:cNvGrpSpPr>
              <a:grpSpLocks noChangeAspect="1"/>
            </p:cNvGrpSpPr>
            <p:nvPr userDrawn="1"/>
          </p:nvGrpSpPr>
          <p:grpSpPr bwMode="auto">
            <a:xfrm>
              <a:off x="790121" y="5298398"/>
              <a:ext cx="160549" cy="102873"/>
              <a:chOff x="4214" y="2064"/>
              <a:chExt cx="242" cy="157"/>
            </a:xfrm>
          </p:grpSpPr>
          <p:sp>
            <p:nvSpPr>
              <p:cNvPr id="118"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a:defRPr/>
                </a:pPr>
                <a:endParaRPr lang="en-GB"/>
              </a:p>
            </p:txBody>
          </p:sp>
          <p:sp>
            <p:nvSpPr>
              <p:cNvPr id="119"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hangingPunct="0">
                  <a:spcBef>
                    <a:spcPct val="50000"/>
                  </a:spcBef>
                  <a:defRPr/>
                </a:pPr>
                <a:endParaRPr lang="en-US"/>
              </a:p>
            </p:txBody>
          </p:sp>
          <p:sp>
            <p:nvSpPr>
              <p:cNvPr id="120"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hangingPunct="0">
                  <a:spcBef>
                    <a:spcPct val="50000"/>
                  </a:spcBef>
                  <a:defRPr/>
                </a:pPr>
                <a:endParaRPr lang="en-US"/>
              </a:p>
            </p:txBody>
          </p:sp>
          <p:sp>
            <p:nvSpPr>
              <p:cNvPr id="121"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hangingPunct="0">
                  <a:spcBef>
                    <a:spcPct val="50000"/>
                  </a:spcBef>
                  <a:defRPr/>
                </a:pPr>
                <a:endParaRPr lang="en-US"/>
              </a:p>
            </p:txBody>
          </p:sp>
        </p:grpSp>
        <p:grpSp>
          <p:nvGrpSpPr>
            <p:cNvPr id="21" name="Group 16"/>
            <p:cNvGrpSpPr>
              <a:grpSpLocks/>
            </p:cNvGrpSpPr>
            <p:nvPr userDrawn="1"/>
          </p:nvGrpSpPr>
          <p:grpSpPr bwMode="auto">
            <a:xfrm>
              <a:off x="1854256" y="5092835"/>
              <a:ext cx="163609" cy="106293"/>
              <a:chOff x="1116" y="1646"/>
              <a:chExt cx="245" cy="151"/>
            </a:xfrm>
          </p:grpSpPr>
          <p:sp>
            <p:nvSpPr>
              <p:cNvPr id="115"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a:p>
            </p:txBody>
          </p:sp>
          <p:sp>
            <p:nvSpPr>
              <p:cNvPr id="116"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a:p>
            </p:txBody>
          </p:sp>
          <p:sp>
            <p:nvSpPr>
              <p:cNvPr id="117"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a:defRPr/>
                </a:pPr>
                <a:endParaRPr lang="en-GB"/>
              </a:p>
            </p:txBody>
          </p:sp>
        </p:grpSp>
        <p:grpSp>
          <p:nvGrpSpPr>
            <p:cNvPr id="22" name="Group 21"/>
            <p:cNvGrpSpPr>
              <a:grpSpLocks/>
            </p:cNvGrpSpPr>
            <p:nvPr userDrawn="1"/>
          </p:nvGrpSpPr>
          <p:grpSpPr bwMode="auto">
            <a:xfrm>
              <a:off x="3341609" y="5092835"/>
              <a:ext cx="163288" cy="104917"/>
              <a:chOff x="1117" y="2897"/>
              <a:chExt cx="243" cy="157"/>
            </a:xfrm>
          </p:grpSpPr>
          <p:sp>
            <p:nvSpPr>
              <p:cNvPr id="111"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a:p>
            </p:txBody>
          </p:sp>
          <p:sp>
            <p:nvSpPr>
              <p:cNvPr id="112"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a:p>
            </p:txBody>
          </p:sp>
          <p:sp>
            <p:nvSpPr>
              <p:cNvPr id="113"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a:p>
            </p:txBody>
          </p:sp>
          <p:sp>
            <p:nvSpPr>
              <p:cNvPr id="114"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23" name="Group 25"/>
            <p:cNvGrpSpPr>
              <a:grpSpLocks/>
            </p:cNvGrpSpPr>
            <p:nvPr userDrawn="1"/>
          </p:nvGrpSpPr>
          <p:grpSpPr bwMode="auto">
            <a:xfrm>
              <a:off x="3130146" y="5092835"/>
              <a:ext cx="163288" cy="104917"/>
              <a:chOff x="1118" y="2646"/>
              <a:chExt cx="243" cy="157"/>
            </a:xfrm>
          </p:grpSpPr>
          <p:sp>
            <p:nvSpPr>
              <p:cNvPr id="107"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a:p>
            </p:txBody>
          </p:sp>
          <p:sp>
            <p:nvSpPr>
              <p:cNvPr id="108"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a:p>
            </p:txBody>
          </p:sp>
          <p:sp>
            <p:nvSpPr>
              <p:cNvPr id="109"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a:defRPr/>
                </a:pPr>
                <a:endParaRPr lang="en-GB"/>
              </a:p>
            </p:txBody>
          </p:sp>
          <p:sp>
            <p:nvSpPr>
              <p:cNvPr id="110"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24" name="Group 30"/>
            <p:cNvGrpSpPr>
              <a:grpSpLocks/>
            </p:cNvGrpSpPr>
            <p:nvPr userDrawn="1"/>
          </p:nvGrpSpPr>
          <p:grpSpPr bwMode="auto">
            <a:xfrm>
              <a:off x="2277513" y="5092835"/>
              <a:ext cx="163288" cy="104596"/>
              <a:chOff x="1117" y="2143"/>
              <a:chExt cx="243" cy="155"/>
            </a:xfrm>
          </p:grpSpPr>
          <p:sp>
            <p:nvSpPr>
              <p:cNvPr id="103"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a:defRPr/>
                </a:pPr>
                <a:endParaRPr lang="en-GB"/>
              </a:p>
            </p:txBody>
          </p:sp>
          <p:sp>
            <p:nvSpPr>
              <p:cNvPr id="104"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a:defRPr/>
                </a:pPr>
                <a:endParaRPr lang="en-GB"/>
              </a:p>
            </p:txBody>
          </p:sp>
          <p:sp>
            <p:nvSpPr>
              <p:cNvPr id="105"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a:defRPr/>
                </a:pPr>
                <a:endParaRPr lang="en-GB"/>
              </a:p>
            </p:txBody>
          </p:sp>
          <p:sp>
            <p:nvSpPr>
              <p:cNvPr id="106"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25" name="Group 35"/>
            <p:cNvGrpSpPr>
              <a:grpSpLocks/>
            </p:cNvGrpSpPr>
            <p:nvPr userDrawn="1"/>
          </p:nvGrpSpPr>
          <p:grpSpPr bwMode="auto">
            <a:xfrm>
              <a:off x="2066045" y="5092835"/>
              <a:ext cx="163288" cy="104596"/>
              <a:chOff x="1117" y="1892"/>
              <a:chExt cx="243" cy="155"/>
            </a:xfrm>
          </p:grpSpPr>
          <p:sp>
            <p:nvSpPr>
              <p:cNvPr id="99"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a:p>
            </p:txBody>
          </p:sp>
          <p:sp>
            <p:nvSpPr>
              <p:cNvPr id="100"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a:p>
            </p:txBody>
          </p:sp>
          <p:sp>
            <p:nvSpPr>
              <p:cNvPr id="101"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a:p>
            </p:txBody>
          </p:sp>
          <p:sp>
            <p:nvSpPr>
              <p:cNvPr id="102"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26" name="Group 255"/>
            <p:cNvGrpSpPr>
              <a:grpSpLocks/>
            </p:cNvGrpSpPr>
            <p:nvPr userDrawn="1"/>
          </p:nvGrpSpPr>
          <p:grpSpPr bwMode="auto">
            <a:xfrm>
              <a:off x="1431114" y="5092835"/>
              <a:ext cx="163489" cy="106268"/>
              <a:chOff x="7106991" y="2034190"/>
              <a:chExt cx="255683" cy="163929"/>
            </a:xfrm>
          </p:grpSpPr>
          <p:sp>
            <p:nvSpPr>
              <p:cNvPr id="97"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a:defRPr/>
                </a:pPr>
                <a:endParaRPr lang="en-GB"/>
              </a:p>
            </p:txBody>
          </p:sp>
          <p:sp>
            <p:nvSpPr>
              <p:cNvPr id="98"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a:defRPr/>
                </a:pPr>
                <a:endParaRPr lang="en-GB"/>
              </a:p>
            </p:txBody>
          </p:sp>
        </p:grpSp>
        <p:grpSp>
          <p:nvGrpSpPr>
            <p:cNvPr id="27" name="Group 254"/>
            <p:cNvGrpSpPr>
              <a:grpSpLocks/>
            </p:cNvGrpSpPr>
            <p:nvPr userDrawn="1"/>
          </p:nvGrpSpPr>
          <p:grpSpPr bwMode="auto">
            <a:xfrm>
              <a:off x="581678" y="5092835"/>
              <a:ext cx="163489" cy="110355"/>
              <a:chOff x="6341261" y="2034186"/>
              <a:chExt cx="254095" cy="170190"/>
            </a:xfrm>
          </p:grpSpPr>
          <p:sp>
            <p:nvSpPr>
              <p:cNvPr id="94" name="Freeform 93"/>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a:defRPr/>
                </a:pPr>
                <a:endParaRPr lang="en-GB"/>
              </a:p>
            </p:txBody>
          </p:sp>
          <p:sp>
            <p:nvSpPr>
              <p:cNvPr id="95" name="Freeform 94"/>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a:defRPr/>
                </a:pPr>
                <a:endParaRPr lang="en-GB"/>
              </a:p>
            </p:txBody>
          </p:sp>
          <p:sp>
            <p:nvSpPr>
              <p:cNvPr id="96" name="Freeform 95"/>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a:defRPr/>
                </a:pPr>
                <a:endParaRPr lang="en-GB"/>
              </a:p>
            </p:txBody>
          </p:sp>
        </p:grpSp>
        <p:grpSp>
          <p:nvGrpSpPr>
            <p:cNvPr id="28" name="Group 49"/>
            <p:cNvGrpSpPr>
              <a:grpSpLocks/>
            </p:cNvGrpSpPr>
            <p:nvPr userDrawn="1"/>
          </p:nvGrpSpPr>
          <p:grpSpPr bwMode="auto">
            <a:xfrm>
              <a:off x="369889" y="5092835"/>
              <a:ext cx="163609" cy="106293"/>
              <a:chOff x="529" y="1166"/>
              <a:chExt cx="245" cy="157"/>
            </a:xfrm>
          </p:grpSpPr>
          <p:sp>
            <p:nvSpPr>
              <p:cNvPr id="90"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a:p>
            </p:txBody>
          </p:sp>
          <p:sp>
            <p:nvSpPr>
              <p:cNvPr id="91"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a:p>
            </p:txBody>
          </p:sp>
          <p:sp>
            <p:nvSpPr>
              <p:cNvPr id="92"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a:defRPr/>
                </a:pPr>
                <a:endParaRPr lang="en-GB"/>
              </a:p>
            </p:txBody>
          </p:sp>
          <p:sp>
            <p:nvSpPr>
              <p:cNvPr id="93"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29" name="Group 54"/>
            <p:cNvGrpSpPr>
              <a:grpSpLocks/>
            </p:cNvGrpSpPr>
            <p:nvPr userDrawn="1"/>
          </p:nvGrpSpPr>
          <p:grpSpPr bwMode="auto">
            <a:xfrm>
              <a:off x="2488981" y="5092835"/>
              <a:ext cx="164632" cy="106293"/>
              <a:chOff x="1117" y="2394"/>
              <a:chExt cx="245" cy="157"/>
            </a:xfrm>
          </p:grpSpPr>
          <p:sp>
            <p:nvSpPr>
              <p:cNvPr id="79"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a:defRPr/>
                </a:pPr>
                <a:endParaRPr lang="en-GB"/>
              </a:p>
            </p:txBody>
          </p:sp>
          <p:sp>
            <p:nvSpPr>
              <p:cNvPr id="80"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a:defRPr/>
                </a:pPr>
                <a:endParaRPr lang="en-GB"/>
              </a:p>
            </p:txBody>
          </p:sp>
          <p:sp>
            <p:nvSpPr>
              <p:cNvPr id="81"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a:defRPr/>
                </a:pPr>
                <a:endParaRPr lang="en-GB"/>
              </a:p>
            </p:txBody>
          </p:sp>
          <p:sp>
            <p:nvSpPr>
              <p:cNvPr id="82"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a:defRPr/>
                </a:pPr>
                <a:endParaRPr lang="en-GB"/>
              </a:p>
            </p:txBody>
          </p:sp>
          <p:sp>
            <p:nvSpPr>
              <p:cNvPr id="83"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a:defRPr/>
                </a:pPr>
                <a:endParaRPr lang="en-GB"/>
              </a:p>
            </p:txBody>
          </p:sp>
          <p:sp>
            <p:nvSpPr>
              <p:cNvPr id="84"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a:p>
            </p:txBody>
          </p:sp>
          <p:sp>
            <p:nvSpPr>
              <p:cNvPr id="85"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a:p>
            </p:txBody>
          </p:sp>
          <p:sp>
            <p:nvSpPr>
              <p:cNvPr id="86"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a:p>
            </p:txBody>
          </p:sp>
          <p:sp>
            <p:nvSpPr>
              <p:cNvPr id="87"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a:p>
            </p:txBody>
          </p:sp>
          <p:sp>
            <p:nvSpPr>
              <p:cNvPr id="88"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a:p>
            </p:txBody>
          </p:sp>
          <p:sp>
            <p:nvSpPr>
              <p:cNvPr id="89"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a:p>
            </p:txBody>
          </p:sp>
        </p:grpSp>
        <p:grpSp>
          <p:nvGrpSpPr>
            <p:cNvPr id="30" name="Group 185"/>
            <p:cNvGrpSpPr>
              <a:grpSpLocks/>
            </p:cNvGrpSpPr>
            <p:nvPr userDrawn="1"/>
          </p:nvGrpSpPr>
          <p:grpSpPr bwMode="auto">
            <a:xfrm>
              <a:off x="1004798" y="5092835"/>
              <a:ext cx="164978" cy="104898"/>
              <a:chOff x="4187" y="1590"/>
              <a:chExt cx="238" cy="162"/>
            </a:xfrm>
          </p:grpSpPr>
          <p:sp>
            <p:nvSpPr>
              <p:cNvPr id="52"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a:defRPr/>
                </a:pPr>
                <a:endParaRPr lang="en-GB"/>
              </a:p>
            </p:txBody>
          </p:sp>
          <p:sp>
            <p:nvSpPr>
              <p:cNvPr id="53"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a:defRPr/>
                </a:pPr>
                <a:endParaRPr lang="en-GB"/>
              </a:p>
            </p:txBody>
          </p:sp>
          <p:sp>
            <p:nvSpPr>
              <p:cNvPr id="54"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a:defRPr/>
                </a:pPr>
                <a:endParaRPr lang="en-GB"/>
              </a:p>
            </p:txBody>
          </p:sp>
          <p:sp>
            <p:nvSpPr>
              <p:cNvPr id="55"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a:defRPr/>
                </a:pPr>
                <a:endParaRPr lang="en-GB"/>
              </a:p>
            </p:txBody>
          </p:sp>
          <p:sp>
            <p:nvSpPr>
              <p:cNvPr id="56"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a:defRPr/>
                </a:pPr>
                <a:endParaRPr lang="en-GB"/>
              </a:p>
            </p:txBody>
          </p:sp>
          <p:sp>
            <p:nvSpPr>
              <p:cNvPr id="57"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a:defRPr/>
                </a:pPr>
                <a:endParaRPr lang="en-GB"/>
              </a:p>
            </p:txBody>
          </p:sp>
          <p:sp>
            <p:nvSpPr>
              <p:cNvPr id="58"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a:defRPr/>
                </a:pPr>
                <a:endParaRPr lang="en-GB"/>
              </a:p>
            </p:txBody>
          </p:sp>
          <p:sp>
            <p:nvSpPr>
              <p:cNvPr id="59"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a:defRPr/>
                </a:pPr>
                <a:endParaRPr lang="en-GB"/>
              </a:p>
            </p:txBody>
          </p:sp>
          <p:sp>
            <p:nvSpPr>
              <p:cNvPr id="60"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a:defRPr/>
                </a:pPr>
                <a:endParaRPr lang="en-GB"/>
              </a:p>
            </p:txBody>
          </p:sp>
          <p:sp>
            <p:nvSpPr>
              <p:cNvPr id="61"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a:defRPr/>
                </a:pPr>
                <a:endParaRPr lang="en-GB"/>
              </a:p>
            </p:txBody>
          </p:sp>
          <p:sp>
            <p:nvSpPr>
              <p:cNvPr id="62"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a:defRPr/>
                </a:pPr>
                <a:endParaRPr lang="en-GB"/>
              </a:p>
            </p:txBody>
          </p:sp>
          <p:sp>
            <p:nvSpPr>
              <p:cNvPr id="63"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a:defRPr/>
                </a:pPr>
                <a:endParaRPr lang="en-GB"/>
              </a:p>
            </p:txBody>
          </p:sp>
          <p:sp>
            <p:nvSpPr>
              <p:cNvPr id="64"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a:defRPr/>
                </a:pPr>
                <a:endParaRPr lang="en-GB"/>
              </a:p>
            </p:txBody>
          </p:sp>
          <p:sp>
            <p:nvSpPr>
              <p:cNvPr id="65"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a:defRPr/>
                </a:pPr>
                <a:endParaRPr lang="en-GB"/>
              </a:p>
            </p:txBody>
          </p:sp>
          <p:sp>
            <p:nvSpPr>
              <p:cNvPr id="66"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a:defRPr/>
                </a:pPr>
                <a:endParaRPr lang="en-GB"/>
              </a:p>
            </p:txBody>
          </p:sp>
          <p:sp>
            <p:nvSpPr>
              <p:cNvPr id="67"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a:defRPr/>
                </a:pPr>
                <a:endParaRPr lang="en-GB"/>
              </a:p>
            </p:txBody>
          </p:sp>
          <p:sp>
            <p:nvSpPr>
              <p:cNvPr id="68"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a:defRPr/>
                </a:pPr>
                <a:endParaRPr lang="en-GB"/>
              </a:p>
            </p:txBody>
          </p:sp>
          <p:sp>
            <p:nvSpPr>
              <p:cNvPr id="69"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a:defRPr/>
                </a:pPr>
                <a:endParaRPr lang="en-GB"/>
              </a:p>
            </p:txBody>
          </p:sp>
          <p:sp>
            <p:nvSpPr>
              <p:cNvPr id="70"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a:defRPr/>
                </a:pPr>
                <a:endParaRPr lang="en-GB"/>
              </a:p>
            </p:txBody>
          </p:sp>
          <p:sp>
            <p:nvSpPr>
              <p:cNvPr id="71"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a:defRPr/>
                </a:pPr>
                <a:endParaRPr lang="en-GB"/>
              </a:p>
            </p:txBody>
          </p:sp>
          <p:sp>
            <p:nvSpPr>
              <p:cNvPr id="72"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a:defRPr/>
                </a:pPr>
                <a:endParaRPr lang="en-GB"/>
              </a:p>
            </p:txBody>
          </p:sp>
          <p:sp>
            <p:nvSpPr>
              <p:cNvPr id="73"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a:defRPr/>
                </a:pPr>
                <a:endParaRPr lang="en-GB"/>
              </a:p>
            </p:txBody>
          </p:sp>
          <p:sp>
            <p:nvSpPr>
              <p:cNvPr id="74"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a:defRPr/>
                </a:pPr>
                <a:endParaRPr lang="en-GB"/>
              </a:p>
            </p:txBody>
          </p:sp>
          <p:sp>
            <p:nvSpPr>
              <p:cNvPr id="75"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a:p>
            </p:txBody>
          </p:sp>
          <p:sp>
            <p:nvSpPr>
              <p:cNvPr id="76"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a:p>
            </p:txBody>
          </p:sp>
          <p:sp>
            <p:nvSpPr>
              <p:cNvPr id="77"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a:defRPr/>
                </a:pPr>
                <a:endParaRPr lang="en-GB"/>
              </a:p>
            </p:txBody>
          </p:sp>
          <p:sp>
            <p:nvSpPr>
              <p:cNvPr id="78"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31" name="Group 223"/>
            <p:cNvGrpSpPr>
              <a:grpSpLocks/>
            </p:cNvGrpSpPr>
            <p:nvPr userDrawn="1"/>
          </p:nvGrpSpPr>
          <p:grpSpPr bwMode="auto">
            <a:xfrm>
              <a:off x="2701793" y="5092835"/>
              <a:ext cx="164978" cy="104897"/>
              <a:chOff x="4184" y="1339"/>
              <a:chExt cx="238" cy="162"/>
            </a:xfrm>
          </p:grpSpPr>
          <p:sp>
            <p:nvSpPr>
              <p:cNvPr id="48"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a:p>
            </p:txBody>
          </p:sp>
          <p:sp>
            <p:nvSpPr>
              <p:cNvPr id="49"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a:p>
            </p:txBody>
          </p:sp>
          <p:sp>
            <p:nvSpPr>
              <p:cNvPr id="50"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a:defRPr/>
                </a:pPr>
                <a:endParaRPr lang="en-GB"/>
              </a:p>
            </p:txBody>
          </p:sp>
          <p:sp>
            <p:nvSpPr>
              <p:cNvPr id="51"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32" name="Group 38"/>
            <p:cNvGrpSpPr>
              <a:grpSpLocks/>
            </p:cNvGrpSpPr>
            <p:nvPr userDrawn="1"/>
          </p:nvGrpSpPr>
          <p:grpSpPr bwMode="auto">
            <a:xfrm>
              <a:off x="1217956" y="5092835"/>
              <a:ext cx="164978" cy="104922"/>
              <a:chOff x="528" y="1773"/>
              <a:chExt cx="246" cy="156"/>
            </a:xfrm>
          </p:grpSpPr>
          <p:sp>
            <p:nvSpPr>
              <p:cNvPr id="44"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a:defRPr/>
                </a:pPr>
                <a:endParaRPr lang="en-GB"/>
              </a:p>
            </p:txBody>
          </p:sp>
          <p:sp>
            <p:nvSpPr>
              <p:cNvPr id="45"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a:defRPr/>
                </a:pPr>
                <a:endParaRPr lang="en-GB"/>
              </a:p>
            </p:txBody>
          </p:sp>
          <p:sp>
            <p:nvSpPr>
              <p:cNvPr id="46"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a:defRPr/>
                </a:pPr>
                <a:endParaRPr lang="en-GB"/>
              </a:p>
            </p:txBody>
          </p:sp>
          <p:sp>
            <p:nvSpPr>
              <p:cNvPr id="47"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a:p>
            </p:txBody>
          </p:sp>
        </p:grpSp>
        <p:grpSp>
          <p:nvGrpSpPr>
            <p:cNvPr id="33" name="Group 253"/>
            <p:cNvGrpSpPr>
              <a:grpSpLocks/>
            </p:cNvGrpSpPr>
            <p:nvPr userDrawn="1"/>
          </p:nvGrpSpPr>
          <p:grpSpPr bwMode="auto">
            <a:xfrm>
              <a:off x="793347" y="5092835"/>
              <a:ext cx="163271" cy="105273"/>
              <a:chOff x="528" y="1164"/>
              <a:chExt cx="237" cy="157"/>
            </a:xfrm>
          </p:grpSpPr>
          <p:sp>
            <p:nvSpPr>
              <p:cNvPr id="40"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hangingPunct="0">
                  <a:spcBef>
                    <a:spcPct val="50000"/>
                  </a:spcBef>
                  <a:defRPr/>
                </a:pPr>
                <a:endParaRPr lang="en-US">
                  <a:latin typeface="Arial" pitchFamily="34" charset="0"/>
                  <a:cs typeface="Arial" pitchFamily="34" charset="0"/>
                </a:endParaRPr>
              </a:p>
            </p:txBody>
          </p:sp>
          <p:sp>
            <p:nvSpPr>
              <p:cNvPr id="41"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hangingPunct="0">
                  <a:spcBef>
                    <a:spcPct val="50000"/>
                  </a:spcBef>
                  <a:defRPr/>
                </a:pPr>
                <a:endParaRPr lang="en-US">
                  <a:latin typeface="Arial" pitchFamily="34" charset="0"/>
                  <a:cs typeface="Arial" pitchFamily="34" charset="0"/>
                </a:endParaRPr>
              </a:p>
            </p:txBody>
          </p:sp>
          <p:sp>
            <p:nvSpPr>
              <p:cNvPr id="42"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hangingPunct="0">
                  <a:spcBef>
                    <a:spcPct val="50000"/>
                  </a:spcBef>
                  <a:defRPr/>
                </a:pPr>
                <a:endParaRPr lang="en-US">
                  <a:latin typeface="Arial" pitchFamily="34" charset="0"/>
                  <a:cs typeface="Arial" pitchFamily="34" charset="0"/>
                </a:endParaRPr>
              </a:p>
            </p:txBody>
          </p:sp>
          <p:sp>
            <p:nvSpPr>
              <p:cNvPr id="43"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hangingPunct="0">
                  <a:spcBef>
                    <a:spcPct val="50000"/>
                  </a:spcBef>
                  <a:defRPr/>
                </a:pPr>
                <a:endParaRPr lang="en-US">
                  <a:latin typeface="Arial" pitchFamily="34" charset="0"/>
                  <a:cs typeface="Arial" pitchFamily="34" charset="0"/>
                </a:endParaRPr>
              </a:p>
            </p:txBody>
          </p:sp>
        </p:grpSp>
        <p:pic>
          <p:nvPicPr>
            <p:cNvPr id="34" name="Picture 268"/>
            <p:cNvPicPr>
              <a:picLocks noChangeAspect="1" noChangeArrowheads="1"/>
            </p:cNvPicPr>
            <p:nvPr userDrawn="1"/>
          </p:nvPicPr>
          <p:blipFill>
            <a:blip r:embed="rId9" cstate="print"/>
            <a:srcRect/>
            <a:stretch>
              <a:fillRect/>
            </a:stretch>
          </p:blipFill>
          <p:spPr bwMode="auto">
            <a:xfrm>
              <a:off x="2914951" y="5092835"/>
              <a:ext cx="167015" cy="109359"/>
            </a:xfrm>
            <a:prstGeom prst="rect">
              <a:avLst/>
            </a:prstGeom>
            <a:noFill/>
            <a:ln w="9525">
              <a:noFill/>
              <a:miter lim="800000"/>
              <a:headEnd/>
              <a:tailEnd/>
            </a:ln>
          </p:spPr>
        </p:pic>
        <p:grpSp>
          <p:nvGrpSpPr>
            <p:cNvPr id="35" name="Group 242"/>
            <p:cNvGrpSpPr>
              <a:grpSpLocks/>
            </p:cNvGrpSpPr>
            <p:nvPr userDrawn="1"/>
          </p:nvGrpSpPr>
          <p:grpSpPr bwMode="auto">
            <a:xfrm>
              <a:off x="1642783" y="5092835"/>
              <a:ext cx="163293" cy="104605"/>
              <a:chOff x="5555" y="2058"/>
              <a:chExt cx="245" cy="157"/>
            </a:xfrm>
          </p:grpSpPr>
          <p:sp>
            <p:nvSpPr>
              <p:cNvPr id="36"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a:defRPr/>
                </a:pPr>
                <a:endParaRPr lang="en-GB"/>
              </a:p>
            </p:txBody>
          </p:sp>
          <p:sp>
            <p:nvSpPr>
              <p:cNvPr id="37"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a:defRPr/>
                </a:pPr>
                <a:endParaRPr lang="en-GB"/>
              </a:p>
            </p:txBody>
          </p:sp>
          <p:sp>
            <p:nvSpPr>
              <p:cNvPr id="38"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a:defRPr/>
                </a:pPr>
                <a:endParaRPr lang="en-GB"/>
              </a:p>
            </p:txBody>
          </p:sp>
          <p:sp>
            <p:nvSpPr>
              <p:cNvPr id="39"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21972" cy="854075"/>
          </a:xfrm>
        </p:spPr>
        <p:txBody>
          <a:bodyPr/>
          <a:lstStyle>
            <a:lvl1pPr marL="180000">
              <a:defRPr/>
            </a:lvl1pPr>
          </a:lstStyle>
          <a:p>
            <a:r>
              <a:rPr lang="en-US"/>
              <a:t>Click to edit Master title style</a:t>
            </a:r>
            <a:endParaRPr lang="en-GB" dirty="0"/>
          </a:p>
        </p:txBody>
      </p:sp>
      <p:sp>
        <p:nvSpPr>
          <p:cNvPr id="3" name="Content Placeholder 2"/>
          <p:cNvSpPr>
            <a:spLocks noGrp="1"/>
          </p:cNvSpPr>
          <p:nvPr>
            <p:ph idx="1"/>
          </p:nvPr>
        </p:nvSpPr>
        <p:spPr/>
        <p:txBody>
          <a:bodyPr>
            <a:normAutofit/>
          </a:bodyPr>
          <a:lstStyle>
            <a:lvl1pPr marL="252000" indent="-252000">
              <a:spcBef>
                <a:spcPts val="0"/>
              </a:spcBef>
              <a:defRPr sz="24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95830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0" y="0"/>
            <a:ext cx="9278679" cy="854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
        <p:nvSpPr>
          <p:cNvPr id="29700" name="Rectangle 58"/>
          <p:cNvSpPr>
            <a:spLocks noGrp="1" noChangeArrowheads="1"/>
          </p:cNvSpPr>
          <p:nvPr>
            <p:ph type="body" idx="1"/>
          </p:nvPr>
        </p:nvSpPr>
        <p:spPr bwMode="auto">
          <a:xfrm>
            <a:off x="266700" y="992188"/>
            <a:ext cx="9447213" cy="5391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9701" name="Picture 6"/>
          <p:cNvPicPr>
            <a:picLocks noChangeAspect="1" noChangeArrowheads="1"/>
          </p:cNvPicPr>
          <p:nvPr/>
        </p:nvPicPr>
        <p:blipFill>
          <a:blip r:embed="rId6" cstate="print"/>
          <a:srcRect/>
          <a:stretch>
            <a:fillRect/>
          </a:stretch>
        </p:blipFill>
        <p:spPr bwMode="auto">
          <a:xfrm>
            <a:off x="8891588" y="6624000"/>
            <a:ext cx="808037" cy="149225"/>
          </a:xfrm>
          <a:prstGeom prst="rect">
            <a:avLst/>
          </a:prstGeom>
          <a:noFill/>
          <a:ln w="9525">
            <a:noFill/>
            <a:miter lim="800000"/>
            <a:headEnd/>
            <a:tailEnd/>
          </a:ln>
        </p:spPr>
      </p:pic>
      <p:sp>
        <p:nvSpPr>
          <p:cNvPr id="12" name="Rectangle 61" title="[DM_E_CONFID]"/>
          <p:cNvSpPr>
            <a:spLocks noChangeArrowheads="1"/>
          </p:cNvSpPr>
          <p:nvPr userDrawn="1"/>
        </p:nvSpPr>
        <p:spPr bwMode="auto">
          <a:xfrm>
            <a:off x="3848101" y="6624000"/>
            <a:ext cx="2529839" cy="123111"/>
          </a:xfrm>
          <a:prstGeom prst="rect">
            <a:avLst/>
          </a:prstGeom>
          <a:noFill/>
          <a:ln w="9525">
            <a:noFill/>
            <a:miter lim="800000"/>
            <a:headEnd/>
            <a:tailEnd/>
          </a:ln>
        </p:spPr>
        <p:txBody>
          <a:bodyPr wrap="square" lIns="0" tIns="0" rIns="0" bIns="0">
            <a:spAutoFit/>
          </a:bodyPr>
          <a:lstStyle/>
          <a:p>
            <a:pPr algn="ctr" eaLnBrk="0" hangingPunct="0">
              <a:defRPr/>
            </a:pPr>
            <a:r>
              <a:rPr lang="de-DE" sz="800" b="0" baseline="0" dirty="0">
                <a:solidFill>
                  <a:srgbClr val="00B5E2"/>
                </a:solidFill>
                <a:latin typeface="Arial" pitchFamily="34" charset="0"/>
                <a:cs typeface="Arial" pitchFamily="34" charset="0"/>
              </a:rPr>
              <a:t>IWW-14, </a:t>
            </a:r>
            <a:r>
              <a:rPr lang="de-DE" sz="800" b="0" baseline="0" dirty="0" err="1">
                <a:solidFill>
                  <a:srgbClr val="00B5E2"/>
                </a:solidFill>
                <a:latin typeface="Arial" pitchFamily="34" charset="0"/>
                <a:cs typeface="Arial" pitchFamily="34" charset="0"/>
              </a:rPr>
              <a:t>Jeju</a:t>
            </a:r>
            <a:r>
              <a:rPr lang="de-DE" sz="800" b="0" baseline="0" dirty="0">
                <a:solidFill>
                  <a:srgbClr val="00B5E2"/>
                </a:solidFill>
                <a:latin typeface="Arial" pitchFamily="34" charset="0"/>
                <a:cs typeface="Arial" pitchFamily="34" charset="0"/>
              </a:rPr>
              <a:t> 23-27 April 2018</a:t>
            </a:r>
          </a:p>
        </p:txBody>
      </p:sp>
      <p:sp>
        <p:nvSpPr>
          <p:cNvPr id="13" name="Rectangle 61" title="[DM_E_DOC_NO], v[DM_E_VER_NO], [DM_E_ISS_DATE]"/>
          <p:cNvSpPr>
            <a:spLocks noChangeArrowheads="1"/>
          </p:cNvSpPr>
          <p:nvPr userDrawn="1"/>
        </p:nvSpPr>
        <p:spPr bwMode="auto">
          <a:xfrm>
            <a:off x="541020" y="6624000"/>
            <a:ext cx="2758440" cy="123111"/>
          </a:xfrm>
          <a:prstGeom prst="rect">
            <a:avLst/>
          </a:prstGeom>
          <a:noFill/>
          <a:ln w="9525">
            <a:noFill/>
            <a:miter lim="800000"/>
            <a:headEnd/>
            <a:tailEnd/>
          </a:ln>
        </p:spPr>
        <p:txBody>
          <a:bodyPr wrap="square" lIns="0" tIns="0" rIns="0" bIns="0">
            <a:spAutoFit/>
          </a:bodyPr>
          <a:lstStyle/>
          <a:p>
            <a:pPr eaLnBrk="0" hangingPunct="0">
              <a:defRPr/>
            </a:pPr>
            <a:r>
              <a:rPr lang="de-DE" sz="800" b="0" baseline="0">
                <a:solidFill>
                  <a:srgbClr val="00B5E2"/>
                </a:solidFill>
                <a:latin typeface="Arial" pitchFamily="34" charset="0"/>
                <a:cs typeface="Arial" pitchFamily="34" charset="0"/>
              </a:rPr>
              <a:t> EUM/RSP/VWG/18/988831 </a:t>
            </a:r>
            <a:endParaRPr lang="de-DE" sz="800" b="0" baseline="0" dirty="0">
              <a:solidFill>
                <a:srgbClr val="00B5E2"/>
              </a:solidFill>
              <a:latin typeface="Arial" pitchFamily="34" charset="0"/>
              <a:cs typeface="Arial" pitchFamily="34" charset="0"/>
            </a:endParaRPr>
          </a:p>
        </p:txBody>
      </p:sp>
      <p:sp>
        <p:nvSpPr>
          <p:cNvPr id="2" name="Rectangle 1"/>
          <p:cNvSpPr/>
          <p:nvPr userDrawn="1"/>
        </p:nvSpPr>
        <p:spPr>
          <a:xfrm>
            <a:off x="177190" y="6570139"/>
            <a:ext cx="325730" cy="230832"/>
          </a:xfrm>
          <a:prstGeom prst="rect">
            <a:avLst/>
          </a:prstGeom>
        </p:spPr>
        <p:txBody>
          <a:bodyPr wrap="none">
            <a:spAutoFit/>
          </a:bodyPr>
          <a:lstStyle/>
          <a:p>
            <a:fld id="{FF9CC606-8418-49EA-9DB7-3FFD72983DD3}" type="slidenum">
              <a:rPr lang="de-DE" sz="900" b="0" smtClean="0">
                <a:solidFill>
                  <a:srgbClr val="00B5E2"/>
                </a:solidFill>
                <a:latin typeface="Arial" pitchFamily="34" charset="0"/>
                <a:cs typeface="Arial" pitchFamily="34" charset="0"/>
              </a:rPr>
              <a:pPr/>
              <a:t>‹N°›</a:t>
            </a:fld>
            <a:endParaRPr lang="en-GB" dirty="0"/>
          </a:p>
        </p:txBody>
      </p:sp>
      <p:pic>
        <p:nvPicPr>
          <p:cNvPr id="8" name="Picture 7" descr="inr_logo_corpo_UK_coul.png"/>
          <p:cNvPicPr>
            <a:picLocks noChangeAspect="1"/>
          </p:cNvPicPr>
          <p:nvPr userDrawn="1"/>
        </p:nvPicPr>
        <p:blipFill>
          <a:blip r:embed="rId7" cstate="print"/>
          <a:stretch>
            <a:fillRect/>
          </a:stretch>
        </p:blipFill>
        <p:spPr>
          <a:xfrm>
            <a:off x="8202230" y="6588469"/>
            <a:ext cx="588884" cy="252000"/>
          </a:xfrm>
          <a:prstGeom prst="rect">
            <a:avLst/>
          </a:prstGeom>
        </p:spPr>
      </p:pic>
      <p:pic>
        <p:nvPicPr>
          <p:cNvPr id="9" name="Picture 2" descr="https://lh3.googleusercontent.com/2mW_L0zDvBQYctotg28lDO0k-kgXcrVDTbksAZpG7ydu8TbV00O_TZjk68TfB7238Kk6VSF-FB1peFLINwgh-qSf9RGSlLHdj256A2rvEieWTkhX0Kbc0oT1tNcjrXeLOx_ed6Jx9PT6BpIxVw"/>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175875" y="6585253"/>
            <a:ext cx="925881" cy="2160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7670" r:id="rId1"/>
    <p:sldLayoutId id="2147487664" r:id="rId2"/>
    <p:sldLayoutId id="2147487671" r:id="rId3"/>
  </p:sldLayoutIdLst>
  <p:transition/>
  <p:txStyles>
    <p:titleStyle>
      <a:lvl1pPr marL="179388" algn="l" rtl="0" eaLnBrk="1" fontAlgn="base" hangingPunct="1">
        <a:spcBef>
          <a:spcPct val="0"/>
        </a:spcBef>
        <a:spcAft>
          <a:spcPct val="0"/>
        </a:spcAft>
        <a:defRPr sz="2800" b="1">
          <a:solidFill>
            <a:schemeClr val="bg1"/>
          </a:solidFill>
          <a:latin typeface="Arial" pitchFamily="34" charset="0"/>
          <a:ea typeface="+mj-ea"/>
          <a:cs typeface="Arial" pitchFamily="34" charset="0"/>
        </a:defRPr>
      </a:lvl1pPr>
      <a:lvl2pPr marL="179388" algn="l" rtl="0" eaLnBrk="1" fontAlgn="base" hangingPunct="1">
        <a:spcBef>
          <a:spcPct val="0"/>
        </a:spcBef>
        <a:spcAft>
          <a:spcPct val="0"/>
        </a:spcAft>
        <a:defRPr sz="2800" b="1">
          <a:solidFill>
            <a:schemeClr val="bg1"/>
          </a:solidFill>
          <a:latin typeface="Arial" pitchFamily="34" charset="0"/>
          <a:cs typeface="Arial" pitchFamily="34" charset="0"/>
        </a:defRPr>
      </a:lvl2pPr>
      <a:lvl3pPr marL="179388" algn="l" rtl="0" eaLnBrk="1" fontAlgn="base" hangingPunct="1">
        <a:spcBef>
          <a:spcPct val="0"/>
        </a:spcBef>
        <a:spcAft>
          <a:spcPct val="0"/>
        </a:spcAft>
        <a:defRPr sz="2800" b="1">
          <a:solidFill>
            <a:schemeClr val="bg1"/>
          </a:solidFill>
          <a:latin typeface="Arial" pitchFamily="34" charset="0"/>
          <a:cs typeface="Arial" pitchFamily="34" charset="0"/>
        </a:defRPr>
      </a:lvl3pPr>
      <a:lvl4pPr marL="179388" algn="l" rtl="0" eaLnBrk="1" fontAlgn="base" hangingPunct="1">
        <a:spcBef>
          <a:spcPct val="0"/>
        </a:spcBef>
        <a:spcAft>
          <a:spcPct val="0"/>
        </a:spcAft>
        <a:defRPr sz="2800" b="1">
          <a:solidFill>
            <a:schemeClr val="bg1"/>
          </a:solidFill>
          <a:latin typeface="Arial" pitchFamily="34" charset="0"/>
          <a:cs typeface="Arial" pitchFamily="34" charset="0"/>
        </a:defRPr>
      </a:lvl4pPr>
      <a:lvl5pPr marL="179388" algn="l" rtl="0" eaLnBrk="1" fontAlgn="base" hangingPunct="1">
        <a:spcBef>
          <a:spcPct val="0"/>
        </a:spcBef>
        <a:spcAft>
          <a:spcPct val="0"/>
        </a:spcAft>
        <a:defRPr sz="2800" b="1">
          <a:solidFill>
            <a:schemeClr val="bg1"/>
          </a:solidFill>
          <a:latin typeface="Arial" pitchFamily="34" charset="0"/>
          <a:cs typeface="Arial" pitchFamily="34" charset="0"/>
        </a:defRPr>
      </a:lvl5pPr>
      <a:lvl6pPr marL="457200" algn="l" rtl="0" eaLnBrk="1" fontAlgn="base" hangingPunct="1">
        <a:spcBef>
          <a:spcPct val="0"/>
        </a:spcBef>
        <a:spcAft>
          <a:spcPct val="0"/>
        </a:spcAft>
        <a:defRPr sz="2800" b="1">
          <a:solidFill>
            <a:schemeClr val="bg1"/>
          </a:solidFill>
          <a:latin typeface="Century Gothic" pitchFamily="34" charset="0"/>
        </a:defRPr>
      </a:lvl6pPr>
      <a:lvl7pPr marL="914400" algn="l" rtl="0" eaLnBrk="1" fontAlgn="base" hangingPunct="1">
        <a:spcBef>
          <a:spcPct val="0"/>
        </a:spcBef>
        <a:spcAft>
          <a:spcPct val="0"/>
        </a:spcAft>
        <a:defRPr sz="2800" b="1">
          <a:solidFill>
            <a:schemeClr val="bg1"/>
          </a:solidFill>
          <a:latin typeface="Century Gothic" pitchFamily="34" charset="0"/>
        </a:defRPr>
      </a:lvl7pPr>
      <a:lvl8pPr marL="1371600" algn="l" rtl="0" eaLnBrk="1" fontAlgn="base" hangingPunct="1">
        <a:spcBef>
          <a:spcPct val="0"/>
        </a:spcBef>
        <a:spcAft>
          <a:spcPct val="0"/>
        </a:spcAft>
        <a:defRPr sz="2800" b="1">
          <a:solidFill>
            <a:schemeClr val="bg1"/>
          </a:solidFill>
          <a:latin typeface="Century Gothic" pitchFamily="34" charset="0"/>
        </a:defRPr>
      </a:lvl8pPr>
      <a:lvl9pPr marL="1828800" algn="l" rtl="0" eaLnBrk="1" fontAlgn="base" hangingPunct="1">
        <a:spcBef>
          <a:spcPct val="0"/>
        </a:spcBef>
        <a:spcAft>
          <a:spcPct val="0"/>
        </a:spcAft>
        <a:defRPr sz="2800" b="1">
          <a:solidFill>
            <a:schemeClr val="bg1"/>
          </a:solidFill>
          <a:latin typeface="Century Gothic" pitchFamily="34" charset="0"/>
        </a:defRPr>
      </a:lvl9pPr>
    </p:titleStyle>
    <p:bodyStyle>
      <a:lvl1pPr marL="266700" indent="-266700" algn="l" rtl="0" eaLnBrk="1" fontAlgn="base" hangingPunct="1">
        <a:spcBef>
          <a:spcPct val="20000"/>
        </a:spcBef>
        <a:spcAft>
          <a:spcPct val="0"/>
        </a:spcAft>
        <a:buFont typeface="Arial" pitchFamily="34" charset="0"/>
        <a:buChar char="•"/>
        <a:defRPr sz="3600">
          <a:solidFill>
            <a:schemeClr val="tx2"/>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pitchFamily="34" charset="0"/>
        <a:buChar char="•"/>
        <a:defRPr sz="3200">
          <a:solidFill>
            <a:schemeClr val="tx2"/>
          </a:solidFill>
          <a:latin typeface="Arial" pitchFamily="34" charset="0"/>
          <a:cs typeface="Arial" pitchFamily="34" charset="0"/>
        </a:defRPr>
      </a:lvl2pPr>
      <a:lvl3pPr marL="1143000" indent="-228600" algn="l" rtl="0" eaLnBrk="1" fontAlgn="base" hangingPunct="1">
        <a:spcBef>
          <a:spcPct val="20000"/>
        </a:spcBef>
        <a:spcAft>
          <a:spcPct val="0"/>
        </a:spcAft>
        <a:buFont typeface="Arial" pitchFamily="34" charset="0"/>
        <a:buChar char="•"/>
        <a:defRPr sz="2800">
          <a:solidFill>
            <a:schemeClr val="tx2"/>
          </a:solidFill>
          <a:latin typeface="Arial" pitchFamily="34" charset="0"/>
          <a:cs typeface="Arial" pitchFamily="34" charset="0"/>
        </a:defRPr>
      </a:lvl3pPr>
      <a:lvl4pPr marL="1600200" indent="-228600" algn="l" rtl="0" eaLnBrk="1" fontAlgn="base" hangingPunct="1">
        <a:spcBef>
          <a:spcPct val="20000"/>
        </a:spcBef>
        <a:spcAft>
          <a:spcPct val="0"/>
        </a:spcAft>
        <a:buFont typeface="Arial" pitchFamily="34" charset="0"/>
        <a:buChar char="•"/>
        <a:defRPr sz="2400">
          <a:solidFill>
            <a:schemeClr val="tx2"/>
          </a:solidFill>
          <a:latin typeface="Arial" pitchFamily="34" charset="0"/>
          <a:cs typeface="Arial" pitchFamily="34" charset="0"/>
        </a:defRPr>
      </a:lvl4pPr>
      <a:lvl5pPr marL="2057400" indent="-228600" algn="l" rtl="0" eaLnBrk="1" fontAlgn="base" hangingPunct="1">
        <a:spcBef>
          <a:spcPct val="20000"/>
        </a:spcBef>
        <a:spcAft>
          <a:spcPct val="0"/>
        </a:spcAft>
        <a:buFont typeface="Arial" pitchFamily="34" charset="0"/>
        <a:buChar char="•"/>
        <a:defRPr sz="2000">
          <a:solidFill>
            <a:schemeClr val="tx2"/>
          </a:solidFill>
          <a:latin typeface="Arial" pitchFamily="34" charset="0"/>
          <a:cs typeface="Arial" pitchFamily="34" charset="0"/>
        </a:defRPr>
      </a:lvl5pPr>
      <a:lvl6pPr marL="2514600" indent="-228600" algn="l" rtl="0" eaLnBrk="1" fontAlgn="base" hangingPunct="1">
        <a:spcBef>
          <a:spcPct val="20000"/>
        </a:spcBef>
        <a:spcAft>
          <a:spcPct val="0"/>
        </a:spcAft>
        <a:defRPr sz="2400">
          <a:solidFill>
            <a:schemeClr val="tx2"/>
          </a:solidFill>
          <a:latin typeface="+mn-lt"/>
        </a:defRPr>
      </a:lvl6pPr>
      <a:lvl7pPr marL="2971800" indent="-228600" algn="l" rtl="0" eaLnBrk="1" fontAlgn="base" hangingPunct="1">
        <a:spcBef>
          <a:spcPct val="20000"/>
        </a:spcBef>
        <a:spcAft>
          <a:spcPct val="0"/>
        </a:spcAft>
        <a:defRPr sz="2400">
          <a:solidFill>
            <a:schemeClr val="tx2"/>
          </a:solidFill>
          <a:latin typeface="+mn-lt"/>
        </a:defRPr>
      </a:lvl7pPr>
      <a:lvl8pPr marL="3429000" indent="-228600" algn="l" rtl="0" eaLnBrk="1" fontAlgn="base" hangingPunct="1">
        <a:spcBef>
          <a:spcPct val="20000"/>
        </a:spcBef>
        <a:spcAft>
          <a:spcPct val="0"/>
        </a:spcAft>
        <a:defRPr sz="2400">
          <a:solidFill>
            <a:schemeClr val="tx2"/>
          </a:solidFill>
          <a:latin typeface="+mn-lt"/>
        </a:defRPr>
      </a:lvl8pPr>
      <a:lvl9pPr marL="3886200" indent="-228600" algn="l" rtl="0" eaLnBrk="1" fontAlgn="base" hangingPunct="1">
        <a:spcBef>
          <a:spcPct val="20000"/>
        </a:spcBef>
        <a:spcAft>
          <a:spcPct val="0"/>
        </a:spcAft>
        <a:defRPr sz="2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1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3" Type="http://schemas.openxmlformats.org/officeDocument/2006/relationships/tags" Target="../tags/tag3.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tags" Target="../tags/tag50.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41" Type="http://schemas.openxmlformats.org/officeDocument/2006/relationships/tags" Target="../tags/tag41.xml"/><Relationship Id="rId54" Type="http://schemas.openxmlformats.org/officeDocument/2006/relationships/notesSlide" Target="../notesSlides/notesSlide4.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slideLayout" Target="../slideLayouts/slideLayout2.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8" Type="http://schemas.openxmlformats.org/officeDocument/2006/relationships/tags" Target="../tags/tag8.xml"/><Relationship Id="rId51" Type="http://schemas.openxmlformats.org/officeDocument/2006/relationships/tags" Target="../tags/tag51.xml"/></Relationships>
</file>

<file path=ppt/slides/_rels/slide2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gif"/><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1"/>
          <p:cNvSpPr txBox="1">
            <a:spLocks noChangeArrowheads="1"/>
          </p:cNvSpPr>
          <p:nvPr/>
        </p:nvSpPr>
        <p:spPr>
          <a:xfrm>
            <a:off x="4194629" y="3096929"/>
            <a:ext cx="5482771" cy="1701799"/>
          </a:xfrm>
          <a:prstGeom prst="rect">
            <a:avLst/>
          </a:prstGeom>
        </p:spPr>
        <p:txBody>
          <a:bodyPr anchor="t"/>
          <a:lstStyle>
            <a:lvl1pPr marL="0" indent="0" algn="r">
              <a:lnSpc>
                <a:spcPts val="3400"/>
              </a:lnSpc>
              <a:buNone/>
              <a:defRPr sz="2400" b="0" cap="none" baseline="0">
                <a:solidFill>
                  <a:srgbClr val="00205B"/>
                </a:solidFill>
              </a:defRPr>
            </a:lvl1pPr>
          </a:lstStyle>
          <a:p>
            <a:pPr>
              <a:spcBef>
                <a:spcPct val="20000"/>
              </a:spcBef>
              <a:defRPr/>
            </a:pPr>
            <a:r>
              <a:rPr lang="en-US" sz="2000" kern="0" dirty="0">
                <a:solidFill>
                  <a:schemeClr val="bg1"/>
                </a:solidFill>
                <a:latin typeface="Arial" pitchFamily="34" charset="0"/>
                <a:cs typeface="Arial" pitchFamily="34" charset="0"/>
              </a:rPr>
              <a:t>Olivier Hautecoeur (</a:t>
            </a:r>
            <a:r>
              <a:rPr lang="en-US" sz="2000" kern="0" dirty="0" err="1">
                <a:solidFill>
                  <a:schemeClr val="bg1"/>
                </a:solidFill>
                <a:latin typeface="Arial" pitchFamily="34" charset="0"/>
                <a:cs typeface="Arial" pitchFamily="34" charset="0"/>
              </a:rPr>
              <a:t>Exostaff</a:t>
            </a:r>
            <a:r>
              <a:rPr lang="en-US" sz="2000" kern="0" dirty="0">
                <a:solidFill>
                  <a:schemeClr val="bg1"/>
                </a:solidFill>
                <a:latin typeface="Arial" pitchFamily="34" charset="0"/>
                <a:cs typeface="Arial" pitchFamily="34" charset="0"/>
              </a:rPr>
              <a:t>)</a:t>
            </a:r>
            <a:br>
              <a:rPr lang="en-US" sz="2000" kern="0" dirty="0">
                <a:solidFill>
                  <a:schemeClr val="bg1"/>
                </a:solidFill>
                <a:latin typeface="Arial" pitchFamily="34" charset="0"/>
                <a:cs typeface="Arial" pitchFamily="34" charset="0"/>
              </a:rPr>
            </a:br>
            <a:r>
              <a:rPr lang="en-US" sz="2000" kern="0" dirty="0">
                <a:solidFill>
                  <a:schemeClr val="bg1"/>
                </a:solidFill>
                <a:latin typeface="Arial" pitchFamily="34" charset="0"/>
                <a:cs typeface="Arial" pitchFamily="34" charset="0"/>
              </a:rPr>
              <a:t>Regis </a:t>
            </a:r>
            <a:r>
              <a:rPr lang="en-US" sz="2000" kern="0" dirty="0" err="1">
                <a:solidFill>
                  <a:schemeClr val="bg1"/>
                </a:solidFill>
                <a:latin typeface="Arial" pitchFamily="34" charset="0"/>
                <a:cs typeface="Arial" pitchFamily="34" charset="0"/>
              </a:rPr>
              <a:t>Borde</a:t>
            </a:r>
            <a:r>
              <a:rPr lang="en-US" sz="2000" kern="0" dirty="0">
                <a:solidFill>
                  <a:schemeClr val="bg1"/>
                </a:solidFill>
                <a:latin typeface="Arial" pitchFamily="34" charset="0"/>
                <a:cs typeface="Arial" pitchFamily="34" charset="0"/>
              </a:rPr>
              <a:t> (</a:t>
            </a:r>
            <a:r>
              <a:rPr lang="en-US" sz="2000" kern="0" dirty="0" err="1">
                <a:solidFill>
                  <a:schemeClr val="bg1"/>
                </a:solidFill>
                <a:latin typeface="Arial" pitchFamily="34" charset="0"/>
                <a:cs typeface="Arial" pitchFamily="34" charset="0"/>
              </a:rPr>
              <a:t>Eumetsat</a:t>
            </a:r>
            <a:r>
              <a:rPr lang="en-US" sz="2000" kern="0" dirty="0">
                <a:solidFill>
                  <a:schemeClr val="bg1"/>
                </a:solidFill>
                <a:latin typeface="Arial" pitchFamily="34" charset="0"/>
                <a:cs typeface="Arial" pitchFamily="34" charset="0"/>
              </a:rPr>
              <a:t>)</a:t>
            </a:r>
            <a:br>
              <a:rPr lang="en-US" sz="2000" kern="0" dirty="0">
                <a:solidFill>
                  <a:schemeClr val="bg1"/>
                </a:solidFill>
                <a:latin typeface="Arial" pitchFamily="34" charset="0"/>
                <a:cs typeface="Arial" pitchFamily="34" charset="0"/>
              </a:rPr>
            </a:br>
            <a:r>
              <a:rPr lang="en-US" sz="2000" kern="0" dirty="0">
                <a:solidFill>
                  <a:schemeClr val="bg1"/>
                </a:solidFill>
                <a:latin typeface="Arial" pitchFamily="34" charset="0"/>
                <a:cs typeface="Arial" pitchFamily="34" charset="0"/>
              </a:rPr>
              <a:t>Patrick Heas (INRIA)</a:t>
            </a:r>
            <a:br>
              <a:rPr lang="en-US" sz="2000" kern="0" dirty="0">
                <a:solidFill>
                  <a:schemeClr val="bg1"/>
                </a:solidFill>
                <a:latin typeface="Arial" pitchFamily="34" charset="0"/>
                <a:cs typeface="Arial" pitchFamily="34" charset="0"/>
              </a:rPr>
            </a:br>
            <a:endParaRPr kumimoji="0" lang="en-GB" sz="2000" b="0" i="0" u="none" strike="noStrike" kern="0" cap="none" spc="0" normalizeH="0" baseline="0" noProof="0" dirty="0">
              <a:ln>
                <a:noFill/>
              </a:ln>
              <a:solidFill>
                <a:schemeClr val="bg1"/>
              </a:solidFill>
              <a:effectLst/>
              <a:uLnTx/>
              <a:uFillTx/>
              <a:latin typeface="Arial" pitchFamily="34" charset="0"/>
              <a:cs typeface="Arial" pitchFamily="34" charset="0"/>
            </a:endParaRPr>
          </a:p>
        </p:txBody>
      </p:sp>
      <p:sp>
        <p:nvSpPr>
          <p:cNvPr id="3" name="TextBox 2" title="[DM_DOCNAME]"/>
          <p:cNvSpPr txBox="1"/>
          <p:nvPr/>
        </p:nvSpPr>
        <p:spPr>
          <a:xfrm>
            <a:off x="1088212" y="1101600"/>
            <a:ext cx="8592188" cy="1980000"/>
          </a:xfrm>
          <a:prstGeom prst="rect">
            <a:avLst/>
          </a:prstGeom>
          <a:noFill/>
        </p:spPr>
        <p:txBody>
          <a:bodyPr wrap="square" rtlCol="0" anchor="b" anchorCtr="0">
            <a:no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2800" kern="0" dirty="0">
                <a:solidFill>
                  <a:schemeClr val="bg1"/>
                </a:solidFill>
                <a:latin typeface="Arial" panose="020B0604020202020204" pitchFamily="34" charset="0"/>
                <a:cs typeface="Arial" panose="020B0604020202020204" pitchFamily="34" charset="0"/>
              </a:rPr>
              <a:t>3D Winds derivation from infrared sounders</a:t>
            </a:r>
          </a:p>
          <a:p>
            <a:pPr marL="0" marR="0" lvl="0" indent="0" algn="r" defTabSz="914400" rtl="0" eaLnBrk="1" fontAlgn="base" latinLnBrk="0" hangingPunct="1">
              <a:lnSpc>
                <a:spcPct val="100000"/>
              </a:lnSpc>
              <a:spcBef>
                <a:spcPct val="0"/>
              </a:spcBef>
              <a:spcAft>
                <a:spcPct val="0"/>
              </a:spcAft>
              <a:buClrTx/>
              <a:buSzTx/>
              <a:buFontTx/>
              <a:buNone/>
              <a:tabLst/>
              <a:defRPr/>
            </a:pPr>
            <a:r>
              <a:rPr lang="en-GB" sz="2400" i="1" kern="0" dirty="0">
                <a:latin typeface="Arial" panose="020B0604020202020204" pitchFamily="34" charset="0"/>
                <a:cs typeface="Arial" panose="020B0604020202020204" pitchFamily="34" charset="0"/>
              </a:rPr>
              <a:t>From the model concept to the product</a:t>
            </a:r>
            <a:r>
              <a:rPr lang="en-GB" sz="2800" kern="0" dirty="0">
                <a:solidFill>
                  <a:schemeClr val="bg1"/>
                </a:solidFill>
                <a:latin typeface="Arial" panose="020B0604020202020204" pitchFamily="34" charset="0"/>
                <a:cs typeface="Arial" panose="020B0604020202020204" pitchFamily="34" charset="0"/>
              </a:rPr>
              <a:t> </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2374" t="10685" r="9924" b="1690"/>
          <a:stretch/>
        </p:blipFill>
        <p:spPr>
          <a:xfrm>
            <a:off x="1353000" y="1332192"/>
            <a:ext cx="7200000" cy="5220000"/>
          </a:xfrm>
        </p:spPr>
      </p:pic>
      <p:sp>
        <p:nvSpPr>
          <p:cNvPr id="2" name="Title 1"/>
          <p:cNvSpPr>
            <a:spLocks noGrp="1"/>
          </p:cNvSpPr>
          <p:nvPr>
            <p:ph type="title"/>
          </p:nvPr>
        </p:nvSpPr>
        <p:spPr/>
        <p:txBody>
          <a:bodyPr/>
          <a:lstStyle/>
          <a:p>
            <a:r>
              <a:rPr lang="en-US" dirty="0"/>
              <a:t>Comparison against forecast (All vectors)</a:t>
            </a:r>
            <a:endParaRPr lang="en-GB" dirty="0"/>
          </a:p>
        </p:txBody>
      </p:sp>
      <p:sp>
        <p:nvSpPr>
          <p:cNvPr id="5" name="TextBox 4"/>
          <p:cNvSpPr txBox="1"/>
          <p:nvPr/>
        </p:nvSpPr>
        <p:spPr>
          <a:xfrm>
            <a:off x="2418249" y="1101360"/>
            <a:ext cx="1110882" cy="276999"/>
          </a:xfrm>
          <a:prstGeom prst="rect">
            <a:avLst/>
          </a:prstGeom>
          <a:noFill/>
        </p:spPr>
        <p:txBody>
          <a:bodyPr wrap="square" rtlCol="0">
            <a:spAutoFit/>
          </a:bodyPr>
          <a:lstStyle/>
          <a:p>
            <a:pPr algn="ctr"/>
            <a:r>
              <a:rPr lang="en-US" sz="1200" dirty="0">
                <a:solidFill>
                  <a:schemeClr val="tx1"/>
                </a:solidFill>
                <a:latin typeface="Arial" panose="020B0604020202020204" pitchFamily="34" charset="0"/>
                <a:cs typeface="Arial" panose="020B0604020202020204" pitchFamily="34" charset="0"/>
              </a:rPr>
              <a:t>Derived</a:t>
            </a:r>
            <a:endParaRPr lang="en-GB" sz="1200" dirty="0">
              <a:solidFill>
                <a:schemeClr val="tx1"/>
              </a:solidFill>
              <a:latin typeface="Arial" panose="020B0604020202020204" pitchFamily="34" charset="0"/>
              <a:cs typeface="Arial" panose="020B0604020202020204" pitchFamily="34" charset="0"/>
            </a:endParaRPr>
          </a:p>
        </p:txBody>
      </p:sp>
      <p:sp>
        <p:nvSpPr>
          <p:cNvPr id="6" name="TextBox 5"/>
          <p:cNvSpPr txBox="1"/>
          <p:nvPr/>
        </p:nvSpPr>
        <p:spPr>
          <a:xfrm>
            <a:off x="6152679" y="1101360"/>
            <a:ext cx="1110882" cy="461665"/>
          </a:xfrm>
          <a:prstGeom prst="rect">
            <a:avLst/>
          </a:prstGeom>
          <a:noFill/>
        </p:spPr>
        <p:txBody>
          <a:bodyPr wrap="square" rtlCol="0">
            <a:spAutoFit/>
          </a:bodyPr>
          <a:lstStyle/>
          <a:p>
            <a:pPr algn="ctr"/>
            <a:r>
              <a:rPr lang="en-US" sz="1200" dirty="0">
                <a:solidFill>
                  <a:schemeClr val="tx1"/>
                </a:solidFill>
                <a:latin typeface="Arial" panose="020B0604020202020204" pitchFamily="34" charset="0"/>
                <a:cs typeface="Arial" panose="020B0604020202020204" pitchFamily="34" charset="0"/>
              </a:rPr>
              <a:t>Forecast winds</a:t>
            </a:r>
            <a:endParaRPr lang="en-GB"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338296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to the challenge: the limitations</a:t>
            </a:r>
            <a:endParaRPr lang="en-GB" dirty="0"/>
          </a:p>
        </p:txBody>
      </p:sp>
      <p:pic>
        <p:nvPicPr>
          <p:cNvPr id="9"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66700" y="2140042"/>
            <a:ext cx="3621031" cy="4032512"/>
          </a:xfrm>
          <a:prstGeom prst="rect">
            <a:avLst/>
          </a:prstGeom>
          <a:noFill/>
          <a:ln w="9525">
            <a:noFill/>
            <a:miter lim="800000"/>
            <a:headEnd/>
            <a:tailEnd/>
          </a:ln>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9295" y="1121451"/>
            <a:ext cx="5137652" cy="54000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9295" y="1052395"/>
            <a:ext cx="5137652" cy="5400000"/>
          </a:xfrm>
          <a:prstGeom prst="rect">
            <a:avLst/>
          </a:prstGeom>
        </p:spPr>
      </p:pic>
    </p:spTree>
    <p:extLst>
      <p:ext uri="{BB962C8B-B14F-4D97-AF65-F5344CB8AC3E}">
        <p14:creationId xmlns:p14="http://schemas.microsoft.com/office/powerpoint/2010/main" val="2193571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to the challenge: the limitations</a:t>
            </a:r>
            <a:endParaRPr lang="en-GB"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524" t="12689" r="12498" b="505"/>
          <a:stretch/>
        </p:blipFill>
        <p:spPr>
          <a:xfrm>
            <a:off x="3570507" y="1468280"/>
            <a:ext cx="6120000" cy="46800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287" y="2191539"/>
            <a:ext cx="3240000" cy="3405447"/>
          </a:xfrm>
          <a:prstGeom prst="rect">
            <a:avLst/>
          </a:prstGeom>
        </p:spPr>
      </p:pic>
      <p:sp>
        <p:nvSpPr>
          <p:cNvPr id="6" name="Content Placeholder 7">
            <a:extLst>
              <a:ext uri="{FF2B5EF4-FFF2-40B4-BE49-F238E27FC236}">
                <a16:creationId xmlns:a16="http://schemas.microsoft.com/office/drawing/2014/main" id="{5D118107-501E-4EC6-9E56-6E57C7B90489}"/>
              </a:ext>
            </a:extLst>
          </p:cNvPr>
          <p:cNvSpPr txBox="1">
            <a:spLocks/>
          </p:cNvSpPr>
          <p:nvPr/>
        </p:nvSpPr>
        <p:spPr bwMode="auto">
          <a:xfrm>
            <a:off x="266701" y="992188"/>
            <a:ext cx="3303806" cy="5391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52000" indent="-252000" algn="l" rtl="0" eaLnBrk="1" fontAlgn="base" hangingPunct="1">
              <a:spcBef>
                <a:spcPts val="0"/>
              </a:spcBef>
              <a:spcAft>
                <a:spcPct val="0"/>
              </a:spcAft>
              <a:buFont typeface="Arial" pitchFamily="34" charset="0"/>
              <a:buChar char="•"/>
              <a:defRPr sz="2400">
                <a:solidFill>
                  <a:schemeClr val="tx2"/>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pitchFamily="34" charset="0"/>
              <a:buChar char="•"/>
              <a:defRPr sz="2000">
                <a:solidFill>
                  <a:schemeClr val="tx2"/>
                </a:solidFill>
                <a:latin typeface="Arial" pitchFamily="34" charset="0"/>
                <a:cs typeface="Arial" pitchFamily="34" charset="0"/>
              </a:defRPr>
            </a:lvl2pPr>
            <a:lvl3pPr marL="1143000" indent="-228600" algn="l" rtl="0" eaLnBrk="1" fontAlgn="base" hangingPunct="1">
              <a:spcBef>
                <a:spcPct val="20000"/>
              </a:spcBef>
              <a:spcAft>
                <a:spcPct val="0"/>
              </a:spcAft>
              <a:buFont typeface="Arial" pitchFamily="34" charset="0"/>
              <a:buChar char="•"/>
              <a:defRPr sz="1800">
                <a:solidFill>
                  <a:schemeClr val="tx2"/>
                </a:solidFill>
                <a:latin typeface="Arial" pitchFamily="34" charset="0"/>
                <a:cs typeface="Arial" pitchFamily="34" charset="0"/>
              </a:defRPr>
            </a:lvl3pPr>
            <a:lvl4pPr marL="1600200" indent="-228600" algn="l" rtl="0" eaLnBrk="1" fontAlgn="base" hangingPunct="1">
              <a:spcBef>
                <a:spcPct val="20000"/>
              </a:spcBef>
              <a:spcAft>
                <a:spcPct val="0"/>
              </a:spcAft>
              <a:buFont typeface="Arial" pitchFamily="34" charset="0"/>
              <a:buChar char="•"/>
              <a:defRPr sz="1600">
                <a:solidFill>
                  <a:schemeClr val="tx2"/>
                </a:solidFill>
                <a:latin typeface="Arial" pitchFamily="34" charset="0"/>
                <a:cs typeface="Arial" pitchFamily="34" charset="0"/>
              </a:defRPr>
            </a:lvl4pPr>
            <a:lvl5pPr marL="2057400" indent="-228600" algn="l" rtl="0" eaLnBrk="1" fontAlgn="base" hangingPunct="1">
              <a:spcBef>
                <a:spcPct val="20000"/>
              </a:spcBef>
              <a:spcAft>
                <a:spcPct val="0"/>
              </a:spcAft>
              <a:buFont typeface="Arial" pitchFamily="34" charset="0"/>
              <a:buChar char="•"/>
              <a:defRPr sz="1400">
                <a:solidFill>
                  <a:schemeClr val="tx2"/>
                </a:solidFill>
                <a:latin typeface="Arial" pitchFamily="34" charset="0"/>
                <a:cs typeface="Arial" pitchFamily="34" charset="0"/>
              </a:defRPr>
            </a:lvl5pPr>
            <a:lvl6pPr marL="2514600" indent="-228600" algn="l" rtl="0" eaLnBrk="1" fontAlgn="base" hangingPunct="1">
              <a:spcBef>
                <a:spcPct val="20000"/>
              </a:spcBef>
              <a:spcAft>
                <a:spcPct val="0"/>
              </a:spcAft>
              <a:defRPr sz="2400">
                <a:solidFill>
                  <a:schemeClr val="tx2"/>
                </a:solidFill>
                <a:latin typeface="+mn-lt"/>
              </a:defRPr>
            </a:lvl6pPr>
            <a:lvl7pPr marL="2971800" indent="-228600" algn="l" rtl="0" eaLnBrk="1" fontAlgn="base" hangingPunct="1">
              <a:spcBef>
                <a:spcPct val="20000"/>
              </a:spcBef>
              <a:spcAft>
                <a:spcPct val="0"/>
              </a:spcAft>
              <a:defRPr sz="2400">
                <a:solidFill>
                  <a:schemeClr val="tx2"/>
                </a:solidFill>
                <a:latin typeface="+mn-lt"/>
              </a:defRPr>
            </a:lvl7pPr>
            <a:lvl8pPr marL="3429000" indent="-228600" algn="l" rtl="0" eaLnBrk="1" fontAlgn="base" hangingPunct="1">
              <a:spcBef>
                <a:spcPct val="20000"/>
              </a:spcBef>
              <a:spcAft>
                <a:spcPct val="0"/>
              </a:spcAft>
              <a:defRPr sz="2400">
                <a:solidFill>
                  <a:schemeClr val="tx2"/>
                </a:solidFill>
                <a:latin typeface="+mn-lt"/>
              </a:defRPr>
            </a:lvl8pPr>
            <a:lvl9pPr marL="3886200" indent="-228600" algn="l" rtl="0" eaLnBrk="1" fontAlgn="base" hangingPunct="1">
              <a:spcBef>
                <a:spcPct val="20000"/>
              </a:spcBef>
              <a:spcAft>
                <a:spcPct val="0"/>
              </a:spcAft>
              <a:defRPr sz="2400">
                <a:solidFill>
                  <a:schemeClr val="tx2"/>
                </a:solidFill>
                <a:latin typeface="+mn-lt"/>
              </a:defRPr>
            </a:lvl9pPr>
          </a:lstStyle>
          <a:p>
            <a:r>
              <a:rPr lang="en-US" sz="2000" b="0" kern="0"/>
              <a:t>Large displacements are not a problem, but uniform fields are.</a:t>
            </a:r>
            <a:endParaRPr lang="en-GB" sz="2000" b="0" kern="0" dirty="0"/>
          </a:p>
        </p:txBody>
      </p:sp>
    </p:spTree>
    <p:extLst>
      <p:ext uri="{BB962C8B-B14F-4D97-AF65-F5344CB8AC3E}">
        <p14:creationId xmlns:p14="http://schemas.microsoft.com/office/powerpoint/2010/main" val="59401563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to the challenge: hyper-parameters tuning</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607" y="1376778"/>
            <a:ext cx="2160000" cy="240545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547" y="1376777"/>
            <a:ext cx="2160000" cy="240545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547" y="3914118"/>
            <a:ext cx="2160000" cy="240545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8607" y="3914118"/>
            <a:ext cx="2160000" cy="240545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9591" y="2287061"/>
            <a:ext cx="3621031" cy="4032512"/>
          </a:xfrm>
          <a:prstGeom prst="rect">
            <a:avLst/>
          </a:prstGeom>
        </p:spPr>
      </p:pic>
      <p:sp>
        <p:nvSpPr>
          <p:cNvPr id="10" name="TextBox 9"/>
          <p:cNvSpPr txBox="1"/>
          <p:nvPr/>
        </p:nvSpPr>
        <p:spPr>
          <a:xfrm>
            <a:off x="1103660" y="967892"/>
            <a:ext cx="2846256" cy="276999"/>
          </a:xfrm>
          <a:prstGeom prst="rect">
            <a:avLst/>
          </a:prstGeom>
          <a:noFill/>
        </p:spPr>
        <p:txBody>
          <a:bodyPr wrap="square" rtlCol="0">
            <a:spAutoFit/>
          </a:bodyPr>
          <a:lstStyle/>
          <a:p>
            <a:pPr algn="ctr"/>
            <a:r>
              <a:rPr lang="en-US" sz="1200" dirty="0">
                <a:solidFill>
                  <a:schemeClr val="tx1"/>
                </a:solidFill>
                <a:latin typeface="Arial" panose="020B0604020202020204" pitchFamily="34" charset="0"/>
                <a:cs typeface="Arial" panose="020B0604020202020204" pitchFamily="34" charset="0"/>
                <a:sym typeface="Wingdings" panose="05000000000000000000" pitchFamily="2" charset="2"/>
              </a:rPr>
              <a:t>3D winds derivation tests</a:t>
            </a:r>
            <a:endParaRPr lang="en-GB" sz="1200" dirty="0">
              <a:solidFill>
                <a:schemeClr val="tx1"/>
              </a:solidFill>
              <a:latin typeface="Arial" panose="020B0604020202020204" pitchFamily="34" charset="0"/>
              <a:cs typeface="Arial" panose="020B0604020202020204" pitchFamily="34" charset="0"/>
            </a:endParaRPr>
          </a:p>
        </p:txBody>
      </p:sp>
      <p:sp>
        <p:nvSpPr>
          <p:cNvPr id="17" name="TextBox 16"/>
          <p:cNvSpPr txBox="1"/>
          <p:nvPr/>
        </p:nvSpPr>
        <p:spPr>
          <a:xfrm>
            <a:off x="5796978" y="1816921"/>
            <a:ext cx="2846256" cy="276999"/>
          </a:xfrm>
          <a:prstGeom prst="rect">
            <a:avLst/>
          </a:prstGeom>
          <a:noFill/>
        </p:spPr>
        <p:txBody>
          <a:bodyPr wrap="square" rtlCol="0">
            <a:spAutoFit/>
          </a:bodyPr>
          <a:lstStyle/>
          <a:p>
            <a:pPr algn="ctr"/>
            <a:r>
              <a:rPr lang="en-US" sz="1200" dirty="0">
                <a:solidFill>
                  <a:schemeClr val="tx1"/>
                </a:solidFill>
                <a:latin typeface="Arial" panose="020B0604020202020204" pitchFamily="34" charset="0"/>
                <a:cs typeface="Arial" panose="020B0604020202020204" pitchFamily="34" charset="0"/>
                <a:sym typeface="Wingdings" panose="05000000000000000000" pitchFamily="2" charset="2"/>
              </a:rPr>
              <a:t>Forecast winds field</a:t>
            </a:r>
            <a:endParaRPr lang="en-GB"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145966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to IASI data</a:t>
            </a:r>
            <a:endParaRPr lang="en-GB" dirty="0"/>
          </a:p>
        </p:txBody>
      </p:sp>
      <p:pic>
        <p:nvPicPr>
          <p:cNvPr id="4" name="Content Placeholder 3" descr="Untitled.png"/>
          <p:cNvPicPr>
            <a:picLocks noGrp="1" noChangeAspect="1"/>
          </p:cNvPicPr>
          <p:nvPr>
            <p:ph idx="1"/>
          </p:nvPr>
        </p:nvPicPr>
        <p:blipFill>
          <a:blip r:embed="rId2" cstate="print"/>
          <a:stretch>
            <a:fillRect/>
          </a:stretch>
        </p:blipFill>
        <p:spPr>
          <a:xfrm>
            <a:off x="375352" y="1074567"/>
            <a:ext cx="2079028" cy="2880000"/>
          </a:xfrm>
        </p:spPr>
      </p:pic>
      <p:pic>
        <p:nvPicPr>
          <p:cNvPr id="5" name="Picture 4" descr="figure_1.png"/>
          <p:cNvPicPr>
            <a:picLocks noChangeAspect="1"/>
          </p:cNvPicPr>
          <p:nvPr/>
        </p:nvPicPr>
        <p:blipFill rotWithShape="1">
          <a:blip r:embed="rId3" cstate="print"/>
          <a:srcRect l="11741" t="-1395" r="9784" b="8971"/>
          <a:stretch/>
        </p:blipFill>
        <p:spPr>
          <a:xfrm>
            <a:off x="288000" y="4349328"/>
            <a:ext cx="9360000" cy="2196000"/>
          </a:xfrm>
          <a:prstGeom prst="rect">
            <a:avLst/>
          </a:prstGeom>
        </p:spPr>
      </p:pic>
      <p:sp>
        <p:nvSpPr>
          <p:cNvPr id="6" name="TextBox 5"/>
          <p:cNvSpPr txBox="1"/>
          <p:nvPr/>
        </p:nvSpPr>
        <p:spPr>
          <a:xfrm>
            <a:off x="2973861" y="3909024"/>
            <a:ext cx="4431956" cy="307777"/>
          </a:xfrm>
          <a:prstGeom prst="rect">
            <a:avLst/>
          </a:prstGeom>
          <a:noFill/>
        </p:spPr>
        <p:txBody>
          <a:bodyPr wrap="square" rtlCol="0">
            <a:spAutoFit/>
          </a:bodyPr>
          <a:lstStyle/>
          <a:p>
            <a:r>
              <a:rPr lang="en-US" sz="1400" b="0" dirty="0">
                <a:solidFill>
                  <a:schemeClr val="tx1"/>
                </a:solidFill>
              </a:rPr>
              <a:t>Humidity at 500 </a:t>
            </a:r>
            <a:r>
              <a:rPr lang="en-US" sz="1400" b="0" dirty="0" err="1">
                <a:solidFill>
                  <a:schemeClr val="tx1"/>
                </a:solidFill>
              </a:rPr>
              <a:t>hPa</a:t>
            </a:r>
            <a:r>
              <a:rPr lang="en-US" sz="1400" b="0" dirty="0">
                <a:solidFill>
                  <a:schemeClr val="tx1"/>
                </a:solidFill>
              </a:rPr>
              <a:t> for successive overpasses</a:t>
            </a:r>
            <a:endParaRPr lang="en-GB" sz="1400" b="0" dirty="0">
              <a:solidFill>
                <a:schemeClr val="tx1"/>
              </a:solidFill>
            </a:endParaRPr>
          </a:p>
        </p:txBody>
      </p:sp>
      <p:sp>
        <p:nvSpPr>
          <p:cNvPr id="7" name="TextBox 6"/>
          <p:cNvSpPr txBox="1"/>
          <p:nvPr/>
        </p:nvSpPr>
        <p:spPr>
          <a:xfrm>
            <a:off x="1243911" y="4357988"/>
            <a:ext cx="486033" cy="230832"/>
          </a:xfrm>
          <a:prstGeom prst="rect">
            <a:avLst/>
          </a:prstGeom>
          <a:noFill/>
        </p:spPr>
        <p:txBody>
          <a:bodyPr wrap="square" rtlCol="0">
            <a:spAutoFit/>
          </a:bodyPr>
          <a:lstStyle/>
          <a:p>
            <a:r>
              <a:rPr lang="en-US" dirty="0">
                <a:solidFill>
                  <a:schemeClr val="tx1"/>
                </a:solidFill>
              </a:rPr>
              <a:t>M01</a:t>
            </a:r>
            <a:endParaRPr lang="en-GB" dirty="0">
              <a:solidFill>
                <a:schemeClr val="tx1"/>
              </a:solidFill>
            </a:endParaRPr>
          </a:p>
        </p:txBody>
      </p:sp>
      <p:sp>
        <p:nvSpPr>
          <p:cNvPr id="8" name="TextBox 7"/>
          <p:cNvSpPr txBox="1"/>
          <p:nvPr/>
        </p:nvSpPr>
        <p:spPr>
          <a:xfrm>
            <a:off x="3612291" y="4357988"/>
            <a:ext cx="486033" cy="230832"/>
          </a:xfrm>
          <a:prstGeom prst="rect">
            <a:avLst/>
          </a:prstGeom>
          <a:noFill/>
        </p:spPr>
        <p:txBody>
          <a:bodyPr wrap="square" rtlCol="0">
            <a:spAutoFit/>
          </a:bodyPr>
          <a:lstStyle/>
          <a:p>
            <a:r>
              <a:rPr lang="en-US" dirty="0">
                <a:solidFill>
                  <a:schemeClr val="tx1"/>
                </a:solidFill>
              </a:rPr>
              <a:t>M02</a:t>
            </a:r>
            <a:endParaRPr lang="en-GB" dirty="0">
              <a:solidFill>
                <a:schemeClr val="tx1"/>
              </a:solidFill>
            </a:endParaRPr>
          </a:p>
        </p:txBody>
      </p:sp>
      <p:sp>
        <p:nvSpPr>
          <p:cNvPr id="9" name="TextBox 8"/>
          <p:cNvSpPr txBox="1"/>
          <p:nvPr/>
        </p:nvSpPr>
        <p:spPr>
          <a:xfrm>
            <a:off x="5815913" y="4357988"/>
            <a:ext cx="486033" cy="230832"/>
          </a:xfrm>
          <a:prstGeom prst="rect">
            <a:avLst/>
          </a:prstGeom>
          <a:noFill/>
        </p:spPr>
        <p:txBody>
          <a:bodyPr wrap="square" rtlCol="0">
            <a:spAutoFit/>
          </a:bodyPr>
          <a:lstStyle/>
          <a:p>
            <a:r>
              <a:rPr lang="en-US" dirty="0">
                <a:solidFill>
                  <a:schemeClr val="tx1"/>
                </a:solidFill>
              </a:rPr>
              <a:t>M01</a:t>
            </a:r>
            <a:endParaRPr lang="en-GB" dirty="0">
              <a:solidFill>
                <a:schemeClr val="tx1"/>
              </a:solidFill>
            </a:endParaRPr>
          </a:p>
        </p:txBody>
      </p:sp>
      <p:sp>
        <p:nvSpPr>
          <p:cNvPr id="10" name="TextBox 9"/>
          <p:cNvSpPr txBox="1"/>
          <p:nvPr/>
        </p:nvSpPr>
        <p:spPr>
          <a:xfrm>
            <a:off x="8299621" y="4357988"/>
            <a:ext cx="486033" cy="230832"/>
          </a:xfrm>
          <a:prstGeom prst="rect">
            <a:avLst/>
          </a:prstGeom>
          <a:noFill/>
        </p:spPr>
        <p:txBody>
          <a:bodyPr wrap="square" rtlCol="0">
            <a:spAutoFit/>
          </a:bodyPr>
          <a:lstStyle/>
          <a:p>
            <a:r>
              <a:rPr lang="en-US" dirty="0">
                <a:solidFill>
                  <a:schemeClr val="tx1"/>
                </a:solidFill>
              </a:rPr>
              <a:t>M02</a:t>
            </a:r>
            <a:endParaRPr lang="en-GB" dirty="0">
              <a:solidFill>
                <a:schemeClr val="tx1"/>
              </a:solidFill>
            </a:endParaRPr>
          </a:p>
        </p:txBody>
      </p:sp>
      <p:sp>
        <p:nvSpPr>
          <p:cNvPr id="12" name="TextBox 11"/>
          <p:cNvSpPr txBox="1"/>
          <p:nvPr/>
        </p:nvSpPr>
        <p:spPr>
          <a:xfrm>
            <a:off x="2512543" y="1046198"/>
            <a:ext cx="7076301" cy="2800767"/>
          </a:xfrm>
          <a:prstGeom prst="rect">
            <a:avLst/>
          </a:prstGeom>
          <a:noFill/>
        </p:spPr>
        <p:txBody>
          <a:bodyPr wrap="square" rtlCol="0">
            <a:spAutoFit/>
          </a:bodyPr>
          <a:lstStyle/>
          <a:p>
            <a:pPr>
              <a:buFont typeface="Arial" pitchFamily="34" charset="0"/>
              <a:buChar char="•"/>
            </a:pPr>
            <a:r>
              <a:rPr lang="en-US" sz="1600" dirty="0">
                <a:solidFill>
                  <a:schemeClr val="tx1"/>
                </a:solidFill>
                <a:latin typeface="Arial" panose="020B0604020202020204" pitchFamily="34" charset="0"/>
                <a:cs typeface="Arial" panose="020B0604020202020204" pitchFamily="34" charset="0"/>
              </a:rPr>
              <a:t> Source: </a:t>
            </a:r>
          </a:p>
          <a:p>
            <a:pPr lvl="1"/>
            <a:r>
              <a:rPr lang="en-US" sz="1600" dirty="0">
                <a:solidFill>
                  <a:schemeClr val="tx1"/>
                </a:solidFill>
                <a:latin typeface="Arial" panose="020B0604020202020204" pitchFamily="34" charset="0"/>
                <a:cs typeface="Arial" panose="020B0604020202020204" pitchFamily="34" charset="0"/>
              </a:rPr>
              <a:t>PW3 dataset in IASI_SND_02 or EARS products (operational production at </a:t>
            </a:r>
            <a:r>
              <a:rPr lang="en-US" sz="1600" dirty="0" err="1">
                <a:solidFill>
                  <a:schemeClr val="tx1"/>
                </a:solidFill>
                <a:latin typeface="Arial" panose="020B0604020202020204" pitchFamily="34" charset="0"/>
                <a:cs typeface="Arial" panose="020B0604020202020204" pitchFamily="34" charset="0"/>
              </a:rPr>
              <a:t>Eumetsat</a:t>
            </a:r>
            <a:r>
              <a:rPr lang="en-US" sz="1600" dirty="0">
                <a:solidFill>
                  <a:schemeClr val="tx1"/>
                </a:solidFill>
                <a:latin typeface="Arial" panose="020B0604020202020204" pitchFamily="34" charset="0"/>
                <a:cs typeface="Arial" panose="020B0604020202020204" pitchFamily="34" charset="0"/>
              </a:rPr>
              <a:t>)</a:t>
            </a:r>
          </a:p>
          <a:p>
            <a:pPr lvl="1"/>
            <a:endParaRPr lang="en-US" sz="1600" dirty="0">
              <a:solidFill>
                <a:schemeClr val="tx1"/>
              </a:solidFill>
              <a:latin typeface="Arial" panose="020B0604020202020204" pitchFamily="34" charset="0"/>
              <a:cs typeface="Arial" panose="020B0604020202020204" pitchFamily="34" charset="0"/>
            </a:endParaRPr>
          </a:p>
          <a:p>
            <a:pPr>
              <a:buFont typeface="Arial" pitchFamily="34" charset="0"/>
              <a:buChar char="•"/>
            </a:pPr>
            <a:r>
              <a:rPr lang="en-US" sz="1600" dirty="0">
                <a:solidFill>
                  <a:schemeClr val="tx1"/>
                </a:solidFill>
                <a:latin typeface="Arial" panose="020B0604020202020204" pitchFamily="34" charset="0"/>
                <a:cs typeface="Arial" panose="020B0604020202020204" pitchFamily="34" charset="0"/>
              </a:rPr>
              <a:t> Platform:</a:t>
            </a:r>
          </a:p>
          <a:p>
            <a:pPr lvl="1"/>
            <a:r>
              <a:rPr lang="en-US" sz="1600" dirty="0" err="1">
                <a:solidFill>
                  <a:schemeClr val="tx1"/>
                </a:solidFill>
                <a:latin typeface="Arial" panose="020B0604020202020204" pitchFamily="34" charset="0"/>
                <a:cs typeface="Arial" panose="020B0604020202020204" pitchFamily="34" charset="0"/>
              </a:rPr>
              <a:t>Metop</a:t>
            </a:r>
            <a:r>
              <a:rPr lang="en-US" sz="1600" dirty="0">
                <a:solidFill>
                  <a:schemeClr val="tx1"/>
                </a:solidFill>
                <a:latin typeface="Arial" panose="020B0604020202020204" pitchFamily="34" charset="0"/>
                <a:cs typeface="Arial" panose="020B0604020202020204" pitchFamily="34" charset="0"/>
              </a:rPr>
              <a:t>-A and </a:t>
            </a:r>
            <a:r>
              <a:rPr lang="en-US" sz="1600" dirty="0" err="1">
                <a:solidFill>
                  <a:schemeClr val="tx1"/>
                </a:solidFill>
                <a:latin typeface="Arial" panose="020B0604020202020204" pitchFamily="34" charset="0"/>
                <a:cs typeface="Arial" panose="020B0604020202020204" pitchFamily="34" charset="0"/>
              </a:rPr>
              <a:t>Metop</a:t>
            </a:r>
            <a:r>
              <a:rPr lang="en-US" sz="1600" dirty="0">
                <a:solidFill>
                  <a:schemeClr val="tx1"/>
                </a:solidFill>
                <a:latin typeface="Arial" panose="020B0604020202020204" pitchFamily="34" charset="0"/>
                <a:cs typeface="Arial" panose="020B0604020202020204" pitchFamily="34" charset="0"/>
              </a:rPr>
              <a:t>-B to maximize the overlap between the images</a:t>
            </a:r>
          </a:p>
          <a:p>
            <a:pPr lvl="1"/>
            <a:endParaRPr lang="en-US" sz="1600" dirty="0">
              <a:solidFill>
                <a:schemeClr val="tx1"/>
              </a:solidFill>
              <a:latin typeface="Arial" panose="020B0604020202020204" pitchFamily="34" charset="0"/>
              <a:cs typeface="Arial" panose="020B0604020202020204" pitchFamily="34" charset="0"/>
            </a:endParaRPr>
          </a:p>
          <a:p>
            <a:pPr>
              <a:buFont typeface="Arial" pitchFamily="34" charset="0"/>
              <a:buChar char="•"/>
            </a:pPr>
            <a:r>
              <a:rPr lang="en-US" sz="1600" dirty="0">
                <a:solidFill>
                  <a:schemeClr val="tx1"/>
                </a:solidFill>
                <a:latin typeface="Arial" panose="020B0604020202020204" pitchFamily="34" charset="0"/>
                <a:cs typeface="Arial" panose="020B0604020202020204" pitchFamily="34" charset="0"/>
              </a:rPr>
              <a:t> Ozone, Water </a:t>
            </a:r>
            <a:r>
              <a:rPr lang="en-US" sz="1600" dirty="0" err="1">
                <a:solidFill>
                  <a:schemeClr val="tx1"/>
                </a:solidFill>
                <a:latin typeface="Arial" panose="020B0604020202020204" pitchFamily="34" charset="0"/>
                <a:cs typeface="Arial" panose="020B0604020202020204" pitchFamily="34" charset="0"/>
              </a:rPr>
              <a:t>Vapour</a:t>
            </a:r>
            <a:r>
              <a:rPr lang="en-US" sz="1600" dirty="0">
                <a:solidFill>
                  <a:schemeClr val="tx1"/>
                </a:solidFill>
                <a:latin typeface="Arial" panose="020B0604020202020204" pitchFamily="34" charset="0"/>
                <a:cs typeface="Arial" panose="020B0604020202020204" pitchFamily="34" charset="0"/>
              </a:rPr>
              <a:t> and Temperature fields</a:t>
            </a:r>
          </a:p>
          <a:p>
            <a:pPr lvl="1"/>
            <a:r>
              <a:rPr lang="en-US" sz="1600" dirty="0">
                <a:solidFill>
                  <a:schemeClr val="tx1"/>
                </a:solidFill>
                <a:latin typeface="Arial" panose="020B0604020202020204" pitchFamily="34" charset="0"/>
                <a:cs typeface="Arial" panose="020B0604020202020204" pitchFamily="34" charset="0"/>
              </a:rPr>
              <a:t>Interpolated on standard pressure levels</a:t>
            </a:r>
          </a:p>
          <a:p>
            <a:pPr lvl="1"/>
            <a:r>
              <a:rPr lang="en-US" sz="1600" dirty="0">
                <a:solidFill>
                  <a:schemeClr val="tx1"/>
                </a:solidFill>
                <a:latin typeface="Arial" panose="020B0604020202020204" pitchFamily="34" charset="0"/>
                <a:cs typeface="Arial" panose="020B0604020202020204" pitchFamily="34" charset="0"/>
              </a:rPr>
              <a:t>Re-gridded on Polar stereographic grid	</a:t>
            </a:r>
          </a:p>
        </p:txBody>
      </p:sp>
    </p:spTree>
    <p:extLst>
      <p:ext uri="{BB962C8B-B14F-4D97-AF65-F5344CB8AC3E}">
        <p14:creationId xmlns:p14="http://schemas.microsoft.com/office/powerpoint/2010/main" val="224066064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day of IASI 3D winds</a:t>
            </a:r>
            <a:endParaRPr lang="en-GB" dirty="0"/>
          </a:p>
        </p:txBody>
      </p:sp>
      <p:sp>
        <p:nvSpPr>
          <p:cNvPr id="3" name="Content Placeholder 2"/>
          <p:cNvSpPr>
            <a:spLocks noGrp="1"/>
          </p:cNvSpPr>
          <p:nvPr>
            <p:ph idx="1"/>
          </p:nvPr>
        </p:nvSpPr>
        <p:spPr>
          <a:xfrm>
            <a:off x="266701" y="992188"/>
            <a:ext cx="4781392" cy="5391150"/>
          </a:xfrm>
        </p:spPr>
        <p:txBody>
          <a:bodyPr/>
          <a:lstStyle/>
          <a:p>
            <a:r>
              <a:rPr lang="en-US" dirty="0"/>
              <a:t>Northern high-latitudes area</a:t>
            </a:r>
          </a:p>
          <a:p>
            <a:pPr lvl="1"/>
            <a:r>
              <a:rPr lang="en-US" dirty="0"/>
              <a:t>~ 45N </a:t>
            </a:r>
            <a:r>
              <a:rPr lang="en-US" dirty="0" err="1"/>
              <a:t>polewards</a:t>
            </a:r>
            <a:endParaRPr lang="en-US" dirty="0"/>
          </a:p>
          <a:p>
            <a:endParaRPr lang="en-US" dirty="0"/>
          </a:p>
          <a:p>
            <a:r>
              <a:rPr lang="en-US" dirty="0"/>
              <a:t>21 Mars 2017</a:t>
            </a:r>
          </a:p>
          <a:p>
            <a:endParaRPr lang="en-US" dirty="0"/>
          </a:p>
          <a:p>
            <a:r>
              <a:rPr lang="en-US" dirty="0"/>
              <a:t>Winds retrieved at 500 </a:t>
            </a:r>
            <a:r>
              <a:rPr lang="en-US" dirty="0" err="1"/>
              <a:t>hPa</a:t>
            </a:r>
            <a:r>
              <a:rPr lang="en-US" dirty="0"/>
              <a:t> using only two orbit passes</a:t>
            </a:r>
          </a:p>
          <a:p>
            <a:endParaRPr lang="en-US" dirty="0"/>
          </a:p>
          <a:p>
            <a:r>
              <a:rPr lang="en-US" dirty="0"/>
              <a:t>M01 and M02 products used</a:t>
            </a: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5261" y="1424126"/>
            <a:ext cx="4320000" cy="4527273"/>
          </a:xfrm>
          <a:prstGeom prst="rect">
            <a:avLst/>
          </a:prstGeom>
        </p:spPr>
      </p:pic>
    </p:spTree>
    <p:extLst>
      <p:ext uri="{BB962C8B-B14F-4D97-AF65-F5344CB8AC3E}">
        <p14:creationId xmlns:p14="http://schemas.microsoft.com/office/powerpoint/2010/main" val="309209001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IASI 3D winds</a:t>
            </a: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523" t="14248" r="11704" b="949"/>
          <a:stretch/>
        </p:blipFill>
        <p:spPr>
          <a:xfrm>
            <a:off x="2405913" y="1060560"/>
            <a:ext cx="7308000" cy="5400000"/>
          </a:xfrm>
          <a:prstGeom prst="rect">
            <a:avLst/>
          </a:prstGeom>
        </p:spPr>
      </p:pic>
      <p:sp>
        <p:nvSpPr>
          <p:cNvPr id="3" name="Content Placeholder 2"/>
          <p:cNvSpPr>
            <a:spLocks noGrp="1"/>
          </p:cNvSpPr>
          <p:nvPr>
            <p:ph idx="1"/>
          </p:nvPr>
        </p:nvSpPr>
        <p:spPr>
          <a:xfrm>
            <a:off x="266701" y="992188"/>
            <a:ext cx="2476500" cy="5391150"/>
          </a:xfrm>
        </p:spPr>
        <p:txBody>
          <a:bodyPr>
            <a:normAutofit/>
          </a:bodyPr>
          <a:lstStyle/>
          <a:p>
            <a:r>
              <a:rPr lang="en-US" sz="2000" dirty="0"/>
              <a:t>IASI 3D winds</a:t>
            </a:r>
          </a:p>
          <a:p>
            <a:endParaRPr lang="en-US" sz="2000" dirty="0"/>
          </a:p>
          <a:p>
            <a:r>
              <a:rPr lang="en-US" sz="2000" dirty="0"/>
              <a:t>500 </a:t>
            </a:r>
            <a:r>
              <a:rPr lang="en-US" sz="2000" dirty="0" err="1"/>
              <a:t>hPa</a:t>
            </a:r>
            <a:endParaRPr lang="en-US" sz="2000" dirty="0"/>
          </a:p>
          <a:p>
            <a:endParaRPr lang="en-US" sz="2000" dirty="0"/>
          </a:p>
          <a:p>
            <a:r>
              <a:rPr lang="en-US" sz="2000" dirty="0"/>
              <a:t>All vectors considered in statistics</a:t>
            </a:r>
          </a:p>
          <a:p>
            <a:endParaRPr lang="en-US" sz="2000" dirty="0"/>
          </a:p>
        </p:txBody>
      </p:sp>
    </p:spTree>
    <p:extLst>
      <p:ext uri="{BB962C8B-B14F-4D97-AF65-F5344CB8AC3E}">
        <p14:creationId xmlns:p14="http://schemas.microsoft.com/office/powerpoint/2010/main" val="51713437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to the challenge: effect of orbits swath</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3342" y="1677150"/>
            <a:ext cx="3581407" cy="376428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7806" y="1677150"/>
            <a:ext cx="3581407" cy="376428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341" y="1677150"/>
            <a:ext cx="3581407" cy="376428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7805" y="1677150"/>
            <a:ext cx="3581407" cy="3764288"/>
          </a:xfrm>
          <a:prstGeom prst="rect">
            <a:avLst/>
          </a:prstGeom>
        </p:spPr>
      </p:pic>
      <p:pic>
        <p:nvPicPr>
          <p:cNvPr id="6" name="Image 5">
            <a:extLst>
              <a:ext uri="{FF2B5EF4-FFF2-40B4-BE49-F238E27FC236}">
                <a16:creationId xmlns:a16="http://schemas.microsoft.com/office/drawing/2014/main" id="{F69D3023-E694-4EA2-8B26-3B2480D54D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3340" y="1677150"/>
            <a:ext cx="3581407" cy="3764288"/>
          </a:xfrm>
          <a:prstGeom prst="rect">
            <a:avLst/>
          </a:prstGeom>
        </p:spPr>
      </p:pic>
      <p:pic>
        <p:nvPicPr>
          <p:cNvPr id="10" name="Image 9">
            <a:extLst>
              <a:ext uri="{FF2B5EF4-FFF2-40B4-BE49-F238E27FC236}">
                <a16:creationId xmlns:a16="http://schemas.microsoft.com/office/drawing/2014/main" id="{11801044-088E-4BD6-961A-3AC5FE4747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7805" y="1677150"/>
            <a:ext cx="3581407" cy="3764288"/>
          </a:xfrm>
          <a:prstGeom prst="rect">
            <a:avLst/>
          </a:prstGeom>
        </p:spPr>
      </p:pic>
    </p:spTree>
    <p:extLst>
      <p:ext uri="{BB962C8B-B14F-4D97-AF65-F5344CB8AC3E}">
        <p14:creationId xmlns:p14="http://schemas.microsoft.com/office/powerpoint/2010/main" val="17212538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to the challenge: effect of orbits swath</a:t>
            </a:r>
            <a:endParaRPr lang="en-GB"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2968" b="525"/>
          <a:stretch/>
        </p:blipFill>
        <p:spPr>
          <a:xfrm>
            <a:off x="0" y="1053530"/>
            <a:ext cx="9906000" cy="5508000"/>
          </a:xfrm>
          <a:prstGeom prst="rect">
            <a:avLst/>
          </a:prstGeom>
        </p:spPr>
      </p:pic>
      <p:sp>
        <p:nvSpPr>
          <p:cNvPr id="4" name="TextBox 3"/>
          <p:cNvSpPr txBox="1"/>
          <p:nvPr/>
        </p:nvSpPr>
        <p:spPr>
          <a:xfrm>
            <a:off x="279610" y="1556747"/>
            <a:ext cx="989970" cy="276999"/>
          </a:xfrm>
          <a:prstGeom prst="rect">
            <a:avLst/>
          </a:prstGeom>
          <a:noFill/>
        </p:spPr>
        <p:txBody>
          <a:bodyPr wrap="square" rtlCol="0">
            <a:spAutoFit/>
          </a:bodyPr>
          <a:lstStyle/>
          <a:p>
            <a:pPr algn="ctr"/>
            <a:r>
              <a:rPr lang="en-US" sz="1200" dirty="0">
                <a:solidFill>
                  <a:schemeClr val="tx1"/>
                </a:solidFill>
              </a:rPr>
              <a:t>500 </a:t>
            </a:r>
            <a:r>
              <a:rPr lang="en-US" sz="1200" dirty="0" err="1">
                <a:solidFill>
                  <a:schemeClr val="tx1"/>
                </a:solidFill>
              </a:rPr>
              <a:t>hPa</a:t>
            </a:r>
            <a:endParaRPr lang="en-GB" sz="1200" dirty="0">
              <a:solidFill>
                <a:schemeClr val="tx1"/>
              </a:solidFill>
            </a:endParaRPr>
          </a:p>
        </p:txBody>
      </p:sp>
    </p:spTree>
    <p:extLst>
      <p:ext uri="{BB962C8B-B14F-4D97-AF65-F5344CB8AC3E}">
        <p14:creationId xmlns:p14="http://schemas.microsoft.com/office/powerpoint/2010/main" val="251604603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to the challenge: effect of orbits swath</a:t>
            </a:r>
            <a:endParaRPr lang="en-GB" dirty="0"/>
          </a:p>
        </p:txBody>
      </p:sp>
      <p:pic>
        <p:nvPicPr>
          <p:cNvPr id="5" name="Picture 4"/>
          <p:cNvPicPr>
            <a:picLocks noChangeAspect="1"/>
          </p:cNvPicPr>
          <p:nvPr/>
        </p:nvPicPr>
        <p:blipFill>
          <a:blip r:embed="rId2"/>
          <a:stretch>
            <a:fillRect/>
          </a:stretch>
        </p:blipFill>
        <p:spPr>
          <a:xfrm>
            <a:off x="0" y="2477338"/>
            <a:ext cx="2520000" cy="3906000"/>
          </a:xfrm>
          <a:prstGeom prst="rect">
            <a:avLst/>
          </a:prstGeom>
        </p:spPr>
      </p:pic>
      <p:sp>
        <p:nvSpPr>
          <p:cNvPr id="6" name="Content Placeholder 5"/>
          <p:cNvSpPr>
            <a:spLocks noGrp="1"/>
          </p:cNvSpPr>
          <p:nvPr>
            <p:ph idx="1"/>
          </p:nvPr>
        </p:nvSpPr>
        <p:spPr>
          <a:xfrm>
            <a:off x="266700" y="992188"/>
            <a:ext cx="9447213" cy="881954"/>
          </a:xfrm>
        </p:spPr>
        <p:txBody>
          <a:bodyPr/>
          <a:lstStyle/>
          <a:p>
            <a:r>
              <a:rPr lang="en-US" dirty="0"/>
              <a:t>Effect varies upon the scale of phenomenon observed</a:t>
            </a:r>
            <a:endParaRPr lang="en-GB" dirty="0"/>
          </a:p>
        </p:txBody>
      </p:sp>
      <p:pic>
        <p:nvPicPr>
          <p:cNvPr id="7" name="Picture 6"/>
          <p:cNvPicPr>
            <a:picLocks noChangeAspect="1"/>
          </p:cNvPicPr>
          <p:nvPr/>
        </p:nvPicPr>
        <p:blipFill>
          <a:blip r:embed="rId3"/>
          <a:stretch>
            <a:fillRect/>
          </a:stretch>
        </p:blipFill>
        <p:spPr>
          <a:xfrm>
            <a:off x="2470306" y="2477338"/>
            <a:ext cx="2520000" cy="3906000"/>
          </a:xfrm>
          <a:prstGeom prst="rect">
            <a:avLst/>
          </a:prstGeom>
        </p:spPr>
      </p:pic>
      <p:pic>
        <p:nvPicPr>
          <p:cNvPr id="9" name="Picture 8"/>
          <p:cNvPicPr>
            <a:picLocks noChangeAspect="1"/>
          </p:cNvPicPr>
          <p:nvPr/>
        </p:nvPicPr>
        <p:blipFill>
          <a:blip r:embed="rId4"/>
          <a:stretch>
            <a:fillRect/>
          </a:stretch>
        </p:blipFill>
        <p:spPr>
          <a:xfrm>
            <a:off x="4723606" y="2447098"/>
            <a:ext cx="2520000" cy="3936240"/>
          </a:xfrm>
          <a:prstGeom prst="rect">
            <a:avLst/>
          </a:prstGeom>
        </p:spPr>
      </p:pic>
      <p:pic>
        <p:nvPicPr>
          <p:cNvPr id="10" name="Picture 9"/>
          <p:cNvPicPr>
            <a:picLocks noChangeAspect="1"/>
          </p:cNvPicPr>
          <p:nvPr/>
        </p:nvPicPr>
        <p:blipFill>
          <a:blip r:embed="rId5"/>
          <a:stretch>
            <a:fillRect/>
          </a:stretch>
        </p:blipFill>
        <p:spPr>
          <a:xfrm>
            <a:off x="7243606" y="2447098"/>
            <a:ext cx="2520000" cy="3936240"/>
          </a:xfrm>
          <a:prstGeom prst="rect">
            <a:avLst/>
          </a:prstGeom>
        </p:spPr>
      </p:pic>
      <p:sp>
        <p:nvSpPr>
          <p:cNvPr id="11" name="TextBox 10"/>
          <p:cNvSpPr txBox="1"/>
          <p:nvPr/>
        </p:nvSpPr>
        <p:spPr>
          <a:xfrm>
            <a:off x="1911927" y="2170099"/>
            <a:ext cx="989970" cy="276999"/>
          </a:xfrm>
          <a:prstGeom prst="rect">
            <a:avLst/>
          </a:prstGeom>
          <a:noFill/>
        </p:spPr>
        <p:txBody>
          <a:bodyPr wrap="square" rtlCol="0">
            <a:spAutoFit/>
          </a:bodyPr>
          <a:lstStyle/>
          <a:p>
            <a:pPr algn="ctr"/>
            <a:r>
              <a:rPr lang="en-US" sz="1200" dirty="0">
                <a:solidFill>
                  <a:schemeClr val="tx1"/>
                </a:solidFill>
              </a:rPr>
              <a:t>700 </a:t>
            </a:r>
            <a:r>
              <a:rPr lang="en-US" sz="1200" dirty="0" err="1">
                <a:solidFill>
                  <a:schemeClr val="tx1"/>
                </a:solidFill>
              </a:rPr>
              <a:t>hPa</a:t>
            </a:r>
            <a:endParaRPr lang="en-GB" sz="1200" dirty="0">
              <a:solidFill>
                <a:schemeClr val="tx1"/>
              </a:solidFill>
            </a:endParaRPr>
          </a:p>
        </p:txBody>
      </p:sp>
      <p:sp>
        <p:nvSpPr>
          <p:cNvPr id="12" name="TextBox 11"/>
          <p:cNvSpPr txBox="1"/>
          <p:nvPr/>
        </p:nvSpPr>
        <p:spPr>
          <a:xfrm>
            <a:off x="6613656" y="2200339"/>
            <a:ext cx="989970" cy="276999"/>
          </a:xfrm>
          <a:prstGeom prst="rect">
            <a:avLst/>
          </a:prstGeom>
          <a:noFill/>
        </p:spPr>
        <p:txBody>
          <a:bodyPr wrap="square" rtlCol="0">
            <a:spAutoFit/>
          </a:bodyPr>
          <a:lstStyle/>
          <a:p>
            <a:pPr algn="ctr"/>
            <a:r>
              <a:rPr lang="en-US" sz="1200" dirty="0">
                <a:solidFill>
                  <a:schemeClr val="tx1"/>
                </a:solidFill>
              </a:rPr>
              <a:t>100 </a:t>
            </a:r>
            <a:r>
              <a:rPr lang="en-US" sz="1200" dirty="0" err="1">
                <a:solidFill>
                  <a:schemeClr val="tx1"/>
                </a:solidFill>
              </a:rPr>
              <a:t>hPa</a:t>
            </a:r>
            <a:endParaRPr lang="en-GB" sz="1200" dirty="0">
              <a:solidFill>
                <a:schemeClr val="tx1"/>
              </a:solidFill>
            </a:endParaRPr>
          </a:p>
        </p:txBody>
      </p:sp>
    </p:spTree>
    <p:extLst>
      <p:ext uri="{BB962C8B-B14F-4D97-AF65-F5344CB8AC3E}">
        <p14:creationId xmlns:p14="http://schemas.microsoft.com/office/powerpoint/2010/main" val="383250506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AMV challenges</a:t>
            </a:r>
          </a:p>
        </p:txBody>
      </p:sp>
      <p:sp>
        <p:nvSpPr>
          <p:cNvPr id="2050" name="Rectangle 2"/>
          <p:cNvSpPr>
            <a:spLocks noGrp="1" noChangeArrowheads="1"/>
          </p:cNvSpPr>
          <p:nvPr>
            <p:ph idx="1"/>
          </p:nvPr>
        </p:nvSpPr>
        <p:spPr bwMode="auto">
          <a:prstGeom prst="rect">
            <a:avLst/>
          </a:prstGeom>
          <a:noFill/>
          <a:ln>
            <a:miter lim="800000"/>
            <a:headEnd/>
            <a:tailEnd/>
          </a:ln>
        </p:spPr>
        <p:txBody>
          <a:bodyPr>
            <a:normAutofit/>
          </a:bodyPr>
          <a:lstStyle/>
          <a:p>
            <a:pPr lvl="0">
              <a:buClr>
                <a:srgbClr val="FF0000"/>
              </a:buClr>
              <a:buFont typeface="Wingdings" panose="05000000000000000000" pitchFamily="2" charset="2"/>
              <a:buChar char="ü"/>
            </a:pPr>
            <a:r>
              <a:rPr lang="fr-FR" dirty="0" err="1"/>
              <a:t>Current</a:t>
            </a:r>
            <a:r>
              <a:rPr lang="fr-FR" dirty="0"/>
              <a:t> </a:t>
            </a:r>
            <a:r>
              <a:rPr lang="fr-FR" dirty="0" err="1"/>
              <a:t>AMVs</a:t>
            </a:r>
            <a:r>
              <a:rPr lang="fr-FR" dirty="0"/>
              <a:t> limitations:</a:t>
            </a:r>
          </a:p>
          <a:p>
            <a:pPr marL="720000" lvl="0">
              <a:spcBef>
                <a:spcPts val="300"/>
              </a:spcBef>
              <a:buClr>
                <a:srgbClr val="FF0000"/>
              </a:buClr>
            </a:pPr>
            <a:r>
              <a:rPr lang="fr-FR" sz="2000" dirty="0" err="1"/>
              <a:t>AMVs</a:t>
            </a:r>
            <a:r>
              <a:rPr lang="fr-FR" sz="2000" dirty="0"/>
              <a:t> </a:t>
            </a:r>
            <a:r>
              <a:rPr lang="fr-FR" sz="2000" dirty="0" err="1"/>
              <a:t>give</a:t>
            </a:r>
            <a:r>
              <a:rPr lang="fr-FR" sz="2000" dirty="0"/>
              <a:t> an information </a:t>
            </a:r>
            <a:r>
              <a:rPr lang="fr-FR" sz="2000" dirty="0" err="1"/>
              <a:t>at</a:t>
            </a:r>
            <a:r>
              <a:rPr lang="fr-FR" sz="2000" dirty="0"/>
              <a:t> a single </a:t>
            </a:r>
            <a:r>
              <a:rPr lang="fr-FR" sz="2000" dirty="0" err="1"/>
              <a:t>level</a:t>
            </a:r>
            <a:r>
              <a:rPr lang="fr-FR" sz="2000" dirty="0"/>
              <a:t> of the </a:t>
            </a:r>
            <a:r>
              <a:rPr lang="fr-FR" sz="2000" dirty="0" err="1"/>
              <a:t>troposphere</a:t>
            </a:r>
            <a:r>
              <a:rPr lang="fr-FR" sz="2000" dirty="0"/>
              <a:t>.</a:t>
            </a:r>
          </a:p>
          <a:p>
            <a:pPr marL="720000" lvl="0">
              <a:spcBef>
                <a:spcPts val="300"/>
              </a:spcBef>
              <a:buClr>
                <a:srgbClr val="FF0000"/>
              </a:buClr>
            </a:pPr>
            <a:r>
              <a:rPr lang="fr-FR" sz="2000" dirty="0" err="1"/>
              <a:t>Height</a:t>
            </a:r>
            <a:r>
              <a:rPr lang="fr-FR" sz="2000" dirty="0"/>
              <a:t> </a:t>
            </a:r>
            <a:r>
              <a:rPr lang="fr-FR" sz="2000" dirty="0" err="1"/>
              <a:t>assignment</a:t>
            </a:r>
            <a:r>
              <a:rPr lang="fr-FR" sz="2000" dirty="0"/>
              <a:t> </a:t>
            </a:r>
            <a:r>
              <a:rPr lang="fr-FR" sz="2000" dirty="0" err="1"/>
              <a:t>is</a:t>
            </a:r>
            <a:r>
              <a:rPr lang="fr-FR" sz="2000" dirty="0"/>
              <a:t> </a:t>
            </a:r>
            <a:r>
              <a:rPr lang="fr-FR" sz="2000" dirty="0" err="1"/>
              <a:t>known</a:t>
            </a:r>
            <a:r>
              <a:rPr lang="fr-FR" sz="2000" dirty="0"/>
              <a:t> to </a:t>
            </a:r>
            <a:r>
              <a:rPr lang="fr-FR" sz="2000" dirty="0" err="1"/>
              <a:t>be</a:t>
            </a:r>
            <a:r>
              <a:rPr lang="fr-FR" sz="2000" dirty="0"/>
              <a:t> an important </a:t>
            </a:r>
            <a:r>
              <a:rPr lang="fr-FR" sz="2000" dirty="0" err="1"/>
              <a:t>problem</a:t>
            </a:r>
            <a:r>
              <a:rPr lang="fr-FR" sz="2000" dirty="0"/>
              <a:t>.</a:t>
            </a:r>
          </a:p>
          <a:p>
            <a:pPr marL="720000" lvl="0">
              <a:spcBef>
                <a:spcPts val="300"/>
              </a:spcBef>
              <a:buClr>
                <a:srgbClr val="FF0000"/>
              </a:buClr>
            </a:pPr>
            <a:r>
              <a:rPr lang="fr-FR" sz="2000" dirty="0" err="1"/>
              <a:t>Only</a:t>
            </a:r>
            <a:r>
              <a:rPr lang="fr-FR" sz="2000" dirty="0"/>
              <a:t> few </a:t>
            </a:r>
            <a:r>
              <a:rPr lang="fr-FR" sz="2000" dirty="0" err="1"/>
              <a:t>vectors</a:t>
            </a:r>
            <a:r>
              <a:rPr lang="fr-FR" sz="2000" dirty="0"/>
              <a:t> at </a:t>
            </a:r>
            <a:r>
              <a:rPr lang="fr-FR" sz="2000" dirty="0" err="1"/>
              <a:t>mid-level</a:t>
            </a:r>
            <a:r>
              <a:rPr lang="fr-FR" sz="2000" dirty="0"/>
              <a:t>.</a:t>
            </a:r>
          </a:p>
          <a:p>
            <a:pPr marL="720000" lvl="0">
              <a:spcBef>
                <a:spcPts val="300"/>
              </a:spcBef>
              <a:buClr>
                <a:srgbClr val="FF0000"/>
              </a:buClr>
            </a:pPr>
            <a:r>
              <a:rPr lang="fr-FR" sz="2000" dirty="0" err="1"/>
              <a:t>Recurrent</a:t>
            </a:r>
            <a:r>
              <a:rPr lang="fr-FR" sz="2000" dirty="0"/>
              <a:t> AMV </a:t>
            </a:r>
            <a:r>
              <a:rPr lang="fr-FR" sz="2000" dirty="0" err="1"/>
              <a:t>problems</a:t>
            </a:r>
            <a:r>
              <a:rPr lang="fr-FR" sz="2000" dirty="0"/>
              <a:t> in </a:t>
            </a:r>
            <a:r>
              <a:rPr lang="fr-FR" sz="2000" dirty="0" err="1"/>
              <a:t>tropics</a:t>
            </a:r>
            <a:r>
              <a:rPr lang="fr-FR" sz="2000" dirty="0"/>
              <a:t> area (fast speed </a:t>
            </a:r>
            <a:r>
              <a:rPr lang="fr-FR" sz="2000" dirty="0" err="1"/>
              <a:t>biases</a:t>
            </a:r>
            <a:r>
              <a:rPr lang="fr-FR" sz="2000" dirty="0"/>
              <a:t>) </a:t>
            </a:r>
            <a:r>
              <a:rPr lang="fr-FR" sz="2000" dirty="0" err="1"/>
              <a:t>where</a:t>
            </a:r>
            <a:r>
              <a:rPr lang="fr-FR" sz="2000" dirty="0"/>
              <a:t> important </a:t>
            </a:r>
            <a:r>
              <a:rPr lang="fr-FR" sz="2000" dirty="0" err="1"/>
              <a:t>mesoscale</a:t>
            </a:r>
            <a:r>
              <a:rPr lang="fr-FR" sz="2000" dirty="0"/>
              <a:t> </a:t>
            </a:r>
            <a:r>
              <a:rPr lang="fr-FR" sz="2000" dirty="0" err="1"/>
              <a:t>phenomena</a:t>
            </a:r>
            <a:r>
              <a:rPr lang="fr-FR" sz="2000" dirty="0"/>
              <a:t> impact the medium range </a:t>
            </a:r>
            <a:r>
              <a:rPr lang="fr-FR" sz="2000" dirty="0" err="1"/>
              <a:t>forecast</a:t>
            </a:r>
            <a:r>
              <a:rPr lang="fr-FR" sz="2000" dirty="0"/>
              <a:t>.</a:t>
            </a:r>
            <a:endParaRPr lang="en-GB" sz="2000" dirty="0"/>
          </a:p>
          <a:p>
            <a:pPr lvl="0">
              <a:buClr>
                <a:srgbClr val="FF0000"/>
              </a:buClr>
              <a:buNone/>
            </a:pPr>
            <a:endParaRPr lang="fr-FR" dirty="0"/>
          </a:p>
          <a:p>
            <a:pPr lvl="0">
              <a:buClr>
                <a:srgbClr val="FF0000"/>
              </a:buClr>
              <a:buFont typeface="Wingdings" panose="05000000000000000000" pitchFamily="2" charset="2"/>
              <a:buChar char="ü"/>
            </a:pPr>
            <a:r>
              <a:rPr lang="fr-FR" dirty="0"/>
              <a:t>The challenges:</a:t>
            </a:r>
            <a:endParaRPr lang="en-GB" dirty="0"/>
          </a:p>
          <a:p>
            <a:pPr marL="720000" lvl="0">
              <a:spcBef>
                <a:spcPts val="300"/>
              </a:spcBef>
              <a:buClr>
                <a:srgbClr val="FF0000"/>
              </a:buClr>
            </a:pPr>
            <a:r>
              <a:rPr lang="en-GB" sz="2000" dirty="0"/>
              <a:t>Ensure the production</a:t>
            </a:r>
          </a:p>
          <a:p>
            <a:pPr marL="720000" lvl="0">
              <a:spcBef>
                <a:spcPts val="300"/>
              </a:spcBef>
              <a:buClr>
                <a:srgbClr val="FF0000"/>
              </a:buClr>
            </a:pPr>
            <a:r>
              <a:rPr lang="fr-FR" sz="2000" dirty="0" err="1"/>
              <a:t>Better</a:t>
            </a:r>
            <a:r>
              <a:rPr lang="fr-FR" sz="2000" dirty="0"/>
              <a:t> </a:t>
            </a:r>
            <a:r>
              <a:rPr lang="fr-FR" sz="2000" dirty="0" err="1"/>
              <a:t>error</a:t>
            </a:r>
            <a:r>
              <a:rPr lang="fr-FR" sz="2000" dirty="0"/>
              <a:t> </a:t>
            </a:r>
            <a:r>
              <a:rPr lang="fr-FR" sz="2000" dirty="0" err="1"/>
              <a:t>characterisation</a:t>
            </a:r>
            <a:endParaRPr lang="fr-FR" sz="2000" dirty="0"/>
          </a:p>
          <a:p>
            <a:pPr marL="720000" lvl="0">
              <a:spcBef>
                <a:spcPts val="300"/>
              </a:spcBef>
              <a:buClr>
                <a:srgbClr val="FF0000"/>
              </a:buClr>
            </a:pPr>
            <a:r>
              <a:rPr lang="fr-FR" sz="2000" dirty="0" err="1"/>
              <a:t>Better</a:t>
            </a:r>
            <a:r>
              <a:rPr lang="fr-FR" sz="2000" dirty="0"/>
              <a:t> information in </a:t>
            </a:r>
            <a:r>
              <a:rPr lang="fr-FR" sz="2000" dirty="0" err="1"/>
              <a:t>Tropics</a:t>
            </a:r>
            <a:endParaRPr lang="fr-FR" sz="2000" dirty="0"/>
          </a:p>
          <a:p>
            <a:pPr marL="720000" lvl="0">
              <a:spcBef>
                <a:spcPts val="300"/>
              </a:spcBef>
              <a:buClr>
                <a:srgbClr val="FF0000"/>
              </a:buClr>
            </a:pPr>
            <a:r>
              <a:rPr lang="fr-FR" sz="2000" dirty="0"/>
              <a:t>Wind profiles</a:t>
            </a:r>
            <a:endParaRPr lang="en-GB" dirty="0"/>
          </a:p>
        </p:txBody>
      </p:sp>
    </p:spTree>
    <p:extLst>
      <p:ext uri="{BB962C8B-B14F-4D97-AF65-F5344CB8AC3E}">
        <p14:creationId xmlns:p14="http://schemas.microsoft.com/office/powerpoint/2010/main" val="232691033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winds IASI products development timeline</a:t>
            </a:r>
            <a:endParaRPr lang="en-GB" dirty="0"/>
          </a:p>
        </p:txBody>
      </p:sp>
      <p:sp>
        <p:nvSpPr>
          <p:cNvPr id="3" name="Content Placeholder 2"/>
          <p:cNvSpPr>
            <a:spLocks noGrp="1"/>
          </p:cNvSpPr>
          <p:nvPr>
            <p:ph idx="1"/>
          </p:nvPr>
        </p:nvSpPr>
        <p:spPr/>
        <p:txBody>
          <a:bodyPr>
            <a:normAutofit/>
          </a:bodyPr>
          <a:lstStyle/>
          <a:p>
            <a:pPr lvl="1"/>
            <a:endParaRPr lang="en-US" dirty="0"/>
          </a:p>
          <a:p>
            <a:endParaRPr lang="en-GB" dirty="0"/>
          </a:p>
        </p:txBody>
      </p:sp>
      <p:cxnSp>
        <p:nvCxnSpPr>
          <p:cNvPr id="4" name="OTLSHAPE_M_88b54a52e85645ddbf845bfd5a42a351_Connector1">
            <a:extLst>
              <a:ext uri="{FF2B5EF4-FFF2-40B4-BE49-F238E27FC236}">
                <a16:creationId xmlns:a16="http://schemas.microsoft.com/office/drawing/2014/main" id="{39365B4C-9BB7-4BBF-B072-6B2AB3C95EF2}"/>
              </a:ext>
            </a:extLst>
          </p:cNvPr>
          <p:cNvCxnSpPr/>
          <p:nvPr>
            <p:custDataLst>
              <p:tags r:id="rId1"/>
            </p:custDataLst>
          </p:nvPr>
        </p:nvCxnSpPr>
        <p:spPr>
          <a:xfrm>
            <a:off x="3978324" y="3365392"/>
            <a:ext cx="0" cy="448522"/>
          </a:xfrm>
          <a:prstGeom prst="line">
            <a:avLst/>
          </a:prstGeom>
          <a:ln w="7620" cap="flat" cmpd="sng" algn="ctr">
            <a:solidFill>
              <a:schemeClr val="accent1">
                <a:alpha val="4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OTLSHAPE_M_a37d3f3cb8df45509e31f3644a8df94c_Connector1">
            <a:extLst>
              <a:ext uri="{FF2B5EF4-FFF2-40B4-BE49-F238E27FC236}">
                <a16:creationId xmlns:a16="http://schemas.microsoft.com/office/drawing/2014/main" id="{3866E257-AD3B-480A-AA90-E14B4001CF2E}"/>
              </a:ext>
            </a:extLst>
          </p:cNvPr>
          <p:cNvCxnSpPr/>
          <p:nvPr>
            <p:custDataLst>
              <p:tags r:id="rId2"/>
            </p:custDataLst>
          </p:nvPr>
        </p:nvCxnSpPr>
        <p:spPr>
          <a:xfrm>
            <a:off x="4952652" y="2535870"/>
            <a:ext cx="0" cy="448522"/>
          </a:xfrm>
          <a:prstGeom prst="line">
            <a:avLst/>
          </a:prstGeom>
          <a:ln w="7620" cap="flat" cmpd="sng" algn="ctr">
            <a:solidFill>
              <a:schemeClr val="accent2">
                <a:alpha val="4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OTLSHAPE_M_4c9572d365de4f2d8994008f5781a9ef_Connector1">
            <a:extLst>
              <a:ext uri="{FF2B5EF4-FFF2-40B4-BE49-F238E27FC236}">
                <a16:creationId xmlns:a16="http://schemas.microsoft.com/office/drawing/2014/main" id="{62DA90FE-CA08-4AC7-A410-0C99CF8CE2DB}"/>
              </a:ext>
            </a:extLst>
          </p:cNvPr>
          <p:cNvCxnSpPr/>
          <p:nvPr>
            <p:custDataLst>
              <p:tags r:id="rId3"/>
            </p:custDataLst>
          </p:nvPr>
        </p:nvCxnSpPr>
        <p:spPr>
          <a:xfrm>
            <a:off x="3244475" y="2063052"/>
            <a:ext cx="0" cy="913765"/>
          </a:xfrm>
          <a:prstGeom prst="line">
            <a:avLst/>
          </a:prstGeom>
          <a:ln w="7620" cap="flat" cmpd="sng" algn="ctr">
            <a:solidFill>
              <a:srgbClr val="0072BC">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OTLSHAPE_TB_00000000000000000000000000000000_ScaleContainer">
            <a:extLst>
              <a:ext uri="{FF2B5EF4-FFF2-40B4-BE49-F238E27FC236}">
                <a16:creationId xmlns:a16="http://schemas.microsoft.com/office/drawing/2014/main" id="{469688C4-59A1-48D2-AB55-A9BFE61EF252}"/>
              </a:ext>
            </a:extLst>
          </p:cNvPr>
          <p:cNvSpPr/>
          <p:nvPr>
            <p:custDataLst>
              <p:tags r:id="rId4"/>
            </p:custDataLst>
          </p:nvPr>
        </p:nvSpPr>
        <p:spPr>
          <a:xfrm>
            <a:off x="619771" y="2984392"/>
            <a:ext cx="8674819" cy="381000"/>
          </a:xfrm>
          <a:prstGeom prst="roundRect">
            <a:avLst>
              <a:gd name="adj" fmla="val 100000"/>
            </a:avLst>
          </a:prstGeom>
          <a:gradFill flip="none" rotWithShape="1">
            <a:gsLst>
              <a:gs pos="0">
                <a:srgbClr val="44546A"/>
              </a:gs>
              <a:gs pos="0">
                <a:schemeClr val="dk2"/>
              </a:gs>
            </a:gsLst>
            <a:lin ang="5400000" scaled="1"/>
            <a:tileRect/>
          </a:gradFill>
          <a:ln w="12700" cap="flat" cmpd="sng" algn="ctr">
            <a:noFill/>
            <a:prstDash val="solid"/>
            <a:miter lim="800000"/>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OTLSHAPE_TB_00000000000000000000000000000000_ElapsedTime">
            <a:extLst>
              <a:ext uri="{FF2B5EF4-FFF2-40B4-BE49-F238E27FC236}">
                <a16:creationId xmlns:a16="http://schemas.microsoft.com/office/drawing/2014/main" id="{87189B00-F8C3-4C63-97FF-8F808A959166}"/>
              </a:ext>
            </a:extLst>
          </p:cNvPr>
          <p:cNvSpPr/>
          <p:nvPr>
            <p:custDataLst>
              <p:tags r:id="rId5"/>
            </p:custDataLst>
          </p:nvPr>
        </p:nvSpPr>
        <p:spPr>
          <a:xfrm>
            <a:off x="619771" y="2984392"/>
            <a:ext cx="1330558" cy="381000"/>
          </a:xfrm>
          <a:prstGeom prst="roundRect">
            <a:avLst>
              <a:gd name="adj" fmla="val 10000000"/>
            </a:avLst>
          </a:prstGeom>
          <a:solidFill>
            <a:srgbClr val="FF0000">
              <a:alpha val="30196"/>
            </a:srgbClr>
          </a:solidFill>
          <a:ln w="12700" cap="flat" cmpd="sng" algn="ctr">
            <a:noFill/>
            <a:prstDash val="solid"/>
            <a:miter lim="800000"/>
          </a:ln>
          <a:effectLst/>
          <a:scene3d>
            <a:camera prst="orthographicFront"/>
            <a:lightRig rig="threePt" dir="t">
              <a:rot lat="0" lon="0" rev="0"/>
            </a:lightRig>
          </a:scene3d>
          <a:sp3d>
            <a:bevelT w="12700" h="139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OTLSHAPE_TB_00000000000000000000000000000000_TodayMarkerShape">
            <a:extLst>
              <a:ext uri="{FF2B5EF4-FFF2-40B4-BE49-F238E27FC236}">
                <a16:creationId xmlns:a16="http://schemas.microsoft.com/office/drawing/2014/main" id="{B8BB5A43-D9CC-4838-B373-741A4FD406AE}"/>
              </a:ext>
            </a:extLst>
          </p:cNvPr>
          <p:cNvSpPr/>
          <p:nvPr>
            <p:custDataLst>
              <p:tags r:id="rId6"/>
            </p:custDataLst>
          </p:nvPr>
        </p:nvSpPr>
        <p:spPr>
          <a:xfrm>
            <a:off x="3010703" y="3365392"/>
            <a:ext cx="94292" cy="127000"/>
          </a:xfrm>
          <a:prstGeom prst="triangle">
            <a:avLst/>
          </a:prstGeom>
          <a:solidFill>
            <a:srgbClr val="FF0000"/>
          </a:solidFill>
          <a:ln w="12700" cap="flat" cmpd="sng" algn="ctr">
            <a:noFill/>
            <a:prstDash val="solid"/>
            <a:miter lim="800000"/>
          </a:ln>
          <a:effectLst>
            <a:outerShdw>
              <a:scrgbClr r="0" g="0" b="0">
                <a:alpha val="50000"/>
              </a:scrgbClr>
            </a:out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OTLSHAPE_TB_00000000000000000000000000000000_TodayMarkerText">
            <a:extLst>
              <a:ext uri="{FF2B5EF4-FFF2-40B4-BE49-F238E27FC236}">
                <a16:creationId xmlns:a16="http://schemas.microsoft.com/office/drawing/2014/main" id="{61CCD85E-A070-43D9-BC3F-B44788F8701F}"/>
              </a:ext>
            </a:extLst>
          </p:cNvPr>
          <p:cNvSpPr txBox="1"/>
          <p:nvPr>
            <p:custDataLst>
              <p:tags r:id="rId7"/>
            </p:custDataLst>
          </p:nvPr>
        </p:nvSpPr>
        <p:spPr>
          <a:xfrm>
            <a:off x="2874795" y="3493086"/>
            <a:ext cx="371255" cy="184666"/>
          </a:xfrm>
          <a:prstGeom prst="rect">
            <a:avLst/>
          </a:prstGeom>
          <a:noFill/>
        </p:spPr>
        <p:txBody>
          <a:bodyPr vert="horz" wrap="none" lIns="0" tIns="0" rIns="0" bIns="0" rtlCol="0" anchor="ctr" anchorCtr="0">
            <a:spAutoFit/>
          </a:bodyPr>
          <a:lstStyle/>
          <a:p>
            <a:pPr algn="ctr"/>
            <a:r>
              <a:rPr lang="fr-FR" sz="1200" spc="-6" dirty="0" err="1">
                <a:solidFill>
                  <a:schemeClr val="dk1"/>
                </a:solidFill>
                <a:latin typeface="Calibri" panose="020F0502020204030204" pitchFamily="34" charset="0"/>
              </a:rPr>
              <a:t>Today</a:t>
            </a:r>
            <a:endParaRPr lang="fr-FR" sz="1200" spc="-6" dirty="0">
              <a:solidFill>
                <a:schemeClr val="dk1"/>
              </a:solidFill>
              <a:latin typeface="Calibri" panose="020F0502020204030204" pitchFamily="34" charset="0"/>
            </a:endParaRPr>
          </a:p>
        </p:txBody>
      </p:sp>
      <p:sp>
        <p:nvSpPr>
          <p:cNvPr id="13" name="OTLSHAPE_TB_00000000000000000000000000000000_TimescaleInterval1">
            <a:extLst>
              <a:ext uri="{FF2B5EF4-FFF2-40B4-BE49-F238E27FC236}">
                <a16:creationId xmlns:a16="http://schemas.microsoft.com/office/drawing/2014/main" id="{D6D92A3C-444A-4476-A624-0DF371CB7257}"/>
              </a:ext>
            </a:extLst>
          </p:cNvPr>
          <p:cNvSpPr txBox="1"/>
          <p:nvPr>
            <p:custDataLst>
              <p:tags r:id="rId8"/>
            </p:custDataLst>
          </p:nvPr>
        </p:nvSpPr>
        <p:spPr>
          <a:xfrm>
            <a:off x="808354" y="3081865"/>
            <a:ext cx="150753" cy="186055"/>
          </a:xfrm>
          <a:prstGeom prst="rect">
            <a:avLst/>
          </a:prstGeom>
          <a:noFill/>
        </p:spPr>
        <p:txBody>
          <a:bodyPr vert="horz" wrap="none" lIns="0" tIns="0" rIns="0" bIns="0" rtlCol="0" anchor="ctr" anchorCtr="0">
            <a:noAutofit/>
          </a:bodyPr>
          <a:lstStyle/>
          <a:p>
            <a:r>
              <a:rPr lang="fr-FR" sz="1200" spc="-26">
                <a:solidFill>
                  <a:schemeClr val="lt1"/>
                </a:solidFill>
                <a:latin typeface="Calibri" panose="020F0502020204030204" pitchFamily="34" charset="0"/>
              </a:rPr>
              <a:t>Q1</a:t>
            </a:r>
          </a:p>
        </p:txBody>
      </p:sp>
      <p:cxnSp>
        <p:nvCxnSpPr>
          <p:cNvPr id="14" name="OTLSHAPE_TB_00000000000000000000000000000000_Separator1">
            <a:extLst>
              <a:ext uri="{FF2B5EF4-FFF2-40B4-BE49-F238E27FC236}">
                <a16:creationId xmlns:a16="http://schemas.microsoft.com/office/drawing/2014/main" id="{7BDA5FF4-BA0F-433E-A7CC-3C66B5E61ED9}"/>
              </a:ext>
            </a:extLst>
          </p:cNvPr>
          <p:cNvCxnSpPr/>
          <p:nvPr>
            <p:custDataLst>
              <p:tags r:id="rId9"/>
            </p:custDataLst>
          </p:nvPr>
        </p:nvCxnSpPr>
        <p:spPr>
          <a:xfrm>
            <a:off x="1587825" y="3047892"/>
            <a:ext cx="0" cy="2540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OTLSHAPE_TB_00000000000000000000000000000000_TimescaleInterval2">
            <a:extLst>
              <a:ext uri="{FF2B5EF4-FFF2-40B4-BE49-F238E27FC236}">
                <a16:creationId xmlns:a16="http://schemas.microsoft.com/office/drawing/2014/main" id="{8AEADF5B-5626-43FB-AC91-F477B5B3E8B2}"/>
              </a:ext>
            </a:extLst>
          </p:cNvPr>
          <p:cNvSpPr txBox="1"/>
          <p:nvPr>
            <p:custDataLst>
              <p:tags r:id="rId10"/>
            </p:custDataLst>
          </p:nvPr>
        </p:nvSpPr>
        <p:spPr>
          <a:xfrm>
            <a:off x="1640209" y="3081865"/>
            <a:ext cx="150753" cy="186055"/>
          </a:xfrm>
          <a:prstGeom prst="rect">
            <a:avLst/>
          </a:prstGeom>
          <a:noFill/>
        </p:spPr>
        <p:txBody>
          <a:bodyPr vert="horz" wrap="none" lIns="0" tIns="0" rIns="0" bIns="0" rtlCol="0" anchor="ctr" anchorCtr="0">
            <a:noAutofit/>
          </a:bodyPr>
          <a:lstStyle/>
          <a:p>
            <a:r>
              <a:rPr lang="fr-FR" sz="1200" spc="-26">
                <a:solidFill>
                  <a:schemeClr val="lt1"/>
                </a:solidFill>
                <a:latin typeface="Calibri" panose="020F0502020204030204" pitchFamily="34" charset="0"/>
              </a:rPr>
              <a:t>Q3</a:t>
            </a:r>
          </a:p>
        </p:txBody>
      </p:sp>
      <p:cxnSp>
        <p:nvCxnSpPr>
          <p:cNvPr id="16" name="OTLSHAPE_TB_00000000000000000000000000000000_Separator2">
            <a:extLst>
              <a:ext uri="{FF2B5EF4-FFF2-40B4-BE49-F238E27FC236}">
                <a16:creationId xmlns:a16="http://schemas.microsoft.com/office/drawing/2014/main" id="{47268C37-49B1-4C69-9AB3-A6068FFDE66F}"/>
              </a:ext>
            </a:extLst>
          </p:cNvPr>
          <p:cNvCxnSpPr/>
          <p:nvPr>
            <p:custDataLst>
              <p:tags r:id="rId11"/>
            </p:custDataLst>
          </p:nvPr>
        </p:nvCxnSpPr>
        <p:spPr>
          <a:xfrm>
            <a:off x="2433468" y="3047892"/>
            <a:ext cx="0" cy="2540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OTLSHAPE_TB_00000000000000000000000000000000_TimescaleInterval3">
            <a:extLst>
              <a:ext uri="{FF2B5EF4-FFF2-40B4-BE49-F238E27FC236}">
                <a16:creationId xmlns:a16="http://schemas.microsoft.com/office/drawing/2014/main" id="{1E8E545A-44F6-4AA9-9139-5F0F7EE9E40A}"/>
              </a:ext>
            </a:extLst>
          </p:cNvPr>
          <p:cNvSpPr txBox="1"/>
          <p:nvPr>
            <p:custDataLst>
              <p:tags r:id="rId12"/>
            </p:custDataLst>
          </p:nvPr>
        </p:nvSpPr>
        <p:spPr>
          <a:xfrm>
            <a:off x="2485852" y="3047892"/>
            <a:ext cx="249034" cy="254000"/>
          </a:xfrm>
          <a:prstGeom prst="rect">
            <a:avLst/>
          </a:prstGeom>
          <a:noFill/>
        </p:spPr>
        <p:txBody>
          <a:bodyPr vert="horz" wrap="none" lIns="0" tIns="0" rIns="0" bIns="0" rtlCol="0" anchor="ctr" anchorCtr="0">
            <a:noAutofit/>
          </a:bodyPr>
          <a:lstStyle/>
          <a:p>
            <a:r>
              <a:rPr lang="fr-FR" sz="1200" spc="-26">
                <a:solidFill>
                  <a:schemeClr val="lt1"/>
                </a:solidFill>
                <a:latin typeface="Calibri" panose="020F0502020204030204" pitchFamily="34" charset="0"/>
              </a:rPr>
              <a:t>Q1
2018</a:t>
            </a:r>
          </a:p>
        </p:txBody>
      </p:sp>
      <p:cxnSp>
        <p:nvCxnSpPr>
          <p:cNvPr id="18" name="OTLSHAPE_TB_00000000000000000000000000000000_Separator3">
            <a:extLst>
              <a:ext uri="{FF2B5EF4-FFF2-40B4-BE49-F238E27FC236}">
                <a16:creationId xmlns:a16="http://schemas.microsoft.com/office/drawing/2014/main" id="{50520EC5-6D31-4E3B-BE7A-6C9E5E60B6AD}"/>
              </a:ext>
            </a:extLst>
          </p:cNvPr>
          <p:cNvCxnSpPr/>
          <p:nvPr>
            <p:custDataLst>
              <p:tags r:id="rId13"/>
            </p:custDataLst>
          </p:nvPr>
        </p:nvCxnSpPr>
        <p:spPr>
          <a:xfrm>
            <a:off x="3265323" y="3047892"/>
            <a:ext cx="0" cy="2540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OTLSHAPE_TB_00000000000000000000000000000000_TimescaleInterval4">
            <a:extLst>
              <a:ext uri="{FF2B5EF4-FFF2-40B4-BE49-F238E27FC236}">
                <a16:creationId xmlns:a16="http://schemas.microsoft.com/office/drawing/2014/main" id="{EBEAB2C3-B793-4320-89AD-2C793A19ADBA}"/>
              </a:ext>
            </a:extLst>
          </p:cNvPr>
          <p:cNvSpPr txBox="1"/>
          <p:nvPr>
            <p:custDataLst>
              <p:tags r:id="rId14"/>
            </p:custDataLst>
          </p:nvPr>
        </p:nvSpPr>
        <p:spPr>
          <a:xfrm>
            <a:off x="3317707" y="3081865"/>
            <a:ext cx="150753" cy="186055"/>
          </a:xfrm>
          <a:prstGeom prst="rect">
            <a:avLst/>
          </a:prstGeom>
          <a:noFill/>
        </p:spPr>
        <p:txBody>
          <a:bodyPr vert="horz" wrap="none" lIns="0" tIns="0" rIns="0" bIns="0" rtlCol="0" anchor="ctr" anchorCtr="0">
            <a:noAutofit/>
          </a:bodyPr>
          <a:lstStyle/>
          <a:p>
            <a:r>
              <a:rPr lang="fr-FR" sz="1200" spc="-26">
                <a:solidFill>
                  <a:schemeClr val="lt1"/>
                </a:solidFill>
                <a:latin typeface="Calibri" panose="020F0502020204030204" pitchFamily="34" charset="0"/>
              </a:rPr>
              <a:t>Q3</a:t>
            </a:r>
          </a:p>
        </p:txBody>
      </p:sp>
      <p:cxnSp>
        <p:nvCxnSpPr>
          <p:cNvPr id="20" name="OTLSHAPE_TB_00000000000000000000000000000000_Separator4">
            <a:extLst>
              <a:ext uri="{FF2B5EF4-FFF2-40B4-BE49-F238E27FC236}">
                <a16:creationId xmlns:a16="http://schemas.microsoft.com/office/drawing/2014/main" id="{5D4B5753-7A4F-4F47-81F3-86940A5A5FBC}"/>
              </a:ext>
            </a:extLst>
          </p:cNvPr>
          <p:cNvCxnSpPr/>
          <p:nvPr>
            <p:custDataLst>
              <p:tags r:id="rId15"/>
            </p:custDataLst>
          </p:nvPr>
        </p:nvCxnSpPr>
        <p:spPr>
          <a:xfrm>
            <a:off x="4110966" y="3047892"/>
            <a:ext cx="0" cy="2540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OTLSHAPE_TB_00000000000000000000000000000000_TimescaleInterval5">
            <a:extLst>
              <a:ext uri="{FF2B5EF4-FFF2-40B4-BE49-F238E27FC236}">
                <a16:creationId xmlns:a16="http://schemas.microsoft.com/office/drawing/2014/main" id="{0D9E97EC-515D-4AF4-836C-94C935687A49}"/>
              </a:ext>
            </a:extLst>
          </p:cNvPr>
          <p:cNvSpPr txBox="1"/>
          <p:nvPr>
            <p:custDataLst>
              <p:tags r:id="rId16"/>
            </p:custDataLst>
          </p:nvPr>
        </p:nvSpPr>
        <p:spPr>
          <a:xfrm>
            <a:off x="4163350" y="3047892"/>
            <a:ext cx="249034" cy="254000"/>
          </a:xfrm>
          <a:prstGeom prst="rect">
            <a:avLst/>
          </a:prstGeom>
          <a:noFill/>
        </p:spPr>
        <p:txBody>
          <a:bodyPr vert="horz" wrap="none" lIns="0" tIns="0" rIns="0" bIns="0" rtlCol="0" anchor="ctr" anchorCtr="0">
            <a:noAutofit/>
          </a:bodyPr>
          <a:lstStyle/>
          <a:p>
            <a:r>
              <a:rPr lang="fr-FR" sz="1200" spc="-26" dirty="0">
                <a:solidFill>
                  <a:schemeClr val="lt1"/>
                </a:solidFill>
                <a:latin typeface="Calibri" panose="020F0502020204030204" pitchFamily="34" charset="0"/>
              </a:rPr>
              <a:t>Q1
2019</a:t>
            </a:r>
          </a:p>
        </p:txBody>
      </p:sp>
      <p:cxnSp>
        <p:nvCxnSpPr>
          <p:cNvPr id="22" name="OTLSHAPE_TB_00000000000000000000000000000000_Separator5">
            <a:extLst>
              <a:ext uri="{FF2B5EF4-FFF2-40B4-BE49-F238E27FC236}">
                <a16:creationId xmlns:a16="http://schemas.microsoft.com/office/drawing/2014/main" id="{42EAFB5A-45CF-4B7A-B41A-35528E191A48}"/>
              </a:ext>
            </a:extLst>
          </p:cNvPr>
          <p:cNvCxnSpPr/>
          <p:nvPr>
            <p:custDataLst>
              <p:tags r:id="rId17"/>
            </p:custDataLst>
          </p:nvPr>
        </p:nvCxnSpPr>
        <p:spPr>
          <a:xfrm>
            <a:off x="4942821" y="3047892"/>
            <a:ext cx="0" cy="2540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OTLSHAPE_TB_00000000000000000000000000000000_TimescaleInterval6">
            <a:extLst>
              <a:ext uri="{FF2B5EF4-FFF2-40B4-BE49-F238E27FC236}">
                <a16:creationId xmlns:a16="http://schemas.microsoft.com/office/drawing/2014/main" id="{8A82AA95-8E60-4899-A493-223F57007ACE}"/>
              </a:ext>
            </a:extLst>
          </p:cNvPr>
          <p:cNvSpPr txBox="1"/>
          <p:nvPr>
            <p:custDataLst>
              <p:tags r:id="rId18"/>
            </p:custDataLst>
          </p:nvPr>
        </p:nvSpPr>
        <p:spPr>
          <a:xfrm>
            <a:off x="4995205" y="3081865"/>
            <a:ext cx="150753" cy="186055"/>
          </a:xfrm>
          <a:prstGeom prst="rect">
            <a:avLst/>
          </a:prstGeom>
          <a:noFill/>
        </p:spPr>
        <p:txBody>
          <a:bodyPr vert="horz" wrap="none" lIns="0" tIns="0" rIns="0" bIns="0" rtlCol="0" anchor="ctr" anchorCtr="0">
            <a:noAutofit/>
          </a:bodyPr>
          <a:lstStyle/>
          <a:p>
            <a:r>
              <a:rPr lang="fr-FR" sz="1200" spc="-26">
                <a:solidFill>
                  <a:schemeClr val="lt1"/>
                </a:solidFill>
                <a:latin typeface="Calibri" panose="020F0502020204030204" pitchFamily="34" charset="0"/>
              </a:rPr>
              <a:t>Q3</a:t>
            </a:r>
          </a:p>
        </p:txBody>
      </p:sp>
      <p:cxnSp>
        <p:nvCxnSpPr>
          <p:cNvPr id="24" name="OTLSHAPE_TB_00000000000000000000000000000000_Separator6">
            <a:extLst>
              <a:ext uri="{FF2B5EF4-FFF2-40B4-BE49-F238E27FC236}">
                <a16:creationId xmlns:a16="http://schemas.microsoft.com/office/drawing/2014/main" id="{B939E30C-F579-47F1-9975-FF77B5D405C6}"/>
              </a:ext>
            </a:extLst>
          </p:cNvPr>
          <p:cNvCxnSpPr/>
          <p:nvPr>
            <p:custDataLst>
              <p:tags r:id="rId19"/>
            </p:custDataLst>
          </p:nvPr>
        </p:nvCxnSpPr>
        <p:spPr>
          <a:xfrm>
            <a:off x="5788463" y="3047892"/>
            <a:ext cx="0" cy="2540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OTLSHAPE_TB_00000000000000000000000000000000_TimescaleInterval7">
            <a:extLst>
              <a:ext uri="{FF2B5EF4-FFF2-40B4-BE49-F238E27FC236}">
                <a16:creationId xmlns:a16="http://schemas.microsoft.com/office/drawing/2014/main" id="{53A4CBDF-426B-44A8-AB70-A72C077939F8}"/>
              </a:ext>
            </a:extLst>
          </p:cNvPr>
          <p:cNvSpPr txBox="1"/>
          <p:nvPr>
            <p:custDataLst>
              <p:tags r:id="rId20"/>
            </p:custDataLst>
          </p:nvPr>
        </p:nvSpPr>
        <p:spPr>
          <a:xfrm>
            <a:off x="5840847" y="3047892"/>
            <a:ext cx="249034" cy="254000"/>
          </a:xfrm>
          <a:prstGeom prst="rect">
            <a:avLst/>
          </a:prstGeom>
          <a:noFill/>
        </p:spPr>
        <p:txBody>
          <a:bodyPr vert="horz" wrap="none" lIns="0" tIns="0" rIns="0" bIns="0" rtlCol="0" anchor="ctr" anchorCtr="0">
            <a:noAutofit/>
          </a:bodyPr>
          <a:lstStyle/>
          <a:p>
            <a:r>
              <a:rPr lang="fr-FR" sz="1200" spc="-26">
                <a:solidFill>
                  <a:schemeClr val="lt1"/>
                </a:solidFill>
                <a:latin typeface="Calibri" panose="020F0502020204030204" pitchFamily="34" charset="0"/>
              </a:rPr>
              <a:t>Q1
2020</a:t>
            </a:r>
          </a:p>
        </p:txBody>
      </p:sp>
      <p:cxnSp>
        <p:nvCxnSpPr>
          <p:cNvPr id="26" name="OTLSHAPE_TB_00000000000000000000000000000000_Separator7">
            <a:extLst>
              <a:ext uri="{FF2B5EF4-FFF2-40B4-BE49-F238E27FC236}">
                <a16:creationId xmlns:a16="http://schemas.microsoft.com/office/drawing/2014/main" id="{C7D7A867-E505-4DBC-8A00-B36667DFF779}"/>
              </a:ext>
            </a:extLst>
          </p:cNvPr>
          <p:cNvCxnSpPr/>
          <p:nvPr>
            <p:custDataLst>
              <p:tags r:id="rId21"/>
            </p:custDataLst>
          </p:nvPr>
        </p:nvCxnSpPr>
        <p:spPr>
          <a:xfrm>
            <a:off x="6624915" y="3047892"/>
            <a:ext cx="0" cy="2540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OTLSHAPE_TB_00000000000000000000000000000000_TimescaleInterval8">
            <a:extLst>
              <a:ext uri="{FF2B5EF4-FFF2-40B4-BE49-F238E27FC236}">
                <a16:creationId xmlns:a16="http://schemas.microsoft.com/office/drawing/2014/main" id="{39F1DB0F-83E4-47FC-8857-10E03CCEF7B5}"/>
              </a:ext>
            </a:extLst>
          </p:cNvPr>
          <p:cNvSpPr txBox="1"/>
          <p:nvPr>
            <p:custDataLst>
              <p:tags r:id="rId22"/>
            </p:custDataLst>
          </p:nvPr>
        </p:nvSpPr>
        <p:spPr>
          <a:xfrm>
            <a:off x="6677299" y="3081865"/>
            <a:ext cx="150753" cy="186055"/>
          </a:xfrm>
          <a:prstGeom prst="rect">
            <a:avLst/>
          </a:prstGeom>
          <a:noFill/>
        </p:spPr>
        <p:txBody>
          <a:bodyPr vert="horz" wrap="none" lIns="0" tIns="0" rIns="0" bIns="0" rtlCol="0" anchor="ctr" anchorCtr="0">
            <a:noAutofit/>
          </a:bodyPr>
          <a:lstStyle/>
          <a:p>
            <a:r>
              <a:rPr lang="fr-FR" sz="1200" spc="-26">
                <a:solidFill>
                  <a:schemeClr val="lt1"/>
                </a:solidFill>
                <a:latin typeface="Calibri" panose="020F0502020204030204" pitchFamily="34" charset="0"/>
              </a:rPr>
              <a:t>Q3</a:t>
            </a:r>
          </a:p>
        </p:txBody>
      </p:sp>
      <p:cxnSp>
        <p:nvCxnSpPr>
          <p:cNvPr id="28" name="OTLSHAPE_TB_00000000000000000000000000000000_Separator8">
            <a:extLst>
              <a:ext uri="{FF2B5EF4-FFF2-40B4-BE49-F238E27FC236}">
                <a16:creationId xmlns:a16="http://schemas.microsoft.com/office/drawing/2014/main" id="{B760BAAB-8F6D-4AA1-988F-75EBCE28A8E6}"/>
              </a:ext>
            </a:extLst>
          </p:cNvPr>
          <p:cNvCxnSpPr/>
          <p:nvPr>
            <p:custDataLst>
              <p:tags r:id="rId23"/>
            </p:custDataLst>
          </p:nvPr>
        </p:nvCxnSpPr>
        <p:spPr>
          <a:xfrm>
            <a:off x="7470557" y="3047892"/>
            <a:ext cx="0" cy="2540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OTLSHAPE_TB_00000000000000000000000000000000_TimescaleInterval9">
            <a:extLst>
              <a:ext uri="{FF2B5EF4-FFF2-40B4-BE49-F238E27FC236}">
                <a16:creationId xmlns:a16="http://schemas.microsoft.com/office/drawing/2014/main" id="{8397985D-F883-442A-BEFE-76000CDE36D6}"/>
              </a:ext>
            </a:extLst>
          </p:cNvPr>
          <p:cNvSpPr txBox="1"/>
          <p:nvPr>
            <p:custDataLst>
              <p:tags r:id="rId24"/>
            </p:custDataLst>
          </p:nvPr>
        </p:nvSpPr>
        <p:spPr>
          <a:xfrm>
            <a:off x="7522941" y="3047892"/>
            <a:ext cx="249034" cy="254000"/>
          </a:xfrm>
          <a:prstGeom prst="rect">
            <a:avLst/>
          </a:prstGeom>
          <a:noFill/>
        </p:spPr>
        <p:txBody>
          <a:bodyPr vert="horz" wrap="none" lIns="0" tIns="0" rIns="0" bIns="0" rtlCol="0" anchor="ctr" anchorCtr="0">
            <a:noAutofit/>
          </a:bodyPr>
          <a:lstStyle/>
          <a:p>
            <a:r>
              <a:rPr lang="fr-FR" sz="1200" spc="-26">
                <a:solidFill>
                  <a:schemeClr val="lt1"/>
                </a:solidFill>
                <a:latin typeface="Calibri" panose="020F0502020204030204" pitchFamily="34" charset="0"/>
              </a:rPr>
              <a:t>Q1
2021</a:t>
            </a:r>
          </a:p>
        </p:txBody>
      </p:sp>
      <p:cxnSp>
        <p:nvCxnSpPr>
          <p:cNvPr id="30" name="OTLSHAPE_TB_00000000000000000000000000000000_Separator9">
            <a:extLst>
              <a:ext uri="{FF2B5EF4-FFF2-40B4-BE49-F238E27FC236}">
                <a16:creationId xmlns:a16="http://schemas.microsoft.com/office/drawing/2014/main" id="{9F0577B0-E638-4A29-990B-875815E77706}"/>
              </a:ext>
            </a:extLst>
          </p:cNvPr>
          <p:cNvCxnSpPr/>
          <p:nvPr>
            <p:custDataLst>
              <p:tags r:id="rId25"/>
            </p:custDataLst>
          </p:nvPr>
        </p:nvCxnSpPr>
        <p:spPr>
          <a:xfrm>
            <a:off x="8302412" y="3047892"/>
            <a:ext cx="0" cy="2540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OTLSHAPE_TB_00000000000000000000000000000000_TimescaleInterval10">
            <a:extLst>
              <a:ext uri="{FF2B5EF4-FFF2-40B4-BE49-F238E27FC236}">
                <a16:creationId xmlns:a16="http://schemas.microsoft.com/office/drawing/2014/main" id="{95F6F89B-5A2D-47B3-A3A4-05EF836956AF}"/>
              </a:ext>
            </a:extLst>
          </p:cNvPr>
          <p:cNvSpPr txBox="1"/>
          <p:nvPr>
            <p:custDataLst>
              <p:tags r:id="rId26"/>
            </p:custDataLst>
          </p:nvPr>
        </p:nvSpPr>
        <p:spPr>
          <a:xfrm>
            <a:off x="8354796" y="3081865"/>
            <a:ext cx="150753" cy="186055"/>
          </a:xfrm>
          <a:prstGeom prst="rect">
            <a:avLst/>
          </a:prstGeom>
          <a:noFill/>
        </p:spPr>
        <p:txBody>
          <a:bodyPr vert="horz" wrap="none" lIns="0" tIns="0" rIns="0" bIns="0" rtlCol="0" anchor="ctr" anchorCtr="0">
            <a:noAutofit/>
          </a:bodyPr>
          <a:lstStyle/>
          <a:p>
            <a:r>
              <a:rPr lang="fr-FR" sz="1200" spc="-26">
                <a:solidFill>
                  <a:schemeClr val="lt1"/>
                </a:solidFill>
                <a:latin typeface="Calibri" panose="020F0502020204030204" pitchFamily="34" charset="0"/>
              </a:rPr>
              <a:t>Q3</a:t>
            </a:r>
          </a:p>
        </p:txBody>
      </p:sp>
      <p:sp>
        <p:nvSpPr>
          <p:cNvPr id="32" name="OTLSHAPE_M_4c9572d365de4f2d8994008f5781a9ef_Title">
            <a:extLst>
              <a:ext uri="{FF2B5EF4-FFF2-40B4-BE49-F238E27FC236}">
                <a16:creationId xmlns:a16="http://schemas.microsoft.com/office/drawing/2014/main" id="{D2BC61DF-307E-4326-9B2C-116C447654DF}"/>
              </a:ext>
            </a:extLst>
          </p:cNvPr>
          <p:cNvSpPr txBox="1"/>
          <p:nvPr>
            <p:custDataLst>
              <p:tags r:id="rId27"/>
            </p:custDataLst>
          </p:nvPr>
        </p:nvSpPr>
        <p:spPr>
          <a:xfrm>
            <a:off x="3427819" y="1949881"/>
            <a:ext cx="1297943" cy="169277"/>
          </a:xfrm>
          <a:prstGeom prst="rect">
            <a:avLst/>
          </a:prstGeom>
          <a:noFill/>
        </p:spPr>
        <p:txBody>
          <a:bodyPr vert="horz" wrap="square" lIns="0" tIns="0" rIns="0" bIns="0" rtlCol="0" anchor="ctr" anchorCtr="0">
            <a:spAutoFit/>
          </a:bodyPr>
          <a:lstStyle/>
          <a:p>
            <a:r>
              <a:rPr lang="fr-FR" sz="1100" b="1" spc="-6" dirty="0">
                <a:solidFill>
                  <a:schemeClr val="dk1"/>
                </a:solidFill>
                <a:latin typeface="Calibri" panose="020F0502020204030204" pitchFamily="34" charset="0"/>
              </a:rPr>
              <a:t>3Dwinds IASI test data</a:t>
            </a:r>
          </a:p>
        </p:txBody>
      </p:sp>
      <p:sp>
        <p:nvSpPr>
          <p:cNvPr id="34" name="OTLSHAPE_M_4c9572d365de4f2d8994008f5781a9ef_Shape">
            <a:extLst>
              <a:ext uri="{FF2B5EF4-FFF2-40B4-BE49-F238E27FC236}">
                <a16:creationId xmlns:a16="http://schemas.microsoft.com/office/drawing/2014/main" id="{BC87F710-1DB9-4BEA-972F-A4685C8C5385}"/>
              </a:ext>
            </a:extLst>
          </p:cNvPr>
          <p:cNvSpPr/>
          <p:nvPr>
            <p:custDataLst>
              <p:tags r:id="rId28"/>
            </p:custDataLst>
          </p:nvPr>
        </p:nvSpPr>
        <p:spPr>
          <a:xfrm rot="16200000">
            <a:off x="3250978" y="2077503"/>
            <a:ext cx="165100" cy="136199"/>
          </a:xfrm>
          <a:prstGeom prst="flowChartMerge">
            <a:avLst/>
          </a:prstGeom>
          <a:solidFill>
            <a:srgbClr val="0072BC"/>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OTLSHAPE_M_a37d3f3cb8df45509e31f3644a8df94c_Title">
            <a:extLst>
              <a:ext uri="{FF2B5EF4-FFF2-40B4-BE49-F238E27FC236}">
                <a16:creationId xmlns:a16="http://schemas.microsoft.com/office/drawing/2014/main" id="{FE8B2271-FC3A-4EAA-985A-5EF49522F578}"/>
              </a:ext>
            </a:extLst>
          </p:cNvPr>
          <p:cNvSpPr txBox="1"/>
          <p:nvPr>
            <p:custDataLst>
              <p:tags r:id="rId29"/>
            </p:custDataLst>
          </p:nvPr>
        </p:nvSpPr>
        <p:spPr>
          <a:xfrm>
            <a:off x="5135996" y="2422699"/>
            <a:ext cx="2457497" cy="169277"/>
          </a:xfrm>
          <a:prstGeom prst="rect">
            <a:avLst/>
          </a:prstGeom>
          <a:noFill/>
        </p:spPr>
        <p:txBody>
          <a:bodyPr vert="horz" wrap="square" lIns="0" tIns="0" rIns="0" bIns="0" rtlCol="0" anchor="ctr" anchorCtr="0">
            <a:spAutoFit/>
          </a:bodyPr>
          <a:lstStyle/>
          <a:p>
            <a:r>
              <a:rPr lang="en-US" sz="1100" b="1" spc="-6" dirty="0">
                <a:solidFill>
                  <a:schemeClr val="dk1"/>
                </a:solidFill>
                <a:latin typeface="Calibri" panose="020F0502020204030204" pitchFamily="34" charset="0"/>
              </a:rPr>
              <a:t>Operational product 3Dwinds Tristar IASI</a:t>
            </a:r>
            <a:endParaRPr lang="fr-FR" sz="1100" b="1" spc="-6" dirty="0">
              <a:solidFill>
                <a:schemeClr val="dk1"/>
              </a:solidFill>
              <a:latin typeface="Calibri" panose="020F0502020204030204" pitchFamily="34" charset="0"/>
            </a:endParaRPr>
          </a:p>
        </p:txBody>
      </p:sp>
      <p:sp>
        <p:nvSpPr>
          <p:cNvPr id="40" name="OTLSHAPE_M_a37d3f3cb8df45509e31f3644a8df94c_Shape">
            <a:extLst>
              <a:ext uri="{FF2B5EF4-FFF2-40B4-BE49-F238E27FC236}">
                <a16:creationId xmlns:a16="http://schemas.microsoft.com/office/drawing/2014/main" id="{33737C26-B8F5-46D2-8AE7-AD20561EE1D5}"/>
              </a:ext>
            </a:extLst>
          </p:cNvPr>
          <p:cNvSpPr/>
          <p:nvPr>
            <p:custDataLst>
              <p:tags r:id="rId30"/>
            </p:custDataLst>
          </p:nvPr>
        </p:nvSpPr>
        <p:spPr>
          <a:xfrm rot="16200000">
            <a:off x="4959155" y="2550321"/>
            <a:ext cx="165100" cy="136199"/>
          </a:xfrm>
          <a:prstGeom prst="flowChartMerge">
            <a:avLst/>
          </a:prstGeom>
          <a:solidFill>
            <a:schemeClr val="accent2"/>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OTLSHAPE_M_88b54a52e85645ddbf845bfd5a42a351_Title">
            <a:extLst>
              <a:ext uri="{FF2B5EF4-FFF2-40B4-BE49-F238E27FC236}">
                <a16:creationId xmlns:a16="http://schemas.microsoft.com/office/drawing/2014/main" id="{87BC3253-CA79-48F4-89C8-04AFDD6BDB1E}"/>
              </a:ext>
            </a:extLst>
          </p:cNvPr>
          <p:cNvSpPr txBox="1"/>
          <p:nvPr>
            <p:custDataLst>
              <p:tags r:id="rId31"/>
            </p:custDataLst>
          </p:nvPr>
        </p:nvSpPr>
        <p:spPr>
          <a:xfrm>
            <a:off x="4161669" y="3775133"/>
            <a:ext cx="984289" cy="169277"/>
          </a:xfrm>
          <a:prstGeom prst="rect">
            <a:avLst/>
          </a:prstGeom>
          <a:noFill/>
        </p:spPr>
        <p:txBody>
          <a:bodyPr vert="horz" wrap="square" lIns="0" tIns="0" rIns="0" bIns="0" rtlCol="0" anchor="ctr" anchorCtr="0">
            <a:spAutoFit/>
          </a:bodyPr>
          <a:lstStyle/>
          <a:p>
            <a:r>
              <a:rPr lang="fr-FR" sz="1100" b="1" spc="-4" dirty="0" err="1">
                <a:solidFill>
                  <a:schemeClr val="dk1"/>
                </a:solidFill>
                <a:latin typeface="Calibri" panose="020F0502020204030204" pitchFamily="34" charset="0"/>
              </a:rPr>
              <a:t>Launch</a:t>
            </a:r>
            <a:r>
              <a:rPr lang="fr-FR" sz="1100" b="1" spc="-4" dirty="0">
                <a:solidFill>
                  <a:schemeClr val="dk1"/>
                </a:solidFill>
                <a:latin typeface="Calibri" panose="020F0502020204030204" pitchFamily="34" charset="0"/>
              </a:rPr>
              <a:t> </a:t>
            </a:r>
            <a:r>
              <a:rPr lang="fr-FR" sz="1100" b="1" spc="-4" dirty="0" err="1">
                <a:solidFill>
                  <a:schemeClr val="dk1"/>
                </a:solidFill>
                <a:latin typeface="Calibri" panose="020F0502020204030204" pitchFamily="34" charset="0"/>
              </a:rPr>
              <a:t>Metop</a:t>
            </a:r>
            <a:r>
              <a:rPr lang="fr-FR" sz="1100" b="1" spc="-4" dirty="0">
                <a:solidFill>
                  <a:schemeClr val="dk1"/>
                </a:solidFill>
                <a:latin typeface="Calibri" panose="020F0502020204030204" pitchFamily="34" charset="0"/>
              </a:rPr>
              <a:t>-C</a:t>
            </a:r>
          </a:p>
        </p:txBody>
      </p:sp>
      <p:sp>
        <p:nvSpPr>
          <p:cNvPr id="42" name="OTLSHAPE_M_88b54a52e85645ddbf845bfd5a42a351_Date">
            <a:extLst>
              <a:ext uri="{FF2B5EF4-FFF2-40B4-BE49-F238E27FC236}">
                <a16:creationId xmlns:a16="http://schemas.microsoft.com/office/drawing/2014/main" id="{81F54666-4889-4A16-A980-D5F7EE8D6E40}"/>
              </a:ext>
            </a:extLst>
          </p:cNvPr>
          <p:cNvSpPr txBox="1"/>
          <p:nvPr>
            <p:custDataLst>
              <p:tags r:id="rId32"/>
            </p:custDataLst>
          </p:nvPr>
        </p:nvSpPr>
        <p:spPr>
          <a:xfrm>
            <a:off x="4161669" y="3605554"/>
            <a:ext cx="501666" cy="153888"/>
          </a:xfrm>
          <a:prstGeom prst="rect">
            <a:avLst/>
          </a:prstGeom>
          <a:noFill/>
        </p:spPr>
        <p:txBody>
          <a:bodyPr vert="horz" wrap="square" lIns="0" tIns="0" rIns="0" bIns="0" rtlCol="0" anchor="ctr" anchorCtr="0">
            <a:spAutoFit/>
          </a:bodyPr>
          <a:lstStyle/>
          <a:p>
            <a:r>
              <a:rPr lang="fr-FR" sz="1000" spc="-8" dirty="0" err="1">
                <a:solidFill>
                  <a:srgbClr val="1F497E"/>
                </a:solidFill>
                <a:latin typeface="Calibri" panose="020F0502020204030204" pitchFamily="34" charset="0"/>
              </a:rPr>
              <a:t>Dec</a:t>
            </a:r>
            <a:r>
              <a:rPr lang="fr-FR" sz="1000" spc="-8" dirty="0">
                <a:solidFill>
                  <a:srgbClr val="1F497E"/>
                </a:solidFill>
                <a:latin typeface="Calibri" panose="020F0502020204030204" pitchFamily="34" charset="0"/>
              </a:rPr>
              <a:t> 2018</a:t>
            </a:r>
          </a:p>
        </p:txBody>
      </p:sp>
      <p:sp>
        <p:nvSpPr>
          <p:cNvPr id="43" name="OTLSHAPE_M_88b54a52e85645ddbf845bfd5a42a351_Shape">
            <a:extLst>
              <a:ext uri="{FF2B5EF4-FFF2-40B4-BE49-F238E27FC236}">
                <a16:creationId xmlns:a16="http://schemas.microsoft.com/office/drawing/2014/main" id="{C7BF2FF8-D0C0-44F4-96B9-D80A00A3EE08}"/>
              </a:ext>
            </a:extLst>
          </p:cNvPr>
          <p:cNvSpPr/>
          <p:nvPr>
            <p:custDataLst>
              <p:tags r:id="rId33"/>
            </p:custDataLst>
          </p:nvPr>
        </p:nvSpPr>
        <p:spPr>
          <a:xfrm rot="16200000">
            <a:off x="3984828" y="3663265"/>
            <a:ext cx="165100" cy="136199"/>
          </a:xfrm>
          <a:prstGeom prst="flowChartMerge">
            <a:avLst/>
          </a:prstGeom>
          <a:solidFill>
            <a:schemeClr val="accent1"/>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OTLSHAPE_T_2082161a78e64a12999ca3af98539cc9_Shape">
            <a:extLst>
              <a:ext uri="{FF2B5EF4-FFF2-40B4-BE49-F238E27FC236}">
                <a16:creationId xmlns:a16="http://schemas.microsoft.com/office/drawing/2014/main" id="{8DB5FC91-5393-4CB7-BCD9-0E554D7B6A6D}"/>
              </a:ext>
            </a:extLst>
          </p:cNvPr>
          <p:cNvSpPr/>
          <p:nvPr>
            <p:custDataLst>
              <p:tags r:id="rId34"/>
            </p:custDataLst>
          </p:nvPr>
        </p:nvSpPr>
        <p:spPr>
          <a:xfrm>
            <a:off x="755970" y="4135435"/>
            <a:ext cx="2095367" cy="203200"/>
          </a:xfrm>
          <a:prstGeom prst="roundRect">
            <a:avLst>
              <a:gd name="adj" fmla="val 100000"/>
            </a:avLst>
          </a:prstGeom>
          <a:solidFill>
            <a:srgbClr val="02B2EE"/>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OTLSHAPE_T_2082161a78e64a12999ca3af98539cc9_StartDate">
            <a:extLst>
              <a:ext uri="{FF2B5EF4-FFF2-40B4-BE49-F238E27FC236}">
                <a16:creationId xmlns:a16="http://schemas.microsoft.com/office/drawing/2014/main" id="{2F04CEFE-29AB-4381-8798-DA37BD3368BC}"/>
              </a:ext>
            </a:extLst>
          </p:cNvPr>
          <p:cNvSpPr txBox="1"/>
          <p:nvPr>
            <p:custDataLst>
              <p:tags r:id="rId35"/>
            </p:custDataLst>
          </p:nvPr>
        </p:nvSpPr>
        <p:spPr>
          <a:xfrm>
            <a:off x="190829" y="4159523"/>
            <a:ext cx="532175" cy="155025"/>
          </a:xfrm>
          <a:prstGeom prst="rect">
            <a:avLst/>
          </a:prstGeom>
          <a:noFill/>
        </p:spPr>
        <p:txBody>
          <a:bodyPr vert="horz" wrap="square" lIns="0" tIns="0" rIns="0" bIns="0" rtlCol="0" anchor="ctr" anchorCtr="0">
            <a:spAutoFit/>
          </a:bodyPr>
          <a:lstStyle/>
          <a:p>
            <a:pPr algn="ctr"/>
            <a:r>
              <a:rPr lang="fr-FR" sz="1000" spc="-8" dirty="0">
                <a:solidFill>
                  <a:srgbClr val="1F497E"/>
                </a:solidFill>
                <a:latin typeface="Calibri" panose="020F0502020204030204" pitchFamily="34" charset="0"/>
              </a:rPr>
              <a:t>Jan 2017</a:t>
            </a:r>
          </a:p>
        </p:txBody>
      </p:sp>
      <p:sp>
        <p:nvSpPr>
          <p:cNvPr id="46" name="OTLSHAPE_T_2082161a78e64a12999ca3af98539cc9_EndDate">
            <a:extLst>
              <a:ext uri="{FF2B5EF4-FFF2-40B4-BE49-F238E27FC236}">
                <a16:creationId xmlns:a16="http://schemas.microsoft.com/office/drawing/2014/main" id="{4AC38B65-8C8A-4031-82C5-5F5E8E8FA18B}"/>
              </a:ext>
            </a:extLst>
          </p:cNvPr>
          <p:cNvSpPr txBox="1"/>
          <p:nvPr>
            <p:custDataLst>
              <p:tags r:id="rId36"/>
            </p:custDataLst>
          </p:nvPr>
        </p:nvSpPr>
        <p:spPr>
          <a:xfrm>
            <a:off x="2889002" y="4159524"/>
            <a:ext cx="579458" cy="155024"/>
          </a:xfrm>
          <a:prstGeom prst="rect">
            <a:avLst/>
          </a:prstGeom>
          <a:noFill/>
        </p:spPr>
        <p:txBody>
          <a:bodyPr vert="horz" wrap="square" lIns="0" tIns="0" rIns="0" bIns="0" rtlCol="0" anchor="ctr" anchorCtr="0">
            <a:spAutoFit/>
          </a:bodyPr>
          <a:lstStyle/>
          <a:p>
            <a:pPr algn="ctr"/>
            <a:r>
              <a:rPr lang="fr-FR" sz="1000" spc="-8" dirty="0">
                <a:solidFill>
                  <a:srgbClr val="1F497E"/>
                </a:solidFill>
                <a:latin typeface="Calibri" panose="020F0502020204030204" pitchFamily="34" charset="0"/>
              </a:rPr>
              <a:t>Mar 2018</a:t>
            </a:r>
          </a:p>
        </p:txBody>
      </p:sp>
      <p:sp>
        <p:nvSpPr>
          <p:cNvPr id="47" name="OTLSHAPE_T_2082161a78e64a12999ca3af98539cc9_Title">
            <a:extLst>
              <a:ext uri="{FF2B5EF4-FFF2-40B4-BE49-F238E27FC236}">
                <a16:creationId xmlns:a16="http://schemas.microsoft.com/office/drawing/2014/main" id="{1EB97E83-C655-4450-AD0A-9C5CE4163F5C}"/>
              </a:ext>
            </a:extLst>
          </p:cNvPr>
          <p:cNvSpPr txBox="1"/>
          <p:nvPr>
            <p:custDataLst>
              <p:tags r:id="rId37"/>
            </p:custDataLst>
          </p:nvPr>
        </p:nvSpPr>
        <p:spPr>
          <a:xfrm>
            <a:off x="1108548" y="4143354"/>
            <a:ext cx="1390210" cy="169277"/>
          </a:xfrm>
          <a:prstGeom prst="rect">
            <a:avLst/>
          </a:prstGeom>
          <a:noFill/>
        </p:spPr>
        <p:txBody>
          <a:bodyPr vert="horz" wrap="square" lIns="0" tIns="0" rIns="0" bIns="0" rtlCol="0" anchor="ctr" anchorCtr="0">
            <a:spAutoFit/>
          </a:bodyPr>
          <a:lstStyle/>
          <a:p>
            <a:pPr algn="ctr"/>
            <a:r>
              <a:rPr lang="fr-FR" sz="1100" b="1" spc="-6" dirty="0">
                <a:solidFill>
                  <a:schemeClr val="dk1"/>
                </a:solidFill>
                <a:latin typeface="Calibri" panose="020F0502020204030204" pitchFamily="34" charset="0"/>
              </a:rPr>
              <a:t>Prototype </a:t>
            </a:r>
            <a:r>
              <a:rPr lang="fr-FR" sz="1100" b="1" spc="-6" dirty="0" err="1">
                <a:solidFill>
                  <a:schemeClr val="dk1"/>
                </a:solidFill>
                <a:latin typeface="Calibri" panose="020F0502020204030204" pitchFamily="34" charset="0"/>
              </a:rPr>
              <a:t>development</a:t>
            </a:r>
            <a:endParaRPr lang="fr-FR" sz="1100" b="1" spc="-6" dirty="0">
              <a:solidFill>
                <a:schemeClr val="dk1"/>
              </a:solidFill>
              <a:latin typeface="Calibri" panose="020F0502020204030204" pitchFamily="34" charset="0"/>
            </a:endParaRPr>
          </a:p>
        </p:txBody>
      </p:sp>
      <p:sp>
        <p:nvSpPr>
          <p:cNvPr id="48" name="OTLSHAPE_T_0dad222cc21f4987897061f2d0ba1fa5_Shape">
            <a:extLst>
              <a:ext uri="{FF2B5EF4-FFF2-40B4-BE49-F238E27FC236}">
                <a16:creationId xmlns:a16="http://schemas.microsoft.com/office/drawing/2014/main" id="{D0CB5976-DCB4-490A-B813-40327C9A70E1}"/>
              </a:ext>
            </a:extLst>
          </p:cNvPr>
          <p:cNvSpPr/>
          <p:nvPr>
            <p:custDataLst>
              <p:tags r:id="rId38"/>
            </p:custDataLst>
          </p:nvPr>
        </p:nvSpPr>
        <p:spPr>
          <a:xfrm>
            <a:off x="2433468" y="4425988"/>
            <a:ext cx="1257220" cy="203200"/>
          </a:xfrm>
          <a:prstGeom prst="roundRect">
            <a:avLst>
              <a:gd name="adj" fmla="val 100000"/>
            </a:avLst>
          </a:prstGeom>
          <a:solidFill>
            <a:srgbClr val="FEDB00"/>
          </a:solidFill>
          <a:ln w="12700" cap="flat" cmpd="sng" algn="ctr">
            <a:noFill/>
            <a:prstDash val="solid"/>
            <a:miter lim="800000"/>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OTLSHAPE_T_0dad222cc21f4987897061f2d0ba1fa5_StartDate">
            <a:extLst>
              <a:ext uri="{FF2B5EF4-FFF2-40B4-BE49-F238E27FC236}">
                <a16:creationId xmlns:a16="http://schemas.microsoft.com/office/drawing/2014/main" id="{F73DFD74-C34B-4E9E-B3DE-F82A17324D15}"/>
              </a:ext>
            </a:extLst>
          </p:cNvPr>
          <p:cNvSpPr txBox="1"/>
          <p:nvPr>
            <p:custDataLst>
              <p:tags r:id="rId39"/>
            </p:custDataLst>
          </p:nvPr>
        </p:nvSpPr>
        <p:spPr>
          <a:xfrm>
            <a:off x="1899824" y="4450076"/>
            <a:ext cx="500677" cy="155025"/>
          </a:xfrm>
          <a:prstGeom prst="rect">
            <a:avLst/>
          </a:prstGeom>
          <a:noFill/>
        </p:spPr>
        <p:txBody>
          <a:bodyPr vert="horz" wrap="square" lIns="0" tIns="0" rIns="0" bIns="0" rtlCol="0" anchor="ctr" anchorCtr="0">
            <a:spAutoFit/>
          </a:bodyPr>
          <a:lstStyle/>
          <a:p>
            <a:pPr algn="ctr"/>
            <a:r>
              <a:rPr lang="fr-FR" sz="1000" spc="-8" dirty="0">
                <a:solidFill>
                  <a:srgbClr val="1F497E"/>
                </a:solidFill>
                <a:latin typeface="Calibri" panose="020F0502020204030204" pitchFamily="34" charset="0"/>
              </a:rPr>
              <a:t>Jan 2018</a:t>
            </a:r>
          </a:p>
        </p:txBody>
      </p:sp>
      <p:sp>
        <p:nvSpPr>
          <p:cNvPr id="50" name="OTLSHAPE_T_0dad222cc21f4987897061f2d0ba1fa5_EndDate">
            <a:extLst>
              <a:ext uri="{FF2B5EF4-FFF2-40B4-BE49-F238E27FC236}">
                <a16:creationId xmlns:a16="http://schemas.microsoft.com/office/drawing/2014/main" id="{D24F5819-9140-4975-B54E-4711A0216A2E}"/>
              </a:ext>
            </a:extLst>
          </p:cNvPr>
          <p:cNvSpPr txBox="1"/>
          <p:nvPr>
            <p:custDataLst>
              <p:tags r:id="rId40"/>
            </p:custDataLst>
          </p:nvPr>
        </p:nvSpPr>
        <p:spPr>
          <a:xfrm>
            <a:off x="3730049" y="4470858"/>
            <a:ext cx="595459" cy="153888"/>
          </a:xfrm>
          <a:prstGeom prst="rect">
            <a:avLst/>
          </a:prstGeom>
          <a:noFill/>
        </p:spPr>
        <p:txBody>
          <a:bodyPr vert="horz" wrap="square" lIns="0" tIns="0" rIns="0" bIns="0" rtlCol="0" anchor="ctr" anchorCtr="0">
            <a:spAutoFit/>
          </a:bodyPr>
          <a:lstStyle/>
          <a:p>
            <a:pPr algn="ctr"/>
            <a:r>
              <a:rPr lang="fr-FR" sz="1000" spc="-8" dirty="0">
                <a:solidFill>
                  <a:srgbClr val="1F497E"/>
                </a:solidFill>
                <a:latin typeface="Calibri" panose="020F0502020204030204" pitchFamily="34" charset="0"/>
              </a:rPr>
              <a:t>Sep 2018</a:t>
            </a:r>
          </a:p>
        </p:txBody>
      </p:sp>
      <p:sp>
        <p:nvSpPr>
          <p:cNvPr id="51" name="OTLSHAPE_T_0dad222cc21f4987897061f2d0ba1fa5_Title">
            <a:extLst>
              <a:ext uri="{FF2B5EF4-FFF2-40B4-BE49-F238E27FC236}">
                <a16:creationId xmlns:a16="http://schemas.microsoft.com/office/drawing/2014/main" id="{E899318E-4611-4D72-8811-DD9176BB24B3}"/>
              </a:ext>
            </a:extLst>
          </p:cNvPr>
          <p:cNvSpPr txBox="1"/>
          <p:nvPr>
            <p:custDataLst>
              <p:tags r:id="rId41"/>
            </p:custDataLst>
          </p:nvPr>
        </p:nvSpPr>
        <p:spPr>
          <a:xfrm>
            <a:off x="2550790" y="4452336"/>
            <a:ext cx="1022575" cy="169277"/>
          </a:xfrm>
          <a:prstGeom prst="rect">
            <a:avLst/>
          </a:prstGeom>
          <a:noFill/>
        </p:spPr>
        <p:txBody>
          <a:bodyPr vert="horz" wrap="square" lIns="0" tIns="0" rIns="0" bIns="0" rtlCol="0" anchor="ctr" anchorCtr="0">
            <a:spAutoFit/>
          </a:bodyPr>
          <a:lstStyle/>
          <a:p>
            <a:pPr algn="ctr"/>
            <a:r>
              <a:rPr lang="fr-FR" sz="1100" b="1" spc="-8" dirty="0">
                <a:solidFill>
                  <a:schemeClr val="dk1"/>
                </a:solidFill>
                <a:latin typeface="Calibri" panose="020F0502020204030204" pitchFamily="34" charset="0"/>
              </a:rPr>
              <a:t>First validation</a:t>
            </a:r>
          </a:p>
        </p:txBody>
      </p:sp>
      <p:sp>
        <p:nvSpPr>
          <p:cNvPr id="56" name="OTLSHAPE_T_e2f52ff1a8ce4c508d2c311226036be9_Shape">
            <a:extLst>
              <a:ext uri="{FF2B5EF4-FFF2-40B4-BE49-F238E27FC236}">
                <a16:creationId xmlns:a16="http://schemas.microsoft.com/office/drawing/2014/main" id="{330C1EB7-D3CA-40F9-8AA0-51447CB268B7}"/>
              </a:ext>
            </a:extLst>
          </p:cNvPr>
          <p:cNvSpPr/>
          <p:nvPr>
            <p:custDataLst>
              <p:tags r:id="rId42"/>
            </p:custDataLst>
          </p:nvPr>
        </p:nvSpPr>
        <p:spPr>
          <a:xfrm>
            <a:off x="2459656" y="4736753"/>
            <a:ext cx="2493286" cy="203200"/>
          </a:xfrm>
          <a:prstGeom prst="roundRect">
            <a:avLst>
              <a:gd name="adj" fmla="val 100000"/>
            </a:avLst>
          </a:prstGeom>
          <a:solidFill>
            <a:srgbClr val="00B5E2"/>
          </a:solidFill>
          <a:ln w="12700" cap="flat" cmpd="sng" algn="ctr">
            <a:noFill/>
            <a:prstDash val="solid"/>
            <a:miter lim="800000"/>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OTLSHAPE_T_e2f52ff1a8ce4c508d2c311226036be9_StartDate">
            <a:extLst>
              <a:ext uri="{FF2B5EF4-FFF2-40B4-BE49-F238E27FC236}">
                <a16:creationId xmlns:a16="http://schemas.microsoft.com/office/drawing/2014/main" id="{F32E0DF0-B5A4-4263-849C-B97A4D7E046C}"/>
              </a:ext>
            </a:extLst>
          </p:cNvPr>
          <p:cNvSpPr txBox="1"/>
          <p:nvPr>
            <p:custDataLst>
              <p:tags r:id="rId43"/>
            </p:custDataLst>
          </p:nvPr>
        </p:nvSpPr>
        <p:spPr>
          <a:xfrm>
            <a:off x="1844540" y="4780131"/>
            <a:ext cx="555961" cy="153888"/>
          </a:xfrm>
          <a:prstGeom prst="rect">
            <a:avLst/>
          </a:prstGeom>
          <a:noFill/>
        </p:spPr>
        <p:txBody>
          <a:bodyPr vert="horz" wrap="square" lIns="0" tIns="0" rIns="0" bIns="0" rtlCol="0" anchor="ctr" anchorCtr="0">
            <a:spAutoFit/>
          </a:bodyPr>
          <a:lstStyle/>
          <a:p>
            <a:pPr algn="ctr"/>
            <a:r>
              <a:rPr lang="fr-FR" sz="1000" spc="-8" dirty="0">
                <a:solidFill>
                  <a:srgbClr val="1F497E"/>
                </a:solidFill>
                <a:latin typeface="Calibri" panose="020F0502020204030204" pitchFamily="34" charset="0"/>
              </a:rPr>
              <a:t>Jan 2018</a:t>
            </a:r>
          </a:p>
        </p:txBody>
      </p:sp>
      <p:sp>
        <p:nvSpPr>
          <p:cNvPr id="58" name="OTLSHAPE_T_e2f52ff1a8ce4c508d2c311226036be9_EndDate">
            <a:extLst>
              <a:ext uri="{FF2B5EF4-FFF2-40B4-BE49-F238E27FC236}">
                <a16:creationId xmlns:a16="http://schemas.microsoft.com/office/drawing/2014/main" id="{033BDC98-5B08-4585-988A-CB2F8FCC7B31}"/>
              </a:ext>
            </a:extLst>
          </p:cNvPr>
          <p:cNvSpPr txBox="1"/>
          <p:nvPr>
            <p:custDataLst>
              <p:tags r:id="rId44"/>
            </p:custDataLst>
          </p:nvPr>
        </p:nvSpPr>
        <p:spPr>
          <a:xfrm>
            <a:off x="4984725" y="4773453"/>
            <a:ext cx="644797" cy="153888"/>
          </a:xfrm>
          <a:prstGeom prst="rect">
            <a:avLst/>
          </a:prstGeom>
          <a:noFill/>
        </p:spPr>
        <p:txBody>
          <a:bodyPr vert="horz" wrap="square" lIns="0" tIns="0" rIns="0" bIns="0" rtlCol="0" anchor="ctr" anchorCtr="0">
            <a:spAutoFit/>
          </a:bodyPr>
          <a:lstStyle/>
          <a:p>
            <a:pPr algn="ctr"/>
            <a:r>
              <a:rPr lang="fr-FR" sz="1000" spc="-8" dirty="0">
                <a:solidFill>
                  <a:srgbClr val="1F497E"/>
                </a:solidFill>
                <a:latin typeface="Calibri" panose="020F0502020204030204" pitchFamily="34" charset="0"/>
              </a:rPr>
              <a:t>Jun 2019</a:t>
            </a:r>
          </a:p>
        </p:txBody>
      </p:sp>
      <p:sp>
        <p:nvSpPr>
          <p:cNvPr id="59" name="OTLSHAPE_T_e2f52ff1a8ce4c508d2c311226036be9_Title">
            <a:extLst>
              <a:ext uri="{FF2B5EF4-FFF2-40B4-BE49-F238E27FC236}">
                <a16:creationId xmlns:a16="http://schemas.microsoft.com/office/drawing/2014/main" id="{B83DCA1C-3996-44CD-9037-B620333438E5}"/>
              </a:ext>
            </a:extLst>
          </p:cNvPr>
          <p:cNvSpPr txBox="1"/>
          <p:nvPr>
            <p:custDataLst>
              <p:tags r:id="rId45"/>
            </p:custDataLst>
          </p:nvPr>
        </p:nvSpPr>
        <p:spPr>
          <a:xfrm>
            <a:off x="2819132" y="4756565"/>
            <a:ext cx="1774333" cy="169277"/>
          </a:xfrm>
          <a:prstGeom prst="rect">
            <a:avLst/>
          </a:prstGeom>
          <a:noFill/>
        </p:spPr>
        <p:txBody>
          <a:bodyPr vert="horz" wrap="square" lIns="0" tIns="0" rIns="0" bIns="0" rtlCol="0" anchor="ctr" anchorCtr="0">
            <a:spAutoFit/>
          </a:bodyPr>
          <a:lstStyle/>
          <a:p>
            <a:pPr algn="ctr"/>
            <a:r>
              <a:rPr lang="fr-FR" sz="1100" b="1" spc="-4" dirty="0" err="1">
                <a:solidFill>
                  <a:schemeClr val="dk1"/>
                </a:solidFill>
                <a:latin typeface="Calibri" panose="020F0502020204030204" pitchFamily="34" charset="0"/>
              </a:rPr>
              <a:t>Operational</a:t>
            </a:r>
            <a:r>
              <a:rPr lang="fr-FR" sz="1100" b="1" spc="-4" dirty="0">
                <a:solidFill>
                  <a:schemeClr val="dk1"/>
                </a:solidFill>
                <a:latin typeface="Calibri" panose="020F0502020204030204" pitchFamily="34" charset="0"/>
              </a:rPr>
              <a:t> processor </a:t>
            </a:r>
            <a:r>
              <a:rPr lang="fr-FR" sz="1100" b="1" spc="-4" dirty="0" err="1">
                <a:solidFill>
                  <a:schemeClr val="dk1"/>
                </a:solidFill>
                <a:latin typeface="Calibri" panose="020F0502020204030204" pitchFamily="34" charset="0"/>
              </a:rPr>
              <a:t>devel</a:t>
            </a:r>
            <a:r>
              <a:rPr lang="fr-FR" sz="1100" b="1" spc="-4" dirty="0">
                <a:solidFill>
                  <a:schemeClr val="dk1"/>
                </a:solidFill>
                <a:latin typeface="Calibri" panose="020F0502020204030204" pitchFamily="34" charset="0"/>
              </a:rPr>
              <a:t>.</a:t>
            </a:r>
          </a:p>
        </p:txBody>
      </p:sp>
      <p:sp>
        <p:nvSpPr>
          <p:cNvPr id="60" name="OTLSHAPE_T_5894863bc5bc42fe91b784a59a4323f8_Shape">
            <a:extLst>
              <a:ext uri="{FF2B5EF4-FFF2-40B4-BE49-F238E27FC236}">
                <a16:creationId xmlns:a16="http://schemas.microsoft.com/office/drawing/2014/main" id="{C61B724E-60E0-4AB4-9368-F7044A145D61}"/>
              </a:ext>
            </a:extLst>
          </p:cNvPr>
          <p:cNvSpPr/>
          <p:nvPr>
            <p:custDataLst>
              <p:tags r:id="rId46"/>
            </p:custDataLst>
          </p:nvPr>
        </p:nvSpPr>
        <p:spPr>
          <a:xfrm>
            <a:off x="4942821" y="5150126"/>
            <a:ext cx="848624" cy="203200"/>
          </a:xfrm>
          <a:prstGeom prst="roundRect">
            <a:avLst>
              <a:gd name="adj" fmla="val 100000"/>
            </a:avLst>
          </a:prstGeom>
          <a:solidFill>
            <a:srgbClr val="FEDB00"/>
          </a:solidFill>
          <a:ln w="12700" cap="flat" cmpd="sng" algn="ctr">
            <a:noFill/>
            <a:prstDash val="solid"/>
            <a:miter lim="800000"/>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OTLSHAPE_T_5894863bc5bc42fe91b784a59a4323f8_StartDate">
            <a:extLst>
              <a:ext uri="{FF2B5EF4-FFF2-40B4-BE49-F238E27FC236}">
                <a16:creationId xmlns:a16="http://schemas.microsoft.com/office/drawing/2014/main" id="{250C8F48-5BEE-4F1A-AD76-EEDE7D29C445}"/>
              </a:ext>
            </a:extLst>
          </p:cNvPr>
          <p:cNvSpPr txBox="1"/>
          <p:nvPr>
            <p:custDataLst>
              <p:tags r:id="rId47"/>
            </p:custDataLst>
          </p:nvPr>
        </p:nvSpPr>
        <p:spPr>
          <a:xfrm>
            <a:off x="4322621" y="5142717"/>
            <a:ext cx="587234" cy="153888"/>
          </a:xfrm>
          <a:prstGeom prst="rect">
            <a:avLst/>
          </a:prstGeom>
          <a:noFill/>
        </p:spPr>
        <p:txBody>
          <a:bodyPr vert="horz" wrap="square" lIns="0" tIns="0" rIns="0" bIns="0" rtlCol="0" anchor="ctr" anchorCtr="0">
            <a:spAutoFit/>
          </a:bodyPr>
          <a:lstStyle/>
          <a:p>
            <a:pPr algn="ctr"/>
            <a:r>
              <a:rPr lang="fr-FR" sz="1000" spc="-8" dirty="0" err="1">
                <a:solidFill>
                  <a:srgbClr val="1F497E"/>
                </a:solidFill>
                <a:latin typeface="Calibri" panose="020F0502020204030204" pitchFamily="34" charset="0"/>
              </a:rPr>
              <a:t>Jul</a:t>
            </a:r>
            <a:r>
              <a:rPr lang="fr-FR" sz="1000" spc="-8" dirty="0">
                <a:solidFill>
                  <a:srgbClr val="1F497E"/>
                </a:solidFill>
                <a:latin typeface="Calibri" panose="020F0502020204030204" pitchFamily="34" charset="0"/>
              </a:rPr>
              <a:t> 2019</a:t>
            </a:r>
          </a:p>
        </p:txBody>
      </p:sp>
      <p:sp>
        <p:nvSpPr>
          <p:cNvPr id="62" name="OTLSHAPE_T_5894863bc5bc42fe91b784a59a4323f8_Title">
            <a:extLst>
              <a:ext uri="{FF2B5EF4-FFF2-40B4-BE49-F238E27FC236}">
                <a16:creationId xmlns:a16="http://schemas.microsoft.com/office/drawing/2014/main" id="{8FC46F29-8569-4DEE-A13C-1614EA65E177}"/>
              </a:ext>
            </a:extLst>
          </p:cNvPr>
          <p:cNvSpPr txBox="1"/>
          <p:nvPr>
            <p:custDataLst>
              <p:tags r:id="rId48"/>
            </p:custDataLst>
          </p:nvPr>
        </p:nvSpPr>
        <p:spPr>
          <a:xfrm>
            <a:off x="4942821" y="4992272"/>
            <a:ext cx="2580120" cy="169277"/>
          </a:xfrm>
          <a:prstGeom prst="rect">
            <a:avLst/>
          </a:prstGeom>
          <a:noFill/>
        </p:spPr>
        <p:txBody>
          <a:bodyPr vert="horz" wrap="square" lIns="0" tIns="0" rIns="0" bIns="0" rtlCol="0" anchor="ctr" anchorCtr="0">
            <a:spAutoFit/>
          </a:bodyPr>
          <a:lstStyle/>
          <a:p>
            <a:r>
              <a:rPr lang="en-US" sz="1100" b="1" spc="-6" dirty="0">
                <a:solidFill>
                  <a:schemeClr val="dk1"/>
                </a:solidFill>
                <a:latin typeface="Calibri" panose="020F0502020204030204" pitchFamily="34" charset="0"/>
              </a:rPr>
              <a:t>Validation and Impact of Tristar products</a:t>
            </a:r>
            <a:endParaRPr lang="fr-FR" sz="1100" b="1" spc="-6" dirty="0">
              <a:solidFill>
                <a:schemeClr val="dk1"/>
              </a:solidFill>
              <a:latin typeface="Calibri" panose="020F0502020204030204" pitchFamily="34" charset="0"/>
            </a:endParaRPr>
          </a:p>
        </p:txBody>
      </p:sp>
      <p:sp>
        <p:nvSpPr>
          <p:cNvPr id="63" name="OTLSHAPE_T_5894863bc5bc42fe91b784a59a4323f8_EndDate">
            <a:extLst>
              <a:ext uri="{FF2B5EF4-FFF2-40B4-BE49-F238E27FC236}">
                <a16:creationId xmlns:a16="http://schemas.microsoft.com/office/drawing/2014/main" id="{FD674DFD-651B-4F5B-85C7-3DEEEDE5EEE4}"/>
              </a:ext>
            </a:extLst>
          </p:cNvPr>
          <p:cNvSpPr txBox="1"/>
          <p:nvPr>
            <p:custDataLst>
              <p:tags r:id="rId49"/>
            </p:custDataLst>
          </p:nvPr>
        </p:nvSpPr>
        <p:spPr>
          <a:xfrm>
            <a:off x="5830367" y="5174214"/>
            <a:ext cx="689701" cy="155025"/>
          </a:xfrm>
          <a:prstGeom prst="rect">
            <a:avLst/>
          </a:prstGeom>
          <a:noFill/>
        </p:spPr>
        <p:txBody>
          <a:bodyPr vert="horz" wrap="square" lIns="0" tIns="0" rIns="0" bIns="0" rtlCol="0" anchor="ctr" anchorCtr="0">
            <a:spAutoFit/>
          </a:bodyPr>
          <a:lstStyle/>
          <a:p>
            <a:pPr algn="ctr"/>
            <a:r>
              <a:rPr lang="fr-FR" sz="1000" spc="-8" dirty="0" err="1">
                <a:solidFill>
                  <a:srgbClr val="1F497E"/>
                </a:solidFill>
                <a:latin typeface="Calibri" panose="020F0502020204030204" pitchFamily="34" charset="0"/>
              </a:rPr>
              <a:t>Dec</a:t>
            </a:r>
            <a:r>
              <a:rPr lang="fr-FR" sz="1000" spc="-8" dirty="0">
                <a:solidFill>
                  <a:srgbClr val="1F497E"/>
                </a:solidFill>
                <a:latin typeface="Calibri" panose="020F0502020204030204" pitchFamily="34" charset="0"/>
              </a:rPr>
              <a:t> 2019</a:t>
            </a:r>
          </a:p>
        </p:txBody>
      </p:sp>
      <p:sp>
        <p:nvSpPr>
          <p:cNvPr id="64" name="OTLSHAPE_T_48de977ce85e404d9c79467b14214801_Shape">
            <a:extLst>
              <a:ext uri="{FF2B5EF4-FFF2-40B4-BE49-F238E27FC236}">
                <a16:creationId xmlns:a16="http://schemas.microsoft.com/office/drawing/2014/main" id="{101EDD1A-1DFB-4CD2-B52F-57539D9CE5C1}"/>
              </a:ext>
            </a:extLst>
          </p:cNvPr>
          <p:cNvSpPr/>
          <p:nvPr>
            <p:custDataLst>
              <p:tags r:id="rId50"/>
            </p:custDataLst>
          </p:nvPr>
        </p:nvSpPr>
        <p:spPr>
          <a:xfrm>
            <a:off x="4524596" y="5448630"/>
            <a:ext cx="4630761" cy="203200"/>
          </a:xfrm>
          <a:prstGeom prst="roundRect">
            <a:avLst>
              <a:gd name="adj" fmla="val 100000"/>
            </a:avLst>
          </a:prstGeom>
          <a:solidFill>
            <a:schemeClr val="accent3">
              <a:lumMod val="75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OTLSHAPE_T_48de977ce85e404d9c79467b14214801_StartDate">
            <a:extLst>
              <a:ext uri="{FF2B5EF4-FFF2-40B4-BE49-F238E27FC236}">
                <a16:creationId xmlns:a16="http://schemas.microsoft.com/office/drawing/2014/main" id="{6FF67DF0-7935-4CDB-A11C-5F6979E4E0E9}"/>
              </a:ext>
            </a:extLst>
          </p:cNvPr>
          <p:cNvSpPr txBox="1"/>
          <p:nvPr>
            <p:custDataLst>
              <p:tags r:id="rId51"/>
            </p:custDataLst>
          </p:nvPr>
        </p:nvSpPr>
        <p:spPr>
          <a:xfrm>
            <a:off x="3999278" y="5485330"/>
            <a:ext cx="492351" cy="153888"/>
          </a:xfrm>
          <a:prstGeom prst="rect">
            <a:avLst/>
          </a:prstGeom>
          <a:noFill/>
        </p:spPr>
        <p:txBody>
          <a:bodyPr vert="horz" wrap="square" lIns="0" tIns="0" rIns="0" bIns="0" rtlCol="0" anchor="ctr" anchorCtr="0">
            <a:spAutoFit/>
          </a:bodyPr>
          <a:lstStyle/>
          <a:p>
            <a:pPr algn="ctr"/>
            <a:r>
              <a:rPr lang="fr-FR" sz="1000" spc="-8" dirty="0" err="1">
                <a:solidFill>
                  <a:srgbClr val="1F497E"/>
                </a:solidFill>
                <a:latin typeface="Calibri" panose="020F0502020204030204" pitchFamily="34" charset="0"/>
              </a:rPr>
              <a:t>Apr</a:t>
            </a:r>
            <a:r>
              <a:rPr lang="fr-FR" sz="1000" spc="-8" dirty="0">
                <a:solidFill>
                  <a:srgbClr val="1F497E"/>
                </a:solidFill>
                <a:latin typeface="Calibri" panose="020F0502020204030204" pitchFamily="34" charset="0"/>
              </a:rPr>
              <a:t> 2019</a:t>
            </a:r>
          </a:p>
        </p:txBody>
      </p:sp>
      <p:sp>
        <p:nvSpPr>
          <p:cNvPr id="67" name="OTLSHAPE_T_48de977ce85e404d9c79467b14214801_Title">
            <a:extLst>
              <a:ext uri="{FF2B5EF4-FFF2-40B4-BE49-F238E27FC236}">
                <a16:creationId xmlns:a16="http://schemas.microsoft.com/office/drawing/2014/main" id="{3AFFE17B-9AFC-4E36-8EF7-8760290A0AB9}"/>
              </a:ext>
            </a:extLst>
          </p:cNvPr>
          <p:cNvSpPr txBox="1"/>
          <p:nvPr>
            <p:custDataLst>
              <p:tags r:id="rId52"/>
            </p:custDataLst>
          </p:nvPr>
        </p:nvSpPr>
        <p:spPr>
          <a:xfrm>
            <a:off x="5244679" y="5449872"/>
            <a:ext cx="3190593" cy="169277"/>
          </a:xfrm>
          <a:prstGeom prst="rect">
            <a:avLst/>
          </a:prstGeom>
          <a:noFill/>
        </p:spPr>
        <p:txBody>
          <a:bodyPr vert="horz" wrap="square" lIns="0" tIns="0" rIns="0" bIns="0" rtlCol="0" anchor="ctr" anchorCtr="0">
            <a:spAutoFit/>
          </a:bodyPr>
          <a:lstStyle/>
          <a:p>
            <a:pPr algn="ctr"/>
            <a:r>
              <a:rPr lang="en-US" sz="1100" b="1" spc="-4" dirty="0">
                <a:solidFill>
                  <a:schemeClr val="dk1"/>
                </a:solidFill>
                <a:latin typeface="Calibri" panose="020F0502020204030204" pitchFamily="34" charset="0"/>
              </a:rPr>
              <a:t>Continuous Development and Operation Phase</a:t>
            </a:r>
            <a:endParaRPr lang="fr-FR" sz="1100" b="1" spc="-4" dirty="0">
              <a:solidFill>
                <a:schemeClr val="dk1"/>
              </a:solidFill>
              <a:latin typeface="Calibri" panose="020F0502020204030204" pitchFamily="34" charset="0"/>
            </a:endParaRPr>
          </a:p>
        </p:txBody>
      </p:sp>
    </p:spTree>
    <p:extLst>
      <p:ext uri="{BB962C8B-B14F-4D97-AF65-F5344CB8AC3E}">
        <p14:creationId xmlns:p14="http://schemas.microsoft.com/office/powerpoint/2010/main" val="280438562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winds IASI product characteristics (</a:t>
            </a:r>
            <a:r>
              <a:rPr lang="en-US" i="1" dirty="0"/>
              <a:t>Tristar</a:t>
            </a:r>
            <a:r>
              <a:rPr lang="en-US" dirty="0"/>
              <a:t>)</a:t>
            </a:r>
            <a:endParaRPr lang="en-GB" dirty="0"/>
          </a:p>
        </p:txBody>
      </p:sp>
      <p:grpSp>
        <p:nvGrpSpPr>
          <p:cNvPr id="16" name="Group 15"/>
          <p:cNvGrpSpPr/>
          <p:nvPr/>
        </p:nvGrpSpPr>
        <p:grpSpPr>
          <a:xfrm>
            <a:off x="6411272" y="922427"/>
            <a:ext cx="3419911" cy="2696656"/>
            <a:chOff x="3243045" y="2080672"/>
            <a:chExt cx="3419911" cy="2696656"/>
          </a:xfrm>
        </p:grpSpPr>
        <p:pic>
          <p:nvPicPr>
            <p:cNvPr id="4" name="Picture 3" descr="nospin_1-lg.jpg"/>
            <p:cNvPicPr>
              <a:picLocks noChangeAspect="1"/>
            </p:cNvPicPr>
            <p:nvPr/>
          </p:nvPicPr>
          <p:blipFill>
            <a:blip r:embed="rId2" cstate="print"/>
            <a:stretch>
              <a:fillRect/>
            </a:stretch>
          </p:blipFill>
          <p:spPr>
            <a:xfrm>
              <a:off x="3861918" y="2571597"/>
              <a:ext cx="2035734" cy="1914393"/>
            </a:xfrm>
            <a:prstGeom prst="rect">
              <a:avLst/>
            </a:prstGeom>
          </p:spPr>
        </p:pic>
        <p:sp>
          <p:nvSpPr>
            <p:cNvPr id="5" name="Oval 4"/>
            <p:cNvSpPr/>
            <p:nvPr/>
          </p:nvSpPr>
          <p:spPr bwMode="auto">
            <a:xfrm>
              <a:off x="3593043" y="2323154"/>
              <a:ext cx="2571845" cy="2429691"/>
            </a:xfrm>
            <a:prstGeom prst="ellipse">
              <a:avLst/>
            </a:prstGeom>
            <a:noFill/>
            <a:ln w="25400" cap="flat" cmpd="sng" algn="ctr">
              <a:solidFill>
                <a:srgbClr val="FF0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6" name="TextBox 31"/>
            <p:cNvSpPr txBox="1"/>
            <p:nvPr/>
          </p:nvSpPr>
          <p:spPr>
            <a:xfrm>
              <a:off x="5968058" y="4174710"/>
              <a:ext cx="694898" cy="230832"/>
            </a:xfrm>
            <a:prstGeom prst="rect">
              <a:avLst/>
            </a:prstGeom>
            <a:noFill/>
          </p:spPr>
          <p:txBody>
            <a:bodyPr wrap="square" rtlCol="0">
              <a:spAutoFit/>
            </a:bodyPr>
            <a:ls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a:lstStyle>
            <a:p>
              <a:r>
                <a:rPr lang="en-GB" b="1" dirty="0" err="1">
                  <a:solidFill>
                    <a:schemeClr val="tx2">
                      <a:lumMod val="60000"/>
                      <a:lumOff val="40000"/>
                    </a:schemeClr>
                  </a:solidFill>
                </a:rPr>
                <a:t>Metop</a:t>
              </a:r>
              <a:r>
                <a:rPr lang="en-GB" b="1" dirty="0">
                  <a:solidFill>
                    <a:schemeClr val="tx2">
                      <a:lumMod val="60000"/>
                      <a:lumOff val="40000"/>
                    </a:schemeClr>
                  </a:solidFill>
                </a:rPr>
                <a:t>-A</a:t>
              </a:r>
            </a:p>
          </p:txBody>
        </p:sp>
        <p:sp>
          <p:nvSpPr>
            <p:cNvPr id="7" name="TextBox 40"/>
            <p:cNvSpPr txBox="1"/>
            <p:nvPr/>
          </p:nvSpPr>
          <p:spPr>
            <a:xfrm>
              <a:off x="4132656" y="2080672"/>
              <a:ext cx="747144" cy="230832"/>
            </a:xfrm>
            <a:prstGeom prst="rect">
              <a:avLst/>
            </a:prstGeom>
            <a:noFill/>
          </p:spPr>
          <p:txBody>
            <a:bodyPr wrap="square" rtlCol="0">
              <a:spAutoFit/>
            </a:bodyPr>
            <a:ls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a:lstStyle>
            <a:p>
              <a:r>
                <a:rPr lang="en-GB" b="1" dirty="0" err="1">
                  <a:solidFill>
                    <a:srgbClr val="FF0000"/>
                  </a:solidFill>
                </a:rPr>
                <a:t>Metop</a:t>
              </a:r>
              <a:r>
                <a:rPr lang="en-GB" b="1" dirty="0">
                  <a:solidFill>
                    <a:srgbClr val="FF0000"/>
                  </a:solidFill>
                </a:rPr>
                <a:t>-B</a:t>
              </a:r>
            </a:p>
          </p:txBody>
        </p:sp>
        <p:sp>
          <p:nvSpPr>
            <p:cNvPr id="8" name="Arc 7"/>
            <p:cNvSpPr/>
            <p:nvPr/>
          </p:nvSpPr>
          <p:spPr bwMode="auto">
            <a:xfrm>
              <a:off x="3765679" y="2350432"/>
              <a:ext cx="2156604" cy="2424021"/>
            </a:xfrm>
            <a:prstGeom prst="arc">
              <a:avLst>
                <a:gd name="adj1" fmla="val 16200000"/>
                <a:gd name="adj2" fmla="val 16088656"/>
              </a:avLst>
            </a:prstGeom>
            <a:noFill/>
            <a:ln w="25400" cap="flat" cmpd="sng" algn="ctr">
              <a:solidFill>
                <a:schemeClr val="tx2">
                  <a:lumMod val="60000"/>
                  <a:lumOff val="40000"/>
                </a:schemeClr>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9" name="TextBox 42"/>
            <p:cNvSpPr txBox="1"/>
            <p:nvPr/>
          </p:nvSpPr>
          <p:spPr>
            <a:xfrm>
              <a:off x="3243045" y="4422369"/>
              <a:ext cx="838586" cy="230832"/>
            </a:xfrm>
            <a:prstGeom prst="rect">
              <a:avLst/>
            </a:prstGeom>
            <a:noFill/>
          </p:spPr>
          <p:txBody>
            <a:bodyPr wrap="square" rtlCol="0">
              <a:spAutoFit/>
            </a:bodyPr>
            <a:ls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a:lstStyle>
            <a:p>
              <a:r>
                <a:rPr lang="en-GB" b="1" dirty="0" err="1">
                  <a:solidFill>
                    <a:srgbClr val="FF0000"/>
                  </a:solidFill>
                </a:rPr>
                <a:t>Metop</a:t>
              </a:r>
              <a:r>
                <a:rPr lang="en-GB" b="1" dirty="0">
                  <a:solidFill>
                    <a:srgbClr val="FF0000"/>
                  </a:solidFill>
                </a:rPr>
                <a:t>-C</a:t>
              </a:r>
            </a:p>
          </p:txBody>
        </p:sp>
        <p:pic>
          <p:nvPicPr>
            <p:cNvPr id="10" name="Picture 9"/>
            <p:cNvPicPr>
              <a:picLocks noChangeAspect="1" noChangeArrowheads="1"/>
            </p:cNvPicPr>
            <p:nvPr/>
          </p:nvPicPr>
          <p:blipFill>
            <a:blip r:embed="rId3" cstate="print"/>
            <a:srcRect/>
            <a:stretch>
              <a:fillRect/>
            </a:stretch>
          </p:blipFill>
          <p:spPr bwMode="auto">
            <a:xfrm rot="9053777" flipH="1">
              <a:off x="5639591" y="3775689"/>
              <a:ext cx="637871" cy="268564"/>
            </a:xfrm>
            <a:prstGeom prst="rect">
              <a:avLst/>
            </a:prstGeom>
            <a:noFill/>
            <a:ln w="9525">
              <a:noFill/>
              <a:miter lim="800000"/>
              <a:headEnd/>
              <a:tailEnd/>
            </a:ln>
            <a:effectLst/>
          </p:spPr>
        </p:pic>
        <p:sp>
          <p:nvSpPr>
            <p:cNvPr id="11" name="Arc 10"/>
            <p:cNvSpPr/>
            <p:nvPr/>
          </p:nvSpPr>
          <p:spPr bwMode="auto">
            <a:xfrm>
              <a:off x="3961218" y="2338930"/>
              <a:ext cx="1736777" cy="2424021"/>
            </a:xfrm>
            <a:prstGeom prst="arc">
              <a:avLst>
                <a:gd name="adj1" fmla="val 12037890"/>
                <a:gd name="adj2" fmla="val 9882046"/>
              </a:avLst>
            </a:prstGeom>
            <a:noFill/>
            <a:ln w="25400" cap="flat" cmpd="sng" algn="ctr">
              <a:solidFill>
                <a:schemeClr val="tx2">
                  <a:lumMod val="60000"/>
                  <a:lumOff val="40000"/>
                </a:schemeClr>
              </a:solidFill>
              <a:prstDash val="dash"/>
              <a:round/>
              <a:headEnd type="none" w="med" len="med"/>
              <a:tailEnd type="none" w="med" len="med"/>
            </a:ln>
            <a:effectLst/>
          </p:spPr>
          <p:txBody>
            <a:bodyPr vert="horz" wrap="square" lIns="36000" tIns="36000" rIns="36000" bIns="36000" numCol="1" rtlCol="0" anchor="t" anchorCtr="0" compatLnSpc="1">
              <a:prstTxWarp prst="textNoShape">
                <a:avLst/>
              </a:prstTxWarp>
            </a:bodyPr>
            <a:ls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12" name="Arc 11"/>
            <p:cNvSpPr/>
            <p:nvPr/>
          </p:nvSpPr>
          <p:spPr bwMode="auto">
            <a:xfrm>
              <a:off x="4148123" y="2353307"/>
              <a:ext cx="1316966" cy="2424021"/>
            </a:xfrm>
            <a:prstGeom prst="arc">
              <a:avLst>
                <a:gd name="adj1" fmla="val 14012026"/>
                <a:gd name="adj2" fmla="val 7856984"/>
              </a:avLst>
            </a:prstGeom>
            <a:noFill/>
            <a:ln w="25400" cap="flat" cmpd="sng" algn="ctr">
              <a:solidFill>
                <a:schemeClr val="tx2">
                  <a:lumMod val="60000"/>
                  <a:lumOff val="40000"/>
                </a:schemeClr>
              </a:solidFill>
              <a:prstDash val="dash"/>
              <a:round/>
              <a:headEnd type="none" w="med" len="med"/>
              <a:tailEnd type="none" w="med" len="med"/>
            </a:ln>
            <a:effectLst/>
          </p:spPr>
          <p:txBody>
            <a:bodyPr vert="horz" wrap="square" lIns="36000" tIns="36000" rIns="36000" bIns="36000" numCol="1" rtlCol="0" anchor="t" anchorCtr="0" compatLnSpc="1">
              <a:prstTxWarp prst="textNoShape">
                <a:avLst/>
              </a:prstTxWarp>
            </a:bodyPr>
            <a:ls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13" name="Picture 12"/>
            <p:cNvPicPr>
              <a:picLocks noChangeAspect="1" noChangeArrowheads="1"/>
            </p:cNvPicPr>
            <p:nvPr/>
          </p:nvPicPr>
          <p:blipFill>
            <a:blip r:embed="rId3" cstate="print"/>
            <a:srcRect/>
            <a:stretch>
              <a:fillRect/>
            </a:stretch>
          </p:blipFill>
          <p:spPr bwMode="auto">
            <a:xfrm rot="9053777" flipH="1">
              <a:off x="3633074" y="4072878"/>
              <a:ext cx="637871" cy="268564"/>
            </a:xfrm>
            <a:prstGeom prst="rect">
              <a:avLst/>
            </a:prstGeom>
            <a:noFill/>
            <a:ln w="9525">
              <a:noFill/>
              <a:miter lim="800000"/>
              <a:headEnd/>
              <a:tailEnd/>
            </a:ln>
            <a:effectLst/>
          </p:spPr>
        </p:pic>
        <p:sp>
          <p:nvSpPr>
            <p:cNvPr id="14" name="Arc 13"/>
            <p:cNvSpPr/>
            <p:nvPr/>
          </p:nvSpPr>
          <p:spPr bwMode="auto">
            <a:xfrm>
              <a:off x="3968947" y="3797941"/>
              <a:ext cx="1786747" cy="526211"/>
            </a:xfrm>
            <a:prstGeom prst="arc">
              <a:avLst>
                <a:gd name="adj1" fmla="val 128857"/>
                <a:gd name="adj2" fmla="val 1557869"/>
              </a:avLst>
            </a:prstGeom>
            <a:noFill/>
            <a:ln w="25400" cap="flat" cmpd="sng" algn="ctr">
              <a:solidFill>
                <a:schemeClr val="tx2">
                  <a:lumMod val="60000"/>
                  <a:lumOff val="40000"/>
                </a:schemeClr>
              </a:solidFill>
              <a:prstDash val="solid"/>
              <a:round/>
              <a:headEnd type="none" w="med" len="med"/>
              <a:tailEnd type="triangle" w="lg" len="med"/>
            </a:ln>
            <a:effectLst/>
          </p:spPr>
          <p:txBody>
            <a:bodyPr vert="horz" wrap="square" lIns="36000" tIns="36000" rIns="36000" bIns="36000" numCol="1" rtlCol="0" anchor="t" anchorCtr="0" compatLnSpc="1">
              <a:prstTxWarp prst="textNoShape">
                <a:avLst/>
              </a:prstTxWarp>
            </a:bodyPr>
            <a:ls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15" name="Picture 14"/>
            <p:cNvPicPr>
              <a:picLocks noChangeAspect="1" noChangeArrowheads="1"/>
            </p:cNvPicPr>
            <p:nvPr/>
          </p:nvPicPr>
          <p:blipFill>
            <a:blip r:embed="rId3" cstate="print"/>
            <a:srcRect/>
            <a:stretch>
              <a:fillRect/>
            </a:stretch>
          </p:blipFill>
          <p:spPr bwMode="auto">
            <a:xfrm rot="9053777" flipH="1">
              <a:off x="4656969" y="2151312"/>
              <a:ext cx="637871" cy="268564"/>
            </a:xfrm>
            <a:prstGeom prst="rect">
              <a:avLst/>
            </a:prstGeom>
            <a:noFill/>
            <a:ln w="9525">
              <a:noFill/>
              <a:miter lim="800000"/>
              <a:headEnd/>
              <a:tailEnd/>
            </a:ln>
            <a:effectLst/>
          </p:spPr>
        </p:pic>
      </p:grpSp>
      <p:sp>
        <p:nvSpPr>
          <p:cNvPr id="3" name="Content Placeholder 2"/>
          <p:cNvSpPr>
            <a:spLocks noGrp="1"/>
          </p:cNvSpPr>
          <p:nvPr>
            <p:ph idx="1"/>
          </p:nvPr>
        </p:nvSpPr>
        <p:spPr>
          <a:xfrm>
            <a:off x="288000" y="986738"/>
            <a:ext cx="9447213" cy="5713319"/>
          </a:xfrm>
        </p:spPr>
        <p:txBody>
          <a:bodyPr>
            <a:normAutofit fontScale="70000" lnSpcReduction="20000"/>
          </a:bodyPr>
          <a:lstStyle/>
          <a:p>
            <a:pPr>
              <a:buClr>
                <a:srgbClr val="FF0000"/>
              </a:buClr>
              <a:buFont typeface="Wingdings" panose="05000000000000000000" pitchFamily="2" charset="2"/>
              <a:buChar char="ü"/>
            </a:pPr>
            <a:r>
              <a:rPr lang="en-US" dirty="0"/>
              <a:t>Tristar configuration on 9:30 orbit</a:t>
            </a:r>
          </a:p>
          <a:p>
            <a:pPr lvl="1">
              <a:buClr>
                <a:srgbClr val="FF0000"/>
              </a:buClr>
            </a:pPr>
            <a:r>
              <a:rPr lang="en-US" dirty="0"/>
              <a:t>Production in 2019 after </a:t>
            </a:r>
            <a:r>
              <a:rPr lang="en-US" dirty="0" err="1"/>
              <a:t>Metop</a:t>
            </a:r>
            <a:r>
              <a:rPr lang="en-US" dirty="0"/>
              <a:t>-C</a:t>
            </a:r>
            <a:br>
              <a:rPr lang="en-US" dirty="0"/>
            </a:br>
            <a:r>
              <a:rPr lang="en-US" dirty="0"/>
              <a:t>commissioning phase</a:t>
            </a:r>
          </a:p>
          <a:p>
            <a:pPr lvl="1"/>
            <a:r>
              <a:rPr lang="en-US" dirty="0">
                <a:solidFill>
                  <a:srgbClr val="00B050"/>
                </a:solidFill>
              </a:rPr>
              <a:t>~30-35 minutes of separation between</a:t>
            </a:r>
            <a:br>
              <a:rPr lang="en-US" dirty="0">
                <a:solidFill>
                  <a:srgbClr val="00B050"/>
                </a:solidFill>
              </a:rPr>
            </a:br>
            <a:r>
              <a:rPr lang="en-US" dirty="0">
                <a:solidFill>
                  <a:srgbClr val="00B050"/>
                </a:solidFill>
              </a:rPr>
              <a:t>successive views</a:t>
            </a:r>
          </a:p>
          <a:p>
            <a:pPr lvl="1">
              <a:buClr>
                <a:srgbClr val="FF0000"/>
              </a:buClr>
              <a:buFont typeface="Wingdings" panose="05000000000000000000" pitchFamily="2" charset="2"/>
              <a:buChar char="Ø"/>
            </a:pPr>
            <a:r>
              <a:rPr lang="en-US" i="1" dirty="0"/>
              <a:t>Quality will benefit from the reduced time gap</a:t>
            </a:r>
            <a:endParaRPr lang="en-GB" dirty="0"/>
          </a:p>
          <a:p>
            <a:pPr>
              <a:lnSpc>
                <a:spcPct val="170000"/>
              </a:lnSpc>
              <a:buClr>
                <a:srgbClr val="FF0000"/>
              </a:buClr>
              <a:buFont typeface="Wingdings" panose="05000000000000000000" pitchFamily="2" charset="2"/>
              <a:buChar char="ü"/>
            </a:pPr>
            <a:r>
              <a:rPr lang="en-GB" dirty="0"/>
              <a:t>Coverage</a:t>
            </a:r>
          </a:p>
          <a:p>
            <a:pPr lvl="1">
              <a:buClr>
                <a:srgbClr val="FF0000"/>
              </a:buClr>
            </a:pPr>
            <a:r>
              <a:rPr lang="en-US" dirty="0"/>
              <a:t>Production on Northern and Southern</a:t>
            </a:r>
            <a:br>
              <a:rPr lang="en-US" dirty="0"/>
            </a:br>
            <a:r>
              <a:rPr lang="en-US" dirty="0"/>
              <a:t>Hemispheres (poleward of 45</a:t>
            </a:r>
            <a:r>
              <a:rPr lang="en-US" dirty="0">
                <a:sym typeface="Symbol" panose="05050102010706020507" pitchFamily="18" charset="2"/>
              </a:rPr>
              <a:t>)</a:t>
            </a:r>
          </a:p>
          <a:p>
            <a:pPr lvl="1">
              <a:buClr>
                <a:srgbClr val="FF0000"/>
              </a:buClr>
            </a:pPr>
            <a:r>
              <a:rPr lang="en-US" dirty="0">
                <a:sym typeface="Symbol" panose="05050102010706020507" pitchFamily="18" charset="2"/>
              </a:rPr>
              <a:t>Polar Stereographic grid 512x512 pixels,</a:t>
            </a:r>
            <a:br>
              <a:rPr lang="en-US" dirty="0">
                <a:sym typeface="Symbol" panose="05050102010706020507" pitchFamily="18" charset="2"/>
              </a:rPr>
            </a:br>
            <a:r>
              <a:rPr lang="en-US" dirty="0">
                <a:sym typeface="Symbol" panose="05050102010706020507" pitchFamily="18" charset="2"/>
              </a:rPr>
              <a:t>resolution = ~20 km</a:t>
            </a:r>
          </a:p>
          <a:p>
            <a:pPr lvl="1"/>
            <a:r>
              <a:rPr lang="en-US" dirty="0">
                <a:solidFill>
                  <a:srgbClr val="00B050"/>
                </a:solidFill>
                <a:sym typeface="Symbol" panose="05050102010706020507" pitchFamily="18" charset="2"/>
              </a:rPr>
              <a:t>~3-4 successive observations around 9:00-10:00 </a:t>
            </a:r>
            <a:r>
              <a:rPr lang="en-US" sz="1900" dirty="0">
                <a:solidFill>
                  <a:srgbClr val="00B050"/>
                </a:solidFill>
                <a:sym typeface="Symbol" panose="05050102010706020507" pitchFamily="18" charset="2"/>
              </a:rPr>
              <a:t>(local solar time)</a:t>
            </a:r>
            <a:br>
              <a:rPr lang="en-US" sz="1600" dirty="0">
                <a:solidFill>
                  <a:srgbClr val="00B050"/>
                </a:solidFill>
                <a:sym typeface="Symbol" panose="05050102010706020507" pitchFamily="18" charset="2"/>
              </a:rPr>
            </a:br>
            <a:r>
              <a:rPr lang="en-US" dirty="0">
                <a:solidFill>
                  <a:srgbClr val="00B050"/>
                </a:solidFill>
                <a:sym typeface="Symbol" panose="05050102010706020507" pitchFamily="18" charset="2"/>
              </a:rPr>
              <a:t>Same around 21:00-22:00 </a:t>
            </a:r>
            <a:r>
              <a:rPr lang="en-US" sz="1900" dirty="0">
                <a:solidFill>
                  <a:srgbClr val="00B050"/>
                </a:solidFill>
                <a:sym typeface="Symbol" panose="05050102010706020507" pitchFamily="18" charset="2"/>
              </a:rPr>
              <a:t>(ascending part)</a:t>
            </a:r>
            <a:r>
              <a:rPr lang="en-US" dirty="0">
                <a:solidFill>
                  <a:srgbClr val="00B050"/>
                </a:solidFill>
                <a:sym typeface="Symbol" panose="05050102010706020507" pitchFamily="18" charset="2"/>
              </a:rPr>
              <a:t> for latitude 60.</a:t>
            </a:r>
            <a:endParaRPr lang="en-US" dirty="0"/>
          </a:p>
          <a:p>
            <a:pPr lvl="1">
              <a:buClr>
                <a:srgbClr val="FF0000"/>
              </a:buClr>
              <a:buFont typeface="Wingdings" panose="05000000000000000000" pitchFamily="2" charset="2"/>
              <a:buChar char="Ø"/>
            </a:pPr>
            <a:r>
              <a:rPr lang="en-US" i="1" dirty="0"/>
              <a:t>Time consistency will benefit from successive observations capability</a:t>
            </a:r>
            <a:endParaRPr lang="en-US" dirty="0"/>
          </a:p>
          <a:p>
            <a:pPr>
              <a:lnSpc>
                <a:spcPct val="170000"/>
              </a:lnSpc>
              <a:buClr>
                <a:srgbClr val="FF0000"/>
              </a:buClr>
              <a:buFont typeface="Wingdings" panose="05000000000000000000" pitchFamily="2" charset="2"/>
              <a:buChar char="ü"/>
            </a:pPr>
            <a:r>
              <a:rPr lang="en-US" dirty="0"/>
              <a:t>Profile</a:t>
            </a:r>
          </a:p>
          <a:p>
            <a:pPr lvl="1">
              <a:buClr>
                <a:srgbClr val="FF0000"/>
              </a:buClr>
            </a:pPr>
            <a:r>
              <a:rPr lang="en-US" dirty="0"/>
              <a:t>20 levels from 10 to 1000 </a:t>
            </a:r>
            <a:r>
              <a:rPr lang="en-US" dirty="0" err="1"/>
              <a:t>hPa</a:t>
            </a:r>
            <a:r>
              <a:rPr lang="en-US" dirty="0"/>
              <a:t>, covering Low Stratosphere to Surface</a:t>
            </a:r>
          </a:p>
          <a:p>
            <a:pPr lvl="1">
              <a:buClr>
                <a:srgbClr val="FF0000"/>
              </a:buClr>
            </a:pPr>
            <a:r>
              <a:rPr lang="en-US" dirty="0"/>
              <a:t>Vertical resolution: ~0.5 km for LT, ~1.5 km for HT, ~2km for LS</a:t>
            </a:r>
          </a:p>
          <a:p>
            <a:pPr>
              <a:lnSpc>
                <a:spcPct val="170000"/>
              </a:lnSpc>
              <a:buClr>
                <a:srgbClr val="FF0000"/>
              </a:buClr>
              <a:buFont typeface="Wingdings" panose="05000000000000000000" pitchFamily="2" charset="2"/>
              <a:buChar char="ü"/>
            </a:pPr>
            <a:r>
              <a:rPr lang="en-US" dirty="0"/>
              <a:t>Timeliness (expected)</a:t>
            </a:r>
          </a:p>
          <a:p>
            <a:pPr lvl="1">
              <a:buClr>
                <a:srgbClr val="FF0000"/>
              </a:buClr>
            </a:pPr>
            <a:r>
              <a:rPr lang="en-US" dirty="0"/>
              <a:t>For SH products: ~1h - 1h30 after South Pole overpass</a:t>
            </a:r>
          </a:p>
          <a:p>
            <a:pPr lvl="1">
              <a:buClr>
                <a:srgbClr val="FF0000"/>
              </a:buClr>
            </a:pPr>
            <a:r>
              <a:rPr lang="en-US" dirty="0"/>
              <a:t>For NH products: ~1h - 2h30 after North Pole overpass </a:t>
            </a:r>
            <a:r>
              <a:rPr lang="en-US" sz="1900" dirty="0"/>
              <a:t>(depending on possible secondary dump on McMurdo station)</a:t>
            </a:r>
            <a:endParaRPr lang="en-US" i="1" dirty="0"/>
          </a:p>
          <a:p>
            <a:pPr>
              <a:lnSpc>
                <a:spcPct val="170000"/>
              </a:lnSpc>
              <a:buClr>
                <a:srgbClr val="FF0000"/>
              </a:buClr>
              <a:buFont typeface="Wingdings" panose="05000000000000000000" pitchFamily="2" charset="2"/>
              <a:buChar char="Ø"/>
            </a:pPr>
            <a:r>
              <a:rPr lang="en-US" i="1" dirty="0"/>
              <a:t>Fulfill the Global NWP application requirements, </a:t>
            </a:r>
            <a:r>
              <a:rPr lang="en-US" i="1" dirty="0">
                <a:solidFill>
                  <a:srgbClr val="00B050"/>
                </a:solidFill>
              </a:rPr>
              <a:t>at threshold for High Res NWP</a:t>
            </a:r>
            <a:r>
              <a:rPr lang="en-US" i="1" dirty="0"/>
              <a:t>.</a:t>
            </a:r>
            <a:endParaRPr lang="en-GB" i="1" dirty="0"/>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0000" y="1080000"/>
            <a:ext cx="934256" cy="1080000"/>
          </a:xfrm>
          <a:prstGeom prst="rect">
            <a:avLst/>
          </a:prstGeom>
        </p:spPr>
      </p:pic>
    </p:spTree>
    <p:extLst>
      <p:ext uri="{BB962C8B-B14F-4D97-AF65-F5344CB8AC3E}">
        <p14:creationId xmlns:p14="http://schemas.microsoft.com/office/powerpoint/2010/main" val="66042178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t>
            </a:r>
            <a:endParaRPr lang="en-GB" dirty="0"/>
          </a:p>
        </p:txBody>
      </p:sp>
      <p:sp>
        <p:nvSpPr>
          <p:cNvPr id="3" name="Content Placeholder 2"/>
          <p:cNvSpPr>
            <a:spLocks noGrp="1"/>
          </p:cNvSpPr>
          <p:nvPr>
            <p:ph idx="1"/>
          </p:nvPr>
        </p:nvSpPr>
        <p:spPr/>
        <p:txBody>
          <a:bodyPr>
            <a:normAutofit/>
          </a:bodyPr>
          <a:lstStyle/>
          <a:p>
            <a:pPr lvl="0">
              <a:buClr>
                <a:srgbClr val="FF0000"/>
              </a:buClr>
              <a:buFont typeface="Wingdings" pitchFamily="2" charset="2"/>
              <a:buChar char="Ø"/>
            </a:pPr>
            <a:r>
              <a:rPr lang="fr-FR" sz="2400" dirty="0"/>
              <a:t> </a:t>
            </a:r>
            <a:r>
              <a:rPr lang="fr-FR" sz="2400" dirty="0" err="1"/>
              <a:t>Algorithm</a:t>
            </a:r>
            <a:r>
              <a:rPr lang="fr-FR" sz="2400" dirty="0"/>
              <a:t> </a:t>
            </a:r>
            <a:r>
              <a:rPr lang="fr-FR" sz="2400" dirty="0" err="1"/>
              <a:t>is</a:t>
            </a:r>
            <a:r>
              <a:rPr lang="fr-FR" sz="2400" dirty="0"/>
              <a:t> </a:t>
            </a:r>
            <a:r>
              <a:rPr lang="fr-FR" sz="2400" dirty="0" err="1"/>
              <a:t>working</a:t>
            </a:r>
            <a:endParaRPr lang="fr-FR" sz="2400" dirty="0"/>
          </a:p>
          <a:p>
            <a:pPr marL="720000" lvl="1" indent="-252000">
              <a:spcBef>
                <a:spcPts val="300"/>
              </a:spcBef>
              <a:buClr>
                <a:srgbClr val="FF0000"/>
              </a:buClr>
            </a:pPr>
            <a:r>
              <a:rPr lang="fr-FR" sz="2000" dirty="0"/>
              <a:t>Wind </a:t>
            </a:r>
            <a:r>
              <a:rPr lang="fr-FR" sz="2000" dirty="0" err="1"/>
              <a:t>fields</a:t>
            </a:r>
            <a:r>
              <a:rPr lang="fr-FR" sz="2000" dirty="0"/>
              <a:t> </a:t>
            </a:r>
            <a:r>
              <a:rPr lang="fr-FR" sz="2000" dirty="0" err="1"/>
              <a:t>derived</a:t>
            </a:r>
            <a:r>
              <a:rPr lang="fr-FR" sz="2000" dirty="0"/>
              <a:t> and consistent</a:t>
            </a:r>
          </a:p>
          <a:p>
            <a:pPr marL="720000" lvl="1" indent="-252000">
              <a:spcBef>
                <a:spcPts val="300"/>
              </a:spcBef>
              <a:buClr>
                <a:srgbClr val="FF0000"/>
              </a:buClr>
            </a:pPr>
            <a:r>
              <a:rPr lang="fr-FR" dirty="0"/>
              <a:t>No </a:t>
            </a:r>
            <a:r>
              <a:rPr lang="fr-FR" dirty="0" err="1"/>
              <a:t>guess</a:t>
            </a:r>
            <a:r>
              <a:rPr lang="fr-FR" dirty="0"/>
              <a:t> </a:t>
            </a:r>
            <a:r>
              <a:rPr lang="fr-FR" dirty="0" err="1"/>
              <a:t>needed</a:t>
            </a:r>
            <a:endParaRPr lang="fr-FR" sz="2000" dirty="0"/>
          </a:p>
          <a:p>
            <a:pPr marL="720000" lvl="1" indent="-252000">
              <a:spcBef>
                <a:spcPts val="300"/>
              </a:spcBef>
              <a:buClr>
                <a:srgbClr val="FF0000"/>
              </a:buClr>
            </a:pPr>
            <a:r>
              <a:rPr lang="fr-FR" dirty="0"/>
              <a:t>And </a:t>
            </a:r>
            <a:r>
              <a:rPr lang="fr-FR" dirty="0" err="1"/>
              <a:t>it’s</a:t>
            </a:r>
            <a:r>
              <a:rPr lang="fr-FR" dirty="0"/>
              <a:t> fast (~2-3 minutes for single-</a:t>
            </a:r>
            <a:r>
              <a:rPr lang="fr-FR" dirty="0" err="1"/>
              <a:t>threaded</a:t>
            </a:r>
            <a:r>
              <a:rPr lang="fr-FR" dirty="0"/>
              <a:t> version,</a:t>
            </a:r>
            <a:br>
              <a:rPr lang="fr-FR" dirty="0"/>
            </a:br>
            <a:r>
              <a:rPr lang="fr-FR" dirty="0" err="1"/>
              <a:t>grid</a:t>
            </a:r>
            <a:r>
              <a:rPr lang="fr-FR" dirty="0"/>
              <a:t> 512×512, 19 </a:t>
            </a:r>
            <a:r>
              <a:rPr lang="fr-FR" dirty="0" err="1"/>
              <a:t>levels</a:t>
            </a:r>
            <a:r>
              <a:rPr lang="fr-FR" dirty="0"/>
              <a:t>)</a:t>
            </a:r>
          </a:p>
          <a:p>
            <a:pPr marL="720000" lvl="1" indent="-252000">
              <a:spcBef>
                <a:spcPts val="300"/>
              </a:spcBef>
              <a:buClr>
                <a:srgbClr val="FF0000"/>
              </a:buClr>
            </a:pPr>
            <a:r>
              <a:rPr lang="en-US" dirty="0"/>
              <a:t>Hyper-parameters settings</a:t>
            </a:r>
          </a:p>
          <a:p>
            <a:pPr marL="1177200" lvl="3" indent="-252000">
              <a:spcBef>
                <a:spcPts val="300"/>
              </a:spcBef>
              <a:buClr>
                <a:srgbClr val="FF0000"/>
              </a:buClr>
            </a:pPr>
            <a:r>
              <a:rPr lang="en-US" sz="1800" dirty="0"/>
              <a:t>First set of parameters set</a:t>
            </a:r>
          </a:p>
          <a:p>
            <a:pPr marL="1177200" lvl="3" indent="-252000">
              <a:spcBef>
                <a:spcPts val="300"/>
              </a:spcBef>
              <a:buClr>
                <a:srgbClr val="FF0000"/>
              </a:buClr>
            </a:pPr>
            <a:r>
              <a:rPr lang="en-US" sz="1800" dirty="0"/>
              <a:t>May be tune during the validation phase</a:t>
            </a:r>
          </a:p>
          <a:p>
            <a:pPr marL="720000" lvl="1" indent="-252000">
              <a:spcBef>
                <a:spcPts val="300"/>
              </a:spcBef>
              <a:buClr>
                <a:srgbClr val="FF0000"/>
              </a:buClr>
            </a:pPr>
            <a:endParaRPr lang="fr-FR" dirty="0"/>
          </a:p>
          <a:p>
            <a:pPr lvl="0">
              <a:buClr>
                <a:srgbClr val="FF0000"/>
              </a:buClr>
              <a:buFont typeface="Wingdings" pitchFamily="2" charset="2"/>
              <a:buChar char="Ø"/>
            </a:pPr>
            <a:r>
              <a:rPr lang="fr-FR" dirty="0"/>
              <a:t>IASI 3D </a:t>
            </a:r>
            <a:r>
              <a:rPr lang="fr-FR" dirty="0" err="1"/>
              <a:t>winds</a:t>
            </a:r>
            <a:r>
              <a:rPr lang="fr-FR" dirty="0"/>
              <a:t> </a:t>
            </a:r>
            <a:r>
              <a:rPr lang="fr-FR" dirty="0" err="1"/>
              <a:t>product</a:t>
            </a:r>
            <a:r>
              <a:rPr lang="fr-FR" dirty="0"/>
              <a:t> in </a:t>
            </a:r>
            <a:r>
              <a:rPr lang="fr-FR" dirty="0" err="1"/>
              <a:t>development</a:t>
            </a:r>
            <a:endParaRPr lang="fr-FR" dirty="0"/>
          </a:p>
          <a:p>
            <a:pPr marL="720000" lvl="1" indent="-252000">
              <a:spcBef>
                <a:spcPts val="300"/>
              </a:spcBef>
              <a:buClr>
                <a:srgbClr val="FF0000"/>
              </a:buClr>
            </a:pPr>
            <a:r>
              <a:rPr lang="fr-FR" dirty="0"/>
              <a:t>Mask </a:t>
            </a:r>
            <a:r>
              <a:rPr lang="fr-FR" dirty="0" err="1"/>
              <a:t>processing</a:t>
            </a:r>
            <a:r>
              <a:rPr lang="fr-FR" dirty="0"/>
              <a:t> to </a:t>
            </a:r>
            <a:r>
              <a:rPr lang="fr-FR" dirty="0" err="1"/>
              <a:t>handle</a:t>
            </a:r>
            <a:r>
              <a:rPr lang="fr-FR" dirty="0"/>
              <a:t> </a:t>
            </a:r>
            <a:r>
              <a:rPr lang="fr-FR" dirty="0" err="1"/>
              <a:t>missing</a:t>
            </a:r>
            <a:r>
              <a:rPr lang="fr-FR" dirty="0"/>
              <a:t> data </a:t>
            </a:r>
            <a:r>
              <a:rPr lang="fr-FR" dirty="0" err="1"/>
              <a:t>introduced</a:t>
            </a:r>
            <a:endParaRPr lang="fr-FR" dirty="0"/>
          </a:p>
          <a:p>
            <a:pPr marL="720000" lvl="1" indent="-252000">
              <a:spcBef>
                <a:spcPts val="300"/>
              </a:spcBef>
              <a:buClr>
                <a:srgbClr val="FF0000"/>
              </a:buClr>
            </a:pPr>
            <a:r>
              <a:rPr lang="fr-FR" dirty="0"/>
              <a:t>Use the </a:t>
            </a:r>
            <a:r>
              <a:rPr lang="fr-FR" dirty="0" err="1"/>
              <a:t>same</a:t>
            </a:r>
            <a:r>
              <a:rPr lang="fr-FR" dirty="0"/>
              <a:t> set of hyper-</a:t>
            </a:r>
            <a:r>
              <a:rPr lang="fr-FR" dirty="0" err="1"/>
              <a:t>parameters</a:t>
            </a:r>
            <a:endParaRPr lang="fr-FR" dirty="0"/>
          </a:p>
          <a:p>
            <a:pPr marL="720000" lvl="1" indent="-252000">
              <a:spcBef>
                <a:spcPts val="300"/>
              </a:spcBef>
              <a:buClr>
                <a:srgbClr val="FF0000"/>
              </a:buClr>
            </a:pPr>
            <a:r>
              <a:rPr lang="fr-FR" dirty="0"/>
              <a:t>Test data can </a:t>
            </a:r>
            <a:r>
              <a:rPr lang="fr-FR" dirty="0" err="1"/>
              <a:t>be</a:t>
            </a:r>
            <a:r>
              <a:rPr lang="fr-FR" dirty="0"/>
              <a:t> </a:t>
            </a:r>
            <a:r>
              <a:rPr lang="fr-FR" dirty="0" err="1"/>
              <a:t>generated</a:t>
            </a:r>
            <a:r>
              <a:rPr lang="fr-FR" dirty="0"/>
              <a:t> but </a:t>
            </a:r>
            <a:r>
              <a:rPr lang="fr-FR" dirty="0" err="1"/>
              <a:t>they</a:t>
            </a:r>
            <a:r>
              <a:rPr lang="fr-FR" dirty="0"/>
              <a:t> </a:t>
            </a:r>
            <a:r>
              <a:rPr lang="fr-FR" dirty="0" err="1"/>
              <a:t>will</a:t>
            </a:r>
            <a:r>
              <a:rPr lang="fr-FR" dirty="0"/>
              <a:t> </a:t>
            </a:r>
            <a:r>
              <a:rPr lang="fr-FR" dirty="0" err="1"/>
              <a:t>be</a:t>
            </a:r>
            <a:r>
              <a:rPr lang="fr-FR" dirty="0"/>
              <a:t> </a:t>
            </a:r>
            <a:r>
              <a:rPr lang="fr-FR" dirty="0" err="1"/>
              <a:t>analysed</a:t>
            </a:r>
            <a:r>
              <a:rPr lang="fr-FR" dirty="0"/>
              <a:t> </a:t>
            </a:r>
            <a:r>
              <a:rPr lang="fr-FR" dirty="0" err="1"/>
              <a:t>previous</a:t>
            </a:r>
            <a:r>
              <a:rPr lang="fr-FR" dirty="0"/>
              <a:t> distribution</a:t>
            </a:r>
          </a:p>
          <a:p>
            <a:pPr lvl="0">
              <a:buClr>
                <a:srgbClr val="FF0000"/>
              </a:buClr>
              <a:buNone/>
            </a:pPr>
            <a:endParaRPr lang="fr-FR" sz="2400" dirty="0"/>
          </a:p>
        </p:txBody>
      </p:sp>
    </p:spTree>
    <p:extLst>
      <p:ext uri="{BB962C8B-B14F-4D97-AF65-F5344CB8AC3E}">
        <p14:creationId xmlns:p14="http://schemas.microsoft.com/office/powerpoint/2010/main" val="330475153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works planned (or </a:t>
            </a:r>
            <a:r>
              <a:rPr lang="en-US" dirty="0" err="1"/>
              <a:t>potentiential</a:t>
            </a:r>
            <a:r>
              <a:rPr lang="en-US" dirty="0"/>
              <a:t>)</a:t>
            </a:r>
            <a:endParaRPr lang="en-GB" dirty="0"/>
          </a:p>
        </p:txBody>
      </p:sp>
      <p:sp>
        <p:nvSpPr>
          <p:cNvPr id="3" name="Content Placeholder 2"/>
          <p:cNvSpPr>
            <a:spLocks noGrp="1"/>
          </p:cNvSpPr>
          <p:nvPr>
            <p:ph idx="1"/>
          </p:nvPr>
        </p:nvSpPr>
        <p:spPr/>
        <p:txBody>
          <a:bodyPr>
            <a:normAutofit/>
          </a:bodyPr>
          <a:lstStyle/>
          <a:p>
            <a:pPr lvl="0">
              <a:buClr>
                <a:srgbClr val="FF0000"/>
              </a:buClr>
              <a:buFont typeface="Wingdings" pitchFamily="2" charset="2"/>
              <a:buChar char="Ø"/>
            </a:pPr>
            <a:r>
              <a:rPr lang="fr-FR" sz="2400" dirty="0"/>
              <a:t> </a:t>
            </a:r>
            <a:r>
              <a:rPr lang="fr-FR" sz="2400" dirty="0" err="1"/>
              <a:t>Quality</a:t>
            </a:r>
            <a:r>
              <a:rPr lang="fr-FR" sz="2400" dirty="0"/>
              <a:t> index</a:t>
            </a:r>
          </a:p>
          <a:p>
            <a:pPr marL="720000" lvl="1" indent="-252000">
              <a:spcBef>
                <a:spcPts val="300"/>
              </a:spcBef>
              <a:buClr>
                <a:srgbClr val="FF0000"/>
              </a:buClr>
            </a:pPr>
            <a:r>
              <a:rPr lang="fr-FR" sz="2000" dirty="0" err="1"/>
              <a:t>Based</a:t>
            </a:r>
            <a:r>
              <a:rPr lang="fr-FR" sz="2000" dirty="0"/>
              <a:t> on the </a:t>
            </a:r>
            <a:r>
              <a:rPr lang="fr-FR" sz="2000" dirty="0" err="1"/>
              <a:t>actual</a:t>
            </a:r>
            <a:r>
              <a:rPr lang="fr-FR" sz="2000" dirty="0"/>
              <a:t> model contribution of the data </a:t>
            </a:r>
            <a:r>
              <a:rPr lang="fr-FR" sz="2000" dirty="0" err="1"/>
              <a:t>sample</a:t>
            </a:r>
            <a:endParaRPr lang="fr-FR" sz="2000" dirty="0"/>
          </a:p>
          <a:p>
            <a:pPr marL="720000" lvl="1" indent="-252000">
              <a:spcBef>
                <a:spcPts val="300"/>
              </a:spcBef>
              <a:buClr>
                <a:srgbClr val="FF0000"/>
              </a:buClr>
            </a:pPr>
            <a:r>
              <a:rPr lang="fr-FR" dirty="0" err="1"/>
              <a:t>Should</a:t>
            </a:r>
            <a:r>
              <a:rPr lang="fr-FR" dirty="0"/>
              <a:t> </a:t>
            </a:r>
            <a:r>
              <a:rPr lang="fr-FR" dirty="0" err="1"/>
              <a:t>mask</a:t>
            </a:r>
            <a:r>
              <a:rPr lang="fr-FR" dirty="0"/>
              <a:t> </a:t>
            </a:r>
            <a:r>
              <a:rPr lang="fr-FR" dirty="0" err="1"/>
              <a:t>uniform</a:t>
            </a:r>
            <a:r>
              <a:rPr lang="fr-FR" dirty="0"/>
              <a:t> </a:t>
            </a:r>
            <a:r>
              <a:rPr lang="fr-FR" dirty="0" err="1"/>
              <a:t>region</a:t>
            </a:r>
            <a:r>
              <a:rPr lang="fr-FR" dirty="0"/>
              <a:t> and </a:t>
            </a:r>
            <a:r>
              <a:rPr lang="fr-FR" dirty="0" err="1"/>
              <a:t>noisy</a:t>
            </a:r>
            <a:r>
              <a:rPr lang="fr-FR" dirty="0"/>
              <a:t> pixel</a:t>
            </a:r>
          </a:p>
          <a:p>
            <a:pPr lvl="0">
              <a:spcBef>
                <a:spcPts val="1200"/>
              </a:spcBef>
              <a:buClr>
                <a:srgbClr val="FF0000"/>
              </a:buClr>
              <a:buFont typeface="Wingdings" pitchFamily="2" charset="2"/>
              <a:buChar char="Ø"/>
            </a:pPr>
            <a:r>
              <a:rPr lang="fr-FR" dirty="0"/>
              <a:t> IASI (</a:t>
            </a:r>
            <a:r>
              <a:rPr lang="fr-FR" dirty="0" err="1"/>
              <a:t>better</a:t>
            </a:r>
            <a:r>
              <a:rPr lang="fr-FR" dirty="0"/>
              <a:t>) input data </a:t>
            </a:r>
            <a:r>
              <a:rPr lang="fr-FR" dirty="0" err="1"/>
              <a:t>characterisation</a:t>
            </a:r>
            <a:endParaRPr lang="fr-FR" dirty="0"/>
          </a:p>
          <a:p>
            <a:pPr marL="720000" lvl="1" indent="-252000">
              <a:spcBef>
                <a:spcPts val="300"/>
              </a:spcBef>
              <a:buClr>
                <a:srgbClr val="FF0000"/>
              </a:buClr>
            </a:pPr>
            <a:r>
              <a:rPr lang="fr-FR" dirty="0"/>
              <a:t>To tune the data </a:t>
            </a:r>
            <a:r>
              <a:rPr lang="fr-FR" dirty="0" err="1"/>
              <a:t>filtering</a:t>
            </a:r>
            <a:endParaRPr lang="fr-FR" dirty="0"/>
          </a:p>
          <a:p>
            <a:pPr lvl="0">
              <a:spcBef>
                <a:spcPts val="1200"/>
              </a:spcBef>
              <a:buClr>
                <a:srgbClr val="FF0000"/>
              </a:buClr>
              <a:buFont typeface="Wingdings" pitchFamily="2" charset="2"/>
              <a:buChar char="Ø"/>
            </a:pPr>
            <a:r>
              <a:rPr lang="fr-FR" dirty="0"/>
              <a:t> </a:t>
            </a:r>
            <a:r>
              <a:rPr lang="fr-FR" dirty="0" err="1"/>
              <a:t>Reduce</a:t>
            </a:r>
            <a:r>
              <a:rPr lang="fr-FR" dirty="0"/>
              <a:t> the </a:t>
            </a:r>
            <a:r>
              <a:rPr lang="fr-FR" dirty="0" err="1"/>
              <a:t>effect</a:t>
            </a:r>
            <a:r>
              <a:rPr lang="fr-FR" dirty="0"/>
              <a:t> of </a:t>
            </a:r>
            <a:r>
              <a:rPr lang="fr-FR" dirty="0" err="1"/>
              <a:t>orbit</a:t>
            </a:r>
            <a:r>
              <a:rPr lang="fr-FR" dirty="0"/>
              <a:t> </a:t>
            </a:r>
            <a:r>
              <a:rPr lang="fr-FR" dirty="0" err="1"/>
              <a:t>swath</a:t>
            </a:r>
            <a:r>
              <a:rPr lang="fr-FR" dirty="0"/>
              <a:t> </a:t>
            </a:r>
            <a:r>
              <a:rPr lang="fr-FR" dirty="0" err="1"/>
              <a:t>borders</a:t>
            </a:r>
            <a:endParaRPr lang="fr-FR" dirty="0"/>
          </a:p>
          <a:p>
            <a:pPr marL="720000" lvl="1" indent="-252000">
              <a:spcBef>
                <a:spcPts val="300"/>
              </a:spcBef>
              <a:buClr>
                <a:srgbClr val="FF0000"/>
              </a:buClr>
            </a:pPr>
            <a:r>
              <a:rPr lang="fr-FR" dirty="0"/>
              <a:t>In the </a:t>
            </a:r>
            <a:r>
              <a:rPr lang="fr-FR" dirty="0" err="1"/>
              <a:t>pre-processing</a:t>
            </a:r>
            <a:endParaRPr lang="fr-FR" dirty="0"/>
          </a:p>
          <a:p>
            <a:pPr marL="720000" lvl="1" indent="-252000">
              <a:spcBef>
                <a:spcPts val="300"/>
              </a:spcBef>
              <a:buClr>
                <a:srgbClr val="FF0000"/>
              </a:buClr>
            </a:pPr>
            <a:r>
              <a:rPr lang="fr-FR" sz="2000" dirty="0"/>
              <a:t>Or </a:t>
            </a:r>
            <a:r>
              <a:rPr lang="fr-FR" dirty="0"/>
              <a:t>/ and change the </a:t>
            </a:r>
            <a:r>
              <a:rPr lang="fr-FR" dirty="0" err="1"/>
              <a:t>scheme</a:t>
            </a:r>
            <a:r>
              <a:rPr lang="fr-FR" dirty="0"/>
              <a:t> of the data use in the model (in v2)</a:t>
            </a:r>
            <a:endParaRPr lang="fr-FR" sz="2400" dirty="0"/>
          </a:p>
          <a:p>
            <a:pPr lvl="0">
              <a:spcBef>
                <a:spcPts val="1200"/>
              </a:spcBef>
              <a:buClr>
                <a:srgbClr val="FF0000"/>
              </a:buClr>
              <a:buFont typeface="Wingdings" pitchFamily="2" charset="2"/>
              <a:buChar char="Ø"/>
            </a:pPr>
            <a:r>
              <a:rPr lang="fr-FR" sz="2400" dirty="0"/>
              <a:t> Validation and inter-</a:t>
            </a:r>
            <a:r>
              <a:rPr lang="fr-FR" sz="2400" dirty="0" err="1"/>
              <a:t>comparison</a:t>
            </a:r>
            <a:r>
              <a:rPr lang="fr-FR" sz="2400" dirty="0"/>
              <a:t> </a:t>
            </a:r>
            <a:r>
              <a:rPr lang="fr-FR" sz="2400" dirty="0" err="1"/>
              <a:t>study</a:t>
            </a:r>
            <a:endParaRPr lang="fr-FR" sz="2400" dirty="0"/>
          </a:p>
          <a:p>
            <a:pPr marL="720000" lvl="1" indent="-252000">
              <a:spcBef>
                <a:spcPts val="300"/>
              </a:spcBef>
              <a:buClr>
                <a:srgbClr val="FF0000"/>
              </a:buClr>
            </a:pPr>
            <a:r>
              <a:rPr lang="en-GB" sz="2000" dirty="0"/>
              <a:t>Scientific validation against lidar network, </a:t>
            </a:r>
            <a:r>
              <a:rPr lang="en-GB" sz="2000" dirty="0" err="1"/>
              <a:t>RadObs</a:t>
            </a:r>
            <a:r>
              <a:rPr lang="en-GB" sz="2000" dirty="0"/>
              <a:t>, Forecast, Aeolus  </a:t>
            </a:r>
          </a:p>
          <a:p>
            <a:pPr marL="720000" lvl="1" indent="-252000">
              <a:spcBef>
                <a:spcPts val="300"/>
              </a:spcBef>
              <a:buClr>
                <a:srgbClr val="FF0000"/>
              </a:buClr>
            </a:pPr>
            <a:r>
              <a:rPr lang="fr-FR" sz="2000" dirty="0" err="1"/>
              <a:t>Comparison</a:t>
            </a:r>
            <a:r>
              <a:rPr lang="fr-FR" sz="2000" dirty="0"/>
              <a:t> </a:t>
            </a:r>
            <a:r>
              <a:rPr lang="fr-FR" sz="2000" dirty="0" err="1"/>
              <a:t>with</a:t>
            </a:r>
            <a:r>
              <a:rPr lang="fr-FR" sz="2000" dirty="0"/>
              <a:t> CIMSS AIRS </a:t>
            </a:r>
            <a:r>
              <a:rPr lang="fr-FR" sz="2000" dirty="0" err="1"/>
              <a:t>winds</a:t>
            </a:r>
            <a:r>
              <a:rPr lang="fr-FR" sz="2000" dirty="0"/>
              <a:t>, AVHRR </a:t>
            </a:r>
            <a:r>
              <a:rPr lang="fr-FR" sz="2000" dirty="0" err="1"/>
              <a:t>winds</a:t>
            </a:r>
            <a:r>
              <a:rPr lang="fr-FR" sz="2000" dirty="0"/>
              <a:t>, … </a:t>
            </a:r>
          </a:p>
          <a:p>
            <a:pPr marL="720000" lvl="1" indent="-252000">
              <a:spcBef>
                <a:spcPts val="300"/>
              </a:spcBef>
              <a:buClr>
                <a:srgbClr val="FF0000"/>
              </a:buClr>
            </a:pPr>
            <a:r>
              <a:rPr lang="fr-FR" dirty="0"/>
              <a:t>Test on Ensemble Nature Runs (</a:t>
            </a:r>
            <a:r>
              <a:rPr lang="fr-FR" dirty="0" err="1"/>
              <a:t>Synthetic</a:t>
            </a:r>
            <a:r>
              <a:rPr lang="fr-FR" dirty="0"/>
              <a:t> data high </a:t>
            </a:r>
            <a:r>
              <a:rPr lang="fr-FR" dirty="0" err="1"/>
              <a:t>resolution</a:t>
            </a:r>
            <a:r>
              <a:rPr lang="fr-FR" dirty="0"/>
              <a:t>)</a:t>
            </a:r>
          </a:p>
          <a:p>
            <a:pPr lvl="0">
              <a:spcBef>
                <a:spcPts val="1200"/>
              </a:spcBef>
              <a:buClr>
                <a:srgbClr val="FF0000"/>
              </a:buClr>
              <a:buFont typeface="Wingdings" pitchFamily="2" charset="2"/>
              <a:buChar char="Ø"/>
            </a:pPr>
            <a:r>
              <a:rPr lang="fr-FR" dirty="0"/>
              <a:t> Adaptation to </a:t>
            </a:r>
            <a:r>
              <a:rPr lang="fr-FR" dirty="0" err="1"/>
              <a:t>other</a:t>
            </a:r>
            <a:r>
              <a:rPr lang="fr-FR" dirty="0"/>
              <a:t> input </a:t>
            </a:r>
            <a:r>
              <a:rPr lang="fr-FR" dirty="0" err="1"/>
              <a:t>datasets</a:t>
            </a:r>
            <a:endParaRPr lang="fr-FR" dirty="0"/>
          </a:p>
        </p:txBody>
      </p:sp>
    </p:spTree>
    <p:extLst>
      <p:ext uri="{BB962C8B-B14F-4D97-AF65-F5344CB8AC3E}">
        <p14:creationId xmlns:p14="http://schemas.microsoft.com/office/powerpoint/2010/main" val="204222474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5E4BC8-9012-4902-B948-9E9B36C6CC28}"/>
              </a:ext>
            </a:extLst>
          </p:cNvPr>
          <p:cNvSpPr>
            <a:spLocks noGrp="1"/>
          </p:cNvSpPr>
          <p:nvPr>
            <p:ph type="title"/>
          </p:nvPr>
        </p:nvSpPr>
        <p:spPr/>
        <p:txBody>
          <a:bodyPr/>
          <a:lstStyle/>
          <a:p>
            <a:r>
              <a:rPr lang="fr-FR" dirty="0"/>
              <a:t>To </a:t>
            </a:r>
            <a:r>
              <a:rPr lang="fr-FR" dirty="0" err="1"/>
              <a:t>be</a:t>
            </a:r>
            <a:r>
              <a:rPr lang="fr-FR" dirty="0"/>
              <a:t> </a:t>
            </a:r>
            <a:r>
              <a:rPr lang="fr-FR" dirty="0" err="1"/>
              <a:t>continued</a:t>
            </a:r>
            <a:r>
              <a:rPr lang="fr-FR" dirty="0"/>
              <a:t>…</a:t>
            </a:r>
          </a:p>
        </p:txBody>
      </p:sp>
      <p:pic>
        <p:nvPicPr>
          <p:cNvPr id="4" name="Picture 2" descr="http://listmachinepro.com/wp-content/uploads/2018/03/any-question-images-for-powerpoint-presentations-journal-women-with-regard-to-any-question-images-for-powerpoint-presentations.png">
            <a:extLst>
              <a:ext uri="{FF2B5EF4-FFF2-40B4-BE49-F238E27FC236}">
                <a16:creationId xmlns:a16="http://schemas.microsoft.com/office/drawing/2014/main" id="{66606DE2-BF55-4310-92C6-056806FF88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4477" y="2529810"/>
            <a:ext cx="4789357" cy="360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5853F54C-35A2-442F-938A-3416B1A72955}"/>
              </a:ext>
            </a:extLst>
          </p:cNvPr>
          <p:cNvSpPr txBox="1"/>
          <p:nvPr/>
        </p:nvSpPr>
        <p:spPr>
          <a:xfrm>
            <a:off x="327665" y="1563609"/>
            <a:ext cx="2605200" cy="646331"/>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GB" sz="3600" dirty="0">
                <a:latin typeface="Comic Sans MS" panose="030F0702030302020204" pitchFamily="66" charset="0"/>
                <a:cs typeface="Arial" panose="020B0604020202020204" pitchFamily="34" charset="0"/>
              </a:rPr>
              <a:t>Thank You!</a:t>
            </a:r>
          </a:p>
        </p:txBody>
      </p:sp>
    </p:spTree>
    <p:extLst>
      <p:ext uri="{BB962C8B-B14F-4D97-AF65-F5344CB8AC3E}">
        <p14:creationId xmlns:p14="http://schemas.microsoft.com/office/powerpoint/2010/main" val="149853436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 Requirements</a:t>
            </a:r>
            <a:endParaRPr lang="en-GB" dirty="0"/>
          </a:p>
        </p:txBody>
      </p:sp>
      <p:sp>
        <p:nvSpPr>
          <p:cNvPr id="3" name="Content Placeholder 2"/>
          <p:cNvSpPr>
            <a:spLocks noGrp="1"/>
          </p:cNvSpPr>
          <p:nvPr>
            <p:ph idx="1"/>
          </p:nvPr>
        </p:nvSpPr>
        <p:spPr/>
        <p:txBody>
          <a:bodyPr>
            <a:normAutofit/>
          </a:bodyPr>
          <a:lstStyle/>
          <a:p>
            <a:r>
              <a:rPr lang="en-US" sz="2800" dirty="0"/>
              <a:t>Requirements extracted from WMO Oscar database</a:t>
            </a:r>
          </a:p>
          <a:p>
            <a:pPr lvl="1"/>
            <a:r>
              <a:rPr lang="en-US" sz="2400" dirty="0"/>
              <a:t>For High Troposphere Level </a:t>
            </a:r>
            <a:r>
              <a:rPr lang="en-US" sz="1400" dirty="0"/>
              <a:t>(~700 – 200 </a:t>
            </a:r>
            <a:r>
              <a:rPr lang="en-US" sz="1400" dirty="0" err="1"/>
              <a:t>hPa</a:t>
            </a:r>
            <a:r>
              <a:rPr lang="en-US" sz="1400" dirty="0"/>
              <a:t>)</a:t>
            </a:r>
            <a:endParaRPr lang="en-US" sz="2400" dirty="0"/>
          </a:p>
        </p:txBody>
      </p:sp>
      <p:graphicFrame>
        <p:nvGraphicFramePr>
          <p:cNvPr id="4" name="Table 3"/>
          <p:cNvGraphicFramePr>
            <a:graphicFrameLocks noGrp="1"/>
          </p:cNvGraphicFramePr>
          <p:nvPr>
            <p:extLst/>
          </p:nvPr>
        </p:nvGraphicFramePr>
        <p:xfrm>
          <a:off x="389556" y="2358197"/>
          <a:ext cx="9201500" cy="3444240"/>
        </p:xfrm>
        <a:graphic>
          <a:graphicData uri="http://schemas.openxmlformats.org/drawingml/2006/table">
            <a:tbl>
              <a:tblPr firstRow="1" bandRow="1">
                <a:tableStyleId>{5C22544A-7EE6-4342-B048-85BDC9FD1C3A}</a:tableStyleId>
              </a:tblPr>
              <a:tblGrid>
                <a:gridCol w="1314500">
                  <a:extLst>
                    <a:ext uri="{9D8B030D-6E8A-4147-A177-3AD203B41FA5}">
                      <a16:colId xmlns:a16="http://schemas.microsoft.com/office/drawing/2014/main" val="20000"/>
                    </a:ext>
                  </a:extLst>
                </a:gridCol>
                <a:gridCol w="1314500">
                  <a:extLst>
                    <a:ext uri="{9D8B030D-6E8A-4147-A177-3AD203B41FA5}">
                      <a16:colId xmlns:a16="http://schemas.microsoft.com/office/drawing/2014/main" val="20001"/>
                    </a:ext>
                  </a:extLst>
                </a:gridCol>
                <a:gridCol w="1314500">
                  <a:extLst>
                    <a:ext uri="{9D8B030D-6E8A-4147-A177-3AD203B41FA5}">
                      <a16:colId xmlns:a16="http://schemas.microsoft.com/office/drawing/2014/main" val="20002"/>
                    </a:ext>
                  </a:extLst>
                </a:gridCol>
                <a:gridCol w="1314500">
                  <a:extLst>
                    <a:ext uri="{9D8B030D-6E8A-4147-A177-3AD203B41FA5}">
                      <a16:colId xmlns:a16="http://schemas.microsoft.com/office/drawing/2014/main" val="20003"/>
                    </a:ext>
                  </a:extLst>
                </a:gridCol>
                <a:gridCol w="1314500">
                  <a:extLst>
                    <a:ext uri="{9D8B030D-6E8A-4147-A177-3AD203B41FA5}">
                      <a16:colId xmlns:a16="http://schemas.microsoft.com/office/drawing/2014/main" val="20004"/>
                    </a:ext>
                  </a:extLst>
                </a:gridCol>
                <a:gridCol w="1314500">
                  <a:extLst>
                    <a:ext uri="{9D8B030D-6E8A-4147-A177-3AD203B41FA5}">
                      <a16:colId xmlns:a16="http://schemas.microsoft.com/office/drawing/2014/main" val="20005"/>
                    </a:ext>
                  </a:extLst>
                </a:gridCol>
                <a:gridCol w="1314500">
                  <a:extLst>
                    <a:ext uri="{9D8B030D-6E8A-4147-A177-3AD203B41FA5}">
                      <a16:colId xmlns:a16="http://schemas.microsoft.com/office/drawing/2014/main" val="20006"/>
                    </a:ext>
                  </a:extLst>
                </a:gridCol>
              </a:tblGrid>
              <a:tr h="370840">
                <a:tc>
                  <a:txBody>
                    <a:bodyPr/>
                    <a:lstStyle/>
                    <a:p>
                      <a:endParaRPr lang="en-GB" sz="1400" dirty="0"/>
                    </a:p>
                  </a:txBody>
                  <a:tcPr/>
                </a:tc>
                <a:tc>
                  <a:txBody>
                    <a:bodyPr/>
                    <a:lstStyle/>
                    <a:p>
                      <a:r>
                        <a:rPr lang="en-US" sz="1400" dirty="0"/>
                        <a:t>Application</a:t>
                      </a:r>
                      <a:endParaRPr lang="en-GB" sz="1400" dirty="0"/>
                    </a:p>
                  </a:txBody>
                  <a:tcPr/>
                </a:tc>
                <a:tc>
                  <a:txBody>
                    <a:bodyPr/>
                    <a:lstStyle/>
                    <a:p>
                      <a:r>
                        <a:rPr lang="en-US" sz="1400" dirty="0"/>
                        <a:t>Uncertainty</a:t>
                      </a:r>
                      <a:endParaRPr lang="en-GB" sz="1400" dirty="0"/>
                    </a:p>
                  </a:txBody>
                  <a:tcPr/>
                </a:tc>
                <a:tc>
                  <a:txBody>
                    <a:bodyPr/>
                    <a:lstStyle/>
                    <a:p>
                      <a:r>
                        <a:rPr lang="en-US" sz="1400" dirty="0"/>
                        <a:t>Horizontal resolution</a:t>
                      </a:r>
                      <a:endParaRPr lang="en-GB" sz="1400" dirty="0"/>
                    </a:p>
                  </a:txBody>
                  <a:tcPr/>
                </a:tc>
                <a:tc>
                  <a:txBody>
                    <a:bodyPr/>
                    <a:lstStyle/>
                    <a:p>
                      <a:r>
                        <a:rPr lang="en-US" sz="1400" dirty="0"/>
                        <a:t>Vertical resolution</a:t>
                      </a:r>
                      <a:endParaRPr lang="en-GB" sz="1400" dirty="0"/>
                    </a:p>
                  </a:txBody>
                  <a:tcPr/>
                </a:tc>
                <a:tc>
                  <a:txBody>
                    <a:bodyPr/>
                    <a:lstStyle/>
                    <a:p>
                      <a:r>
                        <a:rPr lang="en-US" sz="1400" dirty="0"/>
                        <a:t>Observation</a:t>
                      </a:r>
                      <a:r>
                        <a:rPr lang="en-US" sz="1400" baseline="0" dirty="0"/>
                        <a:t> cycle</a:t>
                      </a:r>
                      <a:endParaRPr lang="en-GB" sz="1400" dirty="0"/>
                    </a:p>
                  </a:txBody>
                  <a:tcPr/>
                </a:tc>
                <a:tc>
                  <a:txBody>
                    <a:bodyPr/>
                    <a:lstStyle/>
                    <a:p>
                      <a:r>
                        <a:rPr lang="en-US" sz="1400" dirty="0"/>
                        <a:t>Timeliness</a:t>
                      </a:r>
                      <a:endParaRPr lang="en-GB" sz="1400" dirty="0"/>
                    </a:p>
                  </a:txBody>
                  <a:tcPr/>
                </a:tc>
                <a:extLst>
                  <a:ext uri="{0D108BD9-81ED-4DB2-BD59-A6C34878D82A}">
                    <a16:rowId xmlns:a16="http://schemas.microsoft.com/office/drawing/2014/main" val="10000"/>
                  </a:ext>
                </a:extLst>
              </a:tr>
              <a:tr h="370840">
                <a:tc>
                  <a:txBody>
                    <a:bodyPr/>
                    <a:lstStyle/>
                    <a:p>
                      <a:r>
                        <a:rPr lang="en-US" sz="1400" dirty="0"/>
                        <a:t>Wind (horizontal)</a:t>
                      </a:r>
                      <a:endParaRPr lang="en-GB" sz="1400" dirty="0"/>
                    </a:p>
                  </a:txBody>
                  <a:tcPr/>
                </a:tc>
                <a:tc>
                  <a:txBody>
                    <a:bodyPr/>
                    <a:lstStyle/>
                    <a:p>
                      <a:r>
                        <a:rPr lang="en-US" sz="1400" dirty="0"/>
                        <a:t>Global NWP</a:t>
                      </a:r>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00529B"/>
                          </a:solidFill>
                          <a:effectLst/>
                          <a:latin typeface="inherit"/>
                        </a:rPr>
                        <a:t>1 m.s</a:t>
                      </a:r>
                      <a:r>
                        <a:rPr lang="en-GB" sz="1400" baseline="30000" dirty="0">
                          <a:solidFill>
                            <a:srgbClr val="00529B"/>
                          </a:solidFill>
                          <a:effectLst/>
                          <a:latin typeface="inherit"/>
                        </a:rPr>
                        <a:t>-1</a:t>
                      </a:r>
                      <a:br>
                        <a:rPr lang="en-GB" sz="1400" dirty="0">
                          <a:effectLst/>
                          <a:latin typeface="inherit"/>
                        </a:rPr>
                      </a:br>
                      <a:r>
                        <a:rPr lang="en-GB" sz="1400" dirty="0">
                          <a:solidFill>
                            <a:srgbClr val="007B2B"/>
                          </a:solidFill>
                          <a:effectLst/>
                          <a:latin typeface="inherit"/>
                        </a:rPr>
                        <a:t>3 m.s</a:t>
                      </a:r>
                      <a:r>
                        <a:rPr lang="en-GB" sz="1400" baseline="30000" dirty="0">
                          <a:solidFill>
                            <a:srgbClr val="007B2B"/>
                          </a:solidFill>
                          <a:effectLst/>
                          <a:latin typeface="inherit"/>
                        </a:rPr>
                        <a:t>-1</a:t>
                      </a:r>
                      <a:br>
                        <a:rPr lang="en-GB" sz="1400" dirty="0">
                          <a:effectLst/>
                          <a:latin typeface="inherit"/>
                        </a:rPr>
                      </a:br>
                      <a:r>
                        <a:rPr lang="en-GB" sz="1400" dirty="0">
                          <a:solidFill>
                            <a:srgbClr val="FC7300"/>
                          </a:solidFill>
                          <a:effectLst/>
                          <a:latin typeface="inherit"/>
                        </a:rPr>
                        <a:t>8 m.s</a:t>
                      </a:r>
                      <a:r>
                        <a:rPr lang="en-GB" sz="1400" baseline="30000" dirty="0">
                          <a:solidFill>
                            <a:srgbClr val="FC7300"/>
                          </a:solidFill>
                          <a:effectLst/>
                          <a:latin typeface="inherit"/>
                        </a:rPr>
                        <a:t>-1</a:t>
                      </a:r>
                      <a:endParaRPr lang="en-GB" sz="1400" dirty="0">
                        <a:effectLst/>
                        <a:latin typeface="inheri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400" dirty="0">
                          <a:solidFill>
                            <a:srgbClr val="00529B"/>
                          </a:solidFill>
                          <a:effectLst/>
                          <a:latin typeface="inherit"/>
                        </a:rPr>
                        <a:t>15 km</a:t>
                      </a:r>
                      <a:br>
                        <a:rPr lang="nn-NO" sz="1400" dirty="0">
                          <a:effectLst/>
                          <a:latin typeface="inherit"/>
                        </a:rPr>
                      </a:br>
                      <a:r>
                        <a:rPr lang="nn-NO" sz="1400" dirty="0">
                          <a:solidFill>
                            <a:srgbClr val="007B2B"/>
                          </a:solidFill>
                          <a:effectLst/>
                          <a:latin typeface="inherit"/>
                        </a:rPr>
                        <a:t>100 km</a:t>
                      </a:r>
                      <a:br>
                        <a:rPr lang="nn-NO" sz="1400" dirty="0">
                          <a:effectLst/>
                          <a:latin typeface="inherit"/>
                        </a:rPr>
                      </a:br>
                      <a:r>
                        <a:rPr lang="nn-NO" sz="1400" dirty="0">
                          <a:solidFill>
                            <a:srgbClr val="FC7300"/>
                          </a:solidFill>
                          <a:effectLst/>
                          <a:latin typeface="inherit"/>
                        </a:rPr>
                        <a:t>500 km</a:t>
                      </a:r>
                      <a:endParaRPr lang="nn-NO" sz="1400" dirty="0">
                        <a:effectLst/>
                        <a:latin typeface="inheri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400" dirty="0">
                          <a:solidFill>
                            <a:srgbClr val="00529B"/>
                          </a:solidFill>
                          <a:effectLst/>
                          <a:latin typeface="inherit"/>
                        </a:rPr>
                        <a:t>0.5 km</a:t>
                      </a:r>
                      <a:br>
                        <a:rPr lang="nn-NO" sz="1400" dirty="0">
                          <a:effectLst/>
                          <a:latin typeface="inherit"/>
                        </a:rPr>
                      </a:br>
                      <a:r>
                        <a:rPr lang="nn-NO" sz="1400" dirty="0">
                          <a:solidFill>
                            <a:srgbClr val="007B2B"/>
                          </a:solidFill>
                          <a:effectLst/>
                          <a:latin typeface="inherit"/>
                        </a:rPr>
                        <a:t>1 km</a:t>
                      </a:r>
                      <a:br>
                        <a:rPr lang="nn-NO" sz="1400" dirty="0">
                          <a:effectLst/>
                          <a:latin typeface="inherit"/>
                        </a:rPr>
                      </a:br>
                      <a:r>
                        <a:rPr lang="nn-NO" sz="1400" dirty="0">
                          <a:solidFill>
                            <a:srgbClr val="FC7300"/>
                          </a:solidFill>
                          <a:effectLst/>
                          <a:latin typeface="inherit"/>
                        </a:rPr>
                        <a:t>3 km</a:t>
                      </a:r>
                      <a:endParaRPr lang="nn-NO" sz="1400" dirty="0">
                        <a:effectLst/>
                        <a:latin typeface="inheri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dirty="0">
                          <a:solidFill>
                            <a:srgbClr val="00529B"/>
                          </a:solidFill>
                          <a:effectLst/>
                          <a:latin typeface="inherit"/>
                        </a:rPr>
                        <a:t>60 min</a:t>
                      </a:r>
                      <a:br>
                        <a:rPr lang="pt-BR" sz="1400" dirty="0">
                          <a:solidFill>
                            <a:srgbClr val="00529B"/>
                          </a:solidFill>
                          <a:effectLst/>
                          <a:latin typeface="inherit"/>
                        </a:rPr>
                      </a:br>
                      <a:r>
                        <a:rPr lang="pt-BR" sz="1400" dirty="0">
                          <a:solidFill>
                            <a:srgbClr val="007B2B"/>
                          </a:solidFill>
                          <a:effectLst/>
                          <a:latin typeface="inherit"/>
                        </a:rPr>
                        <a:t>6 h</a:t>
                      </a:r>
                      <a:br>
                        <a:rPr lang="pt-BR" sz="1400" dirty="0">
                          <a:solidFill>
                            <a:srgbClr val="007B2B"/>
                          </a:solidFill>
                          <a:effectLst/>
                          <a:latin typeface="inherit"/>
                        </a:rPr>
                      </a:br>
                      <a:r>
                        <a:rPr lang="pt-BR" sz="1400" dirty="0">
                          <a:solidFill>
                            <a:srgbClr val="FC7300"/>
                          </a:solidFill>
                          <a:effectLst/>
                          <a:latin typeface="inherit"/>
                        </a:rPr>
                        <a:t>12 h</a:t>
                      </a:r>
                      <a:endParaRPr lang="pt-BR" sz="1400" dirty="0">
                        <a:effectLst/>
                        <a:latin typeface="inheri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solidFill>
                            <a:srgbClr val="00529B"/>
                          </a:solidFill>
                          <a:effectLst/>
                          <a:latin typeface="inherit"/>
                        </a:rPr>
                        <a:t>6 min</a:t>
                      </a:r>
                      <a:br>
                        <a:rPr lang="sv-SE" sz="1400" dirty="0">
                          <a:solidFill>
                            <a:srgbClr val="00529B"/>
                          </a:solidFill>
                          <a:effectLst/>
                          <a:latin typeface="inherit"/>
                        </a:rPr>
                      </a:br>
                      <a:r>
                        <a:rPr lang="sv-SE" sz="1400" dirty="0">
                          <a:solidFill>
                            <a:srgbClr val="007B2B"/>
                          </a:solidFill>
                          <a:effectLst/>
                          <a:latin typeface="inherit"/>
                        </a:rPr>
                        <a:t>30 min</a:t>
                      </a:r>
                      <a:br>
                        <a:rPr lang="sv-SE" sz="1400" dirty="0">
                          <a:solidFill>
                            <a:srgbClr val="007B2B"/>
                          </a:solidFill>
                          <a:effectLst/>
                          <a:latin typeface="inherit"/>
                        </a:rPr>
                      </a:br>
                      <a:r>
                        <a:rPr lang="sv-SE" sz="1400" dirty="0">
                          <a:solidFill>
                            <a:srgbClr val="FC7300"/>
                          </a:solidFill>
                          <a:effectLst/>
                          <a:latin typeface="inherit"/>
                        </a:rPr>
                        <a:t>6 h</a:t>
                      </a:r>
                      <a:endParaRPr lang="sv-SE" sz="1400" dirty="0">
                        <a:effectLst/>
                        <a:latin typeface="inherit"/>
                      </a:endParaRPr>
                    </a:p>
                  </a:txBody>
                  <a:tcPr/>
                </a:tc>
                <a:extLst>
                  <a:ext uri="{0D108BD9-81ED-4DB2-BD59-A6C34878D82A}">
                    <a16:rowId xmlns:a16="http://schemas.microsoft.com/office/drawing/2014/main" val="10001"/>
                  </a:ext>
                </a:extLst>
              </a:tr>
              <a:tr h="370840">
                <a:tc>
                  <a:txBody>
                    <a:bodyPr/>
                    <a:lstStyle/>
                    <a:p>
                      <a:endParaRPr lang="en-GB" sz="1400" dirty="0"/>
                    </a:p>
                  </a:txBody>
                  <a:tcPr/>
                </a:tc>
                <a:tc>
                  <a:txBody>
                    <a:bodyPr/>
                    <a:lstStyle/>
                    <a:p>
                      <a:r>
                        <a:rPr lang="en-US" sz="1400" dirty="0"/>
                        <a:t>High Res NWP</a:t>
                      </a:r>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00529B"/>
                          </a:solidFill>
                          <a:effectLst/>
                          <a:latin typeface="inherit"/>
                        </a:rPr>
                        <a:t>1 m.s</a:t>
                      </a:r>
                      <a:r>
                        <a:rPr lang="en-GB" sz="1400" baseline="30000" dirty="0">
                          <a:solidFill>
                            <a:srgbClr val="00529B"/>
                          </a:solidFill>
                          <a:effectLst/>
                          <a:latin typeface="inherit"/>
                        </a:rPr>
                        <a:t>-1</a:t>
                      </a:r>
                      <a:br>
                        <a:rPr lang="en-GB" sz="1400" dirty="0">
                          <a:effectLst/>
                          <a:latin typeface="inherit"/>
                        </a:rPr>
                      </a:br>
                      <a:r>
                        <a:rPr lang="en-GB" sz="1400" dirty="0">
                          <a:solidFill>
                            <a:srgbClr val="007B2B"/>
                          </a:solidFill>
                          <a:effectLst/>
                          <a:latin typeface="inherit"/>
                        </a:rPr>
                        <a:t>3 m.s</a:t>
                      </a:r>
                      <a:r>
                        <a:rPr lang="en-GB" sz="1400" baseline="30000" dirty="0">
                          <a:solidFill>
                            <a:srgbClr val="007B2B"/>
                          </a:solidFill>
                          <a:effectLst/>
                          <a:latin typeface="inherit"/>
                        </a:rPr>
                        <a:t>-1</a:t>
                      </a:r>
                      <a:br>
                        <a:rPr lang="en-GB" sz="1400" dirty="0">
                          <a:effectLst/>
                          <a:latin typeface="inherit"/>
                        </a:rPr>
                      </a:br>
                      <a:r>
                        <a:rPr lang="en-GB" sz="1400" dirty="0">
                          <a:solidFill>
                            <a:srgbClr val="FC7300"/>
                          </a:solidFill>
                          <a:effectLst/>
                          <a:latin typeface="inherit"/>
                        </a:rPr>
                        <a:t>8 m.s</a:t>
                      </a:r>
                      <a:r>
                        <a:rPr lang="en-GB" sz="1400" baseline="30000" dirty="0">
                          <a:solidFill>
                            <a:srgbClr val="FC7300"/>
                          </a:solidFill>
                          <a:effectLst/>
                          <a:latin typeface="inherit"/>
                        </a:rPr>
                        <a:t>-1</a:t>
                      </a:r>
                      <a:endParaRPr lang="en-GB" sz="1400" dirty="0">
                        <a:effectLst/>
                        <a:latin typeface="inheri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400" dirty="0">
                          <a:solidFill>
                            <a:srgbClr val="00529B"/>
                          </a:solidFill>
                          <a:effectLst/>
                          <a:latin typeface="inherit"/>
                        </a:rPr>
                        <a:t>2 km</a:t>
                      </a:r>
                      <a:br>
                        <a:rPr lang="nn-NO" sz="1400" dirty="0">
                          <a:effectLst/>
                          <a:latin typeface="inherit"/>
                        </a:rPr>
                      </a:br>
                      <a:r>
                        <a:rPr lang="nn-NO" sz="1400" dirty="0">
                          <a:solidFill>
                            <a:srgbClr val="007B2B"/>
                          </a:solidFill>
                          <a:effectLst/>
                          <a:latin typeface="inherit"/>
                        </a:rPr>
                        <a:t>10 km</a:t>
                      </a:r>
                      <a:br>
                        <a:rPr lang="nn-NO" sz="1400" dirty="0">
                          <a:effectLst/>
                          <a:latin typeface="inherit"/>
                        </a:rPr>
                      </a:br>
                      <a:r>
                        <a:rPr lang="nn-NO" sz="1400" dirty="0">
                          <a:solidFill>
                            <a:srgbClr val="FC7300"/>
                          </a:solidFill>
                          <a:effectLst/>
                          <a:latin typeface="inherit"/>
                        </a:rPr>
                        <a:t>20 km</a:t>
                      </a:r>
                      <a:endParaRPr lang="nn-NO" sz="1400" dirty="0">
                        <a:effectLst/>
                        <a:latin typeface="inheri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400" dirty="0">
                          <a:solidFill>
                            <a:srgbClr val="00529B"/>
                          </a:solidFill>
                          <a:effectLst/>
                          <a:latin typeface="inherit"/>
                        </a:rPr>
                        <a:t>0.5 km</a:t>
                      </a:r>
                      <a:br>
                        <a:rPr lang="nn-NO" sz="1400" dirty="0">
                          <a:effectLst/>
                          <a:latin typeface="inherit"/>
                        </a:rPr>
                      </a:br>
                      <a:r>
                        <a:rPr lang="nn-NO" sz="1400" dirty="0">
                          <a:solidFill>
                            <a:srgbClr val="007B2B"/>
                          </a:solidFill>
                          <a:effectLst/>
                          <a:latin typeface="inherit"/>
                        </a:rPr>
                        <a:t>0.7 km</a:t>
                      </a:r>
                      <a:br>
                        <a:rPr lang="nn-NO" sz="1400" dirty="0">
                          <a:effectLst/>
                          <a:latin typeface="inherit"/>
                        </a:rPr>
                      </a:br>
                      <a:r>
                        <a:rPr lang="nn-NO" sz="1400" dirty="0">
                          <a:solidFill>
                            <a:srgbClr val="FC7300"/>
                          </a:solidFill>
                          <a:effectLst/>
                          <a:latin typeface="inherit"/>
                        </a:rPr>
                        <a:t>1 km</a:t>
                      </a:r>
                      <a:endParaRPr lang="nn-NO" sz="1400" dirty="0">
                        <a:effectLst/>
                        <a:latin typeface="inheri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solidFill>
                            <a:srgbClr val="00529B"/>
                          </a:solidFill>
                          <a:effectLst/>
                          <a:latin typeface="inherit"/>
                        </a:rPr>
                        <a:t>15 min</a:t>
                      </a:r>
                      <a:br>
                        <a:rPr lang="sv-SE" sz="1400" dirty="0">
                          <a:solidFill>
                            <a:srgbClr val="00529B"/>
                          </a:solidFill>
                          <a:effectLst/>
                          <a:latin typeface="inherit"/>
                        </a:rPr>
                      </a:br>
                      <a:r>
                        <a:rPr lang="sv-SE" sz="1400" dirty="0">
                          <a:solidFill>
                            <a:srgbClr val="007B2B"/>
                          </a:solidFill>
                          <a:effectLst/>
                          <a:latin typeface="inherit"/>
                        </a:rPr>
                        <a:t>60 min</a:t>
                      </a:r>
                      <a:br>
                        <a:rPr lang="sv-SE" sz="1400" dirty="0">
                          <a:solidFill>
                            <a:srgbClr val="007B2B"/>
                          </a:solidFill>
                          <a:effectLst/>
                          <a:latin typeface="inherit"/>
                        </a:rPr>
                      </a:br>
                      <a:r>
                        <a:rPr lang="sv-SE" sz="1400" dirty="0">
                          <a:solidFill>
                            <a:srgbClr val="FC7300"/>
                          </a:solidFill>
                          <a:effectLst/>
                          <a:latin typeface="inherit"/>
                        </a:rPr>
                        <a:t>12 h</a:t>
                      </a:r>
                      <a:endParaRPr lang="sv-SE" sz="1400" dirty="0">
                        <a:effectLst/>
                        <a:latin typeface="inheri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solidFill>
                            <a:srgbClr val="00529B"/>
                          </a:solidFill>
                          <a:effectLst/>
                          <a:latin typeface="inherit"/>
                        </a:rPr>
                        <a:t>15 min</a:t>
                      </a:r>
                      <a:br>
                        <a:rPr lang="sv-SE" sz="1400" dirty="0">
                          <a:solidFill>
                            <a:srgbClr val="00529B"/>
                          </a:solidFill>
                          <a:effectLst/>
                          <a:latin typeface="inherit"/>
                        </a:rPr>
                      </a:br>
                      <a:r>
                        <a:rPr lang="sv-SE" sz="1400" dirty="0">
                          <a:solidFill>
                            <a:srgbClr val="007B2B"/>
                          </a:solidFill>
                          <a:effectLst/>
                          <a:latin typeface="inherit"/>
                        </a:rPr>
                        <a:t>30 min</a:t>
                      </a:r>
                      <a:br>
                        <a:rPr lang="sv-SE" sz="1400" dirty="0">
                          <a:solidFill>
                            <a:srgbClr val="007B2B"/>
                          </a:solidFill>
                          <a:effectLst/>
                          <a:latin typeface="inherit"/>
                        </a:rPr>
                      </a:br>
                      <a:r>
                        <a:rPr lang="sv-SE" sz="1400" dirty="0">
                          <a:solidFill>
                            <a:srgbClr val="FC7300"/>
                          </a:solidFill>
                          <a:effectLst/>
                          <a:latin typeface="inherit"/>
                        </a:rPr>
                        <a:t>2 h</a:t>
                      </a:r>
                      <a:endParaRPr lang="sv-SE" sz="1400" dirty="0">
                        <a:effectLst/>
                        <a:latin typeface="inherit"/>
                      </a:endParaRPr>
                    </a:p>
                  </a:txBody>
                  <a:tcPr/>
                </a:tc>
                <a:extLst>
                  <a:ext uri="{0D108BD9-81ED-4DB2-BD59-A6C34878D82A}">
                    <a16:rowId xmlns:a16="http://schemas.microsoft.com/office/drawing/2014/main" val="10002"/>
                  </a:ext>
                </a:extLst>
              </a:tr>
              <a:tr h="370840">
                <a:tc>
                  <a:txBody>
                    <a:bodyPr/>
                    <a:lstStyle/>
                    <a:p>
                      <a:r>
                        <a:rPr lang="en-US" sz="1400" dirty="0"/>
                        <a:t>Wind (vertical)</a:t>
                      </a:r>
                      <a:endParaRPr lang="en-GB" sz="1400" dirty="0"/>
                    </a:p>
                  </a:txBody>
                  <a:tcPr/>
                </a:tc>
                <a:tc>
                  <a:txBody>
                    <a:bodyPr/>
                    <a:lstStyle/>
                    <a:p>
                      <a:r>
                        <a:rPr lang="en-US" sz="1400" dirty="0"/>
                        <a:t>Global NWP</a:t>
                      </a:r>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00529B"/>
                          </a:solidFill>
                          <a:effectLst/>
                          <a:latin typeface="inherit"/>
                        </a:rPr>
                        <a:t>1 cm.s</a:t>
                      </a:r>
                      <a:r>
                        <a:rPr lang="en-GB" sz="1400" baseline="30000" dirty="0">
                          <a:solidFill>
                            <a:srgbClr val="00529B"/>
                          </a:solidFill>
                          <a:effectLst/>
                          <a:latin typeface="inherit"/>
                        </a:rPr>
                        <a:t>-1</a:t>
                      </a:r>
                      <a:br>
                        <a:rPr lang="en-GB" sz="1400" dirty="0">
                          <a:effectLst/>
                          <a:latin typeface="inherit"/>
                        </a:rPr>
                      </a:br>
                      <a:r>
                        <a:rPr lang="en-GB" sz="1400" dirty="0">
                          <a:solidFill>
                            <a:srgbClr val="007B2B"/>
                          </a:solidFill>
                          <a:effectLst/>
                          <a:latin typeface="inherit"/>
                        </a:rPr>
                        <a:t>5 cm.s</a:t>
                      </a:r>
                      <a:r>
                        <a:rPr lang="en-GB" sz="1400" baseline="30000" dirty="0">
                          <a:solidFill>
                            <a:srgbClr val="007B2B"/>
                          </a:solidFill>
                          <a:effectLst/>
                          <a:latin typeface="inherit"/>
                        </a:rPr>
                        <a:t>-1</a:t>
                      </a:r>
                      <a:br>
                        <a:rPr lang="en-GB" sz="1400" dirty="0">
                          <a:effectLst/>
                          <a:latin typeface="inherit"/>
                        </a:rPr>
                      </a:br>
                      <a:r>
                        <a:rPr lang="en-GB" sz="1400" dirty="0">
                          <a:solidFill>
                            <a:srgbClr val="FC7300"/>
                          </a:solidFill>
                          <a:effectLst/>
                          <a:latin typeface="inherit"/>
                        </a:rPr>
                        <a:t>5 cm.s</a:t>
                      </a:r>
                      <a:r>
                        <a:rPr lang="en-GB" sz="1400" baseline="30000" dirty="0">
                          <a:solidFill>
                            <a:srgbClr val="FC7300"/>
                          </a:solidFill>
                          <a:effectLst/>
                          <a:latin typeface="inherit"/>
                        </a:rPr>
                        <a:t>-1</a:t>
                      </a:r>
                      <a:endParaRPr lang="en-GB" sz="1400" dirty="0">
                        <a:effectLst/>
                        <a:latin typeface="inheri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400" dirty="0">
                          <a:solidFill>
                            <a:srgbClr val="00529B"/>
                          </a:solidFill>
                          <a:effectLst/>
                          <a:latin typeface="inherit"/>
                        </a:rPr>
                        <a:t>15 km</a:t>
                      </a:r>
                      <a:br>
                        <a:rPr lang="nn-NO" sz="1400" dirty="0">
                          <a:effectLst/>
                          <a:latin typeface="inherit"/>
                        </a:rPr>
                      </a:br>
                      <a:r>
                        <a:rPr lang="nn-NO" sz="1400" dirty="0">
                          <a:solidFill>
                            <a:srgbClr val="007B2B"/>
                          </a:solidFill>
                          <a:effectLst/>
                          <a:latin typeface="inherit"/>
                        </a:rPr>
                        <a:t>200 km</a:t>
                      </a:r>
                      <a:br>
                        <a:rPr lang="nn-NO" sz="1400" dirty="0">
                          <a:effectLst/>
                          <a:latin typeface="inherit"/>
                        </a:rPr>
                      </a:br>
                      <a:r>
                        <a:rPr lang="nn-NO" sz="1400" dirty="0">
                          <a:solidFill>
                            <a:srgbClr val="FC7300"/>
                          </a:solidFill>
                          <a:effectLst/>
                          <a:latin typeface="inherit"/>
                        </a:rPr>
                        <a:t>500 km</a:t>
                      </a:r>
                      <a:endParaRPr lang="nn-NO" sz="1400" dirty="0">
                        <a:effectLst/>
                        <a:latin typeface="inheri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400" dirty="0">
                          <a:solidFill>
                            <a:srgbClr val="00529B"/>
                          </a:solidFill>
                          <a:effectLst/>
                          <a:latin typeface="inherit"/>
                        </a:rPr>
                        <a:t>0.5 km</a:t>
                      </a:r>
                      <a:br>
                        <a:rPr lang="nn-NO" sz="1400" dirty="0">
                          <a:effectLst/>
                          <a:latin typeface="inherit"/>
                        </a:rPr>
                      </a:br>
                      <a:r>
                        <a:rPr lang="nn-NO" sz="1400" dirty="0">
                          <a:solidFill>
                            <a:srgbClr val="007B2B"/>
                          </a:solidFill>
                          <a:effectLst/>
                          <a:latin typeface="inherit"/>
                        </a:rPr>
                        <a:t>2 km</a:t>
                      </a:r>
                      <a:br>
                        <a:rPr lang="nn-NO" sz="1400" dirty="0">
                          <a:effectLst/>
                          <a:latin typeface="inherit"/>
                        </a:rPr>
                      </a:br>
                      <a:r>
                        <a:rPr lang="nn-NO" sz="1400" dirty="0">
                          <a:solidFill>
                            <a:srgbClr val="FC7300"/>
                          </a:solidFill>
                          <a:effectLst/>
                          <a:latin typeface="inherit"/>
                        </a:rPr>
                        <a:t>3 km</a:t>
                      </a:r>
                      <a:endParaRPr lang="nn-NO" sz="1400" dirty="0">
                        <a:effectLst/>
                        <a:latin typeface="inheri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dirty="0">
                          <a:solidFill>
                            <a:srgbClr val="00529B"/>
                          </a:solidFill>
                          <a:effectLst/>
                          <a:latin typeface="inherit"/>
                        </a:rPr>
                        <a:t>60 min</a:t>
                      </a:r>
                      <a:br>
                        <a:rPr lang="pt-BR" sz="1400" dirty="0">
                          <a:solidFill>
                            <a:srgbClr val="00529B"/>
                          </a:solidFill>
                          <a:effectLst/>
                          <a:latin typeface="inherit"/>
                        </a:rPr>
                      </a:br>
                      <a:r>
                        <a:rPr lang="pt-BR" sz="1400" dirty="0">
                          <a:solidFill>
                            <a:srgbClr val="007B2B"/>
                          </a:solidFill>
                          <a:effectLst/>
                          <a:latin typeface="inherit"/>
                        </a:rPr>
                        <a:t>6 h</a:t>
                      </a:r>
                      <a:br>
                        <a:rPr lang="pt-BR" sz="1400" dirty="0">
                          <a:solidFill>
                            <a:srgbClr val="007B2B"/>
                          </a:solidFill>
                          <a:effectLst/>
                          <a:latin typeface="inherit"/>
                        </a:rPr>
                      </a:br>
                      <a:r>
                        <a:rPr lang="pt-BR" sz="1400" dirty="0">
                          <a:solidFill>
                            <a:srgbClr val="FC7300"/>
                          </a:solidFill>
                          <a:effectLst/>
                          <a:latin typeface="inherit"/>
                        </a:rPr>
                        <a:t>12 h</a:t>
                      </a:r>
                      <a:endParaRPr lang="pt-BR" sz="1400" dirty="0">
                        <a:effectLst/>
                        <a:latin typeface="inheri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solidFill>
                            <a:srgbClr val="00529B"/>
                          </a:solidFill>
                          <a:effectLst/>
                          <a:latin typeface="inherit"/>
                        </a:rPr>
                        <a:t>6 min</a:t>
                      </a:r>
                      <a:br>
                        <a:rPr lang="sv-SE" sz="1400" dirty="0">
                          <a:solidFill>
                            <a:srgbClr val="00529B"/>
                          </a:solidFill>
                          <a:effectLst/>
                          <a:latin typeface="inherit"/>
                        </a:rPr>
                      </a:br>
                      <a:r>
                        <a:rPr lang="sv-SE" sz="1400" dirty="0">
                          <a:solidFill>
                            <a:srgbClr val="007B2B"/>
                          </a:solidFill>
                          <a:effectLst/>
                          <a:latin typeface="inherit"/>
                        </a:rPr>
                        <a:t>30 min</a:t>
                      </a:r>
                      <a:br>
                        <a:rPr lang="sv-SE" sz="1400" dirty="0">
                          <a:solidFill>
                            <a:srgbClr val="007B2B"/>
                          </a:solidFill>
                          <a:effectLst/>
                          <a:latin typeface="inherit"/>
                        </a:rPr>
                      </a:br>
                      <a:r>
                        <a:rPr lang="sv-SE" sz="1400" dirty="0">
                          <a:solidFill>
                            <a:srgbClr val="FC7300"/>
                          </a:solidFill>
                          <a:effectLst/>
                          <a:latin typeface="inherit"/>
                        </a:rPr>
                        <a:t>6 h</a:t>
                      </a:r>
                      <a:endParaRPr lang="sv-SE" sz="1400" dirty="0">
                        <a:effectLst/>
                        <a:latin typeface="inherit"/>
                      </a:endParaRPr>
                    </a:p>
                  </a:txBody>
                  <a:tcPr/>
                </a:tc>
                <a:extLst>
                  <a:ext uri="{0D108BD9-81ED-4DB2-BD59-A6C34878D82A}">
                    <a16:rowId xmlns:a16="http://schemas.microsoft.com/office/drawing/2014/main" val="10003"/>
                  </a:ext>
                </a:extLst>
              </a:tr>
              <a:tr h="370840">
                <a:tc>
                  <a:txBody>
                    <a:bodyPr/>
                    <a:lstStyle/>
                    <a:p>
                      <a:endParaRPr lang="en-GB" sz="1400" dirty="0"/>
                    </a:p>
                  </a:txBody>
                  <a:tcPr/>
                </a:tc>
                <a:tc>
                  <a:txBody>
                    <a:bodyPr/>
                    <a:lstStyle/>
                    <a:p>
                      <a:r>
                        <a:rPr lang="en-US" sz="1400" dirty="0"/>
                        <a:t>High Res NWP</a:t>
                      </a:r>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00529B"/>
                          </a:solidFill>
                          <a:effectLst/>
                          <a:latin typeface="inherit"/>
                        </a:rPr>
                        <a:t>1 cm.s</a:t>
                      </a:r>
                      <a:r>
                        <a:rPr lang="en-GB" sz="1400" baseline="30000" dirty="0">
                          <a:solidFill>
                            <a:srgbClr val="00529B"/>
                          </a:solidFill>
                          <a:effectLst/>
                          <a:latin typeface="inherit"/>
                        </a:rPr>
                        <a:t>-1</a:t>
                      </a:r>
                      <a:br>
                        <a:rPr lang="en-GB" sz="1400" dirty="0">
                          <a:effectLst/>
                          <a:latin typeface="inherit"/>
                        </a:rPr>
                      </a:br>
                      <a:r>
                        <a:rPr lang="en-GB" sz="1400" dirty="0">
                          <a:solidFill>
                            <a:srgbClr val="007B2B"/>
                          </a:solidFill>
                          <a:effectLst/>
                          <a:latin typeface="inherit"/>
                        </a:rPr>
                        <a:t>2 cm.s</a:t>
                      </a:r>
                      <a:r>
                        <a:rPr lang="en-GB" sz="1400" baseline="30000" dirty="0">
                          <a:solidFill>
                            <a:srgbClr val="007B2B"/>
                          </a:solidFill>
                          <a:effectLst/>
                          <a:latin typeface="inherit"/>
                        </a:rPr>
                        <a:t>-1</a:t>
                      </a:r>
                      <a:br>
                        <a:rPr lang="en-GB" sz="1400" dirty="0">
                          <a:effectLst/>
                          <a:latin typeface="inherit"/>
                        </a:rPr>
                      </a:br>
                      <a:r>
                        <a:rPr lang="en-GB" sz="1400" dirty="0">
                          <a:solidFill>
                            <a:srgbClr val="FC7300"/>
                          </a:solidFill>
                          <a:effectLst/>
                          <a:latin typeface="inherit"/>
                        </a:rPr>
                        <a:t>5 cm.s</a:t>
                      </a:r>
                      <a:r>
                        <a:rPr lang="en-GB" sz="1400" baseline="30000" dirty="0">
                          <a:solidFill>
                            <a:srgbClr val="FC7300"/>
                          </a:solidFill>
                          <a:effectLst/>
                          <a:latin typeface="inherit"/>
                        </a:rPr>
                        <a:t>-1</a:t>
                      </a:r>
                      <a:endParaRPr lang="en-GB" sz="1400" dirty="0">
                        <a:effectLst/>
                        <a:latin typeface="inheri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400" dirty="0">
                          <a:solidFill>
                            <a:srgbClr val="00529B"/>
                          </a:solidFill>
                          <a:effectLst/>
                          <a:latin typeface="inherit"/>
                        </a:rPr>
                        <a:t>5 km</a:t>
                      </a:r>
                      <a:br>
                        <a:rPr lang="nn-NO" sz="1400" dirty="0">
                          <a:effectLst/>
                          <a:latin typeface="inherit"/>
                        </a:rPr>
                      </a:br>
                      <a:r>
                        <a:rPr lang="nn-NO" sz="1400" dirty="0">
                          <a:solidFill>
                            <a:srgbClr val="007B2B"/>
                          </a:solidFill>
                          <a:effectLst/>
                          <a:latin typeface="inherit"/>
                        </a:rPr>
                        <a:t>10 km</a:t>
                      </a:r>
                      <a:br>
                        <a:rPr lang="nn-NO" sz="1400" dirty="0">
                          <a:effectLst/>
                          <a:latin typeface="inherit"/>
                        </a:rPr>
                      </a:br>
                      <a:r>
                        <a:rPr lang="nn-NO" sz="1400" dirty="0">
                          <a:solidFill>
                            <a:srgbClr val="FC7300"/>
                          </a:solidFill>
                          <a:effectLst/>
                          <a:latin typeface="inherit"/>
                        </a:rPr>
                        <a:t>20 km</a:t>
                      </a:r>
                      <a:endParaRPr lang="nn-NO" sz="1400" dirty="0">
                        <a:effectLst/>
                        <a:latin typeface="inheri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400" dirty="0">
                          <a:solidFill>
                            <a:srgbClr val="00529B"/>
                          </a:solidFill>
                          <a:effectLst/>
                          <a:latin typeface="inherit"/>
                        </a:rPr>
                        <a:t>0.5 km</a:t>
                      </a:r>
                      <a:br>
                        <a:rPr lang="nn-NO" sz="1400" dirty="0">
                          <a:effectLst/>
                          <a:latin typeface="inherit"/>
                        </a:rPr>
                      </a:br>
                      <a:r>
                        <a:rPr lang="nn-NO" sz="1400" dirty="0">
                          <a:solidFill>
                            <a:srgbClr val="007B2B"/>
                          </a:solidFill>
                          <a:effectLst/>
                          <a:latin typeface="inherit"/>
                        </a:rPr>
                        <a:t>0.65 km</a:t>
                      </a:r>
                      <a:br>
                        <a:rPr lang="nn-NO" sz="1400" dirty="0">
                          <a:effectLst/>
                          <a:latin typeface="inherit"/>
                        </a:rPr>
                      </a:br>
                      <a:r>
                        <a:rPr lang="nn-NO" sz="1400" dirty="0">
                          <a:solidFill>
                            <a:srgbClr val="FC7300"/>
                          </a:solidFill>
                          <a:effectLst/>
                          <a:latin typeface="inherit"/>
                        </a:rPr>
                        <a:t>1 km</a:t>
                      </a:r>
                      <a:endParaRPr lang="nn-NO" sz="1400" dirty="0">
                        <a:effectLst/>
                        <a:latin typeface="inheri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solidFill>
                            <a:srgbClr val="00529B"/>
                          </a:solidFill>
                          <a:effectLst/>
                          <a:latin typeface="inherit"/>
                        </a:rPr>
                        <a:t>15 min</a:t>
                      </a:r>
                      <a:br>
                        <a:rPr lang="sv-SE" sz="1400" dirty="0">
                          <a:solidFill>
                            <a:srgbClr val="00529B"/>
                          </a:solidFill>
                          <a:effectLst/>
                          <a:latin typeface="inherit"/>
                        </a:rPr>
                      </a:br>
                      <a:r>
                        <a:rPr lang="sv-SE" sz="1400" dirty="0">
                          <a:solidFill>
                            <a:srgbClr val="007B2B"/>
                          </a:solidFill>
                          <a:effectLst/>
                          <a:latin typeface="inherit"/>
                        </a:rPr>
                        <a:t>60 min</a:t>
                      </a:r>
                      <a:br>
                        <a:rPr lang="sv-SE" sz="1400" dirty="0">
                          <a:solidFill>
                            <a:srgbClr val="007B2B"/>
                          </a:solidFill>
                          <a:effectLst/>
                          <a:latin typeface="inherit"/>
                        </a:rPr>
                      </a:br>
                      <a:r>
                        <a:rPr lang="sv-SE" sz="1400" dirty="0">
                          <a:solidFill>
                            <a:srgbClr val="FC7300"/>
                          </a:solidFill>
                          <a:effectLst/>
                          <a:latin typeface="inherit"/>
                        </a:rPr>
                        <a:t>12 h</a:t>
                      </a:r>
                      <a:endParaRPr lang="sv-SE" sz="1400" dirty="0">
                        <a:effectLst/>
                        <a:latin typeface="inheri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solidFill>
                            <a:srgbClr val="00529B"/>
                          </a:solidFill>
                          <a:effectLst/>
                          <a:latin typeface="inherit"/>
                        </a:rPr>
                        <a:t>15 min</a:t>
                      </a:r>
                      <a:br>
                        <a:rPr lang="sv-SE" sz="1400" dirty="0">
                          <a:solidFill>
                            <a:srgbClr val="00529B"/>
                          </a:solidFill>
                          <a:effectLst/>
                          <a:latin typeface="inherit"/>
                        </a:rPr>
                      </a:br>
                      <a:r>
                        <a:rPr lang="sv-SE" sz="1400" dirty="0">
                          <a:solidFill>
                            <a:srgbClr val="007B2B"/>
                          </a:solidFill>
                          <a:effectLst/>
                          <a:latin typeface="inherit"/>
                        </a:rPr>
                        <a:t>30 min</a:t>
                      </a:r>
                      <a:br>
                        <a:rPr lang="sv-SE" sz="1400" dirty="0">
                          <a:solidFill>
                            <a:srgbClr val="007B2B"/>
                          </a:solidFill>
                          <a:effectLst/>
                          <a:latin typeface="inherit"/>
                        </a:rPr>
                      </a:br>
                      <a:r>
                        <a:rPr lang="sv-SE" sz="1400" dirty="0">
                          <a:solidFill>
                            <a:srgbClr val="FC7300"/>
                          </a:solidFill>
                          <a:effectLst/>
                          <a:latin typeface="inherit"/>
                        </a:rPr>
                        <a:t>2 h</a:t>
                      </a:r>
                      <a:endParaRPr lang="sv-SE" sz="1400" dirty="0">
                        <a:effectLst/>
                        <a:latin typeface="inherit"/>
                      </a:endParaRPr>
                    </a:p>
                  </a:txBody>
                  <a:tcPr/>
                </a:tc>
                <a:extLst>
                  <a:ext uri="{0D108BD9-81ED-4DB2-BD59-A6C34878D82A}">
                    <a16:rowId xmlns:a16="http://schemas.microsoft.com/office/drawing/2014/main" val="10004"/>
                  </a:ext>
                </a:extLst>
              </a:tr>
            </a:tbl>
          </a:graphicData>
        </a:graphic>
      </p:graphicFrame>
      <p:sp>
        <p:nvSpPr>
          <p:cNvPr id="5" name="Rectangle 4"/>
          <p:cNvSpPr/>
          <p:nvPr/>
        </p:nvSpPr>
        <p:spPr>
          <a:xfrm>
            <a:off x="2370225" y="6026367"/>
            <a:ext cx="6250429" cy="369332"/>
          </a:xfrm>
          <a:prstGeom prst="rect">
            <a:avLst/>
          </a:prstGeom>
        </p:spPr>
        <p:txBody>
          <a:bodyPr wrap="none">
            <a:spAutoFit/>
          </a:bodyPr>
          <a:lstStyle/>
          <a:p>
            <a:r>
              <a:rPr lang="en-US" sz="1800" b="0" i="1" dirty="0">
                <a:solidFill>
                  <a:srgbClr val="000000"/>
                </a:solidFill>
                <a:latin typeface="Helvetica Neue"/>
              </a:rPr>
              <a:t>Colors refers to the </a:t>
            </a:r>
            <a:r>
              <a:rPr lang="en-US" sz="1800" b="0" i="1" dirty="0">
                <a:solidFill>
                  <a:schemeClr val="accent4">
                    <a:lumMod val="75000"/>
                    <a:lumOff val="25000"/>
                  </a:schemeClr>
                </a:solidFill>
                <a:latin typeface="Helvetica Neue"/>
              </a:rPr>
              <a:t>goal</a:t>
            </a:r>
            <a:r>
              <a:rPr lang="en-US" sz="1800" b="0" i="1" dirty="0">
                <a:solidFill>
                  <a:srgbClr val="222222"/>
                </a:solidFill>
                <a:latin typeface="Helvetica Neue"/>
              </a:rPr>
              <a:t> ; </a:t>
            </a:r>
            <a:r>
              <a:rPr lang="en-US" sz="1800" b="0" i="1" dirty="0">
                <a:solidFill>
                  <a:srgbClr val="00B050"/>
                </a:solidFill>
                <a:latin typeface="Helvetica Neue"/>
              </a:rPr>
              <a:t>breakthrough</a:t>
            </a:r>
            <a:r>
              <a:rPr lang="en-US" sz="1800" b="0" i="1" dirty="0">
                <a:solidFill>
                  <a:srgbClr val="222222"/>
                </a:solidFill>
                <a:latin typeface="Helvetica Neue"/>
              </a:rPr>
              <a:t> </a:t>
            </a:r>
            <a:r>
              <a:rPr lang="en-US" sz="1800" b="0" i="1" dirty="0">
                <a:solidFill>
                  <a:srgbClr val="FFFFFF"/>
                </a:solidFill>
                <a:latin typeface="inherit"/>
              </a:rPr>
              <a:t>;</a:t>
            </a:r>
            <a:r>
              <a:rPr lang="en-US" sz="1800" b="0" i="1" dirty="0">
                <a:solidFill>
                  <a:srgbClr val="000000"/>
                </a:solidFill>
                <a:latin typeface="inherit"/>
              </a:rPr>
              <a:t>;</a:t>
            </a:r>
            <a:r>
              <a:rPr lang="en-US" sz="1800" b="0" i="1" dirty="0">
                <a:solidFill>
                  <a:srgbClr val="222222"/>
                </a:solidFill>
                <a:latin typeface="Helvetica Neue"/>
              </a:rPr>
              <a:t> </a:t>
            </a:r>
            <a:r>
              <a:rPr lang="en-US" sz="1800" b="0" i="1" dirty="0">
                <a:solidFill>
                  <a:srgbClr val="FF6600"/>
                </a:solidFill>
                <a:latin typeface="Helvetica Neue"/>
              </a:rPr>
              <a:t>threshold</a:t>
            </a:r>
            <a:r>
              <a:rPr lang="en-US" sz="1800" b="0" i="1" dirty="0">
                <a:solidFill>
                  <a:srgbClr val="222222"/>
                </a:solidFill>
                <a:latin typeface="Helvetica Neue"/>
              </a:rPr>
              <a:t> </a:t>
            </a:r>
            <a:r>
              <a:rPr lang="en-US" sz="1800" b="0" i="1" dirty="0">
                <a:solidFill>
                  <a:srgbClr val="FFFFFF"/>
                </a:solidFill>
                <a:latin typeface="inherit"/>
              </a:rPr>
              <a:t>orange</a:t>
            </a:r>
            <a:endParaRPr lang="en-GB" sz="1800" dirty="0"/>
          </a:p>
        </p:txBody>
      </p:sp>
    </p:spTree>
    <p:extLst>
      <p:ext uri="{BB962C8B-B14F-4D97-AF65-F5344CB8AC3E}">
        <p14:creationId xmlns:p14="http://schemas.microsoft.com/office/powerpoint/2010/main" val="123409954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200" t="7191" r="14113" b="16119"/>
          <a:stretch/>
        </p:blipFill>
        <p:spPr>
          <a:xfrm>
            <a:off x="5466489" y="2405174"/>
            <a:ext cx="4207378" cy="3974534"/>
          </a:xfrm>
          <a:prstGeom prst="rect">
            <a:avLst/>
          </a:prstGeom>
        </p:spPr>
      </p:pic>
      <p:sp>
        <p:nvSpPr>
          <p:cNvPr id="2" name="Title 1"/>
          <p:cNvSpPr>
            <a:spLocks noGrp="1"/>
          </p:cNvSpPr>
          <p:nvPr>
            <p:ph type="title"/>
          </p:nvPr>
        </p:nvSpPr>
        <p:spPr/>
        <p:txBody>
          <a:bodyPr/>
          <a:lstStyle/>
          <a:p>
            <a:r>
              <a:rPr lang="en-US" dirty="0"/>
              <a:t>3D winds MTG-IRS product characteristics</a:t>
            </a:r>
            <a:endParaRPr lang="en-GB" dirty="0"/>
          </a:p>
        </p:txBody>
      </p:sp>
      <p:sp>
        <p:nvSpPr>
          <p:cNvPr id="3" name="Content Placeholder 2"/>
          <p:cNvSpPr>
            <a:spLocks noGrp="1"/>
          </p:cNvSpPr>
          <p:nvPr>
            <p:ph idx="1"/>
          </p:nvPr>
        </p:nvSpPr>
        <p:spPr>
          <a:xfrm>
            <a:off x="266700" y="992186"/>
            <a:ext cx="5784965" cy="5766061"/>
          </a:xfrm>
        </p:spPr>
        <p:txBody>
          <a:bodyPr>
            <a:normAutofit fontScale="70000" lnSpcReduction="20000"/>
          </a:bodyPr>
          <a:lstStyle/>
          <a:p>
            <a:r>
              <a:rPr lang="en-US" dirty="0"/>
              <a:t>Coverage</a:t>
            </a:r>
          </a:p>
          <a:p>
            <a:pPr lvl="1"/>
            <a:r>
              <a:rPr lang="en-US" dirty="0"/>
              <a:t>4 LAC (Local Area Coverage) defined</a:t>
            </a:r>
          </a:p>
          <a:p>
            <a:pPr lvl="1"/>
            <a:r>
              <a:rPr lang="en-US" dirty="0">
                <a:solidFill>
                  <a:srgbClr val="00B050"/>
                </a:solidFill>
              </a:rPr>
              <a:t>LAC4 covers Europe, Mediterranean Basin and North Atlantic. It is acquired every 30 minutes.</a:t>
            </a:r>
          </a:p>
          <a:p>
            <a:pPr lvl="1"/>
            <a:r>
              <a:rPr lang="en-US" dirty="0">
                <a:solidFill>
                  <a:srgbClr val="00B050"/>
                </a:solidFill>
              </a:rPr>
              <a:t>Pixel sampling = 4 km at SSP</a:t>
            </a:r>
          </a:p>
          <a:p>
            <a:pPr lvl="1">
              <a:buFont typeface="Wingdings" panose="05000000000000000000" pitchFamily="2" charset="2"/>
              <a:buChar char="Ø"/>
            </a:pPr>
            <a:r>
              <a:rPr lang="en-US" i="1" dirty="0"/>
              <a:t>Spatial resolution enhanced will allow the use in High Res NWP application</a:t>
            </a:r>
            <a:endParaRPr lang="en-US" dirty="0"/>
          </a:p>
          <a:p>
            <a:pPr>
              <a:lnSpc>
                <a:spcPct val="170000"/>
              </a:lnSpc>
            </a:pPr>
            <a:r>
              <a:rPr lang="en-US" dirty="0"/>
              <a:t>Profile</a:t>
            </a:r>
          </a:p>
          <a:p>
            <a:pPr lvl="1"/>
            <a:r>
              <a:rPr lang="en-US" dirty="0"/>
              <a:t>20 levels from 10 to 1000 </a:t>
            </a:r>
            <a:r>
              <a:rPr lang="en-US" dirty="0" err="1"/>
              <a:t>hPa</a:t>
            </a:r>
            <a:r>
              <a:rPr lang="en-US" dirty="0"/>
              <a:t>, covering Low Stratosphere to Surface</a:t>
            </a:r>
          </a:p>
          <a:p>
            <a:pPr>
              <a:lnSpc>
                <a:spcPct val="170000"/>
              </a:lnSpc>
            </a:pPr>
            <a:r>
              <a:rPr lang="en-US" dirty="0"/>
              <a:t>Frequency</a:t>
            </a:r>
          </a:p>
          <a:p>
            <a:pPr lvl="1"/>
            <a:r>
              <a:rPr lang="en-US" dirty="0"/>
              <a:t>Number of products per day depends on acquisition scheme.</a:t>
            </a:r>
          </a:p>
          <a:p>
            <a:pPr lvl="1"/>
            <a:r>
              <a:rPr lang="en-US" dirty="0"/>
              <a:t>Current baseline:</a:t>
            </a:r>
          </a:p>
          <a:p>
            <a:pPr lvl="2"/>
            <a:r>
              <a:rPr lang="en-US" dirty="0">
                <a:solidFill>
                  <a:srgbClr val="00B050"/>
                </a:solidFill>
              </a:rPr>
              <a:t>48 products for LAC4</a:t>
            </a:r>
          </a:p>
          <a:p>
            <a:pPr lvl="2"/>
            <a:r>
              <a:rPr lang="en-US" dirty="0"/>
              <a:t>16 products for LAC3</a:t>
            </a:r>
          </a:p>
          <a:p>
            <a:pPr lvl="2"/>
            <a:r>
              <a:rPr lang="en-US" dirty="0"/>
              <a:t>12 products for LAC2</a:t>
            </a:r>
          </a:p>
          <a:p>
            <a:pPr lvl="2"/>
            <a:r>
              <a:rPr lang="en-US" dirty="0"/>
              <a:t>8 products for LAC1</a:t>
            </a:r>
          </a:p>
          <a:p>
            <a:pPr>
              <a:lnSpc>
                <a:spcPct val="170000"/>
              </a:lnSpc>
            </a:pPr>
            <a:r>
              <a:rPr lang="en-US" dirty="0"/>
              <a:t>Timeliness (expected)</a:t>
            </a:r>
          </a:p>
          <a:p>
            <a:pPr lvl="1">
              <a:lnSpc>
                <a:spcPct val="120000"/>
              </a:lnSpc>
              <a:spcBef>
                <a:spcPts val="0"/>
              </a:spcBef>
            </a:pPr>
            <a:r>
              <a:rPr lang="en-US" dirty="0">
                <a:solidFill>
                  <a:srgbClr val="00B050"/>
                </a:solidFill>
              </a:rPr>
              <a:t>~45 minutes after LAC acquisition</a:t>
            </a:r>
          </a:p>
          <a:p>
            <a:pPr>
              <a:lnSpc>
                <a:spcPct val="120000"/>
              </a:lnSpc>
              <a:spcBef>
                <a:spcPts val="360"/>
              </a:spcBef>
              <a:buFont typeface="Wingdings" panose="05000000000000000000" pitchFamily="2" charset="2"/>
              <a:buChar char="Ø"/>
            </a:pPr>
            <a:r>
              <a:rPr lang="en-US" i="1" dirty="0"/>
              <a:t>Fulfill the Global NWP and </a:t>
            </a:r>
            <a:r>
              <a:rPr lang="en-US" i="1" dirty="0">
                <a:solidFill>
                  <a:srgbClr val="00B050"/>
                </a:solidFill>
              </a:rPr>
              <a:t>High Res NWP </a:t>
            </a:r>
            <a:r>
              <a:rPr lang="en-US" i="1" dirty="0"/>
              <a:t>application requirements</a:t>
            </a:r>
            <a:endParaRPr lang="en-US" dirty="0"/>
          </a:p>
        </p:txBody>
      </p:sp>
    </p:spTree>
    <p:extLst>
      <p:ext uri="{BB962C8B-B14F-4D97-AF65-F5344CB8AC3E}">
        <p14:creationId xmlns:p14="http://schemas.microsoft.com/office/powerpoint/2010/main" val="25379213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MTG-IRS User requirements (EURD Version 2, 2008)</a:t>
            </a:r>
          </a:p>
        </p:txBody>
      </p:sp>
      <p:sp>
        <p:nvSpPr>
          <p:cNvPr id="3" name="Content Placeholder 2"/>
          <p:cNvSpPr>
            <a:spLocks noGrp="1"/>
          </p:cNvSpPr>
          <p:nvPr>
            <p:ph idx="1"/>
          </p:nvPr>
        </p:nvSpPr>
        <p:spPr/>
        <p:txBody>
          <a:bodyPr>
            <a:normAutofit fontScale="70000" lnSpcReduction="20000"/>
          </a:bodyPr>
          <a:lstStyle/>
          <a:p>
            <a:pPr>
              <a:buNone/>
            </a:pPr>
            <a:r>
              <a:rPr lang="en-GB" sz="4500" b="1" dirty="0">
                <a:solidFill>
                  <a:schemeClr val="tx2">
                    <a:lumMod val="60000"/>
                    <a:lumOff val="40000"/>
                  </a:schemeClr>
                </a:solidFill>
              </a:rPr>
              <a:t>MTG-IRS products</a:t>
            </a:r>
          </a:p>
          <a:p>
            <a:pPr>
              <a:buNone/>
            </a:pPr>
            <a:endParaRPr lang="en-GB" dirty="0"/>
          </a:p>
          <a:p>
            <a:r>
              <a:rPr lang="en-GB" b="1" dirty="0"/>
              <a:t>Temperature and Humidity Profile Product (THPP)</a:t>
            </a:r>
            <a:r>
              <a:rPr lang="en-GB" dirty="0"/>
              <a:t>:</a:t>
            </a:r>
          </a:p>
          <a:p>
            <a:pPr marL="0">
              <a:buNone/>
            </a:pPr>
            <a:r>
              <a:rPr lang="en-GB" dirty="0"/>
              <a:t>The Temperature and Humidity Profile Product will provide information on the vertical distribution of temperature and humidity. It will include surface temperature and emissivity. It will be derived from IRS observations for clear sky fields of view and for atmospheric layers above selected cloud types. The product will be available with the associated error estimation.</a:t>
            </a:r>
            <a:endParaRPr lang="en-GB" dirty="0">
              <a:solidFill>
                <a:srgbClr val="FF0000"/>
              </a:solidFill>
            </a:endParaRPr>
          </a:p>
          <a:p>
            <a:endParaRPr lang="en-GB" dirty="0"/>
          </a:p>
          <a:p>
            <a:r>
              <a:rPr lang="en-GB" b="1" dirty="0">
                <a:solidFill>
                  <a:srgbClr val="FF0000"/>
                </a:solidFill>
              </a:rPr>
              <a:t>Clear Sky Wind Profile (CSWP):</a:t>
            </a:r>
            <a:endParaRPr lang="en-GB" dirty="0">
              <a:solidFill>
                <a:srgbClr val="FF0000"/>
              </a:solidFill>
            </a:endParaRPr>
          </a:p>
          <a:p>
            <a:pPr marL="0">
              <a:buNone/>
            </a:pPr>
            <a:r>
              <a:rPr lang="en-GB" dirty="0">
                <a:solidFill>
                  <a:srgbClr val="FF0000"/>
                </a:solidFill>
              </a:rPr>
              <a:t>The clear sky wind profile product</a:t>
            </a:r>
            <a:r>
              <a:rPr lang="en-GB" b="1" dirty="0">
                <a:solidFill>
                  <a:srgbClr val="FF0000"/>
                </a:solidFill>
              </a:rPr>
              <a:t>, </a:t>
            </a:r>
            <a:r>
              <a:rPr lang="en-GB" dirty="0">
                <a:solidFill>
                  <a:srgbClr val="FF0000"/>
                </a:solidFill>
              </a:rPr>
              <a:t>will be derived from the Humidity Profile Product and will provide information on the vertical distribution of atmospheric motion in clear sky and for atmospheric layers above selected cloud types.</a:t>
            </a:r>
          </a:p>
          <a:p>
            <a:pPr>
              <a:buNone/>
            </a:pPr>
            <a:endParaRPr lang="en-GB" dirty="0">
              <a:solidFill>
                <a:srgbClr val="FF0000"/>
              </a:solidFill>
            </a:endParaRPr>
          </a:p>
          <a:p>
            <a:r>
              <a:rPr lang="en-GB" b="1" dirty="0"/>
              <a:t>Atmospheric Composition:</a:t>
            </a:r>
            <a:endParaRPr lang="en-GB" dirty="0"/>
          </a:p>
          <a:p>
            <a:pPr marL="0">
              <a:buNone/>
            </a:pPr>
            <a:r>
              <a:rPr lang="en-GB" dirty="0"/>
              <a:t>The atmospheric composition product will be derived from IRS observations for clear sky fields of view and will contain information on ozone and co in broad atmospheric layers.</a:t>
            </a:r>
            <a:endParaRPr lang="en-GB" dirty="0">
              <a:solidFill>
                <a:srgbClr val="FF0000"/>
              </a:solidFill>
            </a:endParaRPr>
          </a:p>
          <a:p>
            <a:endParaRPr lang="en-GB" dirty="0"/>
          </a:p>
          <a:p>
            <a:r>
              <a:rPr lang="en-GB" b="1" dirty="0"/>
              <a:t>IRS-Cloud Product (IRS-CP):</a:t>
            </a:r>
            <a:endParaRPr lang="en-GB" dirty="0"/>
          </a:p>
          <a:p>
            <a:pPr marL="0">
              <a:buNone/>
            </a:pPr>
            <a:r>
              <a:rPr lang="en-GB" dirty="0"/>
              <a:t>The IRS-Cloud Product will contain micro and macro physical information of clouds within the field of view, like cloud fraction, cloud top height, cloud effective radius. It will be derived from the IRS instrument for all &lt;pixels&gt;, and will include an error estimation of the various parameters.</a:t>
            </a:r>
            <a:endParaRPr lang="en-GB" dirty="0">
              <a:solidFill>
                <a:srgbClr val="FF0000"/>
              </a:solidFill>
            </a:endParaRPr>
          </a:p>
          <a:p>
            <a:endParaRPr lang="en-GB" dirty="0"/>
          </a:p>
        </p:txBody>
      </p:sp>
      <p:sp>
        <p:nvSpPr>
          <p:cNvPr id="4" name="TextBox 3"/>
          <p:cNvSpPr txBox="1"/>
          <p:nvPr/>
        </p:nvSpPr>
        <p:spPr>
          <a:xfrm rot="20787505">
            <a:off x="-16027" y="2271310"/>
            <a:ext cx="10012665" cy="1631216"/>
          </a:xfrm>
          <a:prstGeom prst="rect">
            <a:avLst/>
          </a:prstGeom>
          <a:solidFill>
            <a:schemeClr val="accent2">
              <a:lumMod val="20000"/>
              <a:lumOff val="80000"/>
            </a:schemeClr>
          </a:solidFill>
        </p:spPr>
        <p:txBody>
          <a:bodyPr wrap="square" rtlCol="0">
            <a:spAutoFit/>
          </a:bodyPr>
          <a:lstStyle/>
          <a:p>
            <a:r>
              <a:rPr lang="en-GB" sz="3200" dirty="0">
                <a:solidFill>
                  <a:schemeClr val="tx2">
                    <a:lumMod val="60000"/>
                    <a:lumOff val="40000"/>
                  </a:schemeClr>
                </a:solidFill>
              </a:rPr>
              <a:t>MTG-IRS wind products are not committed for day 1, but as ‘</a:t>
            </a:r>
            <a:r>
              <a:rPr lang="en-GB" sz="3200" dirty="0" err="1">
                <a:solidFill>
                  <a:schemeClr val="tx2">
                    <a:lumMod val="60000"/>
                    <a:lumOff val="40000"/>
                  </a:schemeClr>
                </a:solidFill>
              </a:rPr>
              <a:t>aspirational</a:t>
            </a:r>
            <a:r>
              <a:rPr lang="en-GB" sz="3200" dirty="0">
                <a:solidFill>
                  <a:schemeClr val="tx2">
                    <a:lumMod val="60000"/>
                    <a:lumOff val="40000"/>
                  </a:schemeClr>
                </a:solidFill>
              </a:rPr>
              <a:t>’.</a:t>
            </a:r>
          </a:p>
          <a:p>
            <a:r>
              <a:rPr lang="en-GB" sz="1800" dirty="0">
                <a:solidFill>
                  <a:schemeClr val="tx1"/>
                </a:solidFill>
              </a:rPr>
              <a:t>From: EUMETSAT HQ Level 2 Products Generation and Dissemination baseline for MTG (EUM/MTG/DOC/09/0026, 2013)</a:t>
            </a:r>
          </a:p>
        </p:txBody>
      </p:sp>
    </p:spTree>
    <p:extLst>
      <p:ext uri="{BB962C8B-B14F-4D97-AF65-F5344CB8AC3E}">
        <p14:creationId xmlns:p14="http://schemas.microsoft.com/office/powerpoint/2010/main" val="13758900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idx="1"/>
          </p:nvPr>
        </p:nvSpPr>
        <p:spPr bwMode="auto">
          <a:prstGeom prst="rect">
            <a:avLst/>
          </a:prstGeom>
          <a:noFill/>
          <a:ln>
            <a:miter lim="800000"/>
            <a:headEnd/>
            <a:tailEnd/>
          </a:ln>
        </p:spPr>
        <p:txBody>
          <a:bodyPr>
            <a:normAutofit/>
          </a:bodyPr>
          <a:lstStyle/>
          <a:p>
            <a:pPr lvl="0">
              <a:buClr>
                <a:srgbClr val="FF0000"/>
              </a:buClr>
              <a:buFont typeface="Wingdings" pitchFamily="2" charset="2"/>
              <a:buChar char="ü"/>
            </a:pPr>
            <a:endParaRPr lang="en-GB" sz="2400" dirty="0"/>
          </a:p>
          <a:p>
            <a:pPr lvl="0">
              <a:buClr>
                <a:srgbClr val="FF0000"/>
              </a:buClr>
            </a:pPr>
            <a:r>
              <a:rPr lang="fr-FR" sz="2400" dirty="0">
                <a:solidFill>
                  <a:srgbClr val="00B050"/>
                </a:solidFill>
              </a:rPr>
              <a:t>BACKGROUND</a:t>
            </a:r>
          </a:p>
          <a:p>
            <a:pPr lvl="0">
              <a:buClr>
                <a:srgbClr val="FF0000"/>
              </a:buClr>
            </a:pPr>
            <a:endParaRPr lang="en-GB" sz="2400" dirty="0">
              <a:solidFill>
                <a:srgbClr val="00B050"/>
              </a:solidFill>
            </a:endParaRPr>
          </a:p>
          <a:p>
            <a:pPr lvl="0">
              <a:buClr>
                <a:srgbClr val="FF0000"/>
              </a:buClr>
              <a:buFont typeface="Wingdings" pitchFamily="2" charset="2"/>
              <a:buChar char="ü"/>
            </a:pPr>
            <a:r>
              <a:rPr lang="fr-FR" sz="2400" dirty="0"/>
              <a:t>EUMETSAT </a:t>
            </a:r>
            <a:r>
              <a:rPr lang="fr-FR" sz="2400" dirty="0" err="1"/>
              <a:t>fellow</a:t>
            </a:r>
            <a:r>
              <a:rPr lang="fr-FR" sz="2400" dirty="0"/>
              <a:t> at Met Office, L. Stewart, </a:t>
            </a:r>
            <a:r>
              <a:rPr lang="fr-FR" sz="2400" dirty="0" err="1"/>
              <a:t>study</a:t>
            </a:r>
            <a:r>
              <a:rPr lang="fr-FR" sz="2400" dirty="0"/>
              <a:t> </a:t>
            </a:r>
            <a:r>
              <a:rPr lang="fr-FR" sz="2400" dirty="0" err="1"/>
              <a:t>done</a:t>
            </a:r>
            <a:r>
              <a:rPr lang="fr-FR" sz="2400" dirty="0"/>
              <a:t> </a:t>
            </a:r>
            <a:r>
              <a:rPr lang="fr-FR" sz="2400" dirty="0" err="1"/>
              <a:t>using</a:t>
            </a:r>
            <a:r>
              <a:rPr lang="fr-FR" sz="2400" dirty="0"/>
              <a:t> </a:t>
            </a:r>
            <a:r>
              <a:rPr lang="en-IE" sz="2400" dirty="0"/>
              <a:t>simulated spectra generated by Met Office UKV 1.5km model.</a:t>
            </a:r>
          </a:p>
          <a:p>
            <a:pPr lvl="0">
              <a:buClr>
                <a:srgbClr val="FF0000"/>
              </a:buClr>
              <a:buFont typeface="Wingdings" pitchFamily="2" charset="2"/>
              <a:buChar char="ü"/>
            </a:pPr>
            <a:endParaRPr lang="fr-FR" sz="2400" dirty="0"/>
          </a:p>
          <a:p>
            <a:pPr lvl="0">
              <a:buClr>
                <a:srgbClr val="FF0000"/>
              </a:buClr>
              <a:buFont typeface="Wingdings" pitchFamily="2" charset="2"/>
              <a:buChar char="ü"/>
            </a:pPr>
            <a:r>
              <a:rPr lang="fr-FR" sz="2400" dirty="0" err="1"/>
              <a:t>External</a:t>
            </a:r>
            <a:r>
              <a:rPr lang="fr-FR" sz="2400" dirty="0"/>
              <a:t> </a:t>
            </a:r>
            <a:r>
              <a:rPr lang="fr-FR" sz="2400" dirty="0" err="1"/>
              <a:t>study</a:t>
            </a:r>
            <a:r>
              <a:rPr lang="fr-FR" sz="2400" dirty="0"/>
              <a:t> </a:t>
            </a:r>
            <a:r>
              <a:rPr lang="fr-FR" sz="2400" dirty="0" err="1"/>
              <a:t>done</a:t>
            </a:r>
            <a:r>
              <a:rPr lang="fr-FR" sz="2400" dirty="0"/>
              <a:t> by DLR for EUMETSAT in 2006. </a:t>
            </a:r>
            <a:r>
              <a:rPr lang="fr-FR" sz="2400" dirty="0" err="1"/>
              <a:t>Humidity</a:t>
            </a:r>
            <a:r>
              <a:rPr lang="fr-FR" sz="2400" dirty="0"/>
              <a:t> </a:t>
            </a:r>
            <a:r>
              <a:rPr lang="fr-FR" sz="2400" dirty="0" err="1"/>
              <a:t>fields</a:t>
            </a:r>
            <a:r>
              <a:rPr lang="fr-FR" sz="2400" dirty="0"/>
              <a:t> </a:t>
            </a:r>
            <a:r>
              <a:rPr lang="fr-FR" sz="2400" dirty="0" err="1"/>
              <a:t>mimicked</a:t>
            </a:r>
            <a:r>
              <a:rPr lang="fr-FR" sz="2400" dirty="0"/>
              <a:t> </a:t>
            </a:r>
            <a:r>
              <a:rPr lang="fr-FR" sz="2400" dirty="0" err="1"/>
              <a:t>from</a:t>
            </a:r>
            <a:r>
              <a:rPr lang="fr-FR" sz="2400" dirty="0"/>
              <a:t> </a:t>
            </a:r>
            <a:r>
              <a:rPr lang="fr-FR" sz="2400" dirty="0" err="1"/>
              <a:t>Lokall-Modell</a:t>
            </a:r>
            <a:r>
              <a:rPr lang="fr-FR" sz="2400" dirty="0"/>
              <a:t> LM </a:t>
            </a:r>
            <a:r>
              <a:rPr lang="fr-FR" sz="2400" dirty="0" err="1"/>
              <a:t>from</a:t>
            </a:r>
            <a:r>
              <a:rPr lang="fr-FR" sz="2400" dirty="0"/>
              <a:t> DWD.</a:t>
            </a:r>
          </a:p>
          <a:p>
            <a:pPr lvl="0">
              <a:buClr>
                <a:srgbClr val="FF0000"/>
              </a:buClr>
              <a:buFont typeface="Wingdings" pitchFamily="2" charset="2"/>
              <a:buChar char="ü"/>
            </a:pPr>
            <a:endParaRPr lang="en-GB" sz="2400" dirty="0"/>
          </a:p>
          <a:p>
            <a:pPr>
              <a:buClr>
                <a:srgbClr val="FF0000"/>
              </a:buClr>
              <a:buFont typeface="Wingdings" pitchFamily="2" charset="2"/>
              <a:buChar char="ü"/>
            </a:pPr>
            <a:r>
              <a:rPr lang="fr-FR" sz="2400" dirty="0"/>
              <a:t>Product </a:t>
            </a:r>
            <a:r>
              <a:rPr lang="fr-FR" sz="2400" dirty="0" err="1"/>
              <a:t>recently</a:t>
            </a:r>
            <a:r>
              <a:rPr lang="fr-FR" sz="2400" dirty="0"/>
              <a:t> </a:t>
            </a:r>
            <a:r>
              <a:rPr lang="fr-FR" sz="2400" dirty="0" err="1"/>
              <a:t>developed</a:t>
            </a:r>
            <a:r>
              <a:rPr lang="fr-FR" sz="2400" dirty="0"/>
              <a:t> at CIMSS </a:t>
            </a:r>
            <a:r>
              <a:rPr lang="fr-FR" sz="2400" dirty="0" err="1"/>
              <a:t>with</a:t>
            </a:r>
            <a:r>
              <a:rPr lang="fr-FR" sz="2400" dirty="0"/>
              <a:t> AIRS (Santek et al., 2016). </a:t>
            </a:r>
            <a:r>
              <a:rPr lang="fr-FR" sz="2400" dirty="0" err="1"/>
              <a:t>Presently</a:t>
            </a:r>
            <a:r>
              <a:rPr lang="fr-FR" sz="2400" dirty="0"/>
              <a:t> in </a:t>
            </a:r>
            <a:r>
              <a:rPr lang="fr-FR" sz="2400" dirty="0" err="1"/>
              <a:t>demonstration</a:t>
            </a:r>
            <a:r>
              <a:rPr lang="fr-FR" sz="2400" dirty="0"/>
              <a:t>, </a:t>
            </a:r>
            <a:r>
              <a:rPr lang="fr-FR" sz="2400" dirty="0" err="1"/>
              <a:t>showed</a:t>
            </a:r>
            <a:r>
              <a:rPr lang="fr-FR" sz="2400" dirty="0"/>
              <a:t> </a:t>
            </a:r>
            <a:r>
              <a:rPr lang="fr-FR" sz="2400" dirty="0" err="1"/>
              <a:t>some</a:t>
            </a:r>
            <a:r>
              <a:rPr lang="fr-FR" sz="2400" dirty="0"/>
              <a:t> </a:t>
            </a:r>
            <a:r>
              <a:rPr lang="fr-FR" sz="2400" dirty="0" err="1"/>
              <a:t>potential</a:t>
            </a:r>
            <a:r>
              <a:rPr lang="fr-FR" sz="2400" dirty="0"/>
              <a:t> in assimilation </a:t>
            </a:r>
            <a:r>
              <a:rPr lang="fr-FR" sz="2400" dirty="0" err="1"/>
              <a:t>experiment</a:t>
            </a:r>
            <a:r>
              <a:rPr lang="fr-FR" sz="2400" dirty="0"/>
              <a:t> in GEOS-5 model (NOAA/NCEP) </a:t>
            </a:r>
          </a:p>
          <a:p>
            <a:pPr>
              <a:buClr>
                <a:srgbClr val="FF0000"/>
              </a:buClr>
              <a:buFont typeface="Wingdings" pitchFamily="2" charset="2"/>
              <a:buChar char="ü"/>
            </a:pPr>
            <a:endParaRPr lang="fr-FR" sz="2400" dirty="0"/>
          </a:p>
          <a:p>
            <a:pPr>
              <a:buClr>
                <a:srgbClr val="FF0000"/>
              </a:buClr>
            </a:pPr>
            <a:endParaRPr lang="en-GB" dirty="0"/>
          </a:p>
          <a:p>
            <a:pPr lvl="1"/>
            <a:endParaRPr lang="en-GB" dirty="0"/>
          </a:p>
          <a:p>
            <a:endParaRPr lang="en-GB" dirty="0"/>
          </a:p>
        </p:txBody>
      </p:sp>
      <p:sp>
        <p:nvSpPr>
          <p:cNvPr id="5" name="Title 9"/>
          <p:cNvSpPr txBox="1">
            <a:spLocks/>
          </p:cNvSpPr>
          <p:nvPr/>
        </p:nvSpPr>
        <p:spPr>
          <a:xfrm>
            <a:off x="390000" y="120000"/>
            <a:ext cx="9150351" cy="960000"/>
          </a:xfrm>
          <a:prstGeom prst="rect">
            <a:avLst/>
          </a:prstGeom>
        </p:spPr>
        <p:txBody>
          <a:bodyPr lIns="107287" tIns="53643" rIns="107287" bIns="53643"/>
          <a:lstStyle/>
          <a:p>
            <a:pPr defTabSz="1072866">
              <a:defRPr/>
            </a:pPr>
            <a:r>
              <a:rPr lang="en-GB" sz="2800" kern="0" dirty="0">
                <a:latin typeface="+mj-lt"/>
                <a:ea typeface="+mj-ea"/>
                <a:cs typeface="+mj-cs"/>
              </a:rPr>
              <a:t>State of the art extracting winds from IR sounders</a:t>
            </a:r>
            <a:endParaRPr lang="en-GB" sz="2500" kern="0" dirty="0">
              <a:latin typeface="+mj-lt"/>
              <a:ea typeface="+mj-ea"/>
              <a:cs typeface="+mj-cs"/>
            </a:endParaRPr>
          </a:p>
        </p:txBody>
      </p:sp>
    </p:spTree>
    <p:extLst>
      <p:ext uri="{BB962C8B-B14F-4D97-AF65-F5344CB8AC3E}">
        <p14:creationId xmlns:p14="http://schemas.microsoft.com/office/powerpoint/2010/main" val="236978999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State of the art winds extraction from IR sounders</a:t>
            </a:r>
          </a:p>
        </p:txBody>
      </p:sp>
      <p:sp>
        <p:nvSpPr>
          <p:cNvPr id="3" name="Content Placeholder 2"/>
          <p:cNvSpPr>
            <a:spLocks noGrp="1"/>
          </p:cNvSpPr>
          <p:nvPr>
            <p:ph idx="1"/>
          </p:nvPr>
        </p:nvSpPr>
        <p:spPr/>
        <p:txBody>
          <a:bodyPr>
            <a:normAutofit/>
          </a:bodyPr>
          <a:lstStyle/>
          <a:p>
            <a:pPr>
              <a:buClr>
                <a:srgbClr val="FF0000"/>
              </a:buClr>
              <a:buFont typeface="Wingdings" panose="05000000000000000000" pitchFamily="2" charset="2"/>
              <a:buChar char="ü"/>
            </a:pPr>
            <a:r>
              <a:rPr lang="fr-FR" dirty="0" err="1"/>
              <a:t>Upcoming</a:t>
            </a:r>
            <a:r>
              <a:rPr lang="fr-FR" dirty="0"/>
              <a:t> </a:t>
            </a:r>
            <a:r>
              <a:rPr lang="fr-FR" dirty="0" err="1"/>
              <a:t>products</a:t>
            </a:r>
            <a:r>
              <a:rPr lang="fr-FR" dirty="0"/>
              <a:t>:</a:t>
            </a:r>
          </a:p>
          <a:p>
            <a:pPr lvl="1">
              <a:buClr>
                <a:srgbClr val="FF0000"/>
              </a:buClr>
            </a:pPr>
            <a:r>
              <a:rPr lang="en-US" dirty="0"/>
              <a:t>IR sounder 3D winds from EPS-IASI at EUMETSAT</a:t>
            </a:r>
          </a:p>
          <a:p>
            <a:pPr lvl="1">
              <a:buClr>
                <a:srgbClr val="FF0000"/>
              </a:buClr>
            </a:pPr>
            <a:r>
              <a:rPr lang="en-US" dirty="0"/>
              <a:t>IR sounder winds from </a:t>
            </a:r>
            <a:r>
              <a:rPr lang="en-US" dirty="0" err="1"/>
              <a:t>CRiS</a:t>
            </a:r>
            <a:r>
              <a:rPr lang="en-US" dirty="0"/>
              <a:t>, IASI at CIMSS</a:t>
            </a:r>
          </a:p>
          <a:p>
            <a:pPr lvl="1"/>
            <a:endParaRPr lang="en-US" dirty="0"/>
          </a:p>
          <a:p>
            <a:pPr>
              <a:buClr>
                <a:srgbClr val="FF0000"/>
              </a:buClr>
              <a:buFont typeface="Wingdings" panose="05000000000000000000" pitchFamily="2" charset="2"/>
              <a:buChar char="ü"/>
            </a:pPr>
            <a:r>
              <a:rPr lang="en-US" dirty="0"/>
              <a:t>Potential mid-term products:</a:t>
            </a:r>
          </a:p>
          <a:p>
            <a:pPr lvl="1">
              <a:buClr>
                <a:srgbClr val="FF0000"/>
              </a:buClr>
            </a:pPr>
            <a:r>
              <a:rPr lang="en-US" dirty="0"/>
              <a:t>IR sounder 3D winds from MTG-IRS</a:t>
            </a:r>
          </a:p>
          <a:p>
            <a:pPr lvl="1">
              <a:buClr>
                <a:srgbClr val="FF0000"/>
              </a:buClr>
            </a:pPr>
            <a:r>
              <a:rPr lang="en-US" dirty="0"/>
              <a:t>IR sounder 3D winds from EPS</a:t>
            </a:r>
            <a:r>
              <a:rPr lang="en-US" baseline="30000" dirty="0"/>
              <a:t>-</a:t>
            </a:r>
            <a:r>
              <a:rPr lang="en-US" dirty="0"/>
              <a:t>SG</a:t>
            </a:r>
            <a:r>
              <a:rPr lang="en-US" baseline="30000" dirty="0"/>
              <a:t>  </a:t>
            </a:r>
            <a:r>
              <a:rPr lang="en-US" dirty="0"/>
              <a:t>- IASI-NG</a:t>
            </a:r>
          </a:p>
          <a:p>
            <a:pPr lvl="1">
              <a:buClr>
                <a:srgbClr val="FF0000"/>
              </a:buClr>
            </a:pPr>
            <a:r>
              <a:rPr lang="en-US" dirty="0"/>
              <a:t>New spatial missions with 3D winds as primary product</a:t>
            </a:r>
            <a:endParaRPr lang="fr-FR" dirty="0"/>
          </a:p>
          <a:p>
            <a:pPr marL="720000" indent="-900000">
              <a:buNone/>
            </a:pPr>
            <a:r>
              <a:rPr lang="en-GB" sz="1800" dirty="0">
                <a:solidFill>
                  <a:schemeClr val="tx2">
                    <a:lumMod val="60000"/>
                    <a:lumOff val="40000"/>
                  </a:schemeClr>
                </a:solidFill>
              </a:rPr>
              <a:t>Thomas Pagano, </a:t>
            </a:r>
            <a:r>
              <a:rPr lang="en-GB" sz="1800" i="1" dirty="0">
                <a:solidFill>
                  <a:schemeClr val="tx2">
                    <a:lumMod val="60000"/>
                    <a:lumOff val="40000"/>
                  </a:schemeClr>
                </a:solidFill>
              </a:rPr>
              <a:t>NASA/JPL: </a:t>
            </a:r>
            <a:r>
              <a:rPr lang="en-US" sz="1800" i="1" dirty="0">
                <a:solidFill>
                  <a:schemeClr val="tx2">
                    <a:lumMod val="60000"/>
                    <a:lumOff val="40000"/>
                  </a:schemeClr>
                </a:solidFill>
              </a:rPr>
              <a:t>Status of NASA's Atmospheric Infrared Sounder (AIRS) and CubeSat Infrared Atmospheric Sounder (CIRAS) Projects</a:t>
            </a:r>
            <a:r>
              <a:rPr lang="en-US" sz="1800" dirty="0">
                <a:solidFill>
                  <a:schemeClr val="tx2">
                    <a:lumMod val="60000"/>
                    <a:lumOff val="40000"/>
                  </a:schemeClr>
                </a:solidFill>
              </a:rPr>
              <a:t>, EUMETSAT Satellite conference, 2017</a:t>
            </a:r>
            <a:endParaRPr lang="en-GB" sz="1800" dirty="0">
              <a:solidFill>
                <a:schemeClr val="tx2">
                  <a:lumMod val="60000"/>
                  <a:lumOff val="40000"/>
                </a:schemeClr>
              </a:solidFill>
            </a:endParaRPr>
          </a:p>
          <a:p>
            <a:pPr marL="720000" indent="-900000">
              <a:buNone/>
            </a:pPr>
            <a:r>
              <a:rPr lang="en-US" sz="1900" dirty="0">
                <a:solidFill>
                  <a:schemeClr val="tx2">
                    <a:lumMod val="60000"/>
                    <a:lumOff val="40000"/>
                  </a:schemeClr>
                </a:solidFill>
              </a:rPr>
              <a:t>Kevin </a:t>
            </a:r>
            <a:r>
              <a:rPr lang="en-US" sz="1900" dirty="0" err="1">
                <a:solidFill>
                  <a:schemeClr val="tx2">
                    <a:lumMod val="60000"/>
                    <a:lumOff val="40000"/>
                  </a:schemeClr>
                </a:solidFill>
              </a:rPr>
              <a:t>Maschhoff</a:t>
            </a:r>
            <a:r>
              <a:rPr lang="en-US" sz="1900" dirty="0">
                <a:solidFill>
                  <a:schemeClr val="tx2">
                    <a:lumMod val="60000"/>
                    <a:lumOff val="40000"/>
                  </a:schemeClr>
                </a:solidFill>
              </a:rPr>
              <a:t>, </a:t>
            </a:r>
            <a:r>
              <a:rPr lang="en-US" sz="1900" i="1" dirty="0">
                <a:solidFill>
                  <a:schemeClr val="tx2">
                    <a:lumMod val="60000"/>
                    <a:lumOff val="40000"/>
                  </a:schemeClr>
                </a:solidFill>
              </a:rPr>
              <a:t>BAE systems: </a:t>
            </a:r>
            <a:r>
              <a:rPr lang="en-US" sz="1900" i="1" dirty="0" err="1">
                <a:solidFill>
                  <a:schemeClr val="tx2">
                    <a:lumMod val="60000"/>
                    <a:lumOff val="40000"/>
                  </a:schemeClr>
                </a:solidFill>
              </a:rPr>
              <a:t>MISTiC</a:t>
            </a:r>
            <a:r>
              <a:rPr lang="en-US" sz="1900" i="1" dirty="0">
                <a:solidFill>
                  <a:schemeClr val="tx2">
                    <a:lumMod val="60000"/>
                    <a:lumOff val="40000"/>
                  </a:schemeClr>
                </a:solidFill>
              </a:rPr>
              <a:t> Winds, a micro-satellite constellation approach to high resolution observations of the atmosphere using infrared sounding and 3D wind measurements</a:t>
            </a:r>
            <a:r>
              <a:rPr lang="en-US" sz="1900" dirty="0">
                <a:solidFill>
                  <a:schemeClr val="tx2">
                    <a:lumMod val="60000"/>
                    <a:lumOff val="40000"/>
                  </a:schemeClr>
                </a:solidFill>
              </a:rPr>
              <a:t>, IWW13, 2016</a:t>
            </a:r>
          </a:p>
          <a:p>
            <a:pPr marL="720000" indent="-900000">
              <a:buNone/>
            </a:pPr>
            <a:r>
              <a:rPr lang="en-US" sz="1900" dirty="0">
                <a:solidFill>
                  <a:schemeClr val="tx2">
                    <a:lumMod val="60000"/>
                    <a:lumOff val="40000"/>
                  </a:schemeClr>
                </a:solidFill>
              </a:rPr>
              <a:t>…</a:t>
            </a:r>
            <a:r>
              <a:rPr lang="en-US" sz="1900" dirty="0" err="1">
                <a:solidFill>
                  <a:schemeClr val="tx2">
                    <a:lumMod val="60000"/>
                    <a:lumOff val="40000"/>
                  </a:schemeClr>
                </a:solidFill>
              </a:rPr>
              <a:t>etc</a:t>
            </a:r>
            <a:br>
              <a:rPr lang="en-US" sz="1900" dirty="0"/>
            </a:br>
            <a:endParaRPr lang="fr-FR" sz="1900" dirty="0"/>
          </a:p>
          <a:p>
            <a:endParaRPr lang="en-US" dirty="0"/>
          </a:p>
          <a:p>
            <a:pPr lvl="1"/>
            <a:endParaRPr lang="en-GB" dirty="0"/>
          </a:p>
        </p:txBody>
      </p:sp>
    </p:spTree>
    <p:extLst>
      <p:ext uri="{BB962C8B-B14F-4D97-AF65-F5344CB8AC3E}">
        <p14:creationId xmlns:p14="http://schemas.microsoft.com/office/powerpoint/2010/main" val="2188382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idx="1"/>
          </p:nvPr>
        </p:nvSpPr>
        <p:spPr bwMode="auto">
          <a:xfrm>
            <a:off x="113016" y="992188"/>
            <a:ext cx="9620432" cy="5391150"/>
          </a:xfrm>
          <a:prstGeom prst="rect">
            <a:avLst/>
          </a:prstGeom>
          <a:noFill/>
          <a:ln>
            <a:miter lim="800000"/>
            <a:headEnd/>
            <a:tailEnd/>
          </a:ln>
        </p:spPr>
        <p:txBody>
          <a:bodyPr>
            <a:normAutofit/>
          </a:bodyPr>
          <a:lstStyle/>
          <a:p>
            <a:pPr lvl="0">
              <a:buClr>
                <a:srgbClr val="FF0000"/>
              </a:buClr>
              <a:buFont typeface="Wingdings" pitchFamily="2" charset="2"/>
              <a:buChar char="ü"/>
            </a:pPr>
            <a:r>
              <a:rPr lang="fr-FR" sz="2400" dirty="0" err="1"/>
              <a:t>Known</a:t>
            </a:r>
            <a:r>
              <a:rPr lang="fr-FR" sz="2400" dirty="0"/>
              <a:t> </a:t>
            </a:r>
            <a:r>
              <a:rPr lang="fr-FR" sz="2400" dirty="0" err="1"/>
              <a:t>difficulties</a:t>
            </a:r>
            <a:r>
              <a:rPr lang="fr-FR" sz="2400" dirty="0"/>
              <a:t> </a:t>
            </a:r>
            <a:r>
              <a:rPr lang="fr-FR" sz="2400" dirty="0" err="1"/>
              <a:t>with</a:t>
            </a:r>
            <a:r>
              <a:rPr lang="fr-FR" sz="2400" dirty="0"/>
              <a:t> IR </a:t>
            </a:r>
            <a:r>
              <a:rPr lang="fr-FR" sz="2400" dirty="0" err="1"/>
              <a:t>sounders</a:t>
            </a:r>
            <a:r>
              <a:rPr lang="fr-FR" sz="2400" dirty="0"/>
              <a:t> data</a:t>
            </a:r>
            <a:endParaRPr lang="en-GB" sz="2400" dirty="0"/>
          </a:p>
          <a:p>
            <a:pPr marL="720000" lvl="0">
              <a:spcBef>
                <a:spcPts val="300"/>
              </a:spcBef>
              <a:buClr>
                <a:srgbClr val="FF0000"/>
              </a:buClr>
            </a:pPr>
            <a:r>
              <a:rPr lang="en-GB" sz="2000" dirty="0"/>
              <a:t>Cross correlation tracking methods not very efficient considering smooth temperature/humidity fields. Not enough contrast/entropy for good matching.</a:t>
            </a:r>
          </a:p>
          <a:p>
            <a:pPr marL="720000" lvl="0">
              <a:spcBef>
                <a:spcPts val="300"/>
              </a:spcBef>
              <a:buClr>
                <a:srgbClr val="FF0000"/>
              </a:buClr>
            </a:pPr>
            <a:r>
              <a:rPr lang="fr-FR" sz="2000" dirty="0" err="1"/>
              <a:t>Really</a:t>
            </a:r>
            <a:r>
              <a:rPr lang="fr-FR" sz="2000" dirty="0"/>
              <a:t> </a:t>
            </a:r>
            <a:r>
              <a:rPr lang="fr-FR" sz="2000" dirty="0" err="1"/>
              <a:t>difficult</a:t>
            </a:r>
            <a:r>
              <a:rPr lang="fr-FR" sz="2000" dirty="0"/>
              <a:t> to deal </a:t>
            </a:r>
            <a:r>
              <a:rPr lang="fr-FR" sz="2000" dirty="0" err="1"/>
              <a:t>with</a:t>
            </a:r>
            <a:r>
              <a:rPr lang="fr-FR" sz="2000" dirty="0"/>
              <a:t> convection.</a:t>
            </a:r>
          </a:p>
          <a:p>
            <a:pPr marL="720000" lvl="0">
              <a:spcBef>
                <a:spcPts val="300"/>
              </a:spcBef>
              <a:buClr>
                <a:srgbClr val="FF0000"/>
              </a:buClr>
            </a:pPr>
            <a:r>
              <a:rPr lang="fr-FR" sz="2000" dirty="0" err="1"/>
              <a:t>Each</a:t>
            </a:r>
            <a:r>
              <a:rPr lang="fr-FR" sz="2000" dirty="0"/>
              <a:t> layer </a:t>
            </a:r>
            <a:r>
              <a:rPr lang="fr-FR" sz="2000" dirty="0" err="1"/>
              <a:t>is</a:t>
            </a:r>
            <a:r>
              <a:rPr lang="fr-FR" sz="2000" dirty="0"/>
              <a:t> </a:t>
            </a:r>
            <a:r>
              <a:rPr lang="fr-FR" sz="2000" dirty="0" err="1"/>
              <a:t>considered</a:t>
            </a:r>
            <a:r>
              <a:rPr lang="fr-FR" sz="2000" dirty="0"/>
              <a:t> </a:t>
            </a:r>
            <a:r>
              <a:rPr lang="fr-FR" sz="2000" dirty="0" err="1"/>
              <a:t>separately</a:t>
            </a:r>
            <a:r>
              <a:rPr lang="fr-FR" sz="2000" dirty="0"/>
              <a:t>.</a:t>
            </a:r>
            <a:endParaRPr lang="en-GB" sz="2000" dirty="0"/>
          </a:p>
          <a:p>
            <a:pPr lvl="0">
              <a:buClr>
                <a:srgbClr val="FF0000"/>
              </a:buClr>
              <a:buFont typeface="Wingdings" pitchFamily="2" charset="2"/>
              <a:buChar char="ü"/>
            </a:pPr>
            <a:endParaRPr lang="en-GB" sz="2400" dirty="0"/>
          </a:p>
          <a:p>
            <a:pPr lvl="0">
              <a:buClr>
                <a:srgbClr val="FF0000"/>
              </a:buClr>
              <a:buFont typeface="Wingdings" pitchFamily="2" charset="2"/>
              <a:buChar char="ü"/>
            </a:pPr>
            <a:r>
              <a:rPr lang="fr-FR" sz="2400" dirty="0"/>
              <a:t>3D </a:t>
            </a:r>
            <a:r>
              <a:rPr lang="fr-FR" sz="2400" dirty="0" err="1"/>
              <a:t>optical</a:t>
            </a:r>
            <a:r>
              <a:rPr lang="fr-FR" sz="2400" dirty="0"/>
              <a:t> flow technique </a:t>
            </a:r>
            <a:r>
              <a:rPr lang="fr-FR" sz="2400" dirty="0" err="1"/>
              <a:t>developped</a:t>
            </a:r>
            <a:endParaRPr lang="en-GB" sz="2400" dirty="0"/>
          </a:p>
          <a:p>
            <a:pPr marL="720000" lvl="0">
              <a:spcBef>
                <a:spcPts val="300"/>
              </a:spcBef>
              <a:buClr>
                <a:srgbClr val="FF0000"/>
              </a:buClr>
            </a:pPr>
            <a:r>
              <a:rPr lang="fr-FR" sz="2000" dirty="0"/>
              <a:t>Collaboration </a:t>
            </a:r>
            <a:r>
              <a:rPr lang="fr-FR" sz="2000" dirty="0" err="1"/>
              <a:t>with</a:t>
            </a:r>
            <a:r>
              <a:rPr lang="fr-FR" sz="2000" dirty="0"/>
              <a:t> P. Héas (INRIA)</a:t>
            </a:r>
            <a:endParaRPr lang="en-US" sz="2000" dirty="0"/>
          </a:p>
          <a:p>
            <a:pPr marL="720000" lvl="0">
              <a:spcBef>
                <a:spcPts val="300"/>
              </a:spcBef>
              <a:buClr>
                <a:srgbClr val="FF0000"/>
              </a:buClr>
            </a:pPr>
            <a:r>
              <a:rPr lang="en-US" sz="2000" dirty="0"/>
              <a:t>Derive winds from IR sounders Level 2 products</a:t>
            </a:r>
          </a:p>
          <a:p>
            <a:pPr marL="720000" lvl="0">
              <a:spcBef>
                <a:spcPts val="300"/>
              </a:spcBef>
              <a:buClr>
                <a:srgbClr val="FF0000"/>
              </a:buClr>
            </a:pPr>
            <a:r>
              <a:rPr lang="en-US" sz="2000" dirty="0"/>
              <a:t>Derivation of all pressure levels in one pass</a:t>
            </a:r>
          </a:p>
          <a:p>
            <a:pPr marL="1210950" lvl="1">
              <a:spcBef>
                <a:spcPts val="300"/>
              </a:spcBef>
              <a:buClr>
                <a:srgbClr val="FF0000"/>
              </a:buClr>
            </a:pPr>
            <a:r>
              <a:rPr lang="en-US" sz="1600" dirty="0"/>
              <a:t>Vertical motion is also considered</a:t>
            </a:r>
          </a:p>
          <a:p>
            <a:pPr marL="1210950" lvl="1">
              <a:spcBef>
                <a:spcPts val="300"/>
              </a:spcBef>
              <a:buClr>
                <a:srgbClr val="FF0000"/>
              </a:buClr>
            </a:pPr>
            <a:r>
              <a:rPr lang="en-US" sz="1600" dirty="0"/>
              <a:t>u, v, </a:t>
            </a:r>
            <a:r>
              <a:rPr lang="el-GR" sz="1600" dirty="0"/>
              <a:t>ω</a:t>
            </a:r>
            <a:r>
              <a:rPr lang="en-US" sz="1600" dirty="0"/>
              <a:t> retrieved at each level on each grid pixel</a:t>
            </a:r>
          </a:p>
          <a:p>
            <a:pPr marL="720000">
              <a:spcBef>
                <a:spcPts val="300"/>
              </a:spcBef>
              <a:buClr>
                <a:srgbClr val="FF0000"/>
              </a:buClr>
            </a:pPr>
            <a:r>
              <a:rPr lang="en-US" sz="2000" dirty="0"/>
              <a:t>Operational model</a:t>
            </a:r>
          </a:p>
          <a:p>
            <a:pPr marL="1210950" lvl="1">
              <a:spcBef>
                <a:spcPts val="300"/>
              </a:spcBef>
              <a:buClr>
                <a:srgbClr val="FF0000"/>
              </a:buClr>
            </a:pPr>
            <a:r>
              <a:rPr lang="en-US" sz="1600" dirty="0"/>
              <a:t>Can run in real-time with reasonable computing resources</a:t>
            </a:r>
          </a:p>
          <a:p>
            <a:pPr marL="720000">
              <a:spcBef>
                <a:spcPts val="300"/>
              </a:spcBef>
              <a:buClr>
                <a:srgbClr val="FF0000"/>
              </a:buClr>
            </a:pPr>
            <a:r>
              <a:rPr lang="en-US" sz="2000" dirty="0"/>
              <a:t>Based on modern mathematics</a:t>
            </a:r>
          </a:p>
          <a:p>
            <a:pPr marL="720000">
              <a:spcBef>
                <a:spcPts val="300"/>
              </a:spcBef>
              <a:buClr>
                <a:srgbClr val="FF0000"/>
              </a:buClr>
            </a:pPr>
            <a:endParaRPr lang="fr-FR" sz="2000" dirty="0"/>
          </a:p>
          <a:p>
            <a:pPr marL="720000" lvl="0">
              <a:spcBef>
                <a:spcPts val="300"/>
              </a:spcBef>
              <a:buClr>
                <a:srgbClr val="FF0000"/>
              </a:buClr>
            </a:pPr>
            <a:endParaRPr lang="en-GB" dirty="0"/>
          </a:p>
          <a:p>
            <a:pPr>
              <a:buClr>
                <a:srgbClr val="FF0000"/>
              </a:buClr>
            </a:pPr>
            <a:endParaRPr lang="en-GB" dirty="0"/>
          </a:p>
          <a:p>
            <a:pPr lvl="1"/>
            <a:endParaRPr lang="en-GB" dirty="0"/>
          </a:p>
          <a:p>
            <a:endParaRPr lang="en-GB" dirty="0"/>
          </a:p>
        </p:txBody>
      </p:sp>
      <p:sp>
        <p:nvSpPr>
          <p:cNvPr id="5" name="Title 9"/>
          <p:cNvSpPr txBox="1">
            <a:spLocks/>
          </p:cNvSpPr>
          <p:nvPr/>
        </p:nvSpPr>
        <p:spPr>
          <a:xfrm>
            <a:off x="390000" y="120000"/>
            <a:ext cx="9150351" cy="960000"/>
          </a:xfrm>
          <a:prstGeom prst="rect">
            <a:avLst/>
          </a:prstGeom>
        </p:spPr>
        <p:txBody>
          <a:bodyPr lIns="107287" tIns="53643" rIns="107287" bIns="53643"/>
          <a:lstStyle/>
          <a:p>
            <a:pPr defTabSz="1072866">
              <a:defRPr/>
            </a:pPr>
            <a:r>
              <a:rPr lang="en-GB" sz="2800" kern="0" dirty="0">
                <a:latin typeface="+mj-lt"/>
                <a:ea typeface="+mj-ea"/>
                <a:cs typeface="+mj-cs"/>
              </a:rPr>
              <a:t>Which strategy adopted at </a:t>
            </a:r>
            <a:r>
              <a:rPr lang="en-GB" sz="2800" kern="0" dirty="0" err="1">
                <a:latin typeface="+mj-lt"/>
                <a:ea typeface="+mj-ea"/>
                <a:cs typeface="+mj-cs"/>
              </a:rPr>
              <a:t>Eumetsat</a:t>
            </a:r>
            <a:r>
              <a:rPr lang="en-GB" sz="2800" kern="0" dirty="0">
                <a:latin typeface="+mj-lt"/>
                <a:ea typeface="+mj-ea"/>
                <a:cs typeface="+mj-cs"/>
              </a:rPr>
              <a:t>?</a:t>
            </a:r>
            <a:endParaRPr lang="en-GB" sz="2500" kern="0" dirty="0">
              <a:latin typeface="+mj-lt"/>
              <a:ea typeface="+mj-ea"/>
              <a:cs typeface="+mj-cs"/>
            </a:endParaRPr>
          </a:p>
        </p:txBody>
      </p:sp>
    </p:spTree>
    <p:extLst>
      <p:ext uri="{BB962C8B-B14F-4D97-AF65-F5344CB8AC3E}">
        <p14:creationId xmlns:p14="http://schemas.microsoft.com/office/powerpoint/2010/main" val="174456641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International interest and support</a:t>
            </a:r>
          </a:p>
        </p:txBody>
      </p:sp>
      <p:sp>
        <p:nvSpPr>
          <p:cNvPr id="2050" name="Rectangle 2"/>
          <p:cNvSpPr>
            <a:spLocks noGrp="1" noChangeArrowheads="1"/>
          </p:cNvSpPr>
          <p:nvPr>
            <p:ph idx="1"/>
          </p:nvPr>
        </p:nvSpPr>
        <p:spPr bwMode="auto">
          <a:prstGeom prst="rect">
            <a:avLst/>
          </a:prstGeom>
          <a:noFill/>
          <a:ln>
            <a:miter lim="800000"/>
            <a:headEnd/>
            <a:tailEnd/>
          </a:ln>
        </p:spPr>
        <p:txBody>
          <a:bodyPr>
            <a:normAutofit/>
          </a:bodyPr>
          <a:lstStyle/>
          <a:p>
            <a:pPr lvl="0">
              <a:buClr>
                <a:srgbClr val="FF0000"/>
              </a:buClr>
            </a:pPr>
            <a:endParaRPr lang="fr-FR" sz="2400" dirty="0">
              <a:solidFill>
                <a:srgbClr val="00B050"/>
              </a:solidFill>
            </a:endParaRPr>
          </a:p>
          <a:p>
            <a:pPr lvl="0">
              <a:buClr>
                <a:srgbClr val="FF0000"/>
              </a:buClr>
              <a:buFont typeface="Wingdings" panose="05000000000000000000" pitchFamily="2" charset="2"/>
              <a:buChar char="ü"/>
            </a:pPr>
            <a:r>
              <a:rPr lang="fr-FR" sz="2400" dirty="0"/>
              <a:t>CGMS-45: </a:t>
            </a:r>
            <a:r>
              <a:rPr lang="en-US" sz="2400" dirty="0" err="1"/>
              <a:t>Jeju</a:t>
            </a:r>
            <a:r>
              <a:rPr lang="en-US" sz="2400" dirty="0"/>
              <a:t> Island, Republic of Korea, 11-16 June 2017</a:t>
            </a:r>
            <a:r>
              <a:rPr lang="en-US" sz="2400" dirty="0">
                <a:solidFill>
                  <a:srgbClr val="00B050"/>
                </a:solidFill>
              </a:rPr>
              <a:t> </a:t>
            </a:r>
            <a:endParaRPr lang="fr-FR" sz="2400" dirty="0">
              <a:solidFill>
                <a:srgbClr val="00B050"/>
              </a:solidFill>
            </a:endParaRPr>
          </a:p>
          <a:p>
            <a:pPr marL="0" indent="0">
              <a:buClr>
                <a:srgbClr val="FF0000"/>
              </a:buClr>
              <a:buNone/>
            </a:pPr>
            <a:r>
              <a:rPr lang="en-GB" sz="1800" b="1" dirty="0">
                <a:solidFill>
                  <a:schemeClr val="tx2">
                    <a:lumMod val="60000"/>
                    <a:lumOff val="40000"/>
                  </a:schemeClr>
                </a:solidFill>
              </a:rPr>
              <a:t>A45:03</a:t>
            </a:r>
            <a:r>
              <a:rPr lang="en-GB" sz="1800" dirty="0">
                <a:solidFill>
                  <a:schemeClr val="tx2">
                    <a:lumMod val="60000"/>
                    <a:lumOff val="40000"/>
                  </a:schemeClr>
                </a:solidFill>
              </a:rPr>
              <a:t>: </a:t>
            </a:r>
            <a:r>
              <a:rPr lang="en-US" sz="1800" dirty="0">
                <a:solidFill>
                  <a:schemeClr val="tx2">
                    <a:lumMod val="60000"/>
                    <a:lumOff val="40000"/>
                  </a:schemeClr>
                </a:solidFill>
              </a:rPr>
              <a:t>IWWG to liaise with the NOAA representative on PSTG (Jeff Key, jeff.key@noaa.gov) regarding the potential use of 3D winds from AIRS for Year of Polar Prediction studies. </a:t>
            </a:r>
            <a:r>
              <a:rPr lang="en-US" sz="1800" dirty="0"/>
              <a:t>	</a:t>
            </a:r>
          </a:p>
          <a:p>
            <a:pPr lvl="0">
              <a:buClr>
                <a:srgbClr val="FF0000"/>
              </a:buClr>
              <a:buNone/>
            </a:pPr>
            <a:endParaRPr lang="fr-FR" sz="2400" dirty="0">
              <a:solidFill>
                <a:srgbClr val="00B050"/>
              </a:solidFill>
            </a:endParaRPr>
          </a:p>
          <a:p>
            <a:pPr lvl="0">
              <a:buClr>
                <a:srgbClr val="FF0000"/>
              </a:buClr>
              <a:buFont typeface="Wingdings" panose="05000000000000000000" pitchFamily="2" charset="2"/>
              <a:buChar char="ü"/>
            </a:pPr>
            <a:r>
              <a:rPr lang="en-US" sz="2400" dirty="0"/>
              <a:t>Sixth WMO Workshop on the Impact of Various Observing Systems on Numerical Weather Prediction, Shanghai, China, 10-13 May 2016</a:t>
            </a:r>
            <a:r>
              <a:rPr lang="fr-FR" sz="2400" dirty="0"/>
              <a:t>:</a:t>
            </a:r>
            <a:endParaRPr lang="en-GB" sz="2400" dirty="0"/>
          </a:p>
          <a:p>
            <a:pPr marL="0" lvl="0" indent="0">
              <a:buClr>
                <a:srgbClr val="FF0000"/>
              </a:buClr>
              <a:buNone/>
            </a:pPr>
            <a:r>
              <a:rPr lang="en-US" sz="1800" b="1" dirty="0">
                <a:solidFill>
                  <a:schemeClr val="tx2">
                    <a:lumMod val="60000"/>
                    <a:lumOff val="40000"/>
                  </a:schemeClr>
                </a:solidFill>
              </a:rPr>
              <a:t>Recommendation 4</a:t>
            </a:r>
            <a:r>
              <a:rPr lang="en-US" sz="1800" dirty="0">
                <a:solidFill>
                  <a:schemeClr val="tx2">
                    <a:lumMod val="60000"/>
                    <a:lumOff val="40000"/>
                  </a:schemeClr>
                </a:solidFill>
              </a:rPr>
              <a:t>: Additional data impact studies for new AMV products (e.g. LEO-GEO winds, IR sounder winds, MISR winds) are strongly encouraged.</a:t>
            </a:r>
          </a:p>
          <a:p>
            <a:pPr marL="0" lvl="0" indent="0">
              <a:buClr>
                <a:srgbClr val="FF0000"/>
              </a:buClr>
              <a:buNone/>
            </a:pPr>
            <a:endParaRPr lang="en-GB" sz="1800" dirty="0">
              <a:solidFill>
                <a:schemeClr val="tx2">
                  <a:lumMod val="60000"/>
                  <a:lumOff val="40000"/>
                </a:schemeClr>
              </a:solidFill>
            </a:endParaRPr>
          </a:p>
          <a:p>
            <a:pPr lvl="0">
              <a:buClr>
                <a:srgbClr val="FF0000"/>
              </a:buClr>
              <a:buFont typeface="Wingdings" panose="05000000000000000000" pitchFamily="2" charset="2"/>
              <a:buChar char="ü"/>
            </a:pPr>
            <a:r>
              <a:rPr lang="fr-FR" sz="2400" dirty="0"/>
              <a:t>IWW13: </a:t>
            </a:r>
            <a:r>
              <a:rPr lang="en-US" sz="2400" dirty="0"/>
              <a:t>Monterey, USA, 27 June-1 July 2016 </a:t>
            </a:r>
            <a:endParaRPr lang="fr-FR" sz="2400" dirty="0"/>
          </a:p>
          <a:p>
            <a:pPr marL="0" indent="0">
              <a:buClr>
                <a:srgbClr val="FF0000"/>
              </a:buClr>
              <a:buNone/>
            </a:pPr>
            <a:r>
              <a:rPr lang="en-US" sz="1900" b="1" dirty="0">
                <a:solidFill>
                  <a:schemeClr val="tx2">
                    <a:lumMod val="60000"/>
                    <a:lumOff val="40000"/>
                  </a:schemeClr>
                </a:solidFill>
              </a:rPr>
              <a:t>Recommendation to space agencies</a:t>
            </a:r>
            <a:r>
              <a:rPr lang="en-US" sz="1900" dirty="0">
                <a:solidFill>
                  <a:schemeClr val="tx2">
                    <a:lumMod val="60000"/>
                    <a:lumOff val="40000"/>
                  </a:schemeClr>
                </a:solidFill>
              </a:rPr>
              <a:t>: to implement satellite missions that allow the provision of wind profile information with global coverage (e.g., DWL, hyperspectral IR with high temporal frequency and spatial resolution).</a:t>
            </a:r>
            <a:endParaRPr lang="en-US" dirty="0">
              <a:solidFill>
                <a:schemeClr val="tx2">
                  <a:lumMod val="60000"/>
                  <a:lumOff val="40000"/>
                </a:schemeClr>
              </a:solidFill>
            </a:endParaRPr>
          </a:p>
          <a:p>
            <a:pPr lvl="0">
              <a:buClr>
                <a:srgbClr val="FF0000"/>
              </a:buClr>
              <a:buFont typeface="Wingdings" pitchFamily="2" charset="2"/>
              <a:buChar char="ü"/>
            </a:pPr>
            <a:endParaRPr lang="en-GB" sz="3600" dirty="0"/>
          </a:p>
          <a:p>
            <a:pPr>
              <a:buClr>
                <a:srgbClr val="FF0000"/>
              </a:buClr>
            </a:pPr>
            <a:endParaRPr lang="en-GB" dirty="0"/>
          </a:p>
          <a:p>
            <a:pPr lvl="1"/>
            <a:endParaRPr lang="en-GB" dirty="0"/>
          </a:p>
          <a:p>
            <a:endParaRPr lang="en-GB" dirty="0"/>
          </a:p>
        </p:txBody>
      </p:sp>
    </p:spTree>
    <p:extLst>
      <p:ext uri="{BB962C8B-B14F-4D97-AF65-F5344CB8AC3E}">
        <p14:creationId xmlns:p14="http://schemas.microsoft.com/office/powerpoint/2010/main" val="309050945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concept</a:t>
            </a:r>
            <a:endParaRPr lang="en-GB"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619" y="2229914"/>
            <a:ext cx="5602620" cy="3240000"/>
          </a:xfrm>
        </p:spPr>
      </p:pic>
      <p:sp>
        <p:nvSpPr>
          <p:cNvPr id="9" name="Rectangle 8"/>
          <p:cNvSpPr/>
          <p:nvPr/>
        </p:nvSpPr>
        <p:spPr>
          <a:xfrm>
            <a:off x="486727" y="1388086"/>
            <a:ext cx="4953000" cy="830997"/>
          </a:xfrm>
          <a:prstGeom prst="rect">
            <a:avLst/>
          </a:prstGeom>
        </p:spPr>
        <p:txBody>
          <a:bodyPr>
            <a:spAutoFit/>
          </a:bodyPr>
          <a:lstStyle/>
          <a:p>
            <a:r>
              <a:rPr lang="en-US" sz="1200" dirty="0">
                <a:solidFill>
                  <a:schemeClr val="tx1"/>
                </a:solidFill>
                <a:latin typeface="Arial" panose="020B0604020202020204" pitchFamily="34" charset="0"/>
                <a:cs typeface="Arial" panose="020B0604020202020204" pitchFamily="34" charset="0"/>
              </a:rPr>
              <a:t>Grid</a:t>
            </a:r>
          </a:p>
          <a:p>
            <a:pPr lvl="1"/>
            <a:r>
              <a:rPr lang="en-US" sz="1200" dirty="0">
                <a:solidFill>
                  <a:schemeClr val="tx1"/>
                </a:solidFill>
                <a:latin typeface="Arial" panose="020B0604020202020204" pitchFamily="34" charset="0"/>
                <a:cs typeface="Arial" panose="020B0604020202020204" pitchFamily="34" charset="0"/>
              </a:rPr>
              <a:t>Polar stereographic projection</a:t>
            </a:r>
          </a:p>
          <a:p>
            <a:pPr lvl="1"/>
            <a:r>
              <a:rPr lang="en-US" sz="1200" dirty="0">
                <a:solidFill>
                  <a:schemeClr val="tx1"/>
                </a:solidFill>
                <a:latin typeface="Arial" panose="020B0604020202020204" pitchFamily="34" charset="0"/>
                <a:cs typeface="Arial" panose="020B0604020202020204" pitchFamily="34" charset="0"/>
              </a:rPr>
              <a:t>Dimension: 512 </a:t>
            </a:r>
            <a:r>
              <a:rPr lang="en-US" sz="1200" dirty="0">
                <a:solidFill>
                  <a:schemeClr val="tx1"/>
                </a:solidFill>
                <a:latin typeface="Arial" panose="020B0604020202020204" pitchFamily="34" charset="0"/>
                <a:cs typeface="Arial" panose="020B0604020202020204" pitchFamily="34" charset="0"/>
                <a:sym typeface="Symbol"/>
              </a:rPr>
              <a:t> </a:t>
            </a:r>
            <a:r>
              <a:rPr lang="en-US" sz="1200" dirty="0">
                <a:solidFill>
                  <a:schemeClr val="tx1"/>
                </a:solidFill>
                <a:latin typeface="Arial" panose="020B0604020202020204" pitchFamily="34" charset="0"/>
                <a:cs typeface="Arial" panose="020B0604020202020204" pitchFamily="34" charset="0"/>
              </a:rPr>
              <a:t>512</a:t>
            </a:r>
          </a:p>
          <a:p>
            <a:pPr lvl="1"/>
            <a:r>
              <a:rPr lang="en-US" sz="1200" dirty="0">
                <a:solidFill>
                  <a:schemeClr val="tx1"/>
                </a:solidFill>
                <a:latin typeface="Arial" panose="020B0604020202020204" pitchFamily="34" charset="0"/>
                <a:cs typeface="Arial" panose="020B0604020202020204" pitchFamily="34" charset="0"/>
              </a:rPr>
              <a:t>Resolution = 20 km</a:t>
            </a:r>
            <a:endParaRPr lang="en-GB" sz="1200" dirty="0">
              <a:solidFill>
                <a:schemeClr val="tx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710" y="1952530"/>
            <a:ext cx="3621031" cy="3794768"/>
          </a:xfrm>
          <a:prstGeom prst="rect">
            <a:avLst/>
          </a:prstGeom>
        </p:spPr>
      </p:pic>
    </p:spTree>
    <p:extLst>
      <p:ext uri="{BB962C8B-B14F-4D97-AF65-F5344CB8AC3E}">
        <p14:creationId xmlns:p14="http://schemas.microsoft.com/office/powerpoint/2010/main" val="11752048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 calcmode="lin" valueType="num">
                                      <p:cBhvr>
                                        <p:cTn id="14" dur="1000" fill="hold"/>
                                        <p:tgtEl>
                                          <p:spTgt spid="10"/>
                                        </p:tgtEl>
                                        <p:attrNameLst>
                                          <p:attrName>style.rotation</p:attrName>
                                        </p:attrNameLst>
                                      </p:cBhvr>
                                      <p:tavLst>
                                        <p:tav tm="0">
                                          <p:val>
                                            <p:fltVal val="90"/>
                                          </p:val>
                                        </p:tav>
                                        <p:tav tm="100000">
                                          <p:val>
                                            <p:fltVal val="0"/>
                                          </p:val>
                                        </p:tav>
                                      </p:tavLst>
                                    </p:anim>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concept</a:t>
            </a:r>
            <a:endParaRPr lang="en-GB" dirty="0"/>
          </a:p>
        </p:txBody>
      </p:sp>
      <p:pic>
        <p:nvPicPr>
          <p:cNvPr id="367618" name="Picture 2"/>
          <p:cNvPicPr>
            <a:picLocks noChangeAspect="1" noChangeArrowheads="1"/>
          </p:cNvPicPr>
          <p:nvPr/>
        </p:nvPicPr>
        <p:blipFill>
          <a:blip r:embed="rId2" cstate="print"/>
          <a:srcRect l="7874" t="18898" r="68898" b="25197"/>
          <a:stretch>
            <a:fillRect/>
          </a:stretch>
        </p:blipFill>
        <p:spPr bwMode="auto">
          <a:xfrm>
            <a:off x="710986" y="1868668"/>
            <a:ext cx="3111118" cy="4680000"/>
          </a:xfrm>
          <a:prstGeom prst="rect">
            <a:avLst/>
          </a:prstGeom>
          <a:noFill/>
          <a:ln w="9525">
            <a:noFill/>
            <a:miter lim="800000"/>
            <a:headEnd/>
            <a:tailEnd/>
          </a:ln>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809" t="8737" r="6400" b="7260"/>
          <a:stretch/>
        </p:blipFill>
        <p:spPr>
          <a:xfrm>
            <a:off x="5141936" y="1868668"/>
            <a:ext cx="4271429" cy="4680000"/>
          </a:xfrm>
          <a:prstGeom prst="rect">
            <a:avLst/>
          </a:prstGeom>
        </p:spPr>
      </p:pic>
      <p:sp>
        <p:nvSpPr>
          <p:cNvPr id="3" name="Content Placeholder 2"/>
          <p:cNvSpPr>
            <a:spLocks noGrp="1"/>
          </p:cNvSpPr>
          <p:nvPr>
            <p:ph idx="1"/>
          </p:nvPr>
        </p:nvSpPr>
        <p:spPr>
          <a:xfrm>
            <a:off x="162271" y="1066921"/>
            <a:ext cx="4208548" cy="585394"/>
          </a:xfrm>
        </p:spPr>
        <p:txBody>
          <a:bodyPr>
            <a:normAutofit fontScale="85000" lnSpcReduction="20000"/>
          </a:bodyPr>
          <a:lstStyle/>
          <a:p>
            <a:pPr marL="0" indent="0" algn="ctr">
              <a:buNone/>
            </a:pPr>
            <a:r>
              <a:rPr lang="en-US" dirty="0"/>
              <a:t>Joint inversion of</a:t>
            </a:r>
            <a:br>
              <a:rPr lang="en-US" dirty="0"/>
            </a:br>
            <a:r>
              <a:rPr lang="en-US" dirty="0"/>
              <a:t> all vertical levels</a:t>
            </a:r>
          </a:p>
        </p:txBody>
      </p:sp>
      <p:sp>
        <p:nvSpPr>
          <p:cNvPr id="6" name="Content Placeholder 2">
            <a:extLst>
              <a:ext uri="{FF2B5EF4-FFF2-40B4-BE49-F238E27FC236}">
                <a16:creationId xmlns:a16="http://schemas.microsoft.com/office/drawing/2014/main" id="{5AF957E8-697F-4E8D-AA6A-597E83937E77}"/>
              </a:ext>
            </a:extLst>
          </p:cNvPr>
          <p:cNvSpPr txBox="1">
            <a:spLocks/>
          </p:cNvSpPr>
          <p:nvPr/>
        </p:nvSpPr>
        <p:spPr bwMode="auto">
          <a:xfrm>
            <a:off x="5333330" y="1066921"/>
            <a:ext cx="3888642" cy="684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20000"/>
          </a:bodyPr>
          <a:lstStyle>
            <a:lvl1pPr marL="252000" indent="-252000" algn="l" rtl="0" eaLnBrk="1" fontAlgn="base" hangingPunct="1">
              <a:spcBef>
                <a:spcPts val="0"/>
              </a:spcBef>
              <a:spcAft>
                <a:spcPct val="0"/>
              </a:spcAft>
              <a:buFont typeface="Arial" pitchFamily="34" charset="0"/>
              <a:buChar char="•"/>
              <a:defRPr sz="2400">
                <a:solidFill>
                  <a:schemeClr val="tx2"/>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pitchFamily="34" charset="0"/>
              <a:buChar char="•"/>
              <a:defRPr sz="2000">
                <a:solidFill>
                  <a:schemeClr val="tx2"/>
                </a:solidFill>
                <a:latin typeface="Arial" pitchFamily="34" charset="0"/>
                <a:cs typeface="Arial" pitchFamily="34" charset="0"/>
              </a:defRPr>
            </a:lvl2pPr>
            <a:lvl3pPr marL="1143000" indent="-228600" algn="l" rtl="0" eaLnBrk="1" fontAlgn="base" hangingPunct="1">
              <a:spcBef>
                <a:spcPct val="20000"/>
              </a:spcBef>
              <a:spcAft>
                <a:spcPct val="0"/>
              </a:spcAft>
              <a:buFont typeface="Arial" pitchFamily="34" charset="0"/>
              <a:buChar char="•"/>
              <a:defRPr sz="1800">
                <a:solidFill>
                  <a:schemeClr val="tx2"/>
                </a:solidFill>
                <a:latin typeface="Arial" pitchFamily="34" charset="0"/>
                <a:cs typeface="Arial" pitchFamily="34" charset="0"/>
              </a:defRPr>
            </a:lvl3pPr>
            <a:lvl4pPr marL="1600200" indent="-228600" algn="l" rtl="0" eaLnBrk="1" fontAlgn="base" hangingPunct="1">
              <a:spcBef>
                <a:spcPct val="20000"/>
              </a:spcBef>
              <a:spcAft>
                <a:spcPct val="0"/>
              </a:spcAft>
              <a:buFont typeface="Arial" pitchFamily="34" charset="0"/>
              <a:buChar char="•"/>
              <a:defRPr sz="1600">
                <a:solidFill>
                  <a:schemeClr val="tx2"/>
                </a:solidFill>
                <a:latin typeface="Arial" pitchFamily="34" charset="0"/>
                <a:cs typeface="Arial" pitchFamily="34" charset="0"/>
              </a:defRPr>
            </a:lvl4pPr>
            <a:lvl5pPr marL="2057400" indent="-228600" algn="l" rtl="0" eaLnBrk="1" fontAlgn="base" hangingPunct="1">
              <a:spcBef>
                <a:spcPct val="20000"/>
              </a:spcBef>
              <a:spcAft>
                <a:spcPct val="0"/>
              </a:spcAft>
              <a:buFont typeface="Arial" pitchFamily="34" charset="0"/>
              <a:buChar char="•"/>
              <a:defRPr sz="1400">
                <a:solidFill>
                  <a:schemeClr val="tx2"/>
                </a:solidFill>
                <a:latin typeface="Arial" pitchFamily="34" charset="0"/>
                <a:cs typeface="Arial" pitchFamily="34" charset="0"/>
              </a:defRPr>
            </a:lvl5pPr>
            <a:lvl6pPr marL="2514600" indent="-228600" algn="l" rtl="0" eaLnBrk="1" fontAlgn="base" hangingPunct="1">
              <a:spcBef>
                <a:spcPct val="20000"/>
              </a:spcBef>
              <a:spcAft>
                <a:spcPct val="0"/>
              </a:spcAft>
              <a:defRPr sz="2400">
                <a:solidFill>
                  <a:schemeClr val="tx2"/>
                </a:solidFill>
                <a:latin typeface="+mn-lt"/>
              </a:defRPr>
            </a:lvl6pPr>
            <a:lvl7pPr marL="2971800" indent="-228600" algn="l" rtl="0" eaLnBrk="1" fontAlgn="base" hangingPunct="1">
              <a:spcBef>
                <a:spcPct val="20000"/>
              </a:spcBef>
              <a:spcAft>
                <a:spcPct val="0"/>
              </a:spcAft>
              <a:defRPr sz="2400">
                <a:solidFill>
                  <a:schemeClr val="tx2"/>
                </a:solidFill>
                <a:latin typeface="+mn-lt"/>
              </a:defRPr>
            </a:lvl7pPr>
            <a:lvl8pPr marL="3429000" indent="-228600" algn="l" rtl="0" eaLnBrk="1" fontAlgn="base" hangingPunct="1">
              <a:spcBef>
                <a:spcPct val="20000"/>
              </a:spcBef>
              <a:spcAft>
                <a:spcPct val="0"/>
              </a:spcAft>
              <a:defRPr sz="2400">
                <a:solidFill>
                  <a:schemeClr val="tx2"/>
                </a:solidFill>
                <a:latin typeface="+mn-lt"/>
              </a:defRPr>
            </a:lvl8pPr>
            <a:lvl9pPr marL="3886200" indent="-228600" algn="l" rtl="0" eaLnBrk="1" fontAlgn="base" hangingPunct="1">
              <a:spcBef>
                <a:spcPct val="20000"/>
              </a:spcBef>
              <a:spcAft>
                <a:spcPct val="0"/>
              </a:spcAft>
              <a:defRPr sz="2400">
                <a:solidFill>
                  <a:schemeClr val="tx2"/>
                </a:solidFill>
                <a:latin typeface="+mn-lt"/>
              </a:defRPr>
            </a:lvl9pPr>
          </a:lstStyle>
          <a:p>
            <a:pPr marL="0" indent="0" algn="ctr">
              <a:buNone/>
            </a:pPr>
            <a:r>
              <a:rPr lang="en-US" b="0" kern="0" dirty="0"/>
              <a:t>3 geophysical variables considered</a:t>
            </a:r>
          </a:p>
        </p:txBody>
      </p:sp>
    </p:spTree>
    <p:extLst>
      <p:ext uri="{BB962C8B-B14F-4D97-AF65-F5344CB8AC3E}">
        <p14:creationId xmlns:p14="http://schemas.microsoft.com/office/powerpoint/2010/main" val="25703095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ight Arrow Callout 26"/>
          <p:cNvSpPr/>
          <p:nvPr/>
        </p:nvSpPr>
        <p:spPr bwMode="auto">
          <a:xfrm>
            <a:off x="360000" y="1494844"/>
            <a:ext cx="2631882" cy="2027583"/>
          </a:xfrm>
          <a:prstGeom prst="rightArrowCallout">
            <a:avLst>
              <a:gd name="adj1" fmla="val 15164"/>
              <a:gd name="adj2" fmla="val 18770"/>
              <a:gd name="adj3" fmla="val 19426"/>
              <a:gd name="adj4" fmla="val 75249"/>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dirty="0">
              <a:ln>
                <a:noFill/>
              </a:ln>
              <a:solidFill>
                <a:schemeClr val="bg1"/>
              </a:solidFill>
              <a:effectLst/>
              <a:latin typeface="Tahoma" pitchFamily="34" charset="0"/>
            </a:endParaRPr>
          </a:p>
        </p:txBody>
      </p:sp>
      <p:pic>
        <p:nvPicPr>
          <p:cNvPr id="29" name="Picture 28" descr="stackB.png"/>
          <p:cNvPicPr>
            <a:picLocks noChangeAspect="1"/>
          </p:cNvPicPr>
          <p:nvPr/>
        </p:nvPicPr>
        <p:blipFill>
          <a:blip r:embed="rId2" cstate="print"/>
          <a:stretch>
            <a:fillRect/>
          </a:stretch>
        </p:blipFill>
        <p:spPr>
          <a:xfrm>
            <a:off x="523331" y="1984305"/>
            <a:ext cx="720000" cy="720000"/>
          </a:xfrm>
          <a:prstGeom prst="rect">
            <a:avLst/>
          </a:prstGeom>
          <a:noFill/>
        </p:spPr>
      </p:pic>
      <p:sp>
        <p:nvSpPr>
          <p:cNvPr id="2" name="Title 1"/>
          <p:cNvSpPr>
            <a:spLocks noGrp="1"/>
          </p:cNvSpPr>
          <p:nvPr>
            <p:ph type="title"/>
          </p:nvPr>
        </p:nvSpPr>
        <p:spPr/>
        <p:txBody>
          <a:bodyPr/>
          <a:lstStyle/>
          <a:p>
            <a:r>
              <a:rPr lang="en-US" dirty="0"/>
              <a:t>The model</a:t>
            </a:r>
            <a:endParaRPr lang="en-GB" dirty="0"/>
          </a:p>
        </p:txBody>
      </p:sp>
      <p:grpSp>
        <p:nvGrpSpPr>
          <p:cNvPr id="51" name="Group 50"/>
          <p:cNvGrpSpPr/>
          <p:nvPr/>
        </p:nvGrpSpPr>
        <p:grpSpPr>
          <a:xfrm>
            <a:off x="7591037" y="2609973"/>
            <a:ext cx="1969279" cy="2722773"/>
            <a:chOff x="7459229" y="2675877"/>
            <a:chExt cx="1969279" cy="2722773"/>
          </a:xfrm>
        </p:grpSpPr>
        <p:pic>
          <p:nvPicPr>
            <p:cNvPr id="5" name="Picture 4" descr="vector_field_quiver.jpg"/>
            <p:cNvPicPr>
              <a:picLocks noChangeAspect="1"/>
            </p:cNvPicPr>
            <p:nvPr/>
          </p:nvPicPr>
          <p:blipFill>
            <a:blip r:embed="rId3" cstate="print"/>
            <a:stretch>
              <a:fillRect/>
            </a:stretch>
          </p:blipFill>
          <p:spPr>
            <a:xfrm>
              <a:off x="7459229" y="2675877"/>
              <a:ext cx="1969279" cy="1800000"/>
            </a:xfrm>
            <a:prstGeom prst="rect">
              <a:avLst/>
            </a:prstGeom>
          </p:spPr>
        </p:pic>
        <p:sp>
          <p:nvSpPr>
            <p:cNvPr id="24" name="TextBox 23"/>
            <p:cNvSpPr txBox="1"/>
            <p:nvPr/>
          </p:nvSpPr>
          <p:spPr>
            <a:xfrm>
              <a:off x="7545944" y="4506098"/>
              <a:ext cx="1795849" cy="892552"/>
            </a:xfrm>
            <a:prstGeom prst="rect">
              <a:avLst/>
            </a:prstGeom>
            <a:noFill/>
          </p:spPr>
          <p:txBody>
            <a:bodyPr wrap="square" rtlCol="0">
              <a:spAutoFit/>
            </a:bodyPr>
            <a:lstStyle/>
            <a:p>
              <a:pPr algn="ctr"/>
              <a:r>
                <a:rPr lang="en-US" sz="1600" dirty="0">
                  <a:solidFill>
                    <a:schemeClr val="tx1"/>
                  </a:solidFill>
                </a:rPr>
                <a:t>3D wind field</a:t>
              </a:r>
            </a:p>
            <a:p>
              <a:br>
                <a:rPr lang="en-US" sz="1200" dirty="0">
                  <a:solidFill>
                    <a:schemeClr val="tx1"/>
                  </a:solidFill>
                </a:rPr>
              </a:br>
              <a:r>
                <a:rPr lang="en-US" sz="1200" dirty="0">
                  <a:solidFill>
                    <a:schemeClr val="tx1"/>
                  </a:solidFill>
                </a:rPr>
                <a:t>U,V,W fields derived from observations</a:t>
              </a:r>
              <a:endParaRPr lang="en-GB" sz="1200" dirty="0">
                <a:solidFill>
                  <a:schemeClr val="tx1"/>
                </a:solidFill>
              </a:endParaRPr>
            </a:p>
          </p:txBody>
        </p:sp>
      </p:grpSp>
      <p:grpSp>
        <p:nvGrpSpPr>
          <p:cNvPr id="35" name="Group 34"/>
          <p:cNvGrpSpPr/>
          <p:nvPr/>
        </p:nvGrpSpPr>
        <p:grpSpPr>
          <a:xfrm>
            <a:off x="3679711" y="2520000"/>
            <a:ext cx="3123969" cy="2160000"/>
            <a:chOff x="3807034" y="2758261"/>
            <a:chExt cx="3123969" cy="2160000"/>
          </a:xfrm>
        </p:grpSpPr>
        <p:pic>
          <p:nvPicPr>
            <p:cNvPr id="8" name="Picture 7" descr="newseventsimages.jpg"/>
            <p:cNvPicPr>
              <a:picLocks noChangeAspect="1"/>
            </p:cNvPicPr>
            <p:nvPr/>
          </p:nvPicPr>
          <p:blipFill>
            <a:blip r:embed="rId4" cstate="print"/>
            <a:stretch>
              <a:fillRect/>
            </a:stretch>
          </p:blipFill>
          <p:spPr>
            <a:xfrm>
              <a:off x="3807034" y="2758261"/>
              <a:ext cx="3123969" cy="2160000"/>
            </a:xfrm>
            <a:prstGeom prst="rect">
              <a:avLst/>
            </a:prstGeom>
          </p:spPr>
        </p:pic>
        <p:sp>
          <p:nvSpPr>
            <p:cNvPr id="6" name="Flowchart: Process 5"/>
            <p:cNvSpPr/>
            <p:nvPr/>
          </p:nvSpPr>
          <p:spPr bwMode="auto">
            <a:xfrm>
              <a:off x="4326818" y="3532790"/>
              <a:ext cx="2084400" cy="732359"/>
            </a:xfrm>
            <a:prstGeom prst="flowChartProcess">
              <a:avLst/>
            </a:prstGeom>
            <a:no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lang="en-US" sz="2000" dirty="0"/>
                <a:t>3D Winds Model</a:t>
              </a:r>
              <a:endParaRPr kumimoji="0" lang="en-GB" sz="2000" b="1" i="0" u="none" strike="noStrike" cap="none" normalizeH="0" baseline="0" dirty="0">
                <a:ln>
                  <a:noFill/>
                </a:ln>
                <a:solidFill>
                  <a:schemeClr val="bg1"/>
                </a:solidFill>
                <a:effectLst/>
                <a:latin typeface="Tahoma" pitchFamily="34" charset="0"/>
              </a:endParaRPr>
            </a:p>
          </p:txBody>
        </p:sp>
      </p:grpSp>
      <p:sp>
        <p:nvSpPr>
          <p:cNvPr id="17" name="Up Arrow Callout 16"/>
          <p:cNvSpPr/>
          <p:nvPr/>
        </p:nvSpPr>
        <p:spPr bwMode="auto">
          <a:xfrm>
            <a:off x="3940295" y="4752000"/>
            <a:ext cx="2602800" cy="1440000"/>
          </a:xfrm>
          <a:prstGeom prst="upArrowCallout">
            <a:avLst/>
          </a:prstGeom>
          <a:solidFill>
            <a:schemeClr val="accent4">
              <a:lumMod val="10000"/>
              <a:lumOff val="90000"/>
            </a:scheme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dirty="0">
              <a:ln>
                <a:noFill/>
              </a:ln>
              <a:solidFill>
                <a:schemeClr val="bg1"/>
              </a:solidFill>
              <a:effectLst/>
              <a:latin typeface="Tahoma" pitchFamily="34" charset="0"/>
            </a:endParaRPr>
          </a:p>
        </p:txBody>
      </p:sp>
      <p:sp>
        <p:nvSpPr>
          <p:cNvPr id="20" name="TextBox 19"/>
          <p:cNvSpPr txBox="1"/>
          <p:nvPr/>
        </p:nvSpPr>
        <p:spPr>
          <a:xfrm>
            <a:off x="3940295" y="5301068"/>
            <a:ext cx="2602800" cy="830997"/>
          </a:xfrm>
          <a:prstGeom prst="rect">
            <a:avLst/>
          </a:prstGeom>
          <a:noFill/>
          <a:ln>
            <a:noFill/>
          </a:ln>
        </p:spPr>
        <p:txBody>
          <a:bodyPr wrap="square" rtlCol="0">
            <a:spAutoFit/>
          </a:bodyPr>
          <a:lstStyle/>
          <a:p>
            <a:pPr algn="ctr"/>
            <a:r>
              <a:rPr lang="en-US" sz="1200" dirty="0">
                <a:solidFill>
                  <a:schemeClr val="tx1"/>
                </a:solidFill>
              </a:rPr>
              <a:t>Basic Conservation Law</a:t>
            </a:r>
          </a:p>
          <a:p>
            <a:pPr algn="ctr"/>
            <a:r>
              <a:rPr lang="en-US" sz="1200" dirty="0">
                <a:solidFill>
                  <a:schemeClr val="tx1"/>
                </a:solidFill>
              </a:rPr>
              <a:t>Minimization algorithm</a:t>
            </a:r>
            <a:br>
              <a:rPr lang="en-US" sz="1200" dirty="0">
                <a:solidFill>
                  <a:schemeClr val="tx1"/>
                </a:solidFill>
              </a:rPr>
            </a:br>
            <a:r>
              <a:rPr lang="en-US" sz="1200" dirty="0">
                <a:solidFill>
                  <a:schemeClr val="tx1"/>
                </a:solidFill>
              </a:rPr>
              <a:t>Regularization</a:t>
            </a:r>
          </a:p>
          <a:p>
            <a:pPr algn="ctr"/>
            <a:endParaRPr lang="en-GB" sz="1200" dirty="0">
              <a:solidFill>
                <a:schemeClr val="tx1"/>
              </a:solidFill>
            </a:endParaRPr>
          </a:p>
        </p:txBody>
      </p:sp>
      <p:grpSp>
        <p:nvGrpSpPr>
          <p:cNvPr id="52" name="Group 51"/>
          <p:cNvGrpSpPr/>
          <p:nvPr/>
        </p:nvGrpSpPr>
        <p:grpSpPr>
          <a:xfrm>
            <a:off x="3940295" y="1368000"/>
            <a:ext cx="2602800" cy="1080000"/>
            <a:chOff x="3940295" y="1368000"/>
            <a:chExt cx="2602800" cy="1080000"/>
          </a:xfrm>
        </p:grpSpPr>
        <p:sp>
          <p:nvSpPr>
            <p:cNvPr id="11" name="Down Arrow Callout 10"/>
            <p:cNvSpPr/>
            <p:nvPr/>
          </p:nvSpPr>
          <p:spPr bwMode="auto">
            <a:xfrm>
              <a:off x="3940295" y="1368000"/>
              <a:ext cx="2602800" cy="1080000"/>
            </a:xfrm>
            <a:prstGeom prst="downArrowCallout">
              <a:avLst/>
            </a:prstGeom>
            <a:solidFill>
              <a:schemeClr val="accent4">
                <a:lumMod val="10000"/>
                <a:lumOff val="90000"/>
              </a:scheme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18" name="Picture 17" descr="configuration_icon_.png"/>
            <p:cNvPicPr>
              <a:picLocks noChangeAspect="1"/>
            </p:cNvPicPr>
            <p:nvPr/>
          </p:nvPicPr>
          <p:blipFill>
            <a:blip r:embed="rId5" cstate="print"/>
            <a:stretch>
              <a:fillRect/>
            </a:stretch>
          </p:blipFill>
          <p:spPr>
            <a:xfrm>
              <a:off x="4141457" y="1449993"/>
              <a:ext cx="548531" cy="540000"/>
            </a:xfrm>
            <a:prstGeom prst="rect">
              <a:avLst/>
            </a:prstGeom>
            <a:noFill/>
          </p:spPr>
        </p:pic>
        <p:sp>
          <p:nvSpPr>
            <p:cNvPr id="22" name="TextBox 21"/>
            <p:cNvSpPr txBox="1"/>
            <p:nvPr/>
          </p:nvSpPr>
          <p:spPr>
            <a:xfrm>
              <a:off x="4706418" y="1581494"/>
              <a:ext cx="1332416" cy="276999"/>
            </a:xfrm>
            <a:prstGeom prst="rect">
              <a:avLst/>
            </a:prstGeom>
            <a:noFill/>
          </p:spPr>
          <p:txBody>
            <a:bodyPr wrap="none" rtlCol="0">
              <a:spAutoFit/>
            </a:bodyPr>
            <a:lstStyle/>
            <a:p>
              <a:r>
                <a:rPr lang="en-US" sz="1200" dirty="0">
                  <a:solidFill>
                    <a:schemeClr val="tx1"/>
                  </a:solidFill>
                </a:rPr>
                <a:t>Model Settings</a:t>
              </a:r>
              <a:endParaRPr lang="en-GB" sz="1200" dirty="0">
                <a:solidFill>
                  <a:schemeClr val="tx1"/>
                </a:solidFill>
              </a:endParaRPr>
            </a:p>
          </p:txBody>
        </p:sp>
      </p:grpSp>
      <p:pic>
        <p:nvPicPr>
          <p:cNvPr id="30" name="Picture 29" descr="stackR.png"/>
          <p:cNvPicPr>
            <a:picLocks noChangeAspect="1"/>
          </p:cNvPicPr>
          <p:nvPr/>
        </p:nvPicPr>
        <p:blipFill>
          <a:blip r:embed="rId6" cstate="print"/>
          <a:stretch>
            <a:fillRect/>
          </a:stretch>
        </p:blipFill>
        <p:spPr>
          <a:xfrm>
            <a:off x="527052" y="2649050"/>
            <a:ext cx="720000" cy="720000"/>
          </a:xfrm>
          <a:prstGeom prst="rect">
            <a:avLst/>
          </a:prstGeom>
          <a:noFill/>
          <a:ln>
            <a:noFill/>
          </a:ln>
        </p:spPr>
      </p:pic>
      <p:sp>
        <p:nvSpPr>
          <p:cNvPr id="32" name="TextBox 31"/>
          <p:cNvSpPr txBox="1"/>
          <p:nvPr/>
        </p:nvSpPr>
        <p:spPr>
          <a:xfrm>
            <a:off x="418363" y="1845064"/>
            <a:ext cx="889972" cy="215444"/>
          </a:xfrm>
          <a:prstGeom prst="rect">
            <a:avLst/>
          </a:prstGeom>
          <a:noFill/>
        </p:spPr>
        <p:txBody>
          <a:bodyPr wrap="square" rtlCol="0">
            <a:spAutoFit/>
          </a:bodyPr>
          <a:lstStyle/>
          <a:p>
            <a:r>
              <a:rPr lang="en-US" sz="800" dirty="0">
                <a:solidFill>
                  <a:schemeClr val="tx1"/>
                </a:solidFill>
              </a:rPr>
              <a:t>Water </a:t>
            </a:r>
            <a:r>
              <a:rPr lang="en-US" sz="800" dirty="0" err="1">
                <a:solidFill>
                  <a:schemeClr val="tx1"/>
                </a:solidFill>
              </a:rPr>
              <a:t>vapour</a:t>
            </a:r>
            <a:endParaRPr lang="en-US" sz="800" i="1" dirty="0">
              <a:solidFill>
                <a:schemeClr val="tx1"/>
              </a:solidFill>
            </a:endParaRPr>
          </a:p>
        </p:txBody>
      </p:sp>
      <p:sp>
        <p:nvSpPr>
          <p:cNvPr id="33" name="TextBox 32"/>
          <p:cNvSpPr txBox="1"/>
          <p:nvPr/>
        </p:nvSpPr>
        <p:spPr>
          <a:xfrm>
            <a:off x="448897" y="3294529"/>
            <a:ext cx="868868" cy="215444"/>
          </a:xfrm>
          <a:prstGeom prst="rect">
            <a:avLst/>
          </a:prstGeom>
          <a:noFill/>
        </p:spPr>
        <p:txBody>
          <a:bodyPr wrap="square" rtlCol="0">
            <a:spAutoFit/>
          </a:bodyPr>
          <a:lstStyle/>
          <a:p>
            <a:r>
              <a:rPr lang="en-US" sz="800" dirty="0">
                <a:solidFill>
                  <a:schemeClr val="tx1"/>
                </a:solidFill>
              </a:rPr>
              <a:t>Temperature</a:t>
            </a:r>
            <a:endParaRPr lang="en-US" sz="1050" i="1" dirty="0">
              <a:solidFill>
                <a:schemeClr val="tx1"/>
              </a:solidFill>
            </a:endParaRPr>
          </a:p>
        </p:txBody>
      </p:sp>
      <p:sp>
        <p:nvSpPr>
          <p:cNvPr id="31" name="TextBox 30"/>
          <p:cNvSpPr txBox="1"/>
          <p:nvPr/>
        </p:nvSpPr>
        <p:spPr>
          <a:xfrm>
            <a:off x="833977" y="1508995"/>
            <a:ext cx="1081376" cy="276999"/>
          </a:xfrm>
          <a:prstGeom prst="rect">
            <a:avLst/>
          </a:prstGeom>
          <a:noFill/>
        </p:spPr>
        <p:txBody>
          <a:bodyPr wrap="square" rtlCol="0">
            <a:spAutoFit/>
          </a:bodyPr>
          <a:lstStyle/>
          <a:p>
            <a:r>
              <a:rPr lang="en-US" sz="1200" dirty="0">
                <a:solidFill>
                  <a:schemeClr val="tx1"/>
                </a:solidFill>
              </a:rPr>
              <a:t>At Time  </a:t>
            </a:r>
            <a:r>
              <a:rPr lang="en-US" sz="1200" i="1" dirty="0">
                <a:solidFill>
                  <a:schemeClr val="tx1"/>
                </a:solidFill>
              </a:rPr>
              <a:t>t</a:t>
            </a:r>
            <a:endParaRPr lang="en-US" sz="1200" i="1" baseline="-25000" dirty="0">
              <a:solidFill>
                <a:schemeClr val="tx1"/>
              </a:solidFill>
            </a:endParaRPr>
          </a:p>
        </p:txBody>
      </p:sp>
      <p:sp>
        <p:nvSpPr>
          <p:cNvPr id="47" name="Right Arrow Callout 46"/>
          <p:cNvSpPr/>
          <p:nvPr/>
        </p:nvSpPr>
        <p:spPr bwMode="auto">
          <a:xfrm>
            <a:off x="3024000" y="1742964"/>
            <a:ext cx="593126" cy="3830595"/>
          </a:xfrm>
          <a:prstGeom prst="rightArrowCallout">
            <a:avLst>
              <a:gd name="adj1" fmla="val 55435"/>
              <a:gd name="adj2" fmla="val 58522"/>
              <a:gd name="adj3" fmla="val 61735"/>
              <a:gd name="adj4" fmla="val 20833"/>
            </a:avLst>
          </a:prstGeom>
          <a:solidFill>
            <a:schemeClr val="accent1">
              <a:lumMod val="60000"/>
              <a:lumOff val="40000"/>
            </a:scheme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50" name="Striped Right Arrow 49"/>
          <p:cNvSpPr/>
          <p:nvPr/>
        </p:nvSpPr>
        <p:spPr bwMode="auto">
          <a:xfrm>
            <a:off x="6857382" y="3276000"/>
            <a:ext cx="720000" cy="648000"/>
          </a:xfrm>
          <a:prstGeom prst="stripedRightArrow">
            <a:avLst/>
          </a:prstGeom>
          <a:solidFill>
            <a:schemeClr val="accent1">
              <a:lumMod val="60000"/>
              <a:lumOff val="40000"/>
            </a:scheme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36" name="Right Arrow Callout 35"/>
          <p:cNvSpPr/>
          <p:nvPr/>
        </p:nvSpPr>
        <p:spPr bwMode="auto">
          <a:xfrm>
            <a:off x="385179" y="3794096"/>
            <a:ext cx="2631882" cy="2027583"/>
          </a:xfrm>
          <a:prstGeom prst="rightArrowCallout">
            <a:avLst>
              <a:gd name="adj1" fmla="val 15164"/>
              <a:gd name="adj2" fmla="val 18770"/>
              <a:gd name="adj3" fmla="val 19426"/>
              <a:gd name="adj4" fmla="val 75249"/>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dirty="0">
              <a:ln>
                <a:noFill/>
              </a:ln>
              <a:solidFill>
                <a:schemeClr val="bg1"/>
              </a:solidFill>
              <a:effectLst/>
              <a:latin typeface="Tahoma" pitchFamily="34" charset="0"/>
            </a:endParaRPr>
          </a:p>
        </p:txBody>
      </p:sp>
      <p:sp>
        <p:nvSpPr>
          <p:cNvPr id="41" name="TextBox 40"/>
          <p:cNvSpPr txBox="1"/>
          <p:nvPr/>
        </p:nvSpPr>
        <p:spPr>
          <a:xfrm>
            <a:off x="708099" y="3833970"/>
            <a:ext cx="1333131" cy="276999"/>
          </a:xfrm>
          <a:prstGeom prst="rect">
            <a:avLst/>
          </a:prstGeom>
          <a:noFill/>
        </p:spPr>
        <p:txBody>
          <a:bodyPr wrap="square" rtlCol="0">
            <a:spAutoFit/>
          </a:bodyPr>
          <a:lstStyle/>
          <a:p>
            <a:r>
              <a:rPr lang="en-US" sz="1200" dirty="0">
                <a:solidFill>
                  <a:schemeClr val="tx1"/>
                </a:solidFill>
              </a:rPr>
              <a:t>At Time  </a:t>
            </a:r>
            <a:r>
              <a:rPr lang="en-US" sz="1200" i="1" dirty="0">
                <a:solidFill>
                  <a:schemeClr val="tx1"/>
                </a:solidFill>
              </a:rPr>
              <a:t>t </a:t>
            </a:r>
            <a:r>
              <a:rPr lang="en-US" sz="1200" dirty="0">
                <a:solidFill>
                  <a:schemeClr val="tx1"/>
                </a:solidFill>
              </a:rPr>
              <a:t>+ </a:t>
            </a:r>
            <a:r>
              <a:rPr lang="en-US" sz="1200" dirty="0">
                <a:solidFill>
                  <a:schemeClr val="tx1"/>
                </a:solidFill>
                <a:sym typeface="Symbol"/>
              </a:rPr>
              <a:t></a:t>
            </a:r>
            <a:r>
              <a:rPr lang="en-US" sz="1200" i="1" dirty="0">
                <a:solidFill>
                  <a:schemeClr val="tx1"/>
                </a:solidFill>
                <a:sym typeface="Symbol"/>
              </a:rPr>
              <a:t>t</a:t>
            </a:r>
            <a:r>
              <a:rPr lang="en-US" sz="1200" i="1" dirty="0">
                <a:solidFill>
                  <a:schemeClr val="tx1"/>
                </a:solidFill>
              </a:rPr>
              <a:t> </a:t>
            </a:r>
            <a:r>
              <a:rPr lang="en-US" sz="1200" i="1" baseline="-25000" dirty="0">
                <a:solidFill>
                  <a:schemeClr val="tx1"/>
                </a:solidFill>
              </a:rPr>
              <a:t> </a:t>
            </a:r>
          </a:p>
        </p:txBody>
      </p:sp>
      <p:pic>
        <p:nvPicPr>
          <p:cNvPr id="34" name="Picture 33" descr="stackB.png"/>
          <p:cNvPicPr>
            <a:picLocks noChangeAspect="1"/>
          </p:cNvPicPr>
          <p:nvPr/>
        </p:nvPicPr>
        <p:blipFill>
          <a:blip r:embed="rId2" cstate="print">
            <a:duotone>
              <a:prstClr val="black"/>
              <a:schemeClr val="accent2">
                <a:tint val="45000"/>
                <a:satMod val="400000"/>
              </a:schemeClr>
            </a:duotone>
          </a:blip>
          <a:stretch>
            <a:fillRect/>
          </a:stretch>
        </p:blipFill>
        <p:spPr>
          <a:xfrm>
            <a:off x="1505427" y="2289050"/>
            <a:ext cx="720000" cy="720000"/>
          </a:xfrm>
          <a:prstGeom prst="rect">
            <a:avLst/>
          </a:prstGeom>
          <a:noFill/>
        </p:spPr>
      </p:pic>
      <p:sp>
        <p:nvSpPr>
          <p:cNvPr id="37" name="TextBox 36"/>
          <p:cNvSpPr txBox="1"/>
          <p:nvPr/>
        </p:nvSpPr>
        <p:spPr>
          <a:xfrm>
            <a:off x="940231" y="2561143"/>
            <a:ext cx="568917" cy="215444"/>
          </a:xfrm>
          <a:prstGeom prst="rect">
            <a:avLst/>
          </a:prstGeom>
          <a:noFill/>
        </p:spPr>
        <p:txBody>
          <a:bodyPr wrap="square" rtlCol="0">
            <a:spAutoFit/>
          </a:bodyPr>
          <a:lstStyle/>
          <a:p>
            <a:r>
              <a:rPr lang="en-US" sz="800" dirty="0">
                <a:solidFill>
                  <a:schemeClr val="tx1"/>
                </a:solidFill>
              </a:rPr>
              <a:t>Ozone</a:t>
            </a:r>
            <a:endParaRPr lang="en-US" sz="1050" i="1" dirty="0">
              <a:solidFill>
                <a:schemeClr val="tx1"/>
              </a:solidFill>
            </a:endParaRPr>
          </a:p>
        </p:txBody>
      </p:sp>
      <p:pic>
        <p:nvPicPr>
          <p:cNvPr id="54" name="Picture 53" descr="stackB.png"/>
          <p:cNvPicPr>
            <a:picLocks noChangeAspect="1"/>
          </p:cNvPicPr>
          <p:nvPr/>
        </p:nvPicPr>
        <p:blipFill>
          <a:blip r:embed="rId2" cstate="print"/>
          <a:stretch>
            <a:fillRect/>
          </a:stretch>
        </p:blipFill>
        <p:spPr>
          <a:xfrm>
            <a:off x="523331" y="4283002"/>
            <a:ext cx="720000" cy="720000"/>
          </a:xfrm>
          <a:prstGeom prst="rect">
            <a:avLst/>
          </a:prstGeom>
          <a:noFill/>
        </p:spPr>
      </p:pic>
      <p:pic>
        <p:nvPicPr>
          <p:cNvPr id="55" name="Picture 54" descr="stackR.png"/>
          <p:cNvPicPr>
            <a:picLocks noChangeAspect="1"/>
          </p:cNvPicPr>
          <p:nvPr/>
        </p:nvPicPr>
        <p:blipFill>
          <a:blip r:embed="rId6" cstate="print"/>
          <a:stretch>
            <a:fillRect/>
          </a:stretch>
        </p:blipFill>
        <p:spPr>
          <a:xfrm>
            <a:off x="527052" y="4947747"/>
            <a:ext cx="720000" cy="720000"/>
          </a:xfrm>
          <a:prstGeom prst="rect">
            <a:avLst/>
          </a:prstGeom>
          <a:noFill/>
          <a:ln>
            <a:noFill/>
          </a:ln>
        </p:spPr>
      </p:pic>
      <p:sp>
        <p:nvSpPr>
          <p:cNvPr id="56" name="TextBox 55"/>
          <p:cNvSpPr txBox="1"/>
          <p:nvPr/>
        </p:nvSpPr>
        <p:spPr>
          <a:xfrm>
            <a:off x="418363" y="4143761"/>
            <a:ext cx="889972" cy="215444"/>
          </a:xfrm>
          <a:prstGeom prst="rect">
            <a:avLst/>
          </a:prstGeom>
          <a:noFill/>
        </p:spPr>
        <p:txBody>
          <a:bodyPr wrap="square" rtlCol="0">
            <a:spAutoFit/>
          </a:bodyPr>
          <a:lstStyle/>
          <a:p>
            <a:r>
              <a:rPr lang="en-US" sz="800" dirty="0">
                <a:solidFill>
                  <a:schemeClr val="tx1"/>
                </a:solidFill>
              </a:rPr>
              <a:t>Water </a:t>
            </a:r>
            <a:r>
              <a:rPr lang="en-US" sz="800" dirty="0" err="1">
                <a:solidFill>
                  <a:schemeClr val="tx1"/>
                </a:solidFill>
              </a:rPr>
              <a:t>vapour</a:t>
            </a:r>
            <a:endParaRPr lang="en-US" sz="800" i="1" dirty="0">
              <a:solidFill>
                <a:schemeClr val="tx1"/>
              </a:solidFill>
            </a:endParaRPr>
          </a:p>
        </p:txBody>
      </p:sp>
      <p:sp>
        <p:nvSpPr>
          <p:cNvPr id="57" name="TextBox 56"/>
          <p:cNvSpPr txBox="1"/>
          <p:nvPr/>
        </p:nvSpPr>
        <p:spPr>
          <a:xfrm>
            <a:off x="448897" y="5593226"/>
            <a:ext cx="868868" cy="215444"/>
          </a:xfrm>
          <a:prstGeom prst="rect">
            <a:avLst/>
          </a:prstGeom>
          <a:noFill/>
        </p:spPr>
        <p:txBody>
          <a:bodyPr wrap="square" rtlCol="0">
            <a:spAutoFit/>
          </a:bodyPr>
          <a:lstStyle/>
          <a:p>
            <a:r>
              <a:rPr lang="en-US" sz="800" dirty="0">
                <a:solidFill>
                  <a:schemeClr val="tx1"/>
                </a:solidFill>
              </a:rPr>
              <a:t>Temperature</a:t>
            </a:r>
            <a:endParaRPr lang="en-US" sz="1050" i="1" dirty="0">
              <a:solidFill>
                <a:schemeClr val="tx1"/>
              </a:solidFill>
            </a:endParaRPr>
          </a:p>
        </p:txBody>
      </p:sp>
      <p:pic>
        <p:nvPicPr>
          <p:cNvPr id="58" name="Picture 57" descr="stackB.png"/>
          <p:cNvPicPr>
            <a:picLocks noChangeAspect="1"/>
          </p:cNvPicPr>
          <p:nvPr/>
        </p:nvPicPr>
        <p:blipFill>
          <a:blip r:embed="rId2" cstate="print">
            <a:duotone>
              <a:prstClr val="black"/>
              <a:schemeClr val="accent2">
                <a:tint val="45000"/>
                <a:satMod val="400000"/>
              </a:schemeClr>
            </a:duotone>
          </a:blip>
          <a:stretch>
            <a:fillRect/>
          </a:stretch>
        </p:blipFill>
        <p:spPr>
          <a:xfrm>
            <a:off x="1505427" y="4587747"/>
            <a:ext cx="720000" cy="720000"/>
          </a:xfrm>
          <a:prstGeom prst="rect">
            <a:avLst/>
          </a:prstGeom>
          <a:noFill/>
        </p:spPr>
      </p:pic>
      <p:sp>
        <p:nvSpPr>
          <p:cNvPr id="59" name="TextBox 58"/>
          <p:cNvSpPr txBox="1"/>
          <p:nvPr/>
        </p:nvSpPr>
        <p:spPr>
          <a:xfrm>
            <a:off x="940231" y="4859840"/>
            <a:ext cx="568917" cy="215444"/>
          </a:xfrm>
          <a:prstGeom prst="rect">
            <a:avLst/>
          </a:prstGeom>
          <a:noFill/>
        </p:spPr>
        <p:txBody>
          <a:bodyPr wrap="square" rtlCol="0">
            <a:spAutoFit/>
          </a:bodyPr>
          <a:lstStyle/>
          <a:p>
            <a:r>
              <a:rPr lang="en-US" sz="800" dirty="0">
                <a:solidFill>
                  <a:schemeClr val="tx1"/>
                </a:solidFill>
              </a:rPr>
              <a:t>Ozone</a:t>
            </a:r>
            <a:endParaRPr lang="en-US" sz="1050" i="1" dirty="0">
              <a:solidFill>
                <a:schemeClr val="tx1"/>
              </a:solidFill>
            </a:endParaRPr>
          </a:p>
        </p:txBody>
      </p:sp>
    </p:spTree>
    <p:extLst>
      <p:ext uri="{BB962C8B-B14F-4D97-AF65-F5344CB8AC3E}">
        <p14:creationId xmlns:p14="http://schemas.microsoft.com/office/powerpoint/2010/main" val="167948752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model</a:t>
            </a:r>
            <a:endParaRPr lang="en-GB" dirty="0"/>
          </a:p>
        </p:txBody>
      </p:sp>
      <p:sp>
        <p:nvSpPr>
          <p:cNvPr id="5" name="Content Placeholder 4"/>
          <p:cNvSpPr>
            <a:spLocks noGrp="1"/>
          </p:cNvSpPr>
          <p:nvPr>
            <p:ph idx="1"/>
          </p:nvPr>
        </p:nvSpPr>
        <p:spPr>
          <a:xfrm>
            <a:off x="266700" y="992188"/>
            <a:ext cx="9447213" cy="2068407"/>
          </a:xfrm>
        </p:spPr>
        <p:txBody>
          <a:bodyPr>
            <a:normAutofit/>
          </a:bodyPr>
          <a:lstStyle/>
          <a:p>
            <a:r>
              <a:rPr lang="en-US" dirty="0"/>
              <a:t>Atmospheric dynamics equations</a:t>
            </a:r>
          </a:p>
          <a:p>
            <a:pPr lvl="1"/>
            <a:r>
              <a:rPr lang="en-US" dirty="0"/>
              <a:t>For one variable at a pressure level:</a:t>
            </a:r>
          </a:p>
          <a:p>
            <a:endParaRPr lang="en-US" dirty="0"/>
          </a:p>
          <a:p>
            <a:endParaRPr lang="en-US" dirty="0"/>
          </a:p>
          <a:p>
            <a:endParaRPr lang="en-US" dirty="0"/>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0986" y="1916773"/>
            <a:ext cx="5400000" cy="739285"/>
          </a:xfrm>
          <a:prstGeom prst="rect">
            <a:avLst/>
          </a:prstGeom>
        </p:spPr>
      </p:pic>
      <p:sp>
        <p:nvSpPr>
          <p:cNvPr id="8" name="Content Placeholder 4"/>
          <p:cNvSpPr txBox="1">
            <a:spLocks/>
          </p:cNvSpPr>
          <p:nvPr/>
        </p:nvSpPr>
        <p:spPr bwMode="auto">
          <a:xfrm>
            <a:off x="266700" y="3060595"/>
            <a:ext cx="9447213" cy="231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20000"/>
          </a:bodyPr>
          <a:lstStyle>
            <a:lvl1pPr marL="252000" indent="-252000" algn="l" rtl="0" eaLnBrk="1" fontAlgn="base" hangingPunct="1">
              <a:spcBef>
                <a:spcPts val="0"/>
              </a:spcBef>
              <a:spcAft>
                <a:spcPct val="0"/>
              </a:spcAft>
              <a:buFont typeface="Arial" pitchFamily="34" charset="0"/>
              <a:buChar char="•"/>
              <a:defRPr sz="3200">
                <a:solidFill>
                  <a:schemeClr val="tx2"/>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pitchFamily="34" charset="0"/>
              <a:buChar char="•"/>
              <a:defRPr sz="2800">
                <a:solidFill>
                  <a:schemeClr val="tx2"/>
                </a:solidFill>
                <a:latin typeface="Arial" pitchFamily="34" charset="0"/>
                <a:cs typeface="Arial" pitchFamily="34" charset="0"/>
              </a:defRPr>
            </a:lvl2pPr>
            <a:lvl3pPr marL="1143000" indent="-228600" algn="l" rtl="0" eaLnBrk="1" fontAlgn="base" hangingPunct="1">
              <a:spcBef>
                <a:spcPct val="20000"/>
              </a:spcBef>
              <a:spcAft>
                <a:spcPct val="0"/>
              </a:spcAft>
              <a:buFont typeface="Arial" pitchFamily="34" charset="0"/>
              <a:buChar char="•"/>
              <a:defRPr sz="2400">
                <a:solidFill>
                  <a:schemeClr val="tx2"/>
                </a:solidFill>
                <a:latin typeface="Arial" pitchFamily="34" charset="0"/>
                <a:cs typeface="Arial" pitchFamily="34" charset="0"/>
              </a:defRPr>
            </a:lvl3pPr>
            <a:lvl4pPr marL="1600200" indent="-228600" algn="l" rtl="0" eaLnBrk="1" fontAlgn="base" hangingPunct="1">
              <a:spcBef>
                <a:spcPct val="20000"/>
              </a:spcBef>
              <a:spcAft>
                <a:spcPct val="0"/>
              </a:spcAft>
              <a:buFont typeface="Arial" pitchFamily="34" charset="0"/>
              <a:buChar char="•"/>
              <a:defRPr sz="2000">
                <a:solidFill>
                  <a:schemeClr val="tx2"/>
                </a:solidFill>
                <a:latin typeface="Arial" pitchFamily="34" charset="0"/>
                <a:cs typeface="Arial" pitchFamily="34" charset="0"/>
              </a:defRPr>
            </a:lvl4pPr>
            <a:lvl5pPr marL="2057400" indent="-228600" algn="l" rtl="0" eaLnBrk="1" fontAlgn="base" hangingPunct="1">
              <a:spcBef>
                <a:spcPct val="20000"/>
              </a:spcBef>
              <a:spcAft>
                <a:spcPct val="0"/>
              </a:spcAft>
              <a:buFont typeface="Arial" pitchFamily="34" charset="0"/>
              <a:buChar char="•"/>
              <a:defRPr sz="1800">
                <a:solidFill>
                  <a:schemeClr val="tx2"/>
                </a:solidFill>
                <a:latin typeface="Arial" pitchFamily="34" charset="0"/>
                <a:cs typeface="Arial" pitchFamily="34" charset="0"/>
              </a:defRPr>
            </a:lvl5pPr>
            <a:lvl6pPr marL="2514600" indent="-228600" algn="l" rtl="0" eaLnBrk="1" fontAlgn="base" hangingPunct="1">
              <a:spcBef>
                <a:spcPct val="20000"/>
              </a:spcBef>
              <a:spcAft>
                <a:spcPct val="0"/>
              </a:spcAft>
              <a:defRPr sz="2400">
                <a:solidFill>
                  <a:schemeClr val="tx2"/>
                </a:solidFill>
                <a:latin typeface="+mn-lt"/>
              </a:defRPr>
            </a:lvl6pPr>
            <a:lvl7pPr marL="2971800" indent="-228600" algn="l" rtl="0" eaLnBrk="1" fontAlgn="base" hangingPunct="1">
              <a:spcBef>
                <a:spcPct val="20000"/>
              </a:spcBef>
              <a:spcAft>
                <a:spcPct val="0"/>
              </a:spcAft>
              <a:defRPr sz="2400">
                <a:solidFill>
                  <a:schemeClr val="tx2"/>
                </a:solidFill>
                <a:latin typeface="+mn-lt"/>
              </a:defRPr>
            </a:lvl7pPr>
            <a:lvl8pPr marL="3429000" indent="-228600" algn="l" rtl="0" eaLnBrk="1" fontAlgn="base" hangingPunct="1">
              <a:spcBef>
                <a:spcPct val="20000"/>
              </a:spcBef>
              <a:spcAft>
                <a:spcPct val="0"/>
              </a:spcAft>
              <a:defRPr sz="2400">
                <a:solidFill>
                  <a:schemeClr val="tx2"/>
                </a:solidFill>
                <a:latin typeface="+mn-lt"/>
              </a:defRPr>
            </a:lvl8pPr>
            <a:lvl9pPr marL="3886200" indent="-228600" algn="l" rtl="0" eaLnBrk="1" fontAlgn="base" hangingPunct="1">
              <a:spcBef>
                <a:spcPct val="20000"/>
              </a:spcBef>
              <a:spcAft>
                <a:spcPct val="0"/>
              </a:spcAft>
              <a:defRPr sz="2400">
                <a:solidFill>
                  <a:schemeClr val="tx2"/>
                </a:solidFill>
                <a:latin typeface="+mn-lt"/>
              </a:defRPr>
            </a:lvl9pPr>
          </a:lstStyle>
          <a:p>
            <a:r>
              <a:rPr lang="en-US" sz="2400" b="0" kern="0" dirty="0"/>
              <a:t>… and that’s all!</a:t>
            </a:r>
          </a:p>
          <a:p>
            <a:pPr lvl="1"/>
            <a:r>
              <a:rPr lang="en-US" sz="1800" b="0" kern="0" dirty="0"/>
              <a:t>no </a:t>
            </a:r>
            <a:r>
              <a:rPr lang="en-US" sz="1800" b="0" kern="0" dirty="0" err="1"/>
              <a:t>Navier</a:t>
            </a:r>
            <a:r>
              <a:rPr lang="en-US" sz="1800" b="0" kern="0" dirty="0"/>
              <a:t>-Stokes</a:t>
            </a:r>
          </a:p>
          <a:p>
            <a:pPr lvl="1"/>
            <a:r>
              <a:rPr lang="en-US" sz="1800" b="0" kern="0" dirty="0"/>
              <a:t>no Coriolis</a:t>
            </a:r>
          </a:p>
          <a:p>
            <a:pPr lvl="1"/>
            <a:r>
              <a:rPr lang="en-US" sz="1800" b="0" kern="0" dirty="0"/>
              <a:t>no friction law</a:t>
            </a:r>
          </a:p>
          <a:p>
            <a:pPr lvl="1"/>
            <a:r>
              <a:rPr lang="en-US" sz="1800" b="0" kern="0" dirty="0"/>
              <a:t>no …</a:t>
            </a:r>
          </a:p>
          <a:p>
            <a:endParaRPr lang="en-US" sz="2400" b="0" kern="0" dirty="0"/>
          </a:p>
          <a:p>
            <a:r>
              <a:rPr lang="en-US" sz="2400" b="0" kern="0" dirty="0"/>
              <a:t>… plus a pinch of mathematics</a:t>
            </a:r>
          </a:p>
          <a:p>
            <a:pPr lvl="1">
              <a:buFont typeface="Wingdings" panose="05000000000000000000" pitchFamily="2" charset="2"/>
              <a:buChar char="Ø"/>
            </a:pPr>
            <a:r>
              <a:rPr lang="en-US" sz="2000" b="0" kern="0" dirty="0"/>
              <a:t>to resolve the ill-posed problem</a:t>
            </a:r>
          </a:p>
          <a:p>
            <a:endParaRPr lang="en-US" b="0" kern="0" dirty="0"/>
          </a:p>
          <a:p>
            <a:endParaRPr lang="en-US" b="0" kern="0" dirty="0"/>
          </a:p>
          <a:p>
            <a:endParaRPr lang="en-US" b="0" kern="0" dirty="0"/>
          </a:p>
          <a:p>
            <a:endParaRPr lang="en-US" b="0" kern="0" dirty="0"/>
          </a:p>
        </p:txBody>
      </p:sp>
    </p:spTree>
    <p:extLst>
      <p:ext uri="{BB962C8B-B14F-4D97-AF65-F5344CB8AC3E}">
        <p14:creationId xmlns:p14="http://schemas.microsoft.com/office/powerpoint/2010/main" val="36612270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 3D winds retrieval</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537" y="1376780"/>
            <a:ext cx="2160000" cy="240545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607" y="1376783"/>
            <a:ext cx="2160000" cy="240545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3677" y="1376782"/>
            <a:ext cx="2160000" cy="240545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8747" y="1376781"/>
            <a:ext cx="2160000" cy="240545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537" y="3914120"/>
            <a:ext cx="2160000" cy="240545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8607" y="3914120"/>
            <a:ext cx="2160000" cy="2405455"/>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93677" y="3914120"/>
            <a:ext cx="2160000" cy="2405455"/>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58747" y="3914119"/>
            <a:ext cx="2160000" cy="2405455"/>
          </a:xfrm>
          <a:prstGeom prst="rect">
            <a:avLst/>
          </a:prstGeom>
        </p:spPr>
      </p:pic>
    </p:spTree>
    <p:extLst>
      <p:ext uri="{BB962C8B-B14F-4D97-AF65-F5344CB8AC3E}">
        <p14:creationId xmlns:p14="http://schemas.microsoft.com/office/powerpoint/2010/main" val="289063247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 Time dimension</a:t>
            </a:r>
            <a:endParaRPr lang="en-GB"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537" y="1376780"/>
            <a:ext cx="2160000" cy="2405455"/>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547" y="3914119"/>
            <a:ext cx="2160000" cy="2405455"/>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8607" y="3914118"/>
            <a:ext cx="2160000" cy="240545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158" y="1805796"/>
            <a:ext cx="3771900" cy="3952875"/>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8607" y="1376780"/>
            <a:ext cx="2160000" cy="2405455"/>
          </a:xfrm>
          <a:prstGeom prst="rect">
            <a:avLst/>
          </a:prstGeom>
        </p:spPr>
      </p:pic>
      <p:sp>
        <p:nvSpPr>
          <p:cNvPr id="18" name="Rectangle 17"/>
          <p:cNvSpPr/>
          <p:nvPr/>
        </p:nvSpPr>
        <p:spPr>
          <a:xfrm>
            <a:off x="6493788" y="1344131"/>
            <a:ext cx="1452642" cy="461665"/>
          </a:xfrm>
          <a:prstGeom prst="rect">
            <a:avLst/>
          </a:prstGeom>
        </p:spPr>
        <p:txBody>
          <a:bodyPr wrap="none">
            <a:spAutoFit/>
          </a:bodyPr>
          <a:lstStyle/>
          <a:p>
            <a:pPr algn="ctr"/>
            <a:r>
              <a:rPr lang="en-GB" sz="2400" b="0" dirty="0">
                <a:solidFill>
                  <a:schemeClr val="tx1"/>
                </a:solidFill>
                <a:latin typeface="Arial" panose="020B0604020202020204" pitchFamily="34" charset="0"/>
                <a:cs typeface="Arial" panose="020B0604020202020204" pitchFamily="34" charset="0"/>
              </a:rPr>
              <a:t>4Dwinds!</a:t>
            </a:r>
          </a:p>
        </p:txBody>
      </p:sp>
    </p:spTree>
    <p:extLst>
      <p:ext uri="{BB962C8B-B14F-4D97-AF65-F5344CB8AC3E}">
        <p14:creationId xmlns:p14="http://schemas.microsoft.com/office/powerpoint/2010/main" val="13101386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2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4000"/>
                            </p:stCondLst>
                            <p:childTnLst>
                              <p:par>
                                <p:cTn id="14" presetID="1" presetClass="entr" presetSubtype="0" fill="hold" nodeType="afterEffect">
                                  <p:stCondLst>
                                    <p:cond delay="2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6000"/>
                            </p:stCondLst>
                            <p:childTnLst>
                              <p:par>
                                <p:cTn id="17" presetID="1" presetClass="entr" presetSubtype="0" fill="hold" grpId="0" nodeType="afterEffect">
                                  <p:stCondLst>
                                    <p:cond delay="200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200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OTLMARKERSHAPE" val="OTL"/>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Viewgraph Landscape Template">
  <a:themeElements>
    <a:clrScheme name="Custom 2">
      <a:dk1>
        <a:srgbClr val="002569"/>
      </a:dk1>
      <a:lt1>
        <a:srgbClr val="FFFFFF"/>
      </a:lt1>
      <a:dk2>
        <a:srgbClr val="002569"/>
      </a:dk2>
      <a:lt2>
        <a:srgbClr val="5F758D"/>
      </a:lt2>
      <a:accent1>
        <a:srgbClr val="FF9A00"/>
      </a:accent1>
      <a:accent2>
        <a:srgbClr val="279989"/>
      </a:accent2>
      <a:accent3>
        <a:srgbClr val="FFFFFF"/>
      </a:accent3>
      <a:accent4>
        <a:srgbClr val="001E59"/>
      </a:accent4>
      <a:accent5>
        <a:srgbClr val="FFCAAA"/>
      </a:accent5>
      <a:accent6>
        <a:srgbClr val="90281C"/>
      </a:accent6>
      <a:hlink>
        <a:srgbClr val="7498C0"/>
      </a:hlink>
      <a:folHlink>
        <a:srgbClr val="929497"/>
      </a:folHlink>
    </a:clrScheme>
    <a:fontScheme name="1_EUM_template_v03">
      <a:majorFont>
        <a:latin typeface="Century Gothic"/>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iewgraph Landscape Template [Read-Only]" id="{3D504BAE-B617-46E5-BC29-A2E5D16C4E40}" vid="{81130204-6B6C-4189-BC8B-F18C686F8D9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(viewgraph VWG) Landscape Template (1)</Template>
  <TotalTime>6403</TotalTime>
  <Words>1442</Words>
  <Application>Microsoft Office PowerPoint</Application>
  <PresentationFormat>Format A4 (210 x 297 mm)</PresentationFormat>
  <Paragraphs>310</Paragraphs>
  <Slides>30</Slides>
  <Notes>6</Notes>
  <HiddenSlides>0</HiddenSlides>
  <MMClips>0</MMClips>
  <ScaleCrop>false</ScaleCrop>
  <HeadingPairs>
    <vt:vector size="8" baseType="variant">
      <vt:variant>
        <vt:lpstr>Polices utilisées</vt:lpstr>
      </vt:variant>
      <vt:variant>
        <vt:i4>11</vt:i4>
      </vt:variant>
      <vt:variant>
        <vt:lpstr>Thème</vt:lpstr>
      </vt:variant>
      <vt:variant>
        <vt:i4>1</vt:i4>
      </vt:variant>
      <vt:variant>
        <vt:lpstr>Serveurs OLE incorporés</vt:lpstr>
      </vt:variant>
      <vt:variant>
        <vt:i4>1</vt:i4>
      </vt:variant>
      <vt:variant>
        <vt:lpstr>Titres des diapositives</vt:lpstr>
      </vt:variant>
      <vt:variant>
        <vt:i4>30</vt:i4>
      </vt:variant>
    </vt:vector>
  </HeadingPairs>
  <TitlesOfParts>
    <vt:vector size="43" baseType="lpstr">
      <vt:lpstr>Helvetica Neue</vt:lpstr>
      <vt:lpstr>inherit</vt:lpstr>
      <vt:lpstr>Arial</vt:lpstr>
      <vt:lpstr>Calibri</vt:lpstr>
      <vt:lpstr>Century Gothic</vt:lpstr>
      <vt:lpstr>Comic Sans MS</vt:lpstr>
      <vt:lpstr>Helvetica</vt:lpstr>
      <vt:lpstr>Symbol</vt:lpstr>
      <vt:lpstr>Tahoma</vt:lpstr>
      <vt:lpstr>Times New Roman</vt:lpstr>
      <vt:lpstr>Wingdings</vt:lpstr>
      <vt:lpstr>Viewgraph Landscape Template</vt:lpstr>
      <vt:lpstr>Clip</vt:lpstr>
      <vt:lpstr>Présentation PowerPoint</vt:lpstr>
      <vt:lpstr>The AMV challenges</vt:lpstr>
      <vt:lpstr>Présentation PowerPoint</vt:lpstr>
      <vt:lpstr>The concept</vt:lpstr>
      <vt:lpstr>The concept</vt:lpstr>
      <vt:lpstr>The model</vt:lpstr>
      <vt:lpstr>The model</vt:lpstr>
      <vt:lpstr>Full 3D winds retrieval</vt:lpstr>
      <vt:lpstr>3D + Time dimension</vt:lpstr>
      <vt:lpstr>Comparison against forecast (All vectors)</vt:lpstr>
      <vt:lpstr>Back to the challenge: the limitations</vt:lpstr>
      <vt:lpstr>Back to the challenge: the limitations</vt:lpstr>
      <vt:lpstr>Back to the challenge: hyper-parameters tuning</vt:lpstr>
      <vt:lpstr>Application to IASI data</vt:lpstr>
      <vt:lpstr>One day of IASI 3D winds</vt:lpstr>
      <vt:lpstr>IASI 3D winds</vt:lpstr>
      <vt:lpstr>Back to the challenge: effect of orbits swath</vt:lpstr>
      <vt:lpstr>Back to the challenge: effect of orbits swath</vt:lpstr>
      <vt:lpstr>Back to the challenge: effect of orbits swath</vt:lpstr>
      <vt:lpstr>3D winds IASI products development timeline</vt:lpstr>
      <vt:lpstr>3D winds IASI product characteristics (Tristar)</vt:lpstr>
      <vt:lpstr>Summary </vt:lpstr>
      <vt:lpstr>Future works planned (or potentiential)</vt:lpstr>
      <vt:lpstr>To be continued…</vt:lpstr>
      <vt:lpstr>User Requirements</vt:lpstr>
      <vt:lpstr>3D winds MTG-IRS product characteristics</vt:lpstr>
      <vt:lpstr>MTG-IRS User requirements (EURD Version 2, 2008)</vt:lpstr>
      <vt:lpstr>Présentation PowerPoint</vt:lpstr>
      <vt:lpstr>State of the art winds extraction from IR sounders</vt:lpstr>
      <vt:lpstr>International interest and support</vt:lpstr>
    </vt:vector>
  </TitlesOfParts>
  <Company>EUMETSAT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Olivier</dc:creator>
  <cp:lastModifiedBy>rev</cp:lastModifiedBy>
  <cp:revision>78</cp:revision>
  <cp:lastPrinted>2006-03-06T14:11:17Z</cp:lastPrinted>
  <dcterms:created xsi:type="dcterms:W3CDTF">2018-04-16T16:49:51Z</dcterms:created>
  <dcterms:modified xsi:type="dcterms:W3CDTF">2018-04-24T15:16:23Z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M_E_CONFID">
    <vt:lpwstr>Classification</vt:lpwstr>
  </property>
  <property fmtid="{D5CDD505-2E9C-101B-9397-08002B2CF9AE}" pid="3" name="DM_E_DOC_NO">
    <vt:lpwstr>EUM/GES/TEM/07/2025</vt:lpwstr>
  </property>
  <property fmtid="{D5CDD505-2E9C-101B-9397-08002B2CF9AE}" pid="4" name="DM_E_ISS_DATE">
    <vt:lpwstr>12 January 2018</vt:lpwstr>
  </property>
  <property fmtid="{D5CDD505-2E9C-101B-9397-08002B2CF9AE}" pid="5" name="DM_E_VER_NO">
    <vt:lpwstr>2U</vt:lpwstr>
  </property>
  <property fmtid="{D5CDD505-2E9C-101B-9397-08002B2CF9AE}" pid="6" name="DM_DOCNAME">
    <vt:lpwstr>Viewgraph Landscape Template </vt:lpwstr>
  </property>
</Properties>
</file>