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7676" r:id="rId1"/>
  </p:sldMasterIdLst>
  <p:notesMasterIdLst>
    <p:notesMasterId r:id="rId24"/>
  </p:notesMasterIdLst>
  <p:handoutMasterIdLst>
    <p:handoutMasterId r:id="rId25"/>
  </p:handoutMasterIdLst>
  <p:sldIdLst>
    <p:sldId id="589" r:id="rId2"/>
    <p:sldId id="667" r:id="rId3"/>
    <p:sldId id="664" r:id="rId4"/>
    <p:sldId id="666" r:id="rId5"/>
    <p:sldId id="635" r:id="rId6"/>
    <p:sldId id="636" r:id="rId7"/>
    <p:sldId id="637" r:id="rId8"/>
    <p:sldId id="668" r:id="rId9"/>
    <p:sldId id="669" r:id="rId10"/>
    <p:sldId id="677" r:id="rId11"/>
    <p:sldId id="639" r:id="rId12"/>
    <p:sldId id="634" r:id="rId13"/>
    <p:sldId id="650" r:id="rId14"/>
    <p:sldId id="645" r:id="rId15"/>
    <p:sldId id="670" r:id="rId16"/>
    <p:sldId id="671" r:id="rId17"/>
    <p:sldId id="672" r:id="rId18"/>
    <p:sldId id="673" r:id="rId19"/>
    <p:sldId id="674" r:id="rId20"/>
    <p:sldId id="657" r:id="rId21"/>
    <p:sldId id="675" r:id="rId22"/>
    <p:sldId id="676" r:id="rId23"/>
  </p:sldIdLst>
  <p:sldSz cx="9906000" cy="6858000" type="A4"/>
  <p:notesSz cx="9931400" cy="143637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148" algn="l" rtl="0" fontAlgn="base">
      <a:spcBef>
        <a:spcPct val="0"/>
      </a:spcBef>
      <a:spcAft>
        <a:spcPct val="0"/>
      </a:spcAft>
      <a:defRPr sz="900" b="1" kern="1200">
        <a:solidFill>
          <a:schemeClr val="bg1"/>
        </a:solidFill>
        <a:latin typeface="Tahoma" pitchFamily="34" charset="0"/>
        <a:ea typeface="+mn-ea"/>
        <a:cs typeface="+mn-cs"/>
      </a:defRPr>
    </a:lvl2pPr>
    <a:lvl3pPr marL="914296" algn="l" rtl="0" fontAlgn="base">
      <a:spcBef>
        <a:spcPct val="0"/>
      </a:spcBef>
      <a:spcAft>
        <a:spcPct val="0"/>
      </a:spcAft>
      <a:defRPr sz="900" b="1" kern="1200">
        <a:solidFill>
          <a:schemeClr val="bg1"/>
        </a:solidFill>
        <a:latin typeface="Tahoma" pitchFamily="34" charset="0"/>
        <a:ea typeface="+mn-ea"/>
        <a:cs typeface="+mn-cs"/>
      </a:defRPr>
    </a:lvl3pPr>
    <a:lvl4pPr marL="1371445" algn="l" rtl="0" fontAlgn="base">
      <a:spcBef>
        <a:spcPct val="0"/>
      </a:spcBef>
      <a:spcAft>
        <a:spcPct val="0"/>
      </a:spcAft>
      <a:defRPr sz="900" b="1" kern="1200">
        <a:solidFill>
          <a:schemeClr val="bg1"/>
        </a:solidFill>
        <a:latin typeface="Tahoma" pitchFamily="34" charset="0"/>
        <a:ea typeface="+mn-ea"/>
        <a:cs typeface="+mn-cs"/>
      </a:defRPr>
    </a:lvl4pPr>
    <a:lvl5pPr marL="1828592" algn="l" rtl="0" fontAlgn="base">
      <a:spcBef>
        <a:spcPct val="0"/>
      </a:spcBef>
      <a:spcAft>
        <a:spcPct val="0"/>
      </a:spcAft>
      <a:defRPr sz="900" b="1" kern="1200">
        <a:solidFill>
          <a:schemeClr val="bg1"/>
        </a:solidFill>
        <a:latin typeface="Tahoma" pitchFamily="34" charset="0"/>
        <a:ea typeface="+mn-ea"/>
        <a:cs typeface="+mn-cs"/>
      </a:defRPr>
    </a:lvl5pPr>
    <a:lvl6pPr marL="2285740" algn="l" defTabSz="914296" rtl="0" eaLnBrk="1" latinLnBrk="0" hangingPunct="1">
      <a:defRPr sz="900" b="1" kern="1200">
        <a:solidFill>
          <a:schemeClr val="bg1"/>
        </a:solidFill>
        <a:latin typeface="Tahoma" pitchFamily="34" charset="0"/>
        <a:ea typeface="+mn-ea"/>
        <a:cs typeface="+mn-cs"/>
      </a:defRPr>
    </a:lvl6pPr>
    <a:lvl7pPr marL="2742888" algn="l" defTabSz="914296" rtl="0" eaLnBrk="1" latinLnBrk="0" hangingPunct="1">
      <a:defRPr sz="900" b="1" kern="1200">
        <a:solidFill>
          <a:schemeClr val="bg1"/>
        </a:solidFill>
        <a:latin typeface="Tahoma" pitchFamily="34" charset="0"/>
        <a:ea typeface="+mn-ea"/>
        <a:cs typeface="+mn-cs"/>
      </a:defRPr>
    </a:lvl7pPr>
    <a:lvl8pPr marL="3200036" algn="l" defTabSz="914296" rtl="0" eaLnBrk="1" latinLnBrk="0" hangingPunct="1">
      <a:defRPr sz="900" b="1" kern="1200">
        <a:solidFill>
          <a:schemeClr val="bg1"/>
        </a:solidFill>
        <a:latin typeface="Tahoma" pitchFamily="34" charset="0"/>
        <a:ea typeface="+mn-ea"/>
        <a:cs typeface="+mn-cs"/>
      </a:defRPr>
    </a:lvl8pPr>
    <a:lvl9pPr marL="3657184" algn="l" defTabSz="914296" rtl="0" eaLnBrk="1" latinLnBrk="0" hangingPunct="1">
      <a:defRPr sz="9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p15:guide id="1" orient="horz" pos="1164">
          <p15:clr>
            <a:srgbClr val="A4A3A4"/>
          </p15:clr>
        </p15:guide>
        <p15:guide id="2" orient="horz" pos="1411">
          <p15:clr>
            <a:srgbClr val="A4A3A4"/>
          </p15:clr>
        </p15:guide>
        <p15:guide id="3" orient="horz" pos="2715">
          <p15:clr>
            <a:srgbClr val="A4A3A4"/>
          </p15:clr>
        </p15:guide>
        <p15:guide id="4" orient="horz" pos="2389">
          <p15:clr>
            <a:srgbClr val="A4A3A4"/>
          </p15:clr>
        </p15:guide>
        <p15:guide id="5" orient="horz" pos="2064">
          <p15:clr>
            <a:srgbClr val="A4A3A4"/>
          </p15:clr>
        </p15:guide>
        <p15:guide id="6" orient="horz" pos="1735">
          <p15:clr>
            <a:srgbClr val="A4A3A4"/>
          </p15:clr>
        </p15:guide>
        <p15:guide id="7" orient="horz" pos="3369">
          <p15:clr>
            <a:srgbClr val="A4A3A4"/>
          </p15:clr>
        </p15:guide>
        <p15:guide id="8" orient="horz" pos="3699">
          <p15:clr>
            <a:srgbClr val="A4A3A4"/>
          </p15:clr>
        </p15:guide>
        <p15:guide id="9" pos="4214">
          <p15:clr>
            <a:srgbClr val="A4A3A4"/>
          </p15:clr>
        </p15:guide>
        <p15:guide id="10" pos="196">
          <p15:clr>
            <a:srgbClr val="A4A3A4"/>
          </p15:clr>
        </p15:guide>
        <p15:guide id="11" pos="1552">
          <p15:clr>
            <a:srgbClr val="A4A3A4"/>
          </p15:clr>
        </p15:guide>
        <p15:guide id="12" pos="4879">
          <p15:clr>
            <a:srgbClr val="A4A3A4"/>
          </p15:clr>
        </p15:guide>
        <p15:guide id="13" pos="5556">
          <p15:clr>
            <a:srgbClr val="A4A3A4"/>
          </p15:clr>
        </p15:guide>
        <p15:guide id="14" pos="2235">
          <p15:clr>
            <a:srgbClr val="A4A3A4"/>
          </p15:clr>
        </p15:guide>
        <p15:guide id="15" pos="874">
          <p15:clr>
            <a:srgbClr val="A4A3A4"/>
          </p15:clr>
        </p15:guide>
      </p15:sldGuideLst>
    </p:ext>
    <p:ext uri="{2D200454-40CA-4A62-9FC3-DE9A4176ACB9}">
      <p15:notesGuideLst xmlns:p15="http://schemas.microsoft.com/office/powerpoint/2012/main">
        <p15:guide id="1" orient="horz" pos="4525">
          <p15:clr>
            <a:srgbClr val="A4A3A4"/>
          </p15:clr>
        </p15:guide>
        <p15:guide id="2" pos="312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rg Schulz" initials="USC/Jo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AC23"/>
    <a:srgbClr val="FF9900"/>
    <a:srgbClr val="000000"/>
    <a:srgbClr val="2BF54D"/>
    <a:srgbClr val="FC2110"/>
    <a:srgbClr val="FF6600"/>
    <a:srgbClr val="F923E0"/>
    <a:srgbClr val="CCFF99"/>
    <a:srgbClr val="FFCC66"/>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70330" autoAdjust="0"/>
  </p:normalViewPr>
  <p:slideViewPr>
    <p:cSldViewPr snapToGrid="0">
      <p:cViewPr varScale="1">
        <p:scale>
          <a:sx n="79" d="100"/>
          <a:sy n="79" d="100"/>
        </p:scale>
        <p:origin x="1428" y="78"/>
      </p:cViewPr>
      <p:guideLst>
        <p:guide orient="horz" pos="1164"/>
        <p:guide orient="horz" pos="1411"/>
        <p:guide orient="horz" pos="2715"/>
        <p:guide orient="horz" pos="2389"/>
        <p:guide orient="horz" pos="2064"/>
        <p:guide orient="horz" pos="1735"/>
        <p:guide orient="horz" pos="3369"/>
        <p:guide orient="horz" pos="3699"/>
        <p:guide pos="4214"/>
        <p:guide pos="196"/>
        <p:guide pos="1552"/>
        <p:guide pos="4879"/>
        <p:guide pos="5556"/>
        <p:guide pos="2235"/>
        <p:guide pos="8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82" d="100"/>
          <a:sy n="82" d="100"/>
        </p:scale>
        <p:origin x="-3954" y="-78"/>
      </p:cViewPr>
      <p:guideLst>
        <p:guide orient="horz" pos="4525"/>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998220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0" name="Rectangle 4"/>
          <p:cNvSpPr>
            <a:spLocks noGrp="1" noChangeArrowheads="1"/>
          </p:cNvSpPr>
          <p:nvPr>
            <p:ph type="ftr" sz="quarter" idx="2"/>
          </p:nvPr>
        </p:nvSpPr>
        <p:spPr bwMode="auto">
          <a:xfrm>
            <a:off x="0" y="14090650"/>
            <a:ext cx="0" cy="261938"/>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9707563" y="14085888"/>
            <a:ext cx="274637" cy="2667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fld id="{E842FA72-B9ED-494F-A64D-EC1E1901C355}" type="slidenum">
              <a:rPr lang="de-DE"/>
              <a:pPr>
                <a:defRPr/>
              </a:pPr>
              <a:t>‹#›</a:t>
            </a:fld>
            <a:endParaRPr lang="de-DE"/>
          </a:p>
        </p:txBody>
      </p:sp>
    </p:spTree>
    <p:extLst>
      <p:ext uri="{BB962C8B-B14F-4D97-AF65-F5344CB8AC3E}">
        <p14:creationId xmlns:p14="http://schemas.microsoft.com/office/powerpoint/2010/main" val="1899586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5629275"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205828" name="Rectangle 4"/>
          <p:cNvSpPr>
            <a:spLocks noGrp="1" noRot="1" noChangeAspect="1" noChangeArrowheads="1" noTextEdit="1"/>
          </p:cNvSpPr>
          <p:nvPr>
            <p:ph type="sldImg" idx="2"/>
          </p:nvPr>
        </p:nvSpPr>
        <p:spPr bwMode="auto">
          <a:xfrm>
            <a:off x="1074738" y="1074738"/>
            <a:ext cx="7781925" cy="5386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322388" y="6819900"/>
            <a:ext cx="7286625" cy="6469063"/>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3078" name="Rectangle 6"/>
          <p:cNvSpPr>
            <a:spLocks noGrp="1" noChangeArrowheads="1"/>
          </p:cNvSpPr>
          <p:nvPr>
            <p:ph type="ftr" sz="quarter" idx="4"/>
          </p:nvPr>
        </p:nvSpPr>
        <p:spPr bwMode="auto">
          <a:xfrm>
            <a:off x="0"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5629275"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fld id="{7FE02029-9BE2-4139-82E8-7E205433FD51}" type="slidenum">
              <a:rPr lang="de-DE"/>
              <a:pPr>
                <a:defRPr/>
              </a:pPr>
              <a:t>‹#›</a:t>
            </a:fld>
            <a:endParaRPr lang="de-DE"/>
          </a:p>
        </p:txBody>
      </p:sp>
    </p:spTree>
    <p:extLst>
      <p:ext uri="{BB962C8B-B14F-4D97-AF65-F5344CB8AC3E}">
        <p14:creationId xmlns:p14="http://schemas.microsoft.com/office/powerpoint/2010/main" val="16682481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148"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296"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445"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592"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740" algn="l" defTabSz="914296" rtl="0" eaLnBrk="1" latinLnBrk="0" hangingPunct="1">
      <a:defRPr sz="1200" kern="1200">
        <a:solidFill>
          <a:schemeClr val="tx1"/>
        </a:solidFill>
        <a:latin typeface="+mn-lt"/>
        <a:ea typeface="+mn-ea"/>
        <a:cs typeface="+mn-cs"/>
      </a:defRPr>
    </a:lvl6pPr>
    <a:lvl7pPr marL="2742888" algn="l" defTabSz="914296" rtl="0" eaLnBrk="1" latinLnBrk="0" hangingPunct="1">
      <a:defRPr sz="1200" kern="1200">
        <a:solidFill>
          <a:schemeClr val="tx1"/>
        </a:solidFill>
        <a:latin typeface="+mn-lt"/>
        <a:ea typeface="+mn-ea"/>
        <a:cs typeface="+mn-cs"/>
      </a:defRPr>
    </a:lvl7pPr>
    <a:lvl8pPr marL="3200036" algn="l" defTabSz="914296" rtl="0" eaLnBrk="1" latinLnBrk="0" hangingPunct="1">
      <a:defRPr sz="1200" kern="1200">
        <a:solidFill>
          <a:schemeClr val="tx1"/>
        </a:solidFill>
        <a:latin typeface="+mn-lt"/>
        <a:ea typeface="+mn-ea"/>
        <a:cs typeface="+mn-cs"/>
      </a:defRPr>
    </a:lvl8pPr>
    <a:lvl9pPr marL="3657184" algn="l" defTabSz="91429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pPr defTabSz="1333500"/>
            <a:fld id="{B3123BCD-06C1-4979-A4B6-929E88FE602B}" type="slidenum">
              <a:rPr lang="de-DE" smtClean="0"/>
              <a:pPr defTabSz="1333500"/>
              <a:t>1</a:t>
            </a:fld>
            <a:endParaRPr lang="de-DE" smtClean="0"/>
          </a:p>
        </p:txBody>
      </p:sp>
      <p:sp>
        <p:nvSpPr>
          <p:cNvPr id="206851" name="Rectangle 2"/>
          <p:cNvSpPr>
            <a:spLocks noGrp="1" noRot="1" noChangeAspect="1" noChangeArrowheads="1" noTextEdit="1"/>
          </p:cNvSpPr>
          <p:nvPr>
            <p:ph type="sldImg"/>
          </p:nvPr>
        </p:nvSpPr>
        <p:spPr>
          <a:xfrm>
            <a:off x="1074738" y="1074738"/>
            <a:ext cx="7781925" cy="5386387"/>
          </a:xfrm>
          <a:ln/>
        </p:spPr>
      </p:sp>
      <p:sp>
        <p:nvSpPr>
          <p:cNvPr id="206852" name="Rectangle 3"/>
          <p:cNvSpPr>
            <a:spLocks noGrp="1" noChangeArrowheads="1"/>
          </p:cNvSpPr>
          <p:nvPr>
            <p:ph type="body" idx="1"/>
          </p:nvPr>
        </p:nvSpPr>
        <p:spPr>
          <a:noFill/>
          <a:ln/>
        </p:spPr>
        <p:txBody>
          <a:bodyPr/>
          <a:lstStyle/>
          <a:p>
            <a:endParaRPr lang="de-DE" dirty="0" smtClean="0"/>
          </a:p>
        </p:txBody>
      </p:sp>
    </p:spTree>
    <p:extLst>
      <p:ext uri="{BB962C8B-B14F-4D97-AF65-F5344CB8AC3E}">
        <p14:creationId xmlns:p14="http://schemas.microsoft.com/office/powerpoint/2010/main" val="327595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results of the first release : next one will come</a:t>
            </a:r>
            <a:r>
              <a:rPr lang="en-GB" baseline="0" dirty="0" smtClean="0"/>
              <a:t> (end of 2018) and will clearly improve MFG AMVs because we will use a better CTP </a:t>
            </a:r>
            <a:r>
              <a:rPr lang="en-GB" baseline="0" dirty="0" err="1" smtClean="0"/>
              <a:t>algo</a:t>
            </a:r>
            <a:r>
              <a:rPr lang="en-GB" baseline="0" dirty="0" smtClean="0"/>
              <a:t>…</a:t>
            </a:r>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11</a:t>
            </a:fld>
            <a:endParaRPr lang="de-DE"/>
          </a:p>
        </p:txBody>
      </p:sp>
    </p:spTree>
    <p:extLst>
      <p:ext uri="{BB962C8B-B14F-4D97-AF65-F5344CB8AC3E}">
        <p14:creationId xmlns:p14="http://schemas.microsoft.com/office/powerpoint/2010/main" val="1298689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Times New Roman" pitchFamily="18" charset="0"/>
                <a:ea typeface="+mn-ea"/>
                <a:cs typeface="+mn-cs"/>
              </a:rPr>
              <a:t>The ERA-CLIM2 data record of AVHRR GAC Polar Winds data record is primarily used for the assimilation into global reanalyses. </a:t>
            </a:r>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12</a:t>
            </a:fld>
            <a:endParaRPr lang="de-DE"/>
          </a:p>
        </p:txBody>
      </p:sp>
    </p:spTree>
    <p:extLst>
      <p:ext uri="{BB962C8B-B14F-4D97-AF65-F5344CB8AC3E}">
        <p14:creationId xmlns:p14="http://schemas.microsoft.com/office/powerpoint/2010/main" val="1821425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Times New Roman" pitchFamily="18" charset="0"/>
                <a:ea typeface="+mn-ea"/>
                <a:cs typeface="+mn-cs"/>
              </a:rPr>
              <a:t>The AVHRR instrument has been flown on board several polar satellites since 1978.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Times New Roman" pitchFamily="18" charset="0"/>
                <a:ea typeface="+mn-ea"/>
                <a:cs typeface="+mn-cs"/>
              </a:rPr>
              <a:t>To help the reprocessing, we have used a </a:t>
            </a:r>
            <a:r>
              <a:rPr lang="en-GB" sz="1200" kern="1200" dirty="0" err="1" smtClean="0">
                <a:solidFill>
                  <a:schemeClr val="tx1"/>
                </a:solidFill>
                <a:effectLst/>
                <a:latin typeface="Times New Roman" pitchFamily="18" charset="0"/>
                <a:ea typeface="+mn-ea"/>
                <a:cs typeface="+mn-cs"/>
              </a:rPr>
              <a:t>preprocessed</a:t>
            </a:r>
            <a:r>
              <a:rPr lang="en-GB" sz="1200" kern="1200" dirty="0" smtClean="0">
                <a:solidFill>
                  <a:schemeClr val="tx1"/>
                </a:solidFill>
                <a:effectLst/>
                <a:latin typeface="Times New Roman" pitchFamily="18" charset="0"/>
                <a:ea typeface="+mn-ea"/>
                <a:cs typeface="+mn-cs"/>
              </a:rPr>
              <a:t> so</a:t>
            </a:r>
            <a:r>
              <a:rPr lang="en-GB" sz="1200" kern="1200" baseline="0" dirty="0" smtClean="0">
                <a:solidFill>
                  <a:schemeClr val="tx1"/>
                </a:solidFill>
                <a:effectLst/>
                <a:latin typeface="Times New Roman" pitchFamily="18" charset="0"/>
                <a:ea typeface="+mn-ea"/>
                <a:cs typeface="+mn-cs"/>
              </a:rPr>
              <a:t> called </a:t>
            </a:r>
            <a:r>
              <a:rPr lang="en-GB" sz="1200" kern="1200" baseline="0" dirty="0" err="1" smtClean="0">
                <a:solidFill>
                  <a:schemeClr val="tx1"/>
                </a:solidFill>
                <a:effectLst/>
                <a:latin typeface="Times New Roman" pitchFamily="18" charset="0"/>
                <a:ea typeface="+mn-ea"/>
                <a:cs typeface="+mn-cs"/>
              </a:rPr>
              <a:t>pyGAC</a:t>
            </a:r>
            <a:r>
              <a:rPr lang="en-GB" sz="1200" kern="1200" baseline="0" dirty="0" smtClean="0">
                <a:solidFill>
                  <a:schemeClr val="tx1"/>
                </a:solidFill>
                <a:effectLst/>
                <a:latin typeface="Times New Roman" pitchFamily="18" charset="0"/>
                <a:ea typeface="+mn-ea"/>
                <a:cs typeface="+mn-cs"/>
              </a:rPr>
              <a:t> dataset that includes AVHRR data from all satellites in one single format.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We have used </a:t>
            </a:r>
            <a:r>
              <a:rPr lang="en-GB" dirty="0" err="1" smtClean="0"/>
              <a:t>PyGAC</a:t>
            </a:r>
            <a:r>
              <a:rPr lang="en-GB" dirty="0" smtClean="0"/>
              <a:t> data (= </a:t>
            </a:r>
            <a:r>
              <a:rPr lang="en-GB" dirty="0" err="1" smtClean="0"/>
              <a:t>hdf</a:t>
            </a:r>
            <a:r>
              <a:rPr lang="en-GB" baseline="0" dirty="0" smtClean="0"/>
              <a:t> dataset) containing channel 4 information for AVHRR data </a:t>
            </a:r>
            <a:r>
              <a:rPr lang="en-GB" baseline="0" dirty="0" err="1" smtClean="0"/>
              <a:t>onboard</a:t>
            </a:r>
            <a:r>
              <a:rPr lang="en-GB" baseline="0" dirty="0" smtClean="0"/>
              <a:t> all satellites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Times New Roman" pitchFamily="18" charset="0"/>
                <a:ea typeface="+mn-ea"/>
                <a:cs typeface="+mn-cs"/>
              </a:rPr>
              <a:t>Although the AVHRR instrument includes VIS, NIR, and TIR channels, the data records of polar AMVs described in this report are only retrieved using data from the level 1B Infrared channel. </a:t>
            </a:r>
            <a:r>
              <a:rPr lang="en-GB" sz="1200" kern="1200" baseline="0" dirty="0" smtClean="0">
                <a:solidFill>
                  <a:schemeClr val="tx1"/>
                </a:solidFill>
                <a:effectLst/>
                <a:latin typeface="Times New Roman" pitchFamily="18" charset="0"/>
                <a:ea typeface="+mn-ea"/>
                <a:cs typeface="+mn-cs"/>
              </a:rPr>
              <a:t> </a:t>
            </a:r>
            <a:r>
              <a:rPr lang="en-GB" baseline="0" dirty="0" smtClean="0"/>
              <a:t>Data were </a:t>
            </a:r>
            <a:r>
              <a:rPr lang="en-GB" baseline="0" dirty="0" err="1" smtClean="0"/>
              <a:t>preprocessed</a:t>
            </a:r>
            <a:r>
              <a:rPr lang="en-GB" baseline="0" dirty="0" smtClean="0"/>
              <a:t> to fit the EUMETSAT algorithm (relevant data extracted and 3 minutes PDUs are created).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Times New Roman" pitchFamily="18" charset="0"/>
                <a:ea typeface="+mn-ea"/>
                <a:cs typeface="+mn-cs"/>
              </a:rPr>
              <a:t>Note </a:t>
            </a:r>
            <a:r>
              <a:rPr lang="en-GB" sz="1200" kern="1200" baseline="0" dirty="0" smtClean="0">
                <a:solidFill>
                  <a:schemeClr val="tx1"/>
                </a:solidFill>
                <a:effectLst/>
                <a:latin typeface="Times New Roman" pitchFamily="18" charset="0"/>
                <a:ea typeface="+mn-ea"/>
                <a:cs typeface="+mn-cs"/>
              </a:rPr>
              <a:t>that n</a:t>
            </a:r>
            <a:r>
              <a:rPr lang="en-GB" baseline="0" dirty="0" smtClean="0"/>
              <a:t>o retrieval from NOAA 6, 8 and 10: just because no data in </a:t>
            </a:r>
            <a:r>
              <a:rPr lang="en-GB" baseline="0" dirty="0" err="1" smtClean="0"/>
              <a:t>PyGAC</a:t>
            </a:r>
            <a:r>
              <a:rPr lang="en-GB" baseline="0" dirty="0" smtClean="0"/>
              <a:t> (that were developed mainly for clouds CLARA </a:t>
            </a:r>
            <a:r>
              <a:rPr lang="en-GB" baseline="0" dirty="0" err="1" smtClean="0"/>
              <a:t>algo</a:t>
            </a:r>
            <a:r>
              <a:rPr lang="en-GB" baseline="0" dirty="0" smtClean="0"/>
              <a:t>)</a:t>
            </a:r>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13</a:t>
            </a:fld>
            <a:endParaRPr lang="de-DE"/>
          </a:p>
        </p:txBody>
      </p:sp>
    </p:spTree>
    <p:extLst>
      <p:ext uri="{BB962C8B-B14F-4D97-AF65-F5344CB8AC3E}">
        <p14:creationId xmlns:p14="http://schemas.microsoft.com/office/powerpoint/2010/main" val="1685473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reprocessed</a:t>
            </a:r>
            <a:r>
              <a:rPr lang="en-GB" baseline="0" dirty="0" smtClean="0"/>
              <a:t> polar AMV using Global Area Coverage data (differs from Local Area Coverage</a:t>
            </a:r>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14</a:t>
            </a:fld>
            <a:endParaRPr lang="de-DE"/>
          </a:p>
        </p:txBody>
      </p:sp>
    </p:spTree>
    <p:extLst>
      <p:ext uri="{BB962C8B-B14F-4D97-AF65-F5344CB8AC3E}">
        <p14:creationId xmlns:p14="http://schemas.microsoft.com/office/powerpoint/2010/main" val="532751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Times New Roman" pitchFamily="18" charset="0"/>
                <a:ea typeface="+mn-ea"/>
                <a:cs typeface="+mn-cs"/>
              </a:rPr>
              <a:t>Time series of the number of derived AMVs for the northern and southern hemisphere, respectively. Generally, the number of polar AMVs produced varies from 200 to 600 thousands, depending of the season. More AMVs are always derived in the summer hemisphere. This is because during winter ice surfaces are much more extended and the target identification becomes much more difficult. In addition, the atmosphere in the lower levels has often and isothermal temperature profile which makes the height assignment of a derived AMV impossible. A couple of satellites (NOAA-17 and </a:t>
            </a:r>
            <a:r>
              <a:rPr lang="en-GB" sz="1200" kern="1200" dirty="0" err="1" smtClean="0">
                <a:solidFill>
                  <a:schemeClr val="tx1"/>
                </a:solidFill>
                <a:effectLst/>
                <a:latin typeface="Times New Roman" pitchFamily="18" charset="0"/>
                <a:ea typeface="+mn-ea"/>
                <a:cs typeface="+mn-cs"/>
              </a:rPr>
              <a:t>Metop</a:t>
            </a:r>
            <a:r>
              <a:rPr lang="en-GB" sz="1200" kern="1200" dirty="0" smtClean="0">
                <a:solidFill>
                  <a:schemeClr val="tx1"/>
                </a:solidFill>
                <a:effectLst/>
                <a:latin typeface="Times New Roman" pitchFamily="18" charset="0"/>
                <a:ea typeface="+mn-ea"/>
                <a:cs typeface="+mn-cs"/>
              </a:rPr>
              <a:t> satellites) show a drop in numbers after 2002 which is most likely due to a processing error. For these satellites a much higher number of PDUs was detected that prevented the data being used in the AMV operational processor. This is an issue that need to be revisited before the data should be used for reanalysis.</a:t>
            </a:r>
          </a:p>
          <a:p>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15</a:t>
            </a:fld>
            <a:endParaRPr lang="de-DE"/>
          </a:p>
        </p:txBody>
      </p:sp>
    </p:spTree>
    <p:extLst>
      <p:ext uri="{BB962C8B-B14F-4D97-AF65-F5344CB8AC3E}">
        <p14:creationId xmlns:p14="http://schemas.microsoft.com/office/powerpoint/2010/main" val="2930363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Times New Roman" pitchFamily="18" charset="0"/>
                <a:ea typeface="+mn-ea"/>
                <a:cs typeface="+mn-cs"/>
              </a:rPr>
              <a:t>(The data are constrained by the quality index of 50 and for winds larger than 2 m/s). For both hemispheres the time series appear very stable with average wind speeds of 13 m/s over the northern hemisphere and 15 m/s over the southern hemisphere. The time series shows a distinct seasonal cycle with maximum wind speeds over the winter hemisphere and minimum wind speeds over the summer hemisphere. For most of the satellites the seasonal amplitude is very comparable with a slight tendency to smaller amplitudes for the most recent 10 years. The NOAA-17 and </a:t>
            </a:r>
            <a:r>
              <a:rPr lang="en-GB" sz="1200" kern="1200" dirty="0" err="1" smtClean="0">
                <a:solidFill>
                  <a:schemeClr val="tx1"/>
                </a:solidFill>
                <a:effectLst/>
                <a:latin typeface="Times New Roman" pitchFamily="18" charset="0"/>
                <a:ea typeface="+mn-ea"/>
                <a:cs typeface="+mn-cs"/>
              </a:rPr>
              <a:t>Metop</a:t>
            </a:r>
            <a:r>
              <a:rPr lang="en-GB" sz="1200" kern="1200" dirty="0" smtClean="0">
                <a:solidFill>
                  <a:schemeClr val="tx1"/>
                </a:solidFill>
                <a:effectLst/>
                <a:latin typeface="Times New Roman" pitchFamily="18" charset="0"/>
                <a:ea typeface="+mn-ea"/>
                <a:cs typeface="+mn-cs"/>
              </a:rPr>
              <a:t> time series show a deviation to this pattern in the most recent years which may be connected to the decreasing number of AMVs or in other words a different spatiotemporal sampling pattern, in particular over the southern hemisphere.</a:t>
            </a:r>
          </a:p>
          <a:p>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16</a:t>
            </a:fld>
            <a:endParaRPr lang="de-DE"/>
          </a:p>
        </p:txBody>
      </p:sp>
    </p:spTree>
    <p:extLst>
      <p:ext uri="{BB962C8B-B14F-4D97-AF65-F5344CB8AC3E}">
        <p14:creationId xmlns:p14="http://schemas.microsoft.com/office/powerpoint/2010/main" val="919781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Times New Roman" pitchFamily="18" charset="0"/>
                <a:ea typeface="+mn-ea"/>
                <a:cs typeface="+mn-cs"/>
              </a:rPr>
              <a:t>Time series of the total area monthly averaged AMV height anomaly provided in pressure values with respect to the climatological average of all satellites for the northern and southern hemisphere, respectively. The average height of the AMVs is between 700 and 500 </a:t>
            </a:r>
            <a:r>
              <a:rPr lang="en-GB" sz="1200" kern="1200" dirty="0" err="1" smtClean="0">
                <a:solidFill>
                  <a:schemeClr val="tx1"/>
                </a:solidFill>
                <a:effectLst/>
                <a:latin typeface="Times New Roman" pitchFamily="18" charset="0"/>
                <a:ea typeface="+mn-ea"/>
                <a:cs typeface="+mn-cs"/>
              </a:rPr>
              <a:t>hPa</a:t>
            </a:r>
            <a:r>
              <a:rPr lang="en-GB" sz="1200" kern="1200" dirty="0" smtClean="0">
                <a:solidFill>
                  <a:schemeClr val="tx1"/>
                </a:solidFill>
                <a:effectLst/>
                <a:latin typeface="Times New Roman" pitchFamily="18" charset="0"/>
                <a:ea typeface="+mn-ea"/>
                <a:cs typeface="+mn-cs"/>
              </a:rPr>
              <a:t> for the northern hemisphere and 650 to 500 </a:t>
            </a:r>
            <a:r>
              <a:rPr lang="en-GB" sz="1200" kern="1200" dirty="0" err="1" smtClean="0">
                <a:solidFill>
                  <a:schemeClr val="tx1"/>
                </a:solidFill>
                <a:effectLst/>
                <a:latin typeface="Times New Roman" pitchFamily="18" charset="0"/>
                <a:ea typeface="+mn-ea"/>
                <a:cs typeface="+mn-cs"/>
              </a:rPr>
              <a:t>hPa</a:t>
            </a:r>
            <a:r>
              <a:rPr lang="en-GB" sz="1200" kern="1200" dirty="0" smtClean="0">
                <a:solidFill>
                  <a:schemeClr val="tx1"/>
                </a:solidFill>
                <a:effectLst/>
                <a:latin typeface="Times New Roman" pitchFamily="18" charset="0"/>
                <a:ea typeface="+mn-ea"/>
                <a:cs typeface="+mn-cs"/>
              </a:rPr>
              <a:t> over the southern hemisphere which is driven by the topography of Antarctica. For the northern hemisphere the AMV height time series appear homogeneous with some variation in the amplitudes of seasonal pressure changes from summer to winter. The more modern satellites show a more distinct seasonal cycle with rather constant amplitude while for some older satellites the seasonality becomes hard to detect. The distinct differences between satellites become more clearly visible in the anomaly plots. For instance over the northern hemisphere during the small temporal overlap of NOAA-9 and NOAA-11 one can see systematic different height anomalies which is most likely a mix of systematically covering a different region and systematic differences in the brightness temperature used to assign the AMV height. This may point to needs for improvement in the input data for the AMV processor. This is more pronounces in the southern hemisphere where the topography enhances the effect of differently covered regions.</a:t>
            </a:r>
          </a:p>
          <a:p>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17</a:t>
            </a:fld>
            <a:endParaRPr lang="de-DE"/>
          </a:p>
        </p:txBody>
      </p:sp>
    </p:spTree>
    <p:extLst>
      <p:ext uri="{BB962C8B-B14F-4D97-AF65-F5344CB8AC3E}">
        <p14:creationId xmlns:p14="http://schemas.microsoft.com/office/powerpoint/2010/main" val="3080932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dirty="0" smtClean="0">
                <a:solidFill>
                  <a:schemeClr val="tx1"/>
                </a:solidFill>
                <a:latin typeface="Times New Roman" panose="02020603050405020304" pitchFamily="18" charset="0"/>
                <a:ea typeface="Times New Roman" panose="02020603050405020304" pitchFamily="18" charset="0"/>
              </a:rPr>
              <a:t>NOAA-6, 8 and 10 data have been omitted from the processing because no source for corrected and well enough calibrated AVHRR/1 radiances were accessible. The work from the NOAA archived data to usable data for an AMV processing for those satellites was beyond the project resources;</a:t>
            </a:r>
          </a:p>
          <a:p>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18</a:t>
            </a:fld>
            <a:endParaRPr lang="de-DE"/>
          </a:p>
        </p:txBody>
      </p:sp>
    </p:spTree>
    <p:extLst>
      <p:ext uri="{BB962C8B-B14F-4D97-AF65-F5344CB8AC3E}">
        <p14:creationId xmlns:p14="http://schemas.microsoft.com/office/powerpoint/2010/main" val="2026763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19</a:t>
            </a:fld>
            <a:endParaRPr lang="de-DE"/>
          </a:p>
        </p:txBody>
      </p:sp>
    </p:spTree>
    <p:extLst>
      <p:ext uri="{BB962C8B-B14F-4D97-AF65-F5344CB8AC3E}">
        <p14:creationId xmlns:p14="http://schemas.microsoft.com/office/powerpoint/2010/main" val="778510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Times New Roman" pitchFamily="18" charset="0"/>
                <a:ea typeface="+mn-ea"/>
                <a:cs typeface="+mn-cs"/>
              </a:rPr>
              <a:t>The retrieved AMVs are accompanied with forecast data from the ECMWF ERA interim reanalysis that were used for the height assignment and to compute the quality index after Holmlund (1998). This also allows a comparison of the systematic and random differences for the wind speed. Figures</a:t>
            </a:r>
            <a:r>
              <a:rPr lang="en-GB" sz="1200" kern="1200" baseline="0" dirty="0" smtClean="0">
                <a:solidFill>
                  <a:schemeClr val="tx1"/>
                </a:solidFill>
                <a:effectLst/>
                <a:latin typeface="Times New Roman" pitchFamily="18" charset="0"/>
                <a:ea typeface="+mn-ea"/>
                <a:cs typeface="+mn-cs"/>
              </a:rPr>
              <a:t> above </a:t>
            </a:r>
            <a:r>
              <a:rPr lang="en-GB" sz="1200" kern="1200" dirty="0" smtClean="0">
                <a:solidFill>
                  <a:schemeClr val="tx1"/>
                </a:solidFill>
                <a:effectLst/>
                <a:latin typeface="Times New Roman" pitchFamily="18" charset="0"/>
                <a:ea typeface="+mn-ea"/>
                <a:cs typeface="+mn-cs"/>
              </a:rPr>
              <a:t>shows the time series of monthly averaged systematic differences between the derived AMVs and the reanalysis data for all satellite instruments used. The systematic differences for the wind speed are always positive for each instrument and in every month, i.e., the derived AMV is slightly faster than the forecast. A positive bias means that the AMV is put slightly too high in the atmosphere. The differences are also small (0.25 m/s) for most of the satellites and months with some deviations (up to 0.75 m/s) for the oldest satellites NOAA-7 and NOAA-9. The magnitude of bias is comparable to earlier reprocessing of AMVs for </a:t>
            </a:r>
            <a:r>
              <a:rPr lang="en-GB" sz="1200" kern="1200" dirty="0" err="1" smtClean="0">
                <a:solidFill>
                  <a:schemeClr val="tx1"/>
                </a:solidFill>
                <a:effectLst/>
                <a:latin typeface="Times New Roman" pitchFamily="18" charset="0"/>
                <a:ea typeface="+mn-ea"/>
                <a:cs typeface="+mn-cs"/>
              </a:rPr>
              <a:t>Metop</a:t>
            </a:r>
            <a:r>
              <a:rPr lang="en-GB" sz="1200" kern="1200" dirty="0" smtClean="0">
                <a:solidFill>
                  <a:schemeClr val="tx1"/>
                </a:solidFill>
                <a:effectLst/>
                <a:latin typeface="Times New Roman" pitchFamily="18" charset="0"/>
                <a:ea typeface="+mn-ea"/>
                <a:cs typeface="+mn-cs"/>
              </a:rPr>
              <a:t> data during the ERA-CLIM project. There are also small systematic differences among the satellites throughout their time series overlap, e.g., NOAA-12 vs. NOAA-11 and NOAA-14. Some individual months in the time series are sticking out, e.g. NOAA-15 in 2012 which could be caused by a processing artefact.</a:t>
            </a:r>
          </a:p>
          <a:p>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21</a:t>
            </a:fld>
            <a:endParaRPr lang="de-DE"/>
          </a:p>
        </p:txBody>
      </p:sp>
    </p:spTree>
    <p:extLst>
      <p:ext uri="{BB962C8B-B14F-4D97-AF65-F5344CB8AC3E}">
        <p14:creationId xmlns:p14="http://schemas.microsoft.com/office/powerpoint/2010/main" val="976207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2</a:t>
            </a:fld>
            <a:endParaRPr lang="de-DE"/>
          </a:p>
        </p:txBody>
      </p:sp>
    </p:spTree>
    <p:extLst>
      <p:ext uri="{BB962C8B-B14F-4D97-AF65-F5344CB8AC3E}">
        <p14:creationId xmlns:p14="http://schemas.microsoft.com/office/powerpoint/2010/main" val="2899674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Times New Roman" pitchFamily="18" charset="0"/>
                <a:ea typeface="+mn-ea"/>
                <a:cs typeface="+mn-cs"/>
              </a:rPr>
              <a:t>The root mean square error (</a:t>
            </a:r>
            <a:r>
              <a:rPr lang="en-GB" sz="1200" kern="1200" dirty="0" err="1" smtClean="0">
                <a:solidFill>
                  <a:schemeClr val="tx1"/>
                </a:solidFill>
                <a:effectLst/>
                <a:latin typeface="Times New Roman" pitchFamily="18" charset="0"/>
                <a:ea typeface="+mn-ea"/>
                <a:cs typeface="+mn-cs"/>
              </a:rPr>
              <a:t>rmse</a:t>
            </a:r>
            <a:r>
              <a:rPr lang="en-GB" sz="1200" kern="1200" dirty="0" smtClean="0">
                <a:solidFill>
                  <a:schemeClr val="tx1"/>
                </a:solidFill>
                <a:effectLst/>
                <a:latin typeface="Times New Roman" pitchFamily="18" charset="0"/>
                <a:ea typeface="+mn-ea"/>
                <a:cs typeface="+mn-cs"/>
              </a:rPr>
              <a:t>) shown in Figure above may strongly vary according to the weather situation and time of the year. Despite this expectation it is generally around 4 m/s in both hemispheres with little temporal variation. Only, the old satellites NOAA-7 and NOAA-9 show higher variability in </a:t>
            </a:r>
            <a:r>
              <a:rPr lang="en-GB" sz="1200" kern="1200" dirty="0" err="1" smtClean="0">
                <a:solidFill>
                  <a:schemeClr val="tx1"/>
                </a:solidFill>
                <a:effectLst/>
                <a:latin typeface="Times New Roman" pitchFamily="18" charset="0"/>
                <a:ea typeface="+mn-ea"/>
                <a:cs typeface="+mn-cs"/>
              </a:rPr>
              <a:t>rmse</a:t>
            </a:r>
            <a:r>
              <a:rPr lang="en-GB" sz="1200" kern="1200" dirty="0" smtClean="0">
                <a:solidFill>
                  <a:schemeClr val="tx1"/>
                </a:solidFill>
                <a:effectLst/>
                <a:latin typeface="Times New Roman" pitchFamily="18" charset="0"/>
                <a:ea typeface="+mn-ea"/>
                <a:cs typeface="+mn-cs"/>
              </a:rPr>
              <a:t>. However, for some months (satellites) the </a:t>
            </a:r>
            <a:r>
              <a:rPr lang="en-GB" sz="1200" kern="1200" dirty="0" err="1" smtClean="0">
                <a:solidFill>
                  <a:schemeClr val="tx1"/>
                </a:solidFill>
                <a:effectLst/>
                <a:latin typeface="Times New Roman" pitchFamily="18" charset="0"/>
                <a:ea typeface="+mn-ea"/>
                <a:cs typeface="+mn-cs"/>
              </a:rPr>
              <a:t>rmse</a:t>
            </a:r>
            <a:r>
              <a:rPr lang="en-GB" sz="1200" kern="1200" dirty="0" smtClean="0">
                <a:solidFill>
                  <a:schemeClr val="tx1"/>
                </a:solidFill>
                <a:effectLst/>
                <a:latin typeface="Times New Roman" pitchFamily="18" charset="0"/>
                <a:ea typeface="+mn-ea"/>
                <a:cs typeface="+mn-cs"/>
              </a:rPr>
              <a:t> over the northern hemisphere is much higher than expected which is most likely caused by technical errors in the data, e.g., a wrong forecast value in the AMV data file or by specific AMV speed outliers in such a month. Some satellites experience relative high </a:t>
            </a:r>
            <a:r>
              <a:rPr lang="en-GB" sz="1200" kern="1200" dirty="0" err="1" smtClean="0">
                <a:solidFill>
                  <a:schemeClr val="tx1"/>
                </a:solidFill>
                <a:effectLst/>
                <a:latin typeface="Times New Roman" pitchFamily="18" charset="0"/>
                <a:ea typeface="+mn-ea"/>
                <a:cs typeface="+mn-cs"/>
              </a:rPr>
              <a:t>rmse</a:t>
            </a:r>
            <a:r>
              <a:rPr lang="en-GB" sz="1200" kern="1200" dirty="0" smtClean="0">
                <a:solidFill>
                  <a:schemeClr val="tx1"/>
                </a:solidFill>
                <a:effectLst/>
                <a:latin typeface="Times New Roman" pitchFamily="18" charset="0"/>
                <a:ea typeface="+mn-ea"/>
                <a:cs typeface="+mn-cs"/>
              </a:rPr>
              <a:t> values at the beginning and close to the end of the mission producing another set of outliers (not shown in Figures</a:t>
            </a:r>
            <a:r>
              <a:rPr lang="en-GB" sz="1200" kern="1200" baseline="0" dirty="0" smtClean="0">
                <a:solidFill>
                  <a:schemeClr val="tx1"/>
                </a:solidFill>
                <a:effectLst/>
                <a:latin typeface="Times New Roman" pitchFamily="18" charset="0"/>
                <a:ea typeface="+mn-ea"/>
                <a:cs typeface="+mn-cs"/>
              </a:rPr>
              <a:t> above</a:t>
            </a:r>
            <a:r>
              <a:rPr lang="en-GB" sz="1200" kern="1200" dirty="0" smtClean="0">
                <a:solidFill>
                  <a:schemeClr val="tx1"/>
                </a:solidFill>
                <a:effectLst/>
                <a:latin typeface="Times New Roman" pitchFamily="18" charset="0"/>
                <a:ea typeface="+mn-ea"/>
                <a:cs typeface="+mn-cs"/>
              </a:rPr>
              <a:t>).</a:t>
            </a:r>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22</a:t>
            </a:fld>
            <a:endParaRPr lang="de-DE"/>
          </a:p>
        </p:txBody>
      </p:sp>
    </p:spTree>
    <p:extLst>
      <p:ext uri="{BB962C8B-B14F-4D97-AF65-F5344CB8AC3E}">
        <p14:creationId xmlns:p14="http://schemas.microsoft.com/office/powerpoint/2010/main" val="2054322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3</a:t>
            </a:fld>
            <a:endParaRPr lang="de-DE"/>
          </a:p>
        </p:txBody>
      </p:sp>
    </p:spTree>
    <p:extLst>
      <p:ext uri="{BB962C8B-B14F-4D97-AF65-F5344CB8AC3E}">
        <p14:creationId xmlns:p14="http://schemas.microsoft.com/office/powerpoint/2010/main" val="3852823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1" name="Slide Image Placeholder 1"/>
          <p:cNvSpPr>
            <a:spLocks noGrp="1" noRot="1" noChangeAspect="1"/>
          </p:cNvSpPr>
          <p:nvPr>
            <p:ph type="sldImg"/>
          </p:nvPr>
        </p:nvSpPr>
        <p:spPr>
          <a:xfrm>
            <a:off x="1074738" y="1074738"/>
            <a:ext cx="7781925" cy="5386387"/>
          </a:xfrm>
          <a:ln/>
        </p:spPr>
      </p:sp>
      <p:sp>
        <p:nvSpPr>
          <p:cNvPr id="788482" name="Notes Placeholder 2"/>
          <p:cNvSpPr>
            <a:spLocks noGrp="1"/>
          </p:cNvSpPr>
          <p:nvPr>
            <p:ph type="body" idx="1"/>
          </p:nvPr>
        </p:nvSpPr>
        <p:spPr>
          <a:noFill/>
          <a:ln/>
        </p:spPr>
        <p:txBody>
          <a:bodyPr/>
          <a:lstStyle/>
          <a:p>
            <a:r>
              <a:rPr lang="fr-FR" dirty="0" smtClean="0"/>
              <a:t>The </a:t>
            </a:r>
            <a:r>
              <a:rPr lang="fr-FR" dirty="0" err="1" smtClean="0"/>
              <a:t>atmospheric</a:t>
            </a:r>
            <a:r>
              <a:rPr lang="fr-FR" dirty="0" smtClean="0"/>
              <a:t> </a:t>
            </a:r>
            <a:r>
              <a:rPr lang="fr-FR" dirty="0" err="1" smtClean="0"/>
              <a:t>winds</a:t>
            </a:r>
            <a:r>
              <a:rPr lang="fr-FR" dirty="0" smtClean="0"/>
              <a:t> are </a:t>
            </a:r>
            <a:r>
              <a:rPr lang="fr-FR" dirty="0" err="1" smtClean="0"/>
              <a:t>retrieved</a:t>
            </a:r>
            <a:r>
              <a:rPr lang="fr-FR" dirty="0" smtClean="0"/>
              <a:t> </a:t>
            </a:r>
            <a:r>
              <a:rPr lang="fr-FR" dirty="0" err="1" smtClean="0"/>
              <a:t>operationally</a:t>
            </a:r>
            <a:r>
              <a:rPr lang="fr-FR" dirty="0" smtClean="0"/>
              <a:t> </a:t>
            </a:r>
            <a:r>
              <a:rPr lang="fr-FR" dirty="0" err="1" smtClean="0"/>
              <a:t>every</a:t>
            </a:r>
            <a:r>
              <a:rPr lang="fr-FR" dirty="0" smtClean="0"/>
              <a:t> </a:t>
            </a:r>
            <a:r>
              <a:rPr lang="fr-FR" dirty="0" err="1" smtClean="0"/>
              <a:t>hours</a:t>
            </a:r>
            <a:r>
              <a:rPr lang="fr-FR" dirty="0" smtClean="0"/>
              <a:t>. Wind </a:t>
            </a:r>
            <a:r>
              <a:rPr lang="fr-FR" dirty="0" err="1" smtClean="0"/>
              <a:t>derivation</a:t>
            </a:r>
            <a:r>
              <a:rPr lang="fr-FR" dirty="0" smtClean="0"/>
              <a:t> </a:t>
            </a:r>
            <a:r>
              <a:rPr lang="fr-FR" dirty="0" err="1" smtClean="0"/>
              <a:t>is</a:t>
            </a:r>
            <a:r>
              <a:rPr lang="fr-FR" dirty="0" smtClean="0"/>
              <a:t> </a:t>
            </a:r>
            <a:r>
              <a:rPr lang="fr-FR" dirty="0" err="1" smtClean="0"/>
              <a:t>based</a:t>
            </a:r>
            <a:r>
              <a:rPr lang="fr-FR" dirty="0" smtClean="0"/>
              <a:t> on a </a:t>
            </a:r>
            <a:r>
              <a:rPr lang="fr-FR" dirty="0" err="1" smtClean="0"/>
              <a:t>very</a:t>
            </a:r>
            <a:r>
              <a:rPr lang="fr-FR" dirty="0" smtClean="0"/>
              <a:t> basic </a:t>
            </a:r>
            <a:r>
              <a:rPr lang="fr-FR" dirty="0" err="1" smtClean="0"/>
              <a:t>principle</a:t>
            </a:r>
            <a:r>
              <a:rPr lang="fr-FR" dirty="0" smtClean="0"/>
              <a:t>: a </a:t>
            </a:r>
            <a:r>
              <a:rPr lang="fr-FR" dirty="0" err="1" smtClean="0"/>
              <a:t>feature</a:t>
            </a:r>
            <a:r>
              <a:rPr lang="fr-FR" dirty="0" smtClean="0"/>
              <a:t> </a:t>
            </a:r>
            <a:r>
              <a:rPr lang="fr-FR" dirty="0" err="1" smtClean="0"/>
              <a:t>is</a:t>
            </a:r>
            <a:r>
              <a:rPr lang="fr-FR" dirty="0" smtClean="0"/>
              <a:t> </a:t>
            </a:r>
            <a:r>
              <a:rPr lang="fr-FR" dirty="0" err="1" smtClean="0"/>
              <a:t>spotted</a:t>
            </a:r>
            <a:r>
              <a:rPr lang="fr-FR" dirty="0" smtClean="0"/>
              <a:t> in the first </a:t>
            </a:r>
            <a:r>
              <a:rPr lang="fr-FR" dirty="0" err="1" smtClean="0"/>
              <a:t>image,it</a:t>
            </a:r>
            <a:r>
              <a:rPr lang="fr-FR" dirty="0" smtClean="0"/>
              <a:t> </a:t>
            </a:r>
            <a:r>
              <a:rPr lang="fr-FR" dirty="0" err="1" smtClean="0"/>
              <a:t>is</a:t>
            </a:r>
            <a:r>
              <a:rPr lang="fr-FR" dirty="0" smtClean="0"/>
              <a:t> </a:t>
            </a:r>
            <a:r>
              <a:rPr lang="fr-FR" dirty="0" err="1" smtClean="0"/>
              <a:t>then</a:t>
            </a:r>
            <a:r>
              <a:rPr lang="fr-FR" dirty="0" smtClean="0"/>
              <a:t> </a:t>
            </a:r>
            <a:r>
              <a:rPr lang="fr-FR" dirty="0" err="1" smtClean="0"/>
              <a:t>tracked</a:t>
            </a:r>
            <a:r>
              <a:rPr lang="fr-FR" dirty="0" smtClean="0"/>
              <a:t> in the second image. A </a:t>
            </a:r>
            <a:r>
              <a:rPr lang="fr-FR" dirty="0" err="1" smtClean="0"/>
              <a:t>displacement</a:t>
            </a:r>
            <a:r>
              <a:rPr lang="fr-FR" dirty="0" smtClean="0"/>
              <a:t> </a:t>
            </a:r>
            <a:r>
              <a:rPr lang="fr-FR" dirty="0" err="1" smtClean="0"/>
              <a:t>is</a:t>
            </a:r>
            <a:r>
              <a:rPr lang="fr-FR" dirty="0" smtClean="0"/>
              <a:t> </a:t>
            </a:r>
            <a:r>
              <a:rPr lang="fr-FR" dirty="0" err="1" smtClean="0"/>
              <a:t>computed</a:t>
            </a:r>
            <a:r>
              <a:rPr lang="fr-FR" dirty="0" smtClean="0"/>
              <a:t>, </a:t>
            </a:r>
            <a:r>
              <a:rPr lang="fr-FR" dirty="0" err="1" smtClean="0"/>
              <a:t>knowing</a:t>
            </a:r>
            <a:r>
              <a:rPr lang="fr-FR" dirty="0" smtClean="0"/>
              <a:t> </a:t>
            </a:r>
            <a:r>
              <a:rPr lang="fr-FR" dirty="0" err="1" smtClean="0"/>
              <a:t>that</a:t>
            </a:r>
            <a:r>
              <a:rPr lang="fr-FR" dirty="0" smtClean="0"/>
              <a:t> </a:t>
            </a:r>
            <a:r>
              <a:rPr lang="fr-FR" dirty="0" err="1" smtClean="0"/>
              <a:t>two</a:t>
            </a:r>
            <a:r>
              <a:rPr lang="fr-FR" dirty="0" smtClean="0"/>
              <a:t> the 2 images are 15 minutes </a:t>
            </a:r>
            <a:r>
              <a:rPr lang="fr-FR" dirty="0" err="1" smtClean="0"/>
              <a:t>apart</a:t>
            </a:r>
            <a:r>
              <a:rPr lang="fr-FR" dirty="0" smtClean="0"/>
              <a:t>, a speed </a:t>
            </a:r>
            <a:r>
              <a:rPr lang="fr-FR" dirty="0" err="1" smtClean="0"/>
              <a:t>is</a:t>
            </a:r>
            <a:r>
              <a:rPr lang="fr-FR" dirty="0" smtClean="0"/>
              <a:t> </a:t>
            </a:r>
            <a:r>
              <a:rPr lang="fr-FR" dirty="0" err="1" smtClean="0"/>
              <a:t>derived</a:t>
            </a:r>
            <a:r>
              <a:rPr lang="fr-FR" dirty="0" smtClean="0"/>
              <a:t>. The second and more </a:t>
            </a:r>
            <a:r>
              <a:rPr lang="fr-FR" dirty="0" err="1" smtClean="0"/>
              <a:t>difficult</a:t>
            </a:r>
            <a:r>
              <a:rPr lang="fr-FR" dirty="0" smtClean="0"/>
              <a:t> </a:t>
            </a:r>
            <a:r>
              <a:rPr lang="fr-FR" dirty="0" err="1" smtClean="0"/>
              <a:t>step</a:t>
            </a:r>
            <a:r>
              <a:rPr lang="fr-FR" dirty="0" smtClean="0"/>
              <a:t> </a:t>
            </a:r>
            <a:r>
              <a:rPr lang="fr-FR" dirty="0" err="1" smtClean="0"/>
              <a:t>is</a:t>
            </a:r>
            <a:r>
              <a:rPr lang="fr-FR" dirty="0" smtClean="0"/>
              <a:t> the </a:t>
            </a:r>
            <a:r>
              <a:rPr lang="fr-FR" dirty="0" err="1" smtClean="0"/>
              <a:t>height</a:t>
            </a:r>
            <a:r>
              <a:rPr lang="fr-FR" dirty="0" smtClean="0"/>
              <a:t> </a:t>
            </a:r>
            <a:r>
              <a:rPr lang="fr-FR" dirty="0" err="1" smtClean="0"/>
              <a:t>assignment</a:t>
            </a:r>
            <a:r>
              <a:rPr lang="fr-FR" dirty="0" smtClean="0"/>
              <a:t> of the </a:t>
            </a:r>
            <a:r>
              <a:rPr lang="fr-FR" dirty="0" err="1" smtClean="0"/>
              <a:t>wind</a:t>
            </a:r>
            <a:r>
              <a:rPr lang="fr-FR" dirty="0" smtClean="0"/>
              <a:t> </a:t>
            </a:r>
            <a:r>
              <a:rPr lang="fr-FR" dirty="0" err="1" smtClean="0"/>
              <a:t>vector</a:t>
            </a:r>
            <a:r>
              <a:rPr lang="fr-FR" dirty="0" smtClean="0"/>
              <a:t>. The final </a:t>
            </a:r>
            <a:r>
              <a:rPr lang="fr-FR" dirty="0" err="1" smtClean="0"/>
              <a:t>hourly</a:t>
            </a:r>
            <a:r>
              <a:rPr lang="fr-FR" dirty="0" smtClean="0"/>
              <a:t> </a:t>
            </a:r>
            <a:r>
              <a:rPr lang="fr-FR" dirty="0" err="1" smtClean="0"/>
              <a:t>wind</a:t>
            </a:r>
            <a:r>
              <a:rPr lang="fr-FR" dirty="0" smtClean="0"/>
              <a:t> </a:t>
            </a:r>
            <a:r>
              <a:rPr lang="fr-FR" dirty="0" err="1" smtClean="0"/>
              <a:t>product</a:t>
            </a:r>
            <a:r>
              <a:rPr lang="fr-FR" dirty="0" smtClean="0"/>
              <a:t> </a:t>
            </a:r>
            <a:r>
              <a:rPr lang="fr-FR" dirty="0" err="1" smtClean="0"/>
              <a:t>is</a:t>
            </a:r>
            <a:r>
              <a:rPr lang="fr-FR" dirty="0" smtClean="0"/>
              <a:t> an </a:t>
            </a:r>
            <a:r>
              <a:rPr lang="fr-FR" dirty="0" err="1" smtClean="0"/>
              <a:t>average</a:t>
            </a:r>
            <a:r>
              <a:rPr lang="fr-FR" dirty="0" smtClean="0"/>
              <a:t> of 3 </a:t>
            </a:r>
            <a:r>
              <a:rPr lang="fr-FR" dirty="0" err="1" smtClean="0"/>
              <a:t>vectors</a:t>
            </a:r>
            <a:r>
              <a:rPr lang="fr-FR" dirty="0" smtClean="0"/>
              <a:t> </a:t>
            </a:r>
            <a:r>
              <a:rPr lang="fr-FR" dirty="0" err="1" smtClean="0"/>
              <a:t>derived</a:t>
            </a:r>
            <a:r>
              <a:rPr lang="fr-FR" dirty="0" smtClean="0"/>
              <a:t> </a:t>
            </a:r>
            <a:r>
              <a:rPr lang="fr-FR" dirty="0" err="1" smtClean="0"/>
              <a:t>from</a:t>
            </a:r>
            <a:r>
              <a:rPr lang="fr-FR" dirty="0" smtClean="0"/>
              <a:t> </a:t>
            </a:r>
            <a:r>
              <a:rPr lang="fr-FR" dirty="0" err="1" smtClean="0"/>
              <a:t>each</a:t>
            </a:r>
            <a:r>
              <a:rPr lang="fr-FR" dirty="0" smtClean="0"/>
              <a:t> image pair.</a:t>
            </a:r>
          </a:p>
          <a:p>
            <a:r>
              <a:rPr lang="fr-FR" dirty="0" smtClean="0"/>
              <a:t>So the final </a:t>
            </a:r>
            <a:r>
              <a:rPr lang="fr-FR" dirty="0" err="1" smtClean="0"/>
              <a:t>product</a:t>
            </a:r>
            <a:r>
              <a:rPr lang="fr-FR" dirty="0" smtClean="0"/>
              <a:t> looks </a:t>
            </a:r>
            <a:r>
              <a:rPr lang="fr-FR" dirty="0" err="1" smtClean="0"/>
              <a:t>like</a:t>
            </a:r>
            <a:r>
              <a:rPr lang="fr-FR" dirty="0" smtClean="0"/>
              <a:t> ‘</a:t>
            </a:r>
            <a:r>
              <a:rPr lang="fr-FR" dirty="0" err="1" smtClean="0"/>
              <a:t>this</a:t>
            </a:r>
            <a:r>
              <a:rPr lang="fr-FR" dirty="0" smtClean="0"/>
              <a:t>’ </a:t>
            </a:r>
            <a:r>
              <a:rPr lang="fr-FR" dirty="0" err="1" smtClean="0"/>
              <a:t>example</a:t>
            </a:r>
            <a:r>
              <a:rPr lang="fr-FR" dirty="0" smtClean="0"/>
              <a:t> in the IR </a:t>
            </a:r>
            <a:r>
              <a:rPr lang="fr-FR" dirty="0" err="1" smtClean="0"/>
              <a:t>channel</a:t>
            </a:r>
            <a:r>
              <a:rPr lang="fr-FR" dirty="0" smtClean="0"/>
              <a:t>. About 10000 </a:t>
            </a:r>
            <a:r>
              <a:rPr lang="fr-FR" dirty="0" err="1" smtClean="0"/>
              <a:t>winds</a:t>
            </a:r>
            <a:r>
              <a:rPr lang="fr-FR" dirty="0" smtClean="0"/>
              <a:t> are </a:t>
            </a:r>
            <a:r>
              <a:rPr lang="fr-FR" dirty="0" err="1" smtClean="0"/>
              <a:t>derived</a:t>
            </a:r>
            <a:r>
              <a:rPr lang="fr-FR" dirty="0" smtClean="0"/>
              <a:t> </a:t>
            </a:r>
            <a:r>
              <a:rPr lang="fr-FR" dirty="0" err="1" smtClean="0"/>
              <a:t>every</a:t>
            </a:r>
            <a:r>
              <a:rPr lang="fr-FR" dirty="0" smtClean="0"/>
              <a:t> </a:t>
            </a:r>
            <a:r>
              <a:rPr lang="fr-FR" dirty="0" err="1" smtClean="0"/>
              <a:t>hours</a:t>
            </a:r>
            <a:r>
              <a:rPr lang="fr-FR" dirty="0" smtClean="0"/>
              <a:t>.</a:t>
            </a:r>
          </a:p>
          <a:p>
            <a:endParaRPr lang="fr-FR" dirty="0" smtClean="0"/>
          </a:p>
          <a:p>
            <a:r>
              <a:rPr lang="fr-FR" dirty="0" smtClean="0"/>
              <a:t>The </a:t>
            </a:r>
            <a:r>
              <a:rPr lang="fr-FR" dirty="0" err="1" smtClean="0"/>
              <a:t>wind</a:t>
            </a:r>
            <a:r>
              <a:rPr lang="fr-FR" dirty="0" smtClean="0"/>
              <a:t> </a:t>
            </a:r>
            <a:r>
              <a:rPr lang="fr-FR" dirty="0" err="1" smtClean="0"/>
              <a:t>is</a:t>
            </a:r>
            <a:r>
              <a:rPr lang="fr-FR" dirty="0" smtClean="0"/>
              <a:t> the </a:t>
            </a:r>
            <a:r>
              <a:rPr lang="fr-FR" dirty="0" err="1" smtClean="0"/>
              <a:t>most</a:t>
            </a:r>
            <a:r>
              <a:rPr lang="fr-FR" dirty="0" smtClean="0"/>
              <a:t> </a:t>
            </a:r>
            <a:r>
              <a:rPr lang="fr-FR" dirty="0" err="1" smtClean="0"/>
              <a:t>used</a:t>
            </a:r>
            <a:r>
              <a:rPr lang="fr-FR" dirty="0" smtClean="0"/>
              <a:t> of the EUMETSAT MSG </a:t>
            </a:r>
            <a:r>
              <a:rPr lang="fr-FR" dirty="0" err="1" smtClean="0"/>
              <a:t>products</a:t>
            </a:r>
            <a:r>
              <a:rPr lang="fr-FR" dirty="0" smtClean="0"/>
              <a:t> by the </a:t>
            </a:r>
            <a:r>
              <a:rPr lang="fr-FR" dirty="0" err="1" smtClean="0"/>
              <a:t>forecasting</a:t>
            </a:r>
            <a:r>
              <a:rPr lang="fr-FR" dirty="0" smtClean="0"/>
              <a:t> </a:t>
            </a:r>
            <a:r>
              <a:rPr lang="fr-FR" dirty="0" err="1" smtClean="0"/>
              <a:t>centers</a:t>
            </a:r>
            <a:r>
              <a:rPr lang="fr-FR" dirty="0" smtClean="0"/>
              <a:t>, </a:t>
            </a:r>
            <a:r>
              <a:rPr lang="fr-FR" dirty="0" err="1" smtClean="0"/>
              <a:t>mainly</a:t>
            </a:r>
            <a:r>
              <a:rPr lang="fr-FR" dirty="0" smtClean="0"/>
              <a:t> for data assimilation. </a:t>
            </a:r>
          </a:p>
        </p:txBody>
      </p:sp>
      <p:sp>
        <p:nvSpPr>
          <p:cNvPr id="4" name="Slide Number Placeholder 3"/>
          <p:cNvSpPr>
            <a:spLocks noGrp="1"/>
          </p:cNvSpPr>
          <p:nvPr>
            <p:ph type="sldNum" sz="quarter" idx="5"/>
          </p:nvPr>
        </p:nvSpPr>
        <p:spPr/>
        <p:txBody>
          <a:bodyPr/>
          <a:lstStyle/>
          <a:p>
            <a:pPr>
              <a:defRPr/>
            </a:pPr>
            <a:fld id="{6D21DD97-113A-4E13-85B5-CFFD88DEC32D}" type="slidenum">
              <a:rPr lang="de-DE" smtClean="0"/>
              <a:pPr>
                <a:defRPr/>
              </a:pPr>
              <a:t>5</a:t>
            </a:fld>
            <a:endParaRPr lang="de-DE"/>
          </a:p>
        </p:txBody>
      </p:sp>
    </p:spTree>
    <p:extLst>
      <p:ext uri="{BB962C8B-B14F-4D97-AF65-F5344CB8AC3E}">
        <p14:creationId xmlns:p14="http://schemas.microsoft.com/office/powerpoint/2010/main" val="4168678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Rectangle 2"/>
          <p:cNvSpPr>
            <a:spLocks noGrp="1" noRot="1" noChangeAspect="1" noChangeArrowheads="1" noTextEdit="1"/>
          </p:cNvSpPr>
          <p:nvPr>
            <p:ph type="sldImg"/>
          </p:nvPr>
        </p:nvSpPr>
        <p:spPr>
          <a:xfrm>
            <a:off x="1074738" y="1074738"/>
            <a:ext cx="7781925" cy="5386387"/>
          </a:xfrm>
          <a:ln/>
        </p:spPr>
      </p:sp>
      <p:sp>
        <p:nvSpPr>
          <p:cNvPr id="824323" name="Rectangle 3"/>
          <p:cNvSpPr>
            <a:spLocks noGrp="1" noChangeArrowheads="1"/>
          </p:cNvSpPr>
          <p:nvPr>
            <p:ph type="body" idx="1"/>
          </p:nvPr>
        </p:nvSpPr>
        <p:spPr>
          <a:noFill/>
          <a:ln/>
        </p:spPr>
        <p:txBody>
          <a:bodyPr/>
          <a:lstStyle/>
          <a:p>
            <a:r>
              <a:rPr lang="fr-FR" dirty="0" smtClean="0"/>
              <a:t>The </a:t>
            </a:r>
            <a:r>
              <a:rPr lang="fr-FR" dirty="0" err="1" smtClean="0"/>
              <a:t>winds</a:t>
            </a:r>
            <a:r>
              <a:rPr lang="fr-FR" dirty="0" smtClean="0"/>
              <a:t> are </a:t>
            </a:r>
            <a:r>
              <a:rPr lang="fr-FR" dirty="0" err="1" smtClean="0"/>
              <a:t>monitored</a:t>
            </a:r>
            <a:r>
              <a:rPr lang="fr-FR" dirty="0" smtClean="0"/>
              <a:t> </a:t>
            </a:r>
            <a:r>
              <a:rPr lang="fr-FR" dirty="0" err="1" smtClean="0"/>
              <a:t>operationally</a:t>
            </a:r>
            <a:r>
              <a:rPr lang="fr-FR" dirty="0" smtClean="0"/>
              <a:t> </a:t>
            </a:r>
            <a:r>
              <a:rPr lang="fr-FR" dirty="0" err="1" smtClean="0"/>
              <a:t>at</a:t>
            </a:r>
            <a:r>
              <a:rPr lang="fr-FR" dirty="0" smtClean="0"/>
              <a:t> EUM in real time. One of the </a:t>
            </a:r>
            <a:r>
              <a:rPr lang="fr-FR" dirty="0" err="1" smtClean="0"/>
              <a:t>monitored</a:t>
            </a:r>
            <a:r>
              <a:rPr lang="fr-FR" dirty="0" smtClean="0"/>
              <a:t> </a:t>
            </a:r>
            <a:r>
              <a:rPr lang="fr-FR" dirty="0" err="1" smtClean="0"/>
              <a:t>parameter</a:t>
            </a:r>
            <a:r>
              <a:rPr lang="fr-FR" dirty="0" smtClean="0"/>
              <a:t> </a:t>
            </a:r>
            <a:r>
              <a:rPr lang="fr-FR" dirty="0" err="1" smtClean="0"/>
              <a:t>is</a:t>
            </a:r>
            <a:r>
              <a:rPr lang="fr-FR" dirty="0" smtClean="0"/>
              <a:t> the </a:t>
            </a:r>
            <a:r>
              <a:rPr lang="fr-FR" dirty="0" err="1" smtClean="0"/>
              <a:t>numbers</a:t>
            </a:r>
            <a:r>
              <a:rPr lang="fr-FR" dirty="0" smtClean="0"/>
              <a:t> of </a:t>
            </a:r>
            <a:r>
              <a:rPr lang="fr-FR" dirty="0" err="1" smtClean="0"/>
              <a:t>wind</a:t>
            </a:r>
            <a:r>
              <a:rPr lang="fr-FR" dirty="0" smtClean="0"/>
              <a:t> per </a:t>
            </a:r>
            <a:r>
              <a:rPr lang="fr-FR" dirty="0" err="1" smtClean="0"/>
              <a:t>channel</a:t>
            </a:r>
            <a:r>
              <a:rPr lang="fr-FR" dirty="0" smtClean="0"/>
              <a:t> per </a:t>
            </a:r>
            <a:r>
              <a:rPr lang="fr-FR" dirty="0" err="1" smtClean="0"/>
              <a:t>hour</a:t>
            </a:r>
            <a:r>
              <a:rPr lang="fr-FR" dirty="0" smtClean="0"/>
              <a:t>.</a:t>
            </a:r>
          </a:p>
          <a:p>
            <a:r>
              <a:rPr lang="fr-FR" dirty="0" err="1" smtClean="0"/>
              <a:t>Because</a:t>
            </a:r>
            <a:r>
              <a:rPr lang="fr-FR" dirty="0" smtClean="0"/>
              <a:t> of </a:t>
            </a:r>
            <a:r>
              <a:rPr lang="fr-FR" dirty="0" err="1" smtClean="0"/>
              <a:t>its</a:t>
            </a:r>
            <a:r>
              <a:rPr lang="fr-FR" dirty="0" smtClean="0"/>
              <a:t> importance, the </a:t>
            </a:r>
            <a:r>
              <a:rPr lang="fr-FR" dirty="0" err="1" smtClean="0"/>
              <a:t>scientific</a:t>
            </a:r>
            <a:r>
              <a:rPr lang="fr-FR" dirty="0" smtClean="0"/>
              <a:t> </a:t>
            </a:r>
            <a:r>
              <a:rPr lang="fr-FR" dirty="0" err="1" smtClean="0"/>
              <a:t>development</a:t>
            </a:r>
            <a:r>
              <a:rPr lang="fr-FR" dirty="0" smtClean="0"/>
              <a:t> on the </a:t>
            </a:r>
            <a:r>
              <a:rPr lang="fr-FR" dirty="0" err="1" smtClean="0"/>
              <a:t>winds</a:t>
            </a:r>
            <a:r>
              <a:rPr lang="fr-FR" dirty="0" smtClean="0"/>
              <a:t> </a:t>
            </a:r>
            <a:r>
              <a:rPr lang="fr-FR" dirty="0" err="1" smtClean="0"/>
              <a:t>is</a:t>
            </a:r>
            <a:r>
              <a:rPr lang="fr-FR" dirty="0" smtClean="0"/>
              <a:t> </a:t>
            </a:r>
            <a:r>
              <a:rPr lang="fr-FR" dirty="0" err="1" smtClean="0"/>
              <a:t>constently</a:t>
            </a:r>
            <a:r>
              <a:rPr lang="fr-FR" dirty="0" smtClean="0"/>
              <a:t> </a:t>
            </a:r>
            <a:r>
              <a:rPr lang="fr-FR" dirty="0" err="1" smtClean="0"/>
              <a:t>ongoing</a:t>
            </a:r>
            <a:r>
              <a:rPr lang="fr-FR" dirty="0" smtClean="0"/>
              <a:t>. The </a:t>
            </a:r>
            <a:r>
              <a:rPr lang="fr-FR" dirty="0" err="1" smtClean="0"/>
              <a:t>algorithm</a:t>
            </a:r>
            <a:r>
              <a:rPr lang="fr-FR" dirty="0" smtClean="0"/>
              <a:t> </a:t>
            </a:r>
            <a:r>
              <a:rPr lang="fr-FR" dirty="0" err="1" smtClean="0"/>
              <a:t>evolved</a:t>
            </a:r>
            <a:r>
              <a:rPr lang="fr-FR" dirty="0" smtClean="0"/>
              <a:t> </a:t>
            </a:r>
            <a:r>
              <a:rPr lang="fr-FR" dirty="0" err="1" smtClean="0"/>
              <a:t>through</a:t>
            </a:r>
            <a:r>
              <a:rPr lang="fr-FR" dirty="0" smtClean="0"/>
              <a:t> the time as </a:t>
            </a:r>
            <a:r>
              <a:rPr lang="fr-FR" dirty="0" err="1" smtClean="0"/>
              <a:t>well</a:t>
            </a:r>
            <a:r>
              <a:rPr lang="fr-FR" dirty="0" smtClean="0"/>
              <a:t> as the </a:t>
            </a:r>
            <a:r>
              <a:rPr lang="fr-FR" dirty="0" err="1" smtClean="0"/>
              <a:t>sensors</a:t>
            </a:r>
            <a:r>
              <a:rPr lang="fr-FR" dirty="0" smtClean="0"/>
              <a:t>.</a:t>
            </a:r>
          </a:p>
          <a:p>
            <a:r>
              <a:rPr lang="fr-FR" dirty="0" err="1" smtClean="0"/>
              <a:t>Mid</a:t>
            </a:r>
            <a:r>
              <a:rPr lang="fr-FR" dirty="0" smtClean="0"/>
              <a:t> 2005, a change in </a:t>
            </a:r>
            <a:r>
              <a:rPr lang="fr-FR" dirty="0" err="1" smtClean="0"/>
              <a:t>height</a:t>
            </a:r>
            <a:r>
              <a:rPr lang="fr-FR" dirty="0" smtClean="0"/>
              <a:t> </a:t>
            </a:r>
            <a:r>
              <a:rPr lang="fr-FR" dirty="0" err="1" smtClean="0"/>
              <a:t>assignment</a:t>
            </a:r>
            <a:r>
              <a:rPr lang="fr-FR" dirty="0" smtClean="0"/>
              <a:t> and </a:t>
            </a:r>
            <a:r>
              <a:rPr lang="fr-FR" dirty="0" err="1" smtClean="0"/>
              <a:t>quality</a:t>
            </a:r>
            <a:r>
              <a:rPr lang="fr-FR" dirty="0" smtClean="0"/>
              <a:t> control has been </a:t>
            </a:r>
            <a:r>
              <a:rPr lang="fr-FR" dirty="0" err="1" smtClean="0"/>
              <a:t>introduced</a:t>
            </a:r>
            <a:r>
              <a:rPr lang="fr-FR" dirty="0" smtClean="0"/>
              <a:t> </a:t>
            </a:r>
            <a:r>
              <a:rPr lang="fr-FR" dirty="0" err="1" smtClean="0"/>
              <a:t>leading</a:t>
            </a:r>
            <a:r>
              <a:rPr lang="fr-FR" dirty="0" smtClean="0"/>
              <a:t> to a change in the </a:t>
            </a:r>
            <a:r>
              <a:rPr lang="fr-FR" dirty="0" err="1" smtClean="0"/>
              <a:t>number</a:t>
            </a:r>
            <a:r>
              <a:rPr lang="fr-FR" dirty="0" smtClean="0"/>
              <a:t> of </a:t>
            </a:r>
            <a:r>
              <a:rPr lang="fr-FR" dirty="0" err="1" smtClean="0"/>
              <a:t>produced</a:t>
            </a:r>
            <a:r>
              <a:rPr lang="fr-FR" dirty="0" smtClean="0"/>
              <a:t> </a:t>
            </a:r>
            <a:r>
              <a:rPr lang="fr-FR" dirty="0" err="1" smtClean="0"/>
              <a:t>AMVs</a:t>
            </a:r>
            <a:r>
              <a:rPr lang="fr-FR" dirty="0" smtClean="0"/>
              <a:t>. </a:t>
            </a:r>
            <a:r>
              <a:rPr lang="fr-FR" dirty="0" err="1" smtClean="0"/>
              <a:t>Similarly</a:t>
            </a:r>
            <a:r>
              <a:rPr lang="fr-FR" dirty="0" smtClean="0"/>
              <a:t> </a:t>
            </a:r>
            <a:r>
              <a:rPr lang="fr-FR" dirty="0" err="1" smtClean="0"/>
              <a:t>when</a:t>
            </a:r>
            <a:r>
              <a:rPr lang="fr-FR" dirty="0" smtClean="0"/>
              <a:t> MET9 </a:t>
            </a:r>
            <a:r>
              <a:rPr lang="fr-FR" dirty="0" err="1" smtClean="0"/>
              <a:t>became</a:t>
            </a:r>
            <a:r>
              <a:rPr lang="fr-FR" dirty="0" smtClean="0"/>
              <a:t> </a:t>
            </a:r>
            <a:r>
              <a:rPr lang="fr-FR" dirty="0" err="1" smtClean="0"/>
              <a:t>operational</a:t>
            </a:r>
            <a:r>
              <a:rPr lang="fr-FR" dirty="0" smtClean="0"/>
              <a:t>, in </a:t>
            </a:r>
            <a:r>
              <a:rPr lang="fr-FR" dirty="0" err="1" smtClean="0"/>
              <a:t>april</a:t>
            </a:r>
            <a:r>
              <a:rPr lang="fr-FR" dirty="0" smtClean="0"/>
              <a:t> 2007, the </a:t>
            </a:r>
            <a:r>
              <a:rPr lang="fr-FR" dirty="0" err="1" smtClean="0"/>
              <a:t>number</a:t>
            </a:r>
            <a:r>
              <a:rPr lang="fr-FR" dirty="0" smtClean="0"/>
              <a:t> of </a:t>
            </a:r>
            <a:r>
              <a:rPr lang="fr-FR" dirty="0" err="1" smtClean="0"/>
              <a:t>AMVs</a:t>
            </a:r>
            <a:r>
              <a:rPr lang="fr-FR" dirty="0" smtClean="0"/>
              <a:t> </a:t>
            </a:r>
            <a:r>
              <a:rPr lang="fr-FR" dirty="0" err="1" smtClean="0"/>
              <a:t>increased</a:t>
            </a:r>
            <a:r>
              <a:rPr lang="fr-FR" dirty="0" smtClean="0"/>
              <a:t> </a:t>
            </a:r>
            <a:r>
              <a:rPr lang="fr-FR" dirty="0" err="1" smtClean="0"/>
              <a:t>probably</a:t>
            </a:r>
            <a:r>
              <a:rPr lang="fr-FR" dirty="0" smtClean="0"/>
              <a:t> due to the extension of the </a:t>
            </a:r>
            <a:r>
              <a:rPr lang="fr-FR" dirty="0" err="1" smtClean="0"/>
              <a:t>reprocessing</a:t>
            </a:r>
            <a:r>
              <a:rPr lang="fr-FR" dirty="0" smtClean="0"/>
              <a:t> area. </a:t>
            </a:r>
            <a:r>
              <a:rPr lang="fr-FR" dirty="0" err="1" smtClean="0"/>
              <a:t>Then</a:t>
            </a:r>
            <a:r>
              <a:rPr lang="fr-FR" dirty="0" smtClean="0"/>
              <a:t> </a:t>
            </a:r>
            <a:r>
              <a:rPr lang="fr-FR" dirty="0" err="1" smtClean="0"/>
              <a:t>throughout</a:t>
            </a:r>
            <a:r>
              <a:rPr lang="fr-FR" dirty="0" smtClean="0"/>
              <a:t> the </a:t>
            </a:r>
            <a:r>
              <a:rPr lang="fr-FR" dirty="0" err="1" smtClean="0"/>
              <a:t>period</a:t>
            </a:r>
            <a:r>
              <a:rPr lang="fr-FR" dirty="0" smtClean="0"/>
              <a:t>, the </a:t>
            </a:r>
            <a:r>
              <a:rPr lang="fr-FR" dirty="0" err="1" smtClean="0"/>
              <a:t>number</a:t>
            </a:r>
            <a:r>
              <a:rPr lang="fr-FR" dirty="0" smtClean="0"/>
              <a:t> of </a:t>
            </a:r>
            <a:r>
              <a:rPr lang="fr-FR" dirty="0" err="1" smtClean="0"/>
              <a:t>AMVs</a:t>
            </a:r>
            <a:r>
              <a:rPr lang="fr-FR" dirty="0" smtClean="0"/>
              <a:t> varies </a:t>
            </a:r>
            <a:r>
              <a:rPr lang="fr-FR" dirty="0" err="1" smtClean="0"/>
              <a:t>with</a:t>
            </a:r>
            <a:r>
              <a:rPr lang="fr-FR" dirty="0" smtClean="0"/>
              <a:t> </a:t>
            </a:r>
            <a:r>
              <a:rPr lang="fr-FR" dirty="0" err="1" smtClean="0"/>
              <a:t>some</a:t>
            </a:r>
            <a:r>
              <a:rPr lang="fr-FR" dirty="0" smtClean="0"/>
              <a:t> </a:t>
            </a:r>
            <a:r>
              <a:rPr lang="fr-FR" dirty="0" err="1" smtClean="0"/>
              <a:t>algorithms</a:t>
            </a:r>
            <a:r>
              <a:rPr lang="fr-FR" dirty="0" smtClean="0"/>
              <a:t> changes. The last </a:t>
            </a:r>
            <a:r>
              <a:rPr lang="fr-FR" dirty="0" err="1" smtClean="0"/>
              <a:t>big</a:t>
            </a:r>
            <a:r>
              <a:rPr lang="fr-FR" dirty="0" smtClean="0"/>
              <a:t> change in </a:t>
            </a:r>
            <a:r>
              <a:rPr lang="fr-FR" dirty="0" err="1" smtClean="0"/>
              <a:t>height</a:t>
            </a:r>
            <a:r>
              <a:rPr lang="fr-FR" dirty="0" smtClean="0"/>
              <a:t> </a:t>
            </a:r>
            <a:r>
              <a:rPr lang="fr-FR" dirty="0" err="1" smtClean="0"/>
              <a:t>assignment</a:t>
            </a:r>
            <a:r>
              <a:rPr lang="fr-FR" dirty="0" smtClean="0"/>
              <a:t> in Sep 2012 </a:t>
            </a:r>
            <a:r>
              <a:rPr lang="fr-FR" dirty="0" err="1" smtClean="0"/>
              <a:t>leads</a:t>
            </a:r>
            <a:r>
              <a:rPr lang="fr-FR" dirty="0" smtClean="0"/>
              <a:t> to a </a:t>
            </a:r>
            <a:r>
              <a:rPr lang="fr-FR" dirty="0" err="1" smtClean="0"/>
              <a:t>drastic</a:t>
            </a:r>
            <a:r>
              <a:rPr lang="fr-FR" dirty="0" smtClean="0"/>
              <a:t> </a:t>
            </a:r>
            <a:r>
              <a:rPr lang="fr-FR" dirty="0" err="1" smtClean="0"/>
              <a:t>increase</a:t>
            </a:r>
            <a:r>
              <a:rPr lang="fr-FR" dirty="0" smtClean="0"/>
              <a:t> of </a:t>
            </a:r>
            <a:r>
              <a:rPr lang="fr-FR" dirty="0" err="1" smtClean="0"/>
              <a:t>AMVs</a:t>
            </a:r>
            <a:r>
              <a:rPr lang="fr-FR" dirty="0" smtClean="0"/>
              <a:t>.</a:t>
            </a:r>
          </a:p>
          <a:p>
            <a:endParaRPr lang="fr-FR" dirty="0" smtClean="0"/>
          </a:p>
        </p:txBody>
      </p:sp>
    </p:spTree>
    <p:extLst>
      <p:ext uri="{BB962C8B-B14F-4D97-AF65-F5344CB8AC3E}">
        <p14:creationId xmlns:p14="http://schemas.microsoft.com/office/powerpoint/2010/main" val="2037361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p:cNvSpPr>
            <a:spLocks noGrp="1" noRot="1" noChangeAspect="1" noChangeArrowheads="1" noTextEdit="1"/>
          </p:cNvSpPr>
          <p:nvPr>
            <p:ph type="sldImg"/>
          </p:nvPr>
        </p:nvSpPr>
        <p:spPr>
          <a:xfrm>
            <a:off x="1074738" y="1074738"/>
            <a:ext cx="7781925" cy="5386387"/>
          </a:xfrm>
          <a:ln/>
        </p:spPr>
      </p:sp>
      <p:sp>
        <p:nvSpPr>
          <p:cNvPr id="825347" name="Rectangle 3"/>
          <p:cNvSpPr>
            <a:spLocks noGrp="1" noChangeArrowheads="1"/>
          </p:cNvSpPr>
          <p:nvPr>
            <p:ph type="body" idx="1"/>
          </p:nvPr>
        </p:nvSpPr>
        <p:spPr>
          <a:noFill/>
          <a:ln/>
        </p:spPr>
        <p:txBody>
          <a:bodyPr/>
          <a:lstStyle/>
          <a:p>
            <a:r>
              <a:rPr lang="fr-FR" dirty="0" smtClean="0"/>
              <a:t>In </a:t>
            </a:r>
            <a:r>
              <a:rPr lang="fr-FR" dirty="0" err="1" smtClean="0"/>
              <a:t>those</a:t>
            </a:r>
            <a:r>
              <a:rPr lang="fr-FR" dirty="0" smtClean="0"/>
              <a:t> condition an </a:t>
            </a:r>
            <a:r>
              <a:rPr lang="fr-FR" dirty="0" err="1" smtClean="0"/>
              <a:t>assessment</a:t>
            </a:r>
            <a:r>
              <a:rPr lang="fr-FR" dirty="0" smtClean="0"/>
              <a:t> of a </a:t>
            </a:r>
            <a:r>
              <a:rPr lang="fr-FR" dirty="0" err="1" smtClean="0"/>
              <a:t>climate</a:t>
            </a:r>
            <a:r>
              <a:rPr lang="fr-FR" dirty="0" smtClean="0"/>
              <a:t> change/trend </a:t>
            </a:r>
            <a:r>
              <a:rPr lang="fr-FR" dirty="0" err="1" smtClean="0"/>
              <a:t>using</a:t>
            </a:r>
            <a:r>
              <a:rPr lang="fr-FR" dirty="0" smtClean="0"/>
              <a:t> </a:t>
            </a:r>
            <a:r>
              <a:rPr lang="fr-FR" dirty="0" err="1" smtClean="0"/>
              <a:t>this</a:t>
            </a:r>
            <a:r>
              <a:rPr lang="fr-FR" dirty="0" smtClean="0"/>
              <a:t> </a:t>
            </a:r>
            <a:r>
              <a:rPr lang="fr-FR" dirty="0" err="1" smtClean="0"/>
              <a:t>operational</a:t>
            </a:r>
            <a:r>
              <a:rPr lang="fr-FR" dirty="0" smtClean="0"/>
              <a:t> </a:t>
            </a:r>
            <a:r>
              <a:rPr lang="fr-FR" dirty="0" err="1" smtClean="0"/>
              <a:t>product</a:t>
            </a:r>
            <a:r>
              <a:rPr lang="fr-FR" dirty="0" smtClean="0"/>
              <a:t> </a:t>
            </a:r>
            <a:r>
              <a:rPr lang="fr-FR" dirty="0" err="1" smtClean="0"/>
              <a:t>is</a:t>
            </a:r>
            <a:r>
              <a:rPr lang="fr-FR" dirty="0" smtClean="0"/>
              <a:t> </a:t>
            </a:r>
            <a:r>
              <a:rPr lang="fr-FR" dirty="0" err="1" smtClean="0"/>
              <a:t>clearly</a:t>
            </a:r>
            <a:r>
              <a:rPr lang="fr-FR" dirty="0" smtClean="0"/>
              <a:t> not possible. </a:t>
            </a:r>
          </a:p>
          <a:p>
            <a:r>
              <a:rPr lang="fr-FR" dirty="0" smtClean="0"/>
              <a:t>That </a:t>
            </a:r>
            <a:r>
              <a:rPr lang="fr-FR" dirty="0" err="1" smtClean="0"/>
              <a:t>is</a:t>
            </a:r>
            <a:r>
              <a:rPr lang="fr-FR" dirty="0" smtClean="0"/>
              <a:t> </a:t>
            </a:r>
            <a:r>
              <a:rPr lang="fr-FR" dirty="0" err="1" smtClean="0"/>
              <a:t>were</a:t>
            </a:r>
            <a:r>
              <a:rPr lang="fr-FR" dirty="0" smtClean="0"/>
              <a:t> the </a:t>
            </a:r>
            <a:r>
              <a:rPr lang="fr-FR" dirty="0" err="1" smtClean="0"/>
              <a:t>benefit</a:t>
            </a:r>
            <a:r>
              <a:rPr lang="fr-FR" dirty="0" smtClean="0"/>
              <a:t> of the </a:t>
            </a:r>
            <a:r>
              <a:rPr lang="fr-FR" dirty="0" err="1" smtClean="0"/>
              <a:t>reprocessing</a:t>
            </a:r>
            <a:r>
              <a:rPr lang="fr-FR" dirty="0" smtClean="0"/>
              <a:t> </a:t>
            </a:r>
            <a:r>
              <a:rPr lang="fr-FR" dirty="0" err="1" smtClean="0"/>
              <a:t>become</a:t>
            </a:r>
            <a:r>
              <a:rPr lang="fr-FR" dirty="0" smtClean="0"/>
              <a:t> </a:t>
            </a:r>
            <a:r>
              <a:rPr lang="fr-FR" dirty="0" err="1" smtClean="0"/>
              <a:t>clear</a:t>
            </a:r>
            <a:r>
              <a:rPr lang="fr-FR" dirty="0" smtClean="0"/>
              <a:t>.</a:t>
            </a:r>
          </a:p>
          <a:p>
            <a:r>
              <a:rPr lang="fr-FR" dirty="0" smtClean="0"/>
              <a:t>The </a:t>
            </a:r>
            <a:r>
              <a:rPr lang="fr-FR" dirty="0" err="1" smtClean="0"/>
              <a:t>red</a:t>
            </a:r>
            <a:r>
              <a:rPr lang="fr-FR" dirty="0" smtClean="0"/>
              <a:t> </a:t>
            </a:r>
            <a:r>
              <a:rPr lang="fr-FR" dirty="0" err="1" smtClean="0"/>
              <a:t>curve</a:t>
            </a:r>
            <a:r>
              <a:rPr lang="fr-FR" dirty="0" smtClean="0"/>
              <a:t> shows the </a:t>
            </a:r>
            <a:r>
              <a:rPr lang="fr-FR" dirty="0" err="1" smtClean="0"/>
              <a:t>number</a:t>
            </a:r>
            <a:r>
              <a:rPr lang="fr-FR" dirty="0" smtClean="0"/>
              <a:t> of AMV </a:t>
            </a:r>
            <a:r>
              <a:rPr lang="fr-FR" dirty="0" err="1" smtClean="0"/>
              <a:t>throughout</a:t>
            </a:r>
            <a:r>
              <a:rPr lang="fr-FR" dirty="0" smtClean="0"/>
              <a:t> the </a:t>
            </a:r>
            <a:r>
              <a:rPr lang="fr-FR" dirty="0" err="1" smtClean="0"/>
              <a:t>period</a:t>
            </a:r>
            <a:r>
              <a:rPr lang="fr-FR" dirty="0" smtClean="0"/>
              <a:t>. One </a:t>
            </a:r>
            <a:r>
              <a:rPr lang="fr-FR" dirty="0" err="1" smtClean="0"/>
              <a:t>can</a:t>
            </a:r>
            <a:r>
              <a:rPr lang="fr-FR" dirty="0" smtClean="0"/>
              <a:t> </a:t>
            </a:r>
            <a:r>
              <a:rPr lang="fr-FR" dirty="0" err="1" smtClean="0"/>
              <a:t>see</a:t>
            </a:r>
            <a:r>
              <a:rPr lang="fr-FR" dirty="0" smtClean="0"/>
              <a:t> </a:t>
            </a:r>
            <a:r>
              <a:rPr lang="fr-FR" dirty="0" err="1" smtClean="0"/>
              <a:t>that</a:t>
            </a:r>
            <a:r>
              <a:rPr lang="fr-FR" dirty="0" smtClean="0"/>
              <a:t> the </a:t>
            </a:r>
            <a:r>
              <a:rPr lang="fr-FR" dirty="0" err="1" smtClean="0"/>
              <a:t>series</a:t>
            </a:r>
            <a:r>
              <a:rPr lang="fr-FR" dirty="0" smtClean="0"/>
              <a:t> </a:t>
            </a:r>
            <a:r>
              <a:rPr lang="fr-FR" dirty="0" err="1" smtClean="0"/>
              <a:t>is</a:t>
            </a:r>
            <a:r>
              <a:rPr lang="fr-FR" dirty="0" smtClean="0"/>
              <a:t> </a:t>
            </a:r>
            <a:r>
              <a:rPr lang="fr-FR" dirty="0" err="1" smtClean="0"/>
              <a:t>quite</a:t>
            </a:r>
            <a:r>
              <a:rPr lang="fr-FR" dirty="0" smtClean="0"/>
              <a:t> </a:t>
            </a:r>
            <a:r>
              <a:rPr lang="fr-FR" dirty="0" err="1" smtClean="0"/>
              <a:t>homogeneous</a:t>
            </a:r>
            <a:r>
              <a:rPr lang="fr-FR" dirty="0" smtClean="0"/>
              <a:t> and stable.</a:t>
            </a:r>
          </a:p>
        </p:txBody>
      </p:sp>
    </p:spTree>
    <p:extLst>
      <p:ext uri="{BB962C8B-B14F-4D97-AF65-F5344CB8AC3E}">
        <p14:creationId xmlns:p14="http://schemas.microsoft.com/office/powerpoint/2010/main" val="3794224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applied the same </a:t>
            </a:r>
            <a:r>
              <a:rPr lang="en-GB" dirty="0" err="1" smtClean="0"/>
              <a:t>algo</a:t>
            </a:r>
            <a:r>
              <a:rPr lang="en-GB" dirty="0" smtClean="0"/>
              <a:t> adapting SEVIRI’s</a:t>
            </a:r>
            <a:r>
              <a:rPr lang="en-GB" baseline="0" dirty="0" smtClean="0"/>
              <a:t> one to MVIRI and reprocess the entire dataset. This slide presents the number of AMVs in the IR108 channel.</a:t>
            </a:r>
          </a:p>
          <a:p>
            <a:r>
              <a:rPr lang="en-GB" baseline="0" dirty="0" smtClean="0"/>
              <a:t>For each instrument all AMVs and only good AMV (filtered using a qi&gt;60) are shown. 10 day smoothing averaged</a:t>
            </a:r>
          </a:p>
          <a:p>
            <a:endParaRPr lang="en-GB"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Times New Roman" pitchFamily="18" charset="0"/>
                <a:ea typeface="+mn-ea"/>
                <a:cs typeface="+mn-cs"/>
              </a:rPr>
              <a:t>For MVIRI: the number of generated AMVs is relatively stable over the time-series. Compared to the MSG time-series of number of generated AMVs (see sub-section 5.5.1), the MFG numbers vary more in time. In general, and omitting Meteosat-2 and -3, one can observe a moderate increase in number of AMVs, going from Meteosat-4 to Meteosat-7. This is likely be related to the improved geometric and radiometric correction for the later MFG satellites. Note that the recalibration performed in the framework of ERA-CLIM2 (deliverable ERA-CLIM2-D3.12 [RD 7]) only involved recalibration of the radiometric correction. Improvement of the geometric correction is planned as part of an upcoming </a:t>
            </a:r>
            <a:r>
              <a:rPr lang="en-GB" sz="1200" kern="1200" dirty="0" err="1" smtClean="0">
                <a:solidFill>
                  <a:schemeClr val="tx1"/>
                </a:solidFill>
                <a:effectLst/>
                <a:latin typeface="Times New Roman" pitchFamily="18" charset="0"/>
                <a:ea typeface="+mn-ea"/>
                <a:cs typeface="+mn-cs"/>
              </a:rPr>
              <a:t>Meteosat</a:t>
            </a:r>
            <a:r>
              <a:rPr lang="en-GB" sz="1200" kern="1200" dirty="0" smtClean="0">
                <a:solidFill>
                  <a:schemeClr val="tx1"/>
                </a:solidFill>
                <a:effectLst/>
                <a:latin typeface="Times New Roman" pitchFamily="18" charset="0"/>
                <a:ea typeface="+mn-ea"/>
                <a:cs typeface="+mn-cs"/>
              </a:rPr>
              <a:t> image reprocessing that will apply the latest navigation and geolocation methods.</a:t>
            </a:r>
          </a:p>
          <a:p>
            <a:r>
              <a:rPr lang="en-GB" sz="1200" kern="1200" dirty="0" smtClean="0">
                <a:solidFill>
                  <a:schemeClr val="tx1"/>
                </a:solidFill>
                <a:effectLst/>
                <a:latin typeface="Times New Roman" pitchFamily="18" charset="0"/>
                <a:ea typeface="+mn-ea"/>
                <a:cs typeface="+mn-cs"/>
              </a:rPr>
              <a:t>the number of generated AMVs of the IR channel reveal two distinct periods during which the number of generated AMVs deviates, and almost doubles, i.e., 1989 (Meteosat-2,-3), and 1999 (Meteosat-5). </a:t>
            </a:r>
            <a:endParaRPr lang="en-GB" baseline="0" dirty="0" smtClean="0"/>
          </a:p>
          <a:p>
            <a:r>
              <a:rPr lang="en-GB" dirty="0" smtClean="0"/>
              <a:t>For</a:t>
            </a:r>
            <a:r>
              <a:rPr lang="en-GB" baseline="0" dirty="0" smtClean="0"/>
              <a:t> MVIRI 3 classes all AMV, good AMV (QI&gt;60) and QI&gt;30</a:t>
            </a:r>
          </a:p>
          <a:p>
            <a:endParaRPr lang="en-GB" baseline="0" dirty="0" smtClean="0"/>
          </a:p>
          <a:p>
            <a:r>
              <a:rPr lang="en-GB" baseline="0" dirty="0" smtClean="0"/>
              <a:t>For SEVIRI:</a:t>
            </a:r>
          </a:p>
          <a:p>
            <a:r>
              <a:rPr lang="en-GB" sz="1200" kern="1200" dirty="0" smtClean="0">
                <a:solidFill>
                  <a:schemeClr val="tx1"/>
                </a:solidFill>
                <a:effectLst/>
                <a:latin typeface="Times New Roman" pitchFamily="18" charset="0"/>
                <a:ea typeface="+mn-ea"/>
                <a:cs typeface="+mn-cs"/>
              </a:rPr>
              <a:t>The analysis of the number of AMVs generated from Meteosat-8,-9,-10 shows that this number is stable over the entire processing period. For the IR channel around 13000 vectors are generated from which about 6000 have a QI larger than 60.</a:t>
            </a:r>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8</a:t>
            </a:fld>
            <a:endParaRPr lang="de-DE"/>
          </a:p>
        </p:txBody>
      </p:sp>
    </p:spTree>
    <p:extLst>
      <p:ext uri="{BB962C8B-B14F-4D97-AF65-F5344CB8AC3E}">
        <p14:creationId xmlns:p14="http://schemas.microsoft.com/office/powerpoint/2010/main" val="2568327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Same</a:t>
            </a:r>
            <a:r>
              <a:rPr lang="en-GB" baseline="0" dirty="0" smtClean="0"/>
              <a:t> as previous for WV6.2 channel.</a:t>
            </a:r>
          </a:p>
          <a:p>
            <a:r>
              <a:rPr lang="en-GB" baseline="0" dirty="0" smtClean="0"/>
              <a:t>Clear distinction for MVIRI between MET2/Met3  and the rest: mainly due to a different resolution of the instrument (one image every hour on Met2/3).</a:t>
            </a:r>
          </a:p>
          <a:p>
            <a:r>
              <a:rPr lang="en-GB" baseline="0" dirty="0" smtClean="0"/>
              <a:t>Issues with WV channel on MVIRI: too few vectors, will be improved in the next release.</a:t>
            </a:r>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9</a:t>
            </a:fld>
            <a:endParaRPr lang="de-DE"/>
          </a:p>
        </p:txBody>
      </p:sp>
    </p:spTree>
    <p:extLst>
      <p:ext uri="{BB962C8B-B14F-4D97-AF65-F5344CB8AC3E}">
        <p14:creationId xmlns:p14="http://schemas.microsoft.com/office/powerpoint/2010/main" val="3073460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Times New Roman" pitchFamily="18" charset="0"/>
                <a:ea typeface="+mn-ea"/>
                <a:cs typeface="+mn-cs"/>
              </a:rPr>
              <a:t>Zonally-averaged AMV speed and  altitude (given as pressure in </a:t>
            </a:r>
            <a:r>
              <a:rPr lang="en-GB" sz="1200" kern="1200" dirty="0" err="1" smtClean="0">
                <a:solidFill>
                  <a:schemeClr val="tx1"/>
                </a:solidFill>
                <a:effectLst/>
                <a:latin typeface="Times New Roman" pitchFamily="18" charset="0"/>
                <a:ea typeface="+mn-ea"/>
                <a:cs typeface="+mn-cs"/>
              </a:rPr>
              <a:t>hPa</a:t>
            </a:r>
            <a:r>
              <a:rPr lang="en-GB" sz="1200" kern="1200" dirty="0" smtClean="0">
                <a:solidFill>
                  <a:schemeClr val="tx1"/>
                </a:solidFill>
                <a:effectLst/>
                <a:latin typeface="Times New Roman" pitchFamily="18" charset="0"/>
                <a:ea typeface="+mn-ea"/>
                <a:cs typeface="+mn-cs"/>
              </a:rPr>
              <a:t>) for the year 2004 until 2016  at 11:45UTC for SEVIRI IR channel.</a:t>
            </a:r>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10</a:t>
            </a:fld>
            <a:endParaRPr lang="de-DE"/>
          </a:p>
        </p:txBody>
      </p:sp>
    </p:spTree>
    <p:extLst>
      <p:ext uri="{BB962C8B-B14F-4D97-AF65-F5344CB8AC3E}">
        <p14:creationId xmlns:p14="http://schemas.microsoft.com/office/powerpoint/2010/main" val="152155522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image" Target="../media/image5.jpg"/><Relationship Id="rId7"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image" Target="../media/image6.png"/><Relationship Id="rId9"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3">
            <a:lum/>
          </a:blip>
          <a:srcRect/>
          <a:stretch>
            <a:fillRect b="4000"/>
          </a:stretch>
        </a:blipFill>
        <a:effectLst/>
      </p:bgPr>
    </p:bg>
    <p:spTree>
      <p:nvGrpSpPr>
        <p:cNvPr id="1" name=""/>
        <p:cNvGrpSpPr/>
        <p:nvPr/>
      </p:nvGrpSpPr>
      <p:grpSpPr>
        <a:xfrm>
          <a:off x="0" y="0"/>
          <a:ext cx="0" cy="0"/>
          <a:chOff x="0" y="0"/>
          <a:chExt cx="0" cy="0"/>
        </a:xfrm>
      </p:grpSpPr>
      <p:sp>
        <p:nvSpPr>
          <p:cNvPr id="244" name="Rectangle 243"/>
          <p:cNvSpPr/>
          <p:nvPr userDrawn="1"/>
        </p:nvSpPr>
        <p:spPr bwMode="auto">
          <a:xfrm>
            <a:off x="6575729" y="230586"/>
            <a:ext cx="3330271" cy="112908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eaLnBrk="0" hangingPunct="0">
              <a:spcBef>
                <a:spcPct val="50000"/>
              </a:spcBef>
            </a:pPr>
            <a:endParaRPr lang="en-GB" smtClean="0">
              <a:solidFill>
                <a:srgbClr val="FFFFFF"/>
              </a:solidFill>
            </a:endParaRPr>
          </a:p>
        </p:txBody>
      </p:sp>
      <p:pic>
        <p:nvPicPr>
          <p:cNvPr id="4" name="Picture 11" descr="EUMETSATLogo_hor_noTagline_solid_CMYK UPDATED version.png"/>
          <p:cNvPicPr>
            <a:picLocks noChangeAspect="1"/>
          </p:cNvPicPr>
          <p:nvPr userDrawn="1"/>
        </p:nvPicPr>
        <p:blipFill>
          <a:blip r:embed="rId4" cstate="print"/>
          <a:srcRect/>
          <a:stretch>
            <a:fillRect/>
          </a:stretch>
        </p:blipFill>
        <p:spPr bwMode="auto">
          <a:xfrm>
            <a:off x="6933558" y="532564"/>
            <a:ext cx="2614613" cy="482600"/>
          </a:xfrm>
          <a:prstGeom prst="rect">
            <a:avLst/>
          </a:prstGeom>
          <a:noFill/>
          <a:ln w="9525">
            <a:noFill/>
            <a:miter lim="800000"/>
            <a:headEnd/>
            <a:tailEnd/>
          </a:ln>
        </p:spPr>
      </p:pic>
      <p:grpSp>
        <p:nvGrpSpPr>
          <p:cNvPr id="5" name="Group 4"/>
          <p:cNvGrpSpPr/>
          <p:nvPr userDrawn="1"/>
        </p:nvGrpSpPr>
        <p:grpSpPr>
          <a:xfrm>
            <a:off x="6579303" y="6145001"/>
            <a:ext cx="3135008" cy="314922"/>
            <a:chOff x="369889" y="5092835"/>
            <a:chExt cx="3135008" cy="314922"/>
          </a:xfrm>
        </p:grpSpPr>
        <p:grpSp>
          <p:nvGrpSpPr>
            <p:cNvPr id="6" name="Group 5"/>
            <p:cNvGrpSpPr>
              <a:grpSpLocks/>
            </p:cNvGrpSpPr>
            <p:nvPr userDrawn="1"/>
          </p:nvGrpSpPr>
          <p:grpSpPr bwMode="auto">
            <a:xfrm>
              <a:off x="2061240" y="5298398"/>
              <a:ext cx="164978" cy="109011"/>
              <a:chOff x="4182" y="1087"/>
              <a:chExt cx="238" cy="162"/>
            </a:xfrm>
          </p:grpSpPr>
          <p:sp>
            <p:nvSpPr>
              <p:cNvPr id="233" name="Freeform 5"/>
              <p:cNvSpPr>
                <a:spLocks/>
              </p:cNvSpPr>
              <p:nvPr/>
            </p:nvSpPr>
            <p:spPr bwMode="auto">
              <a:xfrm>
                <a:off x="4182" y="1087"/>
                <a:ext cx="238" cy="162"/>
              </a:xfrm>
              <a:custGeom>
                <a:avLst/>
                <a:gdLst>
                  <a:gd name="T0" fmla="*/ 10 w 250"/>
                  <a:gd name="T1" fmla="*/ 86 h 162"/>
                  <a:gd name="T2" fmla="*/ 10 w 250"/>
                  <a:gd name="T3" fmla="*/ 0 h 162"/>
                  <a:gd name="T4" fmla="*/ 0 w 250"/>
                  <a:gd name="T5" fmla="*/ 0 h 162"/>
                  <a:gd name="T6" fmla="*/ 0 w 250"/>
                  <a:gd name="T7" fmla="*/ 86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250" y="0"/>
                    </a:lnTo>
                    <a:lnTo>
                      <a:pt x="0" y="0"/>
                    </a:lnTo>
                    <a:lnTo>
                      <a:pt x="0" y="162"/>
                    </a:lnTo>
                    <a:lnTo>
                      <a:pt x="250" y="162"/>
                    </a:lnTo>
                    <a:close/>
                  </a:path>
                </a:pathLst>
              </a:custGeom>
              <a:solidFill>
                <a:srgbClr val="0C419A"/>
              </a:solidFill>
              <a:ln w="9525">
                <a:noFill/>
                <a:round/>
                <a:headEnd/>
                <a:tailEnd/>
              </a:ln>
            </p:spPr>
            <p:txBody>
              <a:bodyPr/>
              <a:lstStyle/>
              <a:p>
                <a:pPr>
                  <a:defRPr/>
                </a:pPr>
                <a:endParaRPr lang="en-GB">
                  <a:solidFill>
                    <a:srgbClr val="FFFFFF"/>
                  </a:solidFill>
                </a:endParaRPr>
              </a:p>
            </p:txBody>
          </p:sp>
          <p:sp>
            <p:nvSpPr>
              <p:cNvPr id="234" name="Freeform 6"/>
              <p:cNvSpPr>
                <a:spLocks/>
              </p:cNvSpPr>
              <p:nvPr/>
            </p:nvSpPr>
            <p:spPr bwMode="auto">
              <a:xfrm>
                <a:off x="4182" y="1087"/>
                <a:ext cx="238" cy="53"/>
              </a:xfrm>
              <a:custGeom>
                <a:avLst/>
                <a:gdLst>
                  <a:gd name="T0" fmla="*/ 10 w 250"/>
                  <a:gd name="T1" fmla="*/ 51 h 51"/>
                  <a:gd name="T2" fmla="*/ 10 w 250"/>
                  <a:gd name="T3" fmla="*/ 0 h 51"/>
                  <a:gd name="T4" fmla="*/ 0 w 250"/>
                  <a:gd name="T5" fmla="*/ 0 h 51"/>
                  <a:gd name="T6" fmla="*/ 0 w 250"/>
                  <a:gd name="T7" fmla="*/ 51 h 51"/>
                  <a:gd name="T8" fmla="*/ 10 w 250"/>
                  <a:gd name="T9" fmla="*/ 51 h 51"/>
                  <a:gd name="T10" fmla="*/ 10 w 250"/>
                  <a:gd name="T11" fmla="*/ 51 h 51"/>
                  <a:gd name="T12" fmla="*/ 0 60000 65536"/>
                  <a:gd name="T13" fmla="*/ 0 60000 65536"/>
                  <a:gd name="T14" fmla="*/ 0 60000 65536"/>
                  <a:gd name="T15" fmla="*/ 0 60000 65536"/>
                  <a:gd name="T16" fmla="*/ 0 60000 65536"/>
                  <a:gd name="T17" fmla="*/ 0 60000 65536"/>
                  <a:gd name="T18" fmla="*/ 0 w 250"/>
                  <a:gd name="T19" fmla="*/ 0 h 51"/>
                  <a:gd name="T20" fmla="*/ 250 w 250"/>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50" h="51">
                    <a:moveTo>
                      <a:pt x="250" y="51"/>
                    </a:moveTo>
                    <a:lnTo>
                      <a:pt x="250" y="0"/>
                    </a:lnTo>
                    <a:lnTo>
                      <a:pt x="0" y="0"/>
                    </a:lnTo>
                    <a:lnTo>
                      <a:pt x="0" y="51"/>
                    </a:lnTo>
                    <a:lnTo>
                      <a:pt x="250" y="51"/>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235" name="Freeform 7"/>
              <p:cNvSpPr>
                <a:spLocks/>
              </p:cNvSpPr>
              <p:nvPr/>
            </p:nvSpPr>
            <p:spPr bwMode="auto">
              <a:xfrm>
                <a:off x="4182" y="1198"/>
                <a:ext cx="238" cy="51"/>
              </a:xfrm>
              <a:custGeom>
                <a:avLst/>
                <a:gdLst>
                  <a:gd name="T0" fmla="*/ 10 w 250"/>
                  <a:gd name="T1" fmla="*/ 50 h 50"/>
                  <a:gd name="T2" fmla="*/ 10 w 250"/>
                  <a:gd name="T3" fmla="*/ 0 h 50"/>
                  <a:gd name="T4" fmla="*/ 0 w 250"/>
                  <a:gd name="T5" fmla="*/ 0 h 50"/>
                  <a:gd name="T6" fmla="*/ 0 w 250"/>
                  <a:gd name="T7" fmla="*/ 50 h 50"/>
                  <a:gd name="T8" fmla="*/ 10 w 250"/>
                  <a:gd name="T9" fmla="*/ 50 h 50"/>
                  <a:gd name="T10" fmla="*/ 10 w 250"/>
                  <a:gd name="T11" fmla="*/ 50 h 50"/>
                  <a:gd name="T12" fmla="*/ 0 60000 65536"/>
                  <a:gd name="T13" fmla="*/ 0 60000 65536"/>
                  <a:gd name="T14" fmla="*/ 0 60000 65536"/>
                  <a:gd name="T15" fmla="*/ 0 60000 65536"/>
                  <a:gd name="T16" fmla="*/ 0 60000 65536"/>
                  <a:gd name="T17" fmla="*/ 0 60000 65536"/>
                  <a:gd name="T18" fmla="*/ 0 w 250"/>
                  <a:gd name="T19" fmla="*/ 0 h 50"/>
                  <a:gd name="T20" fmla="*/ 250 w 25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50" h="50">
                    <a:moveTo>
                      <a:pt x="250" y="50"/>
                    </a:moveTo>
                    <a:lnTo>
                      <a:pt x="250" y="0"/>
                    </a:lnTo>
                    <a:lnTo>
                      <a:pt x="0" y="0"/>
                    </a:lnTo>
                    <a:lnTo>
                      <a:pt x="0" y="50"/>
                    </a:lnTo>
                    <a:lnTo>
                      <a:pt x="250" y="50"/>
                    </a:lnTo>
                    <a:close/>
                  </a:path>
                </a:pathLst>
              </a:custGeom>
              <a:solidFill>
                <a:srgbClr val="FF1900"/>
              </a:solidFill>
              <a:ln w="9525">
                <a:noFill/>
                <a:round/>
                <a:headEnd/>
                <a:tailEnd/>
              </a:ln>
            </p:spPr>
            <p:txBody>
              <a:bodyPr/>
              <a:lstStyle/>
              <a:p>
                <a:pPr>
                  <a:defRPr/>
                </a:pPr>
                <a:endParaRPr lang="en-GB">
                  <a:solidFill>
                    <a:srgbClr val="FFFFFF"/>
                  </a:solidFill>
                </a:endParaRPr>
              </a:p>
            </p:txBody>
          </p:sp>
          <p:sp>
            <p:nvSpPr>
              <p:cNvPr id="236" name="Freeform 8"/>
              <p:cNvSpPr>
                <a:spLocks/>
              </p:cNvSpPr>
              <p:nvPr/>
            </p:nvSpPr>
            <p:spPr bwMode="auto">
              <a:xfrm>
                <a:off x="4182" y="1087"/>
                <a:ext cx="238" cy="162"/>
              </a:xfrm>
              <a:custGeom>
                <a:avLst/>
                <a:gdLst>
                  <a:gd name="T0" fmla="*/ 10 w 250"/>
                  <a:gd name="T1" fmla="*/ 86 h 162"/>
                  <a:gd name="T2" fmla="*/ 0 w 250"/>
                  <a:gd name="T3" fmla="*/ 86 h 162"/>
                  <a:gd name="T4" fmla="*/ 0 w 250"/>
                  <a:gd name="T5" fmla="*/ 0 h 162"/>
                  <a:gd name="T6" fmla="*/ 10 w 250"/>
                  <a:gd name="T7" fmla="*/ 0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0" y="162"/>
                    </a:lnTo>
                    <a:lnTo>
                      <a:pt x="0" y="0"/>
                    </a:lnTo>
                    <a:lnTo>
                      <a:pt x="250" y="0"/>
                    </a:lnTo>
                    <a:lnTo>
                      <a:pt x="250" y="162"/>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237" name="Freeform 9"/>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close/>
                  </a:path>
                </a:pathLst>
              </a:custGeom>
              <a:solidFill>
                <a:srgbClr val="FF1900"/>
              </a:solidFill>
              <a:ln w="9525">
                <a:noFill/>
                <a:round/>
                <a:headEnd/>
                <a:tailEnd/>
              </a:ln>
            </p:spPr>
            <p:txBody>
              <a:bodyPr/>
              <a:lstStyle/>
              <a:p>
                <a:pPr>
                  <a:defRPr/>
                </a:pPr>
                <a:endParaRPr lang="en-GB">
                  <a:solidFill>
                    <a:srgbClr val="FFFFFF"/>
                  </a:solidFill>
                </a:endParaRPr>
              </a:p>
            </p:txBody>
          </p:sp>
          <p:sp>
            <p:nvSpPr>
              <p:cNvPr id="238" name="Freeform 10"/>
              <p:cNvSpPr>
                <a:spLocks/>
              </p:cNvSpPr>
              <p:nvPr/>
            </p:nvSpPr>
            <p:spPr bwMode="auto">
              <a:xfrm>
                <a:off x="4267" y="1140"/>
                <a:ext cx="4" cy="49"/>
              </a:xfrm>
              <a:custGeom>
                <a:avLst/>
                <a:gdLst>
                  <a:gd name="T0" fmla="*/ 3 w 6"/>
                  <a:gd name="T1" fmla="*/ 25 h 50"/>
                  <a:gd name="T2" fmla="*/ 0 w 6"/>
                  <a:gd name="T3" fmla="*/ 25 h 50"/>
                  <a:gd name="T4" fmla="*/ 0 w 6"/>
                  <a:gd name="T5" fmla="*/ 0 h 50"/>
                  <a:gd name="T6" fmla="*/ 3 w 6"/>
                  <a:gd name="T7" fmla="*/ 0 h 50"/>
                  <a:gd name="T8" fmla="*/ 3 w 6"/>
                  <a:gd name="T9" fmla="*/ 25 h 50"/>
                  <a:gd name="T10" fmla="*/ 3 w 6"/>
                  <a:gd name="T11" fmla="*/ 25 h 50"/>
                  <a:gd name="T12" fmla="*/ 0 60000 65536"/>
                  <a:gd name="T13" fmla="*/ 0 60000 65536"/>
                  <a:gd name="T14" fmla="*/ 0 60000 65536"/>
                  <a:gd name="T15" fmla="*/ 0 60000 65536"/>
                  <a:gd name="T16" fmla="*/ 0 60000 65536"/>
                  <a:gd name="T17" fmla="*/ 0 60000 65536"/>
                  <a:gd name="T18" fmla="*/ 0 w 6"/>
                  <a:gd name="T19" fmla="*/ 0 h 50"/>
                  <a:gd name="T20" fmla="*/ 6 w 6"/>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6" h="50">
                    <a:moveTo>
                      <a:pt x="6" y="50"/>
                    </a:moveTo>
                    <a:lnTo>
                      <a:pt x="0" y="50"/>
                    </a:lnTo>
                    <a:lnTo>
                      <a:pt x="0" y="0"/>
                    </a:lnTo>
                    <a:lnTo>
                      <a:pt x="6" y="0"/>
                    </a:lnTo>
                    <a:lnTo>
                      <a:pt x="6" y="50"/>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239" name="Freeform 11"/>
              <p:cNvSpPr>
                <a:spLocks/>
              </p:cNvSpPr>
              <p:nvPr/>
            </p:nvSpPr>
            <p:spPr bwMode="auto">
              <a:xfrm>
                <a:off x="4257" y="1150"/>
                <a:ext cx="33" cy="4"/>
              </a:xfrm>
              <a:custGeom>
                <a:avLst/>
                <a:gdLst>
                  <a:gd name="T0" fmla="*/ 18 w 36"/>
                  <a:gd name="T1" fmla="*/ 5 h 5"/>
                  <a:gd name="T2" fmla="*/ 0 w 36"/>
                  <a:gd name="T3" fmla="*/ 5 h 5"/>
                  <a:gd name="T4" fmla="*/ 0 w 36"/>
                  <a:gd name="T5" fmla="*/ 0 h 5"/>
                  <a:gd name="T6" fmla="*/ 18 w 36"/>
                  <a:gd name="T7" fmla="*/ 0 h 5"/>
                  <a:gd name="T8" fmla="*/ 18 w 36"/>
                  <a:gd name="T9" fmla="*/ 5 h 5"/>
                  <a:gd name="T10" fmla="*/ 18 w 36"/>
                  <a:gd name="T11" fmla="*/ 5 h 5"/>
                  <a:gd name="T12" fmla="*/ 0 60000 65536"/>
                  <a:gd name="T13" fmla="*/ 0 60000 65536"/>
                  <a:gd name="T14" fmla="*/ 0 60000 65536"/>
                  <a:gd name="T15" fmla="*/ 0 60000 65536"/>
                  <a:gd name="T16" fmla="*/ 0 60000 65536"/>
                  <a:gd name="T17" fmla="*/ 0 60000 65536"/>
                  <a:gd name="T18" fmla="*/ 0 w 36"/>
                  <a:gd name="T19" fmla="*/ 0 h 5"/>
                  <a:gd name="T20" fmla="*/ 36 w 36"/>
                  <a:gd name="T21" fmla="*/ 5 h 5"/>
                </a:gdLst>
                <a:ahLst/>
                <a:cxnLst>
                  <a:cxn ang="T12">
                    <a:pos x="T0" y="T1"/>
                  </a:cxn>
                  <a:cxn ang="T13">
                    <a:pos x="T2" y="T3"/>
                  </a:cxn>
                  <a:cxn ang="T14">
                    <a:pos x="T4" y="T5"/>
                  </a:cxn>
                  <a:cxn ang="T15">
                    <a:pos x="T6" y="T7"/>
                  </a:cxn>
                  <a:cxn ang="T16">
                    <a:pos x="T8" y="T9"/>
                  </a:cxn>
                  <a:cxn ang="T17">
                    <a:pos x="T10" y="T11"/>
                  </a:cxn>
                </a:cxnLst>
                <a:rect l="T18" t="T19" r="T20" b="T21"/>
                <a:pathLst>
                  <a:path w="36" h="5">
                    <a:moveTo>
                      <a:pt x="36" y="5"/>
                    </a:moveTo>
                    <a:lnTo>
                      <a:pt x="0" y="5"/>
                    </a:lnTo>
                    <a:lnTo>
                      <a:pt x="0" y="0"/>
                    </a:lnTo>
                    <a:lnTo>
                      <a:pt x="36" y="0"/>
                    </a:lnTo>
                    <a:lnTo>
                      <a:pt x="36" y="5"/>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240" name="Freeform 12"/>
              <p:cNvSpPr>
                <a:spLocks/>
              </p:cNvSpPr>
              <p:nvPr/>
            </p:nvSpPr>
            <p:spPr bwMode="auto">
              <a:xfrm>
                <a:off x="4251" y="1164"/>
                <a:ext cx="39" cy="6"/>
              </a:xfrm>
              <a:custGeom>
                <a:avLst/>
                <a:gdLst>
                  <a:gd name="T0" fmla="*/ 10 w 42"/>
                  <a:gd name="T1" fmla="*/ 3 h 6"/>
                  <a:gd name="T2" fmla="*/ 0 w 42"/>
                  <a:gd name="T3" fmla="*/ 3 h 6"/>
                  <a:gd name="T4" fmla="*/ 0 w 42"/>
                  <a:gd name="T5" fmla="*/ 0 h 6"/>
                  <a:gd name="T6" fmla="*/ 10 w 42"/>
                  <a:gd name="T7" fmla="*/ 0 h 6"/>
                  <a:gd name="T8" fmla="*/ 10 w 42"/>
                  <a:gd name="T9" fmla="*/ 3 h 6"/>
                  <a:gd name="T10" fmla="*/ 10 w 42"/>
                  <a:gd name="T11" fmla="*/ 3 h 6"/>
                  <a:gd name="T12" fmla="*/ 0 60000 65536"/>
                  <a:gd name="T13" fmla="*/ 0 60000 65536"/>
                  <a:gd name="T14" fmla="*/ 0 60000 65536"/>
                  <a:gd name="T15" fmla="*/ 0 60000 65536"/>
                  <a:gd name="T16" fmla="*/ 0 60000 65536"/>
                  <a:gd name="T17" fmla="*/ 0 60000 65536"/>
                  <a:gd name="T18" fmla="*/ 0 w 42"/>
                  <a:gd name="T19" fmla="*/ 0 h 6"/>
                  <a:gd name="T20" fmla="*/ 42 w 42"/>
                  <a:gd name="T21" fmla="*/ 6 h 6"/>
                </a:gdLst>
                <a:ahLst/>
                <a:cxnLst>
                  <a:cxn ang="T12">
                    <a:pos x="T0" y="T1"/>
                  </a:cxn>
                  <a:cxn ang="T13">
                    <a:pos x="T2" y="T3"/>
                  </a:cxn>
                  <a:cxn ang="T14">
                    <a:pos x="T4" y="T5"/>
                  </a:cxn>
                  <a:cxn ang="T15">
                    <a:pos x="T6" y="T7"/>
                  </a:cxn>
                  <a:cxn ang="T16">
                    <a:pos x="T8" y="T9"/>
                  </a:cxn>
                  <a:cxn ang="T17">
                    <a:pos x="T10" y="T11"/>
                  </a:cxn>
                </a:cxnLst>
                <a:rect l="T18" t="T19" r="T20" b="T21"/>
                <a:pathLst>
                  <a:path w="42" h="6">
                    <a:moveTo>
                      <a:pt x="42" y="6"/>
                    </a:moveTo>
                    <a:lnTo>
                      <a:pt x="0" y="6"/>
                    </a:lnTo>
                    <a:lnTo>
                      <a:pt x="0" y="0"/>
                    </a:lnTo>
                    <a:lnTo>
                      <a:pt x="42" y="0"/>
                    </a:lnTo>
                    <a:lnTo>
                      <a:pt x="42" y="6"/>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241" name="Freeform 13"/>
              <p:cNvSpPr>
                <a:spLocks/>
              </p:cNvSpPr>
              <p:nvPr/>
            </p:nvSpPr>
            <p:spPr bwMode="auto">
              <a:xfrm>
                <a:off x="4245" y="1182"/>
                <a:ext cx="57" cy="32"/>
              </a:xfrm>
              <a:custGeom>
                <a:avLst/>
                <a:gdLst>
                  <a:gd name="T0" fmla="*/ 0 w 60"/>
                  <a:gd name="T1" fmla="*/ 11 h 34"/>
                  <a:gd name="T2" fmla="*/ 6 w 60"/>
                  <a:gd name="T3" fmla="*/ 6 h 34"/>
                  <a:gd name="T4" fmla="*/ 10 w 60"/>
                  <a:gd name="T5" fmla="*/ 6 h 34"/>
                  <a:gd name="T6" fmla="*/ 10 w 60"/>
                  <a:gd name="T7" fmla="*/ 6 h 34"/>
                  <a:gd name="T8" fmla="*/ 10 w 60"/>
                  <a:gd name="T9" fmla="*/ 11 h 34"/>
                  <a:gd name="T10" fmla="*/ 10 w 60"/>
                  <a:gd name="T11" fmla="*/ 6 h 34"/>
                  <a:gd name="T12" fmla="*/ 10 w 60"/>
                  <a:gd name="T13" fmla="*/ 0 h 34"/>
                  <a:gd name="T14" fmla="*/ 10 w 60"/>
                  <a:gd name="T15" fmla="*/ 6 h 34"/>
                  <a:gd name="T16" fmla="*/ 10 w 60"/>
                  <a:gd name="T17" fmla="*/ 11 h 34"/>
                  <a:gd name="T18" fmla="*/ 10 w 60"/>
                  <a:gd name="T19" fmla="*/ 11 h 34"/>
                  <a:gd name="T20" fmla="*/ 10 w 60"/>
                  <a:gd name="T21" fmla="*/ 6 h 34"/>
                  <a:gd name="T22" fmla="*/ 10 w 60"/>
                  <a:gd name="T23" fmla="*/ 6 h 34"/>
                  <a:gd name="T24" fmla="*/ 10 w 60"/>
                  <a:gd name="T25" fmla="*/ 11 h 34"/>
                  <a:gd name="T26" fmla="*/ 10 w 60"/>
                  <a:gd name="T27" fmla="*/ 11 h 34"/>
                  <a:gd name="T28" fmla="*/ 10 w 60"/>
                  <a:gd name="T29" fmla="*/ 23 h 34"/>
                  <a:gd name="T30" fmla="*/ 10 w 60"/>
                  <a:gd name="T31" fmla="*/ 34 h 34"/>
                  <a:gd name="T32" fmla="*/ 10 w 60"/>
                  <a:gd name="T33" fmla="*/ 34 h 34"/>
                  <a:gd name="T34" fmla="*/ 10 w 60"/>
                  <a:gd name="T35" fmla="*/ 34 h 34"/>
                  <a:gd name="T36" fmla="*/ 10 w 60"/>
                  <a:gd name="T37" fmla="*/ 28 h 34"/>
                  <a:gd name="T38" fmla="*/ 10 w 60"/>
                  <a:gd name="T39" fmla="*/ 23 h 34"/>
                  <a:gd name="T40" fmla="*/ 6 w 60"/>
                  <a:gd name="T41" fmla="*/ 17 h 34"/>
                  <a:gd name="T42" fmla="*/ 6 w 60"/>
                  <a:gd name="T43" fmla="*/ 11 h 34"/>
                  <a:gd name="T44" fmla="*/ 0 w 60"/>
                  <a:gd name="T45" fmla="*/ 11 h 34"/>
                  <a:gd name="T46" fmla="*/ 0 w 60"/>
                  <a:gd name="T47" fmla="*/ 11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34"/>
                  <a:gd name="T74" fmla="*/ 60 w 60"/>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34">
                    <a:moveTo>
                      <a:pt x="0" y="11"/>
                    </a:moveTo>
                    <a:lnTo>
                      <a:pt x="6" y="6"/>
                    </a:lnTo>
                    <a:lnTo>
                      <a:pt x="12" y="6"/>
                    </a:lnTo>
                    <a:lnTo>
                      <a:pt x="18" y="6"/>
                    </a:lnTo>
                    <a:lnTo>
                      <a:pt x="18" y="11"/>
                    </a:lnTo>
                    <a:lnTo>
                      <a:pt x="18" y="6"/>
                    </a:lnTo>
                    <a:lnTo>
                      <a:pt x="30" y="0"/>
                    </a:lnTo>
                    <a:lnTo>
                      <a:pt x="42" y="6"/>
                    </a:lnTo>
                    <a:lnTo>
                      <a:pt x="42" y="11"/>
                    </a:lnTo>
                    <a:lnTo>
                      <a:pt x="42" y="6"/>
                    </a:lnTo>
                    <a:lnTo>
                      <a:pt x="48" y="6"/>
                    </a:lnTo>
                    <a:lnTo>
                      <a:pt x="54" y="11"/>
                    </a:lnTo>
                    <a:lnTo>
                      <a:pt x="60" y="11"/>
                    </a:lnTo>
                    <a:lnTo>
                      <a:pt x="48" y="23"/>
                    </a:lnTo>
                    <a:lnTo>
                      <a:pt x="42" y="34"/>
                    </a:lnTo>
                    <a:lnTo>
                      <a:pt x="30" y="34"/>
                    </a:lnTo>
                    <a:lnTo>
                      <a:pt x="24" y="34"/>
                    </a:lnTo>
                    <a:lnTo>
                      <a:pt x="18" y="28"/>
                    </a:lnTo>
                    <a:lnTo>
                      <a:pt x="12" y="23"/>
                    </a:lnTo>
                    <a:lnTo>
                      <a:pt x="6" y="17"/>
                    </a:lnTo>
                    <a:lnTo>
                      <a:pt x="6" y="11"/>
                    </a:lnTo>
                    <a:lnTo>
                      <a:pt x="0" y="11"/>
                    </a:lnTo>
                    <a:close/>
                  </a:path>
                </a:pathLst>
              </a:custGeom>
              <a:solidFill>
                <a:srgbClr val="0C419A"/>
              </a:solidFill>
              <a:ln w="9525">
                <a:noFill/>
                <a:round/>
                <a:headEnd/>
                <a:tailEnd/>
              </a:ln>
            </p:spPr>
            <p:txBody>
              <a:bodyPr/>
              <a:lstStyle/>
              <a:p>
                <a:pPr>
                  <a:defRPr/>
                </a:pPr>
                <a:endParaRPr lang="en-GB">
                  <a:solidFill>
                    <a:srgbClr val="FFFFFF"/>
                  </a:solidFill>
                </a:endParaRPr>
              </a:p>
            </p:txBody>
          </p:sp>
          <p:sp>
            <p:nvSpPr>
              <p:cNvPr id="242" name="Freeform 14"/>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path>
                </a:pathLst>
              </a:custGeom>
              <a:noFill/>
              <a:ln w="0">
                <a:solidFill>
                  <a:srgbClr val="FFFFFF"/>
                </a:solidFill>
                <a:prstDash val="solid"/>
                <a:round/>
                <a:headEnd/>
                <a:tailEnd/>
              </a:ln>
            </p:spPr>
            <p:txBody>
              <a:bodyPr/>
              <a:lstStyle/>
              <a:p>
                <a:pPr>
                  <a:defRPr/>
                </a:pPr>
                <a:endParaRPr lang="en-GB">
                  <a:solidFill>
                    <a:srgbClr val="FFFFFF"/>
                  </a:solidFill>
                </a:endParaRPr>
              </a:p>
            </p:txBody>
          </p:sp>
        </p:grpSp>
        <p:grpSp>
          <p:nvGrpSpPr>
            <p:cNvPr id="7" name="Group 66"/>
            <p:cNvGrpSpPr>
              <a:grpSpLocks/>
            </p:cNvGrpSpPr>
            <p:nvPr userDrawn="1"/>
          </p:nvGrpSpPr>
          <p:grpSpPr bwMode="auto">
            <a:xfrm>
              <a:off x="3338572" y="5298398"/>
              <a:ext cx="166325" cy="105273"/>
              <a:chOff x="1592" y="2897"/>
              <a:chExt cx="247" cy="156"/>
            </a:xfrm>
          </p:grpSpPr>
          <p:sp>
            <p:nvSpPr>
              <p:cNvPr id="218" name="Freeform 67"/>
              <p:cNvSpPr>
                <a:spLocks/>
              </p:cNvSpPr>
              <p:nvPr/>
            </p:nvSpPr>
            <p:spPr bwMode="auto">
              <a:xfrm>
                <a:off x="1592" y="2897"/>
                <a:ext cx="247" cy="155"/>
              </a:xfrm>
              <a:custGeom>
                <a:avLst/>
                <a:gdLst>
                  <a:gd name="T0" fmla="*/ 0 w 245"/>
                  <a:gd name="T1" fmla="*/ 156 h 156"/>
                  <a:gd name="T2" fmla="*/ 0 w 245"/>
                  <a:gd name="T3" fmla="*/ 0 h 156"/>
                  <a:gd name="T4" fmla="*/ 245 w 245"/>
                  <a:gd name="T5" fmla="*/ 0 h 156"/>
                  <a:gd name="T6" fmla="*/ 245 w 245"/>
                  <a:gd name="T7" fmla="*/ 156 h 156"/>
                  <a:gd name="T8" fmla="*/ 0 w 245"/>
                  <a:gd name="T9" fmla="*/ 156 h 156"/>
                  <a:gd name="T10" fmla="*/ 0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0" y="156"/>
                    </a:moveTo>
                    <a:lnTo>
                      <a:pt x="0" y="0"/>
                    </a:lnTo>
                    <a:lnTo>
                      <a:pt x="245" y="0"/>
                    </a:lnTo>
                    <a:lnTo>
                      <a:pt x="245" y="156"/>
                    </a:lnTo>
                    <a:lnTo>
                      <a:pt x="0" y="156"/>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219" name="Freeform 68"/>
              <p:cNvSpPr>
                <a:spLocks/>
              </p:cNvSpPr>
              <p:nvPr/>
            </p:nvSpPr>
            <p:spPr bwMode="auto">
              <a:xfrm>
                <a:off x="1592" y="2897"/>
                <a:ext cx="247" cy="155"/>
              </a:xfrm>
              <a:custGeom>
                <a:avLst/>
                <a:gdLst>
                  <a:gd name="T0" fmla="*/ 0 w 245"/>
                  <a:gd name="T1" fmla="*/ 67 h 156"/>
                  <a:gd name="T2" fmla="*/ 114 w 245"/>
                  <a:gd name="T3" fmla="*/ 67 h 156"/>
                  <a:gd name="T4" fmla="*/ 114 w 245"/>
                  <a:gd name="T5" fmla="*/ 0 h 156"/>
                  <a:gd name="T6" fmla="*/ 137 w 245"/>
                  <a:gd name="T7" fmla="*/ 0 h 156"/>
                  <a:gd name="T8" fmla="*/ 137 w 245"/>
                  <a:gd name="T9" fmla="*/ 67 h 156"/>
                  <a:gd name="T10" fmla="*/ 245 w 245"/>
                  <a:gd name="T11" fmla="*/ 67 h 156"/>
                  <a:gd name="T12" fmla="*/ 245 w 245"/>
                  <a:gd name="T13" fmla="*/ 89 h 156"/>
                  <a:gd name="T14" fmla="*/ 137 w 245"/>
                  <a:gd name="T15" fmla="*/ 89 h 156"/>
                  <a:gd name="T16" fmla="*/ 137 w 245"/>
                  <a:gd name="T17" fmla="*/ 156 h 156"/>
                  <a:gd name="T18" fmla="*/ 114 w 245"/>
                  <a:gd name="T19" fmla="*/ 156 h 156"/>
                  <a:gd name="T20" fmla="*/ 114 w 245"/>
                  <a:gd name="T21" fmla="*/ 89 h 156"/>
                  <a:gd name="T22" fmla="*/ 0 w 245"/>
                  <a:gd name="T23" fmla="*/ 89 h 156"/>
                  <a:gd name="T24" fmla="*/ 0 w 245"/>
                  <a:gd name="T25" fmla="*/ 67 h 156"/>
                  <a:gd name="T26" fmla="*/ 0 w 245"/>
                  <a:gd name="T27" fmla="*/ 67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6"/>
                  <a:gd name="T44" fmla="*/ 245 w 245"/>
                  <a:gd name="T45" fmla="*/ 156 h 1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6">
                    <a:moveTo>
                      <a:pt x="0" y="67"/>
                    </a:moveTo>
                    <a:lnTo>
                      <a:pt x="114" y="67"/>
                    </a:lnTo>
                    <a:lnTo>
                      <a:pt x="114" y="0"/>
                    </a:lnTo>
                    <a:lnTo>
                      <a:pt x="137" y="0"/>
                    </a:lnTo>
                    <a:lnTo>
                      <a:pt x="137" y="67"/>
                    </a:lnTo>
                    <a:lnTo>
                      <a:pt x="245" y="67"/>
                    </a:lnTo>
                    <a:lnTo>
                      <a:pt x="245" y="89"/>
                    </a:lnTo>
                    <a:lnTo>
                      <a:pt x="137" y="89"/>
                    </a:lnTo>
                    <a:lnTo>
                      <a:pt x="137" y="156"/>
                    </a:lnTo>
                    <a:lnTo>
                      <a:pt x="114" y="156"/>
                    </a:lnTo>
                    <a:lnTo>
                      <a:pt x="114" y="89"/>
                    </a:lnTo>
                    <a:lnTo>
                      <a:pt x="0" y="89"/>
                    </a:lnTo>
                    <a:lnTo>
                      <a:pt x="0" y="67"/>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220" name="Freeform 69"/>
              <p:cNvSpPr>
                <a:spLocks/>
              </p:cNvSpPr>
              <p:nvPr/>
            </p:nvSpPr>
            <p:spPr bwMode="auto">
              <a:xfrm>
                <a:off x="1742" y="2897"/>
                <a:ext cx="67" cy="50"/>
              </a:xfrm>
              <a:custGeom>
                <a:avLst/>
                <a:gdLst>
                  <a:gd name="T0" fmla="*/ 0 w 66"/>
                  <a:gd name="T1" fmla="*/ 0 h 50"/>
                  <a:gd name="T2" fmla="*/ 0 w 66"/>
                  <a:gd name="T3" fmla="*/ 50 h 50"/>
                  <a:gd name="T4" fmla="*/ 66 w 66"/>
                  <a:gd name="T5" fmla="*/ 0 h 50"/>
                  <a:gd name="T6" fmla="*/ 0 w 66"/>
                  <a:gd name="T7" fmla="*/ 0 h 50"/>
                  <a:gd name="T8" fmla="*/ 0 w 66"/>
                  <a:gd name="T9" fmla="*/ 0 h 50"/>
                  <a:gd name="T10" fmla="*/ 0 60000 65536"/>
                  <a:gd name="T11" fmla="*/ 0 60000 65536"/>
                  <a:gd name="T12" fmla="*/ 0 60000 65536"/>
                  <a:gd name="T13" fmla="*/ 0 60000 65536"/>
                  <a:gd name="T14" fmla="*/ 0 60000 65536"/>
                  <a:gd name="T15" fmla="*/ 0 w 66"/>
                  <a:gd name="T16" fmla="*/ 0 h 50"/>
                  <a:gd name="T17" fmla="*/ 66 w 66"/>
                  <a:gd name="T18" fmla="*/ 50 h 50"/>
                </a:gdLst>
                <a:ahLst/>
                <a:cxnLst>
                  <a:cxn ang="T10">
                    <a:pos x="T0" y="T1"/>
                  </a:cxn>
                  <a:cxn ang="T11">
                    <a:pos x="T2" y="T3"/>
                  </a:cxn>
                  <a:cxn ang="T12">
                    <a:pos x="T4" y="T5"/>
                  </a:cxn>
                  <a:cxn ang="T13">
                    <a:pos x="T6" y="T7"/>
                  </a:cxn>
                  <a:cxn ang="T14">
                    <a:pos x="T8" y="T9"/>
                  </a:cxn>
                </a:cxnLst>
                <a:rect l="T15" t="T16" r="T17" b="T18"/>
                <a:pathLst>
                  <a:path w="66" h="50">
                    <a:moveTo>
                      <a:pt x="0" y="0"/>
                    </a:moveTo>
                    <a:lnTo>
                      <a:pt x="0" y="50"/>
                    </a:lnTo>
                    <a:lnTo>
                      <a:pt x="66" y="0"/>
                    </a:lnTo>
                    <a:lnTo>
                      <a:pt x="0" y="0"/>
                    </a:lnTo>
                    <a:close/>
                  </a:path>
                </a:pathLst>
              </a:custGeom>
              <a:solidFill>
                <a:srgbClr val="0C419A"/>
              </a:solidFill>
              <a:ln w="9525">
                <a:noFill/>
                <a:round/>
                <a:headEnd/>
                <a:tailEnd/>
              </a:ln>
            </p:spPr>
            <p:txBody>
              <a:bodyPr/>
              <a:lstStyle/>
              <a:p>
                <a:pPr>
                  <a:defRPr/>
                </a:pPr>
                <a:endParaRPr lang="en-GB">
                  <a:solidFill>
                    <a:srgbClr val="FFFFFF"/>
                  </a:solidFill>
                </a:endParaRPr>
              </a:p>
            </p:txBody>
          </p:sp>
          <p:sp>
            <p:nvSpPr>
              <p:cNvPr id="221" name="Freeform 70"/>
              <p:cNvSpPr>
                <a:spLocks/>
              </p:cNvSpPr>
              <p:nvPr/>
            </p:nvSpPr>
            <p:spPr bwMode="auto">
              <a:xfrm>
                <a:off x="1778" y="2913"/>
                <a:ext cx="61" cy="40"/>
              </a:xfrm>
              <a:custGeom>
                <a:avLst/>
                <a:gdLst>
                  <a:gd name="T0" fmla="*/ 0 w 60"/>
                  <a:gd name="T1" fmla="*/ 39 h 39"/>
                  <a:gd name="T2" fmla="*/ 60 w 60"/>
                  <a:gd name="T3" fmla="*/ 39 h 39"/>
                  <a:gd name="T4" fmla="*/ 60 w 60"/>
                  <a:gd name="T5" fmla="*/ 0 h 39"/>
                  <a:gd name="T6" fmla="*/ 0 w 60"/>
                  <a:gd name="T7" fmla="*/ 39 h 39"/>
                  <a:gd name="T8" fmla="*/ 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39"/>
                    </a:moveTo>
                    <a:lnTo>
                      <a:pt x="60" y="39"/>
                    </a:lnTo>
                    <a:lnTo>
                      <a:pt x="60" y="0"/>
                    </a:lnTo>
                    <a:lnTo>
                      <a:pt x="0" y="39"/>
                    </a:lnTo>
                    <a:close/>
                  </a:path>
                </a:pathLst>
              </a:custGeom>
              <a:solidFill>
                <a:srgbClr val="0C419A"/>
              </a:solidFill>
              <a:ln w="9525">
                <a:noFill/>
                <a:round/>
                <a:headEnd/>
                <a:tailEnd/>
              </a:ln>
            </p:spPr>
            <p:txBody>
              <a:bodyPr/>
              <a:lstStyle/>
              <a:p>
                <a:pPr>
                  <a:defRPr/>
                </a:pPr>
                <a:endParaRPr lang="en-GB">
                  <a:solidFill>
                    <a:srgbClr val="FFFFFF"/>
                  </a:solidFill>
                </a:endParaRPr>
              </a:p>
            </p:txBody>
          </p:sp>
          <p:sp>
            <p:nvSpPr>
              <p:cNvPr id="222" name="Freeform 71"/>
              <p:cNvSpPr>
                <a:spLocks/>
              </p:cNvSpPr>
              <p:nvPr/>
            </p:nvSpPr>
            <p:spPr bwMode="auto">
              <a:xfrm>
                <a:off x="1742" y="2897"/>
                <a:ext cx="97" cy="57"/>
              </a:xfrm>
              <a:custGeom>
                <a:avLst/>
                <a:gdLst>
                  <a:gd name="T0" fmla="*/ 0 w 96"/>
                  <a:gd name="T1" fmla="*/ 56 h 56"/>
                  <a:gd name="T2" fmla="*/ 78 w 96"/>
                  <a:gd name="T3" fmla="*/ 0 h 56"/>
                  <a:gd name="T4" fmla="*/ 96 w 96"/>
                  <a:gd name="T5" fmla="*/ 0 h 56"/>
                  <a:gd name="T6" fmla="*/ 18 w 96"/>
                  <a:gd name="T7" fmla="*/ 56 h 56"/>
                  <a:gd name="T8" fmla="*/ 0 w 96"/>
                  <a:gd name="T9" fmla="*/ 56 h 56"/>
                  <a:gd name="T10" fmla="*/ 0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0" y="56"/>
                    </a:moveTo>
                    <a:lnTo>
                      <a:pt x="78" y="0"/>
                    </a:lnTo>
                    <a:lnTo>
                      <a:pt x="96" y="0"/>
                    </a:lnTo>
                    <a:lnTo>
                      <a:pt x="18" y="56"/>
                    </a:lnTo>
                    <a:lnTo>
                      <a:pt x="0" y="56"/>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223" name="Freeform 72"/>
              <p:cNvSpPr>
                <a:spLocks/>
              </p:cNvSpPr>
              <p:nvPr/>
            </p:nvSpPr>
            <p:spPr bwMode="auto">
              <a:xfrm>
                <a:off x="1616" y="2897"/>
                <a:ext cx="77" cy="44"/>
              </a:xfrm>
              <a:custGeom>
                <a:avLst/>
                <a:gdLst>
                  <a:gd name="T0" fmla="*/ 78 w 78"/>
                  <a:gd name="T1" fmla="*/ 0 h 45"/>
                  <a:gd name="T2" fmla="*/ 78 w 78"/>
                  <a:gd name="T3" fmla="*/ 45 h 45"/>
                  <a:gd name="T4" fmla="*/ 0 w 78"/>
                  <a:gd name="T5" fmla="*/ 0 h 45"/>
                  <a:gd name="T6" fmla="*/ 78 w 78"/>
                  <a:gd name="T7" fmla="*/ 0 h 45"/>
                  <a:gd name="T8" fmla="*/ 78 w 78"/>
                  <a:gd name="T9" fmla="*/ 0 h 45"/>
                  <a:gd name="T10" fmla="*/ 0 60000 65536"/>
                  <a:gd name="T11" fmla="*/ 0 60000 65536"/>
                  <a:gd name="T12" fmla="*/ 0 60000 65536"/>
                  <a:gd name="T13" fmla="*/ 0 60000 65536"/>
                  <a:gd name="T14" fmla="*/ 0 60000 65536"/>
                  <a:gd name="T15" fmla="*/ 0 w 78"/>
                  <a:gd name="T16" fmla="*/ 0 h 45"/>
                  <a:gd name="T17" fmla="*/ 78 w 78"/>
                  <a:gd name="T18" fmla="*/ 45 h 45"/>
                </a:gdLst>
                <a:ahLst/>
                <a:cxnLst>
                  <a:cxn ang="T10">
                    <a:pos x="T0" y="T1"/>
                  </a:cxn>
                  <a:cxn ang="T11">
                    <a:pos x="T2" y="T3"/>
                  </a:cxn>
                  <a:cxn ang="T12">
                    <a:pos x="T4" y="T5"/>
                  </a:cxn>
                  <a:cxn ang="T13">
                    <a:pos x="T6" y="T7"/>
                  </a:cxn>
                  <a:cxn ang="T14">
                    <a:pos x="T8" y="T9"/>
                  </a:cxn>
                </a:cxnLst>
                <a:rect l="T15" t="T16" r="T17" b="T18"/>
                <a:pathLst>
                  <a:path w="78" h="45">
                    <a:moveTo>
                      <a:pt x="78" y="0"/>
                    </a:moveTo>
                    <a:lnTo>
                      <a:pt x="78" y="45"/>
                    </a:lnTo>
                    <a:lnTo>
                      <a:pt x="0" y="0"/>
                    </a:lnTo>
                    <a:lnTo>
                      <a:pt x="78" y="0"/>
                    </a:lnTo>
                    <a:close/>
                  </a:path>
                </a:pathLst>
              </a:custGeom>
              <a:solidFill>
                <a:srgbClr val="0C419A"/>
              </a:solidFill>
              <a:ln w="9525">
                <a:noFill/>
                <a:round/>
                <a:headEnd/>
                <a:tailEnd/>
              </a:ln>
            </p:spPr>
            <p:txBody>
              <a:bodyPr/>
              <a:lstStyle/>
              <a:p>
                <a:pPr>
                  <a:defRPr/>
                </a:pPr>
                <a:endParaRPr lang="en-GB">
                  <a:solidFill>
                    <a:srgbClr val="FFFFFF"/>
                  </a:solidFill>
                </a:endParaRPr>
              </a:p>
            </p:txBody>
          </p:sp>
          <p:sp>
            <p:nvSpPr>
              <p:cNvPr id="224" name="Freeform 73"/>
              <p:cNvSpPr>
                <a:spLocks/>
              </p:cNvSpPr>
              <p:nvPr/>
            </p:nvSpPr>
            <p:spPr bwMode="auto">
              <a:xfrm>
                <a:off x="1592" y="2913"/>
                <a:ext cx="61" cy="40"/>
              </a:xfrm>
              <a:custGeom>
                <a:avLst/>
                <a:gdLst>
                  <a:gd name="T0" fmla="*/ 60 w 60"/>
                  <a:gd name="T1" fmla="*/ 39 h 39"/>
                  <a:gd name="T2" fmla="*/ 0 w 60"/>
                  <a:gd name="T3" fmla="*/ 39 h 39"/>
                  <a:gd name="T4" fmla="*/ 0 w 60"/>
                  <a:gd name="T5" fmla="*/ 0 h 39"/>
                  <a:gd name="T6" fmla="*/ 60 w 60"/>
                  <a:gd name="T7" fmla="*/ 39 h 39"/>
                  <a:gd name="T8" fmla="*/ 6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60" y="39"/>
                    </a:moveTo>
                    <a:lnTo>
                      <a:pt x="0" y="39"/>
                    </a:lnTo>
                    <a:lnTo>
                      <a:pt x="0" y="0"/>
                    </a:lnTo>
                    <a:lnTo>
                      <a:pt x="60" y="39"/>
                    </a:lnTo>
                    <a:close/>
                  </a:path>
                </a:pathLst>
              </a:custGeom>
              <a:solidFill>
                <a:srgbClr val="0C419A"/>
              </a:solidFill>
              <a:ln w="9525">
                <a:noFill/>
                <a:round/>
                <a:headEnd/>
                <a:tailEnd/>
              </a:ln>
            </p:spPr>
            <p:txBody>
              <a:bodyPr/>
              <a:lstStyle/>
              <a:p>
                <a:pPr>
                  <a:defRPr/>
                </a:pPr>
                <a:endParaRPr lang="en-GB">
                  <a:solidFill>
                    <a:srgbClr val="FFFFFF"/>
                  </a:solidFill>
                </a:endParaRPr>
              </a:p>
            </p:txBody>
          </p:sp>
          <p:sp>
            <p:nvSpPr>
              <p:cNvPr id="225" name="Freeform 74"/>
              <p:cNvSpPr>
                <a:spLocks/>
              </p:cNvSpPr>
              <p:nvPr/>
            </p:nvSpPr>
            <p:spPr bwMode="auto">
              <a:xfrm>
                <a:off x="1592" y="2897"/>
                <a:ext cx="95" cy="57"/>
              </a:xfrm>
              <a:custGeom>
                <a:avLst/>
                <a:gdLst>
                  <a:gd name="T0" fmla="*/ 96 w 96"/>
                  <a:gd name="T1" fmla="*/ 56 h 56"/>
                  <a:gd name="T2" fmla="*/ 0 w 96"/>
                  <a:gd name="T3" fmla="*/ 0 h 56"/>
                  <a:gd name="T4" fmla="*/ 6 w 96"/>
                  <a:gd name="T5" fmla="*/ 11 h 56"/>
                  <a:gd name="T6" fmla="*/ 78 w 96"/>
                  <a:gd name="T7" fmla="*/ 56 h 56"/>
                  <a:gd name="T8" fmla="*/ 96 w 96"/>
                  <a:gd name="T9" fmla="*/ 56 h 56"/>
                  <a:gd name="T10" fmla="*/ 96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96" y="56"/>
                    </a:moveTo>
                    <a:lnTo>
                      <a:pt x="0" y="0"/>
                    </a:lnTo>
                    <a:lnTo>
                      <a:pt x="6" y="11"/>
                    </a:lnTo>
                    <a:lnTo>
                      <a:pt x="78" y="56"/>
                    </a:lnTo>
                    <a:lnTo>
                      <a:pt x="96" y="56"/>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226" name="Freeform 75"/>
              <p:cNvSpPr>
                <a:spLocks/>
              </p:cNvSpPr>
              <p:nvPr/>
            </p:nvSpPr>
            <p:spPr bwMode="auto">
              <a:xfrm>
                <a:off x="1742" y="3008"/>
                <a:ext cx="73" cy="44"/>
              </a:xfrm>
              <a:custGeom>
                <a:avLst/>
                <a:gdLst>
                  <a:gd name="T0" fmla="*/ 0 w 72"/>
                  <a:gd name="T1" fmla="*/ 44 h 44"/>
                  <a:gd name="T2" fmla="*/ 0 w 72"/>
                  <a:gd name="T3" fmla="*/ 0 h 44"/>
                  <a:gd name="T4" fmla="*/ 72 w 72"/>
                  <a:gd name="T5" fmla="*/ 44 h 44"/>
                  <a:gd name="T6" fmla="*/ 0 w 72"/>
                  <a:gd name="T7" fmla="*/ 44 h 44"/>
                  <a:gd name="T8" fmla="*/ 0 w 72"/>
                  <a:gd name="T9" fmla="*/ 44 h 44"/>
                  <a:gd name="T10" fmla="*/ 0 60000 65536"/>
                  <a:gd name="T11" fmla="*/ 0 60000 65536"/>
                  <a:gd name="T12" fmla="*/ 0 60000 65536"/>
                  <a:gd name="T13" fmla="*/ 0 60000 65536"/>
                  <a:gd name="T14" fmla="*/ 0 60000 65536"/>
                  <a:gd name="T15" fmla="*/ 0 w 72"/>
                  <a:gd name="T16" fmla="*/ 0 h 44"/>
                  <a:gd name="T17" fmla="*/ 72 w 72"/>
                  <a:gd name="T18" fmla="*/ 44 h 44"/>
                </a:gdLst>
                <a:ahLst/>
                <a:cxnLst>
                  <a:cxn ang="T10">
                    <a:pos x="T0" y="T1"/>
                  </a:cxn>
                  <a:cxn ang="T11">
                    <a:pos x="T2" y="T3"/>
                  </a:cxn>
                  <a:cxn ang="T12">
                    <a:pos x="T4" y="T5"/>
                  </a:cxn>
                  <a:cxn ang="T13">
                    <a:pos x="T6" y="T7"/>
                  </a:cxn>
                  <a:cxn ang="T14">
                    <a:pos x="T8" y="T9"/>
                  </a:cxn>
                </a:cxnLst>
                <a:rect l="T15" t="T16" r="T17" b="T18"/>
                <a:pathLst>
                  <a:path w="72" h="44">
                    <a:moveTo>
                      <a:pt x="0" y="44"/>
                    </a:moveTo>
                    <a:lnTo>
                      <a:pt x="0" y="0"/>
                    </a:lnTo>
                    <a:lnTo>
                      <a:pt x="72" y="44"/>
                    </a:lnTo>
                    <a:lnTo>
                      <a:pt x="0" y="44"/>
                    </a:lnTo>
                    <a:close/>
                  </a:path>
                </a:pathLst>
              </a:custGeom>
              <a:solidFill>
                <a:srgbClr val="0C419A"/>
              </a:solidFill>
              <a:ln w="9525">
                <a:noFill/>
                <a:round/>
                <a:headEnd/>
                <a:tailEnd/>
              </a:ln>
            </p:spPr>
            <p:txBody>
              <a:bodyPr/>
              <a:lstStyle/>
              <a:p>
                <a:pPr>
                  <a:defRPr/>
                </a:pPr>
                <a:endParaRPr lang="en-GB">
                  <a:solidFill>
                    <a:srgbClr val="FFFFFF"/>
                  </a:solidFill>
                </a:endParaRPr>
              </a:p>
            </p:txBody>
          </p:sp>
          <p:sp>
            <p:nvSpPr>
              <p:cNvPr id="227" name="Freeform 76"/>
              <p:cNvSpPr>
                <a:spLocks/>
              </p:cNvSpPr>
              <p:nvPr/>
            </p:nvSpPr>
            <p:spPr bwMode="auto">
              <a:xfrm>
                <a:off x="1778" y="2998"/>
                <a:ext cx="61" cy="38"/>
              </a:xfrm>
              <a:custGeom>
                <a:avLst/>
                <a:gdLst>
                  <a:gd name="T0" fmla="*/ 0 w 60"/>
                  <a:gd name="T1" fmla="*/ 0 h 39"/>
                  <a:gd name="T2" fmla="*/ 60 w 60"/>
                  <a:gd name="T3" fmla="*/ 0 h 39"/>
                  <a:gd name="T4" fmla="*/ 60 w 60"/>
                  <a:gd name="T5" fmla="*/ 39 h 39"/>
                  <a:gd name="T6" fmla="*/ 0 w 60"/>
                  <a:gd name="T7" fmla="*/ 0 h 39"/>
                  <a:gd name="T8" fmla="*/ 0 w 60"/>
                  <a:gd name="T9" fmla="*/ 0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0"/>
                    </a:moveTo>
                    <a:lnTo>
                      <a:pt x="60" y="0"/>
                    </a:lnTo>
                    <a:lnTo>
                      <a:pt x="60" y="39"/>
                    </a:lnTo>
                    <a:lnTo>
                      <a:pt x="0" y="0"/>
                    </a:lnTo>
                    <a:close/>
                  </a:path>
                </a:pathLst>
              </a:custGeom>
              <a:solidFill>
                <a:srgbClr val="0C419A"/>
              </a:solidFill>
              <a:ln w="9525">
                <a:noFill/>
                <a:round/>
                <a:headEnd/>
                <a:tailEnd/>
              </a:ln>
            </p:spPr>
            <p:txBody>
              <a:bodyPr/>
              <a:lstStyle/>
              <a:p>
                <a:pPr>
                  <a:defRPr/>
                </a:pPr>
                <a:endParaRPr lang="en-GB">
                  <a:solidFill>
                    <a:srgbClr val="FFFFFF"/>
                  </a:solidFill>
                </a:endParaRPr>
              </a:p>
            </p:txBody>
          </p:sp>
          <p:sp>
            <p:nvSpPr>
              <p:cNvPr id="228" name="Freeform 77"/>
              <p:cNvSpPr>
                <a:spLocks/>
              </p:cNvSpPr>
              <p:nvPr/>
            </p:nvSpPr>
            <p:spPr bwMode="auto">
              <a:xfrm>
                <a:off x="1754" y="2998"/>
                <a:ext cx="85" cy="55"/>
              </a:xfrm>
              <a:custGeom>
                <a:avLst/>
                <a:gdLst>
                  <a:gd name="T0" fmla="*/ 0 w 84"/>
                  <a:gd name="T1" fmla="*/ 0 h 55"/>
                  <a:gd name="T2" fmla="*/ 84 w 84"/>
                  <a:gd name="T3" fmla="*/ 55 h 55"/>
                  <a:gd name="T4" fmla="*/ 84 w 84"/>
                  <a:gd name="T5" fmla="*/ 44 h 55"/>
                  <a:gd name="T6" fmla="*/ 18 w 84"/>
                  <a:gd name="T7" fmla="*/ 0 h 55"/>
                  <a:gd name="T8" fmla="*/ 0 w 84"/>
                  <a:gd name="T9" fmla="*/ 0 h 55"/>
                  <a:gd name="T10" fmla="*/ 0 w 84"/>
                  <a:gd name="T11" fmla="*/ 0 h 55"/>
                  <a:gd name="T12" fmla="*/ 0 60000 65536"/>
                  <a:gd name="T13" fmla="*/ 0 60000 65536"/>
                  <a:gd name="T14" fmla="*/ 0 60000 65536"/>
                  <a:gd name="T15" fmla="*/ 0 60000 65536"/>
                  <a:gd name="T16" fmla="*/ 0 60000 65536"/>
                  <a:gd name="T17" fmla="*/ 0 60000 65536"/>
                  <a:gd name="T18" fmla="*/ 0 w 84"/>
                  <a:gd name="T19" fmla="*/ 0 h 55"/>
                  <a:gd name="T20" fmla="*/ 84 w 8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4" h="55">
                    <a:moveTo>
                      <a:pt x="0" y="0"/>
                    </a:moveTo>
                    <a:lnTo>
                      <a:pt x="84" y="55"/>
                    </a:lnTo>
                    <a:lnTo>
                      <a:pt x="84" y="44"/>
                    </a:lnTo>
                    <a:lnTo>
                      <a:pt x="18" y="0"/>
                    </a:lnTo>
                    <a:lnTo>
                      <a:pt x="0" y="0"/>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229" name="Freeform 78"/>
              <p:cNvSpPr>
                <a:spLocks/>
              </p:cNvSpPr>
              <p:nvPr/>
            </p:nvSpPr>
            <p:spPr bwMode="auto">
              <a:xfrm>
                <a:off x="1622" y="3002"/>
                <a:ext cx="71" cy="50"/>
              </a:xfrm>
              <a:custGeom>
                <a:avLst/>
                <a:gdLst>
                  <a:gd name="T0" fmla="*/ 72 w 72"/>
                  <a:gd name="T1" fmla="*/ 50 h 50"/>
                  <a:gd name="T2" fmla="*/ 72 w 72"/>
                  <a:gd name="T3" fmla="*/ 0 h 50"/>
                  <a:gd name="T4" fmla="*/ 0 w 72"/>
                  <a:gd name="T5" fmla="*/ 50 h 50"/>
                  <a:gd name="T6" fmla="*/ 72 w 72"/>
                  <a:gd name="T7" fmla="*/ 50 h 50"/>
                  <a:gd name="T8" fmla="*/ 72 w 72"/>
                  <a:gd name="T9" fmla="*/ 50 h 50"/>
                  <a:gd name="T10" fmla="*/ 0 60000 65536"/>
                  <a:gd name="T11" fmla="*/ 0 60000 65536"/>
                  <a:gd name="T12" fmla="*/ 0 60000 65536"/>
                  <a:gd name="T13" fmla="*/ 0 60000 65536"/>
                  <a:gd name="T14" fmla="*/ 0 60000 65536"/>
                  <a:gd name="T15" fmla="*/ 0 w 72"/>
                  <a:gd name="T16" fmla="*/ 0 h 50"/>
                  <a:gd name="T17" fmla="*/ 72 w 72"/>
                  <a:gd name="T18" fmla="*/ 50 h 50"/>
                </a:gdLst>
                <a:ahLst/>
                <a:cxnLst>
                  <a:cxn ang="T10">
                    <a:pos x="T0" y="T1"/>
                  </a:cxn>
                  <a:cxn ang="T11">
                    <a:pos x="T2" y="T3"/>
                  </a:cxn>
                  <a:cxn ang="T12">
                    <a:pos x="T4" y="T5"/>
                  </a:cxn>
                  <a:cxn ang="T13">
                    <a:pos x="T6" y="T7"/>
                  </a:cxn>
                  <a:cxn ang="T14">
                    <a:pos x="T8" y="T9"/>
                  </a:cxn>
                </a:cxnLst>
                <a:rect l="T15" t="T16" r="T17" b="T18"/>
                <a:pathLst>
                  <a:path w="72" h="50">
                    <a:moveTo>
                      <a:pt x="72" y="50"/>
                    </a:moveTo>
                    <a:lnTo>
                      <a:pt x="72" y="0"/>
                    </a:lnTo>
                    <a:lnTo>
                      <a:pt x="0" y="50"/>
                    </a:lnTo>
                    <a:lnTo>
                      <a:pt x="72" y="50"/>
                    </a:lnTo>
                    <a:close/>
                  </a:path>
                </a:pathLst>
              </a:custGeom>
              <a:solidFill>
                <a:srgbClr val="0C419A"/>
              </a:solidFill>
              <a:ln w="9525">
                <a:noFill/>
                <a:round/>
                <a:headEnd/>
                <a:tailEnd/>
              </a:ln>
            </p:spPr>
            <p:txBody>
              <a:bodyPr/>
              <a:lstStyle/>
              <a:p>
                <a:pPr>
                  <a:defRPr/>
                </a:pPr>
                <a:endParaRPr lang="en-GB">
                  <a:solidFill>
                    <a:srgbClr val="FFFFFF"/>
                  </a:solidFill>
                </a:endParaRPr>
              </a:p>
            </p:txBody>
          </p:sp>
          <p:sp>
            <p:nvSpPr>
              <p:cNvPr id="230" name="Freeform 79"/>
              <p:cNvSpPr>
                <a:spLocks/>
              </p:cNvSpPr>
              <p:nvPr/>
            </p:nvSpPr>
            <p:spPr bwMode="auto">
              <a:xfrm>
                <a:off x="1592" y="2998"/>
                <a:ext cx="55" cy="38"/>
              </a:xfrm>
              <a:custGeom>
                <a:avLst/>
                <a:gdLst>
                  <a:gd name="T0" fmla="*/ 54 w 54"/>
                  <a:gd name="T1" fmla="*/ 0 h 39"/>
                  <a:gd name="T2" fmla="*/ 0 w 54"/>
                  <a:gd name="T3" fmla="*/ 0 h 39"/>
                  <a:gd name="T4" fmla="*/ 0 w 54"/>
                  <a:gd name="T5" fmla="*/ 39 h 39"/>
                  <a:gd name="T6" fmla="*/ 54 w 54"/>
                  <a:gd name="T7" fmla="*/ 0 h 39"/>
                  <a:gd name="T8" fmla="*/ 54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0" y="0"/>
                    </a:lnTo>
                    <a:lnTo>
                      <a:pt x="0" y="39"/>
                    </a:lnTo>
                    <a:lnTo>
                      <a:pt x="54" y="0"/>
                    </a:lnTo>
                    <a:close/>
                  </a:path>
                </a:pathLst>
              </a:custGeom>
              <a:solidFill>
                <a:srgbClr val="0C419A"/>
              </a:solidFill>
              <a:ln w="9525">
                <a:noFill/>
                <a:round/>
                <a:headEnd/>
                <a:tailEnd/>
              </a:ln>
            </p:spPr>
            <p:txBody>
              <a:bodyPr/>
              <a:lstStyle/>
              <a:p>
                <a:pPr>
                  <a:defRPr/>
                </a:pPr>
                <a:endParaRPr lang="en-GB">
                  <a:solidFill>
                    <a:srgbClr val="FFFFFF"/>
                  </a:solidFill>
                </a:endParaRPr>
              </a:p>
            </p:txBody>
          </p:sp>
          <p:sp>
            <p:nvSpPr>
              <p:cNvPr id="231" name="Freeform 80"/>
              <p:cNvSpPr>
                <a:spLocks/>
              </p:cNvSpPr>
              <p:nvPr/>
            </p:nvSpPr>
            <p:spPr bwMode="auto">
              <a:xfrm>
                <a:off x="1598" y="2998"/>
                <a:ext cx="95" cy="55"/>
              </a:xfrm>
              <a:custGeom>
                <a:avLst/>
                <a:gdLst>
                  <a:gd name="T0" fmla="*/ 96 w 96"/>
                  <a:gd name="T1" fmla="*/ 0 h 55"/>
                  <a:gd name="T2" fmla="*/ 18 w 96"/>
                  <a:gd name="T3" fmla="*/ 55 h 55"/>
                  <a:gd name="T4" fmla="*/ 0 w 96"/>
                  <a:gd name="T5" fmla="*/ 55 h 55"/>
                  <a:gd name="T6" fmla="*/ 78 w 96"/>
                  <a:gd name="T7" fmla="*/ 0 h 55"/>
                  <a:gd name="T8" fmla="*/ 96 w 96"/>
                  <a:gd name="T9" fmla="*/ 0 h 55"/>
                  <a:gd name="T10" fmla="*/ 96 w 96"/>
                  <a:gd name="T11" fmla="*/ 0 h 55"/>
                  <a:gd name="T12" fmla="*/ 0 60000 65536"/>
                  <a:gd name="T13" fmla="*/ 0 60000 65536"/>
                  <a:gd name="T14" fmla="*/ 0 60000 65536"/>
                  <a:gd name="T15" fmla="*/ 0 60000 65536"/>
                  <a:gd name="T16" fmla="*/ 0 60000 65536"/>
                  <a:gd name="T17" fmla="*/ 0 60000 65536"/>
                  <a:gd name="T18" fmla="*/ 0 w 96"/>
                  <a:gd name="T19" fmla="*/ 0 h 55"/>
                  <a:gd name="T20" fmla="*/ 96 w 96"/>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96" h="55">
                    <a:moveTo>
                      <a:pt x="96" y="0"/>
                    </a:moveTo>
                    <a:lnTo>
                      <a:pt x="18" y="55"/>
                    </a:lnTo>
                    <a:lnTo>
                      <a:pt x="0" y="55"/>
                    </a:lnTo>
                    <a:lnTo>
                      <a:pt x="78" y="0"/>
                    </a:lnTo>
                    <a:lnTo>
                      <a:pt x="96" y="0"/>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232" name="Freeform 81"/>
              <p:cNvSpPr>
                <a:spLocks/>
              </p:cNvSpPr>
              <p:nvPr/>
            </p:nvSpPr>
            <p:spPr bwMode="auto">
              <a:xfrm>
                <a:off x="1592" y="2897"/>
                <a:ext cx="247"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solidFill>
                    <a:srgbClr val="FFFFFF"/>
                  </a:solidFill>
                </a:endParaRPr>
              </a:p>
            </p:txBody>
          </p:sp>
        </p:grpSp>
        <p:grpSp>
          <p:nvGrpSpPr>
            <p:cNvPr id="8" name="Group 82"/>
            <p:cNvGrpSpPr>
              <a:grpSpLocks/>
            </p:cNvGrpSpPr>
            <p:nvPr userDrawn="1"/>
          </p:nvGrpSpPr>
          <p:grpSpPr bwMode="auto">
            <a:xfrm>
              <a:off x="2910190" y="5298398"/>
              <a:ext cx="164629" cy="104602"/>
              <a:chOff x="1778" y="2004"/>
              <a:chExt cx="246" cy="156"/>
            </a:xfrm>
          </p:grpSpPr>
          <p:sp>
            <p:nvSpPr>
              <p:cNvPr id="215" name="Freeform 83"/>
              <p:cNvSpPr>
                <a:spLocks/>
              </p:cNvSpPr>
              <p:nvPr/>
            </p:nvSpPr>
            <p:spPr bwMode="auto">
              <a:xfrm>
                <a:off x="1778" y="2004"/>
                <a:ext cx="246" cy="156"/>
              </a:xfrm>
              <a:custGeom>
                <a:avLst/>
                <a:gdLst>
                  <a:gd name="T0" fmla="*/ 1573 w 239"/>
                  <a:gd name="T1" fmla="*/ 2942 h 151"/>
                  <a:gd name="T2" fmla="*/ 1573 w 239"/>
                  <a:gd name="T3" fmla="*/ 0 h 151"/>
                  <a:gd name="T4" fmla="*/ 0 w 239"/>
                  <a:gd name="T5" fmla="*/ 0 h 151"/>
                  <a:gd name="T6" fmla="*/ 0 w 239"/>
                  <a:gd name="T7" fmla="*/ 2942 h 151"/>
                  <a:gd name="T8" fmla="*/ 1573 w 239"/>
                  <a:gd name="T9" fmla="*/ 2942 h 151"/>
                  <a:gd name="T10" fmla="*/ 1573 w 239"/>
                  <a:gd name="T11" fmla="*/ 2942 h 151"/>
                  <a:gd name="T12" fmla="*/ 0 60000 65536"/>
                  <a:gd name="T13" fmla="*/ 0 60000 65536"/>
                  <a:gd name="T14" fmla="*/ 0 60000 65536"/>
                  <a:gd name="T15" fmla="*/ 0 60000 65536"/>
                  <a:gd name="T16" fmla="*/ 0 60000 65536"/>
                  <a:gd name="T17" fmla="*/ 0 60000 65536"/>
                  <a:gd name="T18" fmla="*/ 0 w 239"/>
                  <a:gd name="T19" fmla="*/ 0 h 151"/>
                  <a:gd name="T20" fmla="*/ 239 w 239"/>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9" h="151">
                    <a:moveTo>
                      <a:pt x="239" y="151"/>
                    </a:moveTo>
                    <a:lnTo>
                      <a:pt x="239" y="0"/>
                    </a:lnTo>
                    <a:lnTo>
                      <a:pt x="0" y="0"/>
                    </a:lnTo>
                    <a:lnTo>
                      <a:pt x="0" y="151"/>
                    </a:lnTo>
                    <a:lnTo>
                      <a:pt x="239" y="151"/>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216" name="Freeform 84"/>
              <p:cNvSpPr>
                <a:spLocks/>
              </p:cNvSpPr>
              <p:nvPr/>
            </p:nvSpPr>
            <p:spPr bwMode="auto">
              <a:xfrm>
                <a:off x="1845" y="2026"/>
                <a:ext cx="120" cy="118"/>
              </a:xfrm>
              <a:custGeom>
                <a:avLst/>
                <a:gdLst>
                  <a:gd name="T0" fmla="*/ 77 w 119"/>
                  <a:gd name="T1" fmla="*/ 78 h 117"/>
                  <a:gd name="T2" fmla="*/ 119 w 119"/>
                  <a:gd name="T3" fmla="*/ 78 h 117"/>
                  <a:gd name="T4" fmla="*/ 119 w 119"/>
                  <a:gd name="T5" fmla="*/ 44 h 117"/>
                  <a:gd name="T6" fmla="*/ 77 w 119"/>
                  <a:gd name="T7" fmla="*/ 44 h 117"/>
                  <a:gd name="T8" fmla="*/ 77 w 119"/>
                  <a:gd name="T9" fmla="*/ 0 h 117"/>
                  <a:gd name="T10" fmla="*/ 42 w 119"/>
                  <a:gd name="T11" fmla="*/ 0 h 117"/>
                  <a:gd name="T12" fmla="*/ 42 w 119"/>
                  <a:gd name="T13" fmla="*/ 44 h 117"/>
                  <a:gd name="T14" fmla="*/ 0 w 119"/>
                  <a:gd name="T15" fmla="*/ 44 h 117"/>
                  <a:gd name="T16" fmla="*/ 0 w 119"/>
                  <a:gd name="T17" fmla="*/ 78 h 117"/>
                  <a:gd name="T18" fmla="*/ 42 w 119"/>
                  <a:gd name="T19" fmla="*/ 78 h 117"/>
                  <a:gd name="T20" fmla="*/ 42 w 119"/>
                  <a:gd name="T21" fmla="*/ 117 h 117"/>
                  <a:gd name="T22" fmla="*/ 77 w 119"/>
                  <a:gd name="T23" fmla="*/ 117 h 117"/>
                  <a:gd name="T24" fmla="*/ 77 w 119"/>
                  <a:gd name="T25" fmla="*/ 78 h 117"/>
                  <a:gd name="T26" fmla="*/ 77 w 119"/>
                  <a:gd name="T27" fmla="*/ 78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9"/>
                  <a:gd name="T43" fmla="*/ 0 h 117"/>
                  <a:gd name="T44" fmla="*/ 119 w 119"/>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9" h="117">
                    <a:moveTo>
                      <a:pt x="77" y="78"/>
                    </a:moveTo>
                    <a:lnTo>
                      <a:pt x="119" y="78"/>
                    </a:lnTo>
                    <a:lnTo>
                      <a:pt x="119" y="44"/>
                    </a:lnTo>
                    <a:lnTo>
                      <a:pt x="77" y="44"/>
                    </a:lnTo>
                    <a:lnTo>
                      <a:pt x="77" y="0"/>
                    </a:lnTo>
                    <a:lnTo>
                      <a:pt x="42" y="0"/>
                    </a:lnTo>
                    <a:lnTo>
                      <a:pt x="42" y="44"/>
                    </a:lnTo>
                    <a:lnTo>
                      <a:pt x="0" y="44"/>
                    </a:lnTo>
                    <a:lnTo>
                      <a:pt x="0" y="78"/>
                    </a:lnTo>
                    <a:lnTo>
                      <a:pt x="42" y="78"/>
                    </a:lnTo>
                    <a:lnTo>
                      <a:pt x="42" y="117"/>
                    </a:lnTo>
                    <a:lnTo>
                      <a:pt x="77" y="117"/>
                    </a:lnTo>
                    <a:lnTo>
                      <a:pt x="77" y="78"/>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217" name="Freeform 85"/>
              <p:cNvSpPr>
                <a:spLocks/>
              </p:cNvSpPr>
              <p:nvPr/>
            </p:nvSpPr>
            <p:spPr bwMode="auto">
              <a:xfrm>
                <a:off x="1778" y="2004"/>
                <a:ext cx="246"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solidFill>
                    <a:srgbClr val="FFFFFF"/>
                  </a:solidFill>
                </a:endParaRPr>
              </a:p>
            </p:txBody>
          </p:sp>
        </p:grpSp>
        <p:grpSp>
          <p:nvGrpSpPr>
            <p:cNvPr id="9" name="Group 86"/>
            <p:cNvGrpSpPr>
              <a:grpSpLocks/>
            </p:cNvGrpSpPr>
            <p:nvPr userDrawn="1"/>
          </p:nvGrpSpPr>
          <p:grpSpPr bwMode="auto">
            <a:xfrm>
              <a:off x="2698061" y="5298398"/>
              <a:ext cx="164271" cy="105273"/>
              <a:chOff x="1592" y="2143"/>
              <a:chExt cx="247" cy="156"/>
            </a:xfrm>
          </p:grpSpPr>
          <p:sp>
            <p:nvSpPr>
              <p:cNvPr id="209" name="Freeform 87"/>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210" name="Freeform 88"/>
              <p:cNvSpPr>
                <a:spLocks/>
              </p:cNvSpPr>
              <p:nvPr/>
            </p:nvSpPr>
            <p:spPr bwMode="auto">
              <a:xfrm>
                <a:off x="1592" y="2143"/>
                <a:ext cx="66" cy="67"/>
              </a:xfrm>
              <a:custGeom>
                <a:avLst/>
                <a:gdLst>
                  <a:gd name="T0" fmla="*/ 66 w 66"/>
                  <a:gd name="T1" fmla="*/ 0 h 67"/>
                  <a:gd name="T2" fmla="*/ 0 w 66"/>
                  <a:gd name="T3" fmla="*/ 0 h 67"/>
                  <a:gd name="T4" fmla="*/ 0 w 66"/>
                  <a:gd name="T5" fmla="*/ 67 h 67"/>
                  <a:gd name="T6" fmla="*/ 66 w 66"/>
                  <a:gd name="T7" fmla="*/ 67 h 67"/>
                  <a:gd name="T8" fmla="*/ 66 w 66"/>
                  <a:gd name="T9" fmla="*/ 0 h 67"/>
                  <a:gd name="T10" fmla="*/ 66 w 66"/>
                  <a:gd name="T11" fmla="*/ 0 h 67"/>
                  <a:gd name="T12" fmla="*/ 0 60000 65536"/>
                  <a:gd name="T13" fmla="*/ 0 60000 65536"/>
                  <a:gd name="T14" fmla="*/ 0 60000 65536"/>
                  <a:gd name="T15" fmla="*/ 0 60000 65536"/>
                  <a:gd name="T16" fmla="*/ 0 60000 65536"/>
                  <a:gd name="T17" fmla="*/ 0 60000 65536"/>
                  <a:gd name="T18" fmla="*/ 0 w 66"/>
                  <a:gd name="T19" fmla="*/ 0 h 67"/>
                  <a:gd name="T20" fmla="*/ 66 w 66"/>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6" h="67">
                    <a:moveTo>
                      <a:pt x="66" y="0"/>
                    </a:moveTo>
                    <a:lnTo>
                      <a:pt x="0" y="0"/>
                    </a:lnTo>
                    <a:lnTo>
                      <a:pt x="0" y="67"/>
                    </a:lnTo>
                    <a:lnTo>
                      <a:pt x="66" y="67"/>
                    </a:lnTo>
                    <a:lnTo>
                      <a:pt x="66" y="0"/>
                    </a:lnTo>
                    <a:close/>
                  </a:path>
                </a:pathLst>
              </a:custGeom>
              <a:solidFill>
                <a:srgbClr val="0C419A"/>
              </a:solidFill>
              <a:ln w="9525">
                <a:noFill/>
                <a:round/>
                <a:headEnd/>
                <a:tailEnd/>
              </a:ln>
            </p:spPr>
            <p:txBody>
              <a:bodyPr/>
              <a:lstStyle/>
              <a:p>
                <a:pPr>
                  <a:defRPr/>
                </a:pPr>
                <a:endParaRPr lang="en-GB">
                  <a:solidFill>
                    <a:srgbClr val="FFFFFF"/>
                  </a:solidFill>
                </a:endParaRPr>
              </a:p>
            </p:txBody>
          </p:sp>
          <p:sp>
            <p:nvSpPr>
              <p:cNvPr id="211" name="Freeform 89"/>
              <p:cNvSpPr>
                <a:spLocks/>
              </p:cNvSpPr>
              <p:nvPr/>
            </p:nvSpPr>
            <p:spPr bwMode="auto">
              <a:xfrm>
                <a:off x="1592" y="2238"/>
                <a:ext cx="66" cy="61"/>
              </a:xfrm>
              <a:custGeom>
                <a:avLst/>
                <a:gdLst>
                  <a:gd name="T0" fmla="*/ 0 w 66"/>
                  <a:gd name="T1" fmla="*/ 0 h 61"/>
                  <a:gd name="T2" fmla="*/ 0 w 66"/>
                  <a:gd name="T3" fmla="*/ 61 h 61"/>
                  <a:gd name="T4" fmla="*/ 66 w 66"/>
                  <a:gd name="T5" fmla="*/ 61 h 61"/>
                  <a:gd name="T6" fmla="*/ 66 w 66"/>
                  <a:gd name="T7" fmla="*/ 0 h 61"/>
                  <a:gd name="T8" fmla="*/ 0 w 66"/>
                  <a:gd name="T9" fmla="*/ 0 h 61"/>
                  <a:gd name="T10" fmla="*/ 0 w 66"/>
                  <a:gd name="T11" fmla="*/ 0 h 61"/>
                  <a:gd name="T12" fmla="*/ 0 60000 65536"/>
                  <a:gd name="T13" fmla="*/ 0 60000 65536"/>
                  <a:gd name="T14" fmla="*/ 0 60000 65536"/>
                  <a:gd name="T15" fmla="*/ 0 60000 65536"/>
                  <a:gd name="T16" fmla="*/ 0 60000 65536"/>
                  <a:gd name="T17" fmla="*/ 0 60000 65536"/>
                  <a:gd name="T18" fmla="*/ 0 w 66"/>
                  <a:gd name="T19" fmla="*/ 0 h 61"/>
                  <a:gd name="T20" fmla="*/ 66 w 66"/>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6" h="61">
                    <a:moveTo>
                      <a:pt x="0" y="0"/>
                    </a:moveTo>
                    <a:lnTo>
                      <a:pt x="0" y="61"/>
                    </a:lnTo>
                    <a:lnTo>
                      <a:pt x="66" y="61"/>
                    </a:lnTo>
                    <a:lnTo>
                      <a:pt x="66" y="0"/>
                    </a:lnTo>
                    <a:lnTo>
                      <a:pt x="0" y="0"/>
                    </a:lnTo>
                    <a:close/>
                  </a:path>
                </a:pathLst>
              </a:custGeom>
              <a:solidFill>
                <a:srgbClr val="0C419A"/>
              </a:solidFill>
              <a:ln w="9525">
                <a:noFill/>
                <a:round/>
                <a:headEnd/>
                <a:tailEnd/>
              </a:ln>
            </p:spPr>
            <p:txBody>
              <a:bodyPr/>
              <a:lstStyle/>
              <a:p>
                <a:pPr>
                  <a:defRPr/>
                </a:pPr>
                <a:endParaRPr lang="en-GB">
                  <a:solidFill>
                    <a:srgbClr val="FFFFFF"/>
                  </a:solidFill>
                </a:endParaRPr>
              </a:p>
            </p:txBody>
          </p:sp>
          <p:sp>
            <p:nvSpPr>
              <p:cNvPr id="212" name="Freeform 90"/>
              <p:cNvSpPr>
                <a:spLocks/>
              </p:cNvSpPr>
              <p:nvPr/>
            </p:nvSpPr>
            <p:spPr bwMode="auto">
              <a:xfrm>
                <a:off x="1689" y="2238"/>
                <a:ext cx="150" cy="61"/>
              </a:xfrm>
              <a:custGeom>
                <a:avLst/>
                <a:gdLst>
                  <a:gd name="T0" fmla="*/ 0 w 149"/>
                  <a:gd name="T1" fmla="*/ 61 h 61"/>
                  <a:gd name="T2" fmla="*/ 149 w 149"/>
                  <a:gd name="T3" fmla="*/ 61 h 61"/>
                  <a:gd name="T4" fmla="*/ 149 w 149"/>
                  <a:gd name="T5" fmla="*/ 0 h 61"/>
                  <a:gd name="T6" fmla="*/ 0 w 149"/>
                  <a:gd name="T7" fmla="*/ 0 h 61"/>
                  <a:gd name="T8" fmla="*/ 0 w 149"/>
                  <a:gd name="T9" fmla="*/ 61 h 61"/>
                  <a:gd name="T10" fmla="*/ 0 w 149"/>
                  <a:gd name="T11" fmla="*/ 61 h 61"/>
                  <a:gd name="T12" fmla="*/ 0 60000 65536"/>
                  <a:gd name="T13" fmla="*/ 0 60000 65536"/>
                  <a:gd name="T14" fmla="*/ 0 60000 65536"/>
                  <a:gd name="T15" fmla="*/ 0 60000 65536"/>
                  <a:gd name="T16" fmla="*/ 0 60000 65536"/>
                  <a:gd name="T17" fmla="*/ 0 60000 65536"/>
                  <a:gd name="T18" fmla="*/ 0 w 149"/>
                  <a:gd name="T19" fmla="*/ 0 h 61"/>
                  <a:gd name="T20" fmla="*/ 149 w 149"/>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49" h="61">
                    <a:moveTo>
                      <a:pt x="0" y="61"/>
                    </a:moveTo>
                    <a:lnTo>
                      <a:pt x="149" y="61"/>
                    </a:lnTo>
                    <a:lnTo>
                      <a:pt x="149" y="0"/>
                    </a:lnTo>
                    <a:lnTo>
                      <a:pt x="0" y="0"/>
                    </a:lnTo>
                    <a:lnTo>
                      <a:pt x="0" y="61"/>
                    </a:lnTo>
                    <a:close/>
                  </a:path>
                </a:pathLst>
              </a:custGeom>
              <a:solidFill>
                <a:srgbClr val="0C419A"/>
              </a:solidFill>
              <a:ln w="9525">
                <a:noFill/>
                <a:round/>
                <a:headEnd/>
                <a:tailEnd/>
              </a:ln>
            </p:spPr>
            <p:txBody>
              <a:bodyPr/>
              <a:lstStyle/>
              <a:p>
                <a:pPr>
                  <a:defRPr/>
                </a:pPr>
                <a:endParaRPr lang="en-GB">
                  <a:solidFill>
                    <a:srgbClr val="FFFFFF"/>
                  </a:solidFill>
                </a:endParaRPr>
              </a:p>
            </p:txBody>
          </p:sp>
          <p:sp>
            <p:nvSpPr>
              <p:cNvPr id="213" name="Freeform 91"/>
              <p:cNvSpPr>
                <a:spLocks/>
              </p:cNvSpPr>
              <p:nvPr/>
            </p:nvSpPr>
            <p:spPr bwMode="auto">
              <a:xfrm>
                <a:off x="1689" y="2143"/>
                <a:ext cx="150" cy="67"/>
              </a:xfrm>
              <a:custGeom>
                <a:avLst/>
                <a:gdLst>
                  <a:gd name="T0" fmla="*/ 0 w 149"/>
                  <a:gd name="T1" fmla="*/ 0 h 67"/>
                  <a:gd name="T2" fmla="*/ 0 w 149"/>
                  <a:gd name="T3" fmla="*/ 67 h 67"/>
                  <a:gd name="T4" fmla="*/ 149 w 149"/>
                  <a:gd name="T5" fmla="*/ 67 h 67"/>
                  <a:gd name="T6" fmla="*/ 149 w 149"/>
                  <a:gd name="T7" fmla="*/ 0 h 67"/>
                  <a:gd name="T8" fmla="*/ 0 w 149"/>
                  <a:gd name="T9" fmla="*/ 0 h 67"/>
                  <a:gd name="T10" fmla="*/ 0 w 149"/>
                  <a:gd name="T11" fmla="*/ 0 h 67"/>
                  <a:gd name="T12" fmla="*/ 0 60000 65536"/>
                  <a:gd name="T13" fmla="*/ 0 60000 65536"/>
                  <a:gd name="T14" fmla="*/ 0 60000 65536"/>
                  <a:gd name="T15" fmla="*/ 0 60000 65536"/>
                  <a:gd name="T16" fmla="*/ 0 60000 65536"/>
                  <a:gd name="T17" fmla="*/ 0 60000 65536"/>
                  <a:gd name="T18" fmla="*/ 0 w 149"/>
                  <a:gd name="T19" fmla="*/ 0 h 67"/>
                  <a:gd name="T20" fmla="*/ 149 w 149"/>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49" h="67">
                    <a:moveTo>
                      <a:pt x="0" y="0"/>
                    </a:moveTo>
                    <a:lnTo>
                      <a:pt x="0" y="67"/>
                    </a:lnTo>
                    <a:lnTo>
                      <a:pt x="149" y="67"/>
                    </a:lnTo>
                    <a:lnTo>
                      <a:pt x="149" y="0"/>
                    </a:lnTo>
                    <a:lnTo>
                      <a:pt x="0" y="0"/>
                    </a:lnTo>
                    <a:close/>
                  </a:path>
                </a:pathLst>
              </a:custGeom>
              <a:solidFill>
                <a:srgbClr val="0C419A"/>
              </a:solidFill>
              <a:ln w="9525">
                <a:noFill/>
                <a:round/>
                <a:headEnd/>
                <a:tailEnd/>
              </a:ln>
            </p:spPr>
            <p:txBody>
              <a:bodyPr/>
              <a:lstStyle/>
              <a:p>
                <a:pPr>
                  <a:defRPr/>
                </a:pPr>
                <a:endParaRPr lang="en-GB">
                  <a:solidFill>
                    <a:srgbClr val="FFFFFF"/>
                  </a:solidFill>
                </a:endParaRPr>
              </a:p>
            </p:txBody>
          </p:sp>
          <p:sp>
            <p:nvSpPr>
              <p:cNvPr id="214" name="Freeform 92"/>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solidFill>
                    <a:srgbClr val="FFFFFF"/>
                  </a:solidFill>
                </a:endParaRPr>
              </a:p>
            </p:txBody>
          </p:sp>
        </p:grpSp>
        <p:grpSp>
          <p:nvGrpSpPr>
            <p:cNvPr id="10" name="Group 93"/>
            <p:cNvGrpSpPr>
              <a:grpSpLocks/>
            </p:cNvGrpSpPr>
            <p:nvPr userDrawn="1"/>
          </p:nvGrpSpPr>
          <p:grpSpPr bwMode="auto">
            <a:xfrm>
              <a:off x="2486912" y="5298398"/>
              <a:ext cx="163291" cy="105273"/>
              <a:chOff x="1593" y="1897"/>
              <a:chExt cx="244" cy="157"/>
            </a:xfrm>
          </p:grpSpPr>
          <p:sp>
            <p:nvSpPr>
              <p:cNvPr id="205" name="Freeform 94"/>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206" name="Freeform 95"/>
              <p:cNvSpPr>
                <a:spLocks/>
              </p:cNvSpPr>
              <p:nvPr/>
            </p:nvSpPr>
            <p:spPr bwMode="auto">
              <a:xfrm>
                <a:off x="1593" y="1897"/>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207" name="Freeform 96"/>
              <p:cNvSpPr>
                <a:spLocks/>
              </p:cNvSpPr>
              <p:nvPr/>
            </p:nvSpPr>
            <p:spPr bwMode="auto">
              <a:xfrm>
                <a:off x="1593" y="2003"/>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208" name="Freeform 97"/>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solidFill>
                    <a:srgbClr val="FFFFFF"/>
                  </a:solidFill>
                </a:endParaRPr>
              </a:p>
            </p:txBody>
          </p:sp>
        </p:grpSp>
        <p:grpSp>
          <p:nvGrpSpPr>
            <p:cNvPr id="11" name="Group 98"/>
            <p:cNvGrpSpPr>
              <a:grpSpLocks/>
            </p:cNvGrpSpPr>
            <p:nvPr userDrawn="1"/>
          </p:nvGrpSpPr>
          <p:grpSpPr bwMode="auto">
            <a:xfrm>
              <a:off x="1633860" y="5298398"/>
              <a:ext cx="165299" cy="104917"/>
              <a:chOff x="1778" y="1164"/>
              <a:chExt cx="247" cy="157"/>
            </a:xfrm>
          </p:grpSpPr>
          <p:sp>
            <p:nvSpPr>
              <p:cNvPr id="156" name="Freeform 99"/>
              <p:cNvSpPr>
                <a:spLocks/>
              </p:cNvSpPr>
              <p:nvPr/>
            </p:nvSpPr>
            <p:spPr bwMode="auto">
              <a:xfrm>
                <a:off x="1778" y="1164"/>
                <a:ext cx="102" cy="157"/>
              </a:xfrm>
              <a:custGeom>
                <a:avLst/>
                <a:gdLst>
                  <a:gd name="T0" fmla="*/ 9612 w 96"/>
                  <a:gd name="T1" fmla="*/ 156 h 156"/>
                  <a:gd name="T2" fmla="*/ 0 w 96"/>
                  <a:gd name="T3" fmla="*/ 156 h 156"/>
                  <a:gd name="T4" fmla="*/ 0 w 96"/>
                  <a:gd name="T5" fmla="*/ 0 h 156"/>
                  <a:gd name="T6" fmla="*/ 9612 w 96"/>
                  <a:gd name="T7" fmla="*/ 0 h 156"/>
                  <a:gd name="T8" fmla="*/ 9612 w 96"/>
                  <a:gd name="T9" fmla="*/ 156 h 156"/>
                  <a:gd name="T10" fmla="*/ 9612 w 96"/>
                  <a:gd name="T11" fmla="*/ 156 h 156"/>
                  <a:gd name="T12" fmla="*/ 0 60000 65536"/>
                  <a:gd name="T13" fmla="*/ 0 60000 65536"/>
                  <a:gd name="T14" fmla="*/ 0 60000 65536"/>
                  <a:gd name="T15" fmla="*/ 0 60000 65536"/>
                  <a:gd name="T16" fmla="*/ 0 60000 65536"/>
                  <a:gd name="T17" fmla="*/ 0 60000 65536"/>
                  <a:gd name="T18" fmla="*/ 0 w 96"/>
                  <a:gd name="T19" fmla="*/ 0 h 156"/>
                  <a:gd name="T20" fmla="*/ 96 w 96"/>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96" h="156">
                    <a:moveTo>
                      <a:pt x="96" y="156"/>
                    </a:moveTo>
                    <a:lnTo>
                      <a:pt x="0" y="156"/>
                    </a:lnTo>
                    <a:lnTo>
                      <a:pt x="0" y="0"/>
                    </a:lnTo>
                    <a:lnTo>
                      <a:pt x="96" y="0"/>
                    </a:lnTo>
                    <a:lnTo>
                      <a:pt x="96" y="156"/>
                    </a:lnTo>
                    <a:close/>
                  </a:path>
                </a:pathLst>
              </a:custGeom>
              <a:solidFill>
                <a:srgbClr val="138630"/>
              </a:solidFill>
              <a:ln w="9525">
                <a:noFill/>
                <a:round/>
                <a:headEnd/>
                <a:tailEnd/>
              </a:ln>
            </p:spPr>
            <p:txBody>
              <a:bodyPr/>
              <a:lstStyle/>
              <a:p>
                <a:pPr>
                  <a:defRPr/>
                </a:pPr>
                <a:endParaRPr lang="en-GB">
                  <a:solidFill>
                    <a:srgbClr val="FFFFFF"/>
                  </a:solidFill>
                </a:endParaRPr>
              </a:p>
            </p:txBody>
          </p:sp>
          <p:sp>
            <p:nvSpPr>
              <p:cNvPr id="157" name="Freeform 100"/>
              <p:cNvSpPr>
                <a:spLocks/>
              </p:cNvSpPr>
              <p:nvPr/>
            </p:nvSpPr>
            <p:spPr bwMode="auto">
              <a:xfrm>
                <a:off x="1880" y="1164"/>
                <a:ext cx="145" cy="157"/>
              </a:xfrm>
              <a:custGeom>
                <a:avLst/>
                <a:gdLst>
                  <a:gd name="T0" fmla="*/ 143 w 143"/>
                  <a:gd name="T1" fmla="*/ 156 h 156"/>
                  <a:gd name="T2" fmla="*/ 0 w 143"/>
                  <a:gd name="T3" fmla="*/ 156 h 156"/>
                  <a:gd name="T4" fmla="*/ 0 w 143"/>
                  <a:gd name="T5" fmla="*/ 0 h 156"/>
                  <a:gd name="T6" fmla="*/ 143 w 143"/>
                  <a:gd name="T7" fmla="*/ 0 h 156"/>
                  <a:gd name="T8" fmla="*/ 143 w 143"/>
                  <a:gd name="T9" fmla="*/ 156 h 156"/>
                  <a:gd name="T10" fmla="*/ 143 w 143"/>
                  <a:gd name="T11" fmla="*/ 156 h 156"/>
                  <a:gd name="T12" fmla="*/ 0 60000 65536"/>
                  <a:gd name="T13" fmla="*/ 0 60000 65536"/>
                  <a:gd name="T14" fmla="*/ 0 60000 65536"/>
                  <a:gd name="T15" fmla="*/ 0 60000 65536"/>
                  <a:gd name="T16" fmla="*/ 0 60000 65536"/>
                  <a:gd name="T17" fmla="*/ 0 60000 65536"/>
                  <a:gd name="T18" fmla="*/ 0 w 143"/>
                  <a:gd name="T19" fmla="*/ 0 h 156"/>
                  <a:gd name="T20" fmla="*/ 143 w 143"/>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43" h="156">
                    <a:moveTo>
                      <a:pt x="143" y="156"/>
                    </a:moveTo>
                    <a:lnTo>
                      <a:pt x="0" y="156"/>
                    </a:lnTo>
                    <a:lnTo>
                      <a:pt x="0" y="0"/>
                    </a:lnTo>
                    <a:lnTo>
                      <a:pt x="143" y="0"/>
                    </a:lnTo>
                    <a:lnTo>
                      <a:pt x="143" y="156"/>
                    </a:lnTo>
                    <a:close/>
                  </a:path>
                </a:pathLst>
              </a:custGeom>
              <a:solidFill>
                <a:srgbClr val="FF1702"/>
              </a:solidFill>
              <a:ln w="9525">
                <a:noFill/>
                <a:round/>
                <a:headEnd/>
                <a:tailEnd/>
              </a:ln>
            </p:spPr>
            <p:txBody>
              <a:bodyPr/>
              <a:lstStyle/>
              <a:p>
                <a:pPr>
                  <a:defRPr/>
                </a:pPr>
                <a:endParaRPr lang="en-GB">
                  <a:solidFill>
                    <a:srgbClr val="FFFFFF"/>
                  </a:solidFill>
                </a:endParaRPr>
              </a:p>
            </p:txBody>
          </p:sp>
          <p:sp>
            <p:nvSpPr>
              <p:cNvPr id="158" name="Freeform 101"/>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159" name="Freeform 102"/>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160" name="Freeform 103"/>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161" name="Freeform 104"/>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162" name="Freeform 105"/>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163" name="Freeform 106"/>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164" name="Freeform 107"/>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165" name="Freeform 108"/>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166" name="Freeform 109"/>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167" name="Freeform 110"/>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168" name="Freeform 111"/>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169" name="Freeform 112"/>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170" name="Freeform 113"/>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171" name="Freeform 114"/>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172" name="Freeform 115"/>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173" name="Freeform 116"/>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174" name="Freeform 117"/>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175" name="Freeform 118"/>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176" name="Freeform 119"/>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177" name="Freeform 120"/>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178" name="Freeform 121"/>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179" name="Freeform 122"/>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180" name="Freeform 123"/>
              <p:cNvSpPr>
                <a:spLocks noEditPoints="1"/>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48 w 101"/>
                  <a:gd name="T37" fmla="*/ 84 h 90"/>
                  <a:gd name="T38" fmla="*/ 30 w 101"/>
                  <a:gd name="T39" fmla="*/ 84 h 90"/>
                  <a:gd name="T40" fmla="*/ 18 w 101"/>
                  <a:gd name="T41" fmla="*/ 73 h 90"/>
                  <a:gd name="T42" fmla="*/ 12 w 101"/>
                  <a:gd name="T43" fmla="*/ 62 h 90"/>
                  <a:gd name="T44" fmla="*/ 6 w 101"/>
                  <a:gd name="T45" fmla="*/ 45 h 90"/>
                  <a:gd name="T46" fmla="*/ 12 w 101"/>
                  <a:gd name="T47" fmla="*/ 28 h 90"/>
                  <a:gd name="T48" fmla="*/ 18 w 101"/>
                  <a:gd name="T49" fmla="*/ 17 h 90"/>
                  <a:gd name="T50" fmla="*/ 30 w 101"/>
                  <a:gd name="T51" fmla="*/ 6 h 90"/>
                  <a:gd name="T52" fmla="*/ 48 w 101"/>
                  <a:gd name="T53" fmla="*/ 0 h 90"/>
                  <a:gd name="T54" fmla="*/ 66 w 101"/>
                  <a:gd name="T55" fmla="*/ 6 h 90"/>
                  <a:gd name="T56" fmla="*/ 83 w 101"/>
                  <a:gd name="T57" fmla="*/ 17 h 90"/>
                  <a:gd name="T58" fmla="*/ 89 w 101"/>
                  <a:gd name="T59" fmla="*/ 28 h 90"/>
                  <a:gd name="T60" fmla="*/ 95 w 101"/>
                  <a:gd name="T61" fmla="*/ 45 h 90"/>
                  <a:gd name="T62" fmla="*/ 89 w 101"/>
                  <a:gd name="T63" fmla="*/ 62 h 90"/>
                  <a:gd name="T64" fmla="*/ 83 w 101"/>
                  <a:gd name="T65" fmla="*/ 73 h 90"/>
                  <a:gd name="T66" fmla="*/ 66 w 101"/>
                  <a:gd name="T67" fmla="*/ 84 h 90"/>
                  <a:gd name="T68" fmla="*/ 48 w 101"/>
                  <a:gd name="T69" fmla="*/ 84 h 90"/>
                  <a:gd name="T70" fmla="*/ 48 w 101"/>
                  <a:gd name="T71" fmla="*/ 84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0"/>
                  <a:gd name="T110" fmla="*/ 101 w 101"/>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close/>
                    <a:moveTo>
                      <a:pt x="48" y="84"/>
                    </a:moveTo>
                    <a:lnTo>
                      <a:pt x="30" y="84"/>
                    </a:lnTo>
                    <a:lnTo>
                      <a:pt x="18" y="73"/>
                    </a:lnTo>
                    <a:lnTo>
                      <a:pt x="12" y="62"/>
                    </a:lnTo>
                    <a:lnTo>
                      <a:pt x="6" y="45"/>
                    </a:lnTo>
                    <a:lnTo>
                      <a:pt x="12" y="28"/>
                    </a:lnTo>
                    <a:lnTo>
                      <a:pt x="18" y="17"/>
                    </a:lnTo>
                    <a:lnTo>
                      <a:pt x="30" y="6"/>
                    </a:lnTo>
                    <a:lnTo>
                      <a:pt x="48" y="0"/>
                    </a:lnTo>
                    <a:lnTo>
                      <a:pt x="66" y="6"/>
                    </a:lnTo>
                    <a:lnTo>
                      <a:pt x="83" y="17"/>
                    </a:lnTo>
                    <a:lnTo>
                      <a:pt x="89" y="28"/>
                    </a:lnTo>
                    <a:lnTo>
                      <a:pt x="95" y="45"/>
                    </a:lnTo>
                    <a:lnTo>
                      <a:pt x="89" y="62"/>
                    </a:lnTo>
                    <a:lnTo>
                      <a:pt x="83" y="73"/>
                    </a:lnTo>
                    <a:lnTo>
                      <a:pt x="66" y="84"/>
                    </a:lnTo>
                    <a:lnTo>
                      <a:pt x="48" y="84"/>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181" name="Freeform 124"/>
              <p:cNvSpPr>
                <a:spLocks/>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90"/>
                  <a:gd name="T56" fmla="*/ 101 w 101"/>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182" name="Freeform 125"/>
              <p:cNvSpPr>
                <a:spLocks/>
              </p:cNvSpPr>
              <p:nvPr/>
            </p:nvSpPr>
            <p:spPr bwMode="auto">
              <a:xfrm>
                <a:off x="1837" y="1199"/>
                <a:ext cx="92" cy="84"/>
              </a:xfrm>
              <a:custGeom>
                <a:avLst/>
                <a:gdLst>
                  <a:gd name="T0" fmla="*/ 42 w 89"/>
                  <a:gd name="T1" fmla="*/ 84 h 84"/>
                  <a:gd name="T2" fmla="*/ 24 w 89"/>
                  <a:gd name="T3" fmla="*/ 84 h 84"/>
                  <a:gd name="T4" fmla="*/ 12 w 89"/>
                  <a:gd name="T5" fmla="*/ 73 h 84"/>
                  <a:gd name="T6" fmla="*/ 6 w 89"/>
                  <a:gd name="T7" fmla="*/ 62 h 84"/>
                  <a:gd name="T8" fmla="*/ 0 w 89"/>
                  <a:gd name="T9" fmla="*/ 45 h 84"/>
                  <a:gd name="T10" fmla="*/ 6 w 89"/>
                  <a:gd name="T11" fmla="*/ 28 h 84"/>
                  <a:gd name="T12" fmla="*/ 12 w 89"/>
                  <a:gd name="T13" fmla="*/ 17 h 84"/>
                  <a:gd name="T14" fmla="*/ 24 w 89"/>
                  <a:gd name="T15" fmla="*/ 6 h 84"/>
                  <a:gd name="T16" fmla="*/ 42 w 89"/>
                  <a:gd name="T17" fmla="*/ 0 h 84"/>
                  <a:gd name="T18" fmla="*/ 60 w 89"/>
                  <a:gd name="T19" fmla="*/ 6 h 84"/>
                  <a:gd name="T20" fmla="*/ 77 w 89"/>
                  <a:gd name="T21" fmla="*/ 17 h 84"/>
                  <a:gd name="T22" fmla="*/ 83 w 89"/>
                  <a:gd name="T23" fmla="*/ 28 h 84"/>
                  <a:gd name="T24" fmla="*/ 89 w 89"/>
                  <a:gd name="T25" fmla="*/ 45 h 84"/>
                  <a:gd name="T26" fmla="*/ 83 w 89"/>
                  <a:gd name="T27" fmla="*/ 62 h 84"/>
                  <a:gd name="T28" fmla="*/ 77 w 89"/>
                  <a:gd name="T29" fmla="*/ 73 h 84"/>
                  <a:gd name="T30" fmla="*/ 60 w 89"/>
                  <a:gd name="T31" fmla="*/ 84 h 84"/>
                  <a:gd name="T32" fmla="*/ 42 w 89"/>
                  <a:gd name="T33" fmla="*/ 84 h 84"/>
                  <a:gd name="T34" fmla="*/ 42 w 89"/>
                  <a:gd name="T35" fmla="*/ 84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84"/>
                  <a:gd name="T56" fmla="*/ 89 w 89"/>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84">
                    <a:moveTo>
                      <a:pt x="42" y="84"/>
                    </a:moveTo>
                    <a:lnTo>
                      <a:pt x="24" y="84"/>
                    </a:lnTo>
                    <a:lnTo>
                      <a:pt x="12" y="73"/>
                    </a:lnTo>
                    <a:lnTo>
                      <a:pt x="6" y="62"/>
                    </a:lnTo>
                    <a:lnTo>
                      <a:pt x="0" y="45"/>
                    </a:lnTo>
                    <a:lnTo>
                      <a:pt x="6" y="28"/>
                    </a:lnTo>
                    <a:lnTo>
                      <a:pt x="12" y="17"/>
                    </a:lnTo>
                    <a:lnTo>
                      <a:pt x="24" y="6"/>
                    </a:lnTo>
                    <a:lnTo>
                      <a:pt x="42" y="0"/>
                    </a:lnTo>
                    <a:lnTo>
                      <a:pt x="60" y="6"/>
                    </a:lnTo>
                    <a:lnTo>
                      <a:pt x="77" y="17"/>
                    </a:lnTo>
                    <a:lnTo>
                      <a:pt x="83" y="28"/>
                    </a:lnTo>
                    <a:lnTo>
                      <a:pt x="89" y="45"/>
                    </a:lnTo>
                    <a:lnTo>
                      <a:pt x="83" y="62"/>
                    </a:lnTo>
                    <a:lnTo>
                      <a:pt x="77" y="73"/>
                    </a:lnTo>
                    <a:lnTo>
                      <a:pt x="60" y="84"/>
                    </a:lnTo>
                    <a:lnTo>
                      <a:pt x="42" y="84"/>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183" name="Freeform 126"/>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close/>
                  </a:path>
                </a:pathLst>
              </a:custGeom>
              <a:solidFill>
                <a:srgbClr val="FF1601"/>
              </a:solidFill>
              <a:ln w="9525">
                <a:noFill/>
                <a:round/>
                <a:headEnd/>
                <a:tailEnd/>
              </a:ln>
            </p:spPr>
            <p:txBody>
              <a:bodyPr/>
              <a:lstStyle/>
              <a:p>
                <a:pPr>
                  <a:defRPr/>
                </a:pPr>
                <a:endParaRPr lang="en-GB">
                  <a:solidFill>
                    <a:srgbClr val="FFFFFF"/>
                  </a:solidFill>
                </a:endParaRPr>
              </a:p>
            </p:txBody>
          </p:sp>
          <p:sp>
            <p:nvSpPr>
              <p:cNvPr id="184" name="Freeform 127"/>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path>
                </a:pathLst>
              </a:custGeom>
              <a:noFill/>
              <a:ln w="0">
                <a:solidFill>
                  <a:srgbClr val="FFFFFF"/>
                </a:solidFill>
                <a:prstDash val="solid"/>
                <a:round/>
                <a:headEnd/>
                <a:tailEnd/>
              </a:ln>
            </p:spPr>
            <p:txBody>
              <a:bodyPr/>
              <a:lstStyle/>
              <a:p>
                <a:pPr>
                  <a:defRPr/>
                </a:pPr>
                <a:endParaRPr lang="en-GB">
                  <a:solidFill>
                    <a:srgbClr val="FFFFFF"/>
                  </a:solidFill>
                </a:endParaRPr>
              </a:p>
            </p:txBody>
          </p:sp>
          <p:sp>
            <p:nvSpPr>
              <p:cNvPr id="185" name="Freeform 128"/>
              <p:cNvSpPr>
                <a:spLocks/>
              </p:cNvSpPr>
              <p:nvPr/>
            </p:nvSpPr>
            <p:spPr bwMode="auto">
              <a:xfrm>
                <a:off x="1868" y="1225"/>
                <a:ext cx="31" cy="35"/>
              </a:xfrm>
              <a:custGeom>
                <a:avLst/>
                <a:gdLst>
                  <a:gd name="T0" fmla="*/ 30 w 30"/>
                  <a:gd name="T1" fmla="*/ 28 h 34"/>
                  <a:gd name="T2" fmla="*/ 24 w 30"/>
                  <a:gd name="T3" fmla="*/ 34 h 34"/>
                  <a:gd name="T4" fmla="*/ 12 w 30"/>
                  <a:gd name="T5" fmla="*/ 34 h 34"/>
                  <a:gd name="T6" fmla="*/ 6 w 30"/>
                  <a:gd name="T7" fmla="*/ 34 h 34"/>
                  <a:gd name="T8" fmla="*/ 0 w 30"/>
                  <a:gd name="T9" fmla="*/ 28 h 34"/>
                  <a:gd name="T10" fmla="*/ 0 w 30"/>
                  <a:gd name="T11" fmla="*/ 0 h 34"/>
                  <a:gd name="T12" fmla="*/ 30 w 30"/>
                  <a:gd name="T13" fmla="*/ 0 h 34"/>
                  <a:gd name="T14" fmla="*/ 30 w 30"/>
                  <a:gd name="T15" fmla="*/ 28 h 34"/>
                  <a:gd name="T16" fmla="*/ 30 w 30"/>
                  <a:gd name="T17" fmla="*/ 28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4"/>
                  <a:gd name="T29" fmla="*/ 30 w 30"/>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4">
                    <a:moveTo>
                      <a:pt x="30" y="28"/>
                    </a:moveTo>
                    <a:lnTo>
                      <a:pt x="24" y="34"/>
                    </a:lnTo>
                    <a:lnTo>
                      <a:pt x="12" y="34"/>
                    </a:lnTo>
                    <a:lnTo>
                      <a:pt x="6" y="34"/>
                    </a:lnTo>
                    <a:lnTo>
                      <a:pt x="0" y="28"/>
                    </a:lnTo>
                    <a:lnTo>
                      <a:pt x="0" y="0"/>
                    </a:lnTo>
                    <a:lnTo>
                      <a:pt x="30" y="0"/>
                    </a:lnTo>
                    <a:lnTo>
                      <a:pt x="30" y="28"/>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186" name="Freeform 129"/>
              <p:cNvSpPr>
                <a:spLocks/>
              </p:cNvSpPr>
              <p:nvPr/>
            </p:nvSpPr>
            <p:spPr bwMode="auto">
              <a:xfrm>
                <a:off x="1880" y="1225"/>
                <a:ext cx="6" cy="12"/>
              </a:xfrm>
              <a:custGeom>
                <a:avLst/>
                <a:gdLst>
                  <a:gd name="T0" fmla="*/ 6 w 6"/>
                  <a:gd name="T1" fmla="*/ 6 h 11"/>
                  <a:gd name="T2" fmla="*/ 6 w 6"/>
                  <a:gd name="T3" fmla="*/ 11 h 11"/>
                  <a:gd name="T4" fmla="*/ 0 w 6"/>
                  <a:gd name="T5" fmla="*/ 11 h 11"/>
                  <a:gd name="T6" fmla="*/ 0 w 6"/>
                  <a:gd name="T7" fmla="*/ 11 h 11"/>
                  <a:gd name="T8" fmla="*/ 0 w 6"/>
                  <a:gd name="T9" fmla="*/ 6 h 11"/>
                  <a:gd name="T10" fmla="*/ 0 w 6"/>
                  <a:gd name="T11" fmla="*/ 0 h 11"/>
                  <a:gd name="T12" fmla="*/ 6 w 6"/>
                  <a:gd name="T13" fmla="*/ 0 h 11"/>
                  <a:gd name="T14" fmla="*/ 6 w 6"/>
                  <a:gd name="T15" fmla="*/ 6 h 11"/>
                  <a:gd name="T16" fmla="*/ 6 w 6"/>
                  <a:gd name="T17" fmla="*/ 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1"/>
                  <a:gd name="T29" fmla="*/ 6 w 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1">
                    <a:moveTo>
                      <a:pt x="6" y="6"/>
                    </a:moveTo>
                    <a:lnTo>
                      <a:pt x="6" y="11"/>
                    </a:lnTo>
                    <a:lnTo>
                      <a:pt x="0" y="11"/>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solidFill>
                    <a:srgbClr val="FFFFFF"/>
                  </a:solidFill>
                </a:endParaRPr>
              </a:p>
            </p:txBody>
          </p:sp>
          <p:sp>
            <p:nvSpPr>
              <p:cNvPr id="187" name="Freeform 130"/>
              <p:cNvSpPr>
                <a:spLocks/>
              </p:cNvSpPr>
              <p:nvPr/>
            </p:nvSpPr>
            <p:spPr bwMode="auto">
              <a:xfrm>
                <a:off x="1880" y="1248"/>
                <a:ext cx="6" cy="6"/>
              </a:xfrm>
              <a:custGeom>
                <a:avLst/>
                <a:gdLst>
                  <a:gd name="T0" fmla="*/ 6 w 6"/>
                  <a:gd name="T1" fmla="*/ 5 h 5"/>
                  <a:gd name="T2" fmla="*/ 6 w 6"/>
                  <a:gd name="T3" fmla="*/ 5 h 5"/>
                  <a:gd name="T4" fmla="*/ 0 w 6"/>
                  <a:gd name="T5" fmla="*/ 5 h 5"/>
                  <a:gd name="T6" fmla="*/ 0 w 6"/>
                  <a:gd name="T7" fmla="*/ 5 h 5"/>
                  <a:gd name="T8" fmla="*/ 0 w 6"/>
                  <a:gd name="T9" fmla="*/ 0 h 5"/>
                  <a:gd name="T10" fmla="*/ 6 w 6"/>
                  <a:gd name="T11" fmla="*/ 0 h 5"/>
                  <a:gd name="T12" fmla="*/ 6 w 6"/>
                  <a:gd name="T13" fmla="*/ 5 h 5"/>
                  <a:gd name="T14" fmla="*/ 6 w 6"/>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5"/>
                    </a:moveTo>
                    <a:lnTo>
                      <a:pt x="6" y="5"/>
                    </a:lnTo>
                    <a:lnTo>
                      <a:pt x="0" y="5"/>
                    </a:lnTo>
                    <a:lnTo>
                      <a:pt x="0" y="0"/>
                    </a:lnTo>
                    <a:lnTo>
                      <a:pt x="6" y="0"/>
                    </a:lnTo>
                    <a:lnTo>
                      <a:pt x="6" y="5"/>
                    </a:lnTo>
                    <a:close/>
                  </a:path>
                </a:pathLst>
              </a:custGeom>
              <a:solidFill>
                <a:srgbClr val="0A50A1"/>
              </a:solidFill>
              <a:ln w="9525">
                <a:noFill/>
                <a:round/>
                <a:headEnd/>
                <a:tailEnd/>
              </a:ln>
            </p:spPr>
            <p:txBody>
              <a:bodyPr/>
              <a:lstStyle/>
              <a:p>
                <a:pPr>
                  <a:defRPr/>
                </a:pPr>
                <a:endParaRPr lang="en-GB">
                  <a:solidFill>
                    <a:srgbClr val="FFFFFF"/>
                  </a:solidFill>
                </a:endParaRPr>
              </a:p>
            </p:txBody>
          </p:sp>
          <p:sp>
            <p:nvSpPr>
              <p:cNvPr id="188" name="Freeform 131"/>
              <p:cNvSpPr>
                <a:spLocks/>
              </p:cNvSpPr>
              <p:nvPr/>
            </p:nvSpPr>
            <p:spPr bwMode="auto">
              <a:xfrm>
                <a:off x="1886"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solidFill>
                    <a:srgbClr val="FFFFFF"/>
                  </a:solidFill>
                </a:endParaRPr>
              </a:p>
            </p:txBody>
          </p:sp>
          <p:sp>
            <p:nvSpPr>
              <p:cNvPr id="189" name="Freeform 132"/>
              <p:cNvSpPr>
                <a:spLocks/>
              </p:cNvSpPr>
              <p:nvPr/>
            </p:nvSpPr>
            <p:spPr bwMode="auto">
              <a:xfrm>
                <a:off x="1874"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solidFill>
                    <a:srgbClr val="FFFFFF"/>
                  </a:solidFill>
                </a:endParaRPr>
              </a:p>
            </p:txBody>
          </p:sp>
          <p:sp>
            <p:nvSpPr>
              <p:cNvPr id="190" name="Freeform 133"/>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191" name="Freeform 134"/>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192" name="Freeform 135"/>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193" name="Freeform 136"/>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194" name="Freeform 137"/>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195" name="Freeform 138"/>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196" name="Freeform 139"/>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197" name="Freeform 140"/>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198" name="Freeform 141"/>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199" name="Freeform 142"/>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200" name="Freeform 143"/>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201" name="Freeform 144"/>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202" name="Freeform 145"/>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203" name="Freeform 146"/>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204" name="Freeform 147"/>
              <p:cNvSpPr>
                <a:spLocks/>
              </p:cNvSpPr>
              <p:nvPr/>
            </p:nvSpPr>
            <p:spPr bwMode="auto">
              <a:xfrm>
                <a:off x="1778" y="1164"/>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solidFill>
                    <a:srgbClr val="FFFFFF"/>
                  </a:solidFill>
                </a:endParaRPr>
              </a:p>
            </p:txBody>
          </p:sp>
        </p:grpSp>
        <p:grpSp>
          <p:nvGrpSpPr>
            <p:cNvPr id="12" name="Group 148"/>
            <p:cNvGrpSpPr>
              <a:grpSpLocks/>
            </p:cNvGrpSpPr>
            <p:nvPr userDrawn="1"/>
          </p:nvGrpSpPr>
          <p:grpSpPr bwMode="auto">
            <a:xfrm>
              <a:off x="1209677" y="5298398"/>
              <a:ext cx="164978" cy="105273"/>
              <a:chOff x="1595" y="1394"/>
              <a:chExt cx="245" cy="157"/>
            </a:xfrm>
          </p:grpSpPr>
          <p:sp>
            <p:nvSpPr>
              <p:cNvPr id="149" name="Freeform 149"/>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150" name="Freeform 150"/>
              <p:cNvSpPr>
                <a:spLocks/>
              </p:cNvSpPr>
              <p:nvPr/>
            </p:nvSpPr>
            <p:spPr bwMode="auto">
              <a:xfrm>
                <a:off x="1595" y="1394"/>
                <a:ext cx="73" cy="47"/>
              </a:xfrm>
              <a:custGeom>
                <a:avLst/>
                <a:gdLst>
                  <a:gd name="T0" fmla="*/ 72 w 72"/>
                  <a:gd name="T1" fmla="*/ 0 h 45"/>
                  <a:gd name="T2" fmla="*/ 0 w 72"/>
                  <a:gd name="T3" fmla="*/ 0 h 45"/>
                  <a:gd name="T4" fmla="*/ 0 w 72"/>
                  <a:gd name="T5" fmla="*/ 45 h 45"/>
                  <a:gd name="T6" fmla="*/ 72 w 72"/>
                  <a:gd name="T7" fmla="*/ 45 h 45"/>
                  <a:gd name="T8" fmla="*/ 72 w 72"/>
                  <a:gd name="T9" fmla="*/ 0 h 45"/>
                  <a:gd name="T10" fmla="*/ 72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72" y="0"/>
                    </a:moveTo>
                    <a:lnTo>
                      <a:pt x="0" y="0"/>
                    </a:lnTo>
                    <a:lnTo>
                      <a:pt x="0" y="45"/>
                    </a:lnTo>
                    <a:lnTo>
                      <a:pt x="72" y="45"/>
                    </a:lnTo>
                    <a:lnTo>
                      <a:pt x="72" y="0"/>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151" name="Freeform 151"/>
              <p:cNvSpPr>
                <a:spLocks/>
              </p:cNvSpPr>
              <p:nvPr/>
            </p:nvSpPr>
            <p:spPr bwMode="auto">
              <a:xfrm>
                <a:off x="1595" y="1504"/>
                <a:ext cx="73" cy="47"/>
              </a:xfrm>
              <a:custGeom>
                <a:avLst/>
                <a:gdLst>
                  <a:gd name="T0" fmla="*/ 0 w 72"/>
                  <a:gd name="T1" fmla="*/ 0 h 45"/>
                  <a:gd name="T2" fmla="*/ 0 w 72"/>
                  <a:gd name="T3" fmla="*/ 45 h 45"/>
                  <a:gd name="T4" fmla="*/ 72 w 72"/>
                  <a:gd name="T5" fmla="*/ 45 h 45"/>
                  <a:gd name="T6" fmla="*/ 72 w 72"/>
                  <a:gd name="T7" fmla="*/ 0 h 45"/>
                  <a:gd name="T8" fmla="*/ 0 w 72"/>
                  <a:gd name="T9" fmla="*/ 0 h 45"/>
                  <a:gd name="T10" fmla="*/ 0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0" y="0"/>
                    </a:moveTo>
                    <a:lnTo>
                      <a:pt x="0" y="45"/>
                    </a:lnTo>
                    <a:lnTo>
                      <a:pt x="72" y="45"/>
                    </a:lnTo>
                    <a:lnTo>
                      <a:pt x="72" y="0"/>
                    </a:lnTo>
                    <a:lnTo>
                      <a:pt x="0" y="0"/>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152" name="Freeform 152"/>
              <p:cNvSpPr>
                <a:spLocks/>
              </p:cNvSpPr>
              <p:nvPr/>
            </p:nvSpPr>
            <p:spPr bwMode="auto">
              <a:xfrm>
                <a:off x="1739" y="1504"/>
                <a:ext cx="101" cy="47"/>
              </a:xfrm>
              <a:custGeom>
                <a:avLst/>
                <a:gdLst>
                  <a:gd name="T0" fmla="*/ 0 w 102"/>
                  <a:gd name="T1" fmla="*/ 45 h 45"/>
                  <a:gd name="T2" fmla="*/ 102 w 102"/>
                  <a:gd name="T3" fmla="*/ 45 h 45"/>
                  <a:gd name="T4" fmla="*/ 102 w 102"/>
                  <a:gd name="T5" fmla="*/ 0 h 45"/>
                  <a:gd name="T6" fmla="*/ 0 w 102"/>
                  <a:gd name="T7" fmla="*/ 0 h 45"/>
                  <a:gd name="T8" fmla="*/ 0 w 102"/>
                  <a:gd name="T9" fmla="*/ 45 h 45"/>
                  <a:gd name="T10" fmla="*/ 0 w 102"/>
                  <a:gd name="T11" fmla="*/ 45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45"/>
                    </a:moveTo>
                    <a:lnTo>
                      <a:pt x="102" y="45"/>
                    </a:lnTo>
                    <a:lnTo>
                      <a:pt x="102" y="0"/>
                    </a:lnTo>
                    <a:lnTo>
                      <a:pt x="0" y="0"/>
                    </a:lnTo>
                    <a:lnTo>
                      <a:pt x="0" y="45"/>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153" name="Freeform 153"/>
              <p:cNvSpPr>
                <a:spLocks/>
              </p:cNvSpPr>
              <p:nvPr/>
            </p:nvSpPr>
            <p:spPr bwMode="auto">
              <a:xfrm>
                <a:off x="1739" y="1394"/>
                <a:ext cx="101" cy="47"/>
              </a:xfrm>
              <a:custGeom>
                <a:avLst/>
                <a:gdLst>
                  <a:gd name="T0" fmla="*/ 0 w 102"/>
                  <a:gd name="T1" fmla="*/ 0 h 45"/>
                  <a:gd name="T2" fmla="*/ 0 w 102"/>
                  <a:gd name="T3" fmla="*/ 45 h 45"/>
                  <a:gd name="T4" fmla="*/ 102 w 102"/>
                  <a:gd name="T5" fmla="*/ 45 h 45"/>
                  <a:gd name="T6" fmla="*/ 102 w 102"/>
                  <a:gd name="T7" fmla="*/ 0 h 45"/>
                  <a:gd name="T8" fmla="*/ 0 w 102"/>
                  <a:gd name="T9" fmla="*/ 0 h 45"/>
                  <a:gd name="T10" fmla="*/ 0 w 102"/>
                  <a:gd name="T11" fmla="*/ 0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0"/>
                    </a:moveTo>
                    <a:lnTo>
                      <a:pt x="0" y="45"/>
                    </a:lnTo>
                    <a:lnTo>
                      <a:pt x="102" y="45"/>
                    </a:lnTo>
                    <a:lnTo>
                      <a:pt x="102" y="0"/>
                    </a:lnTo>
                    <a:lnTo>
                      <a:pt x="0" y="0"/>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154" name="Freeform 154"/>
              <p:cNvSpPr>
                <a:spLocks/>
              </p:cNvSpPr>
              <p:nvPr/>
            </p:nvSpPr>
            <p:spPr bwMode="auto">
              <a:xfrm>
                <a:off x="1595" y="1394"/>
                <a:ext cx="245" cy="156"/>
              </a:xfrm>
              <a:custGeom>
                <a:avLst/>
                <a:gdLst>
                  <a:gd name="T0" fmla="*/ 125 w 245"/>
                  <a:gd name="T1" fmla="*/ 157 h 157"/>
                  <a:gd name="T2" fmla="*/ 125 w 245"/>
                  <a:gd name="T3" fmla="*/ 95 h 157"/>
                  <a:gd name="T4" fmla="*/ 245 w 245"/>
                  <a:gd name="T5" fmla="*/ 95 h 157"/>
                  <a:gd name="T6" fmla="*/ 245 w 245"/>
                  <a:gd name="T7" fmla="*/ 62 h 157"/>
                  <a:gd name="T8" fmla="*/ 125 w 245"/>
                  <a:gd name="T9" fmla="*/ 62 h 157"/>
                  <a:gd name="T10" fmla="*/ 125 w 245"/>
                  <a:gd name="T11" fmla="*/ 0 h 157"/>
                  <a:gd name="T12" fmla="*/ 90 w 245"/>
                  <a:gd name="T13" fmla="*/ 0 h 157"/>
                  <a:gd name="T14" fmla="*/ 90 w 245"/>
                  <a:gd name="T15" fmla="*/ 62 h 157"/>
                  <a:gd name="T16" fmla="*/ 0 w 245"/>
                  <a:gd name="T17" fmla="*/ 62 h 157"/>
                  <a:gd name="T18" fmla="*/ 0 w 245"/>
                  <a:gd name="T19" fmla="*/ 95 h 157"/>
                  <a:gd name="T20" fmla="*/ 90 w 245"/>
                  <a:gd name="T21" fmla="*/ 95 h 157"/>
                  <a:gd name="T22" fmla="*/ 90 w 245"/>
                  <a:gd name="T23" fmla="*/ 157 h 157"/>
                  <a:gd name="T24" fmla="*/ 125 w 245"/>
                  <a:gd name="T25" fmla="*/ 157 h 157"/>
                  <a:gd name="T26" fmla="*/ 125 w 245"/>
                  <a:gd name="T27" fmla="*/ 157 h 1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7"/>
                  <a:gd name="T44" fmla="*/ 245 w 245"/>
                  <a:gd name="T45" fmla="*/ 157 h 1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7">
                    <a:moveTo>
                      <a:pt x="125" y="157"/>
                    </a:moveTo>
                    <a:lnTo>
                      <a:pt x="125" y="95"/>
                    </a:lnTo>
                    <a:lnTo>
                      <a:pt x="245" y="95"/>
                    </a:lnTo>
                    <a:lnTo>
                      <a:pt x="245" y="62"/>
                    </a:lnTo>
                    <a:lnTo>
                      <a:pt x="125" y="62"/>
                    </a:lnTo>
                    <a:lnTo>
                      <a:pt x="125" y="0"/>
                    </a:lnTo>
                    <a:lnTo>
                      <a:pt x="90" y="0"/>
                    </a:lnTo>
                    <a:lnTo>
                      <a:pt x="90" y="62"/>
                    </a:lnTo>
                    <a:lnTo>
                      <a:pt x="0" y="62"/>
                    </a:lnTo>
                    <a:lnTo>
                      <a:pt x="0" y="95"/>
                    </a:lnTo>
                    <a:lnTo>
                      <a:pt x="90" y="95"/>
                    </a:lnTo>
                    <a:lnTo>
                      <a:pt x="90" y="157"/>
                    </a:lnTo>
                    <a:lnTo>
                      <a:pt x="125" y="157"/>
                    </a:lnTo>
                    <a:close/>
                  </a:path>
                </a:pathLst>
              </a:custGeom>
              <a:solidFill>
                <a:srgbClr val="0C419A"/>
              </a:solidFill>
              <a:ln w="9525">
                <a:noFill/>
                <a:round/>
                <a:headEnd/>
                <a:tailEnd/>
              </a:ln>
            </p:spPr>
            <p:txBody>
              <a:bodyPr/>
              <a:lstStyle/>
              <a:p>
                <a:pPr>
                  <a:defRPr/>
                </a:pPr>
                <a:endParaRPr lang="en-GB">
                  <a:solidFill>
                    <a:srgbClr val="FFFFFF"/>
                  </a:solidFill>
                </a:endParaRPr>
              </a:p>
            </p:txBody>
          </p:sp>
          <p:sp>
            <p:nvSpPr>
              <p:cNvPr id="155" name="Freeform 155"/>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solidFill>
                    <a:srgbClr val="FFFFFF"/>
                  </a:solidFill>
                </a:endParaRPr>
              </a:p>
            </p:txBody>
          </p:sp>
        </p:grpSp>
        <p:grpSp>
          <p:nvGrpSpPr>
            <p:cNvPr id="13" name="Group 156"/>
            <p:cNvGrpSpPr>
              <a:grpSpLocks/>
            </p:cNvGrpSpPr>
            <p:nvPr userDrawn="1"/>
          </p:nvGrpSpPr>
          <p:grpSpPr bwMode="auto">
            <a:xfrm>
              <a:off x="998528" y="5298398"/>
              <a:ext cx="163291" cy="105273"/>
              <a:chOff x="1593" y="1143"/>
              <a:chExt cx="244" cy="157"/>
            </a:xfrm>
          </p:grpSpPr>
          <p:sp>
            <p:nvSpPr>
              <p:cNvPr id="145" name="Freeform 157"/>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146" name="Freeform 158"/>
              <p:cNvSpPr>
                <a:spLocks/>
              </p:cNvSpPr>
              <p:nvPr/>
            </p:nvSpPr>
            <p:spPr bwMode="auto">
              <a:xfrm>
                <a:off x="1593" y="1143"/>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147" name="Freeform 159"/>
              <p:cNvSpPr>
                <a:spLocks/>
              </p:cNvSpPr>
              <p:nvPr/>
            </p:nvSpPr>
            <p:spPr bwMode="auto">
              <a:xfrm>
                <a:off x="1593" y="1249"/>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0C419A"/>
              </a:solidFill>
              <a:ln w="9525">
                <a:noFill/>
                <a:round/>
                <a:headEnd/>
                <a:tailEnd/>
              </a:ln>
            </p:spPr>
            <p:txBody>
              <a:bodyPr/>
              <a:lstStyle/>
              <a:p>
                <a:pPr>
                  <a:defRPr/>
                </a:pPr>
                <a:endParaRPr lang="en-GB">
                  <a:solidFill>
                    <a:srgbClr val="FFFFFF"/>
                  </a:solidFill>
                </a:endParaRPr>
              </a:p>
            </p:txBody>
          </p:sp>
          <p:sp>
            <p:nvSpPr>
              <p:cNvPr id="148" name="Freeform 160"/>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solidFill>
                    <a:srgbClr val="FFFFFF"/>
                  </a:solidFill>
                </a:endParaRPr>
              </a:p>
            </p:txBody>
          </p:sp>
        </p:grpSp>
        <p:grpSp>
          <p:nvGrpSpPr>
            <p:cNvPr id="14" name="Group 161"/>
            <p:cNvGrpSpPr>
              <a:grpSpLocks/>
            </p:cNvGrpSpPr>
            <p:nvPr userDrawn="1"/>
          </p:nvGrpSpPr>
          <p:grpSpPr bwMode="auto">
            <a:xfrm>
              <a:off x="577634" y="5298398"/>
              <a:ext cx="164629" cy="104917"/>
              <a:chOff x="1592" y="892"/>
              <a:chExt cx="246" cy="157"/>
            </a:xfrm>
          </p:grpSpPr>
          <p:sp>
            <p:nvSpPr>
              <p:cNvPr id="141" name="Freeform 162"/>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142" name="Freeform 163"/>
              <p:cNvSpPr>
                <a:spLocks/>
              </p:cNvSpPr>
              <p:nvPr/>
            </p:nvSpPr>
            <p:spPr bwMode="auto">
              <a:xfrm>
                <a:off x="1592" y="892"/>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143" name="Freeform 164"/>
              <p:cNvSpPr>
                <a:spLocks/>
              </p:cNvSpPr>
              <p:nvPr/>
            </p:nvSpPr>
            <p:spPr bwMode="auto">
              <a:xfrm>
                <a:off x="1592" y="998"/>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1D93C1"/>
              </a:solidFill>
              <a:ln w="9525">
                <a:noFill/>
                <a:round/>
                <a:headEnd/>
                <a:tailEnd/>
              </a:ln>
            </p:spPr>
            <p:txBody>
              <a:bodyPr/>
              <a:lstStyle/>
              <a:p>
                <a:pPr>
                  <a:defRPr/>
                </a:pPr>
                <a:endParaRPr lang="en-GB">
                  <a:solidFill>
                    <a:srgbClr val="FFFFFF"/>
                  </a:solidFill>
                </a:endParaRPr>
              </a:p>
            </p:txBody>
          </p:sp>
          <p:sp>
            <p:nvSpPr>
              <p:cNvPr id="144" name="Freeform 165"/>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solidFill>
                    <a:srgbClr val="FFFFFF"/>
                  </a:solidFill>
                </a:endParaRPr>
              </a:p>
            </p:txBody>
          </p:sp>
        </p:grpSp>
        <p:graphicFrame>
          <p:nvGraphicFramePr>
            <p:cNvPr id="15" name="Object 166"/>
            <p:cNvGraphicFramePr>
              <a:graphicFrameLocks noChangeAspect="1"/>
            </p:cNvGraphicFramePr>
            <p:nvPr/>
          </p:nvGraphicFramePr>
          <p:xfrm>
            <a:off x="3122677" y="5298398"/>
            <a:ext cx="168034" cy="109359"/>
          </p:xfrm>
          <a:graphic>
            <a:graphicData uri="http://schemas.openxmlformats.org/presentationml/2006/ole">
              <mc:AlternateContent xmlns:mc="http://schemas.openxmlformats.org/markup-compatibility/2006">
                <mc:Choice xmlns:v="urn:schemas-microsoft-com:vml" Requires="v">
                  <p:oleObj spid="_x0000_s366602" name="Clip" r:id="rId5" imgW="3809524" imgH="2619048" progId="">
                    <p:embed/>
                  </p:oleObj>
                </mc:Choice>
                <mc:Fallback>
                  <p:oleObj name="Clip" r:id="rId5" imgW="3809524" imgH="2619048"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2677" y="5298398"/>
                          <a:ext cx="168034" cy="10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Lst>
                      </p:spPr>
                    </p:pic>
                  </p:oleObj>
                </mc:Fallback>
              </mc:AlternateContent>
            </a:graphicData>
          </a:graphic>
        </p:graphicFrame>
        <p:grpSp>
          <p:nvGrpSpPr>
            <p:cNvPr id="16" name="Group 256"/>
            <p:cNvGrpSpPr>
              <a:grpSpLocks/>
            </p:cNvGrpSpPr>
            <p:nvPr userDrawn="1"/>
          </p:nvGrpSpPr>
          <p:grpSpPr bwMode="auto">
            <a:xfrm>
              <a:off x="1422513" y="5298398"/>
              <a:ext cx="163489" cy="106268"/>
              <a:chOff x="7877798" y="2333052"/>
              <a:chExt cx="253806" cy="164973"/>
            </a:xfrm>
          </p:grpSpPr>
          <p:sp>
            <p:nvSpPr>
              <p:cNvPr id="139" name="Freeform 220"/>
              <p:cNvSpPr>
                <a:spLocks/>
              </p:cNvSpPr>
              <p:nvPr userDrawn="1"/>
            </p:nvSpPr>
            <p:spPr bwMode="auto">
              <a:xfrm>
                <a:off x="7877798" y="2333052"/>
                <a:ext cx="253806" cy="74026"/>
              </a:xfrm>
              <a:custGeom>
                <a:avLst/>
                <a:gdLst>
                  <a:gd name="T0" fmla="*/ 37 w 238"/>
                  <a:gd name="T1" fmla="*/ 36 h 72"/>
                  <a:gd name="T2" fmla="*/ 0 w 238"/>
                  <a:gd name="T3" fmla="*/ 36 h 72"/>
                  <a:gd name="T4" fmla="*/ 0 w 238"/>
                  <a:gd name="T5" fmla="*/ 0 h 72"/>
                  <a:gd name="T6" fmla="*/ 37 w 238"/>
                  <a:gd name="T7" fmla="*/ 0 h 72"/>
                  <a:gd name="T8" fmla="*/ 37 w 238"/>
                  <a:gd name="T9" fmla="*/ 36 h 72"/>
                  <a:gd name="T10" fmla="*/ 37 w 238"/>
                  <a:gd name="T11" fmla="*/ 36 h 72"/>
                  <a:gd name="T12" fmla="*/ 0 60000 65536"/>
                  <a:gd name="T13" fmla="*/ 0 60000 65536"/>
                  <a:gd name="T14" fmla="*/ 0 60000 65536"/>
                  <a:gd name="T15" fmla="*/ 0 60000 65536"/>
                  <a:gd name="T16" fmla="*/ 0 60000 65536"/>
                  <a:gd name="T17" fmla="*/ 0 60000 65536"/>
                  <a:gd name="T18" fmla="*/ 0 w 238"/>
                  <a:gd name="T19" fmla="*/ 0 h 72"/>
                  <a:gd name="T20" fmla="*/ 238 w 23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38" h="72">
                    <a:moveTo>
                      <a:pt x="238" y="72"/>
                    </a:moveTo>
                    <a:lnTo>
                      <a:pt x="0" y="72"/>
                    </a:lnTo>
                    <a:lnTo>
                      <a:pt x="0" y="0"/>
                    </a:lnTo>
                    <a:lnTo>
                      <a:pt x="238" y="0"/>
                    </a:lnTo>
                    <a:lnTo>
                      <a:pt x="238" y="72"/>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140" name="Freeform 221"/>
              <p:cNvSpPr>
                <a:spLocks/>
              </p:cNvSpPr>
              <p:nvPr userDrawn="1"/>
            </p:nvSpPr>
            <p:spPr bwMode="auto">
              <a:xfrm>
                <a:off x="7879912" y="2411308"/>
                <a:ext cx="251692" cy="86717"/>
              </a:xfrm>
              <a:custGeom>
                <a:avLst/>
                <a:gdLst>
                  <a:gd name="T0" fmla="*/ 238 w 238"/>
                  <a:gd name="T1" fmla="*/ 84 h 84"/>
                  <a:gd name="T2" fmla="*/ 238 w 238"/>
                  <a:gd name="T3" fmla="*/ 0 h 84"/>
                  <a:gd name="T4" fmla="*/ 0 w 238"/>
                  <a:gd name="T5" fmla="*/ 0 h 84"/>
                  <a:gd name="T6" fmla="*/ 0 w 238"/>
                  <a:gd name="T7" fmla="*/ 84 h 84"/>
                  <a:gd name="T8" fmla="*/ 238 w 238"/>
                  <a:gd name="T9" fmla="*/ 84 h 84"/>
                  <a:gd name="T10" fmla="*/ 238 w 238"/>
                  <a:gd name="T11" fmla="*/ 84 h 84"/>
                  <a:gd name="T12" fmla="*/ 0 60000 65536"/>
                  <a:gd name="T13" fmla="*/ 0 60000 65536"/>
                  <a:gd name="T14" fmla="*/ 0 60000 65536"/>
                  <a:gd name="T15" fmla="*/ 0 60000 65536"/>
                  <a:gd name="T16" fmla="*/ 0 60000 65536"/>
                  <a:gd name="T17" fmla="*/ 0 60000 65536"/>
                  <a:gd name="T18" fmla="*/ 0 w 238"/>
                  <a:gd name="T19" fmla="*/ 0 h 84"/>
                  <a:gd name="T20" fmla="*/ 238 w 238"/>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238" h="84">
                    <a:moveTo>
                      <a:pt x="238" y="84"/>
                    </a:moveTo>
                    <a:lnTo>
                      <a:pt x="238" y="0"/>
                    </a:lnTo>
                    <a:lnTo>
                      <a:pt x="0" y="0"/>
                    </a:lnTo>
                    <a:lnTo>
                      <a:pt x="0" y="84"/>
                    </a:lnTo>
                    <a:lnTo>
                      <a:pt x="238" y="84"/>
                    </a:lnTo>
                    <a:close/>
                  </a:path>
                </a:pathLst>
              </a:custGeom>
              <a:solidFill>
                <a:srgbClr val="FF0000"/>
              </a:solidFill>
              <a:ln w="9525">
                <a:noFill/>
                <a:round/>
                <a:headEnd/>
                <a:tailEnd/>
              </a:ln>
            </p:spPr>
            <p:txBody>
              <a:bodyPr/>
              <a:lstStyle/>
              <a:p>
                <a:pPr>
                  <a:defRPr/>
                </a:pPr>
                <a:endParaRPr lang="en-GB">
                  <a:solidFill>
                    <a:srgbClr val="FFFFFF"/>
                  </a:solidFill>
                </a:endParaRPr>
              </a:p>
            </p:txBody>
          </p:sp>
        </p:grpSp>
        <p:grpSp>
          <p:nvGrpSpPr>
            <p:cNvPr id="17" name="Group 228"/>
            <p:cNvGrpSpPr>
              <a:grpSpLocks/>
            </p:cNvGrpSpPr>
            <p:nvPr userDrawn="1"/>
          </p:nvGrpSpPr>
          <p:grpSpPr bwMode="auto">
            <a:xfrm>
              <a:off x="2274076" y="5298398"/>
              <a:ext cx="164978" cy="109010"/>
              <a:chOff x="4188" y="2157"/>
              <a:chExt cx="238" cy="162"/>
            </a:xfrm>
          </p:grpSpPr>
          <p:sp>
            <p:nvSpPr>
              <p:cNvPr id="126" name="Freeform 229"/>
              <p:cNvSpPr>
                <a:spLocks/>
              </p:cNvSpPr>
              <p:nvPr/>
            </p:nvSpPr>
            <p:spPr bwMode="auto">
              <a:xfrm>
                <a:off x="4188" y="2157"/>
                <a:ext cx="238" cy="158"/>
              </a:xfrm>
              <a:custGeom>
                <a:avLst/>
                <a:gdLst>
                  <a:gd name="T0" fmla="*/ 0 w 238"/>
                  <a:gd name="T1" fmla="*/ 0 h 151"/>
                  <a:gd name="T2" fmla="*/ 238 w 238"/>
                  <a:gd name="T3" fmla="*/ 0 h 151"/>
                  <a:gd name="T4" fmla="*/ 238 w 238"/>
                  <a:gd name="T5" fmla="*/ 1791 h 151"/>
                  <a:gd name="T6" fmla="*/ 0 w 238"/>
                  <a:gd name="T7" fmla="*/ 1791 h 151"/>
                  <a:gd name="T8" fmla="*/ 0 w 238"/>
                  <a:gd name="T9" fmla="*/ 0 h 151"/>
                  <a:gd name="T10" fmla="*/ 0 w 238"/>
                  <a:gd name="T11" fmla="*/ 0 h 151"/>
                  <a:gd name="T12" fmla="*/ 0 60000 65536"/>
                  <a:gd name="T13" fmla="*/ 0 60000 65536"/>
                  <a:gd name="T14" fmla="*/ 0 60000 65536"/>
                  <a:gd name="T15" fmla="*/ 0 60000 65536"/>
                  <a:gd name="T16" fmla="*/ 0 60000 65536"/>
                  <a:gd name="T17" fmla="*/ 0 60000 65536"/>
                  <a:gd name="T18" fmla="*/ 0 w 238"/>
                  <a:gd name="T19" fmla="*/ 0 h 151"/>
                  <a:gd name="T20" fmla="*/ 238 w 23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8" h="151">
                    <a:moveTo>
                      <a:pt x="0" y="0"/>
                    </a:moveTo>
                    <a:lnTo>
                      <a:pt x="238" y="0"/>
                    </a:lnTo>
                    <a:lnTo>
                      <a:pt x="238" y="151"/>
                    </a:lnTo>
                    <a:lnTo>
                      <a:pt x="0" y="151"/>
                    </a:lnTo>
                    <a:lnTo>
                      <a:pt x="0" y="0"/>
                    </a:lnTo>
                    <a:close/>
                  </a:path>
                </a:pathLst>
              </a:custGeom>
              <a:solidFill>
                <a:srgbClr val="1A0C80"/>
              </a:solidFill>
              <a:ln w="9525">
                <a:noFill/>
                <a:round/>
                <a:headEnd/>
                <a:tailEnd/>
              </a:ln>
            </p:spPr>
            <p:txBody>
              <a:bodyPr/>
              <a:lstStyle/>
              <a:p>
                <a:pPr>
                  <a:defRPr/>
                </a:pPr>
                <a:endParaRPr lang="en-GB">
                  <a:solidFill>
                    <a:srgbClr val="FFFFFF"/>
                  </a:solidFill>
                </a:endParaRPr>
              </a:p>
            </p:txBody>
          </p:sp>
          <p:sp>
            <p:nvSpPr>
              <p:cNvPr id="127" name="Freeform 230"/>
              <p:cNvSpPr>
                <a:spLocks/>
              </p:cNvSpPr>
              <p:nvPr/>
            </p:nvSpPr>
            <p:spPr bwMode="auto">
              <a:xfrm>
                <a:off x="4188" y="2157"/>
                <a:ext cx="238" cy="59"/>
              </a:xfrm>
              <a:custGeom>
                <a:avLst/>
                <a:gdLst>
                  <a:gd name="T0" fmla="*/ 0 w 238"/>
                  <a:gd name="T1" fmla="*/ 0 h 56"/>
                  <a:gd name="T2" fmla="*/ 238 w 238"/>
                  <a:gd name="T3" fmla="*/ 0 h 56"/>
                  <a:gd name="T4" fmla="*/ 238 w 238"/>
                  <a:gd name="T5" fmla="*/ 800 h 56"/>
                  <a:gd name="T6" fmla="*/ 0 w 238"/>
                  <a:gd name="T7" fmla="*/ 800 h 56"/>
                  <a:gd name="T8" fmla="*/ 0 w 238"/>
                  <a:gd name="T9" fmla="*/ 0 h 56"/>
                  <a:gd name="T10" fmla="*/ 0 w 238"/>
                  <a:gd name="T11" fmla="*/ 0 h 56"/>
                  <a:gd name="T12" fmla="*/ 0 60000 65536"/>
                  <a:gd name="T13" fmla="*/ 0 60000 65536"/>
                  <a:gd name="T14" fmla="*/ 0 60000 65536"/>
                  <a:gd name="T15" fmla="*/ 0 60000 65536"/>
                  <a:gd name="T16" fmla="*/ 0 60000 65536"/>
                  <a:gd name="T17" fmla="*/ 0 60000 65536"/>
                  <a:gd name="T18" fmla="*/ 0 w 238"/>
                  <a:gd name="T19" fmla="*/ 0 h 56"/>
                  <a:gd name="T20" fmla="*/ 238 w 238"/>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38" h="56">
                    <a:moveTo>
                      <a:pt x="0" y="0"/>
                    </a:moveTo>
                    <a:lnTo>
                      <a:pt x="238" y="0"/>
                    </a:lnTo>
                    <a:lnTo>
                      <a:pt x="238" y="56"/>
                    </a:lnTo>
                    <a:lnTo>
                      <a:pt x="0" y="56"/>
                    </a:lnTo>
                    <a:lnTo>
                      <a:pt x="0" y="0"/>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128" name="Freeform 231"/>
              <p:cNvSpPr>
                <a:spLocks/>
              </p:cNvSpPr>
              <p:nvPr/>
            </p:nvSpPr>
            <p:spPr bwMode="auto">
              <a:xfrm>
                <a:off x="4188" y="2260"/>
                <a:ext cx="238" cy="59"/>
              </a:xfrm>
              <a:custGeom>
                <a:avLst/>
                <a:gdLst>
                  <a:gd name="T0" fmla="*/ 0 w 238"/>
                  <a:gd name="T1" fmla="*/ 0 h 55"/>
                  <a:gd name="T2" fmla="*/ 238 w 238"/>
                  <a:gd name="T3" fmla="*/ 0 h 55"/>
                  <a:gd name="T4" fmla="*/ 238 w 238"/>
                  <a:gd name="T5" fmla="*/ 820 h 55"/>
                  <a:gd name="T6" fmla="*/ 0 w 238"/>
                  <a:gd name="T7" fmla="*/ 820 h 55"/>
                  <a:gd name="T8" fmla="*/ 0 w 238"/>
                  <a:gd name="T9" fmla="*/ 0 h 55"/>
                  <a:gd name="T10" fmla="*/ 0 w 238"/>
                  <a:gd name="T11" fmla="*/ 0 h 55"/>
                  <a:gd name="T12" fmla="*/ 0 60000 65536"/>
                  <a:gd name="T13" fmla="*/ 0 60000 65536"/>
                  <a:gd name="T14" fmla="*/ 0 60000 65536"/>
                  <a:gd name="T15" fmla="*/ 0 60000 65536"/>
                  <a:gd name="T16" fmla="*/ 0 60000 65536"/>
                  <a:gd name="T17" fmla="*/ 0 60000 65536"/>
                  <a:gd name="T18" fmla="*/ 0 w 238"/>
                  <a:gd name="T19" fmla="*/ 0 h 55"/>
                  <a:gd name="T20" fmla="*/ 238 w 238"/>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38" h="55">
                    <a:moveTo>
                      <a:pt x="0" y="0"/>
                    </a:moveTo>
                    <a:lnTo>
                      <a:pt x="238" y="0"/>
                    </a:lnTo>
                    <a:lnTo>
                      <a:pt x="238" y="55"/>
                    </a:lnTo>
                    <a:lnTo>
                      <a:pt x="0" y="55"/>
                    </a:lnTo>
                    <a:lnTo>
                      <a:pt x="0" y="0"/>
                    </a:lnTo>
                    <a:close/>
                  </a:path>
                </a:pathLst>
              </a:custGeom>
              <a:solidFill>
                <a:srgbClr val="FB0F0C"/>
              </a:solidFill>
              <a:ln w="9525">
                <a:noFill/>
                <a:round/>
                <a:headEnd/>
                <a:tailEnd/>
              </a:ln>
            </p:spPr>
            <p:txBody>
              <a:bodyPr/>
              <a:lstStyle/>
              <a:p>
                <a:pPr>
                  <a:defRPr/>
                </a:pPr>
                <a:endParaRPr lang="en-GB">
                  <a:solidFill>
                    <a:srgbClr val="FFFFFF"/>
                  </a:solidFill>
                </a:endParaRPr>
              </a:p>
            </p:txBody>
          </p:sp>
          <p:sp>
            <p:nvSpPr>
              <p:cNvPr id="129" name="Freeform 232"/>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close/>
                  </a:path>
                </a:pathLst>
              </a:custGeom>
              <a:solidFill>
                <a:srgbClr val="1A0C80"/>
              </a:solidFill>
              <a:ln w="9525">
                <a:noFill/>
                <a:round/>
                <a:headEnd/>
                <a:tailEnd/>
              </a:ln>
            </p:spPr>
            <p:txBody>
              <a:bodyPr/>
              <a:lstStyle/>
              <a:p>
                <a:pPr>
                  <a:defRPr/>
                </a:pPr>
                <a:endParaRPr lang="en-GB">
                  <a:solidFill>
                    <a:srgbClr val="FFFFFF"/>
                  </a:solidFill>
                </a:endParaRPr>
              </a:p>
            </p:txBody>
          </p:sp>
          <p:sp>
            <p:nvSpPr>
              <p:cNvPr id="130" name="Freeform 233"/>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path>
                </a:pathLst>
              </a:custGeom>
              <a:noFill/>
              <a:ln w="0">
                <a:solidFill>
                  <a:srgbClr val="FF1900"/>
                </a:solidFill>
                <a:prstDash val="solid"/>
                <a:round/>
                <a:headEnd/>
                <a:tailEnd/>
              </a:ln>
            </p:spPr>
            <p:txBody>
              <a:bodyPr/>
              <a:lstStyle/>
              <a:p>
                <a:pPr>
                  <a:defRPr/>
                </a:pPr>
                <a:endParaRPr lang="en-GB">
                  <a:solidFill>
                    <a:srgbClr val="FFFFFF"/>
                  </a:solidFill>
                </a:endParaRPr>
              </a:p>
            </p:txBody>
          </p:sp>
          <p:sp>
            <p:nvSpPr>
              <p:cNvPr id="131" name="Freeform 234"/>
              <p:cNvSpPr>
                <a:spLocks/>
              </p:cNvSpPr>
              <p:nvPr/>
            </p:nvSpPr>
            <p:spPr bwMode="auto">
              <a:xfrm>
                <a:off x="4218" y="2179"/>
                <a:ext cx="41" cy="12"/>
              </a:xfrm>
              <a:custGeom>
                <a:avLst/>
                <a:gdLst>
                  <a:gd name="T0" fmla="*/ 42 w 42"/>
                  <a:gd name="T1" fmla="*/ 6 h 12"/>
                  <a:gd name="T2" fmla="*/ 42 w 42"/>
                  <a:gd name="T3" fmla="*/ 6 h 12"/>
                  <a:gd name="T4" fmla="*/ 36 w 42"/>
                  <a:gd name="T5" fmla="*/ 6 h 12"/>
                  <a:gd name="T6" fmla="*/ 30 w 42"/>
                  <a:gd name="T7" fmla="*/ 0 h 12"/>
                  <a:gd name="T8" fmla="*/ 24 w 42"/>
                  <a:gd name="T9" fmla="*/ 0 h 12"/>
                  <a:gd name="T10" fmla="*/ 12 w 42"/>
                  <a:gd name="T11" fmla="*/ 0 h 12"/>
                  <a:gd name="T12" fmla="*/ 6 w 42"/>
                  <a:gd name="T13" fmla="*/ 6 h 12"/>
                  <a:gd name="T14" fmla="*/ 0 w 42"/>
                  <a:gd name="T15" fmla="*/ 6 h 12"/>
                  <a:gd name="T16" fmla="*/ 0 w 42"/>
                  <a:gd name="T17" fmla="*/ 12 h 12"/>
                  <a:gd name="T18" fmla="*/ 42 w 42"/>
                  <a:gd name="T19" fmla="*/ 6 h 12"/>
                  <a:gd name="T20" fmla="*/ 42 w 42"/>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12"/>
                  <a:gd name="T35" fmla="*/ 42 w 4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12">
                    <a:moveTo>
                      <a:pt x="42" y="6"/>
                    </a:moveTo>
                    <a:lnTo>
                      <a:pt x="42" y="6"/>
                    </a:lnTo>
                    <a:lnTo>
                      <a:pt x="36" y="6"/>
                    </a:lnTo>
                    <a:lnTo>
                      <a:pt x="30" y="0"/>
                    </a:lnTo>
                    <a:lnTo>
                      <a:pt x="24" y="0"/>
                    </a:lnTo>
                    <a:lnTo>
                      <a:pt x="12" y="0"/>
                    </a:lnTo>
                    <a:lnTo>
                      <a:pt x="6" y="6"/>
                    </a:lnTo>
                    <a:lnTo>
                      <a:pt x="0" y="6"/>
                    </a:lnTo>
                    <a:lnTo>
                      <a:pt x="0" y="12"/>
                    </a:lnTo>
                    <a:lnTo>
                      <a:pt x="42" y="6"/>
                    </a:lnTo>
                    <a:close/>
                  </a:path>
                </a:pathLst>
              </a:custGeom>
              <a:solidFill>
                <a:srgbClr val="1A0C80"/>
              </a:solidFill>
              <a:ln w="9525">
                <a:noFill/>
                <a:round/>
                <a:headEnd/>
                <a:tailEnd/>
              </a:ln>
            </p:spPr>
            <p:txBody>
              <a:bodyPr/>
              <a:lstStyle/>
              <a:p>
                <a:pPr>
                  <a:defRPr/>
                </a:pPr>
                <a:endParaRPr lang="en-GB">
                  <a:solidFill>
                    <a:srgbClr val="FFFFFF"/>
                  </a:solidFill>
                </a:endParaRPr>
              </a:p>
            </p:txBody>
          </p:sp>
          <p:sp>
            <p:nvSpPr>
              <p:cNvPr id="132" name="Freeform 235"/>
              <p:cNvSpPr>
                <a:spLocks/>
              </p:cNvSpPr>
              <p:nvPr/>
            </p:nvSpPr>
            <p:spPr bwMode="auto">
              <a:xfrm>
                <a:off x="4224" y="2195"/>
                <a:ext cx="29" cy="36"/>
              </a:xfrm>
              <a:custGeom>
                <a:avLst/>
                <a:gdLst>
                  <a:gd name="T0" fmla="*/ 30 w 30"/>
                  <a:gd name="T1" fmla="*/ 174 h 34"/>
                  <a:gd name="T2" fmla="*/ 24 w 30"/>
                  <a:gd name="T3" fmla="*/ 6 h 34"/>
                  <a:gd name="T4" fmla="*/ 18 w 30"/>
                  <a:gd name="T5" fmla="*/ 6 h 34"/>
                  <a:gd name="T6" fmla="*/ 18 w 30"/>
                  <a:gd name="T7" fmla="*/ 0 h 34"/>
                  <a:gd name="T8" fmla="*/ 12 w 30"/>
                  <a:gd name="T9" fmla="*/ 6 h 34"/>
                  <a:gd name="T10" fmla="*/ 6 w 30"/>
                  <a:gd name="T11" fmla="*/ 6 h 34"/>
                  <a:gd name="T12" fmla="*/ 0 w 30"/>
                  <a:gd name="T13" fmla="*/ 174 h 34"/>
                  <a:gd name="T14" fmla="*/ 0 w 30"/>
                  <a:gd name="T15" fmla="*/ 207 h 34"/>
                  <a:gd name="T16" fmla="*/ 6 w 30"/>
                  <a:gd name="T17" fmla="*/ 239 h 34"/>
                  <a:gd name="T18" fmla="*/ 6 w 30"/>
                  <a:gd name="T19" fmla="*/ 239 h 34"/>
                  <a:gd name="T20" fmla="*/ 12 w 30"/>
                  <a:gd name="T21" fmla="*/ 284 h 34"/>
                  <a:gd name="T22" fmla="*/ 18 w 30"/>
                  <a:gd name="T23" fmla="*/ 284 h 34"/>
                  <a:gd name="T24" fmla="*/ 18 w 30"/>
                  <a:gd name="T25" fmla="*/ 284 h 34"/>
                  <a:gd name="T26" fmla="*/ 24 w 30"/>
                  <a:gd name="T27" fmla="*/ 239 h 34"/>
                  <a:gd name="T28" fmla="*/ 30 w 30"/>
                  <a:gd name="T29" fmla="*/ 239 h 34"/>
                  <a:gd name="T30" fmla="*/ 30 w 30"/>
                  <a:gd name="T31" fmla="*/ 207 h 34"/>
                  <a:gd name="T32" fmla="*/ 30 w 30"/>
                  <a:gd name="T33" fmla="*/ 174 h 34"/>
                  <a:gd name="T34" fmla="*/ 30 w 30"/>
                  <a:gd name="T35" fmla="*/ 174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4"/>
                  <a:gd name="T56" fmla="*/ 30 w 3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4">
                    <a:moveTo>
                      <a:pt x="30" y="17"/>
                    </a:moveTo>
                    <a:lnTo>
                      <a:pt x="24" y="6"/>
                    </a:lnTo>
                    <a:lnTo>
                      <a:pt x="18" y="6"/>
                    </a:lnTo>
                    <a:lnTo>
                      <a:pt x="18" y="0"/>
                    </a:lnTo>
                    <a:lnTo>
                      <a:pt x="12" y="6"/>
                    </a:lnTo>
                    <a:lnTo>
                      <a:pt x="6" y="6"/>
                    </a:lnTo>
                    <a:lnTo>
                      <a:pt x="0" y="17"/>
                    </a:lnTo>
                    <a:lnTo>
                      <a:pt x="0" y="23"/>
                    </a:lnTo>
                    <a:lnTo>
                      <a:pt x="6" y="28"/>
                    </a:lnTo>
                    <a:lnTo>
                      <a:pt x="12" y="34"/>
                    </a:lnTo>
                    <a:lnTo>
                      <a:pt x="18" y="34"/>
                    </a:lnTo>
                    <a:lnTo>
                      <a:pt x="24" y="28"/>
                    </a:lnTo>
                    <a:lnTo>
                      <a:pt x="30" y="28"/>
                    </a:lnTo>
                    <a:lnTo>
                      <a:pt x="30" y="23"/>
                    </a:lnTo>
                    <a:lnTo>
                      <a:pt x="30" y="17"/>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133" name="Freeform 236"/>
              <p:cNvSpPr>
                <a:spLocks/>
              </p:cNvSpPr>
              <p:nvPr/>
            </p:nvSpPr>
            <p:spPr bwMode="auto">
              <a:xfrm>
                <a:off x="4224" y="2216"/>
                <a:ext cx="29" cy="6"/>
              </a:xfrm>
              <a:custGeom>
                <a:avLst/>
                <a:gdLst>
                  <a:gd name="T0" fmla="*/ 30 w 30"/>
                  <a:gd name="T1" fmla="*/ 6 h 6"/>
                  <a:gd name="T2" fmla="*/ 30 w 30"/>
                  <a:gd name="T3" fmla="*/ 6 h 6"/>
                  <a:gd name="T4" fmla="*/ 30 w 30"/>
                  <a:gd name="T5" fmla="*/ 6 h 6"/>
                  <a:gd name="T6" fmla="*/ 30 w 30"/>
                  <a:gd name="T7" fmla="*/ 6 h 6"/>
                  <a:gd name="T8" fmla="*/ 30 w 30"/>
                  <a:gd name="T9" fmla="*/ 0 h 6"/>
                  <a:gd name="T10" fmla="*/ 30 w 30"/>
                  <a:gd name="T11" fmla="*/ 0 h 6"/>
                  <a:gd name="T12" fmla="*/ 30 w 30"/>
                  <a:gd name="T13" fmla="*/ 0 h 6"/>
                  <a:gd name="T14" fmla="*/ 30 w 30"/>
                  <a:gd name="T15" fmla="*/ 0 h 6"/>
                  <a:gd name="T16" fmla="*/ 24 w 30"/>
                  <a:gd name="T17" fmla="*/ 0 h 6"/>
                  <a:gd name="T18" fmla="*/ 24 w 30"/>
                  <a:gd name="T19" fmla="*/ 0 h 6"/>
                  <a:gd name="T20" fmla="*/ 24 w 30"/>
                  <a:gd name="T21" fmla="*/ 0 h 6"/>
                  <a:gd name="T22" fmla="*/ 18 w 30"/>
                  <a:gd name="T23" fmla="*/ 0 h 6"/>
                  <a:gd name="T24" fmla="*/ 18 w 30"/>
                  <a:gd name="T25" fmla="*/ 0 h 6"/>
                  <a:gd name="T26" fmla="*/ 12 w 30"/>
                  <a:gd name="T27" fmla="*/ 0 h 6"/>
                  <a:gd name="T28" fmla="*/ 12 w 30"/>
                  <a:gd name="T29" fmla="*/ 0 h 6"/>
                  <a:gd name="T30" fmla="*/ 12 w 30"/>
                  <a:gd name="T31" fmla="*/ 0 h 6"/>
                  <a:gd name="T32" fmla="*/ 6 w 30"/>
                  <a:gd name="T33" fmla="*/ 0 h 6"/>
                  <a:gd name="T34" fmla="*/ 6 w 30"/>
                  <a:gd name="T35" fmla="*/ 0 h 6"/>
                  <a:gd name="T36" fmla="*/ 6 w 30"/>
                  <a:gd name="T37" fmla="*/ 0 h 6"/>
                  <a:gd name="T38" fmla="*/ 0 w 30"/>
                  <a:gd name="T39" fmla="*/ 0 h 6"/>
                  <a:gd name="T40" fmla="*/ 0 w 30"/>
                  <a:gd name="T41" fmla="*/ 0 h 6"/>
                  <a:gd name="T42" fmla="*/ 0 w 30"/>
                  <a:gd name="T43" fmla="*/ 0 h 6"/>
                  <a:gd name="T44" fmla="*/ 0 w 30"/>
                  <a:gd name="T45" fmla="*/ 6 h 6"/>
                  <a:gd name="T46" fmla="*/ 0 w 30"/>
                  <a:gd name="T47" fmla="*/ 6 h 6"/>
                  <a:gd name="T48" fmla="*/ 0 w 30"/>
                  <a:gd name="T49" fmla="*/ 6 h 6"/>
                  <a:gd name="T50" fmla="*/ 0 w 30"/>
                  <a:gd name="T51" fmla="*/ 6 h 6"/>
                  <a:gd name="T52" fmla="*/ 6 w 30"/>
                  <a:gd name="T53" fmla="*/ 6 h 6"/>
                  <a:gd name="T54" fmla="*/ 6 w 30"/>
                  <a:gd name="T55" fmla="*/ 6 h 6"/>
                  <a:gd name="T56" fmla="*/ 12 w 30"/>
                  <a:gd name="T57" fmla="*/ 6 h 6"/>
                  <a:gd name="T58" fmla="*/ 12 w 30"/>
                  <a:gd name="T59" fmla="*/ 6 h 6"/>
                  <a:gd name="T60" fmla="*/ 12 w 30"/>
                  <a:gd name="T61" fmla="*/ 6 h 6"/>
                  <a:gd name="T62" fmla="*/ 18 w 30"/>
                  <a:gd name="T63" fmla="*/ 6 h 6"/>
                  <a:gd name="T64" fmla="*/ 18 w 30"/>
                  <a:gd name="T65" fmla="*/ 6 h 6"/>
                  <a:gd name="T66" fmla="*/ 18 w 30"/>
                  <a:gd name="T67" fmla="*/ 6 h 6"/>
                  <a:gd name="T68" fmla="*/ 24 w 30"/>
                  <a:gd name="T69" fmla="*/ 6 h 6"/>
                  <a:gd name="T70" fmla="*/ 24 w 30"/>
                  <a:gd name="T71" fmla="*/ 6 h 6"/>
                  <a:gd name="T72" fmla="*/ 24 w 30"/>
                  <a:gd name="T73" fmla="*/ 6 h 6"/>
                  <a:gd name="T74" fmla="*/ 30 w 30"/>
                  <a:gd name="T75" fmla="*/ 6 h 6"/>
                  <a:gd name="T76" fmla="*/ 30 w 30"/>
                  <a:gd name="T77" fmla="*/ 6 h 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
                  <a:gd name="T118" fmla="*/ 0 h 6"/>
                  <a:gd name="T119" fmla="*/ 30 w 30"/>
                  <a:gd name="T120" fmla="*/ 6 h 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 h="6">
                    <a:moveTo>
                      <a:pt x="30" y="6"/>
                    </a:moveTo>
                    <a:lnTo>
                      <a:pt x="30" y="6"/>
                    </a:lnTo>
                    <a:lnTo>
                      <a:pt x="30" y="0"/>
                    </a:lnTo>
                    <a:lnTo>
                      <a:pt x="24" y="0"/>
                    </a:lnTo>
                    <a:lnTo>
                      <a:pt x="18" y="0"/>
                    </a:lnTo>
                    <a:lnTo>
                      <a:pt x="12" y="0"/>
                    </a:lnTo>
                    <a:lnTo>
                      <a:pt x="6" y="0"/>
                    </a:lnTo>
                    <a:lnTo>
                      <a:pt x="0" y="0"/>
                    </a:lnTo>
                    <a:lnTo>
                      <a:pt x="0" y="6"/>
                    </a:lnTo>
                    <a:lnTo>
                      <a:pt x="6" y="6"/>
                    </a:lnTo>
                    <a:lnTo>
                      <a:pt x="12" y="6"/>
                    </a:lnTo>
                    <a:lnTo>
                      <a:pt x="18" y="6"/>
                    </a:lnTo>
                    <a:lnTo>
                      <a:pt x="24" y="6"/>
                    </a:lnTo>
                    <a:lnTo>
                      <a:pt x="30" y="6"/>
                    </a:lnTo>
                    <a:close/>
                  </a:path>
                </a:pathLst>
              </a:custGeom>
              <a:solidFill>
                <a:srgbClr val="1A0C80"/>
              </a:solidFill>
              <a:ln w="9525">
                <a:noFill/>
                <a:round/>
                <a:headEnd/>
                <a:tailEnd/>
              </a:ln>
            </p:spPr>
            <p:txBody>
              <a:bodyPr/>
              <a:lstStyle/>
              <a:p>
                <a:pPr>
                  <a:defRPr/>
                </a:pPr>
                <a:endParaRPr lang="en-GB">
                  <a:solidFill>
                    <a:srgbClr val="FFFFFF"/>
                  </a:solidFill>
                </a:endParaRPr>
              </a:p>
            </p:txBody>
          </p:sp>
          <p:sp>
            <p:nvSpPr>
              <p:cNvPr id="134" name="Freeform 237"/>
              <p:cNvSpPr>
                <a:spLocks/>
              </p:cNvSpPr>
              <p:nvPr/>
            </p:nvSpPr>
            <p:spPr bwMode="auto">
              <a:xfrm>
                <a:off x="4224" y="2222"/>
                <a:ext cx="29" cy="2"/>
              </a:xfrm>
              <a:custGeom>
                <a:avLst/>
                <a:gdLst>
                  <a:gd name="T0" fmla="*/ 30 w 30"/>
                  <a:gd name="T1" fmla="*/ 0 h 1"/>
                  <a:gd name="T2" fmla="*/ 30 w 30"/>
                  <a:gd name="T3" fmla="*/ 0 h 1"/>
                  <a:gd name="T4" fmla="*/ 30 w 30"/>
                  <a:gd name="T5" fmla="*/ 0 h 1"/>
                  <a:gd name="T6" fmla="*/ 30 w 30"/>
                  <a:gd name="T7" fmla="*/ 0 h 1"/>
                  <a:gd name="T8" fmla="*/ 30 w 30"/>
                  <a:gd name="T9" fmla="*/ 0 h 1"/>
                  <a:gd name="T10" fmla="*/ 30 w 30"/>
                  <a:gd name="T11" fmla="*/ 0 h 1"/>
                  <a:gd name="T12" fmla="*/ 30 w 30"/>
                  <a:gd name="T13" fmla="*/ 0 h 1"/>
                  <a:gd name="T14" fmla="*/ 30 w 30"/>
                  <a:gd name="T15" fmla="*/ 0 h 1"/>
                  <a:gd name="T16" fmla="*/ 24 w 30"/>
                  <a:gd name="T17" fmla="*/ 0 h 1"/>
                  <a:gd name="T18" fmla="*/ 24 w 30"/>
                  <a:gd name="T19" fmla="*/ 0 h 1"/>
                  <a:gd name="T20" fmla="*/ 24 w 30"/>
                  <a:gd name="T21" fmla="*/ 0 h 1"/>
                  <a:gd name="T22" fmla="*/ 18 w 30"/>
                  <a:gd name="T23" fmla="*/ 0 h 1"/>
                  <a:gd name="T24" fmla="*/ 18 w 30"/>
                  <a:gd name="T25" fmla="*/ 0 h 1"/>
                  <a:gd name="T26" fmla="*/ 12 w 30"/>
                  <a:gd name="T27" fmla="*/ 0 h 1"/>
                  <a:gd name="T28" fmla="*/ 12 w 30"/>
                  <a:gd name="T29" fmla="*/ 0 h 1"/>
                  <a:gd name="T30" fmla="*/ 12 w 30"/>
                  <a:gd name="T31" fmla="*/ 0 h 1"/>
                  <a:gd name="T32" fmla="*/ 6 w 30"/>
                  <a:gd name="T33" fmla="*/ 0 h 1"/>
                  <a:gd name="T34" fmla="*/ 6 w 30"/>
                  <a:gd name="T35" fmla="*/ 0 h 1"/>
                  <a:gd name="T36" fmla="*/ 6 w 30"/>
                  <a:gd name="T37" fmla="*/ 0 h 1"/>
                  <a:gd name="T38" fmla="*/ 0 w 30"/>
                  <a:gd name="T39" fmla="*/ 0 h 1"/>
                  <a:gd name="T40" fmla="*/ 0 w 30"/>
                  <a:gd name="T41" fmla="*/ 0 h 1"/>
                  <a:gd name="T42" fmla="*/ 0 w 30"/>
                  <a:gd name="T43" fmla="*/ 0 h 1"/>
                  <a:gd name="T44" fmla="*/ 0 w 30"/>
                  <a:gd name="T45" fmla="*/ 0 h 1"/>
                  <a:gd name="T46" fmla="*/ 0 w 30"/>
                  <a:gd name="T47" fmla="*/ 0 h 1"/>
                  <a:gd name="T48" fmla="*/ 0 w 30"/>
                  <a:gd name="T49" fmla="*/ 0 h 1"/>
                  <a:gd name="T50" fmla="*/ 6 w 30"/>
                  <a:gd name="T51" fmla="*/ 0 h 1"/>
                  <a:gd name="T52" fmla="*/ 6 w 30"/>
                  <a:gd name="T53" fmla="*/ 0 h 1"/>
                  <a:gd name="T54" fmla="*/ 6 w 30"/>
                  <a:gd name="T55" fmla="*/ 0 h 1"/>
                  <a:gd name="T56" fmla="*/ 12 w 30"/>
                  <a:gd name="T57" fmla="*/ 0 h 1"/>
                  <a:gd name="T58" fmla="*/ 12 w 30"/>
                  <a:gd name="T59" fmla="*/ 0 h 1"/>
                  <a:gd name="T60" fmla="*/ 12 w 30"/>
                  <a:gd name="T61" fmla="*/ 0 h 1"/>
                  <a:gd name="T62" fmla="*/ 18 w 30"/>
                  <a:gd name="T63" fmla="*/ 0 h 1"/>
                  <a:gd name="T64" fmla="*/ 18 w 30"/>
                  <a:gd name="T65" fmla="*/ 0 h 1"/>
                  <a:gd name="T66" fmla="*/ 24 w 30"/>
                  <a:gd name="T67" fmla="*/ 0 h 1"/>
                  <a:gd name="T68" fmla="*/ 24 w 30"/>
                  <a:gd name="T69" fmla="*/ 0 h 1"/>
                  <a:gd name="T70" fmla="*/ 24 w 30"/>
                  <a:gd name="T71" fmla="*/ 0 h 1"/>
                  <a:gd name="T72" fmla="*/ 30 w 30"/>
                  <a:gd name="T73" fmla="*/ 0 h 1"/>
                  <a:gd name="T74" fmla="*/ 30 w 30"/>
                  <a:gd name="T75" fmla="*/ 0 h 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
                  <a:gd name="T115" fmla="*/ 0 h 1"/>
                  <a:gd name="T116" fmla="*/ 30 w 30"/>
                  <a:gd name="T117" fmla="*/ 1 h 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 h="1">
                    <a:moveTo>
                      <a:pt x="30" y="0"/>
                    </a:moveTo>
                    <a:lnTo>
                      <a:pt x="30" y="0"/>
                    </a:lnTo>
                    <a:lnTo>
                      <a:pt x="24" y="0"/>
                    </a:lnTo>
                    <a:lnTo>
                      <a:pt x="18" y="0"/>
                    </a:lnTo>
                    <a:lnTo>
                      <a:pt x="12" y="0"/>
                    </a:lnTo>
                    <a:lnTo>
                      <a:pt x="6" y="0"/>
                    </a:lnTo>
                    <a:lnTo>
                      <a:pt x="0" y="0"/>
                    </a:lnTo>
                    <a:lnTo>
                      <a:pt x="6" y="0"/>
                    </a:lnTo>
                    <a:lnTo>
                      <a:pt x="12" y="0"/>
                    </a:lnTo>
                    <a:lnTo>
                      <a:pt x="18" y="0"/>
                    </a:lnTo>
                    <a:lnTo>
                      <a:pt x="24" y="0"/>
                    </a:lnTo>
                    <a:lnTo>
                      <a:pt x="30" y="0"/>
                    </a:lnTo>
                    <a:close/>
                  </a:path>
                </a:pathLst>
              </a:custGeom>
              <a:solidFill>
                <a:srgbClr val="1A0C80"/>
              </a:solidFill>
              <a:ln w="9525">
                <a:noFill/>
                <a:round/>
                <a:headEnd/>
                <a:tailEnd/>
              </a:ln>
            </p:spPr>
            <p:txBody>
              <a:bodyPr/>
              <a:lstStyle/>
              <a:p>
                <a:pPr>
                  <a:defRPr/>
                </a:pPr>
                <a:endParaRPr lang="en-GB">
                  <a:solidFill>
                    <a:srgbClr val="FFFFFF"/>
                  </a:solidFill>
                </a:endParaRPr>
              </a:p>
            </p:txBody>
          </p:sp>
          <p:sp>
            <p:nvSpPr>
              <p:cNvPr id="135" name="Freeform 238"/>
              <p:cNvSpPr>
                <a:spLocks/>
              </p:cNvSpPr>
              <p:nvPr/>
            </p:nvSpPr>
            <p:spPr bwMode="auto">
              <a:xfrm>
                <a:off x="4235" y="2191"/>
                <a:ext cx="6" cy="6"/>
              </a:xfrm>
              <a:custGeom>
                <a:avLst/>
                <a:gdLst>
                  <a:gd name="T0" fmla="*/ 6 w 6"/>
                  <a:gd name="T1" fmla="*/ 0 h 5"/>
                  <a:gd name="T2" fmla="*/ 6 w 6"/>
                  <a:gd name="T3" fmla="*/ 0 h 5"/>
                  <a:gd name="T4" fmla="*/ 6 w 6"/>
                  <a:gd name="T5" fmla="*/ 0 h 5"/>
                  <a:gd name="T6" fmla="*/ 0 w 6"/>
                  <a:gd name="T7" fmla="*/ 0 h 5"/>
                  <a:gd name="T8" fmla="*/ 0 w 6"/>
                  <a:gd name="T9" fmla="*/ 0 h 5"/>
                  <a:gd name="T10" fmla="*/ 0 w 6"/>
                  <a:gd name="T11" fmla="*/ 0 h 5"/>
                  <a:gd name="T12" fmla="*/ 0 w 6"/>
                  <a:gd name="T13" fmla="*/ 0 h 5"/>
                  <a:gd name="T14" fmla="*/ 0 w 6"/>
                  <a:gd name="T15" fmla="*/ 0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5"/>
                  <a:gd name="T44" fmla="*/ 6 w 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5">
                    <a:moveTo>
                      <a:pt x="6" y="0"/>
                    </a:moveTo>
                    <a:lnTo>
                      <a:pt x="6" y="0"/>
                    </a:lnTo>
                    <a:lnTo>
                      <a:pt x="0" y="0"/>
                    </a:lnTo>
                    <a:lnTo>
                      <a:pt x="6" y="5"/>
                    </a:lnTo>
                    <a:lnTo>
                      <a:pt x="6" y="0"/>
                    </a:lnTo>
                    <a:close/>
                  </a:path>
                </a:pathLst>
              </a:custGeom>
              <a:solidFill>
                <a:srgbClr val="F7F619"/>
              </a:solidFill>
              <a:ln w="9525">
                <a:noFill/>
                <a:round/>
                <a:headEnd/>
                <a:tailEnd/>
              </a:ln>
            </p:spPr>
            <p:txBody>
              <a:bodyPr/>
              <a:lstStyle/>
              <a:p>
                <a:pPr>
                  <a:defRPr/>
                </a:pPr>
                <a:endParaRPr lang="en-GB">
                  <a:solidFill>
                    <a:srgbClr val="FFFFFF"/>
                  </a:solidFill>
                </a:endParaRPr>
              </a:p>
            </p:txBody>
          </p:sp>
          <p:sp>
            <p:nvSpPr>
              <p:cNvPr id="136" name="Freeform 239"/>
              <p:cNvSpPr>
                <a:spLocks/>
              </p:cNvSpPr>
              <p:nvPr/>
            </p:nvSpPr>
            <p:spPr bwMode="auto">
              <a:xfrm>
                <a:off x="4241" y="2185"/>
                <a:ext cx="6" cy="2"/>
              </a:xfrm>
              <a:custGeom>
                <a:avLst/>
                <a:gdLst>
                  <a:gd name="T0" fmla="*/ 6 w 6"/>
                  <a:gd name="T1" fmla="*/ 0 h 1"/>
                  <a:gd name="T2" fmla="*/ 6 w 6"/>
                  <a:gd name="T3" fmla="*/ 0 h 1"/>
                  <a:gd name="T4" fmla="*/ 6 w 6"/>
                  <a:gd name="T5" fmla="*/ 0 h 1"/>
                  <a:gd name="T6" fmla="*/ 0 w 6"/>
                  <a:gd name="T7" fmla="*/ 0 h 1"/>
                  <a:gd name="T8" fmla="*/ 0 w 6"/>
                  <a:gd name="T9" fmla="*/ 0 h 1"/>
                  <a:gd name="T10" fmla="*/ 0 w 6"/>
                  <a:gd name="T11" fmla="*/ 0 h 1"/>
                  <a:gd name="T12" fmla="*/ 0 w 6"/>
                  <a:gd name="T13" fmla="*/ 0 h 1"/>
                  <a:gd name="T14" fmla="*/ 0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a:solidFill>
                    <a:srgbClr val="FFFFFF"/>
                  </a:solidFill>
                </a:endParaRPr>
              </a:p>
            </p:txBody>
          </p:sp>
          <p:sp>
            <p:nvSpPr>
              <p:cNvPr id="137" name="Freeform 240"/>
              <p:cNvSpPr>
                <a:spLocks/>
              </p:cNvSpPr>
              <p:nvPr/>
            </p:nvSpPr>
            <p:spPr bwMode="auto">
              <a:xfrm>
                <a:off x="4229" y="2185"/>
                <a:ext cx="6" cy="2"/>
              </a:xfrm>
              <a:custGeom>
                <a:avLst/>
                <a:gdLst>
                  <a:gd name="T0" fmla="*/ 6 w 6"/>
                  <a:gd name="T1" fmla="*/ 0 h 1"/>
                  <a:gd name="T2" fmla="*/ 6 w 6"/>
                  <a:gd name="T3" fmla="*/ 0 h 1"/>
                  <a:gd name="T4" fmla="*/ 6 w 6"/>
                  <a:gd name="T5" fmla="*/ 0 h 1"/>
                  <a:gd name="T6" fmla="*/ 6 w 6"/>
                  <a:gd name="T7" fmla="*/ 0 h 1"/>
                  <a:gd name="T8" fmla="*/ 0 w 6"/>
                  <a:gd name="T9" fmla="*/ 0 h 1"/>
                  <a:gd name="T10" fmla="*/ 0 w 6"/>
                  <a:gd name="T11" fmla="*/ 0 h 1"/>
                  <a:gd name="T12" fmla="*/ 0 w 6"/>
                  <a:gd name="T13" fmla="*/ 0 h 1"/>
                  <a:gd name="T14" fmla="*/ 6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a:solidFill>
                    <a:srgbClr val="FFFFFF"/>
                  </a:solidFill>
                </a:endParaRPr>
              </a:p>
            </p:txBody>
          </p:sp>
          <p:sp>
            <p:nvSpPr>
              <p:cNvPr id="138" name="Freeform 241"/>
              <p:cNvSpPr>
                <a:spLocks/>
              </p:cNvSpPr>
              <p:nvPr/>
            </p:nvSpPr>
            <p:spPr bwMode="auto">
              <a:xfrm>
                <a:off x="4188" y="2157"/>
                <a:ext cx="238" cy="162"/>
              </a:xfrm>
              <a:custGeom>
                <a:avLst/>
                <a:gdLst>
                  <a:gd name="T0" fmla="*/ 238 w 238"/>
                  <a:gd name="T1" fmla="*/ 0 h 156"/>
                  <a:gd name="T2" fmla="*/ 0 w 238"/>
                  <a:gd name="T3" fmla="*/ 0 h 156"/>
                  <a:gd name="T4" fmla="*/ 0 w 238"/>
                  <a:gd name="T5" fmla="*/ 1704 h 156"/>
                  <a:gd name="T6" fmla="*/ 238 w 238"/>
                  <a:gd name="T7" fmla="*/ 1704 h 156"/>
                  <a:gd name="T8" fmla="*/ 238 w 238"/>
                  <a:gd name="T9" fmla="*/ 0 h 156"/>
                  <a:gd name="T10" fmla="*/ 238 w 238"/>
                  <a:gd name="T11" fmla="*/ 0 h 156"/>
                  <a:gd name="T12" fmla="*/ 0 60000 65536"/>
                  <a:gd name="T13" fmla="*/ 0 60000 65536"/>
                  <a:gd name="T14" fmla="*/ 0 60000 65536"/>
                  <a:gd name="T15" fmla="*/ 0 60000 65536"/>
                  <a:gd name="T16" fmla="*/ 0 60000 65536"/>
                  <a:gd name="T17" fmla="*/ 0 60000 65536"/>
                  <a:gd name="T18" fmla="*/ 0 w 238"/>
                  <a:gd name="T19" fmla="*/ 0 h 156"/>
                  <a:gd name="T20" fmla="*/ 238 w 23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38" h="156">
                    <a:moveTo>
                      <a:pt x="238" y="0"/>
                    </a:moveTo>
                    <a:lnTo>
                      <a:pt x="0" y="0"/>
                    </a:lnTo>
                    <a:lnTo>
                      <a:pt x="0" y="156"/>
                    </a:lnTo>
                    <a:lnTo>
                      <a:pt x="238" y="156"/>
                    </a:lnTo>
                    <a:lnTo>
                      <a:pt x="238" y="0"/>
                    </a:lnTo>
                  </a:path>
                </a:pathLst>
              </a:custGeom>
              <a:noFill/>
              <a:ln w="0">
                <a:solidFill>
                  <a:srgbClr val="000000"/>
                </a:solidFill>
                <a:prstDash val="solid"/>
                <a:round/>
                <a:headEnd/>
                <a:tailEnd/>
              </a:ln>
            </p:spPr>
            <p:txBody>
              <a:bodyPr/>
              <a:lstStyle/>
              <a:p>
                <a:pPr>
                  <a:defRPr/>
                </a:pPr>
                <a:endParaRPr lang="en-GB">
                  <a:solidFill>
                    <a:srgbClr val="FFFFFF"/>
                  </a:solidFill>
                </a:endParaRPr>
              </a:p>
            </p:txBody>
          </p:sp>
        </p:grpSp>
        <p:graphicFrame>
          <p:nvGraphicFramePr>
            <p:cNvPr id="18" name="Object 252"/>
            <p:cNvGraphicFramePr>
              <a:graphicFrameLocks noChangeAspect="1"/>
            </p:cNvGraphicFramePr>
            <p:nvPr/>
          </p:nvGraphicFramePr>
          <p:xfrm>
            <a:off x="369889" y="5298398"/>
            <a:ext cx="159887" cy="104250"/>
          </p:xfrm>
          <a:graphic>
            <a:graphicData uri="http://schemas.openxmlformats.org/presentationml/2006/ole">
              <mc:AlternateContent xmlns:mc="http://schemas.openxmlformats.org/markup-compatibility/2006">
                <mc:Choice xmlns:v="urn:schemas-microsoft-com:vml" Requires="v">
                  <p:oleObj spid="_x0000_s366603" name="Clip" r:id="rId7" imgW="2835360" imgH="1920600" progId="">
                    <p:embed/>
                  </p:oleObj>
                </mc:Choice>
                <mc:Fallback>
                  <p:oleObj name="Clip" r:id="rId7" imgW="2835360" imgH="19206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889" y="5298398"/>
                          <a:ext cx="159887" cy="10425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9" name="Group 214"/>
            <p:cNvGrpSpPr>
              <a:grpSpLocks/>
            </p:cNvGrpSpPr>
            <p:nvPr userDrawn="1"/>
          </p:nvGrpSpPr>
          <p:grpSpPr bwMode="auto">
            <a:xfrm>
              <a:off x="1847017" y="5298398"/>
              <a:ext cx="166365" cy="106293"/>
              <a:chOff x="4187" y="2402"/>
              <a:chExt cx="240" cy="161"/>
            </a:xfrm>
          </p:grpSpPr>
          <p:sp>
            <p:nvSpPr>
              <p:cNvPr id="122" name="Freeform 215"/>
              <p:cNvSpPr>
                <a:spLocks/>
              </p:cNvSpPr>
              <p:nvPr/>
            </p:nvSpPr>
            <p:spPr bwMode="auto">
              <a:xfrm>
                <a:off x="4234" y="2402"/>
                <a:ext cx="191" cy="161"/>
              </a:xfrm>
              <a:custGeom>
                <a:avLst/>
                <a:gdLst>
                  <a:gd name="T0" fmla="*/ 191 w 191"/>
                  <a:gd name="T1" fmla="*/ 1066 h 156"/>
                  <a:gd name="T2" fmla="*/ 191 w 191"/>
                  <a:gd name="T3" fmla="*/ 0 h 156"/>
                  <a:gd name="T4" fmla="*/ 0 w 191"/>
                  <a:gd name="T5" fmla="*/ 0 h 156"/>
                  <a:gd name="T6" fmla="*/ 0 w 191"/>
                  <a:gd name="T7" fmla="*/ 1066 h 156"/>
                  <a:gd name="T8" fmla="*/ 191 w 191"/>
                  <a:gd name="T9" fmla="*/ 1066 h 156"/>
                  <a:gd name="T10" fmla="*/ 191 w 191"/>
                  <a:gd name="T11" fmla="*/ 1066 h 156"/>
                  <a:gd name="T12" fmla="*/ 0 60000 65536"/>
                  <a:gd name="T13" fmla="*/ 0 60000 65536"/>
                  <a:gd name="T14" fmla="*/ 0 60000 65536"/>
                  <a:gd name="T15" fmla="*/ 0 60000 65536"/>
                  <a:gd name="T16" fmla="*/ 0 60000 65536"/>
                  <a:gd name="T17" fmla="*/ 0 60000 65536"/>
                  <a:gd name="T18" fmla="*/ 0 w 191"/>
                  <a:gd name="T19" fmla="*/ 0 h 156"/>
                  <a:gd name="T20" fmla="*/ 191 w 191"/>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91" h="156">
                    <a:moveTo>
                      <a:pt x="191" y="156"/>
                    </a:moveTo>
                    <a:lnTo>
                      <a:pt x="191" y="0"/>
                    </a:lnTo>
                    <a:lnTo>
                      <a:pt x="0" y="0"/>
                    </a:lnTo>
                    <a:lnTo>
                      <a:pt x="0" y="156"/>
                    </a:lnTo>
                    <a:lnTo>
                      <a:pt x="191" y="156"/>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123" name="Freeform 216"/>
              <p:cNvSpPr>
                <a:spLocks/>
              </p:cNvSpPr>
              <p:nvPr/>
            </p:nvSpPr>
            <p:spPr bwMode="auto">
              <a:xfrm>
                <a:off x="4187" y="2402"/>
                <a:ext cx="77" cy="161"/>
              </a:xfrm>
              <a:custGeom>
                <a:avLst/>
                <a:gdLst>
                  <a:gd name="T0" fmla="*/ 77 w 77"/>
                  <a:gd name="T1" fmla="*/ 1066 h 156"/>
                  <a:gd name="T2" fmla="*/ 77 w 77"/>
                  <a:gd name="T3" fmla="*/ 0 h 156"/>
                  <a:gd name="T4" fmla="*/ 0 w 77"/>
                  <a:gd name="T5" fmla="*/ 0 h 156"/>
                  <a:gd name="T6" fmla="*/ 0 w 77"/>
                  <a:gd name="T7" fmla="*/ 1066 h 156"/>
                  <a:gd name="T8" fmla="*/ 77 w 77"/>
                  <a:gd name="T9" fmla="*/ 1066 h 156"/>
                  <a:gd name="T10" fmla="*/ 77 w 77"/>
                  <a:gd name="T11" fmla="*/ 106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a:solidFill>
                    <a:srgbClr val="FFFFFF"/>
                  </a:solidFill>
                </a:endParaRPr>
              </a:p>
            </p:txBody>
          </p:sp>
          <p:sp>
            <p:nvSpPr>
              <p:cNvPr id="124" name="Freeform 217"/>
              <p:cNvSpPr>
                <a:spLocks/>
              </p:cNvSpPr>
              <p:nvPr/>
            </p:nvSpPr>
            <p:spPr bwMode="auto">
              <a:xfrm>
                <a:off x="4348" y="2402"/>
                <a:ext cx="79" cy="161"/>
              </a:xfrm>
              <a:custGeom>
                <a:avLst/>
                <a:gdLst>
                  <a:gd name="T0" fmla="*/ 78 w 78"/>
                  <a:gd name="T1" fmla="*/ 1066 h 156"/>
                  <a:gd name="T2" fmla="*/ 78 w 78"/>
                  <a:gd name="T3" fmla="*/ 0 h 156"/>
                  <a:gd name="T4" fmla="*/ 0 w 78"/>
                  <a:gd name="T5" fmla="*/ 0 h 156"/>
                  <a:gd name="T6" fmla="*/ 0 w 78"/>
                  <a:gd name="T7" fmla="*/ 1066 h 156"/>
                  <a:gd name="T8" fmla="*/ 78 w 78"/>
                  <a:gd name="T9" fmla="*/ 1066 h 156"/>
                  <a:gd name="T10" fmla="*/ 78 w 78"/>
                  <a:gd name="T11" fmla="*/ 1066 h 156"/>
                  <a:gd name="T12" fmla="*/ 0 60000 65536"/>
                  <a:gd name="T13" fmla="*/ 0 60000 65536"/>
                  <a:gd name="T14" fmla="*/ 0 60000 65536"/>
                  <a:gd name="T15" fmla="*/ 0 60000 65536"/>
                  <a:gd name="T16" fmla="*/ 0 60000 65536"/>
                  <a:gd name="T17" fmla="*/ 0 60000 65536"/>
                  <a:gd name="T18" fmla="*/ 0 w 78"/>
                  <a:gd name="T19" fmla="*/ 0 h 156"/>
                  <a:gd name="T20" fmla="*/ 78 w 7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8" h="156">
                    <a:moveTo>
                      <a:pt x="78" y="156"/>
                    </a:moveTo>
                    <a:lnTo>
                      <a:pt x="78" y="0"/>
                    </a:lnTo>
                    <a:lnTo>
                      <a:pt x="0" y="0"/>
                    </a:lnTo>
                    <a:lnTo>
                      <a:pt x="0" y="156"/>
                    </a:lnTo>
                    <a:lnTo>
                      <a:pt x="78" y="156"/>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125" name="Freeform 218"/>
              <p:cNvSpPr>
                <a:spLocks/>
              </p:cNvSpPr>
              <p:nvPr/>
            </p:nvSpPr>
            <p:spPr bwMode="auto">
              <a:xfrm>
                <a:off x="4187" y="2402"/>
                <a:ext cx="238" cy="161"/>
              </a:xfrm>
              <a:custGeom>
                <a:avLst/>
                <a:gdLst>
                  <a:gd name="T0" fmla="*/ 19 w 244"/>
                  <a:gd name="T1" fmla="*/ 19856 h 151"/>
                  <a:gd name="T2" fmla="*/ 19 w 244"/>
                  <a:gd name="T3" fmla="*/ 0 h 151"/>
                  <a:gd name="T4" fmla="*/ 0 w 244"/>
                  <a:gd name="T5" fmla="*/ 0 h 151"/>
                  <a:gd name="T6" fmla="*/ 0 w 244"/>
                  <a:gd name="T7" fmla="*/ 19856 h 151"/>
                  <a:gd name="T8" fmla="*/ 19 w 244"/>
                  <a:gd name="T9" fmla="*/ 19856 h 151"/>
                  <a:gd name="T10" fmla="*/ 19 w 244"/>
                  <a:gd name="T11" fmla="*/ 19856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a:solidFill>
                    <a:srgbClr val="FFFFFF"/>
                  </a:solidFill>
                </a:endParaRPr>
              </a:p>
            </p:txBody>
          </p:sp>
        </p:grpSp>
        <p:grpSp>
          <p:nvGrpSpPr>
            <p:cNvPr id="20" name="Group 269"/>
            <p:cNvGrpSpPr>
              <a:grpSpLocks noChangeAspect="1"/>
            </p:cNvGrpSpPr>
            <p:nvPr userDrawn="1"/>
          </p:nvGrpSpPr>
          <p:grpSpPr bwMode="auto">
            <a:xfrm>
              <a:off x="790121" y="5298398"/>
              <a:ext cx="160549" cy="102873"/>
              <a:chOff x="4214" y="2064"/>
              <a:chExt cx="242" cy="157"/>
            </a:xfrm>
          </p:grpSpPr>
          <p:sp>
            <p:nvSpPr>
              <p:cNvPr id="118" name="AutoShape 270"/>
              <p:cNvSpPr>
                <a:spLocks noChangeAspect="1" noChangeArrowheads="1" noTextEdit="1"/>
              </p:cNvSpPr>
              <p:nvPr/>
            </p:nvSpPr>
            <p:spPr bwMode="auto">
              <a:xfrm>
                <a:off x="4214" y="2064"/>
                <a:ext cx="242" cy="157"/>
              </a:xfrm>
              <a:prstGeom prst="rect">
                <a:avLst/>
              </a:prstGeom>
              <a:noFill/>
              <a:ln w="6350" algn="ctr">
                <a:solidFill>
                  <a:schemeClr val="tx1"/>
                </a:solidFill>
                <a:miter lim="800000"/>
                <a:headEnd/>
                <a:tailEnd/>
              </a:ln>
            </p:spPr>
            <p:txBody>
              <a:bodyPr/>
              <a:lstStyle/>
              <a:p>
                <a:pPr>
                  <a:defRPr/>
                </a:pPr>
                <a:endParaRPr lang="en-GB">
                  <a:solidFill>
                    <a:srgbClr val="FFFFFF"/>
                  </a:solidFill>
                </a:endParaRPr>
              </a:p>
            </p:txBody>
          </p:sp>
          <p:sp>
            <p:nvSpPr>
              <p:cNvPr id="119" name="Rectangle 271"/>
              <p:cNvSpPr>
                <a:spLocks noChangeArrowheads="1"/>
              </p:cNvSpPr>
              <p:nvPr/>
            </p:nvSpPr>
            <p:spPr bwMode="auto">
              <a:xfrm>
                <a:off x="4214" y="2064"/>
                <a:ext cx="242" cy="53"/>
              </a:xfrm>
              <a:prstGeom prst="rect">
                <a:avLst/>
              </a:prstGeom>
              <a:solidFill>
                <a:srgbClr val="FFFF00"/>
              </a:solidFill>
              <a:ln w="9525">
                <a:noFill/>
                <a:miter lim="800000"/>
                <a:headEnd/>
                <a:tailEnd/>
              </a:ln>
            </p:spPr>
            <p:txBody>
              <a:bodyPr/>
              <a:lstStyle/>
              <a:p>
                <a:pPr eaLnBrk="0" hangingPunct="0">
                  <a:spcBef>
                    <a:spcPct val="50000"/>
                  </a:spcBef>
                  <a:defRPr/>
                </a:pPr>
                <a:endParaRPr lang="en-US">
                  <a:solidFill>
                    <a:srgbClr val="FFFFFF"/>
                  </a:solidFill>
                </a:endParaRPr>
              </a:p>
            </p:txBody>
          </p:sp>
          <p:sp>
            <p:nvSpPr>
              <p:cNvPr id="120" name="Rectangle 272"/>
              <p:cNvSpPr>
                <a:spLocks noChangeArrowheads="1"/>
              </p:cNvSpPr>
              <p:nvPr/>
            </p:nvSpPr>
            <p:spPr bwMode="auto">
              <a:xfrm>
                <a:off x="4214" y="2117"/>
                <a:ext cx="242" cy="51"/>
              </a:xfrm>
              <a:prstGeom prst="rect">
                <a:avLst/>
              </a:prstGeom>
              <a:solidFill>
                <a:srgbClr val="51DC00"/>
              </a:solidFill>
              <a:ln w="9525">
                <a:noFill/>
                <a:miter lim="800000"/>
                <a:headEnd/>
                <a:tailEnd/>
              </a:ln>
            </p:spPr>
            <p:txBody>
              <a:bodyPr/>
              <a:lstStyle/>
              <a:p>
                <a:pPr eaLnBrk="0" hangingPunct="0">
                  <a:spcBef>
                    <a:spcPct val="50000"/>
                  </a:spcBef>
                  <a:defRPr/>
                </a:pPr>
                <a:endParaRPr lang="en-US">
                  <a:solidFill>
                    <a:srgbClr val="FFFFFF"/>
                  </a:solidFill>
                </a:endParaRPr>
              </a:p>
            </p:txBody>
          </p:sp>
          <p:sp>
            <p:nvSpPr>
              <p:cNvPr id="121" name="Rectangle 273"/>
              <p:cNvSpPr>
                <a:spLocks noChangeArrowheads="1"/>
              </p:cNvSpPr>
              <p:nvPr/>
            </p:nvSpPr>
            <p:spPr bwMode="auto">
              <a:xfrm>
                <a:off x="4214" y="2168"/>
                <a:ext cx="242" cy="53"/>
              </a:xfrm>
              <a:prstGeom prst="rect">
                <a:avLst/>
              </a:prstGeom>
              <a:solidFill>
                <a:srgbClr val="FF0000"/>
              </a:solidFill>
              <a:ln w="9525">
                <a:noFill/>
                <a:miter lim="800000"/>
                <a:headEnd/>
                <a:tailEnd/>
              </a:ln>
            </p:spPr>
            <p:txBody>
              <a:bodyPr/>
              <a:lstStyle/>
              <a:p>
                <a:pPr eaLnBrk="0" hangingPunct="0">
                  <a:spcBef>
                    <a:spcPct val="50000"/>
                  </a:spcBef>
                  <a:defRPr/>
                </a:pPr>
                <a:endParaRPr lang="en-US">
                  <a:solidFill>
                    <a:srgbClr val="FFFFFF"/>
                  </a:solidFill>
                </a:endParaRPr>
              </a:p>
            </p:txBody>
          </p:sp>
        </p:grpSp>
        <p:grpSp>
          <p:nvGrpSpPr>
            <p:cNvPr id="21" name="Group 16"/>
            <p:cNvGrpSpPr>
              <a:grpSpLocks/>
            </p:cNvGrpSpPr>
            <p:nvPr userDrawn="1"/>
          </p:nvGrpSpPr>
          <p:grpSpPr bwMode="auto">
            <a:xfrm>
              <a:off x="1854256" y="5092835"/>
              <a:ext cx="163609" cy="106293"/>
              <a:chOff x="1116" y="1646"/>
              <a:chExt cx="245" cy="151"/>
            </a:xfrm>
          </p:grpSpPr>
          <p:sp>
            <p:nvSpPr>
              <p:cNvPr id="115" name="Freeform 17"/>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116" name="Freeform 18"/>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117" name="Freeform 19"/>
              <p:cNvSpPr>
                <a:spLocks/>
              </p:cNvSpPr>
              <p:nvPr/>
            </p:nvSpPr>
            <p:spPr bwMode="auto">
              <a:xfrm>
                <a:off x="1116" y="1646"/>
                <a:ext cx="245" cy="151"/>
              </a:xfrm>
              <a:custGeom>
                <a:avLst/>
                <a:gdLst>
                  <a:gd name="T0" fmla="*/ 244 w 244"/>
                  <a:gd name="T1" fmla="*/ 61 h 151"/>
                  <a:gd name="T2" fmla="*/ 89 w 244"/>
                  <a:gd name="T3" fmla="*/ 61 h 151"/>
                  <a:gd name="T4" fmla="*/ 89 w 244"/>
                  <a:gd name="T5" fmla="*/ 0 h 151"/>
                  <a:gd name="T6" fmla="*/ 59 w 244"/>
                  <a:gd name="T7" fmla="*/ 0 h 151"/>
                  <a:gd name="T8" fmla="*/ 59 w 244"/>
                  <a:gd name="T9" fmla="*/ 61 h 151"/>
                  <a:gd name="T10" fmla="*/ 0 w 244"/>
                  <a:gd name="T11" fmla="*/ 61 h 151"/>
                  <a:gd name="T12" fmla="*/ 0 w 244"/>
                  <a:gd name="T13" fmla="*/ 89 h 151"/>
                  <a:gd name="T14" fmla="*/ 59 w 244"/>
                  <a:gd name="T15" fmla="*/ 89 h 151"/>
                  <a:gd name="T16" fmla="*/ 59 w 244"/>
                  <a:gd name="T17" fmla="*/ 151 h 151"/>
                  <a:gd name="T18" fmla="*/ 89 w 244"/>
                  <a:gd name="T19" fmla="*/ 151 h 151"/>
                  <a:gd name="T20" fmla="*/ 89 w 244"/>
                  <a:gd name="T21" fmla="*/ 89 h 151"/>
                  <a:gd name="T22" fmla="*/ 244 w 244"/>
                  <a:gd name="T23" fmla="*/ 89 h 151"/>
                  <a:gd name="T24" fmla="*/ 244 w 244"/>
                  <a:gd name="T25" fmla="*/ 61 h 151"/>
                  <a:gd name="T26" fmla="*/ 244 w 244"/>
                  <a:gd name="T27" fmla="*/ 61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1"/>
                    </a:moveTo>
                    <a:lnTo>
                      <a:pt x="89" y="61"/>
                    </a:lnTo>
                    <a:lnTo>
                      <a:pt x="89" y="0"/>
                    </a:lnTo>
                    <a:lnTo>
                      <a:pt x="59" y="0"/>
                    </a:lnTo>
                    <a:lnTo>
                      <a:pt x="59" y="61"/>
                    </a:lnTo>
                    <a:lnTo>
                      <a:pt x="0" y="61"/>
                    </a:lnTo>
                    <a:lnTo>
                      <a:pt x="0" y="89"/>
                    </a:lnTo>
                    <a:lnTo>
                      <a:pt x="59" y="89"/>
                    </a:lnTo>
                    <a:lnTo>
                      <a:pt x="59" y="151"/>
                    </a:lnTo>
                    <a:lnTo>
                      <a:pt x="89" y="151"/>
                    </a:lnTo>
                    <a:lnTo>
                      <a:pt x="89" y="89"/>
                    </a:lnTo>
                    <a:lnTo>
                      <a:pt x="244" y="89"/>
                    </a:lnTo>
                    <a:lnTo>
                      <a:pt x="244" y="61"/>
                    </a:lnTo>
                    <a:close/>
                  </a:path>
                </a:pathLst>
              </a:custGeom>
              <a:solidFill>
                <a:srgbClr val="0C419A"/>
              </a:solidFill>
              <a:ln w="9525">
                <a:noFill/>
                <a:round/>
                <a:headEnd/>
                <a:tailEnd/>
              </a:ln>
            </p:spPr>
            <p:txBody>
              <a:bodyPr/>
              <a:lstStyle/>
              <a:p>
                <a:pPr>
                  <a:defRPr/>
                </a:pPr>
                <a:endParaRPr lang="en-GB">
                  <a:solidFill>
                    <a:srgbClr val="FFFFFF"/>
                  </a:solidFill>
                </a:endParaRPr>
              </a:p>
            </p:txBody>
          </p:sp>
        </p:grpSp>
        <p:grpSp>
          <p:nvGrpSpPr>
            <p:cNvPr id="22" name="Group 21"/>
            <p:cNvGrpSpPr>
              <a:grpSpLocks/>
            </p:cNvGrpSpPr>
            <p:nvPr userDrawn="1"/>
          </p:nvGrpSpPr>
          <p:grpSpPr bwMode="auto">
            <a:xfrm>
              <a:off x="3341609" y="5092835"/>
              <a:ext cx="163288" cy="104917"/>
              <a:chOff x="1117" y="2897"/>
              <a:chExt cx="243" cy="157"/>
            </a:xfrm>
          </p:grpSpPr>
          <p:sp>
            <p:nvSpPr>
              <p:cNvPr id="111" name="Freeform 21"/>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112" name="Freeform 22"/>
              <p:cNvSpPr>
                <a:spLocks/>
              </p:cNvSpPr>
              <p:nvPr/>
            </p:nvSpPr>
            <p:spPr bwMode="auto">
              <a:xfrm>
                <a:off x="1117" y="2897"/>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a:solidFill>
                    <a:srgbClr val="FFFFFF"/>
                  </a:solidFill>
                </a:endParaRPr>
              </a:p>
            </p:txBody>
          </p:sp>
          <p:sp>
            <p:nvSpPr>
              <p:cNvPr id="113" name="Freeform 23"/>
              <p:cNvSpPr>
                <a:spLocks/>
              </p:cNvSpPr>
              <p:nvPr/>
            </p:nvSpPr>
            <p:spPr bwMode="auto">
              <a:xfrm>
                <a:off x="1277" y="2897"/>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114" name="Freeform 24"/>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solidFill>
                    <a:srgbClr val="FFFFFF"/>
                  </a:solidFill>
                </a:endParaRPr>
              </a:p>
            </p:txBody>
          </p:sp>
        </p:grpSp>
        <p:grpSp>
          <p:nvGrpSpPr>
            <p:cNvPr id="23" name="Group 25"/>
            <p:cNvGrpSpPr>
              <a:grpSpLocks/>
            </p:cNvGrpSpPr>
            <p:nvPr userDrawn="1"/>
          </p:nvGrpSpPr>
          <p:grpSpPr bwMode="auto">
            <a:xfrm>
              <a:off x="3130146" y="5092835"/>
              <a:ext cx="163288" cy="104917"/>
              <a:chOff x="1118" y="2646"/>
              <a:chExt cx="243" cy="157"/>
            </a:xfrm>
          </p:grpSpPr>
          <p:sp>
            <p:nvSpPr>
              <p:cNvPr id="107" name="Freeform 26"/>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108" name="Freeform 27"/>
              <p:cNvSpPr>
                <a:spLocks/>
              </p:cNvSpPr>
              <p:nvPr/>
            </p:nvSpPr>
            <p:spPr bwMode="auto">
              <a:xfrm>
                <a:off x="1118" y="2646"/>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a:solidFill>
                    <a:srgbClr val="FFFFFF"/>
                  </a:solidFill>
                </a:endParaRPr>
              </a:p>
            </p:txBody>
          </p:sp>
          <p:sp>
            <p:nvSpPr>
              <p:cNvPr id="109" name="Freeform 28"/>
              <p:cNvSpPr>
                <a:spLocks/>
              </p:cNvSpPr>
              <p:nvPr/>
            </p:nvSpPr>
            <p:spPr bwMode="auto">
              <a:xfrm>
                <a:off x="1278" y="2646"/>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7F00"/>
              </a:solidFill>
              <a:ln w="9525">
                <a:noFill/>
                <a:round/>
                <a:headEnd/>
                <a:tailEnd/>
              </a:ln>
            </p:spPr>
            <p:txBody>
              <a:bodyPr/>
              <a:lstStyle/>
              <a:p>
                <a:pPr>
                  <a:defRPr/>
                </a:pPr>
                <a:endParaRPr lang="en-GB">
                  <a:solidFill>
                    <a:srgbClr val="FFFFFF"/>
                  </a:solidFill>
                </a:endParaRPr>
              </a:p>
            </p:txBody>
          </p:sp>
          <p:sp>
            <p:nvSpPr>
              <p:cNvPr id="110" name="Freeform 29"/>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solidFill>
                    <a:srgbClr val="FFFFFF"/>
                  </a:solidFill>
                </a:endParaRPr>
              </a:p>
            </p:txBody>
          </p:sp>
        </p:grpSp>
        <p:grpSp>
          <p:nvGrpSpPr>
            <p:cNvPr id="24" name="Group 30"/>
            <p:cNvGrpSpPr>
              <a:grpSpLocks/>
            </p:cNvGrpSpPr>
            <p:nvPr userDrawn="1"/>
          </p:nvGrpSpPr>
          <p:grpSpPr bwMode="auto">
            <a:xfrm>
              <a:off x="2277513" y="5092835"/>
              <a:ext cx="163288" cy="104596"/>
              <a:chOff x="1117" y="2143"/>
              <a:chExt cx="243" cy="155"/>
            </a:xfrm>
          </p:grpSpPr>
          <p:sp>
            <p:nvSpPr>
              <p:cNvPr id="103" name="Freeform 31"/>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104" name="Freeform 32"/>
              <p:cNvSpPr>
                <a:spLocks/>
              </p:cNvSpPr>
              <p:nvPr/>
            </p:nvSpPr>
            <p:spPr bwMode="auto">
              <a:xfrm>
                <a:off x="1117" y="2143"/>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000000"/>
              </a:solidFill>
              <a:ln w="9525">
                <a:noFill/>
                <a:round/>
                <a:headEnd/>
                <a:tailEnd/>
              </a:ln>
            </p:spPr>
            <p:txBody>
              <a:bodyPr/>
              <a:lstStyle/>
              <a:p>
                <a:pPr>
                  <a:defRPr/>
                </a:pPr>
                <a:endParaRPr lang="en-GB">
                  <a:solidFill>
                    <a:srgbClr val="FFFFFF"/>
                  </a:solidFill>
                </a:endParaRPr>
              </a:p>
            </p:txBody>
          </p:sp>
          <p:sp>
            <p:nvSpPr>
              <p:cNvPr id="105" name="Freeform 33"/>
              <p:cNvSpPr>
                <a:spLocks/>
              </p:cNvSpPr>
              <p:nvPr/>
            </p:nvSpPr>
            <p:spPr bwMode="auto">
              <a:xfrm>
                <a:off x="1117" y="2248"/>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106" name="Freeform 34"/>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solidFill>
                    <a:srgbClr val="FFFFFF"/>
                  </a:solidFill>
                </a:endParaRPr>
              </a:p>
            </p:txBody>
          </p:sp>
        </p:grpSp>
        <p:grpSp>
          <p:nvGrpSpPr>
            <p:cNvPr id="25" name="Group 35"/>
            <p:cNvGrpSpPr>
              <a:grpSpLocks/>
            </p:cNvGrpSpPr>
            <p:nvPr userDrawn="1"/>
          </p:nvGrpSpPr>
          <p:grpSpPr bwMode="auto">
            <a:xfrm>
              <a:off x="2066045" y="5092835"/>
              <a:ext cx="163288" cy="104596"/>
              <a:chOff x="1117" y="1892"/>
              <a:chExt cx="243" cy="155"/>
            </a:xfrm>
          </p:grpSpPr>
          <p:sp>
            <p:nvSpPr>
              <p:cNvPr id="99" name="Freeform 36"/>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100" name="Freeform 37"/>
              <p:cNvSpPr>
                <a:spLocks/>
              </p:cNvSpPr>
              <p:nvPr/>
            </p:nvSpPr>
            <p:spPr bwMode="auto">
              <a:xfrm>
                <a:off x="1117" y="1892"/>
                <a:ext cx="77" cy="155"/>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a:solidFill>
                    <a:srgbClr val="FFFFFF"/>
                  </a:solidFill>
                </a:endParaRPr>
              </a:p>
            </p:txBody>
          </p:sp>
          <p:sp>
            <p:nvSpPr>
              <p:cNvPr id="101" name="Freeform 38"/>
              <p:cNvSpPr>
                <a:spLocks/>
              </p:cNvSpPr>
              <p:nvPr/>
            </p:nvSpPr>
            <p:spPr bwMode="auto">
              <a:xfrm>
                <a:off x="1277" y="1892"/>
                <a:ext cx="83" cy="155"/>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102" name="Freeform 39"/>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solidFill>
                    <a:srgbClr val="FFFFFF"/>
                  </a:solidFill>
                </a:endParaRPr>
              </a:p>
            </p:txBody>
          </p:sp>
        </p:grpSp>
        <p:grpSp>
          <p:nvGrpSpPr>
            <p:cNvPr id="26" name="Group 255"/>
            <p:cNvGrpSpPr>
              <a:grpSpLocks/>
            </p:cNvGrpSpPr>
            <p:nvPr userDrawn="1"/>
          </p:nvGrpSpPr>
          <p:grpSpPr bwMode="auto">
            <a:xfrm>
              <a:off x="1431114" y="5092835"/>
              <a:ext cx="163489" cy="106268"/>
              <a:chOff x="7106991" y="2034190"/>
              <a:chExt cx="255683" cy="163929"/>
            </a:xfrm>
          </p:grpSpPr>
          <p:sp>
            <p:nvSpPr>
              <p:cNvPr id="97" name="Freeform 41"/>
              <p:cNvSpPr>
                <a:spLocks/>
              </p:cNvSpPr>
              <p:nvPr/>
            </p:nvSpPr>
            <p:spPr bwMode="auto">
              <a:xfrm>
                <a:off x="7106991" y="2034190"/>
                <a:ext cx="255683" cy="163929"/>
              </a:xfrm>
              <a:custGeom>
                <a:avLst/>
                <a:gdLst>
                  <a:gd name="T0" fmla="*/ 244 w 244"/>
                  <a:gd name="T1" fmla="*/ 2942 h 151"/>
                  <a:gd name="T2" fmla="*/ 244 w 244"/>
                  <a:gd name="T3" fmla="*/ 0 h 151"/>
                  <a:gd name="T4" fmla="*/ 0 w 244"/>
                  <a:gd name="T5" fmla="*/ 0 h 151"/>
                  <a:gd name="T6" fmla="*/ 0 w 244"/>
                  <a:gd name="T7" fmla="*/ 2942 h 151"/>
                  <a:gd name="T8" fmla="*/ 244 w 244"/>
                  <a:gd name="T9" fmla="*/ 2942 h 151"/>
                  <a:gd name="T10" fmla="*/ 244 w 244"/>
                  <a:gd name="T11" fmla="*/ 2942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98" name="Freeform 42"/>
              <p:cNvSpPr>
                <a:spLocks/>
              </p:cNvSpPr>
              <p:nvPr userDrawn="1"/>
            </p:nvSpPr>
            <p:spPr bwMode="auto">
              <a:xfrm>
                <a:off x="7106991" y="2034190"/>
                <a:ext cx="255683" cy="161827"/>
              </a:xfrm>
              <a:custGeom>
                <a:avLst/>
                <a:gdLst>
                  <a:gd name="T0" fmla="*/ 244 w 244"/>
                  <a:gd name="T1" fmla="*/ 264 h 151"/>
                  <a:gd name="T2" fmla="*/ 95 w 244"/>
                  <a:gd name="T3" fmla="*/ 264 h 151"/>
                  <a:gd name="T4" fmla="*/ 95 w 244"/>
                  <a:gd name="T5" fmla="*/ 0 h 151"/>
                  <a:gd name="T6" fmla="*/ 65 w 244"/>
                  <a:gd name="T7" fmla="*/ 0 h 151"/>
                  <a:gd name="T8" fmla="*/ 65 w 244"/>
                  <a:gd name="T9" fmla="*/ 264 h 151"/>
                  <a:gd name="T10" fmla="*/ 0 w 244"/>
                  <a:gd name="T11" fmla="*/ 264 h 151"/>
                  <a:gd name="T12" fmla="*/ 0 w 244"/>
                  <a:gd name="T13" fmla="*/ 398 h 151"/>
                  <a:gd name="T14" fmla="*/ 65 w 244"/>
                  <a:gd name="T15" fmla="*/ 398 h 151"/>
                  <a:gd name="T16" fmla="*/ 65 w 244"/>
                  <a:gd name="T17" fmla="*/ 666 h 151"/>
                  <a:gd name="T18" fmla="*/ 95 w 244"/>
                  <a:gd name="T19" fmla="*/ 666 h 151"/>
                  <a:gd name="T20" fmla="*/ 95 w 244"/>
                  <a:gd name="T21" fmla="*/ 398 h 151"/>
                  <a:gd name="T22" fmla="*/ 244 w 244"/>
                  <a:gd name="T23" fmla="*/ 398 h 151"/>
                  <a:gd name="T24" fmla="*/ 244 w 244"/>
                  <a:gd name="T25" fmla="*/ 264 h 151"/>
                  <a:gd name="T26" fmla="*/ 244 w 244"/>
                  <a:gd name="T27" fmla="*/ 264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2"/>
                    </a:moveTo>
                    <a:lnTo>
                      <a:pt x="95" y="62"/>
                    </a:lnTo>
                    <a:lnTo>
                      <a:pt x="95" y="0"/>
                    </a:lnTo>
                    <a:lnTo>
                      <a:pt x="65" y="0"/>
                    </a:lnTo>
                    <a:lnTo>
                      <a:pt x="65" y="62"/>
                    </a:lnTo>
                    <a:lnTo>
                      <a:pt x="0" y="62"/>
                    </a:lnTo>
                    <a:lnTo>
                      <a:pt x="0" y="90"/>
                    </a:lnTo>
                    <a:lnTo>
                      <a:pt x="65" y="90"/>
                    </a:lnTo>
                    <a:lnTo>
                      <a:pt x="65" y="151"/>
                    </a:lnTo>
                    <a:lnTo>
                      <a:pt x="95" y="151"/>
                    </a:lnTo>
                    <a:lnTo>
                      <a:pt x="95" y="90"/>
                    </a:lnTo>
                    <a:lnTo>
                      <a:pt x="244" y="90"/>
                    </a:lnTo>
                    <a:lnTo>
                      <a:pt x="244" y="62"/>
                    </a:lnTo>
                    <a:close/>
                  </a:path>
                </a:pathLst>
              </a:custGeom>
              <a:solidFill>
                <a:srgbClr val="FFFFFF"/>
              </a:solidFill>
              <a:ln w="9525">
                <a:noFill/>
                <a:round/>
                <a:headEnd/>
                <a:tailEnd/>
              </a:ln>
            </p:spPr>
            <p:txBody>
              <a:bodyPr/>
              <a:lstStyle/>
              <a:p>
                <a:pPr>
                  <a:defRPr/>
                </a:pPr>
                <a:endParaRPr lang="en-GB">
                  <a:solidFill>
                    <a:srgbClr val="FFFFFF"/>
                  </a:solidFill>
                </a:endParaRPr>
              </a:p>
            </p:txBody>
          </p:sp>
        </p:grpSp>
        <p:grpSp>
          <p:nvGrpSpPr>
            <p:cNvPr id="27" name="Group 254"/>
            <p:cNvGrpSpPr>
              <a:grpSpLocks/>
            </p:cNvGrpSpPr>
            <p:nvPr userDrawn="1"/>
          </p:nvGrpSpPr>
          <p:grpSpPr bwMode="auto">
            <a:xfrm>
              <a:off x="581678" y="5092835"/>
              <a:ext cx="163489" cy="110355"/>
              <a:chOff x="6341261" y="2034186"/>
              <a:chExt cx="254095" cy="170190"/>
            </a:xfrm>
          </p:grpSpPr>
          <p:sp>
            <p:nvSpPr>
              <p:cNvPr id="94" name="Freeform 93"/>
              <p:cNvSpPr>
                <a:spLocks/>
              </p:cNvSpPr>
              <p:nvPr/>
            </p:nvSpPr>
            <p:spPr bwMode="auto">
              <a:xfrm>
                <a:off x="6341261" y="2034186"/>
                <a:ext cx="254095" cy="170190"/>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95" name="Freeform 94"/>
              <p:cNvSpPr>
                <a:spLocks/>
              </p:cNvSpPr>
              <p:nvPr/>
            </p:nvSpPr>
            <p:spPr bwMode="auto">
              <a:xfrm>
                <a:off x="6341261" y="2034186"/>
                <a:ext cx="80463" cy="170190"/>
              </a:xfrm>
              <a:custGeom>
                <a:avLst/>
                <a:gdLst>
                  <a:gd name="T0" fmla="*/ 77 w 77"/>
                  <a:gd name="T1" fmla="*/ 151 h 151"/>
                  <a:gd name="T2" fmla="*/ 77 w 77"/>
                  <a:gd name="T3" fmla="*/ 0 h 151"/>
                  <a:gd name="T4" fmla="*/ 0 w 77"/>
                  <a:gd name="T5" fmla="*/ 0 h 151"/>
                  <a:gd name="T6" fmla="*/ 0 w 77"/>
                  <a:gd name="T7" fmla="*/ 151 h 151"/>
                  <a:gd name="T8" fmla="*/ 77 w 77"/>
                  <a:gd name="T9" fmla="*/ 151 h 151"/>
                  <a:gd name="T10" fmla="*/ 77 w 77"/>
                  <a:gd name="T11" fmla="*/ 151 h 151"/>
                  <a:gd name="T12" fmla="*/ 0 60000 65536"/>
                  <a:gd name="T13" fmla="*/ 0 60000 65536"/>
                  <a:gd name="T14" fmla="*/ 0 60000 65536"/>
                  <a:gd name="T15" fmla="*/ 0 60000 65536"/>
                  <a:gd name="T16" fmla="*/ 0 60000 65536"/>
                  <a:gd name="T17" fmla="*/ 0 60000 65536"/>
                  <a:gd name="T18" fmla="*/ 0 w 77"/>
                  <a:gd name="T19" fmla="*/ 0 h 151"/>
                  <a:gd name="T20" fmla="*/ 77 w 77"/>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77" h="151">
                    <a:moveTo>
                      <a:pt x="77" y="151"/>
                    </a:moveTo>
                    <a:lnTo>
                      <a:pt x="77" y="0"/>
                    </a:lnTo>
                    <a:lnTo>
                      <a:pt x="0" y="0"/>
                    </a:lnTo>
                    <a:lnTo>
                      <a:pt x="0" y="151"/>
                    </a:lnTo>
                    <a:lnTo>
                      <a:pt x="77" y="151"/>
                    </a:lnTo>
                    <a:close/>
                  </a:path>
                </a:pathLst>
              </a:custGeom>
              <a:solidFill>
                <a:srgbClr val="000000"/>
              </a:solidFill>
              <a:ln w="9525">
                <a:noFill/>
                <a:round/>
                <a:headEnd/>
                <a:tailEnd/>
              </a:ln>
            </p:spPr>
            <p:txBody>
              <a:bodyPr/>
              <a:lstStyle/>
              <a:p>
                <a:pPr>
                  <a:defRPr/>
                </a:pPr>
                <a:endParaRPr lang="en-GB">
                  <a:solidFill>
                    <a:srgbClr val="FFFFFF"/>
                  </a:solidFill>
                </a:endParaRPr>
              </a:p>
            </p:txBody>
          </p:sp>
          <p:sp>
            <p:nvSpPr>
              <p:cNvPr id="96" name="Freeform 95"/>
              <p:cNvSpPr>
                <a:spLocks/>
              </p:cNvSpPr>
              <p:nvPr/>
            </p:nvSpPr>
            <p:spPr bwMode="auto">
              <a:xfrm>
                <a:off x="6508541" y="2034186"/>
                <a:ext cx="86815" cy="170190"/>
              </a:xfrm>
              <a:custGeom>
                <a:avLst/>
                <a:gdLst>
                  <a:gd name="T0" fmla="*/ 84 w 84"/>
                  <a:gd name="T1" fmla="*/ 151 h 151"/>
                  <a:gd name="T2" fmla="*/ 84 w 84"/>
                  <a:gd name="T3" fmla="*/ 0 h 151"/>
                  <a:gd name="T4" fmla="*/ 0 w 84"/>
                  <a:gd name="T5" fmla="*/ 0 h 151"/>
                  <a:gd name="T6" fmla="*/ 0 w 84"/>
                  <a:gd name="T7" fmla="*/ 151 h 151"/>
                  <a:gd name="T8" fmla="*/ 84 w 84"/>
                  <a:gd name="T9" fmla="*/ 151 h 151"/>
                  <a:gd name="T10" fmla="*/ 84 w 84"/>
                  <a:gd name="T11" fmla="*/ 151 h 151"/>
                  <a:gd name="T12" fmla="*/ 0 60000 65536"/>
                  <a:gd name="T13" fmla="*/ 0 60000 65536"/>
                  <a:gd name="T14" fmla="*/ 0 60000 65536"/>
                  <a:gd name="T15" fmla="*/ 0 60000 65536"/>
                  <a:gd name="T16" fmla="*/ 0 60000 65536"/>
                  <a:gd name="T17" fmla="*/ 0 60000 65536"/>
                  <a:gd name="T18" fmla="*/ 0 w 84"/>
                  <a:gd name="T19" fmla="*/ 0 h 151"/>
                  <a:gd name="T20" fmla="*/ 84 w 8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84" h="151">
                    <a:moveTo>
                      <a:pt x="84" y="151"/>
                    </a:moveTo>
                    <a:lnTo>
                      <a:pt x="84" y="0"/>
                    </a:lnTo>
                    <a:lnTo>
                      <a:pt x="0" y="0"/>
                    </a:lnTo>
                    <a:lnTo>
                      <a:pt x="0" y="151"/>
                    </a:lnTo>
                    <a:lnTo>
                      <a:pt x="84" y="151"/>
                    </a:lnTo>
                    <a:close/>
                  </a:path>
                </a:pathLst>
              </a:custGeom>
              <a:solidFill>
                <a:srgbClr val="FF0000"/>
              </a:solidFill>
              <a:ln w="9525">
                <a:noFill/>
                <a:round/>
                <a:headEnd/>
                <a:tailEnd/>
              </a:ln>
            </p:spPr>
            <p:txBody>
              <a:bodyPr/>
              <a:lstStyle/>
              <a:p>
                <a:pPr>
                  <a:defRPr/>
                </a:pPr>
                <a:endParaRPr lang="en-GB">
                  <a:solidFill>
                    <a:srgbClr val="FFFFFF"/>
                  </a:solidFill>
                </a:endParaRPr>
              </a:p>
            </p:txBody>
          </p:sp>
        </p:grpSp>
        <p:grpSp>
          <p:nvGrpSpPr>
            <p:cNvPr id="28" name="Group 49"/>
            <p:cNvGrpSpPr>
              <a:grpSpLocks/>
            </p:cNvGrpSpPr>
            <p:nvPr userDrawn="1"/>
          </p:nvGrpSpPr>
          <p:grpSpPr bwMode="auto">
            <a:xfrm>
              <a:off x="369889" y="5092835"/>
              <a:ext cx="163609" cy="106293"/>
              <a:chOff x="529" y="1166"/>
              <a:chExt cx="245" cy="157"/>
            </a:xfrm>
          </p:grpSpPr>
          <p:sp>
            <p:nvSpPr>
              <p:cNvPr id="90" name="Freeform 50"/>
              <p:cNvSpPr>
                <a:spLocks/>
              </p:cNvSpPr>
              <p:nvPr/>
            </p:nvSpPr>
            <p:spPr bwMode="auto">
              <a:xfrm>
                <a:off x="529" y="116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91" name="Freeform 51"/>
              <p:cNvSpPr>
                <a:spLocks/>
              </p:cNvSpPr>
              <p:nvPr/>
            </p:nvSpPr>
            <p:spPr bwMode="auto">
              <a:xfrm>
                <a:off x="529" y="1166"/>
                <a:ext cx="245"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92" name="Freeform 52"/>
              <p:cNvSpPr>
                <a:spLocks/>
              </p:cNvSpPr>
              <p:nvPr/>
            </p:nvSpPr>
            <p:spPr bwMode="auto">
              <a:xfrm>
                <a:off x="529" y="1273"/>
                <a:ext cx="245" cy="50"/>
              </a:xfrm>
              <a:custGeom>
                <a:avLst/>
                <a:gdLst>
                  <a:gd name="T0" fmla="*/ 244 w 244"/>
                  <a:gd name="T1" fmla="*/ 51 h 51"/>
                  <a:gd name="T2" fmla="*/ 244 w 244"/>
                  <a:gd name="T3" fmla="*/ 0 h 51"/>
                  <a:gd name="T4" fmla="*/ 0 w 244"/>
                  <a:gd name="T5" fmla="*/ 0 h 51"/>
                  <a:gd name="T6" fmla="*/ 0 w 244"/>
                  <a:gd name="T7" fmla="*/ 51 h 51"/>
                  <a:gd name="T8" fmla="*/ 244 w 244"/>
                  <a:gd name="T9" fmla="*/ 51 h 51"/>
                  <a:gd name="T10" fmla="*/ 244 w 244"/>
                  <a:gd name="T11" fmla="*/ 51 h 51"/>
                  <a:gd name="T12" fmla="*/ 0 60000 65536"/>
                  <a:gd name="T13" fmla="*/ 0 60000 65536"/>
                  <a:gd name="T14" fmla="*/ 0 60000 65536"/>
                  <a:gd name="T15" fmla="*/ 0 60000 65536"/>
                  <a:gd name="T16" fmla="*/ 0 60000 65536"/>
                  <a:gd name="T17" fmla="*/ 0 60000 65536"/>
                  <a:gd name="T18" fmla="*/ 0 w 244"/>
                  <a:gd name="T19" fmla="*/ 0 h 51"/>
                  <a:gd name="T20" fmla="*/ 244 w 244"/>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4" h="51">
                    <a:moveTo>
                      <a:pt x="244" y="51"/>
                    </a:moveTo>
                    <a:lnTo>
                      <a:pt x="244" y="0"/>
                    </a:lnTo>
                    <a:lnTo>
                      <a:pt x="0" y="0"/>
                    </a:lnTo>
                    <a:lnTo>
                      <a:pt x="0" y="51"/>
                    </a:lnTo>
                    <a:lnTo>
                      <a:pt x="244" y="51"/>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93" name="Freeform 53"/>
              <p:cNvSpPr>
                <a:spLocks/>
              </p:cNvSpPr>
              <p:nvPr/>
            </p:nvSpPr>
            <p:spPr bwMode="auto">
              <a:xfrm>
                <a:off x="529" y="1166"/>
                <a:ext cx="245"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solidFill>
                    <a:srgbClr val="FFFFFF"/>
                  </a:solidFill>
                </a:endParaRPr>
              </a:p>
            </p:txBody>
          </p:sp>
        </p:grpSp>
        <p:grpSp>
          <p:nvGrpSpPr>
            <p:cNvPr id="29" name="Group 54"/>
            <p:cNvGrpSpPr>
              <a:grpSpLocks/>
            </p:cNvGrpSpPr>
            <p:nvPr userDrawn="1"/>
          </p:nvGrpSpPr>
          <p:grpSpPr bwMode="auto">
            <a:xfrm>
              <a:off x="2488981" y="5092835"/>
              <a:ext cx="164632" cy="106293"/>
              <a:chOff x="1117" y="2394"/>
              <a:chExt cx="245" cy="157"/>
            </a:xfrm>
          </p:grpSpPr>
          <p:sp>
            <p:nvSpPr>
              <p:cNvPr id="79" name="Freeform 55"/>
              <p:cNvSpPr>
                <a:spLocks/>
              </p:cNvSpPr>
              <p:nvPr/>
            </p:nvSpPr>
            <p:spPr bwMode="auto">
              <a:xfrm>
                <a:off x="1117" y="2394"/>
                <a:ext cx="245" cy="157"/>
              </a:xfrm>
              <a:custGeom>
                <a:avLst/>
                <a:gdLst>
                  <a:gd name="T0" fmla="*/ 244 w 244"/>
                  <a:gd name="T1" fmla="*/ 157 h 157"/>
                  <a:gd name="T2" fmla="*/ 0 w 244"/>
                  <a:gd name="T3" fmla="*/ 157 h 157"/>
                  <a:gd name="T4" fmla="*/ 0 w 244"/>
                  <a:gd name="T5" fmla="*/ 0 h 157"/>
                  <a:gd name="T6" fmla="*/ 244 w 244"/>
                  <a:gd name="T7" fmla="*/ 0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0" y="157"/>
                    </a:lnTo>
                    <a:lnTo>
                      <a:pt x="0" y="0"/>
                    </a:lnTo>
                    <a:lnTo>
                      <a:pt x="244" y="0"/>
                    </a:lnTo>
                    <a:lnTo>
                      <a:pt x="244" y="157"/>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80" name="Freeform 56"/>
              <p:cNvSpPr>
                <a:spLocks/>
              </p:cNvSpPr>
              <p:nvPr/>
            </p:nvSpPr>
            <p:spPr bwMode="auto">
              <a:xfrm>
                <a:off x="1117" y="2394"/>
                <a:ext cx="34" cy="34"/>
              </a:xfrm>
              <a:custGeom>
                <a:avLst/>
                <a:gdLst>
                  <a:gd name="T0" fmla="*/ 35 w 35"/>
                  <a:gd name="T1" fmla="*/ 34 h 34"/>
                  <a:gd name="T2" fmla="*/ 0 w 35"/>
                  <a:gd name="T3" fmla="*/ 34 h 34"/>
                  <a:gd name="T4" fmla="*/ 0 w 35"/>
                  <a:gd name="T5" fmla="*/ 0 h 34"/>
                  <a:gd name="T6" fmla="*/ 35 w 35"/>
                  <a:gd name="T7" fmla="*/ 0 h 34"/>
                  <a:gd name="T8" fmla="*/ 35 w 35"/>
                  <a:gd name="T9" fmla="*/ 34 h 34"/>
                  <a:gd name="T10" fmla="*/ 35 w 35"/>
                  <a:gd name="T11" fmla="*/ 34 h 34"/>
                  <a:gd name="T12" fmla="*/ 0 60000 65536"/>
                  <a:gd name="T13" fmla="*/ 0 60000 65536"/>
                  <a:gd name="T14" fmla="*/ 0 60000 65536"/>
                  <a:gd name="T15" fmla="*/ 0 60000 65536"/>
                  <a:gd name="T16" fmla="*/ 0 60000 65536"/>
                  <a:gd name="T17" fmla="*/ 0 60000 65536"/>
                  <a:gd name="T18" fmla="*/ 0 w 35"/>
                  <a:gd name="T19" fmla="*/ 0 h 34"/>
                  <a:gd name="T20" fmla="*/ 35 w 3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5" h="34">
                    <a:moveTo>
                      <a:pt x="35" y="34"/>
                    </a:moveTo>
                    <a:lnTo>
                      <a:pt x="0" y="34"/>
                    </a:lnTo>
                    <a:lnTo>
                      <a:pt x="0" y="0"/>
                    </a:lnTo>
                    <a:lnTo>
                      <a:pt x="35" y="0"/>
                    </a:lnTo>
                    <a:lnTo>
                      <a:pt x="35" y="34"/>
                    </a:lnTo>
                    <a:close/>
                  </a:path>
                </a:pathLst>
              </a:custGeom>
              <a:solidFill>
                <a:srgbClr val="34AACD"/>
              </a:solidFill>
              <a:ln w="9525">
                <a:noFill/>
                <a:round/>
                <a:headEnd/>
                <a:tailEnd/>
              </a:ln>
            </p:spPr>
            <p:txBody>
              <a:bodyPr/>
              <a:lstStyle/>
              <a:p>
                <a:pPr>
                  <a:defRPr/>
                </a:pPr>
                <a:endParaRPr lang="en-GB">
                  <a:solidFill>
                    <a:srgbClr val="FFFFFF"/>
                  </a:solidFill>
                </a:endParaRPr>
              </a:p>
            </p:txBody>
          </p:sp>
          <p:sp>
            <p:nvSpPr>
              <p:cNvPr id="81" name="Freeform 57"/>
              <p:cNvSpPr>
                <a:spLocks/>
              </p:cNvSpPr>
              <p:nvPr/>
            </p:nvSpPr>
            <p:spPr bwMode="auto">
              <a:xfrm>
                <a:off x="1117" y="2444"/>
                <a:ext cx="34" cy="34"/>
              </a:xfrm>
              <a:custGeom>
                <a:avLst/>
                <a:gdLst>
                  <a:gd name="T0" fmla="*/ 35 w 35"/>
                  <a:gd name="T1" fmla="*/ 33 h 33"/>
                  <a:gd name="T2" fmla="*/ 0 w 35"/>
                  <a:gd name="T3" fmla="*/ 33 h 33"/>
                  <a:gd name="T4" fmla="*/ 0 w 35"/>
                  <a:gd name="T5" fmla="*/ 0 h 33"/>
                  <a:gd name="T6" fmla="*/ 35 w 35"/>
                  <a:gd name="T7" fmla="*/ 0 h 33"/>
                  <a:gd name="T8" fmla="*/ 35 w 35"/>
                  <a:gd name="T9" fmla="*/ 33 h 33"/>
                  <a:gd name="T10" fmla="*/ 35 w 35"/>
                  <a:gd name="T11" fmla="*/ 33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35" y="33"/>
                    </a:moveTo>
                    <a:lnTo>
                      <a:pt x="0" y="33"/>
                    </a:lnTo>
                    <a:lnTo>
                      <a:pt x="0" y="0"/>
                    </a:lnTo>
                    <a:lnTo>
                      <a:pt x="35" y="0"/>
                    </a:lnTo>
                    <a:lnTo>
                      <a:pt x="35" y="33"/>
                    </a:lnTo>
                    <a:close/>
                  </a:path>
                </a:pathLst>
              </a:custGeom>
              <a:solidFill>
                <a:srgbClr val="34AACD"/>
              </a:solidFill>
              <a:ln w="9525">
                <a:noFill/>
                <a:round/>
                <a:headEnd/>
                <a:tailEnd/>
              </a:ln>
            </p:spPr>
            <p:txBody>
              <a:bodyPr/>
              <a:lstStyle/>
              <a:p>
                <a:pPr>
                  <a:defRPr/>
                </a:pPr>
                <a:endParaRPr lang="en-GB">
                  <a:solidFill>
                    <a:srgbClr val="FFFFFF"/>
                  </a:solidFill>
                </a:endParaRPr>
              </a:p>
            </p:txBody>
          </p:sp>
          <p:sp>
            <p:nvSpPr>
              <p:cNvPr id="82" name="Freeform 58"/>
              <p:cNvSpPr>
                <a:spLocks/>
              </p:cNvSpPr>
              <p:nvPr/>
            </p:nvSpPr>
            <p:spPr bwMode="auto">
              <a:xfrm>
                <a:off x="1175" y="2394"/>
                <a:ext cx="22" cy="34"/>
              </a:xfrm>
              <a:custGeom>
                <a:avLst/>
                <a:gdLst>
                  <a:gd name="T0" fmla="*/ 36 w 36"/>
                  <a:gd name="T1" fmla="*/ 34 h 34"/>
                  <a:gd name="T2" fmla="*/ 0 w 36"/>
                  <a:gd name="T3" fmla="*/ 34 h 34"/>
                  <a:gd name="T4" fmla="*/ 0 w 36"/>
                  <a:gd name="T5" fmla="*/ 0 h 34"/>
                  <a:gd name="T6" fmla="*/ 36 w 36"/>
                  <a:gd name="T7" fmla="*/ 0 h 34"/>
                  <a:gd name="T8" fmla="*/ 36 w 36"/>
                  <a:gd name="T9" fmla="*/ 34 h 34"/>
                  <a:gd name="T10" fmla="*/ 36 w 36"/>
                  <a:gd name="T11" fmla="*/ 34 h 34"/>
                  <a:gd name="T12" fmla="*/ 0 60000 65536"/>
                  <a:gd name="T13" fmla="*/ 0 60000 65536"/>
                  <a:gd name="T14" fmla="*/ 0 60000 65536"/>
                  <a:gd name="T15" fmla="*/ 0 60000 65536"/>
                  <a:gd name="T16" fmla="*/ 0 60000 65536"/>
                  <a:gd name="T17" fmla="*/ 0 60000 65536"/>
                  <a:gd name="T18" fmla="*/ 0 w 36"/>
                  <a:gd name="T19" fmla="*/ 0 h 34"/>
                  <a:gd name="T20" fmla="*/ 36 w 3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6" h="34">
                    <a:moveTo>
                      <a:pt x="36" y="34"/>
                    </a:moveTo>
                    <a:lnTo>
                      <a:pt x="0" y="34"/>
                    </a:lnTo>
                    <a:lnTo>
                      <a:pt x="0" y="0"/>
                    </a:lnTo>
                    <a:lnTo>
                      <a:pt x="36" y="0"/>
                    </a:lnTo>
                    <a:lnTo>
                      <a:pt x="36" y="34"/>
                    </a:lnTo>
                    <a:close/>
                  </a:path>
                </a:pathLst>
              </a:custGeom>
              <a:solidFill>
                <a:srgbClr val="34AACD"/>
              </a:solidFill>
              <a:ln w="9525">
                <a:noFill/>
                <a:round/>
                <a:headEnd/>
                <a:tailEnd/>
              </a:ln>
            </p:spPr>
            <p:txBody>
              <a:bodyPr/>
              <a:lstStyle/>
              <a:p>
                <a:pPr>
                  <a:defRPr/>
                </a:pPr>
                <a:endParaRPr lang="en-GB">
                  <a:solidFill>
                    <a:srgbClr val="FFFFFF"/>
                  </a:solidFill>
                </a:endParaRPr>
              </a:p>
            </p:txBody>
          </p:sp>
          <p:sp>
            <p:nvSpPr>
              <p:cNvPr id="83" name="Freeform 59"/>
              <p:cNvSpPr>
                <a:spLocks/>
              </p:cNvSpPr>
              <p:nvPr/>
            </p:nvSpPr>
            <p:spPr bwMode="auto">
              <a:xfrm>
                <a:off x="1175" y="2444"/>
                <a:ext cx="22" cy="34"/>
              </a:xfrm>
              <a:custGeom>
                <a:avLst/>
                <a:gdLst>
                  <a:gd name="T0" fmla="*/ 36 w 36"/>
                  <a:gd name="T1" fmla="*/ 33 h 33"/>
                  <a:gd name="T2" fmla="*/ 0 w 36"/>
                  <a:gd name="T3" fmla="*/ 33 h 33"/>
                  <a:gd name="T4" fmla="*/ 0 w 36"/>
                  <a:gd name="T5" fmla="*/ 0 h 33"/>
                  <a:gd name="T6" fmla="*/ 36 w 36"/>
                  <a:gd name="T7" fmla="*/ 0 h 33"/>
                  <a:gd name="T8" fmla="*/ 36 w 36"/>
                  <a:gd name="T9" fmla="*/ 33 h 33"/>
                  <a:gd name="T10" fmla="*/ 36 w 36"/>
                  <a:gd name="T11" fmla="*/ 33 h 33"/>
                  <a:gd name="T12" fmla="*/ 0 60000 65536"/>
                  <a:gd name="T13" fmla="*/ 0 60000 65536"/>
                  <a:gd name="T14" fmla="*/ 0 60000 65536"/>
                  <a:gd name="T15" fmla="*/ 0 60000 65536"/>
                  <a:gd name="T16" fmla="*/ 0 60000 65536"/>
                  <a:gd name="T17" fmla="*/ 0 60000 65536"/>
                  <a:gd name="T18" fmla="*/ 0 w 36"/>
                  <a:gd name="T19" fmla="*/ 0 h 33"/>
                  <a:gd name="T20" fmla="*/ 36 w 3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6" h="33">
                    <a:moveTo>
                      <a:pt x="36" y="33"/>
                    </a:moveTo>
                    <a:lnTo>
                      <a:pt x="0" y="33"/>
                    </a:lnTo>
                    <a:lnTo>
                      <a:pt x="0" y="0"/>
                    </a:lnTo>
                    <a:lnTo>
                      <a:pt x="36" y="0"/>
                    </a:lnTo>
                    <a:lnTo>
                      <a:pt x="36" y="33"/>
                    </a:lnTo>
                    <a:close/>
                  </a:path>
                </a:pathLst>
              </a:custGeom>
              <a:solidFill>
                <a:srgbClr val="34AACD"/>
              </a:solidFill>
              <a:ln w="9525">
                <a:noFill/>
                <a:round/>
                <a:headEnd/>
                <a:tailEnd/>
              </a:ln>
            </p:spPr>
            <p:txBody>
              <a:bodyPr/>
              <a:lstStyle/>
              <a:p>
                <a:pPr>
                  <a:defRPr/>
                </a:pPr>
                <a:endParaRPr lang="en-GB">
                  <a:solidFill>
                    <a:srgbClr val="FFFFFF"/>
                  </a:solidFill>
                </a:endParaRPr>
              </a:p>
            </p:txBody>
          </p:sp>
          <p:sp>
            <p:nvSpPr>
              <p:cNvPr id="84" name="Freeform 60"/>
              <p:cNvSpPr>
                <a:spLocks/>
              </p:cNvSpPr>
              <p:nvPr/>
            </p:nvSpPr>
            <p:spPr bwMode="auto">
              <a:xfrm>
                <a:off x="1117" y="2501"/>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a:solidFill>
                    <a:srgbClr val="FFFFFF"/>
                  </a:solidFill>
                </a:endParaRPr>
              </a:p>
            </p:txBody>
          </p:sp>
          <p:sp>
            <p:nvSpPr>
              <p:cNvPr id="85" name="Freeform 61"/>
              <p:cNvSpPr>
                <a:spLocks/>
              </p:cNvSpPr>
              <p:nvPr/>
            </p:nvSpPr>
            <p:spPr bwMode="auto">
              <a:xfrm>
                <a:off x="1117" y="2535"/>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a:solidFill>
                    <a:srgbClr val="FFFFFF"/>
                  </a:solidFill>
                </a:endParaRPr>
              </a:p>
            </p:txBody>
          </p:sp>
          <p:sp>
            <p:nvSpPr>
              <p:cNvPr id="86" name="Freeform 62"/>
              <p:cNvSpPr>
                <a:spLocks/>
              </p:cNvSpPr>
              <p:nvPr/>
            </p:nvSpPr>
            <p:spPr bwMode="auto">
              <a:xfrm>
                <a:off x="1212" y="2428"/>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solidFill>
                    <a:srgbClr val="FFFFFF"/>
                  </a:solidFill>
                </a:endParaRPr>
              </a:p>
            </p:txBody>
          </p:sp>
          <p:sp>
            <p:nvSpPr>
              <p:cNvPr id="87" name="Freeform 63"/>
              <p:cNvSpPr>
                <a:spLocks/>
              </p:cNvSpPr>
              <p:nvPr/>
            </p:nvSpPr>
            <p:spPr bwMode="auto">
              <a:xfrm>
                <a:off x="1212" y="2394"/>
                <a:ext cx="150" cy="16"/>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solidFill>
                    <a:srgbClr val="FFFFFF"/>
                  </a:solidFill>
                </a:endParaRPr>
              </a:p>
            </p:txBody>
          </p:sp>
          <p:sp>
            <p:nvSpPr>
              <p:cNvPr id="88" name="Freeform 64"/>
              <p:cNvSpPr>
                <a:spLocks/>
              </p:cNvSpPr>
              <p:nvPr/>
            </p:nvSpPr>
            <p:spPr bwMode="auto">
              <a:xfrm>
                <a:off x="1212" y="2460"/>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solidFill>
                    <a:srgbClr val="FFFFFF"/>
                  </a:solidFill>
                </a:endParaRPr>
              </a:p>
            </p:txBody>
          </p:sp>
          <p:sp>
            <p:nvSpPr>
              <p:cNvPr id="89" name="Freeform 65"/>
              <p:cNvSpPr>
                <a:spLocks/>
              </p:cNvSpPr>
              <p:nvPr/>
            </p:nvSpPr>
            <p:spPr bwMode="auto">
              <a:xfrm>
                <a:off x="1117" y="2394"/>
                <a:ext cx="245" cy="157"/>
              </a:xfrm>
              <a:custGeom>
                <a:avLst/>
                <a:gdLst>
                  <a:gd name="T0" fmla="*/ 244 w 244"/>
                  <a:gd name="T1" fmla="*/ 157 h 157"/>
                  <a:gd name="T2" fmla="*/ 244 w 244"/>
                  <a:gd name="T3" fmla="*/ 0 h 157"/>
                  <a:gd name="T4" fmla="*/ 0 w 244"/>
                  <a:gd name="T5" fmla="*/ 0 h 157"/>
                  <a:gd name="T6" fmla="*/ 0 w 244"/>
                  <a:gd name="T7" fmla="*/ 157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a:solidFill>
                    <a:srgbClr val="FFFFFF"/>
                  </a:solidFill>
                </a:endParaRPr>
              </a:p>
            </p:txBody>
          </p:sp>
        </p:grpSp>
        <p:grpSp>
          <p:nvGrpSpPr>
            <p:cNvPr id="30" name="Group 185"/>
            <p:cNvGrpSpPr>
              <a:grpSpLocks/>
            </p:cNvGrpSpPr>
            <p:nvPr userDrawn="1"/>
          </p:nvGrpSpPr>
          <p:grpSpPr bwMode="auto">
            <a:xfrm>
              <a:off x="1004798" y="5092835"/>
              <a:ext cx="164978" cy="104898"/>
              <a:chOff x="4187" y="1590"/>
              <a:chExt cx="238" cy="162"/>
            </a:xfrm>
          </p:grpSpPr>
          <p:sp>
            <p:nvSpPr>
              <p:cNvPr id="52" name="Freeform 186"/>
              <p:cNvSpPr>
                <a:spLocks/>
              </p:cNvSpPr>
              <p:nvPr/>
            </p:nvSpPr>
            <p:spPr bwMode="auto">
              <a:xfrm>
                <a:off x="4187" y="1590"/>
                <a:ext cx="238" cy="53"/>
              </a:xfrm>
              <a:custGeom>
                <a:avLst/>
                <a:gdLst>
                  <a:gd name="T0" fmla="*/ 0 w 244"/>
                  <a:gd name="T1" fmla="*/ 0 h 50"/>
                  <a:gd name="T2" fmla="*/ 40 w 244"/>
                  <a:gd name="T3" fmla="*/ 0 h 50"/>
                  <a:gd name="T4" fmla="*/ 40 w 244"/>
                  <a:gd name="T5" fmla="*/ 962 h 50"/>
                  <a:gd name="T6" fmla="*/ 0 w 244"/>
                  <a:gd name="T7" fmla="*/ 962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244" y="0"/>
                    </a:lnTo>
                    <a:lnTo>
                      <a:pt x="244" y="50"/>
                    </a:lnTo>
                    <a:lnTo>
                      <a:pt x="0" y="50"/>
                    </a:lnTo>
                    <a:lnTo>
                      <a:pt x="0" y="0"/>
                    </a:lnTo>
                    <a:close/>
                  </a:path>
                </a:pathLst>
              </a:custGeom>
              <a:solidFill>
                <a:srgbClr val="FB0F0C"/>
              </a:solidFill>
              <a:ln w="9525">
                <a:noFill/>
                <a:round/>
                <a:headEnd/>
                <a:tailEnd/>
              </a:ln>
            </p:spPr>
            <p:txBody>
              <a:bodyPr/>
              <a:lstStyle/>
              <a:p>
                <a:pPr>
                  <a:defRPr/>
                </a:pPr>
                <a:endParaRPr lang="en-GB">
                  <a:solidFill>
                    <a:srgbClr val="FFFFFF"/>
                  </a:solidFill>
                </a:endParaRPr>
              </a:p>
            </p:txBody>
          </p:sp>
          <p:sp>
            <p:nvSpPr>
              <p:cNvPr id="53" name="Freeform 187"/>
              <p:cNvSpPr>
                <a:spLocks/>
              </p:cNvSpPr>
              <p:nvPr/>
            </p:nvSpPr>
            <p:spPr bwMode="auto">
              <a:xfrm>
                <a:off x="4187" y="1695"/>
                <a:ext cx="238" cy="57"/>
              </a:xfrm>
              <a:custGeom>
                <a:avLst/>
                <a:gdLst>
                  <a:gd name="T0" fmla="*/ 0 w 244"/>
                  <a:gd name="T1" fmla="*/ 0 h 55"/>
                  <a:gd name="T2" fmla="*/ 40 w 244"/>
                  <a:gd name="T3" fmla="*/ 0 h 55"/>
                  <a:gd name="T4" fmla="*/ 40 w 244"/>
                  <a:gd name="T5" fmla="*/ 820 h 55"/>
                  <a:gd name="T6" fmla="*/ 0 w 244"/>
                  <a:gd name="T7" fmla="*/ 820 h 55"/>
                  <a:gd name="T8" fmla="*/ 0 w 244"/>
                  <a:gd name="T9" fmla="*/ 0 h 55"/>
                  <a:gd name="T10" fmla="*/ 0 w 244"/>
                  <a:gd name="T11" fmla="*/ 0 h 55"/>
                  <a:gd name="T12" fmla="*/ 0 60000 65536"/>
                  <a:gd name="T13" fmla="*/ 0 60000 65536"/>
                  <a:gd name="T14" fmla="*/ 0 60000 65536"/>
                  <a:gd name="T15" fmla="*/ 0 60000 65536"/>
                  <a:gd name="T16" fmla="*/ 0 60000 65536"/>
                  <a:gd name="T17" fmla="*/ 0 60000 65536"/>
                  <a:gd name="T18" fmla="*/ 0 w 244"/>
                  <a:gd name="T19" fmla="*/ 0 h 55"/>
                  <a:gd name="T20" fmla="*/ 244 w 24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44" h="55">
                    <a:moveTo>
                      <a:pt x="0" y="0"/>
                    </a:moveTo>
                    <a:lnTo>
                      <a:pt x="244" y="0"/>
                    </a:lnTo>
                    <a:lnTo>
                      <a:pt x="244" y="55"/>
                    </a:lnTo>
                    <a:lnTo>
                      <a:pt x="0" y="55"/>
                    </a:lnTo>
                    <a:lnTo>
                      <a:pt x="0" y="0"/>
                    </a:lnTo>
                    <a:close/>
                  </a:path>
                </a:pathLst>
              </a:custGeom>
              <a:solidFill>
                <a:srgbClr val="1C0A7F"/>
              </a:solidFill>
              <a:ln w="9525">
                <a:noFill/>
                <a:round/>
                <a:headEnd/>
                <a:tailEnd/>
              </a:ln>
            </p:spPr>
            <p:txBody>
              <a:bodyPr/>
              <a:lstStyle/>
              <a:p>
                <a:pPr>
                  <a:defRPr/>
                </a:pPr>
                <a:endParaRPr lang="en-GB">
                  <a:solidFill>
                    <a:srgbClr val="FFFFFF"/>
                  </a:solidFill>
                </a:endParaRPr>
              </a:p>
            </p:txBody>
          </p:sp>
          <p:sp>
            <p:nvSpPr>
              <p:cNvPr id="54" name="Freeform 188"/>
              <p:cNvSpPr>
                <a:spLocks/>
              </p:cNvSpPr>
              <p:nvPr/>
            </p:nvSpPr>
            <p:spPr bwMode="auto">
              <a:xfrm>
                <a:off x="4187" y="1643"/>
                <a:ext cx="238" cy="57"/>
              </a:xfrm>
              <a:custGeom>
                <a:avLst/>
                <a:gdLst>
                  <a:gd name="T0" fmla="*/ 0 w 244"/>
                  <a:gd name="T1" fmla="*/ 0 h 56"/>
                  <a:gd name="T2" fmla="*/ 40 w 244"/>
                  <a:gd name="T3" fmla="*/ 0 h 56"/>
                  <a:gd name="T4" fmla="*/ 40 w 244"/>
                  <a:gd name="T5" fmla="*/ 201 h 56"/>
                  <a:gd name="T6" fmla="*/ 0 w 244"/>
                  <a:gd name="T7" fmla="*/ 201 h 56"/>
                  <a:gd name="T8" fmla="*/ 0 w 244"/>
                  <a:gd name="T9" fmla="*/ 0 h 56"/>
                  <a:gd name="T10" fmla="*/ 0 w 244"/>
                  <a:gd name="T11" fmla="*/ 0 h 56"/>
                  <a:gd name="T12" fmla="*/ 0 60000 65536"/>
                  <a:gd name="T13" fmla="*/ 0 60000 65536"/>
                  <a:gd name="T14" fmla="*/ 0 60000 65536"/>
                  <a:gd name="T15" fmla="*/ 0 60000 65536"/>
                  <a:gd name="T16" fmla="*/ 0 60000 65536"/>
                  <a:gd name="T17" fmla="*/ 0 60000 65536"/>
                  <a:gd name="T18" fmla="*/ 0 w 244"/>
                  <a:gd name="T19" fmla="*/ 0 h 56"/>
                  <a:gd name="T20" fmla="*/ 244 w 24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44" h="56">
                    <a:moveTo>
                      <a:pt x="0" y="0"/>
                    </a:moveTo>
                    <a:lnTo>
                      <a:pt x="244" y="0"/>
                    </a:lnTo>
                    <a:lnTo>
                      <a:pt x="244" y="56"/>
                    </a:lnTo>
                    <a:lnTo>
                      <a:pt x="0" y="56"/>
                    </a:lnTo>
                    <a:lnTo>
                      <a:pt x="0" y="0"/>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55" name="Freeform 189"/>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56" name="Freeform 190"/>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path>
                </a:pathLst>
              </a:custGeom>
              <a:noFill/>
              <a:ln w="0">
                <a:solidFill>
                  <a:srgbClr val="FB0F0C"/>
                </a:solidFill>
                <a:prstDash val="solid"/>
                <a:round/>
                <a:headEnd/>
                <a:tailEnd/>
              </a:ln>
            </p:spPr>
            <p:txBody>
              <a:bodyPr/>
              <a:lstStyle/>
              <a:p>
                <a:pPr>
                  <a:defRPr/>
                </a:pPr>
                <a:endParaRPr lang="en-GB">
                  <a:solidFill>
                    <a:srgbClr val="FFFFFF"/>
                  </a:solidFill>
                </a:endParaRPr>
              </a:p>
            </p:txBody>
          </p:sp>
          <p:sp>
            <p:nvSpPr>
              <p:cNvPr id="57" name="Freeform 191"/>
              <p:cNvSpPr>
                <a:spLocks/>
              </p:cNvSpPr>
              <p:nvPr/>
            </p:nvSpPr>
            <p:spPr bwMode="auto">
              <a:xfrm>
                <a:off x="4267" y="1643"/>
                <a:ext cx="69" cy="63"/>
              </a:xfrm>
              <a:custGeom>
                <a:avLst/>
                <a:gdLst>
                  <a:gd name="T0" fmla="*/ 17 w 71"/>
                  <a:gd name="T1" fmla="*/ 0 h 62"/>
                  <a:gd name="T2" fmla="*/ 17 w 71"/>
                  <a:gd name="T3" fmla="*/ 251 h 62"/>
                  <a:gd name="T4" fmla="*/ 0 w 71"/>
                  <a:gd name="T5" fmla="*/ 251 h 62"/>
                  <a:gd name="T6" fmla="*/ 0 w 71"/>
                  <a:gd name="T7" fmla="*/ 355 h 62"/>
                  <a:gd name="T8" fmla="*/ 17 w 71"/>
                  <a:gd name="T9" fmla="*/ 355 h 62"/>
                  <a:gd name="T10" fmla="*/ 17 w 71"/>
                  <a:gd name="T11" fmla="*/ 571 h 62"/>
                  <a:gd name="T12" fmla="*/ 17 w 71"/>
                  <a:gd name="T13" fmla="*/ 618 h 62"/>
                  <a:gd name="T14" fmla="*/ 12 w 71"/>
                  <a:gd name="T15" fmla="*/ 571 h 62"/>
                  <a:gd name="T16" fmla="*/ 6 w 71"/>
                  <a:gd name="T17" fmla="*/ 571 h 62"/>
                  <a:gd name="T18" fmla="*/ 17 w 71"/>
                  <a:gd name="T19" fmla="*/ 571 h 62"/>
                  <a:gd name="T20" fmla="*/ 17 w 71"/>
                  <a:gd name="T21" fmla="*/ 571 h 62"/>
                  <a:gd name="T22" fmla="*/ 17 w 71"/>
                  <a:gd name="T23" fmla="*/ 618 h 62"/>
                  <a:gd name="T24" fmla="*/ 17 w 71"/>
                  <a:gd name="T25" fmla="*/ 680 h 62"/>
                  <a:gd name="T26" fmla="*/ 17 w 71"/>
                  <a:gd name="T27" fmla="*/ 618 h 62"/>
                  <a:gd name="T28" fmla="*/ 17 w 71"/>
                  <a:gd name="T29" fmla="*/ 355 h 62"/>
                  <a:gd name="T30" fmla="*/ 17 w 71"/>
                  <a:gd name="T31" fmla="*/ 251 h 62"/>
                  <a:gd name="T32" fmla="*/ 17 w 71"/>
                  <a:gd name="T33" fmla="*/ 251 h 62"/>
                  <a:gd name="T34" fmla="*/ 17 w 71"/>
                  <a:gd name="T35" fmla="*/ 355 h 62"/>
                  <a:gd name="T36" fmla="*/ 17 w 71"/>
                  <a:gd name="T37" fmla="*/ 355 h 62"/>
                  <a:gd name="T38" fmla="*/ 17 w 71"/>
                  <a:gd name="T39" fmla="*/ 355 h 62"/>
                  <a:gd name="T40" fmla="*/ 17 w 71"/>
                  <a:gd name="T41" fmla="*/ 251 h 62"/>
                  <a:gd name="T42" fmla="*/ 17 w 71"/>
                  <a:gd name="T43" fmla="*/ 0 h 62"/>
                  <a:gd name="T44" fmla="*/ 0 w 71"/>
                  <a:gd name="T45" fmla="*/ 0 h 62"/>
                  <a:gd name="T46" fmla="*/ 0 w 71"/>
                  <a:gd name="T47" fmla="*/ 11 h 62"/>
                  <a:gd name="T48" fmla="*/ 17 w 71"/>
                  <a:gd name="T49" fmla="*/ 11 h 62"/>
                  <a:gd name="T50" fmla="*/ 17 w 71"/>
                  <a:gd name="T51" fmla="*/ 11 h 62"/>
                  <a:gd name="T52" fmla="*/ 17 w 71"/>
                  <a:gd name="T53" fmla="*/ 11 h 62"/>
                  <a:gd name="T54" fmla="*/ 17 w 71"/>
                  <a:gd name="T55" fmla="*/ 0 h 62"/>
                  <a:gd name="T56" fmla="*/ 17 w 71"/>
                  <a:gd name="T57" fmla="*/ 0 h 62"/>
                  <a:gd name="T58" fmla="*/ 17 w 71"/>
                  <a:gd name="T59" fmla="*/ 11 h 62"/>
                  <a:gd name="T60" fmla="*/ 17 w 71"/>
                  <a:gd name="T61" fmla="*/ 355 h 62"/>
                  <a:gd name="T62" fmla="*/ 17 w 71"/>
                  <a:gd name="T63" fmla="*/ 355 h 62"/>
                  <a:gd name="T64" fmla="*/ 17 w 71"/>
                  <a:gd name="T65" fmla="*/ 571 h 62"/>
                  <a:gd name="T66" fmla="*/ 17 w 71"/>
                  <a:gd name="T67" fmla="*/ 571 h 62"/>
                  <a:gd name="T68" fmla="*/ 17 w 71"/>
                  <a:gd name="T69" fmla="*/ 618 h 62"/>
                  <a:gd name="T70" fmla="*/ 17 w 71"/>
                  <a:gd name="T71" fmla="*/ 571 h 62"/>
                  <a:gd name="T72" fmla="*/ 17 w 71"/>
                  <a:gd name="T73" fmla="*/ 571 h 62"/>
                  <a:gd name="T74" fmla="*/ 17 w 71"/>
                  <a:gd name="T75" fmla="*/ 571 h 62"/>
                  <a:gd name="T76" fmla="*/ 17 w 71"/>
                  <a:gd name="T77" fmla="*/ 355 h 62"/>
                  <a:gd name="T78" fmla="*/ 17 w 71"/>
                  <a:gd name="T79" fmla="*/ 355 h 62"/>
                  <a:gd name="T80" fmla="*/ 17 w 71"/>
                  <a:gd name="T81" fmla="*/ 251 h 62"/>
                  <a:gd name="T82" fmla="*/ 17 w 71"/>
                  <a:gd name="T83" fmla="*/ 251 h 62"/>
                  <a:gd name="T84" fmla="*/ 17 w 71"/>
                  <a:gd name="T85" fmla="*/ 251 h 62"/>
                  <a:gd name="T86" fmla="*/ 17 w 71"/>
                  <a:gd name="T87" fmla="*/ 0 h 62"/>
                  <a:gd name="T88" fmla="*/ 17 w 71"/>
                  <a:gd name="T89" fmla="*/ 0 h 62"/>
                  <a:gd name="T90" fmla="*/ 17 w 71"/>
                  <a:gd name="T91" fmla="*/ 0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
                  <a:gd name="T139" fmla="*/ 0 h 62"/>
                  <a:gd name="T140" fmla="*/ 71 w 71"/>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 h="62">
                    <a:moveTo>
                      <a:pt x="30" y="0"/>
                    </a:moveTo>
                    <a:lnTo>
                      <a:pt x="30" y="23"/>
                    </a:lnTo>
                    <a:lnTo>
                      <a:pt x="0" y="23"/>
                    </a:lnTo>
                    <a:lnTo>
                      <a:pt x="0" y="34"/>
                    </a:lnTo>
                    <a:lnTo>
                      <a:pt x="18" y="34"/>
                    </a:lnTo>
                    <a:lnTo>
                      <a:pt x="18" y="51"/>
                    </a:lnTo>
                    <a:lnTo>
                      <a:pt x="18" y="56"/>
                    </a:lnTo>
                    <a:lnTo>
                      <a:pt x="12" y="51"/>
                    </a:lnTo>
                    <a:lnTo>
                      <a:pt x="6" y="51"/>
                    </a:lnTo>
                    <a:lnTo>
                      <a:pt x="30" y="51"/>
                    </a:lnTo>
                    <a:lnTo>
                      <a:pt x="42" y="51"/>
                    </a:lnTo>
                    <a:lnTo>
                      <a:pt x="42" y="56"/>
                    </a:lnTo>
                    <a:lnTo>
                      <a:pt x="36" y="62"/>
                    </a:lnTo>
                    <a:lnTo>
                      <a:pt x="30" y="56"/>
                    </a:lnTo>
                    <a:lnTo>
                      <a:pt x="30" y="34"/>
                    </a:lnTo>
                    <a:lnTo>
                      <a:pt x="30" y="23"/>
                    </a:lnTo>
                    <a:lnTo>
                      <a:pt x="42" y="23"/>
                    </a:lnTo>
                    <a:lnTo>
                      <a:pt x="42" y="34"/>
                    </a:lnTo>
                    <a:lnTo>
                      <a:pt x="30" y="34"/>
                    </a:lnTo>
                    <a:lnTo>
                      <a:pt x="18" y="34"/>
                    </a:lnTo>
                    <a:lnTo>
                      <a:pt x="18" y="23"/>
                    </a:lnTo>
                    <a:lnTo>
                      <a:pt x="18" y="0"/>
                    </a:lnTo>
                    <a:lnTo>
                      <a:pt x="0" y="0"/>
                    </a:lnTo>
                    <a:lnTo>
                      <a:pt x="0" y="11"/>
                    </a:lnTo>
                    <a:lnTo>
                      <a:pt x="18" y="11"/>
                    </a:lnTo>
                    <a:lnTo>
                      <a:pt x="60" y="11"/>
                    </a:lnTo>
                    <a:lnTo>
                      <a:pt x="71" y="11"/>
                    </a:lnTo>
                    <a:lnTo>
                      <a:pt x="71" y="0"/>
                    </a:lnTo>
                    <a:lnTo>
                      <a:pt x="60" y="0"/>
                    </a:lnTo>
                    <a:lnTo>
                      <a:pt x="60" y="11"/>
                    </a:lnTo>
                    <a:lnTo>
                      <a:pt x="60" y="34"/>
                    </a:lnTo>
                    <a:lnTo>
                      <a:pt x="42" y="34"/>
                    </a:lnTo>
                    <a:lnTo>
                      <a:pt x="42" y="51"/>
                    </a:lnTo>
                    <a:lnTo>
                      <a:pt x="60" y="51"/>
                    </a:lnTo>
                    <a:lnTo>
                      <a:pt x="60" y="56"/>
                    </a:lnTo>
                    <a:lnTo>
                      <a:pt x="60" y="51"/>
                    </a:lnTo>
                    <a:lnTo>
                      <a:pt x="66" y="51"/>
                    </a:lnTo>
                    <a:lnTo>
                      <a:pt x="60" y="51"/>
                    </a:lnTo>
                    <a:lnTo>
                      <a:pt x="60" y="34"/>
                    </a:lnTo>
                    <a:lnTo>
                      <a:pt x="71" y="34"/>
                    </a:lnTo>
                    <a:lnTo>
                      <a:pt x="71" y="23"/>
                    </a:lnTo>
                    <a:lnTo>
                      <a:pt x="60" y="23"/>
                    </a:lnTo>
                    <a:lnTo>
                      <a:pt x="42" y="23"/>
                    </a:lnTo>
                    <a:lnTo>
                      <a:pt x="42" y="0"/>
                    </a:lnTo>
                    <a:lnTo>
                      <a:pt x="30" y="0"/>
                    </a:lnTo>
                    <a:close/>
                  </a:path>
                </a:pathLst>
              </a:custGeom>
              <a:solidFill>
                <a:srgbClr val="FB0F0C"/>
              </a:solidFill>
              <a:ln w="9525">
                <a:noFill/>
                <a:round/>
                <a:headEnd/>
                <a:tailEnd/>
              </a:ln>
            </p:spPr>
            <p:txBody>
              <a:bodyPr/>
              <a:lstStyle/>
              <a:p>
                <a:pPr>
                  <a:defRPr/>
                </a:pPr>
                <a:endParaRPr lang="en-GB">
                  <a:solidFill>
                    <a:srgbClr val="FFFFFF"/>
                  </a:solidFill>
                </a:endParaRPr>
              </a:p>
            </p:txBody>
          </p:sp>
          <p:sp>
            <p:nvSpPr>
              <p:cNvPr id="58" name="Freeform 192"/>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close/>
                  </a:path>
                </a:pathLst>
              </a:custGeom>
              <a:solidFill>
                <a:srgbClr val="2F3092"/>
              </a:solidFill>
              <a:ln w="9525">
                <a:noFill/>
                <a:round/>
                <a:headEnd/>
                <a:tailEnd/>
              </a:ln>
            </p:spPr>
            <p:txBody>
              <a:bodyPr/>
              <a:lstStyle/>
              <a:p>
                <a:pPr>
                  <a:defRPr/>
                </a:pPr>
                <a:endParaRPr lang="en-GB">
                  <a:solidFill>
                    <a:srgbClr val="FFFFFF"/>
                  </a:solidFill>
                </a:endParaRPr>
              </a:p>
            </p:txBody>
          </p:sp>
          <p:sp>
            <p:nvSpPr>
              <p:cNvPr id="59" name="Freeform 193"/>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path>
                </a:pathLst>
              </a:custGeom>
              <a:noFill/>
              <a:ln w="0">
                <a:solidFill>
                  <a:srgbClr val="FFFFFF"/>
                </a:solidFill>
                <a:prstDash val="solid"/>
                <a:round/>
                <a:headEnd/>
                <a:tailEnd/>
              </a:ln>
            </p:spPr>
            <p:txBody>
              <a:bodyPr/>
              <a:lstStyle/>
              <a:p>
                <a:pPr>
                  <a:defRPr/>
                </a:pPr>
                <a:endParaRPr lang="en-GB">
                  <a:solidFill>
                    <a:srgbClr val="FFFFFF"/>
                  </a:solidFill>
                </a:endParaRPr>
              </a:p>
            </p:txBody>
          </p:sp>
          <p:sp>
            <p:nvSpPr>
              <p:cNvPr id="60" name="Freeform 194"/>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close/>
                  </a:path>
                </a:pathLst>
              </a:custGeom>
              <a:solidFill>
                <a:srgbClr val="16067B"/>
              </a:solidFill>
              <a:ln w="9525">
                <a:noFill/>
                <a:round/>
                <a:headEnd/>
                <a:tailEnd/>
              </a:ln>
            </p:spPr>
            <p:txBody>
              <a:bodyPr/>
              <a:lstStyle/>
              <a:p>
                <a:pPr>
                  <a:defRPr/>
                </a:pPr>
                <a:endParaRPr lang="en-GB">
                  <a:solidFill>
                    <a:srgbClr val="FFFFFF"/>
                  </a:solidFill>
                </a:endParaRPr>
              </a:p>
            </p:txBody>
          </p:sp>
          <p:sp>
            <p:nvSpPr>
              <p:cNvPr id="61" name="Freeform 195"/>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path>
                </a:pathLst>
              </a:custGeom>
              <a:noFill/>
              <a:ln w="0">
                <a:solidFill>
                  <a:srgbClr val="FFFFFF"/>
                </a:solidFill>
                <a:prstDash val="solid"/>
                <a:round/>
                <a:headEnd/>
                <a:tailEnd/>
              </a:ln>
            </p:spPr>
            <p:txBody>
              <a:bodyPr/>
              <a:lstStyle/>
              <a:p>
                <a:pPr>
                  <a:defRPr/>
                </a:pPr>
                <a:endParaRPr lang="en-GB">
                  <a:solidFill>
                    <a:srgbClr val="FFFFFF"/>
                  </a:solidFill>
                </a:endParaRPr>
              </a:p>
            </p:txBody>
          </p:sp>
          <p:sp>
            <p:nvSpPr>
              <p:cNvPr id="62" name="Freeform 196"/>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close/>
                  </a:path>
                </a:pathLst>
              </a:custGeom>
              <a:solidFill>
                <a:srgbClr val="16067B"/>
              </a:solidFill>
              <a:ln w="9525">
                <a:noFill/>
                <a:round/>
                <a:headEnd/>
                <a:tailEnd/>
              </a:ln>
            </p:spPr>
            <p:txBody>
              <a:bodyPr/>
              <a:lstStyle/>
              <a:p>
                <a:pPr>
                  <a:defRPr/>
                </a:pPr>
                <a:endParaRPr lang="en-GB">
                  <a:solidFill>
                    <a:srgbClr val="FFFFFF"/>
                  </a:solidFill>
                </a:endParaRPr>
              </a:p>
            </p:txBody>
          </p:sp>
          <p:sp>
            <p:nvSpPr>
              <p:cNvPr id="63" name="Freeform 197"/>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path>
                </a:pathLst>
              </a:custGeom>
              <a:noFill/>
              <a:ln w="0">
                <a:solidFill>
                  <a:srgbClr val="FFFFFF"/>
                </a:solidFill>
                <a:prstDash val="solid"/>
                <a:round/>
                <a:headEnd/>
                <a:tailEnd/>
              </a:ln>
            </p:spPr>
            <p:txBody>
              <a:bodyPr/>
              <a:lstStyle/>
              <a:p>
                <a:pPr>
                  <a:defRPr/>
                </a:pPr>
                <a:endParaRPr lang="en-GB">
                  <a:solidFill>
                    <a:srgbClr val="FFFFFF"/>
                  </a:solidFill>
                </a:endParaRPr>
              </a:p>
            </p:txBody>
          </p:sp>
          <p:sp>
            <p:nvSpPr>
              <p:cNvPr id="64" name="Freeform 198"/>
              <p:cNvSpPr>
                <a:spLocks/>
              </p:cNvSpPr>
              <p:nvPr/>
            </p:nvSpPr>
            <p:spPr bwMode="auto">
              <a:xfrm>
                <a:off x="4261" y="1617"/>
                <a:ext cx="12" cy="6"/>
              </a:xfrm>
              <a:custGeom>
                <a:avLst/>
                <a:gdLst>
                  <a:gd name="T0" fmla="*/ 0 w 12"/>
                  <a:gd name="T1" fmla="*/ 5 h 5"/>
                  <a:gd name="T2" fmla="*/ 6 w 12"/>
                  <a:gd name="T3" fmla="*/ 5 h 5"/>
                  <a:gd name="T4" fmla="*/ 6 w 12"/>
                  <a:gd name="T5" fmla="*/ 5 h 5"/>
                  <a:gd name="T6" fmla="*/ 6 w 12"/>
                  <a:gd name="T7" fmla="*/ 5 h 5"/>
                  <a:gd name="T8" fmla="*/ 6 w 12"/>
                  <a:gd name="T9" fmla="*/ 5 h 5"/>
                  <a:gd name="T10" fmla="*/ 6 w 12"/>
                  <a:gd name="T11" fmla="*/ 5 h 5"/>
                  <a:gd name="T12" fmla="*/ 12 w 12"/>
                  <a:gd name="T13" fmla="*/ 5 h 5"/>
                  <a:gd name="T14" fmla="*/ 12 w 12"/>
                  <a:gd name="T15" fmla="*/ 5 h 5"/>
                  <a:gd name="T16" fmla="*/ 12 w 12"/>
                  <a:gd name="T17" fmla="*/ 0 h 5"/>
                  <a:gd name="T18" fmla="*/ 6 w 12"/>
                  <a:gd name="T19" fmla="*/ 0 h 5"/>
                  <a:gd name="T20" fmla="*/ 6 w 12"/>
                  <a:gd name="T21" fmla="*/ 0 h 5"/>
                  <a:gd name="T22" fmla="*/ 6 w 12"/>
                  <a:gd name="T23" fmla="*/ 0 h 5"/>
                  <a:gd name="T24" fmla="*/ 0 w 12"/>
                  <a:gd name="T25" fmla="*/ 5 h 5"/>
                  <a:gd name="T26" fmla="*/ 0 w 12"/>
                  <a:gd name="T27" fmla="*/ 5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5"/>
                  <a:gd name="T44" fmla="*/ 12 w 12"/>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5">
                    <a:moveTo>
                      <a:pt x="0" y="5"/>
                    </a:moveTo>
                    <a:lnTo>
                      <a:pt x="6" y="5"/>
                    </a:lnTo>
                    <a:lnTo>
                      <a:pt x="12" y="5"/>
                    </a:lnTo>
                    <a:lnTo>
                      <a:pt x="12" y="0"/>
                    </a:lnTo>
                    <a:lnTo>
                      <a:pt x="6" y="0"/>
                    </a:lnTo>
                    <a:lnTo>
                      <a:pt x="0" y="5"/>
                    </a:lnTo>
                    <a:close/>
                  </a:path>
                </a:pathLst>
              </a:custGeom>
              <a:solidFill>
                <a:srgbClr val="F7F619"/>
              </a:solidFill>
              <a:ln w="9525">
                <a:noFill/>
                <a:round/>
                <a:headEnd/>
                <a:tailEnd/>
              </a:ln>
            </p:spPr>
            <p:txBody>
              <a:bodyPr/>
              <a:lstStyle/>
              <a:p>
                <a:pPr>
                  <a:defRPr/>
                </a:pPr>
                <a:endParaRPr lang="en-GB">
                  <a:solidFill>
                    <a:srgbClr val="FFFFFF"/>
                  </a:solidFill>
                </a:endParaRPr>
              </a:p>
            </p:txBody>
          </p:sp>
          <p:sp>
            <p:nvSpPr>
              <p:cNvPr id="65" name="Freeform 199"/>
              <p:cNvSpPr>
                <a:spLocks/>
              </p:cNvSpPr>
              <p:nvPr/>
            </p:nvSpPr>
            <p:spPr bwMode="auto">
              <a:xfrm>
                <a:off x="4267" y="1630"/>
                <a:ext cx="12" cy="6"/>
              </a:xfrm>
              <a:custGeom>
                <a:avLst/>
                <a:gdLst>
                  <a:gd name="T0" fmla="*/ 0 w 12"/>
                  <a:gd name="T1" fmla="*/ 6 h 6"/>
                  <a:gd name="T2" fmla="*/ 0 w 12"/>
                  <a:gd name="T3" fmla="*/ 6 h 6"/>
                  <a:gd name="T4" fmla="*/ 0 w 12"/>
                  <a:gd name="T5" fmla="*/ 6 h 6"/>
                  <a:gd name="T6" fmla="*/ 6 w 12"/>
                  <a:gd name="T7" fmla="*/ 6 h 6"/>
                  <a:gd name="T8" fmla="*/ 6 w 12"/>
                  <a:gd name="T9" fmla="*/ 6 h 6"/>
                  <a:gd name="T10" fmla="*/ 6 w 12"/>
                  <a:gd name="T11" fmla="*/ 6 h 6"/>
                  <a:gd name="T12" fmla="*/ 12 w 12"/>
                  <a:gd name="T13" fmla="*/ 0 h 6"/>
                  <a:gd name="T14" fmla="*/ 12 w 12"/>
                  <a:gd name="T15" fmla="*/ 0 h 6"/>
                  <a:gd name="T16" fmla="*/ 12 w 12"/>
                  <a:gd name="T17" fmla="*/ 0 h 6"/>
                  <a:gd name="T18" fmla="*/ 6 w 12"/>
                  <a:gd name="T19" fmla="*/ 0 h 6"/>
                  <a:gd name="T20" fmla="*/ 6 w 12"/>
                  <a:gd name="T21" fmla="*/ 0 h 6"/>
                  <a:gd name="T22" fmla="*/ 6 w 12"/>
                  <a:gd name="T23" fmla="*/ 6 h 6"/>
                  <a:gd name="T24" fmla="*/ 0 w 12"/>
                  <a:gd name="T25" fmla="*/ 6 h 6"/>
                  <a:gd name="T26" fmla="*/ 0 w 12"/>
                  <a:gd name="T27" fmla="*/ 6 h 6"/>
                  <a:gd name="T28" fmla="*/ 0 w 12"/>
                  <a:gd name="T29" fmla="*/ 6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6"/>
                  <a:gd name="T47" fmla="*/ 12 w 12"/>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6">
                    <a:moveTo>
                      <a:pt x="0" y="6"/>
                    </a:moveTo>
                    <a:lnTo>
                      <a:pt x="0" y="6"/>
                    </a:lnTo>
                    <a:lnTo>
                      <a:pt x="6" y="6"/>
                    </a:lnTo>
                    <a:lnTo>
                      <a:pt x="12" y="0"/>
                    </a:lnTo>
                    <a:lnTo>
                      <a:pt x="6" y="0"/>
                    </a:lnTo>
                    <a:lnTo>
                      <a:pt x="6" y="6"/>
                    </a:lnTo>
                    <a:lnTo>
                      <a:pt x="0" y="6"/>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66" name="Freeform 200"/>
              <p:cNvSpPr>
                <a:spLocks/>
              </p:cNvSpPr>
              <p:nvPr/>
            </p:nvSpPr>
            <p:spPr bwMode="auto">
              <a:xfrm>
                <a:off x="4273" y="1613"/>
                <a:ext cx="18" cy="13"/>
              </a:xfrm>
              <a:custGeom>
                <a:avLst/>
                <a:gdLst>
                  <a:gd name="T0" fmla="*/ 9 w 18"/>
                  <a:gd name="T1" fmla="*/ 0 h 11"/>
                  <a:gd name="T2" fmla="*/ 9 w 18"/>
                  <a:gd name="T3" fmla="*/ 0 h 11"/>
                  <a:gd name="T4" fmla="*/ 6 w 18"/>
                  <a:gd name="T5" fmla="*/ 0 h 11"/>
                  <a:gd name="T6" fmla="*/ 0 w 18"/>
                  <a:gd name="T7" fmla="*/ 6 h 11"/>
                  <a:gd name="T8" fmla="*/ 6 w 18"/>
                  <a:gd name="T9" fmla="*/ 11 h 11"/>
                  <a:gd name="T10" fmla="*/ 9 w 18"/>
                  <a:gd name="T11" fmla="*/ 6 h 11"/>
                  <a:gd name="T12" fmla="*/ 9 w 18"/>
                  <a:gd name="T13" fmla="*/ 6 h 11"/>
                  <a:gd name="T14" fmla="*/ 9 w 18"/>
                  <a:gd name="T15" fmla="*/ 6 h 11"/>
                  <a:gd name="T16" fmla="*/ 9 w 18"/>
                  <a:gd name="T17" fmla="*/ 0 h 11"/>
                  <a:gd name="T18" fmla="*/ 9 w 1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18" y="0"/>
                    </a:moveTo>
                    <a:lnTo>
                      <a:pt x="12" y="0"/>
                    </a:lnTo>
                    <a:lnTo>
                      <a:pt x="6" y="0"/>
                    </a:lnTo>
                    <a:lnTo>
                      <a:pt x="0" y="6"/>
                    </a:lnTo>
                    <a:lnTo>
                      <a:pt x="6" y="11"/>
                    </a:lnTo>
                    <a:lnTo>
                      <a:pt x="12" y="6"/>
                    </a:lnTo>
                    <a:lnTo>
                      <a:pt x="18" y="6"/>
                    </a:lnTo>
                    <a:lnTo>
                      <a:pt x="18" y="0"/>
                    </a:lnTo>
                    <a:close/>
                  </a:path>
                </a:pathLst>
              </a:custGeom>
              <a:solidFill>
                <a:srgbClr val="FB0F0C"/>
              </a:solidFill>
              <a:ln w="9525">
                <a:noFill/>
                <a:round/>
                <a:headEnd/>
                <a:tailEnd/>
              </a:ln>
            </p:spPr>
            <p:txBody>
              <a:bodyPr/>
              <a:lstStyle/>
              <a:p>
                <a:pPr>
                  <a:defRPr/>
                </a:pPr>
                <a:endParaRPr lang="en-GB">
                  <a:solidFill>
                    <a:srgbClr val="FFFFFF"/>
                  </a:solidFill>
                </a:endParaRPr>
              </a:p>
            </p:txBody>
          </p:sp>
          <p:sp>
            <p:nvSpPr>
              <p:cNvPr id="67" name="Freeform 201"/>
              <p:cNvSpPr>
                <a:spLocks/>
              </p:cNvSpPr>
              <p:nvPr/>
            </p:nvSpPr>
            <p:spPr bwMode="auto">
              <a:xfrm>
                <a:off x="4279" y="1626"/>
                <a:ext cx="18" cy="4"/>
              </a:xfrm>
              <a:custGeom>
                <a:avLst/>
                <a:gdLst>
                  <a:gd name="T0" fmla="*/ 9 w 18"/>
                  <a:gd name="T1" fmla="*/ 0 h 6"/>
                  <a:gd name="T2" fmla="*/ 9 w 18"/>
                  <a:gd name="T3" fmla="*/ 0 h 6"/>
                  <a:gd name="T4" fmla="*/ 6 w 18"/>
                  <a:gd name="T5" fmla="*/ 0 h 6"/>
                  <a:gd name="T6" fmla="*/ 0 w 18"/>
                  <a:gd name="T7" fmla="*/ 0 h 6"/>
                  <a:gd name="T8" fmla="*/ 0 w 18"/>
                  <a:gd name="T9" fmla="*/ 6 h 6"/>
                  <a:gd name="T10" fmla="*/ 6 w 18"/>
                  <a:gd name="T11" fmla="*/ 6 h 6"/>
                  <a:gd name="T12" fmla="*/ 9 w 18"/>
                  <a:gd name="T13" fmla="*/ 6 h 6"/>
                  <a:gd name="T14" fmla="*/ 9 w 18"/>
                  <a:gd name="T15" fmla="*/ 6 h 6"/>
                  <a:gd name="T16" fmla="*/ 9 w 18"/>
                  <a:gd name="T17" fmla="*/ 0 h 6"/>
                  <a:gd name="T18" fmla="*/ 9 w 1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6"/>
                  <a:gd name="T32" fmla="*/ 18 w 1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6">
                    <a:moveTo>
                      <a:pt x="12" y="0"/>
                    </a:moveTo>
                    <a:lnTo>
                      <a:pt x="12" y="0"/>
                    </a:lnTo>
                    <a:lnTo>
                      <a:pt x="6" y="0"/>
                    </a:lnTo>
                    <a:lnTo>
                      <a:pt x="0" y="0"/>
                    </a:lnTo>
                    <a:lnTo>
                      <a:pt x="0" y="6"/>
                    </a:lnTo>
                    <a:lnTo>
                      <a:pt x="6" y="6"/>
                    </a:lnTo>
                    <a:lnTo>
                      <a:pt x="12" y="6"/>
                    </a:lnTo>
                    <a:lnTo>
                      <a:pt x="18" y="6"/>
                    </a:lnTo>
                    <a:lnTo>
                      <a:pt x="12" y="0"/>
                    </a:lnTo>
                    <a:close/>
                  </a:path>
                </a:pathLst>
              </a:custGeom>
              <a:solidFill>
                <a:srgbClr val="FB0F0C"/>
              </a:solidFill>
              <a:ln w="9525">
                <a:noFill/>
                <a:round/>
                <a:headEnd/>
                <a:tailEnd/>
              </a:ln>
            </p:spPr>
            <p:txBody>
              <a:bodyPr/>
              <a:lstStyle/>
              <a:p>
                <a:pPr>
                  <a:defRPr/>
                </a:pPr>
                <a:endParaRPr lang="en-GB">
                  <a:solidFill>
                    <a:srgbClr val="FFFFFF"/>
                  </a:solidFill>
                </a:endParaRPr>
              </a:p>
            </p:txBody>
          </p:sp>
          <p:sp>
            <p:nvSpPr>
              <p:cNvPr id="68" name="Freeform 202"/>
              <p:cNvSpPr>
                <a:spLocks/>
              </p:cNvSpPr>
              <p:nvPr/>
            </p:nvSpPr>
            <p:spPr bwMode="auto">
              <a:xfrm>
                <a:off x="4332" y="1613"/>
                <a:ext cx="10" cy="13"/>
              </a:xfrm>
              <a:custGeom>
                <a:avLst/>
                <a:gdLst>
                  <a:gd name="T0" fmla="*/ 5 w 11"/>
                  <a:gd name="T1" fmla="*/ 0 h 11"/>
                  <a:gd name="T2" fmla="*/ 5 w 11"/>
                  <a:gd name="T3" fmla="*/ 6 h 11"/>
                  <a:gd name="T4" fmla="*/ 5 w 11"/>
                  <a:gd name="T5" fmla="*/ 6 h 11"/>
                  <a:gd name="T6" fmla="*/ 5 w 11"/>
                  <a:gd name="T7" fmla="*/ 6 h 11"/>
                  <a:gd name="T8" fmla="*/ 0 w 11"/>
                  <a:gd name="T9" fmla="*/ 6 h 11"/>
                  <a:gd name="T10" fmla="*/ 5 w 11"/>
                  <a:gd name="T11" fmla="*/ 11 h 11"/>
                  <a:gd name="T12" fmla="*/ 5 w 11"/>
                  <a:gd name="T13" fmla="*/ 11 h 11"/>
                  <a:gd name="T14" fmla="*/ 5 w 11"/>
                  <a:gd name="T15" fmla="*/ 11 h 11"/>
                  <a:gd name="T16" fmla="*/ 11 w 11"/>
                  <a:gd name="T17" fmla="*/ 11 h 11"/>
                  <a:gd name="T18" fmla="*/ 11 w 11"/>
                  <a:gd name="T19" fmla="*/ 6 h 11"/>
                  <a:gd name="T20" fmla="*/ 11 w 11"/>
                  <a:gd name="T21" fmla="*/ 6 h 11"/>
                  <a:gd name="T22" fmla="*/ 11 w 11"/>
                  <a:gd name="T23" fmla="*/ 6 h 11"/>
                  <a:gd name="T24" fmla="*/ 5 w 11"/>
                  <a:gd name="T25" fmla="*/ 0 h 11"/>
                  <a:gd name="T26" fmla="*/ 5 w 11"/>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1"/>
                  <a:gd name="T44" fmla="*/ 11 w 11"/>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1">
                    <a:moveTo>
                      <a:pt x="5" y="0"/>
                    </a:moveTo>
                    <a:lnTo>
                      <a:pt x="5" y="6"/>
                    </a:lnTo>
                    <a:lnTo>
                      <a:pt x="0" y="6"/>
                    </a:lnTo>
                    <a:lnTo>
                      <a:pt x="5" y="11"/>
                    </a:lnTo>
                    <a:lnTo>
                      <a:pt x="11" y="11"/>
                    </a:lnTo>
                    <a:lnTo>
                      <a:pt x="11" y="6"/>
                    </a:lnTo>
                    <a:lnTo>
                      <a:pt x="5" y="0"/>
                    </a:lnTo>
                    <a:close/>
                  </a:path>
                </a:pathLst>
              </a:custGeom>
              <a:solidFill>
                <a:srgbClr val="F7F619"/>
              </a:solidFill>
              <a:ln w="9525">
                <a:noFill/>
                <a:round/>
                <a:headEnd/>
                <a:tailEnd/>
              </a:ln>
            </p:spPr>
            <p:txBody>
              <a:bodyPr/>
              <a:lstStyle/>
              <a:p>
                <a:pPr>
                  <a:defRPr/>
                </a:pPr>
                <a:endParaRPr lang="en-GB">
                  <a:solidFill>
                    <a:srgbClr val="FFFFFF"/>
                  </a:solidFill>
                </a:endParaRPr>
              </a:p>
            </p:txBody>
          </p:sp>
          <p:sp>
            <p:nvSpPr>
              <p:cNvPr id="69" name="Freeform 203"/>
              <p:cNvSpPr>
                <a:spLocks/>
              </p:cNvSpPr>
              <p:nvPr/>
            </p:nvSpPr>
            <p:spPr bwMode="auto">
              <a:xfrm>
                <a:off x="4326" y="1626"/>
                <a:ext cx="16" cy="11"/>
              </a:xfrm>
              <a:custGeom>
                <a:avLst/>
                <a:gdLst>
                  <a:gd name="T0" fmla="*/ 6 w 17"/>
                  <a:gd name="T1" fmla="*/ 0 h 12"/>
                  <a:gd name="T2" fmla="*/ 6 w 17"/>
                  <a:gd name="T3" fmla="*/ 0 h 12"/>
                  <a:gd name="T4" fmla="*/ 11 w 17"/>
                  <a:gd name="T5" fmla="*/ 0 h 12"/>
                  <a:gd name="T6" fmla="*/ 11 w 17"/>
                  <a:gd name="T7" fmla="*/ 0 h 12"/>
                  <a:gd name="T8" fmla="*/ 17 w 17"/>
                  <a:gd name="T9" fmla="*/ 0 h 12"/>
                  <a:gd name="T10" fmla="*/ 17 w 17"/>
                  <a:gd name="T11" fmla="*/ 6 h 12"/>
                  <a:gd name="T12" fmla="*/ 11 w 17"/>
                  <a:gd name="T13" fmla="*/ 12 h 12"/>
                  <a:gd name="T14" fmla="*/ 11 w 17"/>
                  <a:gd name="T15" fmla="*/ 12 h 12"/>
                  <a:gd name="T16" fmla="*/ 6 w 17"/>
                  <a:gd name="T17" fmla="*/ 12 h 12"/>
                  <a:gd name="T18" fmla="*/ 0 w 17"/>
                  <a:gd name="T19" fmla="*/ 12 h 12"/>
                  <a:gd name="T20" fmla="*/ 6 w 17"/>
                  <a:gd name="T21" fmla="*/ 0 h 12"/>
                  <a:gd name="T22" fmla="*/ 6 w 17"/>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2"/>
                  <a:gd name="T38" fmla="*/ 17 w 17"/>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2">
                    <a:moveTo>
                      <a:pt x="6" y="0"/>
                    </a:moveTo>
                    <a:lnTo>
                      <a:pt x="6" y="0"/>
                    </a:lnTo>
                    <a:lnTo>
                      <a:pt x="11" y="0"/>
                    </a:lnTo>
                    <a:lnTo>
                      <a:pt x="17" y="0"/>
                    </a:lnTo>
                    <a:lnTo>
                      <a:pt x="17" y="6"/>
                    </a:lnTo>
                    <a:lnTo>
                      <a:pt x="11" y="12"/>
                    </a:lnTo>
                    <a:lnTo>
                      <a:pt x="6" y="12"/>
                    </a:lnTo>
                    <a:lnTo>
                      <a:pt x="0" y="12"/>
                    </a:lnTo>
                    <a:lnTo>
                      <a:pt x="6" y="0"/>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70" name="Freeform 204"/>
              <p:cNvSpPr>
                <a:spLocks/>
              </p:cNvSpPr>
              <p:nvPr/>
            </p:nvSpPr>
            <p:spPr bwMode="auto">
              <a:xfrm>
                <a:off x="4326" y="1626"/>
                <a:ext cx="16" cy="11"/>
              </a:xfrm>
              <a:custGeom>
                <a:avLst/>
                <a:gdLst>
                  <a:gd name="T0" fmla="*/ 0 w 17"/>
                  <a:gd name="T1" fmla="*/ 0 h 12"/>
                  <a:gd name="T2" fmla="*/ 6 w 17"/>
                  <a:gd name="T3" fmla="*/ 0 h 12"/>
                  <a:gd name="T4" fmla="*/ 11 w 17"/>
                  <a:gd name="T5" fmla="*/ 6 h 12"/>
                  <a:gd name="T6" fmla="*/ 11 w 17"/>
                  <a:gd name="T7" fmla="*/ 6 h 12"/>
                  <a:gd name="T8" fmla="*/ 17 w 17"/>
                  <a:gd name="T9" fmla="*/ 6 h 12"/>
                  <a:gd name="T10" fmla="*/ 11 w 17"/>
                  <a:gd name="T11" fmla="*/ 12 h 12"/>
                  <a:gd name="T12" fmla="*/ 11 w 17"/>
                  <a:gd name="T13" fmla="*/ 12 h 12"/>
                  <a:gd name="T14" fmla="*/ 6 w 17"/>
                  <a:gd name="T15" fmla="*/ 12 h 12"/>
                  <a:gd name="T16" fmla="*/ 0 w 17"/>
                  <a:gd name="T17" fmla="*/ 6 h 12"/>
                  <a:gd name="T18" fmla="*/ 0 w 17"/>
                  <a:gd name="T19" fmla="*/ 0 h 12"/>
                  <a:gd name="T20" fmla="*/ 0 w 17"/>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2"/>
                  <a:gd name="T35" fmla="*/ 17 w 17"/>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2">
                    <a:moveTo>
                      <a:pt x="0" y="0"/>
                    </a:moveTo>
                    <a:lnTo>
                      <a:pt x="6" y="0"/>
                    </a:lnTo>
                    <a:lnTo>
                      <a:pt x="11" y="6"/>
                    </a:lnTo>
                    <a:lnTo>
                      <a:pt x="17" y="6"/>
                    </a:lnTo>
                    <a:lnTo>
                      <a:pt x="11" y="12"/>
                    </a:lnTo>
                    <a:lnTo>
                      <a:pt x="6" y="12"/>
                    </a:lnTo>
                    <a:lnTo>
                      <a:pt x="0" y="6"/>
                    </a:lnTo>
                    <a:lnTo>
                      <a:pt x="0" y="0"/>
                    </a:lnTo>
                    <a:close/>
                  </a:path>
                </a:pathLst>
              </a:custGeom>
              <a:solidFill>
                <a:srgbClr val="FB0F0C"/>
              </a:solidFill>
              <a:ln w="9525">
                <a:noFill/>
                <a:round/>
                <a:headEnd/>
                <a:tailEnd/>
              </a:ln>
            </p:spPr>
            <p:txBody>
              <a:bodyPr/>
              <a:lstStyle/>
              <a:p>
                <a:pPr>
                  <a:defRPr/>
                </a:pPr>
                <a:endParaRPr lang="en-GB">
                  <a:solidFill>
                    <a:srgbClr val="FFFFFF"/>
                  </a:solidFill>
                </a:endParaRPr>
              </a:p>
            </p:txBody>
          </p:sp>
          <p:sp>
            <p:nvSpPr>
              <p:cNvPr id="71" name="Freeform 205"/>
              <p:cNvSpPr>
                <a:spLocks/>
              </p:cNvSpPr>
              <p:nvPr/>
            </p:nvSpPr>
            <p:spPr bwMode="auto">
              <a:xfrm>
                <a:off x="4332" y="1630"/>
                <a:ext cx="10" cy="6"/>
              </a:xfrm>
              <a:custGeom>
                <a:avLst/>
                <a:gdLst>
                  <a:gd name="T0" fmla="*/ 5 w 11"/>
                  <a:gd name="T1" fmla="*/ 6 h 6"/>
                  <a:gd name="T2" fmla="*/ 5 w 11"/>
                  <a:gd name="T3" fmla="*/ 6 h 6"/>
                  <a:gd name="T4" fmla="*/ 5 w 11"/>
                  <a:gd name="T5" fmla="*/ 0 h 6"/>
                  <a:gd name="T6" fmla="*/ 5 w 11"/>
                  <a:gd name="T7" fmla="*/ 0 h 6"/>
                  <a:gd name="T8" fmla="*/ 5 w 11"/>
                  <a:gd name="T9" fmla="*/ 0 h 6"/>
                  <a:gd name="T10" fmla="*/ 11 w 11"/>
                  <a:gd name="T11" fmla="*/ 0 h 6"/>
                  <a:gd name="T12" fmla="*/ 11 w 11"/>
                  <a:gd name="T13" fmla="*/ 0 h 6"/>
                  <a:gd name="T14" fmla="*/ 11 w 11"/>
                  <a:gd name="T15" fmla="*/ 0 h 6"/>
                  <a:gd name="T16" fmla="*/ 5 w 11"/>
                  <a:gd name="T17" fmla="*/ 0 h 6"/>
                  <a:gd name="T18" fmla="*/ 5 w 11"/>
                  <a:gd name="T19" fmla="*/ 0 h 6"/>
                  <a:gd name="T20" fmla="*/ 5 w 11"/>
                  <a:gd name="T21" fmla="*/ 0 h 6"/>
                  <a:gd name="T22" fmla="*/ 0 w 11"/>
                  <a:gd name="T23" fmla="*/ 0 h 6"/>
                  <a:gd name="T24" fmla="*/ 0 w 11"/>
                  <a:gd name="T25" fmla="*/ 0 h 6"/>
                  <a:gd name="T26" fmla="*/ 0 w 11"/>
                  <a:gd name="T27" fmla="*/ 0 h 6"/>
                  <a:gd name="T28" fmla="*/ 0 w 11"/>
                  <a:gd name="T29" fmla="*/ 0 h 6"/>
                  <a:gd name="T30" fmla="*/ 0 w 11"/>
                  <a:gd name="T31" fmla="*/ 0 h 6"/>
                  <a:gd name="T32" fmla="*/ 0 w 11"/>
                  <a:gd name="T33" fmla="*/ 0 h 6"/>
                  <a:gd name="T34" fmla="*/ 0 w 11"/>
                  <a:gd name="T35" fmla="*/ 0 h 6"/>
                  <a:gd name="T36" fmla="*/ 0 w 11"/>
                  <a:gd name="T37" fmla="*/ 0 h 6"/>
                  <a:gd name="T38" fmla="*/ 0 w 11"/>
                  <a:gd name="T39" fmla="*/ 0 h 6"/>
                  <a:gd name="T40" fmla="*/ 0 w 11"/>
                  <a:gd name="T41" fmla="*/ 0 h 6"/>
                  <a:gd name="T42" fmla="*/ 0 w 11"/>
                  <a:gd name="T43" fmla="*/ 0 h 6"/>
                  <a:gd name="T44" fmla="*/ 0 w 11"/>
                  <a:gd name="T45" fmla="*/ 0 h 6"/>
                  <a:gd name="T46" fmla="*/ 0 w 11"/>
                  <a:gd name="T47" fmla="*/ 0 h 6"/>
                  <a:gd name="T48" fmla="*/ 0 w 11"/>
                  <a:gd name="T49" fmla="*/ 0 h 6"/>
                  <a:gd name="T50" fmla="*/ 0 w 11"/>
                  <a:gd name="T51" fmla="*/ 0 h 6"/>
                  <a:gd name="T52" fmla="*/ 0 w 11"/>
                  <a:gd name="T53" fmla="*/ 0 h 6"/>
                  <a:gd name="T54" fmla="*/ 0 w 11"/>
                  <a:gd name="T55" fmla="*/ 0 h 6"/>
                  <a:gd name="T56" fmla="*/ 0 w 11"/>
                  <a:gd name="T57" fmla="*/ 0 h 6"/>
                  <a:gd name="T58" fmla="*/ 0 w 11"/>
                  <a:gd name="T59" fmla="*/ 0 h 6"/>
                  <a:gd name="T60" fmla="*/ 0 w 11"/>
                  <a:gd name="T61" fmla="*/ 0 h 6"/>
                  <a:gd name="T62" fmla="*/ 0 w 11"/>
                  <a:gd name="T63" fmla="*/ 0 h 6"/>
                  <a:gd name="T64" fmla="*/ 5 w 11"/>
                  <a:gd name="T65" fmla="*/ 0 h 6"/>
                  <a:gd name="T66" fmla="*/ 5 w 11"/>
                  <a:gd name="T67" fmla="*/ 0 h 6"/>
                  <a:gd name="T68" fmla="*/ 5 w 11"/>
                  <a:gd name="T69" fmla="*/ 6 h 6"/>
                  <a:gd name="T70" fmla="*/ 5 w 11"/>
                  <a:gd name="T71" fmla="*/ 6 h 6"/>
                  <a:gd name="T72" fmla="*/ 5 w 11"/>
                  <a:gd name="T73" fmla="*/ 6 h 6"/>
                  <a:gd name="T74" fmla="*/ 5 w 11"/>
                  <a:gd name="T75" fmla="*/ 0 h 6"/>
                  <a:gd name="T76" fmla="*/ 5 w 11"/>
                  <a:gd name="T77" fmla="*/ 0 h 6"/>
                  <a:gd name="T78" fmla="*/ 5 w 11"/>
                  <a:gd name="T79" fmla="*/ 0 h 6"/>
                  <a:gd name="T80" fmla="*/ 5 w 11"/>
                  <a:gd name="T81" fmla="*/ 0 h 6"/>
                  <a:gd name="T82" fmla="*/ 5 w 11"/>
                  <a:gd name="T83" fmla="*/ 6 h 6"/>
                  <a:gd name="T84" fmla="*/ 5 w 11"/>
                  <a:gd name="T85" fmla="*/ 6 h 6"/>
                  <a:gd name="T86" fmla="*/ 5 w 11"/>
                  <a:gd name="T87" fmla="*/ 6 h 6"/>
                  <a:gd name="T88" fmla="*/ 5 w 11"/>
                  <a:gd name="T89" fmla="*/ 6 h 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
                  <a:gd name="T136" fmla="*/ 0 h 6"/>
                  <a:gd name="T137" fmla="*/ 11 w 11"/>
                  <a:gd name="T138" fmla="*/ 6 h 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 h="6">
                    <a:moveTo>
                      <a:pt x="5" y="6"/>
                    </a:moveTo>
                    <a:lnTo>
                      <a:pt x="5" y="6"/>
                    </a:lnTo>
                    <a:lnTo>
                      <a:pt x="5" y="0"/>
                    </a:lnTo>
                    <a:lnTo>
                      <a:pt x="11" y="0"/>
                    </a:lnTo>
                    <a:lnTo>
                      <a:pt x="5" y="0"/>
                    </a:lnTo>
                    <a:lnTo>
                      <a:pt x="0" y="0"/>
                    </a:lnTo>
                    <a:lnTo>
                      <a:pt x="5" y="0"/>
                    </a:lnTo>
                    <a:lnTo>
                      <a:pt x="5" y="6"/>
                    </a:lnTo>
                    <a:lnTo>
                      <a:pt x="5" y="0"/>
                    </a:lnTo>
                    <a:lnTo>
                      <a:pt x="5" y="6"/>
                    </a:lnTo>
                    <a:close/>
                  </a:path>
                </a:pathLst>
              </a:custGeom>
              <a:solidFill>
                <a:srgbClr val="000000"/>
              </a:solidFill>
              <a:ln w="9525">
                <a:noFill/>
                <a:round/>
                <a:headEnd/>
                <a:tailEnd/>
              </a:ln>
            </p:spPr>
            <p:txBody>
              <a:bodyPr/>
              <a:lstStyle/>
              <a:p>
                <a:pPr>
                  <a:defRPr/>
                </a:pPr>
                <a:endParaRPr lang="en-GB">
                  <a:solidFill>
                    <a:srgbClr val="FFFFFF"/>
                  </a:solidFill>
                </a:endParaRPr>
              </a:p>
            </p:txBody>
          </p:sp>
          <p:sp>
            <p:nvSpPr>
              <p:cNvPr id="72" name="Freeform 206"/>
              <p:cNvSpPr>
                <a:spLocks/>
              </p:cNvSpPr>
              <p:nvPr/>
            </p:nvSpPr>
            <p:spPr bwMode="auto">
              <a:xfrm>
                <a:off x="4315" y="1617"/>
                <a:ext cx="12" cy="13"/>
              </a:xfrm>
              <a:custGeom>
                <a:avLst/>
                <a:gdLst>
                  <a:gd name="T0" fmla="*/ 6 w 12"/>
                  <a:gd name="T1" fmla="*/ 11 h 11"/>
                  <a:gd name="T2" fmla="*/ 6 w 12"/>
                  <a:gd name="T3" fmla="*/ 11 h 11"/>
                  <a:gd name="T4" fmla="*/ 6 w 12"/>
                  <a:gd name="T5" fmla="*/ 5 h 11"/>
                  <a:gd name="T6" fmla="*/ 6 w 12"/>
                  <a:gd name="T7" fmla="*/ 5 h 11"/>
                  <a:gd name="T8" fmla="*/ 6 w 12"/>
                  <a:gd name="T9" fmla="*/ 5 h 11"/>
                  <a:gd name="T10" fmla="*/ 6 w 12"/>
                  <a:gd name="T11" fmla="*/ 5 h 11"/>
                  <a:gd name="T12" fmla="*/ 6 w 12"/>
                  <a:gd name="T13" fmla="*/ 5 h 11"/>
                  <a:gd name="T14" fmla="*/ 6 w 12"/>
                  <a:gd name="T15" fmla="*/ 5 h 11"/>
                  <a:gd name="T16" fmla="*/ 6 w 12"/>
                  <a:gd name="T17" fmla="*/ 5 h 11"/>
                  <a:gd name="T18" fmla="*/ 6 w 12"/>
                  <a:gd name="T19" fmla="*/ 5 h 11"/>
                  <a:gd name="T20" fmla="*/ 6 w 12"/>
                  <a:gd name="T21" fmla="*/ 5 h 11"/>
                  <a:gd name="T22" fmla="*/ 6 w 12"/>
                  <a:gd name="T23" fmla="*/ 0 h 11"/>
                  <a:gd name="T24" fmla="*/ 0 w 12"/>
                  <a:gd name="T25" fmla="*/ 0 h 11"/>
                  <a:gd name="T26" fmla="*/ 0 w 12"/>
                  <a:gd name="T27" fmla="*/ 0 h 11"/>
                  <a:gd name="T28" fmla="*/ 0 w 12"/>
                  <a:gd name="T29" fmla="*/ 0 h 11"/>
                  <a:gd name="T30" fmla="*/ 0 w 12"/>
                  <a:gd name="T31" fmla="*/ 5 h 11"/>
                  <a:gd name="T32" fmla="*/ 0 w 12"/>
                  <a:gd name="T33" fmla="*/ 5 h 11"/>
                  <a:gd name="T34" fmla="*/ 0 w 12"/>
                  <a:gd name="T35" fmla="*/ 5 h 11"/>
                  <a:gd name="T36" fmla="*/ 0 w 12"/>
                  <a:gd name="T37" fmla="*/ 5 h 11"/>
                  <a:gd name="T38" fmla="*/ 0 w 12"/>
                  <a:gd name="T39" fmla="*/ 5 h 11"/>
                  <a:gd name="T40" fmla="*/ 6 w 12"/>
                  <a:gd name="T41" fmla="*/ 5 h 11"/>
                  <a:gd name="T42" fmla="*/ 0 w 12"/>
                  <a:gd name="T43" fmla="*/ 5 h 11"/>
                  <a:gd name="T44" fmla="*/ 6 w 12"/>
                  <a:gd name="T45" fmla="*/ 11 h 11"/>
                  <a:gd name="T46" fmla="*/ 6 w 12"/>
                  <a:gd name="T47" fmla="*/ 11 h 11"/>
                  <a:gd name="T48" fmla="*/ 6 w 12"/>
                  <a:gd name="T49" fmla="*/ 5 h 11"/>
                  <a:gd name="T50" fmla="*/ 6 w 12"/>
                  <a:gd name="T51" fmla="*/ 5 h 11"/>
                  <a:gd name="T52" fmla="*/ 6 w 12"/>
                  <a:gd name="T53" fmla="*/ 5 h 11"/>
                  <a:gd name="T54" fmla="*/ 6 w 12"/>
                  <a:gd name="T55" fmla="*/ 11 h 11"/>
                  <a:gd name="T56" fmla="*/ 6 w 12"/>
                  <a:gd name="T57" fmla="*/ 11 h 11"/>
                  <a:gd name="T58" fmla="*/ 6 w 12"/>
                  <a:gd name="T59" fmla="*/ 11 h 11"/>
                  <a:gd name="T60" fmla="*/ 6 w 12"/>
                  <a:gd name="T61" fmla="*/ 5 h 11"/>
                  <a:gd name="T62" fmla="*/ 6 w 12"/>
                  <a:gd name="T63" fmla="*/ 5 h 11"/>
                  <a:gd name="T64" fmla="*/ 6 w 12"/>
                  <a:gd name="T65" fmla="*/ 5 h 11"/>
                  <a:gd name="T66" fmla="*/ 6 w 12"/>
                  <a:gd name="T67" fmla="*/ 5 h 11"/>
                  <a:gd name="T68" fmla="*/ 6 w 12"/>
                  <a:gd name="T69" fmla="*/ 5 h 11"/>
                  <a:gd name="T70" fmla="*/ 6 w 12"/>
                  <a:gd name="T71" fmla="*/ 11 h 11"/>
                  <a:gd name="T72" fmla="*/ 6 w 12"/>
                  <a:gd name="T73" fmla="*/ 11 h 11"/>
                  <a:gd name="T74" fmla="*/ 6 w 12"/>
                  <a:gd name="T75" fmla="*/ 5 h 11"/>
                  <a:gd name="T76" fmla="*/ 6 w 12"/>
                  <a:gd name="T77" fmla="*/ 5 h 11"/>
                  <a:gd name="T78" fmla="*/ 6 w 12"/>
                  <a:gd name="T79" fmla="*/ 5 h 11"/>
                  <a:gd name="T80" fmla="*/ 6 w 12"/>
                  <a:gd name="T81" fmla="*/ 11 h 11"/>
                  <a:gd name="T82" fmla="*/ 6 w 12"/>
                  <a:gd name="T83" fmla="*/ 11 h 11"/>
                  <a:gd name="T84" fmla="*/ 6 w 12"/>
                  <a:gd name="T85" fmla="*/ 11 h 11"/>
                  <a:gd name="T86" fmla="*/ 6 w 12"/>
                  <a:gd name="T87" fmla="*/ 11 h 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
                  <a:gd name="T133" fmla="*/ 0 h 11"/>
                  <a:gd name="T134" fmla="*/ 12 w 12"/>
                  <a:gd name="T135" fmla="*/ 11 h 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 h="11">
                    <a:moveTo>
                      <a:pt x="12" y="11"/>
                    </a:moveTo>
                    <a:lnTo>
                      <a:pt x="12" y="11"/>
                    </a:lnTo>
                    <a:lnTo>
                      <a:pt x="12" y="5"/>
                    </a:lnTo>
                    <a:lnTo>
                      <a:pt x="6" y="5"/>
                    </a:lnTo>
                    <a:lnTo>
                      <a:pt x="6" y="0"/>
                    </a:lnTo>
                    <a:lnTo>
                      <a:pt x="0" y="0"/>
                    </a:lnTo>
                    <a:lnTo>
                      <a:pt x="0" y="5"/>
                    </a:lnTo>
                    <a:lnTo>
                      <a:pt x="6" y="5"/>
                    </a:lnTo>
                    <a:lnTo>
                      <a:pt x="0" y="5"/>
                    </a:lnTo>
                    <a:lnTo>
                      <a:pt x="6" y="11"/>
                    </a:lnTo>
                    <a:lnTo>
                      <a:pt x="6" y="5"/>
                    </a:lnTo>
                    <a:lnTo>
                      <a:pt x="6" y="11"/>
                    </a:lnTo>
                    <a:lnTo>
                      <a:pt x="6" y="5"/>
                    </a:lnTo>
                    <a:lnTo>
                      <a:pt x="12" y="11"/>
                    </a:lnTo>
                    <a:lnTo>
                      <a:pt x="12" y="5"/>
                    </a:lnTo>
                    <a:lnTo>
                      <a:pt x="12" y="11"/>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73" name="Freeform 207"/>
              <p:cNvSpPr>
                <a:spLocks/>
              </p:cNvSpPr>
              <p:nvPr/>
            </p:nvSpPr>
            <p:spPr bwMode="auto">
              <a:xfrm>
                <a:off x="4315" y="1617"/>
                <a:ext cx="6" cy="2"/>
              </a:xfrm>
              <a:custGeom>
                <a:avLst/>
                <a:gdLst>
                  <a:gd name="T0" fmla="*/ 6 w 6"/>
                  <a:gd name="T1" fmla="*/ 0 h 1"/>
                  <a:gd name="T2" fmla="*/ 6 w 6"/>
                  <a:gd name="T3" fmla="*/ 0 h 1"/>
                  <a:gd name="T4" fmla="*/ 6 w 6"/>
                  <a:gd name="T5" fmla="*/ 0 h 1"/>
                  <a:gd name="T6" fmla="*/ 6 w 6"/>
                  <a:gd name="T7" fmla="*/ 0 h 1"/>
                  <a:gd name="T8" fmla="*/ 6 w 6"/>
                  <a:gd name="T9" fmla="*/ 0 h 1"/>
                  <a:gd name="T10" fmla="*/ 6 w 6"/>
                  <a:gd name="T11" fmla="*/ 0 h 1"/>
                  <a:gd name="T12" fmla="*/ 6 w 6"/>
                  <a:gd name="T13" fmla="*/ 0 h 1"/>
                  <a:gd name="T14" fmla="*/ 6 w 6"/>
                  <a:gd name="T15" fmla="*/ 0 h 1"/>
                  <a:gd name="T16" fmla="*/ 0 w 6"/>
                  <a:gd name="T17" fmla="*/ 0 h 1"/>
                  <a:gd name="T18" fmla="*/ 0 w 6"/>
                  <a:gd name="T19" fmla="*/ 0 h 1"/>
                  <a:gd name="T20" fmla="*/ 0 w 6"/>
                  <a:gd name="T21" fmla="*/ 0 h 1"/>
                  <a:gd name="T22" fmla="*/ 0 w 6"/>
                  <a:gd name="T23" fmla="*/ 0 h 1"/>
                  <a:gd name="T24" fmla="*/ 0 w 6"/>
                  <a:gd name="T25" fmla="*/ 0 h 1"/>
                  <a:gd name="T26" fmla="*/ 0 w 6"/>
                  <a:gd name="T27" fmla="*/ 0 h 1"/>
                  <a:gd name="T28" fmla="*/ 0 w 6"/>
                  <a:gd name="T29" fmla="*/ 0 h 1"/>
                  <a:gd name="T30" fmla="*/ 6 w 6"/>
                  <a:gd name="T31" fmla="*/ 0 h 1"/>
                  <a:gd name="T32" fmla="*/ 6 w 6"/>
                  <a:gd name="T33" fmla="*/ 0 h 1"/>
                  <a:gd name="T34" fmla="*/ 6 w 6"/>
                  <a:gd name="T35" fmla="*/ 0 h 1"/>
                  <a:gd name="T36" fmla="*/ 6 w 6"/>
                  <a:gd name="T37" fmla="*/ 0 h 1"/>
                  <a:gd name="T38" fmla="*/ 6 w 6"/>
                  <a:gd name="T39" fmla="*/ 0 h 1"/>
                  <a:gd name="T40" fmla="*/ 6 w 6"/>
                  <a:gd name="T41" fmla="*/ 0 h 1"/>
                  <a:gd name="T42" fmla="*/ 6 w 6"/>
                  <a:gd name="T43" fmla="*/ 0 h 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
                  <a:gd name="T67" fmla="*/ 0 h 1"/>
                  <a:gd name="T68" fmla="*/ 6 w 6"/>
                  <a:gd name="T69" fmla="*/ 1 h 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 h="1">
                    <a:moveTo>
                      <a:pt x="6" y="0"/>
                    </a:moveTo>
                    <a:lnTo>
                      <a:pt x="6" y="0"/>
                    </a:lnTo>
                    <a:lnTo>
                      <a:pt x="0" y="0"/>
                    </a:lnTo>
                    <a:lnTo>
                      <a:pt x="6" y="0"/>
                    </a:lnTo>
                    <a:close/>
                  </a:path>
                </a:pathLst>
              </a:custGeom>
              <a:solidFill>
                <a:srgbClr val="FB0F0C"/>
              </a:solidFill>
              <a:ln w="9525">
                <a:noFill/>
                <a:round/>
                <a:headEnd/>
                <a:tailEnd/>
              </a:ln>
            </p:spPr>
            <p:txBody>
              <a:bodyPr/>
              <a:lstStyle/>
              <a:p>
                <a:pPr>
                  <a:defRPr/>
                </a:pPr>
                <a:endParaRPr lang="en-GB">
                  <a:solidFill>
                    <a:srgbClr val="FFFFFF"/>
                  </a:solidFill>
                </a:endParaRPr>
              </a:p>
            </p:txBody>
          </p:sp>
          <p:sp>
            <p:nvSpPr>
              <p:cNvPr id="74" name="Freeform 208"/>
              <p:cNvSpPr>
                <a:spLocks/>
              </p:cNvSpPr>
              <p:nvPr/>
            </p:nvSpPr>
            <p:spPr bwMode="auto">
              <a:xfrm>
                <a:off x="4315" y="1617"/>
                <a:ext cx="6" cy="6"/>
              </a:xfrm>
              <a:custGeom>
                <a:avLst/>
                <a:gdLst>
                  <a:gd name="T0" fmla="*/ 6 w 6"/>
                  <a:gd name="T1" fmla="*/ 0 h 5"/>
                  <a:gd name="T2" fmla="*/ 0 w 6"/>
                  <a:gd name="T3" fmla="*/ 0 h 5"/>
                  <a:gd name="T4" fmla="*/ 6 w 6"/>
                  <a:gd name="T5" fmla="*/ 5 h 5"/>
                  <a:gd name="T6" fmla="*/ 6 w 6"/>
                  <a:gd name="T7" fmla="*/ 0 h 5"/>
                  <a:gd name="T8" fmla="*/ 6 w 6"/>
                  <a:gd name="T9" fmla="*/ 0 h 5"/>
                  <a:gd name="T10" fmla="*/ 6 w 6"/>
                  <a:gd name="T11" fmla="*/ 0 h 5"/>
                  <a:gd name="T12" fmla="*/ 6 w 6"/>
                  <a:gd name="T13" fmla="*/ 5 h 5"/>
                  <a:gd name="T14" fmla="*/ 6 w 6"/>
                  <a:gd name="T15" fmla="*/ 5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6 w 6"/>
                  <a:gd name="T29" fmla="*/ 0 h 5"/>
                  <a:gd name="T30" fmla="*/ 6 w 6"/>
                  <a:gd name="T31" fmla="*/ 0 h 5"/>
                  <a:gd name="T32" fmla="*/ 6 w 6"/>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5"/>
                  <a:gd name="T53" fmla="*/ 6 w 6"/>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5">
                    <a:moveTo>
                      <a:pt x="6" y="0"/>
                    </a:moveTo>
                    <a:lnTo>
                      <a:pt x="0" y="0"/>
                    </a:lnTo>
                    <a:lnTo>
                      <a:pt x="6" y="5"/>
                    </a:lnTo>
                    <a:lnTo>
                      <a:pt x="6" y="0"/>
                    </a:lnTo>
                    <a:lnTo>
                      <a:pt x="6" y="5"/>
                    </a:lnTo>
                    <a:lnTo>
                      <a:pt x="6" y="0"/>
                    </a:lnTo>
                    <a:close/>
                  </a:path>
                </a:pathLst>
              </a:custGeom>
              <a:solidFill>
                <a:srgbClr val="FB0F0C"/>
              </a:solidFill>
              <a:ln w="9525">
                <a:noFill/>
                <a:round/>
                <a:headEnd/>
                <a:tailEnd/>
              </a:ln>
            </p:spPr>
            <p:txBody>
              <a:bodyPr/>
              <a:lstStyle/>
              <a:p>
                <a:pPr>
                  <a:defRPr/>
                </a:pPr>
                <a:endParaRPr lang="en-GB">
                  <a:solidFill>
                    <a:srgbClr val="FFFFFF"/>
                  </a:solidFill>
                </a:endParaRPr>
              </a:p>
            </p:txBody>
          </p:sp>
          <p:sp>
            <p:nvSpPr>
              <p:cNvPr id="75" name="Freeform 209"/>
              <p:cNvSpPr>
                <a:spLocks/>
              </p:cNvSpPr>
              <p:nvPr/>
            </p:nvSpPr>
            <p:spPr bwMode="auto">
              <a:xfrm>
                <a:off x="4303" y="1626"/>
                <a:ext cx="6" cy="0"/>
              </a:xfrm>
              <a:custGeom>
                <a:avLst/>
                <a:gdLst>
                  <a:gd name="T0" fmla="*/ 0 w 6"/>
                  <a:gd name="T1" fmla="*/ 0 h 1"/>
                  <a:gd name="T2" fmla="*/ 0 w 6"/>
                  <a:gd name="T3" fmla="*/ 0 h 1"/>
                  <a:gd name="T4" fmla="*/ 0 w 6"/>
                  <a:gd name="T5" fmla="*/ 0 h 1"/>
                  <a:gd name="T6" fmla="*/ 6 w 6"/>
                  <a:gd name="T7" fmla="*/ 0 h 1"/>
                  <a:gd name="T8" fmla="*/ 6 w 6"/>
                  <a:gd name="T9" fmla="*/ 0 h 1"/>
                  <a:gd name="T10" fmla="*/ 0 w 6"/>
                  <a:gd name="T11" fmla="*/ 0 h 1"/>
                  <a:gd name="T12" fmla="*/ 0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a:solidFill>
                    <a:srgbClr val="FFFFFF"/>
                  </a:solidFill>
                </a:endParaRPr>
              </a:p>
            </p:txBody>
          </p:sp>
          <p:sp>
            <p:nvSpPr>
              <p:cNvPr id="76" name="Freeform 210"/>
              <p:cNvSpPr>
                <a:spLocks/>
              </p:cNvSpPr>
              <p:nvPr/>
            </p:nvSpPr>
            <p:spPr bwMode="auto">
              <a:xfrm>
                <a:off x="4297" y="1617"/>
                <a:ext cx="6" cy="2"/>
              </a:xfrm>
              <a:custGeom>
                <a:avLst/>
                <a:gdLst>
                  <a:gd name="T0" fmla="*/ 0 w 6"/>
                  <a:gd name="T1" fmla="*/ 0 h 1"/>
                  <a:gd name="T2" fmla="*/ 0 w 6"/>
                  <a:gd name="T3" fmla="*/ 0 h 1"/>
                  <a:gd name="T4" fmla="*/ 0 w 6"/>
                  <a:gd name="T5" fmla="*/ 0 h 1"/>
                  <a:gd name="T6" fmla="*/ 6 w 6"/>
                  <a:gd name="T7" fmla="*/ 0 h 1"/>
                  <a:gd name="T8" fmla="*/ 6 w 6"/>
                  <a:gd name="T9" fmla="*/ 0 h 1"/>
                  <a:gd name="T10" fmla="*/ 6 w 6"/>
                  <a:gd name="T11" fmla="*/ 0 h 1"/>
                  <a:gd name="T12" fmla="*/ 6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a:solidFill>
                    <a:srgbClr val="FFFFFF"/>
                  </a:solidFill>
                </a:endParaRPr>
              </a:p>
            </p:txBody>
          </p:sp>
          <p:sp>
            <p:nvSpPr>
              <p:cNvPr id="77" name="Freeform 211"/>
              <p:cNvSpPr>
                <a:spLocks/>
              </p:cNvSpPr>
              <p:nvPr/>
            </p:nvSpPr>
            <p:spPr bwMode="auto">
              <a:xfrm>
                <a:off x="4309" y="1617"/>
                <a:ext cx="2" cy="2"/>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
                  <a:gd name="T37" fmla="*/ 0 h 1"/>
                  <a:gd name="T38" fmla="*/ 1 w 1"/>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 h="1">
                    <a:moveTo>
                      <a:pt x="0" y="0"/>
                    </a:moveTo>
                    <a:lnTo>
                      <a:pt x="0" y="0"/>
                    </a:lnTo>
                    <a:close/>
                  </a:path>
                </a:pathLst>
              </a:custGeom>
              <a:solidFill>
                <a:srgbClr val="FCCF41"/>
              </a:solidFill>
              <a:ln w="9525">
                <a:noFill/>
                <a:round/>
                <a:headEnd/>
                <a:tailEnd/>
              </a:ln>
            </p:spPr>
            <p:txBody>
              <a:bodyPr/>
              <a:lstStyle/>
              <a:p>
                <a:pPr>
                  <a:defRPr/>
                </a:pPr>
                <a:endParaRPr lang="en-GB">
                  <a:solidFill>
                    <a:srgbClr val="FFFFFF"/>
                  </a:solidFill>
                </a:endParaRPr>
              </a:p>
            </p:txBody>
          </p:sp>
          <p:sp>
            <p:nvSpPr>
              <p:cNvPr id="78" name="Freeform 212"/>
              <p:cNvSpPr>
                <a:spLocks/>
              </p:cNvSpPr>
              <p:nvPr/>
            </p:nvSpPr>
            <p:spPr bwMode="auto">
              <a:xfrm>
                <a:off x="4187" y="1590"/>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solidFill>
                    <a:srgbClr val="FFFFFF"/>
                  </a:solidFill>
                </a:endParaRPr>
              </a:p>
            </p:txBody>
          </p:sp>
        </p:grpSp>
        <p:grpSp>
          <p:nvGrpSpPr>
            <p:cNvPr id="31" name="Group 223"/>
            <p:cNvGrpSpPr>
              <a:grpSpLocks/>
            </p:cNvGrpSpPr>
            <p:nvPr userDrawn="1"/>
          </p:nvGrpSpPr>
          <p:grpSpPr bwMode="auto">
            <a:xfrm>
              <a:off x="2701793" y="5092835"/>
              <a:ext cx="164978" cy="104897"/>
              <a:chOff x="4184" y="1339"/>
              <a:chExt cx="238" cy="162"/>
            </a:xfrm>
          </p:grpSpPr>
          <p:sp>
            <p:nvSpPr>
              <p:cNvPr id="48" name="Freeform 224"/>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49" name="Freeform 225"/>
              <p:cNvSpPr>
                <a:spLocks/>
              </p:cNvSpPr>
              <p:nvPr/>
            </p:nvSpPr>
            <p:spPr bwMode="auto">
              <a:xfrm>
                <a:off x="4184" y="1339"/>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50" name="Freeform 226"/>
              <p:cNvSpPr>
                <a:spLocks/>
              </p:cNvSpPr>
              <p:nvPr/>
            </p:nvSpPr>
            <p:spPr bwMode="auto">
              <a:xfrm>
                <a:off x="4184" y="1448"/>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409D27"/>
              </a:solidFill>
              <a:ln w="9525">
                <a:noFill/>
                <a:round/>
                <a:headEnd/>
                <a:tailEnd/>
              </a:ln>
            </p:spPr>
            <p:txBody>
              <a:bodyPr/>
              <a:lstStyle/>
              <a:p>
                <a:pPr>
                  <a:defRPr/>
                </a:pPr>
                <a:endParaRPr lang="en-GB">
                  <a:solidFill>
                    <a:srgbClr val="FFFFFF"/>
                  </a:solidFill>
                </a:endParaRPr>
              </a:p>
            </p:txBody>
          </p:sp>
          <p:sp>
            <p:nvSpPr>
              <p:cNvPr id="51" name="Freeform 227"/>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solidFill>
                    <a:srgbClr val="FFFFFF"/>
                  </a:solidFill>
                </a:endParaRPr>
              </a:p>
            </p:txBody>
          </p:sp>
        </p:grpSp>
        <p:grpSp>
          <p:nvGrpSpPr>
            <p:cNvPr id="32" name="Group 38"/>
            <p:cNvGrpSpPr>
              <a:grpSpLocks/>
            </p:cNvGrpSpPr>
            <p:nvPr userDrawn="1"/>
          </p:nvGrpSpPr>
          <p:grpSpPr bwMode="auto">
            <a:xfrm>
              <a:off x="1217956" y="5092835"/>
              <a:ext cx="164978" cy="104922"/>
              <a:chOff x="528" y="1773"/>
              <a:chExt cx="246" cy="156"/>
            </a:xfrm>
          </p:grpSpPr>
          <p:sp>
            <p:nvSpPr>
              <p:cNvPr id="44" name="Freeform 248"/>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45" name="Freeform 249"/>
              <p:cNvSpPr>
                <a:spLocks/>
              </p:cNvSpPr>
              <p:nvPr/>
            </p:nvSpPr>
            <p:spPr bwMode="auto">
              <a:xfrm>
                <a:off x="528" y="1850"/>
                <a:ext cx="246" cy="79"/>
              </a:xfrm>
              <a:custGeom>
                <a:avLst/>
                <a:gdLst>
                  <a:gd name="T0" fmla="*/ 2929 w 238"/>
                  <a:gd name="T1" fmla="*/ 39 h 79"/>
                  <a:gd name="T2" fmla="*/ 2929 w 238"/>
                  <a:gd name="T3" fmla="*/ 0 h 79"/>
                  <a:gd name="T4" fmla="*/ 0 w 238"/>
                  <a:gd name="T5" fmla="*/ 0 h 79"/>
                  <a:gd name="T6" fmla="*/ 0 w 238"/>
                  <a:gd name="T7" fmla="*/ 39 h 79"/>
                  <a:gd name="T8" fmla="*/ 2929 w 238"/>
                  <a:gd name="T9" fmla="*/ 39 h 79"/>
                  <a:gd name="T10" fmla="*/ 2929 w 238"/>
                  <a:gd name="T11" fmla="*/ 39 h 79"/>
                  <a:gd name="T12" fmla="*/ 0 60000 65536"/>
                  <a:gd name="T13" fmla="*/ 0 60000 65536"/>
                  <a:gd name="T14" fmla="*/ 0 60000 65536"/>
                  <a:gd name="T15" fmla="*/ 0 60000 65536"/>
                  <a:gd name="T16" fmla="*/ 0 60000 65536"/>
                  <a:gd name="T17" fmla="*/ 0 60000 65536"/>
                  <a:gd name="T18" fmla="*/ 0 w 238"/>
                  <a:gd name="T19" fmla="*/ 0 h 79"/>
                  <a:gd name="T20" fmla="*/ 238 w 238"/>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238" h="79">
                    <a:moveTo>
                      <a:pt x="238" y="79"/>
                    </a:moveTo>
                    <a:lnTo>
                      <a:pt x="238" y="0"/>
                    </a:lnTo>
                    <a:lnTo>
                      <a:pt x="0" y="0"/>
                    </a:lnTo>
                    <a:lnTo>
                      <a:pt x="0" y="79"/>
                    </a:lnTo>
                    <a:lnTo>
                      <a:pt x="238" y="79"/>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46" name="Freeform 250"/>
              <p:cNvSpPr>
                <a:spLocks/>
              </p:cNvSpPr>
              <p:nvPr/>
            </p:nvSpPr>
            <p:spPr bwMode="auto">
              <a:xfrm>
                <a:off x="528" y="1773"/>
                <a:ext cx="120" cy="156"/>
              </a:xfrm>
              <a:custGeom>
                <a:avLst/>
                <a:gdLst>
                  <a:gd name="T0" fmla="*/ 0 w 119"/>
                  <a:gd name="T1" fmla="*/ 0 h 157"/>
                  <a:gd name="T2" fmla="*/ 0 w 119"/>
                  <a:gd name="T3" fmla="*/ 61 h 157"/>
                  <a:gd name="T4" fmla="*/ 211 w 119"/>
                  <a:gd name="T5" fmla="*/ 39 h 157"/>
                  <a:gd name="T6" fmla="*/ 0 w 119"/>
                  <a:gd name="T7" fmla="*/ 0 h 157"/>
                  <a:gd name="T8" fmla="*/ 0 w 119"/>
                  <a:gd name="T9" fmla="*/ 0 h 157"/>
                  <a:gd name="T10" fmla="*/ 0 60000 65536"/>
                  <a:gd name="T11" fmla="*/ 0 60000 65536"/>
                  <a:gd name="T12" fmla="*/ 0 60000 65536"/>
                  <a:gd name="T13" fmla="*/ 0 60000 65536"/>
                  <a:gd name="T14" fmla="*/ 0 60000 65536"/>
                  <a:gd name="T15" fmla="*/ 0 w 119"/>
                  <a:gd name="T16" fmla="*/ 0 h 157"/>
                  <a:gd name="T17" fmla="*/ 119 w 119"/>
                  <a:gd name="T18" fmla="*/ 157 h 157"/>
                </a:gdLst>
                <a:ahLst/>
                <a:cxnLst>
                  <a:cxn ang="T10">
                    <a:pos x="T0" y="T1"/>
                  </a:cxn>
                  <a:cxn ang="T11">
                    <a:pos x="T2" y="T3"/>
                  </a:cxn>
                  <a:cxn ang="T12">
                    <a:pos x="T4" y="T5"/>
                  </a:cxn>
                  <a:cxn ang="T13">
                    <a:pos x="T6" y="T7"/>
                  </a:cxn>
                  <a:cxn ang="T14">
                    <a:pos x="T8" y="T9"/>
                  </a:cxn>
                </a:cxnLst>
                <a:rect l="T15" t="T16" r="T17" b="T18"/>
                <a:pathLst>
                  <a:path w="119" h="157">
                    <a:moveTo>
                      <a:pt x="0" y="0"/>
                    </a:moveTo>
                    <a:lnTo>
                      <a:pt x="0" y="157"/>
                    </a:lnTo>
                    <a:lnTo>
                      <a:pt x="119" y="78"/>
                    </a:lnTo>
                    <a:lnTo>
                      <a:pt x="0" y="0"/>
                    </a:lnTo>
                    <a:close/>
                  </a:path>
                </a:pathLst>
              </a:custGeom>
              <a:solidFill>
                <a:srgbClr val="1A0C80"/>
              </a:solidFill>
              <a:ln w="9525">
                <a:noFill/>
                <a:round/>
                <a:headEnd/>
                <a:tailEnd/>
              </a:ln>
            </p:spPr>
            <p:txBody>
              <a:bodyPr/>
              <a:lstStyle/>
              <a:p>
                <a:pPr>
                  <a:defRPr/>
                </a:pPr>
                <a:endParaRPr lang="en-GB">
                  <a:solidFill>
                    <a:srgbClr val="FFFFFF"/>
                  </a:solidFill>
                </a:endParaRPr>
              </a:p>
            </p:txBody>
          </p:sp>
          <p:sp>
            <p:nvSpPr>
              <p:cNvPr id="47" name="Freeform 251"/>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a:solidFill>
                    <a:srgbClr val="FFFFFF"/>
                  </a:solidFill>
                </a:endParaRPr>
              </a:p>
            </p:txBody>
          </p:sp>
        </p:grpSp>
        <p:grpSp>
          <p:nvGrpSpPr>
            <p:cNvPr id="33" name="Group 253"/>
            <p:cNvGrpSpPr>
              <a:grpSpLocks/>
            </p:cNvGrpSpPr>
            <p:nvPr userDrawn="1"/>
          </p:nvGrpSpPr>
          <p:grpSpPr bwMode="auto">
            <a:xfrm>
              <a:off x="793347" y="5092835"/>
              <a:ext cx="163271" cy="105273"/>
              <a:chOff x="528" y="1164"/>
              <a:chExt cx="237" cy="157"/>
            </a:xfrm>
          </p:grpSpPr>
          <p:sp>
            <p:nvSpPr>
              <p:cNvPr id="40" name="Rectangle 254"/>
              <p:cNvSpPr>
                <a:spLocks noChangeArrowheads="1"/>
              </p:cNvSpPr>
              <p:nvPr/>
            </p:nvSpPr>
            <p:spPr bwMode="auto">
              <a:xfrm>
                <a:off x="528" y="1164"/>
                <a:ext cx="237" cy="156"/>
              </a:xfrm>
              <a:prstGeom prst="rect">
                <a:avLst/>
              </a:prstGeom>
              <a:noFill/>
              <a:ln w="3175">
                <a:solidFill>
                  <a:schemeClr val="tx1"/>
                </a:solidFill>
                <a:miter lim="800000"/>
                <a:headEnd/>
                <a:tailEnd/>
              </a:ln>
            </p:spPr>
            <p:txBody>
              <a:bodyPr/>
              <a:lstStyle/>
              <a:p>
                <a:pPr eaLnBrk="0" hangingPunct="0">
                  <a:spcBef>
                    <a:spcPct val="50000"/>
                  </a:spcBef>
                  <a:defRPr/>
                </a:pPr>
                <a:endParaRPr lang="en-US">
                  <a:solidFill>
                    <a:srgbClr val="FFFFFF"/>
                  </a:solidFill>
                  <a:latin typeface="Arial" pitchFamily="34" charset="0"/>
                  <a:cs typeface="Arial" pitchFamily="34" charset="0"/>
                </a:endParaRPr>
              </a:p>
            </p:txBody>
          </p:sp>
          <p:sp>
            <p:nvSpPr>
              <p:cNvPr id="41" name="Rectangle 255"/>
              <p:cNvSpPr>
                <a:spLocks noChangeArrowheads="1"/>
              </p:cNvSpPr>
              <p:nvPr/>
            </p:nvSpPr>
            <p:spPr bwMode="auto">
              <a:xfrm>
                <a:off x="528" y="1164"/>
                <a:ext cx="237" cy="53"/>
              </a:xfrm>
              <a:prstGeom prst="rect">
                <a:avLst/>
              </a:prstGeom>
              <a:solidFill>
                <a:srgbClr val="FFFFFF"/>
              </a:solidFill>
              <a:ln w="3175">
                <a:solidFill>
                  <a:schemeClr val="tx1"/>
                </a:solidFill>
                <a:miter lim="800000"/>
                <a:headEnd/>
                <a:tailEnd/>
              </a:ln>
            </p:spPr>
            <p:txBody>
              <a:bodyPr/>
              <a:lstStyle/>
              <a:p>
                <a:pPr eaLnBrk="0" hangingPunct="0">
                  <a:spcBef>
                    <a:spcPct val="50000"/>
                  </a:spcBef>
                  <a:defRPr/>
                </a:pPr>
                <a:endParaRPr lang="en-US">
                  <a:solidFill>
                    <a:srgbClr val="FFFFFF"/>
                  </a:solidFill>
                  <a:latin typeface="Arial" pitchFamily="34" charset="0"/>
                  <a:cs typeface="Arial" pitchFamily="34" charset="0"/>
                </a:endParaRPr>
              </a:p>
            </p:txBody>
          </p:sp>
          <p:sp>
            <p:nvSpPr>
              <p:cNvPr id="42" name="Rectangle 256"/>
              <p:cNvSpPr>
                <a:spLocks noChangeArrowheads="1"/>
              </p:cNvSpPr>
              <p:nvPr/>
            </p:nvSpPr>
            <p:spPr bwMode="auto">
              <a:xfrm>
                <a:off x="528" y="1217"/>
                <a:ext cx="237" cy="55"/>
              </a:xfrm>
              <a:prstGeom prst="rect">
                <a:avLst/>
              </a:prstGeom>
              <a:solidFill>
                <a:srgbClr val="00FF00"/>
              </a:solidFill>
              <a:ln w="3175">
                <a:solidFill>
                  <a:schemeClr val="tx1">
                    <a:lumMod val="50000"/>
                  </a:schemeClr>
                </a:solidFill>
                <a:miter lim="800000"/>
                <a:headEnd/>
                <a:tailEnd/>
              </a:ln>
            </p:spPr>
            <p:txBody>
              <a:bodyPr/>
              <a:lstStyle/>
              <a:p>
                <a:pPr eaLnBrk="0" hangingPunct="0">
                  <a:spcBef>
                    <a:spcPct val="50000"/>
                  </a:spcBef>
                  <a:defRPr/>
                </a:pPr>
                <a:endParaRPr lang="en-US">
                  <a:solidFill>
                    <a:srgbClr val="FFFFFF"/>
                  </a:solidFill>
                  <a:latin typeface="Arial" pitchFamily="34" charset="0"/>
                  <a:cs typeface="Arial" pitchFamily="34" charset="0"/>
                </a:endParaRPr>
              </a:p>
            </p:txBody>
          </p:sp>
          <p:sp>
            <p:nvSpPr>
              <p:cNvPr id="43" name="Rectangle 257"/>
              <p:cNvSpPr>
                <a:spLocks noChangeArrowheads="1"/>
              </p:cNvSpPr>
              <p:nvPr/>
            </p:nvSpPr>
            <p:spPr bwMode="auto">
              <a:xfrm>
                <a:off x="528" y="1266"/>
                <a:ext cx="237" cy="55"/>
              </a:xfrm>
              <a:prstGeom prst="rect">
                <a:avLst/>
              </a:prstGeom>
              <a:solidFill>
                <a:srgbClr val="FF0000"/>
              </a:solidFill>
              <a:ln w="3175">
                <a:noFill/>
                <a:miter lim="800000"/>
                <a:headEnd/>
                <a:tailEnd/>
              </a:ln>
            </p:spPr>
            <p:txBody>
              <a:bodyPr/>
              <a:lstStyle/>
              <a:p>
                <a:pPr eaLnBrk="0" hangingPunct="0">
                  <a:spcBef>
                    <a:spcPct val="50000"/>
                  </a:spcBef>
                  <a:defRPr/>
                </a:pPr>
                <a:endParaRPr lang="en-US">
                  <a:solidFill>
                    <a:srgbClr val="FFFFFF"/>
                  </a:solidFill>
                  <a:latin typeface="Arial" pitchFamily="34" charset="0"/>
                  <a:cs typeface="Arial" pitchFamily="34" charset="0"/>
                </a:endParaRPr>
              </a:p>
            </p:txBody>
          </p:sp>
        </p:grpSp>
        <p:pic>
          <p:nvPicPr>
            <p:cNvPr id="34" name="Picture 268"/>
            <p:cNvPicPr>
              <a:picLocks noChangeAspect="1" noChangeArrowheads="1"/>
            </p:cNvPicPr>
            <p:nvPr userDrawn="1"/>
          </p:nvPicPr>
          <p:blipFill>
            <a:blip r:embed="rId9" cstate="print"/>
            <a:srcRect/>
            <a:stretch>
              <a:fillRect/>
            </a:stretch>
          </p:blipFill>
          <p:spPr bwMode="auto">
            <a:xfrm>
              <a:off x="2914951" y="5092835"/>
              <a:ext cx="167015" cy="109359"/>
            </a:xfrm>
            <a:prstGeom prst="rect">
              <a:avLst/>
            </a:prstGeom>
            <a:noFill/>
            <a:ln w="9525">
              <a:noFill/>
              <a:miter lim="800000"/>
              <a:headEnd/>
              <a:tailEnd/>
            </a:ln>
          </p:spPr>
        </p:pic>
        <p:grpSp>
          <p:nvGrpSpPr>
            <p:cNvPr id="35" name="Group 242"/>
            <p:cNvGrpSpPr>
              <a:grpSpLocks/>
            </p:cNvGrpSpPr>
            <p:nvPr userDrawn="1"/>
          </p:nvGrpSpPr>
          <p:grpSpPr bwMode="auto">
            <a:xfrm>
              <a:off x="1642783" y="5092835"/>
              <a:ext cx="163293" cy="104605"/>
              <a:chOff x="5555" y="2058"/>
              <a:chExt cx="245" cy="157"/>
            </a:xfrm>
          </p:grpSpPr>
          <p:sp>
            <p:nvSpPr>
              <p:cNvPr id="36" name="Freeform 243"/>
              <p:cNvSpPr>
                <a:spLocks/>
              </p:cNvSpPr>
              <p:nvPr/>
            </p:nvSpPr>
            <p:spPr bwMode="auto">
              <a:xfrm>
                <a:off x="5555" y="2058"/>
                <a:ext cx="245" cy="157"/>
              </a:xfrm>
              <a:custGeom>
                <a:avLst/>
                <a:gdLst>
                  <a:gd name="T0" fmla="*/ 0 w 244"/>
                  <a:gd name="T1" fmla="*/ 0 h 156"/>
                  <a:gd name="T2" fmla="*/ 0 w 244"/>
                  <a:gd name="T3" fmla="*/ 404 h 156"/>
                  <a:gd name="T4" fmla="*/ 445 w 244"/>
                  <a:gd name="T5" fmla="*/ 404 h 156"/>
                  <a:gd name="T6" fmla="*/ 445 w 244"/>
                  <a:gd name="T7" fmla="*/ 0 h 156"/>
                  <a:gd name="T8" fmla="*/ 0 w 244"/>
                  <a:gd name="T9" fmla="*/ 0 h 156"/>
                  <a:gd name="T10" fmla="*/ 0 w 244"/>
                  <a:gd name="T11" fmla="*/ 0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0" y="0"/>
                    </a:moveTo>
                    <a:lnTo>
                      <a:pt x="0" y="156"/>
                    </a:lnTo>
                    <a:lnTo>
                      <a:pt x="244" y="156"/>
                    </a:lnTo>
                    <a:lnTo>
                      <a:pt x="244" y="0"/>
                    </a:lnTo>
                    <a:lnTo>
                      <a:pt x="0" y="0"/>
                    </a:lnTo>
                    <a:close/>
                  </a:path>
                </a:pathLst>
              </a:custGeom>
              <a:solidFill>
                <a:srgbClr val="000000"/>
              </a:solidFill>
              <a:ln w="9525">
                <a:noFill/>
                <a:round/>
                <a:headEnd/>
                <a:tailEnd/>
              </a:ln>
            </p:spPr>
            <p:txBody>
              <a:bodyPr/>
              <a:lstStyle/>
              <a:p>
                <a:pPr>
                  <a:defRPr/>
                </a:pPr>
                <a:endParaRPr lang="en-GB">
                  <a:solidFill>
                    <a:srgbClr val="FFFFFF"/>
                  </a:solidFill>
                </a:endParaRPr>
              </a:p>
            </p:txBody>
          </p:sp>
          <p:sp>
            <p:nvSpPr>
              <p:cNvPr id="37" name="Freeform 244"/>
              <p:cNvSpPr>
                <a:spLocks/>
              </p:cNvSpPr>
              <p:nvPr/>
            </p:nvSpPr>
            <p:spPr bwMode="auto">
              <a:xfrm>
                <a:off x="5555" y="2162"/>
                <a:ext cx="245" cy="53"/>
              </a:xfrm>
              <a:custGeom>
                <a:avLst/>
                <a:gdLst>
                  <a:gd name="T0" fmla="*/ 0 w 244"/>
                  <a:gd name="T1" fmla="*/ 0 h 45"/>
                  <a:gd name="T2" fmla="*/ 0 w 244"/>
                  <a:gd name="T3" fmla="*/ 47398160 h 45"/>
                  <a:gd name="T4" fmla="*/ 445 w 244"/>
                  <a:gd name="T5" fmla="*/ 47398160 h 45"/>
                  <a:gd name="T6" fmla="*/ 445 w 244"/>
                  <a:gd name="T7" fmla="*/ 0 h 45"/>
                  <a:gd name="T8" fmla="*/ 0 w 244"/>
                  <a:gd name="T9" fmla="*/ 0 h 45"/>
                  <a:gd name="T10" fmla="*/ 0 w 244"/>
                  <a:gd name="T11" fmla="*/ 0 h 45"/>
                  <a:gd name="T12" fmla="*/ 0 60000 65536"/>
                  <a:gd name="T13" fmla="*/ 0 60000 65536"/>
                  <a:gd name="T14" fmla="*/ 0 60000 65536"/>
                  <a:gd name="T15" fmla="*/ 0 60000 65536"/>
                  <a:gd name="T16" fmla="*/ 0 60000 65536"/>
                  <a:gd name="T17" fmla="*/ 0 60000 65536"/>
                  <a:gd name="T18" fmla="*/ 0 w 244"/>
                  <a:gd name="T19" fmla="*/ 0 h 45"/>
                  <a:gd name="T20" fmla="*/ 244 w 244"/>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4" h="45">
                    <a:moveTo>
                      <a:pt x="0" y="0"/>
                    </a:moveTo>
                    <a:lnTo>
                      <a:pt x="0" y="45"/>
                    </a:lnTo>
                    <a:lnTo>
                      <a:pt x="244" y="45"/>
                    </a:lnTo>
                    <a:lnTo>
                      <a:pt x="244" y="0"/>
                    </a:lnTo>
                    <a:lnTo>
                      <a:pt x="0" y="0"/>
                    </a:lnTo>
                    <a:close/>
                  </a:path>
                </a:pathLst>
              </a:custGeom>
              <a:solidFill>
                <a:schemeClr val="bg1"/>
              </a:solidFill>
              <a:ln w="9525">
                <a:noFill/>
                <a:round/>
                <a:headEnd/>
                <a:tailEnd/>
              </a:ln>
            </p:spPr>
            <p:txBody>
              <a:bodyPr/>
              <a:lstStyle/>
              <a:p>
                <a:pPr>
                  <a:defRPr/>
                </a:pPr>
                <a:endParaRPr lang="en-GB">
                  <a:solidFill>
                    <a:srgbClr val="FFFFFF"/>
                  </a:solidFill>
                </a:endParaRPr>
              </a:p>
            </p:txBody>
          </p:sp>
          <p:sp>
            <p:nvSpPr>
              <p:cNvPr id="38" name="Freeform 245"/>
              <p:cNvSpPr>
                <a:spLocks/>
              </p:cNvSpPr>
              <p:nvPr/>
            </p:nvSpPr>
            <p:spPr bwMode="auto">
              <a:xfrm>
                <a:off x="5555" y="2060"/>
                <a:ext cx="245" cy="55"/>
              </a:xfrm>
              <a:custGeom>
                <a:avLst/>
                <a:gdLst>
                  <a:gd name="T0" fmla="*/ 0 w 244"/>
                  <a:gd name="T1" fmla="*/ 0 h 50"/>
                  <a:gd name="T2" fmla="*/ 0 w 244"/>
                  <a:gd name="T3" fmla="*/ 17379 h 50"/>
                  <a:gd name="T4" fmla="*/ 445 w 244"/>
                  <a:gd name="T5" fmla="*/ 17379 h 50"/>
                  <a:gd name="T6" fmla="*/ 445 w 244"/>
                  <a:gd name="T7" fmla="*/ 0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0" y="50"/>
                    </a:lnTo>
                    <a:lnTo>
                      <a:pt x="244" y="50"/>
                    </a:lnTo>
                    <a:lnTo>
                      <a:pt x="244" y="0"/>
                    </a:lnTo>
                    <a:lnTo>
                      <a:pt x="0" y="0"/>
                    </a:lnTo>
                    <a:close/>
                  </a:path>
                </a:pathLst>
              </a:custGeom>
              <a:solidFill>
                <a:srgbClr val="0000FF"/>
              </a:solidFill>
              <a:ln w="9525">
                <a:noFill/>
                <a:round/>
                <a:headEnd/>
                <a:tailEnd/>
              </a:ln>
            </p:spPr>
            <p:txBody>
              <a:bodyPr/>
              <a:lstStyle/>
              <a:p>
                <a:pPr>
                  <a:defRPr/>
                </a:pPr>
                <a:endParaRPr lang="en-GB">
                  <a:solidFill>
                    <a:srgbClr val="FFFFFF"/>
                  </a:solidFill>
                </a:endParaRPr>
              </a:p>
            </p:txBody>
          </p:sp>
          <p:sp>
            <p:nvSpPr>
              <p:cNvPr id="39" name="Freeform 246"/>
              <p:cNvSpPr>
                <a:spLocks/>
              </p:cNvSpPr>
              <p:nvPr/>
            </p:nvSpPr>
            <p:spPr bwMode="auto">
              <a:xfrm>
                <a:off x="5555" y="2058"/>
                <a:ext cx="245" cy="157"/>
              </a:xfrm>
              <a:custGeom>
                <a:avLst/>
                <a:gdLst>
                  <a:gd name="T0" fmla="*/ 445 w 244"/>
                  <a:gd name="T1" fmla="*/ 404 h 156"/>
                  <a:gd name="T2" fmla="*/ 445 w 244"/>
                  <a:gd name="T3" fmla="*/ 0 h 156"/>
                  <a:gd name="T4" fmla="*/ 0 w 244"/>
                  <a:gd name="T5" fmla="*/ 0 h 156"/>
                  <a:gd name="T6" fmla="*/ 0 w 244"/>
                  <a:gd name="T7" fmla="*/ 404 h 156"/>
                  <a:gd name="T8" fmla="*/ 445 w 244"/>
                  <a:gd name="T9" fmla="*/ 404 h 156"/>
                  <a:gd name="T10" fmla="*/ 445 w 244"/>
                  <a:gd name="T11" fmla="*/ 4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solidFill>
                    <a:srgbClr val="FFFFFF"/>
                  </a:solidFill>
                </a:endParaRPr>
              </a:p>
            </p:txBody>
          </p:sp>
        </p:grpSp>
      </p:grpSp>
      <p:sp>
        <p:nvSpPr>
          <p:cNvPr id="247" name="Rectangle 246"/>
          <p:cNvSpPr/>
          <p:nvPr userDrawn="1"/>
        </p:nvSpPr>
        <p:spPr bwMode="auto">
          <a:xfrm>
            <a:off x="8817935" y="6598211"/>
            <a:ext cx="921488" cy="244549"/>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eaLnBrk="0" hangingPunct="0">
              <a:spcBef>
                <a:spcPct val="50000"/>
              </a:spcBef>
            </a:pPr>
            <a:endParaRPr lang="en-GB" smtClean="0">
              <a:solidFill>
                <a:srgbClr val="FFFFFF"/>
              </a:solidFill>
            </a:endParaRPr>
          </a:p>
        </p:txBody>
      </p:sp>
      <p:sp>
        <p:nvSpPr>
          <p:cNvPr id="245" name="Rectangle 244"/>
          <p:cNvSpPr/>
          <p:nvPr userDrawn="1"/>
        </p:nvSpPr>
        <p:spPr bwMode="auto">
          <a:xfrm>
            <a:off x="111148" y="6613451"/>
            <a:ext cx="353547" cy="244549"/>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eaLnBrk="0" hangingPunct="0">
              <a:spcBef>
                <a:spcPct val="50000"/>
              </a:spcBef>
            </a:pPr>
            <a:endParaRPr lang="en-GB" smtClean="0">
              <a:solidFill>
                <a:srgbClr val="FFFFFF"/>
              </a:solidFill>
            </a:endParaRPr>
          </a:p>
        </p:txBody>
      </p:sp>
    </p:spTree>
    <p:extLst>
      <p:ext uri="{BB962C8B-B14F-4D97-AF65-F5344CB8AC3E}">
        <p14:creationId xmlns:p14="http://schemas.microsoft.com/office/powerpoint/2010/main" val="608439131"/>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21972" cy="854075"/>
          </a:xfrm>
        </p:spPr>
        <p:txBody>
          <a:bodyPr/>
          <a:lstStyle>
            <a:lvl1pPr marL="180000">
              <a:defRPr/>
            </a:lvl1pPr>
          </a:lstStyle>
          <a:p>
            <a:r>
              <a:rPr lang="en-US" smtClean="0"/>
              <a:t>Click to edit Master title style</a:t>
            </a:r>
            <a:endParaRPr lang="en-GB" dirty="0"/>
          </a:p>
        </p:txBody>
      </p:sp>
      <p:sp>
        <p:nvSpPr>
          <p:cNvPr id="3" name="Content Placeholder 2"/>
          <p:cNvSpPr>
            <a:spLocks noGrp="1"/>
          </p:cNvSpPr>
          <p:nvPr>
            <p:ph idx="1"/>
          </p:nvPr>
        </p:nvSpPr>
        <p:spPr/>
        <p:txBody>
          <a:bodyPr>
            <a:normAutofit/>
          </a:bodyPr>
          <a:lstStyle>
            <a:lvl1pPr marL="252000" indent="-252000">
              <a:spcBef>
                <a:spcPts val="0"/>
              </a:spcBef>
              <a:defRPr/>
            </a:lvl1pPr>
            <a:lvl2pPr>
              <a:defRPr/>
            </a:lvl2pPr>
            <a:lvl3pP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132430140"/>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764" y="1090613"/>
            <a:ext cx="9901237" cy="128587"/>
            <a:chOff x="3" y="2044"/>
            <a:chExt cx="6237" cy="179"/>
          </a:xfrm>
        </p:grpSpPr>
        <p:sp>
          <p:nvSpPr>
            <p:cNvPr id="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a:defRPr/>
              </a:pPr>
              <a:endParaRPr lang="en-GB">
                <a:cs typeface="+mn-cs"/>
              </a:endParaRPr>
            </a:p>
          </p:txBody>
        </p:sp>
        <p:sp>
          <p:nvSpPr>
            <p:cNvPr id="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a:defRPr/>
              </a:pPr>
              <a:endParaRPr lang="en-GB">
                <a:cs typeface="+mn-cs"/>
              </a:endParaRPr>
            </a:p>
          </p:txBody>
        </p:sp>
        <p:sp>
          <p:nvSpPr>
            <p:cNvPr id="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a:defRPr/>
              </a:pPr>
              <a:endParaRPr lang="en-GB">
                <a:cs typeface="+mn-cs"/>
              </a:endParaRPr>
            </a:p>
          </p:txBody>
        </p:sp>
        <p:sp>
          <p:nvSpPr>
            <p:cNvPr id="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a:defRPr/>
              </a:pPr>
              <a:endParaRPr lang="en-GB">
                <a:cs typeface="+mn-cs"/>
              </a:endParaRPr>
            </a:p>
          </p:txBody>
        </p:sp>
        <p:sp>
          <p:nvSpPr>
            <p:cNvPr id="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a:defRPr/>
              </a:pPr>
              <a:endParaRPr lang="en-GB">
                <a:cs typeface="+mn-cs"/>
              </a:endParaRPr>
            </a:p>
          </p:txBody>
        </p:sp>
      </p:grpSp>
    </p:spTree>
    <p:extLst>
      <p:ext uri="{BB962C8B-B14F-4D97-AF65-F5344CB8AC3E}">
        <p14:creationId xmlns:p14="http://schemas.microsoft.com/office/powerpoint/2010/main" val="127084449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300"/>
            </a:lvl1pPr>
          </a:lstStyle>
          <a:p>
            <a:r>
              <a:rPr lang="en-US" dirty="0" smtClean="0"/>
              <a:t>Click to edit Master title style</a:t>
            </a:r>
            <a:endParaRPr lang="en-GB" dirty="0"/>
          </a:p>
        </p:txBody>
      </p:sp>
    </p:spTree>
    <p:extLst>
      <p:ext uri="{BB962C8B-B14F-4D97-AF65-F5344CB8AC3E}">
        <p14:creationId xmlns:p14="http://schemas.microsoft.com/office/powerpoint/2010/main" val="91131688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221973" cy="854075"/>
          </a:xfrm>
        </p:spPr>
        <p:txBody>
          <a:bodyPr/>
          <a:lstStyle>
            <a:lvl1pPr marL="179980">
              <a:defRPr/>
            </a:lvl1pPr>
          </a:lstStyle>
          <a:p>
            <a:r>
              <a:rPr lang="en-US" smtClean="0"/>
              <a:t>Click to edit Master title style</a:t>
            </a:r>
            <a:endParaRPr lang="en-GB" dirty="0"/>
          </a:p>
        </p:txBody>
      </p:sp>
      <p:sp>
        <p:nvSpPr>
          <p:cNvPr id="3" name="Content Placeholder 2"/>
          <p:cNvSpPr>
            <a:spLocks noGrp="1"/>
          </p:cNvSpPr>
          <p:nvPr>
            <p:ph idx="1"/>
          </p:nvPr>
        </p:nvSpPr>
        <p:spPr/>
        <p:txBody>
          <a:bodyPr>
            <a:normAutofit/>
          </a:bodyPr>
          <a:lstStyle>
            <a:lvl1pPr marL="251971" indent="-251971">
              <a:spcBef>
                <a:spcPts val="0"/>
              </a:spcBef>
              <a:defRPr/>
            </a:lvl1pPr>
            <a:lvl2pPr>
              <a:defRPr/>
            </a:lvl2pPr>
            <a:lvl3pP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bwMode="auto">
          <a:xfrm>
            <a:off x="0" y="0"/>
            <a:ext cx="9278679" cy="854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29700" name="Rectangle 58"/>
          <p:cNvSpPr>
            <a:spLocks noGrp="1" noChangeArrowheads="1"/>
          </p:cNvSpPr>
          <p:nvPr>
            <p:ph type="body" idx="1"/>
          </p:nvPr>
        </p:nvSpPr>
        <p:spPr bwMode="auto">
          <a:xfrm>
            <a:off x="266700" y="992188"/>
            <a:ext cx="9447213" cy="5391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29701" name="Picture 6"/>
          <p:cNvPicPr>
            <a:picLocks noChangeAspect="1" noChangeArrowheads="1"/>
          </p:cNvPicPr>
          <p:nvPr/>
        </p:nvPicPr>
        <p:blipFill>
          <a:blip r:embed="rId8" cstate="print"/>
          <a:srcRect/>
          <a:stretch>
            <a:fillRect/>
          </a:stretch>
        </p:blipFill>
        <p:spPr bwMode="auto">
          <a:xfrm>
            <a:off x="8891588" y="6624000"/>
            <a:ext cx="808037" cy="149225"/>
          </a:xfrm>
          <a:prstGeom prst="rect">
            <a:avLst/>
          </a:prstGeom>
          <a:noFill/>
          <a:ln w="9525">
            <a:noFill/>
            <a:miter lim="800000"/>
            <a:headEnd/>
            <a:tailEnd/>
          </a:ln>
        </p:spPr>
      </p:pic>
      <p:sp>
        <p:nvSpPr>
          <p:cNvPr id="2" name="Rectangle 1"/>
          <p:cNvSpPr/>
          <p:nvPr userDrawn="1"/>
        </p:nvSpPr>
        <p:spPr>
          <a:xfrm>
            <a:off x="177190" y="6570139"/>
            <a:ext cx="325730" cy="230832"/>
          </a:xfrm>
          <a:prstGeom prst="rect">
            <a:avLst/>
          </a:prstGeom>
        </p:spPr>
        <p:txBody>
          <a:bodyPr wrap="none">
            <a:spAutoFit/>
          </a:bodyPr>
          <a:lstStyle/>
          <a:p>
            <a:fld id="{FF9CC606-8418-49EA-9DB7-3FFD72983DD3}" type="slidenum">
              <a:rPr lang="de-DE" b="0" smtClean="0">
                <a:solidFill>
                  <a:srgbClr val="00B5E2"/>
                </a:solidFill>
                <a:latin typeface="Arial" pitchFamily="34" charset="0"/>
                <a:cs typeface="Arial" pitchFamily="34" charset="0"/>
              </a:rPr>
              <a:pPr/>
              <a:t>‹#›</a:t>
            </a:fld>
            <a:endParaRPr lang="en-GB" dirty="0">
              <a:solidFill>
                <a:srgbClr val="FFFFFF"/>
              </a:solidFill>
            </a:endParaRPr>
          </a:p>
        </p:txBody>
      </p:sp>
      <p:sp>
        <p:nvSpPr>
          <p:cNvPr id="8" name="Rectangle 61"/>
          <p:cNvSpPr>
            <a:spLocks noChangeArrowheads="1"/>
          </p:cNvSpPr>
          <p:nvPr userDrawn="1"/>
        </p:nvSpPr>
        <p:spPr bwMode="auto">
          <a:xfrm>
            <a:off x="627062" y="6652879"/>
            <a:ext cx="1319272" cy="123111"/>
          </a:xfrm>
          <a:prstGeom prst="rect">
            <a:avLst/>
          </a:prstGeom>
          <a:noFill/>
          <a:ln w="9525">
            <a:noFill/>
            <a:miter lim="800000"/>
            <a:headEnd/>
            <a:tailEnd/>
          </a:ln>
        </p:spPr>
        <p:txBody>
          <a:bodyPr wrap="none" lIns="0" tIns="0" rIns="0" bIns="0">
            <a:spAutoFit/>
          </a:bodyPr>
          <a:lstStyle/>
          <a:p>
            <a:pPr eaLnBrk="0" hangingPunct="0">
              <a:defRPr/>
            </a:pPr>
            <a:r>
              <a:rPr lang="en-GB" sz="800" b="0" baseline="0" noProof="0" dirty="0" smtClean="0">
                <a:solidFill>
                  <a:srgbClr val="00B5E2"/>
                </a:solidFill>
                <a:latin typeface="Arial" pitchFamily="34" charset="0"/>
                <a:cs typeface="Arial" pitchFamily="34" charset="0"/>
              </a:rPr>
              <a:t>14</a:t>
            </a:r>
            <a:r>
              <a:rPr lang="en-GB" sz="800" b="0" baseline="30000" noProof="0" dirty="0" smtClean="0">
                <a:solidFill>
                  <a:srgbClr val="00B5E2"/>
                </a:solidFill>
                <a:latin typeface="Arial" pitchFamily="34" charset="0"/>
                <a:cs typeface="Arial" pitchFamily="34" charset="0"/>
              </a:rPr>
              <a:t>th</a:t>
            </a:r>
            <a:r>
              <a:rPr lang="en-GB" sz="800" b="0" baseline="0" noProof="0" dirty="0" smtClean="0">
                <a:solidFill>
                  <a:srgbClr val="00B5E2"/>
                </a:solidFill>
                <a:latin typeface="Arial" pitchFamily="34" charset="0"/>
                <a:cs typeface="Arial" pitchFamily="34" charset="0"/>
              </a:rPr>
              <a:t> IWWG, 23-27 April 2018</a:t>
            </a:r>
            <a:endParaRPr lang="en-GB" sz="800" b="0" baseline="0" noProof="0" dirty="0">
              <a:solidFill>
                <a:srgbClr val="00B5E2"/>
              </a:solidFill>
              <a:latin typeface="Arial" pitchFamily="34" charset="0"/>
              <a:cs typeface="Arial" pitchFamily="34" charset="0"/>
            </a:endParaRPr>
          </a:p>
        </p:txBody>
      </p:sp>
    </p:spTree>
    <p:extLst>
      <p:ext uri="{BB962C8B-B14F-4D97-AF65-F5344CB8AC3E}">
        <p14:creationId xmlns:p14="http://schemas.microsoft.com/office/powerpoint/2010/main" val="45336692"/>
      </p:ext>
    </p:extLst>
  </p:cSld>
  <p:clrMap bg1="lt1" tx1="dk1" bg2="lt2" tx2="dk2" accent1="accent1" accent2="accent2" accent3="accent3" accent4="accent4" accent5="accent5" accent6="accent6" hlink="hlink" folHlink="folHlink"/>
  <p:sldLayoutIdLst>
    <p:sldLayoutId id="2147487677" r:id="rId1"/>
    <p:sldLayoutId id="2147487678" r:id="rId2"/>
    <p:sldLayoutId id="2147487679" r:id="rId3"/>
    <p:sldLayoutId id="2147487680" r:id="rId4"/>
    <p:sldLayoutId id="2147487664" r:id="rId5"/>
  </p:sldLayoutIdLst>
  <p:transition/>
  <p:timing>
    <p:tnLst>
      <p:par>
        <p:cTn id="1" dur="indefinite" restart="never" nodeType="tmRoot"/>
      </p:par>
    </p:tnLst>
  </p:timing>
  <p:txStyles>
    <p:titleStyle>
      <a:lvl1pPr marL="179388" algn="l" rtl="0" eaLnBrk="1" fontAlgn="base" hangingPunct="1">
        <a:spcBef>
          <a:spcPct val="0"/>
        </a:spcBef>
        <a:spcAft>
          <a:spcPct val="0"/>
        </a:spcAft>
        <a:defRPr sz="2800" b="1">
          <a:solidFill>
            <a:schemeClr val="bg1"/>
          </a:solidFill>
          <a:latin typeface="Arial" pitchFamily="34" charset="0"/>
          <a:ea typeface="+mj-ea"/>
          <a:cs typeface="Arial" pitchFamily="34" charset="0"/>
        </a:defRPr>
      </a:lvl1pPr>
      <a:lvl2pPr marL="179388" algn="l" rtl="0" eaLnBrk="1" fontAlgn="base" hangingPunct="1">
        <a:spcBef>
          <a:spcPct val="0"/>
        </a:spcBef>
        <a:spcAft>
          <a:spcPct val="0"/>
        </a:spcAft>
        <a:defRPr sz="2800" b="1">
          <a:solidFill>
            <a:schemeClr val="bg1"/>
          </a:solidFill>
          <a:latin typeface="Arial" pitchFamily="34" charset="0"/>
          <a:cs typeface="Arial" pitchFamily="34" charset="0"/>
        </a:defRPr>
      </a:lvl2pPr>
      <a:lvl3pPr marL="179388" algn="l" rtl="0" eaLnBrk="1" fontAlgn="base" hangingPunct="1">
        <a:spcBef>
          <a:spcPct val="0"/>
        </a:spcBef>
        <a:spcAft>
          <a:spcPct val="0"/>
        </a:spcAft>
        <a:defRPr sz="2800" b="1">
          <a:solidFill>
            <a:schemeClr val="bg1"/>
          </a:solidFill>
          <a:latin typeface="Arial" pitchFamily="34" charset="0"/>
          <a:cs typeface="Arial" pitchFamily="34" charset="0"/>
        </a:defRPr>
      </a:lvl3pPr>
      <a:lvl4pPr marL="179388" algn="l" rtl="0" eaLnBrk="1" fontAlgn="base" hangingPunct="1">
        <a:spcBef>
          <a:spcPct val="0"/>
        </a:spcBef>
        <a:spcAft>
          <a:spcPct val="0"/>
        </a:spcAft>
        <a:defRPr sz="2800" b="1">
          <a:solidFill>
            <a:schemeClr val="bg1"/>
          </a:solidFill>
          <a:latin typeface="Arial" pitchFamily="34" charset="0"/>
          <a:cs typeface="Arial" pitchFamily="34" charset="0"/>
        </a:defRPr>
      </a:lvl4pPr>
      <a:lvl5pPr marL="179388" algn="l" rtl="0" eaLnBrk="1" fontAlgn="base" hangingPunct="1">
        <a:spcBef>
          <a:spcPct val="0"/>
        </a:spcBef>
        <a:spcAft>
          <a:spcPct val="0"/>
        </a:spcAft>
        <a:defRPr sz="2800" b="1">
          <a:solidFill>
            <a:schemeClr val="bg1"/>
          </a:solidFill>
          <a:latin typeface="Arial" pitchFamily="34" charset="0"/>
          <a:cs typeface="Arial" pitchFamily="34" charset="0"/>
        </a:defRPr>
      </a:lvl5pPr>
      <a:lvl6pPr marL="457200" algn="l" rtl="0" eaLnBrk="1" fontAlgn="base" hangingPunct="1">
        <a:spcBef>
          <a:spcPct val="0"/>
        </a:spcBef>
        <a:spcAft>
          <a:spcPct val="0"/>
        </a:spcAft>
        <a:defRPr sz="2800" b="1">
          <a:solidFill>
            <a:schemeClr val="bg1"/>
          </a:solidFill>
          <a:latin typeface="Century Gothic" pitchFamily="34" charset="0"/>
        </a:defRPr>
      </a:lvl6pPr>
      <a:lvl7pPr marL="914400" algn="l" rtl="0" eaLnBrk="1" fontAlgn="base" hangingPunct="1">
        <a:spcBef>
          <a:spcPct val="0"/>
        </a:spcBef>
        <a:spcAft>
          <a:spcPct val="0"/>
        </a:spcAft>
        <a:defRPr sz="2800" b="1">
          <a:solidFill>
            <a:schemeClr val="bg1"/>
          </a:solidFill>
          <a:latin typeface="Century Gothic" pitchFamily="34" charset="0"/>
        </a:defRPr>
      </a:lvl7pPr>
      <a:lvl8pPr marL="1371600" algn="l" rtl="0" eaLnBrk="1" fontAlgn="base" hangingPunct="1">
        <a:spcBef>
          <a:spcPct val="0"/>
        </a:spcBef>
        <a:spcAft>
          <a:spcPct val="0"/>
        </a:spcAft>
        <a:defRPr sz="2800" b="1">
          <a:solidFill>
            <a:schemeClr val="bg1"/>
          </a:solidFill>
          <a:latin typeface="Century Gothic" pitchFamily="34" charset="0"/>
        </a:defRPr>
      </a:lvl8pPr>
      <a:lvl9pPr marL="1828800" algn="l" rtl="0" eaLnBrk="1" fontAlgn="base" hangingPunct="1">
        <a:spcBef>
          <a:spcPct val="0"/>
        </a:spcBef>
        <a:spcAft>
          <a:spcPct val="0"/>
        </a:spcAft>
        <a:defRPr sz="2800" b="1">
          <a:solidFill>
            <a:schemeClr val="bg1"/>
          </a:solidFill>
          <a:latin typeface="Century Gothic" pitchFamily="34" charset="0"/>
        </a:defRPr>
      </a:lvl9pPr>
    </p:titleStyle>
    <p:bodyStyle>
      <a:lvl1pPr marL="266700" indent="-266700" algn="l" rtl="0" eaLnBrk="1" fontAlgn="base" hangingPunct="1">
        <a:spcBef>
          <a:spcPct val="20000"/>
        </a:spcBef>
        <a:spcAft>
          <a:spcPct val="0"/>
        </a:spcAft>
        <a:buFont typeface="Arial" pitchFamily="34" charset="0"/>
        <a:buChar char="•"/>
        <a:defRPr sz="3600">
          <a:solidFill>
            <a:schemeClr val="tx2"/>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3200">
          <a:solidFill>
            <a:schemeClr val="tx2"/>
          </a:solidFill>
          <a:latin typeface="Arial" pitchFamily="34" charset="0"/>
          <a:cs typeface="Arial" pitchFamily="34" charset="0"/>
        </a:defRPr>
      </a:lvl2pPr>
      <a:lvl3pPr marL="1143000" indent="-228600" algn="l" rtl="0" eaLnBrk="1" fontAlgn="base" hangingPunct="1">
        <a:spcBef>
          <a:spcPct val="20000"/>
        </a:spcBef>
        <a:spcAft>
          <a:spcPct val="0"/>
        </a:spcAft>
        <a:buFont typeface="Arial" pitchFamily="34" charset="0"/>
        <a:buChar char="•"/>
        <a:defRPr sz="2800">
          <a:solidFill>
            <a:schemeClr val="tx2"/>
          </a:solidFill>
          <a:latin typeface="Arial" pitchFamily="34" charset="0"/>
          <a:cs typeface="Arial" pitchFamily="34" charset="0"/>
        </a:defRPr>
      </a:lvl3pPr>
      <a:lvl4pPr marL="1600200" indent="-228600" algn="l" rtl="0" eaLnBrk="1" fontAlgn="base" hangingPunct="1">
        <a:spcBef>
          <a:spcPct val="20000"/>
        </a:spcBef>
        <a:spcAft>
          <a:spcPct val="0"/>
        </a:spcAft>
        <a:buFont typeface="Arial" pitchFamily="34" charset="0"/>
        <a:buChar char="•"/>
        <a:defRPr sz="2400">
          <a:solidFill>
            <a:schemeClr val="tx2"/>
          </a:solidFill>
          <a:latin typeface="Arial" pitchFamily="34" charset="0"/>
          <a:cs typeface="Arial" pitchFamily="34" charset="0"/>
        </a:defRPr>
      </a:lvl4pPr>
      <a:lvl5pPr marL="2057400" indent="-228600" algn="l" rtl="0" eaLnBrk="1" fontAlgn="base" hangingPunct="1">
        <a:spcBef>
          <a:spcPct val="20000"/>
        </a:spcBef>
        <a:spcAft>
          <a:spcPct val="0"/>
        </a:spcAft>
        <a:buFont typeface="Arial" pitchFamily="34" charset="0"/>
        <a:buChar char="•"/>
        <a:defRPr sz="2000">
          <a:solidFill>
            <a:schemeClr val="tx2"/>
          </a:solidFill>
          <a:latin typeface="Arial" pitchFamily="34" charset="0"/>
          <a:cs typeface="Arial" pitchFamily="34" charset="0"/>
        </a:defRPr>
      </a:lvl5pPr>
      <a:lvl6pPr marL="2514600" indent="-228600" algn="l" rtl="0" eaLnBrk="1" fontAlgn="base" hangingPunct="1">
        <a:spcBef>
          <a:spcPct val="20000"/>
        </a:spcBef>
        <a:spcAft>
          <a:spcPct val="0"/>
        </a:spcAft>
        <a:defRPr sz="2400">
          <a:solidFill>
            <a:schemeClr val="tx2"/>
          </a:solidFill>
          <a:latin typeface="+mn-lt"/>
        </a:defRPr>
      </a:lvl6pPr>
      <a:lvl7pPr marL="2971800" indent="-228600" algn="l" rtl="0" eaLnBrk="1" fontAlgn="base" hangingPunct="1">
        <a:spcBef>
          <a:spcPct val="20000"/>
        </a:spcBef>
        <a:spcAft>
          <a:spcPct val="0"/>
        </a:spcAft>
        <a:defRPr sz="2400">
          <a:solidFill>
            <a:schemeClr val="tx2"/>
          </a:solidFill>
          <a:latin typeface="+mn-lt"/>
        </a:defRPr>
      </a:lvl7pPr>
      <a:lvl8pPr marL="3429000" indent="-228600" algn="l" rtl="0" eaLnBrk="1" fontAlgn="base" hangingPunct="1">
        <a:spcBef>
          <a:spcPct val="20000"/>
        </a:spcBef>
        <a:spcAft>
          <a:spcPct val="0"/>
        </a:spcAft>
        <a:defRPr sz="2400">
          <a:solidFill>
            <a:schemeClr val="tx2"/>
          </a:solidFill>
          <a:latin typeface="+mn-lt"/>
        </a:defRPr>
      </a:lvl8pPr>
      <a:lvl9pPr marL="3886200" indent="-228600" algn="l" rtl="0" eaLnBrk="1" fontAlgn="base" hangingPunct="1">
        <a:spcBef>
          <a:spcPct val="20000"/>
        </a:spcBef>
        <a:spcAft>
          <a:spcPct val="0"/>
        </a:spcAft>
        <a:defRPr sz="2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gif"/><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1"/>
          <p:cNvSpPr txBox="1">
            <a:spLocks noChangeArrowheads="1"/>
          </p:cNvSpPr>
          <p:nvPr/>
        </p:nvSpPr>
        <p:spPr>
          <a:xfrm>
            <a:off x="4445836" y="3667160"/>
            <a:ext cx="5276538" cy="2957894"/>
          </a:xfrm>
          <a:prstGeom prst="rect">
            <a:avLst/>
          </a:prstGeom>
        </p:spPr>
        <p:txBody>
          <a:bodyPr lIns="91429" tIns="45715" rIns="91429" bIns="45715" anchor="t"/>
          <a:lstStyle>
            <a:lvl1pPr marL="0" indent="0" algn="r">
              <a:lnSpc>
                <a:spcPts val="3400"/>
              </a:lnSpc>
              <a:buNone/>
              <a:defRPr sz="2400" b="0" cap="none" baseline="0">
                <a:solidFill>
                  <a:srgbClr val="00205B"/>
                </a:solidFill>
              </a:defRPr>
            </a:lvl1pPr>
          </a:lstStyle>
          <a:p>
            <a:pPr defTabSz="914296">
              <a:lnSpc>
                <a:spcPts val="3399"/>
              </a:lnSpc>
              <a:spcBef>
                <a:spcPct val="20000"/>
              </a:spcBef>
              <a:defRPr/>
            </a:pPr>
            <a:r>
              <a:rPr lang="en-GB" sz="2000" kern="0" dirty="0" smtClean="0">
                <a:solidFill>
                  <a:schemeClr val="bg1"/>
                </a:solidFill>
                <a:latin typeface="Arial" pitchFamily="34" charset="0"/>
                <a:cs typeface="Arial" pitchFamily="34" charset="0"/>
              </a:rPr>
              <a:t>M. Doutriaux-Boucher</a:t>
            </a:r>
            <a:r>
              <a:rPr lang="fr-FR" sz="2000" kern="0" dirty="0" smtClean="0">
                <a:solidFill>
                  <a:schemeClr val="bg1"/>
                </a:solidFill>
                <a:latin typeface="Arial" pitchFamily="34" charset="0"/>
                <a:cs typeface="Arial" pitchFamily="34" charset="0"/>
              </a:rPr>
              <a:t>, A. </a:t>
            </a:r>
            <a:r>
              <a:rPr lang="fr-FR" sz="2000" kern="0" dirty="0">
                <a:solidFill>
                  <a:schemeClr val="bg1"/>
                </a:solidFill>
                <a:latin typeface="Arial" pitchFamily="34" charset="0"/>
                <a:cs typeface="Arial" pitchFamily="34" charset="0"/>
              </a:rPr>
              <a:t>L</a:t>
            </a:r>
            <a:r>
              <a:rPr lang="fr-FR" sz="2000" kern="0" dirty="0" smtClean="0">
                <a:solidFill>
                  <a:schemeClr val="bg1"/>
                </a:solidFill>
                <a:latin typeface="Arial" pitchFamily="34" charset="0"/>
                <a:cs typeface="Arial" pitchFamily="34" charset="0"/>
              </a:rPr>
              <a:t>attanzio, </a:t>
            </a:r>
          </a:p>
          <a:p>
            <a:pPr defTabSz="914296">
              <a:lnSpc>
                <a:spcPts val="3399"/>
              </a:lnSpc>
              <a:spcBef>
                <a:spcPct val="20000"/>
              </a:spcBef>
              <a:defRPr/>
            </a:pPr>
            <a:r>
              <a:rPr lang="fr-FR" sz="2000" kern="0" dirty="0" smtClean="0">
                <a:solidFill>
                  <a:schemeClr val="bg1"/>
                </a:solidFill>
                <a:latin typeface="Arial" pitchFamily="34" charset="0"/>
                <a:cs typeface="Arial" pitchFamily="34" charset="0"/>
              </a:rPr>
              <a:t>J</a:t>
            </a:r>
            <a:r>
              <a:rPr lang="fr-FR" sz="2000" kern="0" dirty="0">
                <a:solidFill>
                  <a:schemeClr val="bg1"/>
                </a:solidFill>
                <a:latin typeface="Arial" pitchFamily="34" charset="0"/>
                <a:cs typeface="Arial" pitchFamily="34" charset="0"/>
              </a:rPr>
              <a:t>. Schulz, O. Hautecoeur, </a:t>
            </a:r>
            <a:r>
              <a:rPr lang="fr-FR" sz="2000" b="1" u="sng" kern="0" dirty="0">
                <a:solidFill>
                  <a:schemeClr val="bg1"/>
                </a:solidFill>
                <a:latin typeface="Arial" pitchFamily="34" charset="0"/>
                <a:cs typeface="Arial" pitchFamily="34" charset="0"/>
              </a:rPr>
              <a:t>R. Borde</a:t>
            </a:r>
            <a:r>
              <a:rPr lang="fr-FR" sz="2000" kern="0" dirty="0">
                <a:solidFill>
                  <a:schemeClr val="bg1"/>
                </a:solidFill>
                <a:latin typeface="Arial" pitchFamily="34" charset="0"/>
                <a:cs typeface="Arial" pitchFamily="34" charset="0"/>
              </a:rPr>
              <a:t>, </a:t>
            </a:r>
            <a:endParaRPr lang="fr-FR" sz="2000" kern="0" dirty="0" smtClean="0">
              <a:solidFill>
                <a:schemeClr val="bg1"/>
              </a:solidFill>
              <a:latin typeface="Arial" pitchFamily="34" charset="0"/>
              <a:cs typeface="Arial" pitchFamily="34" charset="0"/>
            </a:endParaRPr>
          </a:p>
          <a:p>
            <a:pPr defTabSz="914296">
              <a:lnSpc>
                <a:spcPts val="3399"/>
              </a:lnSpc>
              <a:spcBef>
                <a:spcPct val="20000"/>
              </a:spcBef>
              <a:defRPr/>
            </a:pPr>
            <a:r>
              <a:rPr lang="fr-FR" sz="2000" kern="0" dirty="0">
                <a:solidFill>
                  <a:schemeClr val="bg1"/>
                </a:solidFill>
                <a:latin typeface="Arial" pitchFamily="34" charset="0"/>
                <a:cs typeface="Arial" pitchFamily="34" charset="0"/>
              </a:rPr>
              <a:t>M</a:t>
            </a:r>
            <a:r>
              <a:rPr lang="fr-FR" sz="2000" kern="0" dirty="0" smtClean="0">
                <a:solidFill>
                  <a:schemeClr val="bg1"/>
                </a:solidFill>
                <a:latin typeface="Arial" pitchFamily="34" charset="0"/>
                <a:cs typeface="Arial" pitchFamily="34" charset="0"/>
              </a:rPr>
              <a:t>. </a:t>
            </a:r>
            <a:r>
              <a:rPr lang="fr-FR" sz="2000" kern="0" dirty="0">
                <a:solidFill>
                  <a:schemeClr val="bg1"/>
                </a:solidFill>
                <a:latin typeface="Arial" pitchFamily="34" charset="0"/>
                <a:cs typeface="Arial" pitchFamily="34" charset="0"/>
              </a:rPr>
              <a:t>Carranza, O. Sus, L. Medici, </a:t>
            </a:r>
            <a:endParaRPr lang="fr-FR" sz="2000" kern="0" dirty="0" smtClean="0">
              <a:solidFill>
                <a:schemeClr val="bg1"/>
              </a:solidFill>
              <a:latin typeface="Arial" pitchFamily="34" charset="0"/>
              <a:cs typeface="Arial" pitchFamily="34" charset="0"/>
            </a:endParaRPr>
          </a:p>
          <a:p>
            <a:pPr defTabSz="914296">
              <a:lnSpc>
                <a:spcPts val="3399"/>
              </a:lnSpc>
              <a:spcBef>
                <a:spcPct val="20000"/>
              </a:spcBef>
              <a:defRPr/>
            </a:pPr>
            <a:r>
              <a:rPr lang="fr-FR" sz="2000" kern="0" dirty="0" smtClean="0">
                <a:solidFill>
                  <a:schemeClr val="bg1"/>
                </a:solidFill>
                <a:latin typeface="Arial" pitchFamily="34" charset="0"/>
                <a:cs typeface="Arial" pitchFamily="34" charset="0"/>
              </a:rPr>
              <a:t>and </a:t>
            </a:r>
            <a:r>
              <a:rPr lang="fr-FR" sz="2000" kern="0" dirty="0">
                <a:solidFill>
                  <a:schemeClr val="bg1"/>
                </a:solidFill>
                <a:latin typeface="Arial" pitchFamily="34" charset="0"/>
                <a:cs typeface="Arial" pitchFamily="34" charset="0"/>
              </a:rPr>
              <a:t>K. </a:t>
            </a:r>
            <a:r>
              <a:rPr lang="fr-FR" sz="2000" kern="0" dirty="0" smtClean="0">
                <a:solidFill>
                  <a:schemeClr val="bg1"/>
                </a:solidFill>
                <a:latin typeface="Arial" pitchFamily="34" charset="0"/>
                <a:cs typeface="Arial" pitchFamily="34" charset="0"/>
              </a:rPr>
              <a:t>Petraityte</a:t>
            </a:r>
            <a:endParaRPr lang="en-GB" sz="2000" kern="0" dirty="0">
              <a:solidFill>
                <a:schemeClr val="bg1"/>
              </a:solidFill>
              <a:latin typeface="Arial" pitchFamily="34" charset="0"/>
              <a:cs typeface="Arial" pitchFamily="34" charset="0"/>
            </a:endParaRPr>
          </a:p>
        </p:txBody>
      </p:sp>
      <p:sp>
        <p:nvSpPr>
          <p:cNvPr id="6" name="Title 247"/>
          <p:cNvSpPr txBox="1">
            <a:spLocks/>
          </p:cNvSpPr>
          <p:nvPr/>
        </p:nvSpPr>
        <p:spPr>
          <a:xfrm>
            <a:off x="2610374" y="1521068"/>
            <a:ext cx="7112000" cy="1981200"/>
          </a:xfrm>
          <a:prstGeom prst="rect">
            <a:avLst/>
          </a:prstGeom>
        </p:spPr>
        <p:txBody>
          <a:bodyPr lIns="91429" tIns="45715" rIns="91429" bIns="45715" anchor="b"/>
          <a:lstStyle>
            <a:lvl1pPr algn="r">
              <a:defRPr>
                <a:solidFill>
                  <a:srgbClr val="00B5E2"/>
                </a:solidFill>
              </a:defRPr>
            </a:lvl1pPr>
          </a:lstStyle>
          <a:p>
            <a:pPr>
              <a:lnSpc>
                <a:spcPct val="150000"/>
              </a:lnSpc>
            </a:pPr>
            <a:r>
              <a:rPr lang="en-GB" sz="2800" dirty="0">
                <a:solidFill>
                  <a:schemeClr val="bg1"/>
                </a:solidFill>
              </a:rPr>
              <a:t>ATMOPHERIC MOTION VECTORS CLIMATE DATA RECORD PRODUCED AT EUMETSAT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charset="0"/>
                <a:cs typeface="Arial" charset="0"/>
              </a:rPr>
              <a:t>SEVIRI/</a:t>
            </a:r>
            <a:r>
              <a:rPr lang="en-GB" dirty="0" smtClean="0"/>
              <a:t>MSG IR AMVs at 11:45UTC</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49283" y="854075"/>
            <a:ext cx="5478097" cy="2981568"/>
          </a:xfrm>
          <a:prstGeom prst="rect">
            <a:avLst/>
          </a:prstGeom>
          <a:noFill/>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371128" y="3835643"/>
            <a:ext cx="5463831" cy="2988701"/>
          </a:xfrm>
          <a:prstGeom prst="rect">
            <a:avLst/>
          </a:prstGeom>
          <a:noFill/>
        </p:spPr>
      </p:pic>
      <p:pic>
        <p:nvPicPr>
          <p:cNvPr id="6" name="Picture 5" descr="http://www.ecmwf.int/sites/default/files/styles/medium/public/project_logos/ERAClim2-logo%28203px%29.png?itok=UWKaP2Xk"/>
          <p:cNvPicPr>
            <a:picLocks noChangeAspect="1" noChangeArrowheads="1"/>
          </p:cNvPicPr>
          <p:nvPr/>
        </p:nvPicPr>
        <p:blipFill>
          <a:blip r:embed="rId5" cstate="print"/>
          <a:srcRect/>
          <a:stretch>
            <a:fillRect/>
          </a:stretch>
        </p:blipFill>
        <p:spPr bwMode="auto">
          <a:xfrm>
            <a:off x="8868187" y="5995304"/>
            <a:ext cx="1037813" cy="467016"/>
          </a:xfrm>
          <a:prstGeom prst="rect">
            <a:avLst/>
          </a:prstGeom>
          <a:noFill/>
          <a:ln w="9525">
            <a:noFill/>
            <a:miter lim="800000"/>
            <a:headEnd/>
            <a:tailEnd/>
          </a:ln>
        </p:spPr>
      </p:pic>
      <p:sp>
        <p:nvSpPr>
          <p:cNvPr id="7" name="TextBox 6"/>
          <p:cNvSpPr txBox="1"/>
          <p:nvPr/>
        </p:nvSpPr>
        <p:spPr>
          <a:xfrm>
            <a:off x="5736392" y="1182624"/>
            <a:ext cx="1688283" cy="461665"/>
          </a:xfrm>
          <a:prstGeom prst="rect">
            <a:avLst/>
          </a:prstGeom>
          <a:noFill/>
        </p:spPr>
        <p:txBody>
          <a:bodyPr wrap="none" rtlCol="0">
            <a:spAutoFit/>
          </a:bodyPr>
          <a:lstStyle/>
          <a:p>
            <a:r>
              <a:rPr lang="en-GB" sz="2400" b="0" dirty="0" smtClean="0">
                <a:solidFill>
                  <a:schemeClr val="tx1"/>
                </a:solidFill>
              </a:rPr>
              <a:t>AMV speed</a:t>
            </a:r>
            <a:endParaRPr lang="en-GB" sz="2400" b="0" dirty="0">
              <a:solidFill>
                <a:schemeClr val="tx1"/>
              </a:solidFill>
            </a:endParaRPr>
          </a:p>
        </p:txBody>
      </p:sp>
      <p:sp>
        <p:nvSpPr>
          <p:cNvPr id="8" name="TextBox 7"/>
          <p:cNvSpPr txBox="1"/>
          <p:nvPr/>
        </p:nvSpPr>
        <p:spPr>
          <a:xfrm>
            <a:off x="5736392" y="2145688"/>
            <a:ext cx="4079194" cy="461665"/>
          </a:xfrm>
          <a:prstGeom prst="rect">
            <a:avLst/>
          </a:prstGeom>
          <a:noFill/>
        </p:spPr>
        <p:txBody>
          <a:bodyPr wrap="none" rtlCol="0">
            <a:spAutoFit/>
          </a:bodyPr>
          <a:lstStyle/>
          <a:p>
            <a:r>
              <a:rPr lang="en-GB" sz="2400" b="0" dirty="0" smtClean="0">
                <a:solidFill>
                  <a:schemeClr val="tx1"/>
                </a:solidFill>
              </a:rPr>
              <a:t>AMV height in pressure units</a:t>
            </a:r>
            <a:endParaRPr lang="en-GB" sz="2400" b="0" dirty="0">
              <a:solidFill>
                <a:schemeClr val="tx1"/>
              </a:solidFill>
            </a:endParaRPr>
          </a:p>
        </p:txBody>
      </p:sp>
      <p:cxnSp>
        <p:nvCxnSpPr>
          <p:cNvPr id="10" name="Straight Arrow Connector 9"/>
          <p:cNvCxnSpPr/>
          <p:nvPr/>
        </p:nvCxnSpPr>
        <p:spPr bwMode="auto">
          <a:xfrm>
            <a:off x="8246612" y="2731008"/>
            <a:ext cx="0" cy="975360"/>
          </a:xfrm>
          <a:prstGeom prst="straightConnector1">
            <a:avLst/>
          </a:prstGeom>
          <a:solidFill>
            <a:schemeClr val="bg2"/>
          </a:solidFill>
          <a:ln w="57150" cap="flat" cmpd="sng" algn="ctr">
            <a:solidFill>
              <a:schemeClr val="tx1"/>
            </a:solidFill>
            <a:prstDash val="solid"/>
            <a:round/>
            <a:headEnd type="none" w="med" len="med"/>
            <a:tailEnd type="triangle"/>
          </a:ln>
          <a:effectLst/>
        </p:spPr>
      </p:cxnSp>
      <p:cxnSp>
        <p:nvCxnSpPr>
          <p:cNvPr id="11" name="Straight Arrow Connector 10"/>
          <p:cNvCxnSpPr/>
          <p:nvPr/>
        </p:nvCxnSpPr>
        <p:spPr bwMode="auto">
          <a:xfrm flipH="1" flipV="1">
            <a:off x="5627380" y="1767840"/>
            <a:ext cx="1584706" cy="0"/>
          </a:xfrm>
          <a:prstGeom prst="straightConnector1">
            <a:avLst/>
          </a:prstGeom>
          <a:solidFill>
            <a:schemeClr val="bg2"/>
          </a:solidFill>
          <a:ln w="5715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7985029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1</a:t>
            </a:r>
            <a:r>
              <a:rPr lang="de-DE" baseline="30000" dirty="0" smtClean="0"/>
              <a:t>s</a:t>
            </a:r>
            <a:r>
              <a:rPr lang="de-DE" dirty="0" smtClean="0"/>
              <a:t>t EUMETSAT </a:t>
            </a:r>
            <a:r>
              <a:rPr lang="de-DE" dirty="0" err="1" smtClean="0"/>
              <a:t>complete</a:t>
            </a:r>
            <a:r>
              <a:rPr lang="de-DE" dirty="0" smtClean="0"/>
              <a:t> GEO wind (MVIRI+SEVIRI): </a:t>
            </a:r>
            <a:r>
              <a:rPr lang="de-DE" dirty="0" err="1" smtClean="0"/>
              <a:t>conclusion</a:t>
            </a:r>
            <a:endParaRPr lang="en-GB" dirty="0"/>
          </a:p>
        </p:txBody>
      </p:sp>
      <p:sp>
        <p:nvSpPr>
          <p:cNvPr id="4" name="Inhaltsplatzhalter 2"/>
          <p:cNvSpPr txBox="1">
            <a:spLocks/>
          </p:cNvSpPr>
          <p:nvPr/>
        </p:nvSpPr>
        <p:spPr>
          <a:xfrm>
            <a:off x="196056" y="986315"/>
            <a:ext cx="9709944" cy="4781551"/>
          </a:xfrm>
          <a:prstGeom prst="rect">
            <a:avLst/>
          </a:prstGeom>
        </p:spPr>
        <p:txBody>
          <a:bodyPr lIns="107287" tIns="53643" rIns="107287" bIns="53643"/>
          <a:lstStyle/>
          <a:p>
            <a:pPr marL="342861" indent="-342861" defTabSz="1072866" eaLnBrk="0" hangingPunct="0">
              <a:spcBef>
                <a:spcPct val="20000"/>
              </a:spcBef>
              <a:buFontTx/>
              <a:buChar char="-"/>
              <a:defRPr/>
            </a:pPr>
            <a:r>
              <a:rPr lang="de-DE" sz="2300" b="0" kern="0" dirty="0" smtClean="0">
                <a:solidFill>
                  <a:schemeClr val="tx2"/>
                </a:solidFill>
                <a:latin typeface="Arial" pitchFamily="34" charset="0"/>
                <a:cs typeface="Arial" pitchFamily="34" charset="0"/>
              </a:rPr>
              <a:t>35 years </a:t>
            </a:r>
            <a:r>
              <a:rPr lang="de-DE" sz="2300" b="0" kern="0" dirty="0" err="1" smtClean="0">
                <a:solidFill>
                  <a:schemeClr val="tx2"/>
                </a:solidFill>
                <a:latin typeface="Arial" pitchFamily="34" charset="0"/>
                <a:cs typeface="Arial" pitchFamily="34" charset="0"/>
              </a:rPr>
              <a:t>of</a:t>
            </a:r>
            <a:r>
              <a:rPr lang="de-DE" sz="2300" b="0" kern="0" dirty="0" smtClean="0">
                <a:solidFill>
                  <a:schemeClr val="tx2"/>
                </a:solidFill>
                <a:latin typeface="Arial" pitchFamily="34" charset="0"/>
                <a:cs typeface="Arial" pitchFamily="34" charset="0"/>
              </a:rPr>
              <a:t> MFG (MVIRI) </a:t>
            </a:r>
            <a:r>
              <a:rPr lang="de-DE" sz="2300" b="0" kern="0" dirty="0" err="1" smtClean="0">
                <a:solidFill>
                  <a:schemeClr val="tx2"/>
                </a:solidFill>
                <a:latin typeface="Arial" pitchFamily="34" charset="0"/>
                <a:cs typeface="Arial" pitchFamily="34" charset="0"/>
              </a:rPr>
              <a:t>and</a:t>
            </a:r>
            <a:r>
              <a:rPr lang="de-DE" sz="2300" b="0" kern="0" dirty="0" smtClean="0">
                <a:solidFill>
                  <a:schemeClr val="tx2"/>
                </a:solidFill>
                <a:latin typeface="Arial" pitchFamily="34" charset="0"/>
                <a:cs typeface="Arial" pitchFamily="34" charset="0"/>
              </a:rPr>
              <a:t> MSG (SEVIRI) </a:t>
            </a:r>
            <a:r>
              <a:rPr lang="de-DE" sz="2300" b="0" kern="0" dirty="0" err="1" smtClean="0">
                <a:solidFill>
                  <a:schemeClr val="tx2"/>
                </a:solidFill>
                <a:latin typeface="Arial" pitchFamily="34" charset="0"/>
                <a:cs typeface="Arial" pitchFamily="34" charset="0"/>
              </a:rPr>
              <a:t>level</a:t>
            </a:r>
            <a:r>
              <a:rPr lang="de-DE" sz="2300" b="0" kern="0" dirty="0" smtClean="0">
                <a:solidFill>
                  <a:schemeClr val="tx2"/>
                </a:solidFill>
                <a:latin typeface="Arial" pitchFamily="34" charset="0"/>
                <a:cs typeface="Arial" pitchFamily="34" charset="0"/>
              </a:rPr>
              <a:t> 2 products have been reprocessed at EUMETSAT </a:t>
            </a:r>
            <a:r>
              <a:rPr lang="de-DE" sz="2300" b="0" kern="0" dirty="0" err="1" smtClean="0">
                <a:solidFill>
                  <a:schemeClr val="tx2"/>
                </a:solidFill>
                <a:latin typeface="Arial" pitchFamily="34" charset="0"/>
                <a:cs typeface="Arial" pitchFamily="34" charset="0"/>
              </a:rPr>
              <a:t>with</a:t>
            </a:r>
            <a:r>
              <a:rPr lang="de-DE" sz="2300" b="0" kern="0" dirty="0" smtClean="0">
                <a:solidFill>
                  <a:schemeClr val="tx2"/>
                </a:solidFill>
                <a:latin typeface="Arial" pitchFamily="34" charset="0"/>
                <a:cs typeface="Arial" pitchFamily="34" charset="0"/>
              </a:rPr>
              <a:t> an </a:t>
            </a:r>
            <a:r>
              <a:rPr lang="de-DE" sz="2300" b="0" kern="0" dirty="0" err="1" smtClean="0">
                <a:solidFill>
                  <a:schemeClr val="tx2"/>
                </a:solidFill>
                <a:latin typeface="Arial" pitchFamily="34" charset="0"/>
                <a:cs typeface="Arial" pitchFamily="34" charset="0"/>
              </a:rPr>
              <a:t>unique</a:t>
            </a:r>
            <a:r>
              <a:rPr lang="de-DE" sz="2300" b="0" kern="0" dirty="0" smtClean="0">
                <a:solidFill>
                  <a:schemeClr val="tx2"/>
                </a:solidFill>
                <a:latin typeface="Arial" pitchFamily="34" charset="0"/>
                <a:cs typeface="Arial" pitchFamily="34" charset="0"/>
              </a:rPr>
              <a:t> </a:t>
            </a:r>
            <a:r>
              <a:rPr lang="de-DE" sz="2300" b="0" kern="0" dirty="0" err="1" smtClean="0">
                <a:solidFill>
                  <a:schemeClr val="tx2"/>
                </a:solidFill>
                <a:latin typeface="Arial" pitchFamily="34" charset="0"/>
                <a:cs typeface="Arial" pitchFamily="34" charset="0"/>
              </a:rPr>
              <a:t>adapted</a:t>
            </a:r>
            <a:r>
              <a:rPr lang="de-DE" sz="2300" b="0" kern="0" dirty="0" smtClean="0">
                <a:solidFill>
                  <a:schemeClr val="tx2"/>
                </a:solidFill>
                <a:latin typeface="Arial" pitchFamily="34" charset="0"/>
                <a:cs typeface="Arial" pitchFamily="34" charset="0"/>
              </a:rPr>
              <a:t> </a:t>
            </a:r>
            <a:r>
              <a:rPr lang="de-DE" sz="2300" b="0" kern="0" dirty="0" err="1" smtClean="0">
                <a:solidFill>
                  <a:schemeClr val="tx2"/>
                </a:solidFill>
                <a:latin typeface="Arial" pitchFamily="34" charset="0"/>
                <a:cs typeface="Arial" pitchFamily="34" charset="0"/>
              </a:rPr>
              <a:t>version</a:t>
            </a:r>
            <a:r>
              <a:rPr lang="de-DE" sz="2300" b="0" kern="0" dirty="0" smtClean="0">
                <a:solidFill>
                  <a:schemeClr val="tx2"/>
                </a:solidFill>
                <a:latin typeface="Arial" pitchFamily="34" charset="0"/>
                <a:cs typeface="Arial" pitchFamily="34" charset="0"/>
              </a:rPr>
              <a:t> </a:t>
            </a:r>
            <a:r>
              <a:rPr lang="de-DE" sz="2300" b="0" kern="0" dirty="0" err="1" smtClean="0">
                <a:solidFill>
                  <a:schemeClr val="tx2"/>
                </a:solidFill>
                <a:latin typeface="Arial" pitchFamily="34" charset="0"/>
                <a:cs typeface="Arial" pitchFamily="34" charset="0"/>
              </a:rPr>
              <a:t>of</a:t>
            </a:r>
            <a:r>
              <a:rPr lang="de-DE" sz="2300" b="0" kern="0" dirty="0" smtClean="0">
                <a:solidFill>
                  <a:schemeClr val="tx2"/>
                </a:solidFill>
                <a:latin typeface="Arial" pitchFamily="34" charset="0"/>
                <a:cs typeface="Arial" pitchFamily="34" charset="0"/>
              </a:rPr>
              <a:t> </a:t>
            </a:r>
            <a:r>
              <a:rPr lang="de-DE" sz="2300" b="0" kern="0" dirty="0" err="1" smtClean="0">
                <a:solidFill>
                  <a:schemeClr val="tx2"/>
                </a:solidFill>
                <a:latin typeface="Arial" pitchFamily="34" charset="0"/>
                <a:cs typeface="Arial" pitchFamily="34" charset="0"/>
              </a:rPr>
              <a:t>the</a:t>
            </a:r>
            <a:r>
              <a:rPr lang="de-DE" sz="2300" b="0" kern="0" dirty="0" smtClean="0">
                <a:solidFill>
                  <a:schemeClr val="tx2"/>
                </a:solidFill>
                <a:latin typeface="Arial" pitchFamily="34" charset="0"/>
                <a:cs typeface="Arial" pitchFamily="34" charset="0"/>
              </a:rPr>
              <a:t> </a:t>
            </a:r>
            <a:r>
              <a:rPr lang="de-DE" sz="2300" b="0" kern="0" dirty="0" err="1" smtClean="0">
                <a:solidFill>
                  <a:schemeClr val="tx2"/>
                </a:solidFill>
                <a:latin typeface="Arial" pitchFamily="34" charset="0"/>
                <a:cs typeface="Arial" pitchFamily="34" charset="0"/>
              </a:rPr>
              <a:t>latest</a:t>
            </a:r>
            <a:r>
              <a:rPr lang="de-DE" sz="2300" b="0" kern="0" dirty="0" smtClean="0">
                <a:solidFill>
                  <a:schemeClr val="tx2"/>
                </a:solidFill>
                <a:latin typeface="Arial" pitchFamily="34" charset="0"/>
                <a:cs typeface="Arial" pitchFamily="34" charset="0"/>
              </a:rPr>
              <a:t> EUMETSAT </a:t>
            </a:r>
            <a:r>
              <a:rPr lang="de-DE" sz="2300" b="0" kern="0" dirty="0" err="1" smtClean="0">
                <a:solidFill>
                  <a:schemeClr val="tx2"/>
                </a:solidFill>
                <a:latin typeface="Arial" pitchFamily="34" charset="0"/>
                <a:cs typeface="Arial" pitchFamily="34" charset="0"/>
              </a:rPr>
              <a:t>algorithm</a:t>
            </a:r>
            <a:r>
              <a:rPr lang="de-DE" sz="2300" b="0" kern="0" dirty="0" smtClean="0">
                <a:solidFill>
                  <a:schemeClr val="tx2"/>
                </a:solidFill>
                <a:latin typeface="Arial" pitchFamily="34" charset="0"/>
                <a:cs typeface="Arial" pitchFamily="34" charset="0"/>
              </a:rPr>
              <a:t> (1982-2017).</a:t>
            </a:r>
          </a:p>
          <a:p>
            <a:pPr marL="342861" indent="-342861" defTabSz="1072866" eaLnBrk="0" hangingPunct="0">
              <a:spcBef>
                <a:spcPct val="20000"/>
              </a:spcBef>
              <a:defRPr/>
            </a:pPr>
            <a:endParaRPr lang="de-DE" sz="2300" b="0" kern="0" dirty="0" smtClean="0">
              <a:solidFill>
                <a:schemeClr val="tx2"/>
              </a:solidFill>
              <a:latin typeface="Arial" pitchFamily="34" charset="0"/>
              <a:cs typeface="Arial" pitchFamily="34" charset="0"/>
            </a:endParaRPr>
          </a:p>
          <a:p>
            <a:pPr marL="342861" indent="-342861" defTabSz="1072866" eaLnBrk="0" hangingPunct="0">
              <a:spcBef>
                <a:spcPct val="20000"/>
              </a:spcBef>
              <a:buFontTx/>
              <a:buChar char="-"/>
              <a:defRPr/>
            </a:pPr>
            <a:r>
              <a:rPr lang="de-DE" sz="2300" b="0" kern="0" dirty="0" smtClean="0">
                <a:solidFill>
                  <a:schemeClr val="tx2"/>
                </a:solidFill>
                <a:latin typeface="Arial" pitchFamily="34" charset="0"/>
                <a:cs typeface="Arial" pitchFamily="34" charset="0"/>
              </a:rPr>
              <a:t>As a </a:t>
            </a:r>
            <a:r>
              <a:rPr lang="de-DE" sz="2300" b="0" kern="0" dirty="0" err="1" smtClean="0">
                <a:solidFill>
                  <a:schemeClr val="tx2"/>
                </a:solidFill>
                <a:latin typeface="Arial" pitchFamily="34" charset="0"/>
                <a:cs typeface="Arial" pitchFamily="34" charset="0"/>
              </a:rPr>
              <a:t>first</a:t>
            </a:r>
            <a:r>
              <a:rPr lang="de-DE" sz="2300" b="0" kern="0" dirty="0" smtClean="0">
                <a:solidFill>
                  <a:schemeClr val="tx2"/>
                </a:solidFill>
                <a:latin typeface="Arial" pitchFamily="34" charset="0"/>
                <a:cs typeface="Arial" pitchFamily="34" charset="0"/>
              </a:rPr>
              <a:t> </a:t>
            </a:r>
            <a:r>
              <a:rPr lang="de-DE" sz="2300" b="0" kern="0" dirty="0" err="1" smtClean="0">
                <a:solidFill>
                  <a:schemeClr val="tx2"/>
                </a:solidFill>
                <a:latin typeface="Arial" pitchFamily="34" charset="0"/>
                <a:cs typeface="Arial" pitchFamily="34" charset="0"/>
              </a:rPr>
              <a:t>release</a:t>
            </a:r>
            <a:r>
              <a:rPr lang="de-DE" sz="2300" b="0" kern="0" dirty="0" smtClean="0">
                <a:solidFill>
                  <a:schemeClr val="tx2"/>
                </a:solidFill>
                <a:latin typeface="Arial" pitchFamily="34" charset="0"/>
                <a:cs typeface="Arial" pitchFamily="34" charset="0"/>
              </a:rPr>
              <a:t>, </a:t>
            </a:r>
            <a:r>
              <a:rPr lang="de-DE" sz="2300" b="0" kern="0" dirty="0" err="1" smtClean="0">
                <a:solidFill>
                  <a:schemeClr val="tx2"/>
                </a:solidFill>
                <a:latin typeface="Arial" pitchFamily="34" charset="0"/>
                <a:cs typeface="Arial" pitchFamily="34" charset="0"/>
              </a:rPr>
              <a:t>the</a:t>
            </a:r>
            <a:r>
              <a:rPr lang="de-DE" sz="2300" b="0" kern="0" dirty="0" smtClean="0">
                <a:solidFill>
                  <a:schemeClr val="tx2"/>
                </a:solidFill>
                <a:latin typeface="Arial" pitchFamily="34" charset="0"/>
                <a:cs typeface="Arial" pitchFamily="34" charset="0"/>
              </a:rPr>
              <a:t> </a:t>
            </a:r>
            <a:r>
              <a:rPr lang="de-DE" sz="2300" b="0" kern="0" dirty="0" err="1" smtClean="0">
                <a:solidFill>
                  <a:schemeClr val="tx2"/>
                </a:solidFill>
                <a:latin typeface="Arial" pitchFamily="34" charset="0"/>
                <a:cs typeface="Arial" pitchFamily="34" charset="0"/>
              </a:rPr>
              <a:t>dataset</a:t>
            </a:r>
            <a:r>
              <a:rPr lang="de-DE" sz="2300" b="0" kern="0" dirty="0" smtClean="0">
                <a:solidFill>
                  <a:schemeClr val="tx2"/>
                </a:solidFill>
                <a:latin typeface="Arial" pitchFamily="34" charset="0"/>
                <a:cs typeface="Arial" pitchFamily="34" charset="0"/>
              </a:rPr>
              <a:t> </a:t>
            </a:r>
            <a:r>
              <a:rPr lang="de-DE" sz="2300" b="0" kern="0" dirty="0" err="1" smtClean="0">
                <a:solidFill>
                  <a:schemeClr val="tx2"/>
                </a:solidFill>
                <a:latin typeface="Arial" pitchFamily="34" charset="0"/>
                <a:cs typeface="Arial" pitchFamily="34" charset="0"/>
              </a:rPr>
              <a:t>is</a:t>
            </a:r>
            <a:r>
              <a:rPr lang="de-DE" sz="2300" b="0" kern="0" dirty="0" smtClean="0">
                <a:solidFill>
                  <a:schemeClr val="tx2"/>
                </a:solidFill>
                <a:latin typeface="Arial" pitchFamily="34" charset="0"/>
                <a:cs typeface="Arial" pitchFamily="34" charset="0"/>
              </a:rPr>
              <a:t> </a:t>
            </a:r>
            <a:r>
              <a:rPr lang="de-DE" sz="2300" b="0" kern="0" dirty="0" err="1" smtClean="0">
                <a:solidFill>
                  <a:schemeClr val="tx2"/>
                </a:solidFill>
                <a:latin typeface="Arial" pitchFamily="34" charset="0"/>
                <a:cs typeface="Arial" pitchFamily="34" charset="0"/>
              </a:rPr>
              <a:t>rather</a:t>
            </a:r>
            <a:r>
              <a:rPr lang="de-DE" sz="2300" b="0" kern="0" dirty="0" smtClean="0">
                <a:solidFill>
                  <a:schemeClr val="tx2"/>
                </a:solidFill>
                <a:latin typeface="Arial" pitchFamily="34" charset="0"/>
                <a:cs typeface="Arial" pitchFamily="34" charset="0"/>
              </a:rPr>
              <a:t>  a stable and homogeneous dataset. </a:t>
            </a:r>
          </a:p>
          <a:p>
            <a:pPr marL="342861" indent="-342861" defTabSz="1072866" eaLnBrk="0" hangingPunct="0">
              <a:spcBef>
                <a:spcPct val="20000"/>
              </a:spcBef>
              <a:buFontTx/>
              <a:buChar char="-"/>
              <a:defRPr/>
            </a:pPr>
            <a:endParaRPr lang="de-DE" sz="2300" b="0" kern="0" dirty="0" smtClean="0">
              <a:solidFill>
                <a:schemeClr val="tx2"/>
              </a:solidFill>
              <a:latin typeface="Arial" pitchFamily="34" charset="0"/>
              <a:cs typeface="Arial" pitchFamily="34" charset="0"/>
            </a:endParaRPr>
          </a:p>
          <a:p>
            <a:pPr marL="342861" indent="-342861" defTabSz="1072866" eaLnBrk="0" hangingPunct="0">
              <a:spcBef>
                <a:spcPct val="20000"/>
              </a:spcBef>
              <a:buFontTx/>
              <a:buChar char="-"/>
              <a:defRPr/>
            </a:pPr>
            <a:r>
              <a:rPr lang="de-DE" sz="2300" kern="0" dirty="0" err="1">
                <a:solidFill>
                  <a:schemeClr val="tx2"/>
                </a:solidFill>
                <a:latin typeface="Arial" pitchFamily="34" charset="0"/>
                <a:cs typeface="Arial" pitchFamily="34" charset="0"/>
              </a:rPr>
              <a:t>Current</a:t>
            </a:r>
            <a:r>
              <a:rPr lang="de-DE" sz="2300" kern="0" dirty="0">
                <a:solidFill>
                  <a:schemeClr val="tx2"/>
                </a:solidFill>
                <a:latin typeface="Arial" pitchFamily="34" charset="0"/>
                <a:cs typeface="Arial" pitchFamily="34" charset="0"/>
              </a:rPr>
              <a:t> </a:t>
            </a:r>
            <a:r>
              <a:rPr lang="de-DE" sz="2300" kern="0" dirty="0" err="1">
                <a:solidFill>
                  <a:schemeClr val="tx2"/>
                </a:solidFill>
                <a:latin typeface="Arial" pitchFamily="34" charset="0"/>
                <a:cs typeface="Arial" pitchFamily="34" charset="0"/>
              </a:rPr>
              <a:t>limitation</a:t>
            </a:r>
            <a:r>
              <a:rPr lang="de-DE" sz="2300" b="0" kern="0" dirty="0">
                <a:solidFill>
                  <a:schemeClr val="tx2"/>
                </a:solidFill>
                <a:latin typeface="Arial" pitchFamily="34" charset="0"/>
                <a:cs typeface="Arial" pitchFamily="34" charset="0"/>
              </a:rPr>
              <a:t>: CTP </a:t>
            </a:r>
            <a:r>
              <a:rPr lang="de-DE" sz="2300" b="0" kern="0" dirty="0" err="1">
                <a:solidFill>
                  <a:schemeClr val="tx2"/>
                </a:solidFill>
                <a:latin typeface="Arial" pitchFamily="34" charset="0"/>
                <a:cs typeface="Arial" pitchFamily="34" charset="0"/>
              </a:rPr>
              <a:t>algorithm</a:t>
            </a:r>
            <a:r>
              <a:rPr lang="de-DE" sz="2300" b="0" kern="0" dirty="0">
                <a:solidFill>
                  <a:schemeClr val="tx2"/>
                </a:solidFill>
                <a:latin typeface="Arial" pitchFamily="34" charset="0"/>
                <a:cs typeface="Arial" pitchFamily="34" charset="0"/>
              </a:rPr>
              <a:t> </a:t>
            </a:r>
            <a:r>
              <a:rPr lang="de-DE" sz="2300" b="0" kern="0" dirty="0" err="1">
                <a:solidFill>
                  <a:schemeClr val="tx2"/>
                </a:solidFill>
                <a:latin typeface="Arial" pitchFamily="34" charset="0"/>
                <a:cs typeface="Arial" pitchFamily="34" charset="0"/>
              </a:rPr>
              <a:t>used</a:t>
            </a:r>
            <a:r>
              <a:rPr lang="de-DE" sz="2300" b="0" kern="0" dirty="0">
                <a:solidFill>
                  <a:schemeClr val="tx2"/>
                </a:solidFill>
                <a:latin typeface="Arial" pitchFamily="34" charset="0"/>
                <a:cs typeface="Arial" pitchFamily="34" charset="0"/>
              </a:rPr>
              <a:t> </a:t>
            </a:r>
            <a:r>
              <a:rPr lang="de-DE" sz="2300" b="0" kern="0" dirty="0" err="1">
                <a:solidFill>
                  <a:schemeClr val="tx2"/>
                </a:solidFill>
                <a:latin typeface="Arial" pitchFamily="34" charset="0"/>
                <a:cs typeface="Arial" pitchFamily="34" charset="0"/>
              </a:rPr>
              <a:t>is</a:t>
            </a:r>
            <a:r>
              <a:rPr lang="de-DE" sz="2300" b="0" kern="0" dirty="0">
                <a:solidFill>
                  <a:schemeClr val="tx2"/>
                </a:solidFill>
                <a:latin typeface="Arial" pitchFamily="34" charset="0"/>
                <a:cs typeface="Arial" pitchFamily="34" charset="0"/>
              </a:rPr>
              <a:t> </a:t>
            </a:r>
            <a:r>
              <a:rPr lang="de-DE" sz="2300" b="0" kern="0" dirty="0" err="1">
                <a:solidFill>
                  <a:schemeClr val="tx2"/>
                </a:solidFill>
                <a:latin typeface="Arial" pitchFamily="34" charset="0"/>
                <a:cs typeface="Arial" pitchFamily="34" charset="0"/>
              </a:rPr>
              <a:t>very</a:t>
            </a:r>
            <a:r>
              <a:rPr lang="de-DE" sz="2300" b="0" kern="0" dirty="0">
                <a:solidFill>
                  <a:schemeClr val="tx2"/>
                </a:solidFill>
                <a:latin typeface="Arial" pitchFamily="34" charset="0"/>
                <a:cs typeface="Arial" pitchFamily="34" charset="0"/>
              </a:rPr>
              <a:t> </a:t>
            </a:r>
            <a:r>
              <a:rPr lang="de-DE" sz="2300" b="0" kern="0" dirty="0" err="1">
                <a:solidFill>
                  <a:schemeClr val="tx2"/>
                </a:solidFill>
                <a:latin typeface="Arial" pitchFamily="34" charset="0"/>
                <a:cs typeface="Arial" pitchFamily="34" charset="0"/>
              </a:rPr>
              <a:t>crude</a:t>
            </a:r>
            <a:r>
              <a:rPr lang="de-DE" sz="2300" b="0" kern="0" dirty="0">
                <a:solidFill>
                  <a:schemeClr val="tx2"/>
                </a:solidFill>
                <a:latin typeface="Arial" pitchFamily="34" charset="0"/>
                <a:cs typeface="Arial" pitchFamily="34" charset="0"/>
              </a:rPr>
              <a:t>  (</a:t>
            </a:r>
            <a:r>
              <a:rPr lang="de-DE" sz="2300" b="0" kern="0" dirty="0" err="1">
                <a:solidFill>
                  <a:schemeClr val="tx2"/>
                </a:solidFill>
                <a:latin typeface="Arial" pitchFamily="34" charset="0"/>
                <a:cs typeface="Arial" pitchFamily="34" charset="0"/>
              </a:rPr>
              <a:t>only</a:t>
            </a:r>
            <a:r>
              <a:rPr lang="de-DE" sz="2300" b="0" kern="0" dirty="0">
                <a:solidFill>
                  <a:schemeClr val="tx2"/>
                </a:solidFill>
                <a:latin typeface="Arial" pitchFamily="34" charset="0"/>
                <a:cs typeface="Arial" pitchFamily="34" charset="0"/>
              </a:rPr>
              <a:t> </a:t>
            </a:r>
            <a:r>
              <a:rPr lang="de-DE" sz="2300" b="0" kern="0" dirty="0" err="1">
                <a:solidFill>
                  <a:schemeClr val="tx2"/>
                </a:solidFill>
                <a:latin typeface="Arial" pitchFamily="34" charset="0"/>
                <a:cs typeface="Arial" pitchFamily="34" charset="0"/>
              </a:rPr>
              <a:t>uses</a:t>
            </a:r>
            <a:r>
              <a:rPr lang="de-DE" sz="2300" b="0" kern="0" dirty="0">
                <a:solidFill>
                  <a:schemeClr val="tx2"/>
                </a:solidFill>
                <a:latin typeface="Arial" pitchFamily="34" charset="0"/>
                <a:cs typeface="Arial" pitchFamily="34" charset="0"/>
              </a:rPr>
              <a:t> </a:t>
            </a:r>
            <a:r>
              <a:rPr lang="de-DE" sz="2300" b="0" kern="0" dirty="0" err="1">
                <a:solidFill>
                  <a:schemeClr val="tx2"/>
                </a:solidFill>
                <a:latin typeface="Arial" pitchFamily="34" charset="0"/>
                <a:cs typeface="Arial" pitchFamily="34" charset="0"/>
              </a:rPr>
              <a:t>the</a:t>
            </a:r>
            <a:r>
              <a:rPr lang="de-DE" sz="2300" b="0" kern="0" dirty="0">
                <a:solidFill>
                  <a:schemeClr val="tx2"/>
                </a:solidFill>
                <a:latin typeface="Arial" pitchFamily="34" charset="0"/>
                <a:cs typeface="Arial" pitchFamily="34" charset="0"/>
              </a:rPr>
              <a:t> IR </a:t>
            </a:r>
            <a:r>
              <a:rPr lang="de-DE" sz="2300" b="0" kern="0" dirty="0" err="1">
                <a:solidFill>
                  <a:schemeClr val="tx2"/>
                </a:solidFill>
                <a:latin typeface="Arial" pitchFamily="34" charset="0"/>
                <a:cs typeface="Arial" pitchFamily="34" charset="0"/>
              </a:rPr>
              <a:t>channel</a:t>
            </a:r>
            <a:r>
              <a:rPr lang="de-DE" sz="2300" b="0" kern="0" dirty="0">
                <a:solidFill>
                  <a:schemeClr val="tx2"/>
                </a:solidFill>
                <a:latin typeface="Arial" pitchFamily="34" charset="0"/>
                <a:cs typeface="Arial" pitchFamily="34" charset="0"/>
              </a:rPr>
              <a:t>). </a:t>
            </a:r>
            <a:r>
              <a:rPr lang="de-DE" sz="2300" b="0" kern="0" dirty="0" err="1">
                <a:solidFill>
                  <a:schemeClr val="tx2"/>
                </a:solidFill>
                <a:latin typeface="Arial" pitchFamily="34" charset="0"/>
                <a:cs typeface="Arial" pitchFamily="34" charset="0"/>
              </a:rPr>
              <a:t>That</a:t>
            </a:r>
            <a:r>
              <a:rPr lang="de-DE" sz="2300" b="0" kern="0" dirty="0">
                <a:solidFill>
                  <a:schemeClr val="tx2"/>
                </a:solidFill>
                <a:latin typeface="Arial" pitchFamily="34" charset="0"/>
                <a:cs typeface="Arial" pitchFamily="34" charset="0"/>
              </a:rPr>
              <a:t> </a:t>
            </a:r>
            <a:r>
              <a:rPr lang="de-DE" sz="2300" b="0" kern="0" dirty="0" err="1">
                <a:solidFill>
                  <a:schemeClr val="tx2"/>
                </a:solidFill>
                <a:latin typeface="Arial" pitchFamily="34" charset="0"/>
                <a:cs typeface="Arial" pitchFamily="34" charset="0"/>
              </a:rPr>
              <a:t>impacts</a:t>
            </a:r>
            <a:r>
              <a:rPr lang="de-DE" sz="2300" b="0" kern="0" dirty="0">
                <a:solidFill>
                  <a:schemeClr val="tx2"/>
                </a:solidFill>
                <a:latin typeface="Arial" pitchFamily="34" charset="0"/>
                <a:cs typeface="Arial" pitchFamily="34" charset="0"/>
              </a:rPr>
              <a:t> </a:t>
            </a:r>
            <a:r>
              <a:rPr lang="de-DE" sz="2300" b="0" kern="0" dirty="0" err="1">
                <a:solidFill>
                  <a:schemeClr val="tx2"/>
                </a:solidFill>
                <a:latin typeface="Arial" pitchFamily="34" charset="0"/>
                <a:cs typeface="Arial" pitchFamily="34" charset="0"/>
              </a:rPr>
              <a:t>the</a:t>
            </a:r>
            <a:r>
              <a:rPr lang="de-DE" sz="2300" b="0" kern="0" dirty="0">
                <a:solidFill>
                  <a:schemeClr val="tx2"/>
                </a:solidFill>
                <a:latin typeface="Arial" pitchFamily="34" charset="0"/>
                <a:cs typeface="Arial" pitchFamily="34" charset="0"/>
              </a:rPr>
              <a:t> </a:t>
            </a:r>
            <a:r>
              <a:rPr lang="de-DE" sz="2300" b="0" kern="0" dirty="0" err="1">
                <a:solidFill>
                  <a:schemeClr val="tx2"/>
                </a:solidFill>
                <a:latin typeface="Arial" pitchFamily="34" charset="0"/>
                <a:cs typeface="Arial" pitchFamily="34" charset="0"/>
              </a:rPr>
              <a:t>quality</a:t>
            </a:r>
            <a:r>
              <a:rPr lang="de-DE" sz="2300" b="0" kern="0" dirty="0">
                <a:solidFill>
                  <a:schemeClr val="tx2"/>
                </a:solidFill>
                <a:latin typeface="Arial" pitchFamily="34" charset="0"/>
                <a:cs typeface="Arial" pitchFamily="34" charset="0"/>
              </a:rPr>
              <a:t> </a:t>
            </a:r>
            <a:r>
              <a:rPr lang="de-DE" sz="2300" b="0" kern="0" dirty="0" err="1">
                <a:solidFill>
                  <a:schemeClr val="tx2"/>
                </a:solidFill>
                <a:latin typeface="Arial" pitchFamily="34" charset="0"/>
                <a:cs typeface="Arial" pitchFamily="34" charset="0"/>
              </a:rPr>
              <a:t>of</a:t>
            </a:r>
            <a:r>
              <a:rPr lang="de-DE" sz="2300" b="0" kern="0" dirty="0">
                <a:solidFill>
                  <a:schemeClr val="tx2"/>
                </a:solidFill>
                <a:latin typeface="Arial" pitchFamily="34" charset="0"/>
                <a:cs typeface="Arial" pitchFamily="34" charset="0"/>
              </a:rPr>
              <a:t> </a:t>
            </a:r>
            <a:r>
              <a:rPr lang="de-DE" sz="2300" b="0" kern="0" dirty="0" err="1">
                <a:solidFill>
                  <a:schemeClr val="tx2"/>
                </a:solidFill>
                <a:latin typeface="Arial" pitchFamily="34" charset="0"/>
                <a:cs typeface="Arial" pitchFamily="34" charset="0"/>
              </a:rPr>
              <a:t>the</a:t>
            </a:r>
            <a:r>
              <a:rPr lang="de-DE" sz="2300" b="0" kern="0" dirty="0">
                <a:solidFill>
                  <a:schemeClr val="tx2"/>
                </a:solidFill>
                <a:latin typeface="Arial" pitchFamily="34" charset="0"/>
                <a:cs typeface="Arial" pitchFamily="34" charset="0"/>
              </a:rPr>
              <a:t> AMVs. The </a:t>
            </a:r>
            <a:r>
              <a:rPr lang="de-DE" sz="2300" b="0" kern="0" dirty="0" err="1">
                <a:solidFill>
                  <a:schemeClr val="tx2"/>
                </a:solidFill>
                <a:latin typeface="Arial" pitchFamily="34" charset="0"/>
                <a:cs typeface="Arial" pitchFamily="34" charset="0"/>
              </a:rPr>
              <a:t>next</a:t>
            </a:r>
            <a:r>
              <a:rPr lang="de-DE" sz="2300" b="0" kern="0" dirty="0">
                <a:solidFill>
                  <a:schemeClr val="tx2"/>
                </a:solidFill>
                <a:latin typeface="Arial" pitchFamily="34" charset="0"/>
                <a:cs typeface="Arial" pitchFamily="34" charset="0"/>
              </a:rPr>
              <a:t> </a:t>
            </a:r>
            <a:r>
              <a:rPr lang="de-DE" sz="2300" b="0" kern="0" dirty="0" err="1">
                <a:solidFill>
                  <a:schemeClr val="tx2"/>
                </a:solidFill>
                <a:latin typeface="Arial" pitchFamily="34" charset="0"/>
                <a:cs typeface="Arial" pitchFamily="34" charset="0"/>
              </a:rPr>
              <a:t>release</a:t>
            </a:r>
            <a:r>
              <a:rPr lang="de-DE" sz="2300" b="0" kern="0" dirty="0">
                <a:solidFill>
                  <a:schemeClr val="tx2"/>
                </a:solidFill>
                <a:latin typeface="Arial" pitchFamily="34" charset="0"/>
                <a:cs typeface="Arial" pitchFamily="34" charset="0"/>
              </a:rPr>
              <a:t> will </a:t>
            </a:r>
            <a:r>
              <a:rPr lang="de-DE" sz="2300" b="0" kern="0" dirty="0" err="1">
                <a:solidFill>
                  <a:schemeClr val="tx2"/>
                </a:solidFill>
                <a:latin typeface="Arial" pitchFamily="34" charset="0"/>
                <a:cs typeface="Arial" pitchFamily="34" charset="0"/>
              </a:rPr>
              <a:t>improve</a:t>
            </a:r>
            <a:r>
              <a:rPr lang="de-DE" sz="2300" b="0" kern="0" dirty="0">
                <a:solidFill>
                  <a:schemeClr val="tx2"/>
                </a:solidFill>
                <a:latin typeface="Arial" pitchFamily="34" charset="0"/>
                <a:cs typeface="Arial" pitchFamily="34" charset="0"/>
              </a:rPr>
              <a:t> it</a:t>
            </a:r>
            <a:r>
              <a:rPr lang="de-DE" sz="2300" b="0" kern="0" dirty="0" smtClean="0">
                <a:solidFill>
                  <a:schemeClr val="tx2"/>
                </a:solidFill>
                <a:latin typeface="Arial" pitchFamily="34" charset="0"/>
                <a:cs typeface="Arial" pitchFamily="34" charset="0"/>
              </a:rPr>
              <a:t>.</a:t>
            </a:r>
          </a:p>
          <a:p>
            <a:pPr marL="342861" indent="-342861" defTabSz="1072866" eaLnBrk="0" hangingPunct="0">
              <a:spcBef>
                <a:spcPct val="20000"/>
              </a:spcBef>
              <a:buFontTx/>
              <a:buChar char="-"/>
              <a:defRPr/>
            </a:pPr>
            <a:endParaRPr lang="de-DE" sz="2300" b="0" kern="0" dirty="0" smtClean="0">
              <a:solidFill>
                <a:schemeClr val="tx2"/>
              </a:solidFill>
              <a:latin typeface="Arial" pitchFamily="34" charset="0"/>
              <a:cs typeface="Arial" pitchFamily="34" charset="0"/>
            </a:endParaRPr>
          </a:p>
          <a:p>
            <a:pPr marL="342861" indent="-342861" defTabSz="1072866" eaLnBrk="0" hangingPunct="0">
              <a:spcBef>
                <a:spcPct val="20000"/>
              </a:spcBef>
              <a:buFontTx/>
              <a:buChar char="-"/>
              <a:defRPr/>
            </a:pPr>
            <a:r>
              <a:rPr lang="de-DE" sz="2300" b="0" kern="0" dirty="0" smtClean="0">
                <a:solidFill>
                  <a:schemeClr val="tx2"/>
                </a:solidFill>
                <a:latin typeface="Arial" pitchFamily="34" charset="0"/>
                <a:cs typeface="Arial" pitchFamily="34" charset="0"/>
              </a:rPr>
              <a:t>This reprocessing will be repeated in </a:t>
            </a:r>
            <a:r>
              <a:rPr lang="de-DE" sz="2300" b="0" kern="0" dirty="0" err="1" smtClean="0">
                <a:solidFill>
                  <a:schemeClr val="tx2"/>
                </a:solidFill>
                <a:latin typeface="Arial" pitchFamily="34" charset="0"/>
                <a:cs typeface="Arial" pitchFamily="34" charset="0"/>
              </a:rPr>
              <a:t>the</a:t>
            </a:r>
            <a:r>
              <a:rPr lang="de-DE" sz="2300" b="0" kern="0" dirty="0" smtClean="0">
                <a:solidFill>
                  <a:schemeClr val="tx2"/>
                </a:solidFill>
                <a:latin typeface="Arial" pitchFamily="34" charset="0"/>
                <a:cs typeface="Arial" pitchFamily="34" charset="0"/>
              </a:rPr>
              <a:t> </a:t>
            </a:r>
            <a:r>
              <a:rPr lang="de-DE" sz="2300" b="0" kern="0" dirty="0" err="1" smtClean="0">
                <a:solidFill>
                  <a:schemeClr val="tx2"/>
                </a:solidFill>
                <a:latin typeface="Arial" pitchFamily="34" charset="0"/>
                <a:cs typeface="Arial" pitchFamily="34" charset="0"/>
              </a:rPr>
              <a:t>future</a:t>
            </a:r>
            <a:r>
              <a:rPr lang="de-DE" sz="2300" b="0" kern="0" dirty="0" smtClean="0">
                <a:solidFill>
                  <a:schemeClr val="tx2"/>
                </a:solidFill>
                <a:latin typeface="Arial" pitchFamily="34" charset="0"/>
                <a:cs typeface="Arial" pitchFamily="34" charset="0"/>
              </a:rPr>
              <a:t> </a:t>
            </a:r>
            <a:r>
              <a:rPr lang="de-DE" sz="2300" b="0" kern="0" dirty="0" err="1" smtClean="0">
                <a:solidFill>
                  <a:schemeClr val="tx2"/>
                </a:solidFill>
                <a:latin typeface="Arial" pitchFamily="34" charset="0"/>
                <a:cs typeface="Arial" pitchFamily="34" charset="0"/>
              </a:rPr>
              <a:t>with</a:t>
            </a:r>
            <a:r>
              <a:rPr lang="de-DE" sz="2300" b="0" kern="0" dirty="0" smtClean="0">
                <a:solidFill>
                  <a:schemeClr val="tx2"/>
                </a:solidFill>
                <a:latin typeface="Arial" pitchFamily="34" charset="0"/>
                <a:cs typeface="Arial" pitchFamily="34" charset="0"/>
              </a:rPr>
              <a:t> an </a:t>
            </a:r>
            <a:r>
              <a:rPr lang="de-DE" sz="2300" b="0" kern="0" dirty="0" err="1" smtClean="0">
                <a:solidFill>
                  <a:schemeClr val="tx2"/>
                </a:solidFill>
                <a:latin typeface="Arial" pitchFamily="34" charset="0"/>
                <a:cs typeface="Arial" pitchFamily="34" charset="0"/>
              </a:rPr>
              <a:t>improved</a:t>
            </a:r>
            <a:r>
              <a:rPr lang="de-DE" sz="2300" b="0" kern="0" dirty="0" smtClean="0">
                <a:solidFill>
                  <a:schemeClr val="tx2"/>
                </a:solidFill>
                <a:latin typeface="Arial" pitchFamily="34" charset="0"/>
                <a:cs typeface="Arial" pitchFamily="34" charset="0"/>
              </a:rPr>
              <a:t> </a:t>
            </a:r>
            <a:r>
              <a:rPr lang="de-DE" sz="2300" b="0" kern="0" dirty="0" err="1" smtClean="0">
                <a:solidFill>
                  <a:schemeClr val="tx2"/>
                </a:solidFill>
                <a:latin typeface="Arial" pitchFamily="34" charset="0"/>
                <a:cs typeface="Arial" pitchFamily="34" charset="0"/>
              </a:rPr>
              <a:t>cloud</a:t>
            </a:r>
            <a:r>
              <a:rPr lang="de-DE" sz="2300" b="0" kern="0" dirty="0" smtClean="0">
                <a:solidFill>
                  <a:schemeClr val="tx2"/>
                </a:solidFill>
                <a:latin typeface="Arial" pitchFamily="34" charset="0"/>
                <a:cs typeface="Arial" pitchFamily="34" charset="0"/>
              </a:rPr>
              <a:t> top </a:t>
            </a:r>
            <a:r>
              <a:rPr lang="de-DE" sz="2300" b="0" kern="0" dirty="0" err="1" smtClean="0">
                <a:solidFill>
                  <a:schemeClr val="tx2"/>
                </a:solidFill>
                <a:latin typeface="Arial" pitchFamily="34" charset="0"/>
                <a:cs typeface="Arial" pitchFamily="34" charset="0"/>
              </a:rPr>
              <a:t>pressure</a:t>
            </a:r>
            <a:r>
              <a:rPr lang="de-DE" sz="2300" b="0" kern="0" dirty="0" smtClean="0">
                <a:solidFill>
                  <a:schemeClr val="tx2"/>
                </a:solidFill>
                <a:latin typeface="Arial" pitchFamily="34" charset="0"/>
                <a:cs typeface="Arial" pitchFamily="34" charset="0"/>
              </a:rPr>
              <a:t> </a:t>
            </a:r>
            <a:r>
              <a:rPr lang="de-DE" sz="2300" b="0" kern="0" dirty="0" err="1" smtClean="0">
                <a:solidFill>
                  <a:schemeClr val="tx2"/>
                </a:solidFill>
                <a:latin typeface="Arial" pitchFamily="34" charset="0"/>
                <a:cs typeface="Arial" pitchFamily="34" charset="0"/>
              </a:rPr>
              <a:t>and</a:t>
            </a:r>
            <a:r>
              <a:rPr lang="de-DE" sz="2300" b="0" kern="0" dirty="0" smtClean="0">
                <a:solidFill>
                  <a:schemeClr val="tx2"/>
                </a:solidFill>
                <a:latin typeface="Arial" pitchFamily="34" charset="0"/>
                <a:cs typeface="Arial" pitchFamily="34" charset="0"/>
              </a:rPr>
              <a:t> will </a:t>
            </a:r>
            <a:r>
              <a:rPr lang="de-DE" sz="2300" b="0" kern="0" dirty="0" err="1" smtClean="0">
                <a:solidFill>
                  <a:schemeClr val="tx2"/>
                </a:solidFill>
                <a:latin typeface="Arial" pitchFamily="34" charset="0"/>
                <a:cs typeface="Arial" pitchFamily="34" charset="0"/>
              </a:rPr>
              <a:t>be</a:t>
            </a:r>
            <a:r>
              <a:rPr lang="de-DE" sz="2300" b="0" kern="0" dirty="0" smtClean="0">
                <a:solidFill>
                  <a:schemeClr val="tx2"/>
                </a:solidFill>
                <a:latin typeface="Arial" pitchFamily="34" charset="0"/>
                <a:cs typeface="Arial" pitchFamily="34" charset="0"/>
              </a:rPr>
              <a:t> </a:t>
            </a:r>
            <a:r>
              <a:rPr lang="de-DE" sz="2300" b="0" kern="0" dirty="0" err="1" smtClean="0">
                <a:solidFill>
                  <a:schemeClr val="tx2"/>
                </a:solidFill>
                <a:latin typeface="Arial" pitchFamily="34" charset="0"/>
                <a:cs typeface="Arial" pitchFamily="34" charset="0"/>
              </a:rPr>
              <a:t>useful</a:t>
            </a:r>
            <a:r>
              <a:rPr lang="de-DE" sz="2300" b="0" kern="0" dirty="0" smtClean="0">
                <a:solidFill>
                  <a:schemeClr val="tx2"/>
                </a:solidFill>
                <a:latin typeface="Arial" pitchFamily="34" charset="0"/>
                <a:cs typeface="Arial" pitchFamily="34" charset="0"/>
              </a:rPr>
              <a:t> </a:t>
            </a:r>
            <a:r>
              <a:rPr lang="de-DE" sz="2300" b="0" kern="0" dirty="0" err="1" smtClean="0">
                <a:solidFill>
                  <a:schemeClr val="tx2"/>
                </a:solidFill>
                <a:latin typeface="Arial" pitchFamily="34" charset="0"/>
                <a:cs typeface="Arial" pitchFamily="34" charset="0"/>
              </a:rPr>
              <a:t>for</a:t>
            </a:r>
            <a:r>
              <a:rPr lang="de-DE" sz="2300" b="0" kern="0" dirty="0" smtClean="0">
                <a:solidFill>
                  <a:schemeClr val="tx2"/>
                </a:solidFill>
                <a:latin typeface="Arial" pitchFamily="34" charset="0"/>
                <a:cs typeface="Arial" pitchFamily="34" charset="0"/>
              </a:rPr>
              <a:t> </a:t>
            </a:r>
            <a:r>
              <a:rPr lang="de-DE" sz="2300" b="0" kern="0" dirty="0" err="1" smtClean="0">
                <a:solidFill>
                  <a:schemeClr val="tx2"/>
                </a:solidFill>
                <a:latin typeface="Arial" pitchFamily="34" charset="0"/>
                <a:cs typeface="Arial" pitchFamily="34" charset="0"/>
              </a:rPr>
              <a:t>reanalyses</a:t>
            </a:r>
            <a:r>
              <a:rPr lang="de-DE" sz="2300" b="0" kern="0" dirty="0" smtClean="0">
                <a:solidFill>
                  <a:schemeClr val="tx2"/>
                </a:solidFill>
                <a:latin typeface="Arial" pitchFamily="34" charset="0"/>
                <a:cs typeface="Arial" pitchFamily="34" charset="0"/>
              </a:rPr>
              <a:t> </a:t>
            </a:r>
            <a:r>
              <a:rPr lang="de-DE" sz="2300" b="0" kern="0" dirty="0" err="1" smtClean="0">
                <a:solidFill>
                  <a:schemeClr val="tx2"/>
                </a:solidFill>
                <a:latin typeface="Arial" pitchFamily="34" charset="0"/>
                <a:cs typeface="Arial" pitchFamily="34" charset="0"/>
              </a:rPr>
              <a:t>and</a:t>
            </a:r>
            <a:r>
              <a:rPr lang="de-DE" sz="2300" b="0" kern="0" dirty="0" smtClean="0">
                <a:solidFill>
                  <a:schemeClr val="tx2"/>
                </a:solidFill>
                <a:latin typeface="Arial" pitchFamily="34" charset="0"/>
                <a:cs typeface="Arial" pitchFamily="34" charset="0"/>
              </a:rPr>
              <a:t> </a:t>
            </a:r>
            <a:r>
              <a:rPr lang="de-DE" sz="2300" b="0" kern="0" dirty="0" err="1" smtClean="0">
                <a:solidFill>
                  <a:schemeClr val="tx2"/>
                </a:solidFill>
                <a:latin typeface="Arial" pitchFamily="34" charset="0"/>
                <a:cs typeface="Arial" pitchFamily="34" charset="0"/>
              </a:rPr>
              <a:t>climate</a:t>
            </a:r>
            <a:r>
              <a:rPr lang="de-DE" sz="2300" b="0" kern="0" dirty="0" smtClean="0">
                <a:solidFill>
                  <a:schemeClr val="tx2"/>
                </a:solidFill>
                <a:latin typeface="Arial" pitchFamily="34" charset="0"/>
                <a:cs typeface="Arial" pitchFamily="34" charset="0"/>
              </a:rPr>
              <a:t> </a:t>
            </a:r>
            <a:r>
              <a:rPr lang="de-DE" sz="2300" b="0" kern="0" dirty="0" err="1" smtClean="0">
                <a:solidFill>
                  <a:schemeClr val="tx2"/>
                </a:solidFill>
                <a:latin typeface="Arial" pitchFamily="34" charset="0"/>
                <a:cs typeface="Arial" pitchFamily="34" charset="0"/>
              </a:rPr>
              <a:t>studies</a:t>
            </a:r>
            <a:r>
              <a:rPr lang="de-DE" sz="2300" b="0" kern="0" dirty="0" smtClean="0">
                <a:solidFill>
                  <a:schemeClr val="tx2"/>
                </a:solidFill>
                <a:latin typeface="Arial" pitchFamily="34" charset="0"/>
                <a:cs typeface="Arial" pitchFamily="34" charset="0"/>
              </a:rPr>
              <a:t>.</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title"/>
          </p:nvPr>
        </p:nvSpPr>
        <p:spPr bwMode="auto">
          <a:xfrm>
            <a:off x="0" y="165433"/>
            <a:ext cx="9868705" cy="523210"/>
          </a:xfrm>
          <a:prstGeom prst="rect">
            <a:avLst/>
          </a:prstGeom>
          <a:noFill/>
          <a:ln w="9525">
            <a:noFill/>
            <a:miter lim="800000"/>
            <a:headEnd/>
            <a:tailEnd/>
          </a:ln>
        </p:spPr>
        <p:txBody>
          <a:bodyPr wrap="none" lIns="91429" tIns="45715" rIns="91429" bIns="45715">
            <a:spAutoFit/>
          </a:bodyPr>
          <a:lstStyle/>
          <a:p>
            <a:r>
              <a:rPr lang="en-GB" sz="2800" dirty="0" smtClean="0">
                <a:latin typeface="Arial" pitchFamily="34" charset="0"/>
                <a:cs typeface="Arial" pitchFamily="34" charset="0"/>
              </a:rPr>
              <a:t>AMV CDR  from imager onboard low earth orbit satellite</a:t>
            </a:r>
            <a:endParaRPr lang="en-GB" sz="2800" dirty="0">
              <a:latin typeface="Arial" pitchFamily="34" charset="0"/>
              <a:cs typeface="Arial" pitchFamily="34" charset="0"/>
            </a:endParaRPr>
          </a:p>
        </p:txBody>
      </p:sp>
      <p:sp>
        <p:nvSpPr>
          <p:cNvPr id="3" name="Content Placeholder 2"/>
          <p:cNvSpPr>
            <a:spLocks noGrp="1"/>
          </p:cNvSpPr>
          <p:nvPr>
            <p:ph idx="1"/>
          </p:nvPr>
        </p:nvSpPr>
        <p:spPr>
          <a:xfrm>
            <a:off x="144642" y="2078406"/>
            <a:ext cx="9579420" cy="4781550"/>
          </a:xfrm>
        </p:spPr>
        <p:txBody>
          <a:bodyPr>
            <a:normAutofit/>
          </a:bodyPr>
          <a:lstStyle/>
          <a:p>
            <a:pPr marL="0" lvl="0" indent="0" algn="just">
              <a:buNone/>
            </a:pPr>
            <a:r>
              <a:rPr lang="en-GB" sz="2600" dirty="0" smtClean="0">
                <a:solidFill>
                  <a:schemeClr val="tx1"/>
                </a:solidFill>
                <a:latin typeface="+mn-lt"/>
                <a:ea typeface="Times New Roman" pitchFamily="18" charset="0"/>
              </a:rPr>
              <a:t>In the framework of the ERA-CLIM2 project, polar AMVs were reprocessed using GAC data from AVHRR instrument  on board all available polar satellites for the period </a:t>
            </a:r>
            <a:r>
              <a:rPr lang="en-GB" sz="2600" dirty="0" smtClean="0">
                <a:latin typeface="+mn-lt"/>
              </a:rPr>
              <a:t>from </a:t>
            </a:r>
            <a:r>
              <a:rPr lang="en-GB" sz="2600" dirty="0">
                <a:latin typeface="+mn-lt"/>
              </a:rPr>
              <a:t>1982 to </a:t>
            </a:r>
            <a:r>
              <a:rPr lang="en-GB" sz="2600" dirty="0" smtClean="0">
                <a:latin typeface="+mn-lt"/>
              </a:rPr>
              <a:t>2016 </a:t>
            </a:r>
            <a:r>
              <a:rPr lang="en-US" sz="2600" dirty="0" smtClean="0">
                <a:solidFill>
                  <a:schemeClr val="tx1"/>
                </a:solidFill>
                <a:latin typeface="+mn-lt"/>
              </a:rPr>
              <a:t>using EUMETSAT algorithm (v2.4).</a:t>
            </a:r>
          </a:p>
          <a:p>
            <a:pPr marL="0" lvl="0" indent="0" algn="just">
              <a:buNone/>
            </a:pPr>
            <a:endParaRPr lang="en-US" sz="2600" dirty="0">
              <a:solidFill>
                <a:schemeClr val="tx1"/>
              </a:solidFill>
              <a:latin typeface="+mn-lt"/>
            </a:endParaRPr>
          </a:p>
          <a:p>
            <a:pPr marL="0" indent="0" algn="just">
              <a:buNone/>
            </a:pPr>
            <a:r>
              <a:rPr lang="en-US" sz="2600" dirty="0" smtClean="0">
                <a:solidFill>
                  <a:schemeClr val="tx1"/>
                </a:solidFill>
                <a:latin typeface="+mn-lt"/>
              </a:rPr>
              <a:t>Polar winds AMVs dataset aims to be used in reanalysis dataset</a:t>
            </a:r>
            <a:r>
              <a:rPr lang="en-US" sz="2600" dirty="0">
                <a:solidFill>
                  <a:schemeClr val="tx1"/>
                </a:solidFill>
                <a:latin typeface="+mn-lt"/>
              </a:rPr>
              <a:t>.</a:t>
            </a:r>
            <a:r>
              <a:rPr lang="en-US" sz="2600" dirty="0" smtClean="0">
                <a:solidFill>
                  <a:schemeClr val="tx1"/>
                </a:solidFill>
                <a:latin typeface="+mn-lt"/>
              </a:rPr>
              <a:t> It </a:t>
            </a:r>
            <a:r>
              <a:rPr lang="en-GB" sz="2600" dirty="0" smtClean="0">
                <a:solidFill>
                  <a:schemeClr val="tx1"/>
                </a:solidFill>
                <a:latin typeface="+mn-lt"/>
              </a:rPr>
              <a:t>could </a:t>
            </a:r>
            <a:r>
              <a:rPr lang="en-GB" sz="2600" dirty="0" smtClean="0">
                <a:latin typeface="+mn-lt"/>
              </a:rPr>
              <a:t>also </a:t>
            </a:r>
            <a:r>
              <a:rPr lang="en-GB" sz="2600" dirty="0">
                <a:latin typeface="+mn-lt"/>
              </a:rPr>
              <a:t>be used with regional </a:t>
            </a:r>
            <a:r>
              <a:rPr lang="en-GB" sz="2600" dirty="0" smtClean="0">
                <a:latin typeface="+mn-lt"/>
              </a:rPr>
              <a:t>reanalysis if </a:t>
            </a:r>
            <a:r>
              <a:rPr lang="en-GB" sz="2600" dirty="0">
                <a:latin typeface="+mn-lt"/>
              </a:rPr>
              <a:t>AMVs are assimilated. </a:t>
            </a:r>
            <a:r>
              <a:rPr lang="en-GB" sz="2600" dirty="0" smtClean="0">
                <a:latin typeface="+mn-lt"/>
              </a:rPr>
              <a:t>It may </a:t>
            </a:r>
            <a:r>
              <a:rPr lang="en-GB" sz="2600" dirty="0">
                <a:latin typeface="+mn-lt"/>
              </a:rPr>
              <a:t>be used for climate studies in conjunction with AMVs derived from geostationary satellite data, e.g., for long term statistics of the polar front position.</a:t>
            </a:r>
          </a:p>
          <a:p>
            <a:pPr marL="0" lvl="0" indent="0" algn="just">
              <a:buNone/>
            </a:pPr>
            <a:endParaRPr lang="en-US" sz="2600" dirty="0" smtClean="0">
              <a:solidFill>
                <a:schemeClr val="tx1"/>
              </a:solidFill>
              <a:latin typeface="+mn-lt"/>
              <a:cs typeface="Arial" pitchFamily="34" charset="0"/>
            </a:endParaRPr>
          </a:p>
          <a:p>
            <a:pPr lvl="1">
              <a:buNone/>
            </a:pPr>
            <a:endParaRPr lang="en-US" dirty="0" smtClean="0">
              <a:solidFill>
                <a:schemeClr val="tx1"/>
              </a:solidFill>
              <a:latin typeface="Arial" pitchFamily="34" charset="0"/>
              <a:cs typeface="Arial" pitchFamily="34" charset="0"/>
            </a:endParaRPr>
          </a:p>
          <a:p>
            <a:endParaRPr lang="en-GB" sz="1600" dirty="0"/>
          </a:p>
        </p:txBody>
      </p:sp>
      <p:pic>
        <p:nvPicPr>
          <p:cNvPr id="4" name="Picture 2" descr="C:\Users\schulz\Desktop\ERA-Clim-logo-transparent_0.png"/>
          <p:cNvPicPr>
            <a:picLocks noChangeAspect="1" noChangeArrowheads="1"/>
          </p:cNvPicPr>
          <p:nvPr/>
        </p:nvPicPr>
        <p:blipFill>
          <a:blip r:embed="rId3" cstate="print"/>
          <a:srcRect/>
          <a:stretch>
            <a:fillRect/>
          </a:stretch>
        </p:blipFill>
        <p:spPr bwMode="auto">
          <a:xfrm>
            <a:off x="351745" y="1375782"/>
            <a:ext cx="1086508" cy="488928"/>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0732958" cy="854075"/>
          </a:xfrm>
        </p:spPr>
        <p:txBody>
          <a:bodyPr/>
          <a:lstStyle/>
          <a:p>
            <a:r>
              <a:rPr lang="en-US" sz="2600" dirty="0" smtClean="0"/>
              <a:t>AVHRR input data also on board </a:t>
            </a:r>
            <a:r>
              <a:rPr lang="en-US" sz="2600" dirty="0" err="1" smtClean="0"/>
              <a:t>Metop</a:t>
            </a:r>
            <a:r>
              <a:rPr lang="en-US" sz="2600" dirty="0" smtClean="0"/>
              <a:t> and NOAA satellites</a:t>
            </a:r>
            <a:endParaRPr lang="en-GB" sz="2600" dirty="0"/>
          </a:p>
        </p:txBody>
      </p:sp>
      <p:sp>
        <p:nvSpPr>
          <p:cNvPr id="4" name="TextBox 3"/>
          <p:cNvSpPr txBox="1"/>
          <p:nvPr/>
        </p:nvSpPr>
        <p:spPr>
          <a:xfrm>
            <a:off x="176464" y="830360"/>
            <a:ext cx="1967129" cy="4037003"/>
          </a:xfrm>
          <a:prstGeom prst="rect">
            <a:avLst/>
          </a:prstGeom>
          <a:noFill/>
        </p:spPr>
        <p:txBody>
          <a:bodyPr wrap="square" rtlCol="0">
            <a:spAutoFit/>
          </a:bodyPr>
          <a:lstStyle/>
          <a:p>
            <a:pPr>
              <a:spcBef>
                <a:spcPts val="500"/>
              </a:spcBef>
            </a:pPr>
            <a:r>
              <a:rPr lang="en-US" sz="2000" dirty="0" smtClean="0">
                <a:solidFill>
                  <a:schemeClr val="tx1"/>
                </a:solidFill>
              </a:rPr>
              <a:t>AVHRR FCDR </a:t>
            </a:r>
            <a:r>
              <a:rPr lang="en-US" sz="2000" dirty="0" err="1" smtClean="0">
                <a:solidFill>
                  <a:schemeClr val="tx1"/>
                </a:solidFill>
              </a:rPr>
              <a:t>PyGAC</a:t>
            </a:r>
            <a:r>
              <a:rPr lang="en-US" sz="2000" dirty="0" smtClean="0">
                <a:solidFill>
                  <a:schemeClr val="tx1"/>
                </a:solidFill>
              </a:rPr>
              <a:t> dataset [1978-2015] is used as an input data</a:t>
            </a:r>
          </a:p>
          <a:p>
            <a:pPr>
              <a:spcBef>
                <a:spcPts val="500"/>
              </a:spcBef>
            </a:pPr>
            <a:r>
              <a:rPr lang="de-DE" sz="1600" b="0" dirty="0" smtClean="0">
                <a:solidFill>
                  <a:schemeClr val="tx1"/>
                </a:solidFill>
              </a:rPr>
              <a:t>Developed jointly by CM SAF &amp; Cloud_cci</a:t>
            </a:r>
          </a:p>
          <a:p>
            <a:pPr>
              <a:spcBef>
                <a:spcPts val="500"/>
              </a:spcBef>
            </a:pPr>
            <a:r>
              <a:rPr lang="de-DE" sz="1600" b="0" dirty="0" smtClean="0">
                <a:solidFill>
                  <a:schemeClr val="tx1"/>
                </a:solidFill>
              </a:rPr>
              <a:t>Reading and calibrating GAC L1b data</a:t>
            </a:r>
          </a:p>
          <a:p>
            <a:endParaRPr lang="en-US" sz="1600" dirty="0" smtClean="0">
              <a:solidFill>
                <a:schemeClr val="tx1"/>
              </a:solidFill>
            </a:endParaRPr>
          </a:p>
          <a:p>
            <a:endParaRPr lang="en-US" sz="1600" dirty="0" smtClean="0">
              <a:solidFill>
                <a:schemeClr val="tx1"/>
              </a:solidFill>
            </a:endParaRPr>
          </a:p>
        </p:txBody>
      </p:sp>
      <p:pic>
        <p:nvPicPr>
          <p:cNvPr id="5" name="Inhaltsplatzhalt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0058" y="786842"/>
            <a:ext cx="7494356" cy="392456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374" y="4391950"/>
            <a:ext cx="7318619" cy="2592111"/>
          </a:xfrm>
          <a:prstGeom prst="rect">
            <a:avLst/>
          </a:prstGeom>
        </p:spPr>
      </p:pic>
      <p:cxnSp>
        <p:nvCxnSpPr>
          <p:cNvPr id="6" name="Straight Connector 5"/>
          <p:cNvCxnSpPr/>
          <p:nvPr/>
        </p:nvCxnSpPr>
        <p:spPr bwMode="auto">
          <a:xfrm flipH="1">
            <a:off x="3168503" y="1409031"/>
            <a:ext cx="435934" cy="581369"/>
          </a:xfrm>
          <a:prstGeom prst="line">
            <a:avLst/>
          </a:prstGeom>
          <a:solidFill>
            <a:schemeClr val="bg2"/>
          </a:solidFill>
          <a:ln w="25400" cap="flat" cmpd="sng" algn="ctr">
            <a:solidFill>
              <a:schemeClr val="tx2"/>
            </a:solidFill>
            <a:prstDash val="sysDash"/>
            <a:round/>
            <a:headEnd type="none" w="med" len="med"/>
            <a:tailEnd type="none" w="med" len="med"/>
          </a:ln>
          <a:effectLst/>
        </p:spPr>
      </p:cxnSp>
      <p:cxnSp>
        <p:nvCxnSpPr>
          <p:cNvPr id="9" name="Straight Connector 8"/>
          <p:cNvCxnSpPr/>
          <p:nvPr/>
        </p:nvCxnSpPr>
        <p:spPr bwMode="auto">
          <a:xfrm flipH="1">
            <a:off x="3867006" y="1409031"/>
            <a:ext cx="435934" cy="581369"/>
          </a:xfrm>
          <a:prstGeom prst="line">
            <a:avLst/>
          </a:prstGeom>
          <a:solidFill>
            <a:schemeClr val="bg2"/>
          </a:solidFill>
          <a:ln w="25400" cap="flat" cmpd="sng" algn="ctr">
            <a:solidFill>
              <a:schemeClr val="tx2"/>
            </a:solidFill>
            <a:prstDash val="sysDash"/>
            <a:round/>
            <a:headEnd type="none" w="med" len="med"/>
            <a:tailEnd type="none" w="med" len="med"/>
          </a:ln>
          <a:effectLst/>
        </p:spPr>
      </p:cxnSp>
      <p:cxnSp>
        <p:nvCxnSpPr>
          <p:cNvPr id="10" name="Straight Connector 9"/>
          <p:cNvCxnSpPr/>
          <p:nvPr/>
        </p:nvCxnSpPr>
        <p:spPr bwMode="auto">
          <a:xfrm flipH="1">
            <a:off x="4479405" y="1409031"/>
            <a:ext cx="435934" cy="581369"/>
          </a:xfrm>
          <a:prstGeom prst="line">
            <a:avLst/>
          </a:prstGeom>
          <a:solidFill>
            <a:schemeClr val="bg2"/>
          </a:solidFill>
          <a:ln w="25400" cap="flat" cmpd="sng" algn="ctr">
            <a:solidFill>
              <a:schemeClr val="tx2"/>
            </a:solidFill>
            <a:prstDash val="sysDash"/>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0343213" cy="854075"/>
          </a:xfrm>
        </p:spPr>
        <p:txBody>
          <a:bodyPr/>
          <a:lstStyle/>
          <a:p>
            <a:r>
              <a:rPr lang="en-US" dirty="0" smtClean="0"/>
              <a:t>LEO AMVs reprocessing with the EUMETSAT algorithms </a:t>
            </a:r>
            <a:endParaRPr lang="en-GB" dirty="0"/>
          </a:p>
        </p:txBody>
      </p:sp>
      <p:pic>
        <p:nvPicPr>
          <p:cNvPr id="4" name="Picture 3" descr="BigPrincipleCIMSSEUM.png"/>
          <p:cNvPicPr/>
          <p:nvPr/>
        </p:nvPicPr>
        <p:blipFill rotWithShape="1">
          <a:blip r:embed="rId3" cstate="print"/>
          <a:srcRect l="52005"/>
          <a:stretch/>
        </p:blipFill>
        <p:spPr>
          <a:xfrm>
            <a:off x="134912" y="1146904"/>
            <a:ext cx="2541771" cy="3648075"/>
          </a:xfrm>
          <a:prstGeom prst="rect">
            <a:avLst/>
          </a:prstGeom>
          <a:solidFill>
            <a:schemeClr val="bg1">
              <a:lumMod val="95000"/>
            </a:schemeClr>
          </a:solidFill>
        </p:spPr>
      </p:pic>
      <p:pic>
        <p:nvPicPr>
          <p:cNvPr id="6" name="Picture 5"/>
          <p:cNvPicPr>
            <a:picLocks noChangeAspect="1"/>
          </p:cNvPicPr>
          <p:nvPr/>
        </p:nvPicPr>
        <p:blipFill>
          <a:blip r:embed="rId4" cstate="print"/>
          <a:srcRect/>
          <a:stretch>
            <a:fillRect/>
          </a:stretch>
        </p:blipFill>
        <p:spPr bwMode="auto">
          <a:xfrm>
            <a:off x="2920848" y="1146904"/>
            <a:ext cx="2212522" cy="2484000"/>
          </a:xfrm>
          <a:prstGeom prst="rect">
            <a:avLst/>
          </a:prstGeom>
          <a:noFill/>
          <a:ln w="9525">
            <a:noFill/>
            <a:miter lim="800000"/>
            <a:headEnd/>
            <a:tailEnd/>
          </a:ln>
        </p:spPr>
      </p:pic>
      <p:pic>
        <p:nvPicPr>
          <p:cNvPr id="8" name="Picture 7" descr="av_number_20090801_20090831_North_duo_qi50_pres_0050-1050.png"/>
          <p:cNvPicPr/>
          <p:nvPr/>
        </p:nvPicPr>
        <p:blipFill>
          <a:blip r:embed="rId5" cstate="print"/>
          <a:srcRect l="5764" t="13226" b="10822"/>
          <a:stretch>
            <a:fillRect/>
          </a:stretch>
        </p:blipFill>
        <p:spPr>
          <a:xfrm>
            <a:off x="2800852" y="4179420"/>
            <a:ext cx="2452515" cy="1980000"/>
          </a:xfrm>
          <a:prstGeom prst="rect">
            <a:avLst/>
          </a:prstGeom>
        </p:spPr>
      </p:pic>
      <p:pic>
        <p:nvPicPr>
          <p:cNvPr id="10" name="Picture 9" descr="gaclac-colour-web.gif"/>
          <p:cNvPicPr>
            <a:picLocks noChangeAspect="1"/>
          </p:cNvPicPr>
          <p:nvPr/>
        </p:nvPicPr>
        <p:blipFill>
          <a:blip r:embed="rId6" cstate="print"/>
          <a:stretch>
            <a:fillRect/>
          </a:stretch>
        </p:blipFill>
        <p:spPr>
          <a:xfrm>
            <a:off x="5406008" y="3301366"/>
            <a:ext cx="4499992" cy="2906077"/>
          </a:xfrm>
          <a:prstGeom prst="rect">
            <a:avLst/>
          </a:prstGeom>
        </p:spPr>
      </p:pic>
      <p:sp>
        <p:nvSpPr>
          <p:cNvPr id="11" name="TextBox 10"/>
          <p:cNvSpPr txBox="1"/>
          <p:nvPr/>
        </p:nvSpPr>
        <p:spPr>
          <a:xfrm>
            <a:off x="5669102" y="1227257"/>
            <a:ext cx="4090249" cy="2031325"/>
          </a:xfrm>
          <a:prstGeom prst="rect">
            <a:avLst/>
          </a:prstGeom>
          <a:noFill/>
        </p:spPr>
        <p:txBody>
          <a:bodyPr wrap="square" rtlCol="0">
            <a:spAutoFit/>
          </a:bodyPr>
          <a:lstStyle/>
          <a:p>
            <a:r>
              <a:rPr lang="en-US" sz="2400" b="0" dirty="0" smtClean="0">
                <a:solidFill>
                  <a:schemeClr val="tx1"/>
                </a:solidFill>
                <a:latin typeface="Arial" pitchFamily="34" charset="0"/>
                <a:cs typeface="Arial" pitchFamily="34" charset="0"/>
              </a:rPr>
              <a:t>Entire AVHRR series</a:t>
            </a:r>
          </a:p>
          <a:p>
            <a:r>
              <a:rPr lang="en-US" sz="2400" b="0" dirty="0" smtClean="0">
                <a:solidFill>
                  <a:schemeClr val="tx1"/>
                </a:solidFill>
                <a:latin typeface="Arial" pitchFamily="34" charset="0"/>
                <a:cs typeface="Arial" pitchFamily="34" charset="0"/>
              </a:rPr>
              <a:t>(1982-present) </a:t>
            </a:r>
          </a:p>
          <a:p>
            <a:r>
              <a:rPr lang="en-US" sz="2400" b="0" dirty="0" smtClean="0">
                <a:solidFill>
                  <a:schemeClr val="tx1"/>
                </a:solidFill>
                <a:latin typeface="Arial" pitchFamily="34" charset="0"/>
                <a:cs typeface="Arial" pitchFamily="34" charset="0"/>
              </a:rPr>
              <a:t>GAC versus LAC format:</a:t>
            </a:r>
          </a:p>
          <a:p>
            <a:r>
              <a:rPr lang="en-GB" sz="1800" b="0" dirty="0" smtClean="0">
                <a:solidFill>
                  <a:schemeClr val="tx1"/>
                </a:solidFill>
              </a:rPr>
              <a:t>Sub satellite point data resolution: 1.1x4.4 </a:t>
            </a:r>
            <a:r>
              <a:rPr lang="en-GB" sz="1800" b="0" dirty="0">
                <a:solidFill>
                  <a:schemeClr val="tx1"/>
                </a:solidFill>
              </a:rPr>
              <a:t>km</a:t>
            </a:r>
            <a:r>
              <a:rPr lang="en-GB" sz="1800" b="0" baseline="30000" dirty="0">
                <a:solidFill>
                  <a:schemeClr val="tx1"/>
                </a:solidFill>
              </a:rPr>
              <a:t>2</a:t>
            </a:r>
            <a:r>
              <a:rPr lang="en-GB" sz="1800" b="0" dirty="0">
                <a:solidFill>
                  <a:schemeClr val="tx1"/>
                </a:solidFill>
              </a:rPr>
              <a:t> with a 2.2 km gap between pixels across the scan line</a:t>
            </a:r>
            <a:endParaRPr lang="en-GB" sz="1800" b="0" dirty="0">
              <a:solidFill>
                <a:schemeClr val="tx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Number of AMVs over the period 1982 - 2015</a:t>
            </a:r>
            <a:endParaRPr lang="en-GB" dirty="0"/>
          </a:p>
        </p:txBody>
      </p:sp>
      <p:grpSp>
        <p:nvGrpSpPr>
          <p:cNvPr id="20" name="Group 19"/>
          <p:cNvGrpSpPr/>
          <p:nvPr/>
        </p:nvGrpSpPr>
        <p:grpSpPr>
          <a:xfrm>
            <a:off x="448586" y="1006299"/>
            <a:ext cx="7355782" cy="2718532"/>
            <a:chOff x="448586" y="1006299"/>
            <a:chExt cx="7355782" cy="2718532"/>
          </a:xfrm>
        </p:grpSpPr>
        <p:pic>
          <p:nvPicPr>
            <p:cNvPr id="367618" name="Picture 2" descr="timeseries_count_N"/>
            <p:cNvPicPr>
              <a:picLocks noChangeArrowheads="1"/>
            </p:cNvPicPr>
            <p:nvPr/>
          </p:nvPicPr>
          <p:blipFill rotWithShape="1">
            <a:blip r:embed="rId3" cstate="print">
              <a:extLst>
                <a:ext uri="{28A0092B-C50C-407E-A947-70E740481C1C}">
                  <a14:useLocalDpi xmlns:a14="http://schemas.microsoft.com/office/drawing/2010/main" val="0"/>
                </a:ext>
              </a:extLst>
            </a:blip>
            <a:srcRect l="12242" t="8765" r="8205" b="10315"/>
            <a:stretch/>
          </p:blipFill>
          <p:spPr bwMode="auto">
            <a:xfrm>
              <a:off x="1094281" y="1097109"/>
              <a:ext cx="6710087" cy="238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779488" y="3417054"/>
              <a:ext cx="6242500" cy="307777"/>
              <a:chOff x="779488" y="3417054"/>
              <a:chExt cx="6242500" cy="307777"/>
            </a:xfrm>
          </p:grpSpPr>
          <p:sp>
            <p:nvSpPr>
              <p:cNvPr id="4" name="TextBox 3"/>
              <p:cNvSpPr txBox="1"/>
              <p:nvPr/>
            </p:nvSpPr>
            <p:spPr>
              <a:xfrm>
                <a:off x="779488" y="3417054"/>
                <a:ext cx="543739" cy="307777"/>
              </a:xfrm>
              <a:prstGeom prst="rect">
                <a:avLst/>
              </a:prstGeom>
              <a:noFill/>
            </p:spPr>
            <p:txBody>
              <a:bodyPr wrap="none" rtlCol="0">
                <a:spAutoFit/>
              </a:bodyPr>
              <a:lstStyle/>
              <a:p>
                <a:r>
                  <a:rPr lang="en-GB" sz="1400" b="0" dirty="0" smtClean="0">
                    <a:solidFill>
                      <a:schemeClr val="tx1"/>
                    </a:solidFill>
                    <a:latin typeface="Times New Roman" panose="02020603050405020304" pitchFamily="18" charset="0"/>
                    <a:cs typeface="Times New Roman" panose="02020603050405020304" pitchFamily="18" charset="0"/>
                  </a:rPr>
                  <a:t>1982</a:t>
                </a:r>
                <a:endParaRPr lang="en-GB" sz="1400" b="0"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478249" y="3417054"/>
                <a:ext cx="543739" cy="307777"/>
              </a:xfrm>
              <a:prstGeom prst="rect">
                <a:avLst/>
              </a:prstGeom>
              <a:noFill/>
            </p:spPr>
            <p:txBody>
              <a:bodyPr wrap="none" rtlCol="0">
                <a:spAutoFit/>
              </a:bodyPr>
              <a:lstStyle/>
              <a:p>
                <a:r>
                  <a:rPr lang="en-GB" sz="1400" b="0" dirty="0" smtClean="0">
                    <a:solidFill>
                      <a:schemeClr val="tx1"/>
                    </a:solidFill>
                    <a:latin typeface="Times New Roman" panose="02020603050405020304" pitchFamily="18" charset="0"/>
                    <a:cs typeface="Times New Roman" panose="02020603050405020304" pitchFamily="18" charset="0"/>
                  </a:rPr>
                  <a:t>2010</a:t>
                </a:r>
                <a:endParaRPr lang="en-GB" sz="1400" b="0" dirty="0">
                  <a:solidFill>
                    <a:schemeClr val="tx1"/>
                  </a:solidFill>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448586" y="1006299"/>
              <a:ext cx="723275" cy="2142488"/>
              <a:chOff x="448586" y="1006299"/>
              <a:chExt cx="723275" cy="2142488"/>
            </a:xfrm>
          </p:grpSpPr>
          <p:sp>
            <p:nvSpPr>
              <p:cNvPr id="8" name="TextBox 7"/>
              <p:cNvSpPr txBox="1"/>
              <p:nvPr/>
            </p:nvSpPr>
            <p:spPr>
              <a:xfrm>
                <a:off x="535730" y="2841010"/>
                <a:ext cx="633507" cy="307777"/>
              </a:xfrm>
              <a:prstGeom prst="rect">
                <a:avLst/>
              </a:prstGeom>
              <a:noFill/>
            </p:spPr>
            <p:txBody>
              <a:bodyPr wrap="none" rtlCol="0">
                <a:spAutoFit/>
              </a:bodyPr>
              <a:lstStyle/>
              <a:p>
                <a:r>
                  <a:rPr lang="en-GB" sz="1400" b="0" dirty="0" smtClean="0">
                    <a:solidFill>
                      <a:schemeClr val="tx1"/>
                    </a:solidFill>
                    <a:latin typeface="Times New Roman" panose="02020603050405020304" pitchFamily="18" charset="0"/>
                    <a:cs typeface="Times New Roman" panose="02020603050405020304" pitchFamily="18" charset="0"/>
                  </a:rPr>
                  <a:t>20000</a:t>
                </a:r>
                <a:endParaRPr lang="en-GB" sz="1400" b="0" dirty="0">
                  <a:solidFill>
                    <a:schemeClr val="tx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35730" y="2382333"/>
                <a:ext cx="633507" cy="307777"/>
              </a:xfrm>
              <a:prstGeom prst="rect">
                <a:avLst/>
              </a:prstGeom>
              <a:noFill/>
            </p:spPr>
            <p:txBody>
              <a:bodyPr wrap="none" rtlCol="0">
                <a:spAutoFit/>
              </a:bodyPr>
              <a:lstStyle/>
              <a:p>
                <a:r>
                  <a:rPr lang="en-GB" sz="1400" b="0" dirty="0">
                    <a:solidFill>
                      <a:schemeClr val="tx1"/>
                    </a:solidFill>
                    <a:latin typeface="Times New Roman" panose="02020603050405020304" pitchFamily="18" charset="0"/>
                    <a:cs typeface="Times New Roman" panose="02020603050405020304" pitchFamily="18" charset="0"/>
                  </a:rPr>
                  <a:t>4</a:t>
                </a:r>
                <a:r>
                  <a:rPr lang="en-GB" sz="1400" b="0" dirty="0" smtClean="0">
                    <a:solidFill>
                      <a:schemeClr val="tx1"/>
                    </a:solidFill>
                    <a:latin typeface="Times New Roman" panose="02020603050405020304" pitchFamily="18" charset="0"/>
                    <a:cs typeface="Times New Roman" panose="02020603050405020304" pitchFamily="18" charset="0"/>
                  </a:rPr>
                  <a:t>0000</a:t>
                </a:r>
                <a:endParaRPr lang="en-GB" sz="1400" b="0" dirty="0">
                  <a:solidFill>
                    <a:schemeClr val="tx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535730" y="1923655"/>
                <a:ext cx="633507" cy="307777"/>
              </a:xfrm>
              <a:prstGeom prst="rect">
                <a:avLst/>
              </a:prstGeom>
              <a:noFill/>
            </p:spPr>
            <p:txBody>
              <a:bodyPr wrap="none" rtlCol="0">
                <a:spAutoFit/>
              </a:bodyPr>
              <a:lstStyle/>
              <a:p>
                <a:r>
                  <a:rPr lang="en-GB" sz="1400" b="0" dirty="0" smtClean="0">
                    <a:solidFill>
                      <a:schemeClr val="tx1"/>
                    </a:solidFill>
                    <a:latin typeface="Times New Roman" panose="02020603050405020304" pitchFamily="18" charset="0"/>
                    <a:cs typeface="Times New Roman" panose="02020603050405020304" pitchFamily="18" charset="0"/>
                  </a:rPr>
                  <a:t>60000</a:t>
                </a:r>
                <a:endParaRPr lang="en-GB" sz="1400" b="0" dirty="0">
                  <a:solidFill>
                    <a:schemeClr val="tx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35730" y="1464977"/>
                <a:ext cx="633507" cy="307777"/>
              </a:xfrm>
              <a:prstGeom prst="rect">
                <a:avLst/>
              </a:prstGeom>
              <a:noFill/>
            </p:spPr>
            <p:txBody>
              <a:bodyPr wrap="none" rtlCol="0">
                <a:spAutoFit/>
              </a:bodyPr>
              <a:lstStyle/>
              <a:p>
                <a:r>
                  <a:rPr lang="en-GB" sz="1400" b="0" dirty="0">
                    <a:solidFill>
                      <a:schemeClr val="tx1"/>
                    </a:solidFill>
                    <a:latin typeface="Times New Roman" panose="02020603050405020304" pitchFamily="18" charset="0"/>
                    <a:cs typeface="Times New Roman" panose="02020603050405020304" pitchFamily="18" charset="0"/>
                  </a:rPr>
                  <a:t>8</a:t>
                </a:r>
                <a:r>
                  <a:rPr lang="en-GB" sz="1400" b="0" dirty="0" smtClean="0">
                    <a:solidFill>
                      <a:schemeClr val="tx1"/>
                    </a:solidFill>
                    <a:latin typeface="Times New Roman" panose="02020603050405020304" pitchFamily="18" charset="0"/>
                    <a:cs typeface="Times New Roman" panose="02020603050405020304" pitchFamily="18" charset="0"/>
                  </a:rPr>
                  <a:t>0000</a:t>
                </a:r>
                <a:endParaRPr lang="en-GB" sz="1400" b="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448586" y="1006299"/>
                <a:ext cx="723275" cy="307777"/>
              </a:xfrm>
              <a:prstGeom prst="rect">
                <a:avLst/>
              </a:prstGeom>
              <a:noFill/>
            </p:spPr>
            <p:txBody>
              <a:bodyPr wrap="none" rtlCol="0">
                <a:spAutoFit/>
              </a:bodyPr>
              <a:lstStyle/>
              <a:p>
                <a:r>
                  <a:rPr lang="en-GB" sz="1400" b="0" dirty="0" smtClean="0">
                    <a:solidFill>
                      <a:schemeClr val="tx1"/>
                    </a:solidFill>
                    <a:latin typeface="Times New Roman" panose="02020603050405020304" pitchFamily="18" charset="0"/>
                    <a:cs typeface="Times New Roman" panose="02020603050405020304" pitchFamily="18" charset="0"/>
                  </a:rPr>
                  <a:t>100000</a:t>
                </a:r>
                <a:endParaRPr lang="en-GB" sz="1400" b="0" dirty="0">
                  <a:solidFill>
                    <a:schemeClr val="tx1"/>
                  </a:solidFill>
                  <a:latin typeface="Times New Roman" panose="02020603050405020304" pitchFamily="18" charset="0"/>
                  <a:cs typeface="Times New Roman" panose="02020603050405020304" pitchFamily="18" charset="0"/>
                </a:endParaRPr>
              </a:p>
            </p:txBody>
          </p:sp>
        </p:grpSp>
      </p:grpSp>
      <p:grpSp>
        <p:nvGrpSpPr>
          <p:cNvPr id="13" name="Group 12"/>
          <p:cNvGrpSpPr/>
          <p:nvPr/>
        </p:nvGrpSpPr>
        <p:grpSpPr>
          <a:xfrm>
            <a:off x="435247" y="3797382"/>
            <a:ext cx="7369121" cy="2774908"/>
            <a:chOff x="435247" y="3797382"/>
            <a:chExt cx="7369121" cy="2774908"/>
          </a:xfrm>
        </p:grpSpPr>
        <p:pic>
          <p:nvPicPr>
            <p:cNvPr id="367619" name="Picture 3" descr="timeseries_count_S"/>
            <p:cNvPicPr>
              <a:picLocks noChangeArrowheads="1"/>
            </p:cNvPicPr>
            <p:nvPr/>
          </p:nvPicPr>
          <p:blipFill rotWithShape="1">
            <a:blip r:embed="rId4" cstate="print">
              <a:extLst>
                <a:ext uri="{28A0092B-C50C-407E-A947-70E740481C1C}">
                  <a14:useLocalDpi xmlns:a14="http://schemas.microsoft.com/office/drawing/2010/main" val="0"/>
                </a:ext>
              </a:extLst>
            </a:blip>
            <a:srcRect l="12409" t="10379" r="9202" b="9838"/>
            <a:stretch/>
          </p:blipFill>
          <p:spPr bwMode="auto">
            <a:xfrm>
              <a:off x="1079291" y="3886929"/>
              <a:ext cx="6725077" cy="243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p:nvPr/>
          </p:nvGrpSpPr>
          <p:grpSpPr>
            <a:xfrm>
              <a:off x="435247" y="3797382"/>
              <a:ext cx="723275" cy="2158696"/>
              <a:chOff x="425413" y="969543"/>
              <a:chExt cx="723275" cy="2158696"/>
            </a:xfrm>
          </p:grpSpPr>
          <p:sp>
            <p:nvSpPr>
              <p:cNvPr id="15" name="TextBox 14"/>
              <p:cNvSpPr txBox="1"/>
              <p:nvPr/>
            </p:nvSpPr>
            <p:spPr>
              <a:xfrm>
                <a:off x="515181" y="2820462"/>
                <a:ext cx="633507" cy="307777"/>
              </a:xfrm>
              <a:prstGeom prst="rect">
                <a:avLst/>
              </a:prstGeom>
              <a:noFill/>
            </p:spPr>
            <p:txBody>
              <a:bodyPr wrap="none" rtlCol="0">
                <a:spAutoFit/>
              </a:bodyPr>
              <a:lstStyle/>
              <a:p>
                <a:r>
                  <a:rPr lang="en-GB" sz="1400" b="0" dirty="0" smtClean="0">
                    <a:solidFill>
                      <a:schemeClr val="tx1"/>
                    </a:solidFill>
                    <a:latin typeface="Times New Roman" panose="02020603050405020304" pitchFamily="18" charset="0"/>
                    <a:cs typeface="Times New Roman" panose="02020603050405020304" pitchFamily="18" charset="0"/>
                  </a:rPr>
                  <a:t>20000</a:t>
                </a:r>
                <a:endParaRPr lang="en-GB" sz="1400" b="0" dirty="0">
                  <a:solidFill>
                    <a:schemeClr val="tx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15181" y="2361785"/>
                <a:ext cx="633507" cy="307777"/>
              </a:xfrm>
              <a:prstGeom prst="rect">
                <a:avLst/>
              </a:prstGeom>
              <a:noFill/>
            </p:spPr>
            <p:txBody>
              <a:bodyPr wrap="none" rtlCol="0">
                <a:spAutoFit/>
              </a:bodyPr>
              <a:lstStyle/>
              <a:p>
                <a:r>
                  <a:rPr lang="en-GB" sz="1400" b="0" dirty="0">
                    <a:solidFill>
                      <a:schemeClr val="tx1"/>
                    </a:solidFill>
                    <a:latin typeface="Times New Roman" panose="02020603050405020304" pitchFamily="18" charset="0"/>
                    <a:cs typeface="Times New Roman" panose="02020603050405020304" pitchFamily="18" charset="0"/>
                  </a:rPr>
                  <a:t>4</a:t>
                </a:r>
                <a:r>
                  <a:rPr lang="en-GB" sz="1400" b="0" dirty="0" smtClean="0">
                    <a:solidFill>
                      <a:schemeClr val="tx1"/>
                    </a:solidFill>
                    <a:latin typeface="Times New Roman" panose="02020603050405020304" pitchFamily="18" charset="0"/>
                    <a:cs typeface="Times New Roman" panose="02020603050405020304" pitchFamily="18" charset="0"/>
                  </a:rPr>
                  <a:t>0000</a:t>
                </a:r>
                <a:endParaRPr lang="en-GB" sz="1400" b="0"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515181" y="1903107"/>
                <a:ext cx="633507" cy="307777"/>
              </a:xfrm>
              <a:prstGeom prst="rect">
                <a:avLst/>
              </a:prstGeom>
              <a:noFill/>
            </p:spPr>
            <p:txBody>
              <a:bodyPr wrap="none" rtlCol="0">
                <a:spAutoFit/>
              </a:bodyPr>
              <a:lstStyle/>
              <a:p>
                <a:r>
                  <a:rPr lang="en-GB" sz="1400" b="0" dirty="0" smtClean="0">
                    <a:solidFill>
                      <a:schemeClr val="tx1"/>
                    </a:solidFill>
                    <a:latin typeface="Times New Roman" panose="02020603050405020304" pitchFamily="18" charset="0"/>
                    <a:cs typeface="Times New Roman" panose="02020603050405020304" pitchFamily="18" charset="0"/>
                  </a:rPr>
                  <a:t>60000</a:t>
                </a:r>
                <a:endParaRPr lang="en-GB" sz="1400" b="0" dirty="0">
                  <a:solidFill>
                    <a:schemeClr val="tx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515181" y="1444429"/>
                <a:ext cx="633507" cy="307777"/>
              </a:xfrm>
              <a:prstGeom prst="rect">
                <a:avLst/>
              </a:prstGeom>
              <a:noFill/>
            </p:spPr>
            <p:txBody>
              <a:bodyPr wrap="none" rtlCol="0">
                <a:spAutoFit/>
              </a:bodyPr>
              <a:lstStyle/>
              <a:p>
                <a:r>
                  <a:rPr lang="en-GB" sz="1400" b="0" dirty="0">
                    <a:solidFill>
                      <a:schemeClr val="tx1"/>
                    </a:solidFill>
                    <a:latin typeface="Times New Roman" panose="02020603050405020304" pitchFamily="18" charset="0"/>
                    <a:cs typeface="Times New Roman" panose="02020603050405020304" pitchFamily="18" charset="0"/>
                  </a:rPr>
                  <a:t>8</a:t>
                </a:r>
                <a:r>
                  <a:rPr lang="en-GB" sz="1400" b="0" dirty="0" smtClean="0">
                    <a:solidFill>
                      <a:schemeClr val="tx1"/>
                    </a:solidFill>
                    <a:latin typeface="Times New Roman" panose="02020603050405020304" pitchFamily="18" charset="0"/>
                    <a:cs typeface="Times New Roman" panose="02020603050405020304" pitchFamily="18" charset="0"/>
                  </a:rPr>
                  <a:t>0000</a:t>
                </a:r>
                <a:endParaRPr lang="en-GB" sz="1400" b="0" dirty="0">
                  <a:solidFill>
                    <a:schemeClr val="tx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425413" y="969543"/>
                <a:ext cx="723275" cy="307777"/>
              </a:xfrm>
              <a:prstGeom prst="rect">
                <a:avLst/>
              </a:prstGeom>
              <a:noFill/>
            </p:spPr>
            <p:txBody>
              <a:bodyPr wrap="none" rtlCol="0">
                <a:spAutoFit/>
              </a:bodyPr>
              <a:lstStyle/>
              <a:p>
                <a:r>
                  <a:rPr lang="en-GB" sz="1400" b="0" dirty="0" smtClean="0">
                    <a:solidFill>
                      <a:schemeClr val="tx1"/>
                    </a:solidFill>
                    <a:latin typeface="Times New Roman" panose="02020603050405020304" pitchFamily="18" charset="0"/>
                    <a:cs typeface="Times New Roman" panose="02020603050405020304" pitchFamily="18" charset="0"/>
                  </a:rPr>
                  <a:t>100000</a:t>
                </a:r>
                <a:endParaRPr lang="en-GB" sz="1400" b="0" dirty="0">
                  <a:solidFill>
                    <a:schemeClr val="tx1"/>
                  </a:solidFill>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779488" y="6264513"/>
              <a:ext cx="6242500" cy="307777"/>
              <a:chOff x="779488" y="3417054"/>
              <a:chExt cx="6242500" cy="307777"/>
            </a:xfrm>
          </p:grpSpPr>
          <p:sp>
            <p:nvSpPr>
              <p:cNvPr id="22" name="TextBox 21"/>
              <p:cNvSpPr txBox="1"/>
              <p:nvPr/>
            </p:nvSpPr>
            <p:spPr>
              <a:xfrm>
                <a:off x="779488" y="3417054"/>
                <a:ext cx="543739" cy="307777"/>
              </a:xfrm>
              <a:prstGeom prst="rect">
                <a:avLst/>
              </a:prstGeom>
              <a:noFill/>
            </p:spPr>
            <p:txBody>
              <a:bodyPr wrap="none" rtlCol="0">
                <a:spAutoFit/>
              </a:bodyPr>
              <a:lstStyle/>
              <a:p>
                <a:r>
                  <a:rPr lang="en-GB" sz="1400" b="0" dirty="0" smtClean="0">
                    <a:solidFill>
                      <a:schemeClr val="tx1"/>
                    </a:solidFill>
                    <a:latin typeface="Times New Roman" panose="02020603050405020304" pitchFamily="18" charset="0"/>
                    <a:cs typeface="Times New Roman" panose="02020603050405020304" pitchFamily="18" charset="0"/>
                  </a:rPr>
                  <a:t>1982</a:t>
                </a:r>
                <a:endParaRPr lang="en-GB" sz="1400" b="0" dirty="0">
                  <a:solidFill>
                    <a:schemeClr val="tx1"/>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6478249" y="3417054"/>
                <a:ext cx="543739" cy="307777"/>
              </a:xfrm>
              <a:prstGeom prst="rect">
                <a:avLst/>
              </a:prstGeom>
              <a:noFill/>
            </p:spPr>
            <p:txBody>
              <a:bodyPr wrap="none" rtlCol="0">
                <a:spAutoFit/>
              </a:bodyPr>
              <a:lstStyle/>
              <a:p>
                <a:r>
                  <a:rPr lang="en-GB" sz="1400" b="0" dirty="0" smtClean="0">
                    <a:solidFill>
                      <a:schemeClr val="tx1"/>
                    </a:solidFill>
                    <a:latin typeface="Times New Roman" panose="02020603050405020304" pitchFamily="18" charset="0"/>
                    <a:cs typeface="Times New Roman" panose="02020603050405020304" pitchFamily="18" charset="0"/>
                  </a:rPr>
                  <a:t>2010</a:t>
                </a:r>
                <a:endParaRPr lang="en-GB" sz="1400" b="0" dirty="0">
                  <a:solidFill>
                    <a:schemeClr val="tx1"/>
                  </a:solidFill>
                  <a:latin typeface="Times New Roman" panose="02020603050405020304" pitchFamily="18" charset="0"/>
                  <a:cs typeface="Times New Roman" panose="02020603050405020304" pitchFamily="18" charset="0"/>
                </a:endParaRPr>
              </a:p>
            </p:txBody>
          </p:sp>
        </p:grpSp>
      </p:grpSp>
      <p:sp>
        <p:nvSpPr>
          <p:cNvPr id="24" name="TextBox 23"/>
          <p:cNvSpPr txBox="1"/>
          <p:nvPr/>
        </p:nvSpPr>
        <p:spPr>
          <a:xfrm>
            <a:off x="7814452" y="1644484"/>
            <a:ext cx="1809233" cy="830997"/>
          </a:xfrm>
          <a:prstGeom prst="rect">
            <a:avLst/>
          </a:prstGeom>
          <a:noFill/>
        </p:spPr>
        <p:txBody>
          <a:bodyPr wrap="square" rtlCol="0">
            <a:spAutoFit/>
          </a:bodyPr>
          <a:lstStyle/>
          <a:p>
            <a:r>
              <a:rPr lang="en-GB" sz="2400" dirty="0" smtClean="0">
                <a:solidFill>
                  <a:schemeClr val="tx1"/>
                </a:solidFill>
              </a:rPr>
              <a:t>Northern pole</a:t>
            </a:r>
            <a:endParaRPr lang="en-GB" sz="2400" dirty="0">
              <a:solidFill>
                <a:schemeClr val="tx1"/>
              </a:solidFill>
            </a:endParaRPr>
          </a:p>
        </p:txBody>
      </p:sp>
      <p:sp>
        <p:nvSpPr>
          <p:cNvPr id="27" name="TextBox 26"/>
          <p:cNvSpPr txBox="1"/>
          <p:nvPr/>
        </p:nvSpPr>
        <p:spPr>
          <a:xfrm>
            <a:off x="7904393" y="4503052"/>
            <a:ext cx="1809233" cy="830997"/>
          </a:xfrm>
          <a:prstGeom prst="rect">
            <a:avLst/>
          </a:prstGeom>
          <a:noFill/>
        </p:spPr>
        <p:txBody>
          <a:bodyPr wrap="square" rtlCol="0">
            <a:spAutoFit/>
          </a:bodyPr>
          <a:lstStyle/>
          <a:p>
            <a:r>
              <a:rPr lang="en-GB" sz="2400" dirty="0" smtClean="0">
                <a:solidFill>
                  <a:schemeClr val="tx1"/>
                </a:solidFill>
              </a:rPr>
              <a:t>Southern pole</a:t>
            </a:r>
            <a:endParaRPr lang="en-GB" sz="2400" dirty="0">
              <a:solidFill>
                <a:schemeClr val="tx1"/>
              </a:solidFill>
            </a:endParaRPr>
          </a:p>
        </p:txBody>
      </p:sp>
    </p:spTree>
    <p:extLst>
      <p:ext uri="{BB962C8B-B14F-4D97-AF65-F5344CB8AC3E}">
        <p14:creationId xmlns:p14="http://schemas.microsoft.com/office/powerpoint/2010/main" val="187903050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291" y="4152276"/>
            <a:ext cx="9221973" cy="854075"/>
          </a:xfrm>
        </p:spPr>
        <p:txBody>
          <a:bodyPr/>
          <a:lstStyle/>
          <a:p>
            <a:r>
              <a:rPr lang="en-GB" dirty="0" smtClean="0"/>
              <a:t>Monthly mean of speed (m/s) </a:t>
            </a:r>
            <a:endParaRPr lang="en-GB" dirty="0"/>
          </a:p>
        </p:txBody>
      </p:sp>
      <p:grpSp>
        <p:nvGrpSpPr>
          <p:cNvPr id="28" name="Group 27"/>
          <p:cNvGrpSpPr/>
          <p:nvPr/>
        </p:nvGrpSpPr>
        <p:grpSpPr>
          <a:xfrm>
            <a:off x="293885" y="816529"/>
            <a:ext cx="7410713" cy="2817836"/>
            <a:chOff x="623669" y="936449"/>
            <a:chExt cx="7410713" cy="2817836"/>
          </a:xfrm>
        </p:grpSpPr>
        <p:pic>
          <p:nvPicPr>
            <p:cNvPr id="368642" name="Picture 2" descr="timeseries_speed_N"/>
            <p:cNvPicPr>
              <a:picLocks noChangeArrowheads="1"/>
            </p:cNvPicPr>
            <p:nvPr/>
          </p:nvPicPr>
          <p:blipFill rotWithShape="1">
            <a:blip r:embed="rId3" cstate="print">
              <a:extLst>
                <a:ext uri="{28A0092B-C50C-407E-A947-70E740481C1C}">
                  <a14:useLocalDpi xmlns:a14="http://schemas.microsoft.com/office/drawing/2010/main" val="0"/>
                </a:ext>
              </a:extLst>
            </a:blip>
            <a:srcRect l="12524" t="9561" r="8781" b="10580"/>
            <a:stretch/>
          </p:blipFill>
          <p:spPr bwMode="auto">
            <a:xfrm>
              <a:off x="1258828" y="1041436"/>
              <a:ext cx="6775554" cy="244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1079290" y="3446508"/>
              <a:ext cx="6167551" cy="307777"/>
              <a:chOff x="1079290" y="3251635"/>
              <a:chExt cx="6167551" cy="307777"/>
            </a:xfrm>
          </p:grpSpPr>
          <p:sp>
            <p:nvSpPr>
              <p:cNvPr id="16" name="TextBox 15"/>
              <p:cNvSpPr txBox="1"/>
              <p:nvPr/>
            </p:nvSpPr>
            <p:spPr>
              <a:xfrm>
                <a:off x="1079290" y="3251635"/>
                <a:ext cx="543739" cy="307777"/>
              </a:xfrm>
              <a:prstGeom prst="rect">
                <a:avLst/>
              </a:prstGeom>
              <a:noFill/>
            </p:spPr>
            <p:txBody>
              <a:bodyPr wrap="none" rtlCol="0">
                <a:spAutoFit/>
              </a:bodyPr>
              <a:lstStyle/>
              <a:p>
                <a:r>
                  <a:rPr lang="en-GB" sz="1400" b="0" dirty="0" smtClean="0">
                    <a:solidFill>
                      <a:schemeClr val="tx1"/>
                    </a:solidFill>
                    <a:latin typeface="Times New Roman" panose="02020603050405020304" pitchFamily="18" charset="0"/>
                    <a:cs typeface="Times New Roman" panose="02020603050405020304" pitchFamily="18" charset="0"/>
                  </a:rPr>
                  <a:t>1982</a:t>
                </a:r>
                <a:endParaRPr lang="en-GB" sz="1400" b="0"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6703102" y="3251635"/>
                <a:ext cx="543739" cy="307777"/>
              </a:xfrm>
              <a:prstGeom prst="rect">
                <a:avLst/>
              </a:prstGeom>
              <a:noFill/>
            </p:spPr>
            <p:txBody>
              <a:bodyPr wrap="none" rtlCol="0">
                <a:spAutoFit/>
              </a:bodyPr>
              <a:lstStyle/>
              <a:p>
                <a:r>
                  <a:rPr lang="en-GB" sz="1400" b="0" dirty="0" smtClean="0">
                    <a:solidFill>
                      <a:schemeClr val="tx1"/>
                    </a:solidFill>
                    <a:latin typeface="Times New Roman" panose="02020603050405020304" pitchFamily="18" charset="0"/>
                    <a:cs typeface="Times New Roman" panose="02020603050405020304" pitchFamily="18" charset="0"/>
                  </a:rPr>
                  <a:t>2010</a:t>
                </a:r>
                <a:endParaRPr lang="en-GB" sz="1400" b="0" dirty="0">
                  <a:solidFill>
                    <a:schemeClr val="tx1"/>
                  </a:solidFill>
                  <a:latin typeface="Times New Roman" panose="02020603050405020304" pitchFamily="18" charset="0"/>
                  <a:cs typeface="Times New Roman" panose="02020603050405020304" pitchFamily="18" charset="0"/>
                </a:endParaRPr>
              </a:p>
            </p:txBody>
          </p:sp>
        </p:grpSp>
        <p:grpSp>
          <p:nvGrpSpPr>
            <p:cNvPr id="6" name="Group 5"/>
            <p:cNvGrpSpPr/>
            <p:nvPr/>
          </p:nvGrpSpPr>
          <p:grpSpPr>
            <a:xfrm>
              <a:off x="623669" y="936449"/>
              <a:ext cx="637722" cy="2642961"/>
              <a:chOff x="623669" y="936449"/>
              <a:chExt cx="637722" cy="2642961"/>
            </a:xfrm>
          </p:grpSpPr>
          <p:grpSp>
            <p:nvGrpSpPr>
              <p:cNvPr id="4" name="Group 3"/>
              <p:cNvGrpSpPr/>
              <p:nvPr/>
            </p:nvGrpSpPr>
            <p:grpSpPr>
              <a:xfrm>
                <a:off x="858717" y="936449"/>
                <a:ext cx="402674" cy="2642961"/>
                <a:chOff x="858717" y="936449"/>
                <a:chExt cx="402674" cy="2642961"/>
              </a:xfrm>
            </p:grpSpPr>
            <p:sp>
              <p:nvSpPr>
                <p:cNvPr id="11" name="TextBox 10"/>
                <p:cNvSpPr txBox="1"/>
                <p:nvPr/>
              </p:nvSpPr>
              <p:spPr>
                <a:xfrm>
                  <a:off x="986957" y="3271633"/>
                  <a:ext cx="274434" cy="307777"/>
                </a:xfrm>
                <a:prstGeom prst="rect">
                  <a:avLst/>
                </a:prstGeom>
                <a:noFill/>
              </p:spPr>
              <p:txBody>
                <a:bodyPr wrap="none" rtlCol="0">
                  <a:spAutoFit/>
                </a:bodyPr>
                <a:lstStyle/>
                <a:p>
                  <a:r>
                    <a:rPr lang="en-GB" sz="1400" b="0" dirty="0">
                      <a:solidFill>
                        <a:schemeClr val="tx1"/>
                      </a:solidFill>
                      <a:latin typeface="Times New Roman" panose="02020603050405020304" pitchFamily="18" charset="0"/>
                      <a:cs typeface="Times New Roman" panose="02020603050405020304" pitchFamily="18" charset="0"/>
                    </a:rPr>
                    <a:t>5</a:t>
                  </a:r>
                </a:p>
              </p:txBody>
            </p:sp>
            <p:sp>
              <p:nvSpPr>
                <p:cNvPr id="12" name="TextBox 11"/>
                <p:cNvSpPr txBox="1"/>
                <p:nvPr/>
              </p:nvSpPr>
              <p:spPr>
                <a:xfrm>
                  <a:off x="858717" y="2730664"/>
                  <a:ext cx="364202" cy="307777"/>
                </a:xfrm>
                <a:prstGeom prst="rect">
                  <a:avLst/>
                </a:prstGeom>
                <a:noFill/>
              </p:spPr>
              <p:txBody>
                <a:bodyPr wrap="none" rtlCol="0">
                  <a:spAutoFit/>
                </a:bodyPr>
                <a:lstStyle/>
                <a:p>
                  <a:r>
                    <a:rPr lang="en-GB" sz="1400" b="0" dirty="0" smtClean="0">
                      <a:solidFill>
                        <a:schemeClr val="tx1"/>
                      </a:solidFill>
                      <a:latin typeface="Times New Roman" panose="02020603050405020304" pitchFamily="18" charset="0"/>
                      <a:cs typeface="Times New Roman" panose="02020603050405020304" pitchFamily="18" charset="0"/>
                    </a:rPr>
                    <a:t>10</a:t>
                  </a:r>
                  <a:endParaRPr lang="en-GB" sz="1400" b="0" dirty="0">
                    <a:solidFill>
                      <a:schemeClr val="tx1"/>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858717" y="2121121"/>
                  <a:ext cx="364202" cy="307777"/>
                </a:xfrm>
                <a:prstGeom prst="rect">
                  <a:avLst/>
                </a:prstGeom>
                <a:noFill/>
              </p:spPr>
              <p:txBody>
                <a:bodyPr wrap="none" rtlCol="0">
                  <a:spAutoFit/>
                </a:bodyPr>
                <a:lstStyle/>
                <a:p>
                  <a:r>
                    <a:rPr lang="en-GB" sz="1400" b="0" dirty="0" smtClean="0">
                      <a:solidFill>
                        <a:schemeClr val="tx1"/>
                      </a:solidFill>
                      <a:latin typeface="Times New Roman" panose="02020603050405020304" pitchFamily="18" charset="0"/>
                      <a:cs typeface="Times New Roman" panose="02020603050405020304" pitchFamily="18" charset="0"/>
                    </a:rPr>
                    <a:t>15</a:t>
                  </a:r>
                  <a:endParaRPr lang="en-GB" sz="1400" b="0" dirty="0">
                    <a:solidFill>
                      <a:schemeClr val="tx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858717" y="1548359"/>
                  <a:ext cx="364202" cy="307777"/>
                </a:xfrm>
                <a:prstGeom prst="rect">
                  <a:avLst/>
                </a:prstGeom>
                <a:noFill/>
              </p:spPr>
              <p:txBody>
                <a:bodyPr wrap="none" rtlCol="0">
                  <a:spAutoFit/>
                </a:bodyPr>
                <a:lstStyle/>
                <a:p>
                  <a:r>
                    <a:rPr lang="en-GB" sz="1400" b="0" dirty="0">
                      <a:solidFill>
                        <a:schemeClr val="tx1"/>
                      </a:solidFill>
                      <a:latin typeface="Times New Roman" panose="02020603050405020304" pitchFamily="18" charset="0"/>
                      <a:cs typeface="Times New Roman" panose="02020603050405020304" pitchFamily="18" charset="0"/>
                    </a:rPr>
                    <a:t>2</a:t>
                  </a:r>
                  <a:r>
                    <a:rPr lang="en-GB" sz="1400" b="0" dirty="0" smtClean="0">
                      <a:solidFill>
                        <a:schemeClr val="tx1"/>
                      </a:solidFill>
                      <a:latin typeface="Times New Roman" panose="02020603050405020304" pitchFamily="18" charset="0"/>
                      <a:cs typeface="Times New Roman" panose="02020603050405020304" pitchFamily="18" charset="0"/>
                    </a:rPr>
                    <a:t>0</a:t>
                  </a:r>
                  <a:endParaRPr lang="en-GB" sz="1400" b="0" dirty="0">
                    <a:solidFill>
                      <a:schemeClr val="tx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858717" y="936449"/>
                  <a:ext cx="364202" cy="307777"/>
                </a:xfrm>
                <a:prstGeom prst="rect">
                  <a:avLst/>
                </a:prstGeom>
                <a:noFill/>
              </p:spPr>
              <p:txBody>
                <a:bodyPr wrap="none" rtlCol="0">
                  <a:spAutoFit/>
                </a:bodyPr>
                <a:lstStyle/>
                <a:p>
                  <a:r>
                    <a:rPr lang="en-GB" sz="1400" b="0" dirty="0" smtClean="0">
                      <a:solidFill>
                        <a:schemeClr val="tx1"/>
                      </a:solidFill>
                      <a:latin typeface="Times New Roman" panose="02020603050405020304" pitchFamily="18" charset="0"/>
                      <a:cs typeface="Times New Roman" panose="02020603050405020304" pitchFamily="18" charset="0"/>
                    </a:rPr>
                    <a:t>25</a:t>
                  </a:r>
                  <a:endParaRPr lang="en-GB" sz="1400" b="0" dirty="0">
                    <a:solidFill>
                      <a:schemeClr val="tx1"/>
                    </a:solidFill>
                    <a:latin typeface="Times New Roman" panose="02020603050405020304" pitchFamily="18" charset="0"/>
                    <a:cs typeface="Times New Roman" panose="02020603050405020304" pitchFamily="18" charset="0"/>
                  </a:endParaRPr>
                </a:p>
              </p:txBody>
            </p:sp>
          </p:grpSp>
          <p:sp>
            <p:nvSpPr>
              <p:cNvPr id="29" name="TextBox 28"/>
              <p:cNvSpPr txBox="1"/>
              <p:nvPr/>
            </p:nvSpPr>
            <p:spPr>
              <a:xfrm rot="16200000">
                <a:off x="254017" y="2107947"/>
                <a:ext cx="1047082" cy="307777"/>
              </a:xfrm>
              <a:prstGeom prst="rect">
                <a:avLst/>
              </a:prstGeom>
              <a:noFill/>
            </p:spPr>
            <p:txBody>
              <a:bodyPr wrap="none" rtlCol="0">
                <a:spAutoFit/>
              </a:bodyPr>
              <a:lstStyle/>
              <a:p>
                <a:r>
                  <a:rPr lang="en-GB" sz="1400" b="0" dirty="0" smtClean="0">
                    <a:solidFill>
                      <a:schemeClr val="tx1"/>
                    </a:solidFill>
                    <a:latin typeface="Times New Roman" panose="02020603050405020304" pitchFamily="18" charset="0"/>
                    <a:cs typeface="Times New Roman" panose="02020603050405020304" pitchFamily="18" charset="0"/>
                  </a:rPr>
                  <a:t>Speed (m/s)</a:t>
                </a:r>
                <a:endParaRPr lang="en-GB" sz="1400" b="0" dirty="0">
                  <a:solidFill>
                    <a:schemeClr val="tx1"/>
                  </a:solidFill>
                  <a:latin typeface="Times New Roman" panose="02020603050405020304" pitchFamily="18" charset="0"/>
                  <a:cs typeface="Times New Roman" panose="02020603050405020304" pitchFamily="18" charset="0"/>
                </a:endParaRPr>
              </a:p>
            </p:txBody>
          </p:sp>
        </p:grpSp>
      </p:grpSp>
      <p:grpSp>
        <p:nvGrpSpPr>
          <p:cNvPr id="30" name="Group 29"/>
          <p:cNvGrpSpPr/>
          <p:nvPr/>
        </p:nvGrpSpPr>
        <p:grpSpPr>
          <a:xfrm>
            <a:off x="312908" y="3763737"/>
            <a:ext cx="7391789" cy="2815613"/>
            <a:chOff x="417838" y="3868667"/>
            <a:chExt cx="7391789" cy="2815613"/>
          </a:xfrm>
        </p:grpSpPr>
        <p:pic>
          <p:nvPicPr>
            <p:cNvPr id="368643" name="Picture 3" descr="timeseries_speed_S"/>
            <p:cNvPicPr>
              <a:picLocks noChangeArrowheads="1"/>
            </p:cNvPicPr>
            <p:nvPr/>
          </p:nvPicPr>
          <p:blipFill rotWithShape="1">
            <a:blip r:embed="rId4" cstate="print">
              <a:extLst>
                <a:ext uri="{28A0092B-C50C-407E-A947-70E740481C1C}">
                  <a14:useLocalDpi xmlns:a14="http://schemas.microsoft.com/office/drawing/2010/main" val="0"/>
                </a:ext>
              </a:extLst>
            </a:blip>
            <a:srcRect l="12420" t="9282" r="8636" b="10283"/>
            <a:stretch/>
          </p:blipFill>
          <p:spPr bwMode="auto">
            <a:xfrm>
              <a:off x="974112" y="3963106"/>
              <a:ext cx="6835515" cy="244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up 30"/>
            <p:cNvGrpSpPr/>
            <p:nvPr/>
          </p:nvGrpSpPr>
          <p:grpSpPr>
            <a:xfrm>
              <a:off x="417838" y="3868667"/>
              <a:ext cx="569270" cy="2642961"/>
              <a:chOff x="743589" y="936449"/>
              <a:chExt cx="569270" cy="2642961"/>
            </a:xfrm>
          </p:grpSpPr>
          <p:grpSp>
            <p:nvGrpSpPr>
              <p:cNvPr id="32" name="Group 31"/>
              <p:cNvGrpSpPr/>
              <p:nvPr/>
            </p:nvGrpSpPr>
            <p:grpSpPr>
              <a:xfrm>
                <a:off x="948657" y="936449"/>
                <a:ext cx="364202" cy="2642961"/>
                <a:chOff x="948657" y="936449"/>
                <a:chExt cx="364202" cy="2642961"/>
              </a:xfrm>
            </p:grpSpPr>
            <p:sp>
              <p:nvSpPr>
                <p:cNvPr id="34" name="TextBox 33"/>
                <p:cNvSpPr txBox="1"/>
                <p:nvPr/>
              </p:nvSpPr>
              <p:spPr>
                <a:xfrm>
                  <a:off x="986957" y="3271633"/>
                  <a:ext cx="274434" cy="307777"/>
                </a:xfrm>
                <a:prstGeom prst="rect">
                  <a:avLst/>
                </a:prstGeom>
                <a:noFill/>
              </p:spPr>
              <p:txBody>
                <a:bodyPr wrap="none" rtlCol="0">
                  <a:spAutoFit/>
                </a:bodyPr>
                <a:lstStyle/>
                <a:p>
                  <a:r>
                    <a:rPr lang="en-GB" sz="1400" b="0" dirty="0">
                      <a:solidFill>
                        <a:schemeClr val="tx1"/>
                      </a:solidFill>
                      <a:latin typeface="Times New Roman" panose="02020603050405020304" pitchFamily="18" charset="0"/>
                      <a:cs typeface="Times New Roman" panose="02020603050405020304" pitchFamily="18" charset="0"/>
                    </a:rPr>
                    <a:t>5</a:t>
                  </a:r>
                </a:p>
              </p:txBody>
            </p:sp>
            <p:sp>
              <p:nvSpPr>
                <p:cNvPr id="35" name="TextBox 34"/>
                <p:cNvSpPr txBox="1"/>
                <p:nvPr/>
              </p:nvSpPr>
              <p:spPr>
                <a:xfrm>
                  <a:off x="948657" y="2730664"/>
                  <a:ext cx="364202" cy="307777"/>
                </a:xfrm>
                <a:prstGeom prst="rect">
                  <a:avLst/>
                </a:prstGeom>
                <a:noFill/>
              </p:spPr>
              <p:txBody>
                <a:bodyPr wrap="none" rtlCol="0">
                  <a:spAutoFit/>
                </a:bodyPr>
                <a:lstStyle/>
                <a:p>
                  <a:r>
                    <a:rPr lang="en-GB" sz="1400" b="0" dirty="0" smtClean="0">
                      <a:solidFill>
                        <a:schemeClr val="tx1"/>
                      </a:solidFill>
                      <a:latin typeface="Times New Roman" panose="02020603050405020304" pitchFamily="18" charset="0"/>
                      <a:cs typeface="Times New Roman" panose="02020603050405020304" pitchFamily="18" charset="0"/>
                    </a:rPr>
                    <a:t>10</a:t>
                  </a:r>
                  <a:endParaRPr lang="en-GB" sz="1400" b="0" dirty="0">
                    <a:solidFill>
                      <a:schemeClr val="tx1"/>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948657" y="2121121"/>
                  <a:ext cx="364202" cy="307777"/>
                </a:xfrm>
                <a:prstGeom prst="rect">
                  <a:avLst/>
                </a:prstGeom>
                <a:noFill/>
              </p:spPr>
              <p:txBody>
                <a:bodyPr wrap="none" rtlCol="0">
                  <a:spAutoFit/>
                </a:bodyPr>
                <a:lstStyle/>
                <a:p>
                  <a:r>
                    <a:rPr lang="en-GB" sz="1400" b="0" dirty="0" smtClean="0">
                      <a:solidFill>
                        <a:schemeClr val="tx1"/>
                      </a:solidFill>
                      <a:latin typeface="Times New Roman" panose="02020603050405020304" pitchFamily="18" charset="0"/>
                      <a:cs typeface="Times New Roman" panose="02020603050405020304" pitchFamily="18" charset="0"/>
                    </a:rPr>
                    <a:t>15</a:t>
                  </a:r>
                  <a:endParaRPr lang="en-GB" sz="1400" b="0" dirty="0">
                    <a:solidFill>
                      <a:schemeClr val="tx1"/>
                    </a:solidFill>
                    <a:latin typeface="Times New Roman" panose="02020603050405020304" pitchFamily="18" charset="0"/>
                    <a:cs typeface="Times New Roman" panose="02020603050405020304" pitchFamily="18" charset="0"/>
                  </a:endParaRPr>
                </a:p>
              </p:txBody>
            </p:sp>
            <p:sp>
              <p:nvSpPr>
                <p:cNvPr id="37" name="TextBox 36"/>
                <p:cNvSpPr txBox="1"/>
                <p:nvPr/>
              </p:nvSpPr>
              <p:spPr>
                <a:xfrm>
                  <a:off x="948657" y="1548359"/>
                  <a:ext cx="364202" cy="307777"/>
                </a:xfrm>
                <a:prstGeom prst="rect">
                  <a:avLst/>
                </a:prstGeom>
                <a:noFill/>
              </p:spPr>
              <p:txBody>
                <a:bodyPr wrap="none" rtlCol="0">
                  <a:spAutoFit/>
                </a:bodyPr>
                <a:lstStyle/>
                <a:p>
                  <a:r>
                    <a:rPr lang="en-GB" sz="1400" b="0" dirty="0">
                      <a:solidFill>
                        <a:schemeClr val="tx1"/>
                      </a:solidFill>
                      <a:latin typeface="Times New Roman" panose="02020603050405020304" pitchFamily="18" charset="0"/>
                      <a:cs typeface="Times New Roman" panose="02020603050405020304" pitchFamily="18" charset="0"/>
                    </a:rPr>
                    <a:t>2</a:t>
                  </a:r>
                  <a:r>
                    <a:rPr lang="en-GB" sz="1400" b="0" dirty="0" smtClean="0">
                      <a:solidFill>
                        <a:schemeClr val="tx1"/>
                      </a:solidFill>
                      <a:latin typeface="Times New Roman" panose="02020603050405020304" pitchFamily="18" charset="0"/>
                      <a:cs typeface="Times New Roman" panose="02020603050405020304" pitchFamily="18" charset="0"/>
                    </a:rPr>
                    <a:t>0</a:t>
                  </a:r>
                  <a:endParaRPr lang="en-GB" sz="1400" b="0" dirty="0">
                    <a:solidFill>
                      <a:schemeClr val="tx1"/>
                    </a:solidFill>
                    <a:latin typeface="Times New Roman" panose="02020603050405020304" pitchFamily="18" charset="0"/>
                    <a:cs typeface="Times New Roman" panose="02020603050405020304" pitchFamily="18" charset="0"/>
                  </a:endParaRPr>
                </a:p>
              </p:txBody>
            </p:sp>
            <p:sp>
              <p:nvSpPr>
                <p:cNvPr id="38" name="TextBox 37"/>
                <p:cNvSpPr txBox="1"/>
                <p:nvPr/>
              </p:nvSpPr>
              <p:spPr>
                <a:xfrm>
                  <a:off x="948657" y="936449"/>
                  <a:ext cx="364202" cy="307777"/>
                </a:xfrm>
                <a:prstGeom prst="rect">
                  <a:avLst/>
                </a:prstGeom>
                <a:noFill/>
              </p:spPr>
              <p:txBody>
                <a:bodyPr wrap="none" rtlCol="0">
                  <a:spAutoFit/>
                </a:bodyPr>
                <a:lstStyle/>
                <a:p>
                  <a:r>
                    <a:rPr lang="en-GB" sz="1400" b="0" dirty="0" smtClean="0">
                      <a:solidFill>
                        <a:schemeClr val="tx1"/>
                      </a:solidFill>
                      <a:latin typeface="Times New Roman" panose="02020603050405020304" pitchFamily="18" charset="0"/>
                      <a:cs typeface="Times New Roman" panose="02020603050405020304" pitchFamily="18" charset="0"/>
                    </a:rPr>
                    <a:t>25</a:t>
                  </a:r>
                  <a:endParaRPr lang="en-GB" sz="1400" b="0" dirty="0">
                    <a:solidFill>
                      <a:schemeClr val="tx1"/>
                    </a:solidFill>
                    <a:latin typeface="Times New Roman" panose="02020603050405020304" pitchFamily="18" charset="0"/>
                    <a:cs typeface="Times New Roman" panose="02020603050405020304" pitchFamily="18" charset="0"/>
                  </a:endParaRPr>
                </a:p>
              </p:txBody>
            </p:sp>
          </p:grpSp>
          <p:sp>
            <p:nvSpPr>
              <p:cNvPr id="33" name="TextBox 32"/>
              <p:cNvSpPr txBox="1"/>
              <p:nvPr/>
            </p:nvSpPr>
            <p:spPr>
              <a:xfrm rot="16200000">
                <a:off x="373937" y="2107947"/>
                <a:ext cx="1047082" cy="307777"/>
              </a:xfrm>
              <a:prstGeom prst="rect">
                <a:avLst/>
              </a:prstGeom>
              <a:noFill/>
            </p:spPr>
            <p:txBody>
              <a:bodyPr wrap="none" rtlCol="0">
                <a:spAutoFit/>
              </a:bodyPr>
              <a:lstStyle/>
              <a:p>
                <a:r>
                  <a:rPr lang="en-GB" sz="1400" b="0" dirty="0" smtClean="0">
                    <a:solidFill>
                      <a:schemeClr val="tx1"/>
                    </a:solidFill>
                    <a:latin typeface="Times New Roman" panose="02020603050405020304" pitchFamily="18" charset="0"/>
                    <a:cs typeface="Times New Roman" panose="02020603050405020304" pitchFamily="18" charset="0"/>
                  </a:rPr>
                  <a:t>Speed (m/s)</a:t>
                </a:r>
                <a:endParaRPr lang="en-GB" sz="1400" b="0" dirty="0">
                  <a:solidFill>
                    <a:schemeClr val="tx1"/>
                  </a:solidFill>
                  <a:latin typeface="Times New Roman" panose="02020603050405020304" pitchFamily="18" charset="0"/>
                  <a:cs typeface="Times New Roman" panose="02020603050405020304" pitchFamily="18" charset="0"/>
                </a:endParaRPr>
              </a:p>
            </p:txBody>
          </p:sp>
        </p:grpSp>
        <p:sp>
          <p:nvSpPr>
            <p:cNvPr id="40" name="TextBox 39"/>
            <p:cNvSpPr txBox="1"/>
            <p:nvPr/>
          </p:nvSpPr>
          <p:spPr>
            <a:xfrm>
              <a:off x="809145" y="6376503"/>
              <a:ext cx="543739" cy="307777"/>
            </a:xfrm>
            <a:prstGeom prst="rect">
              <a:avLst/>
            </a:prstGeom>
            <a:noFill/>
          </p:spPr>
          <p:txBody>
            <a:bodyPr wrap="none" rtlCol="0">
              <a:spAutoFit/>
            </a:bodyPr>
            <a:lstStyle/>
            <a:p>
              <a:r>
                <a:rPr lang="en-GB" sz="1400" b="0" dirty="0" smtClean="0">
                  <a:solidFill>
                    <a:schemeClr val="tx1"/>
                  </a:solidFill>
                  <a:latin typeface="Times New Roman" panose="02020603050405020304" pitchFamily="18" charset="0"/>
                  <a:cs typeface="Times New Roman" panose="02020603050405020304" pitchFamily="18" charset="0"/>
                </a:rPr>
                <a:t>1982</a:t>
              </a:r>
              <a:endParaRPr lang="en-GB" sz="1400" b="0" dirty="0">
                <a:solidFill>
                  <a:schemeClr val="tx1"/>
                </a:solidFill>
                <a:latin typeface="Times New Roman" panose="02020603050405020304" pitchFamily="18" charset="0"/>
                <a:cs typeface="Times New Roman" panose="02020603050405020304" pitchFamily="18" charset="0"/>
              </a:endParaRPr>
            </a:p>
          </p:txBody>
        </p:sp>
        <p:sp>
          <p:nvSpPr>
            <p:cNvPr id="41" name="TextBox 40"/>
            <p:cNvSpPr txBox="1"/>
            <p:nvPr/>
          </p:nvSpPr>
          <p:spPr>
            <a:xfrm>
              <a:off x="6463258" y="6332909"/>
              <a:ext cx="543739" cy="307777"/>
            </a:xfrm>
            <a:prstGeom prst="rect">
              <a:avLst/>
            </a:prstGeom>
            <a:noFill/>
          </p:spPr>
          <p:txBody>
            <a:bodyPr wrap="none" rtlCol="0">
              <a:spAutoFit/>
            </a:bodyPr>
            <a:lstStyle/>
            <a:p>
              <a:r>
                <a:rPr lang="en-GB" sz="1400" b="0" dirty="0" smtClean="0">
                  <a:solidFill>
                    <a:schemeClr val="tx1"/>
                  </a:solidFill>
                  <a:latin typeface="Times New Roman" panose="02020603050405020304" pitchFamily="18" charset="0"/>
                  <a:cs typeface="Times New Roman" panose="02020603050405020304" pitchFamily="18" charset="0"/>
                </a:rPr>
                <a:t>2010</a:t>
              </a:r>
              <a:endParaRPr lang="en-GB" sz="1400" b="0" dirty="0">
                <a:solidFill>
                  <a:schemeClr val="tx1"/>
                </a:solidFill>
                <a:latin typeface="Times New Roman" panose="02020603050405020304" pitchFamily="18" charset="0"/>
                <a:cs typeface="Times New Roman" panose="02020603050405020304" pitchFamily="18" charset="0"/>
              </a:endParaRPr>
            </a:p>
          </p:txBody>
        </p:sp>
      </p:grpSp>
      <p:sp>
        <p:nvSpPr>
          <p:cNvPr id="43" name="TextBox 42"/>
          <p:cNvSpPr txBox="1"/>
          <p:nvPr/>
        </p:nvSpPr>
        <p:spPr>
          <a:xfrm>
            <a:off x="7814452" y="1644484"/>
            <a:ext cx="1809233" cy="830997"/>
          </a:xfrm>
          <a:prstGeom prst="rect">
            <a:avLst/>
          </a:prstGeom>
          <a:noFill/>
        </p:spPr>
        <p:txBody>
          <a:bodyPr wrap="square" rtlCol="0">
            <a:spAutoFit/>
          </a:bodyPr>
          <a:lstStyle/>
          <a:p>
            <a:r>
              <a:rPr lang="en-GB" sz="2400" dirty="0" smtClean="0">
                <a:solidFill>
                  <a:schemeClr val="tx1"/>
                </a:solidFill>
              </a:rPr>
              <a:t>Northern pole</a:t>
            </a:r>
            <a:endParaRPr lang="en-GB" sz="2400" dirty="0">
              <a:solidFill>
                <a:schemeClr val="tx1"/>
              </a:solidFill>
            </a:endParaRPr>
          </a:p>
        </p:txBody>
      </p:sp>
      <p:sp>
        <p:nvSpPr>
          <p:cNvPr id="44" name="TextBox 43"/>
          <p:cNvSpPr txBox="1"/>
          <p:nvPr/>
        </p:nvSpPr>
        <p:spPr>
          <a:xfrm>
            <a:off x="7904393" y="4503052"/>
            <a:ext cx="1809233" cy="830997"/>
          </a:xfrm>
          <a:prstGeom prst="rect">
            <a:avLst/>
          </a:prstGeom>
          <a:noFill/>
        </p:spPr>
        <p:txBody>
          <a:bodyPr wrap="square" rtlCol="0">
            <a:spAutoFit/>
          </a:bodyPr>
          <a:lstStyle/>
          <a:p>
            <a:r>
              <a:rPr lang="en-GB" sz="2400" dirty="0" smtClean="0">
                <a:solidFill>
                  <a:schemeClr val="tx1"/>
                </a:solidFill>
              </a:rPr>
              <a:t>Southern pole</a:t>
            </a:r>
            <a:endParaRPr lang="en-GB" sz="2400" dirty="0">
              <a:solidFill>
                <a:schemeClr val="tx1"/>
              </a:solidFill>
            </a:endParaRPr>
          </a:p>
        </p:txBody>
      </p:sp>
      <p:sp>
        <p:nvSpPr>
          <p:cNvPr id="42" name="Rectangle 41"/>
          <p:cNvSpPr/>
          <p:nvPr/>
        </p:nvSpPr>
        <p:spPr>
          <a:xfrm>
            <a:off x="0" y="119380"/>
            <a:ext cx="9906000" cy="523220"/>
          </a:xfrm>
          <a:prstGeom prst="rect">
            <a:avLst/>
          </a:prstGeom>
        </p:spPr>
        <p:txBody>
          <a:bodyPr wrap="square">
            <a:spAutoFit/>
          </a:bodyPr>
          <a:lstStyle/>
          <a:p>
            <a:r>
              <a:rPr lang="en-GB" sz="2800" kern="0" dirty="0" smtClean="0">
                <a:solidFill>
                  <a:srgbClr val="FFFFFF"/>
                </a:solidFill>
                <a:latin typeface="Arial" pitchFamily="34" charset="0"/>
                <a:ea typeface="+mj-ea"/>
                <a:cs typeface="Arial" pitchFamily="34" charset="0"/>
              </a:rPr>
              <a:t>Monthly mean of AMVs speed over </a:t>
            </a:r>
            <a:r>
              <a:rPr lang="en-GB" sz="2800" kern="0" dirty="0">
                <a:solidFill>
                  <a:srgbClr val="FFFFFF"/>
                </a:solidFill>
                <a:latin typeface="Arial" pitchFamily="34" charset="0"/>
                <a:ea typeface="+mj-ea"/>
                <a:cs typeface="Arial" pitchFamily="34" charset="0"/>
              </a:rPr>
              <a:t>the period 1982 - 2015</a:t>
            </a:r>
            <a:endParaRPr lang="en-GB" dirty="0"/>
          </a:p>
        </p:txBody>
      </p:sp>
      <p:sp>
        <p:nvSpPr>
          <p:cNvPr id="3" name="TextBox 2"/>
          <p:cNvSpPr txBox="1"/>
          <p:nvPr/>
        </p:nvSpPr>
        <p:spPr>
          <a:xfrm>
            <a:off x="7056425" y="3486024"/>
            <a:ext cx="2657201" cy="338554"/>
          </a:xfrm>
          <a:prstGeom prst="rect">
            <a:avLst/>
          </a:prstGeom>
          <a:noFill/>
        </p:spPr>
        <p:txBody>
          <a:bodyPr wrap="square" rtlCol="0">
            <a:spAutoFit/>
          </a:bodyPr>
          <a:lstStyle/>
          <a:p>
            <a:r>
              <a:rPr lang="en-GB" sz="1600" b="0" dirty="0" smtClean="0">
                <a:solidFill>
                  <a:schemeClr val="tx1"/>
                </a:solidFill>
              </a:rPr>
              <a:t>(qi&gt;50 and speed &gt; 2m/s)</a:t>
            </a:r>
            <a:endParaRPr lang="en-GB" sz="1600" b="0" dirty="0">
              <a:solidFill>
                <a:schemeClr val="tx1"/>
              </a:solidFill>
            </a:endParaRPr>
          </a:p>
        </p:txBody>
      </p:sp>
    </p:spTree>
    <p:extLst>
      <p:ext uri="{BB962C8B-B14F-4D97-AF65-F5344CB8AC3E}">
        <p14:creationId xmlns:p14="http://schemas.microsoft.com/office/powerpoint/2010/main" val="53662670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291" y="4152276"/>
            <a:ext cx="9221973" cy="854075"/>
          </a:xfrm>
        </p:spPr>
        <p:txBody>
          <a:bodyPr/>
          <a:lstStyle/>
          <a:p>
            <a:r>
              <a:rPr lang="en-GB" dirty="0" smtClean="0"/>
              <a:t>Monthly mean of speed (m/s) </a:t>
            </a:r>
            <a:endParaRPr lang="en-GB" dirty="0"/>
          </a:p>
        </p:txBody>
      </p:sp>
      <p:sp>
        <p:nvSpPr>
          <p:cNvPr id="43" name="TextBox 42"/>
          <p:cNvSpPr txBox="1"/>
          <p:nvPr/>
        </p:nvSpPr>
        <p:spPr>
          <a:xfrm>
            <a:off x="7814452" y="1644484"/>
            <a:ext cx="1809233" cy="830997"/>
          </a:xfrm>
          <a:prstGeom prst="rect">
            <a:avLst/>
          </a:prstGeom>
          <a:noFill/>
        </p:spPr>
        <p:txBody>
          <a:bodyPr wrap="square" rtlCol="0">
            <a:spAutoFit/>
          </a:bodyPr>
          <a:lstStyle/>
          <a:p>
            <a:r>
              <a:rPr lang="en-GB" sz="2400" dirty="0" smtClean="0">
                <a:solidFill>
                  <a:schemeClr val="tx1"/>
                </a:solidFill>
              </a:rPr>
              <a:t>Northern pole</a:t>
            </a:r>
            <a:endParaRPr lang="en-GB" sz="2400" dirty="0">
              <a:solidFill>
                <a:schemeClr val="tx1"/>
              </a:solidFill>
            </a:endParaRPr>
          </a:p>
        </p:txBody>
      </p:sp>
      <p:sp>
        <p:nvSpPr>
          <p:cNvPr id="44" name="TextBox 43"/>
          <p:cNvSpPr txBox="1"/>
          <p:nvPr/>
        </p:nvSpPr>
        <p:spPr>
          <a:xfrm>
            <a:off x="7904393" y="4503052"/>
            <a:ext cx="1809233" cy="830997"/>
          </a:xfrm>
          <a:prstGeom prst="rect">
            <a:avLst/>
          </a:prstGeom>
          <a:noFill/>
        </p:spPr>
        <p:txBody>
          <a:bodyPr wrap="square" rtlCol="0">
            <a:spAutoFit/>
          </a:bodyPr>
          <a:lstStyle/>
          <a:p>
            <a:r>
              <a:rPr lang="en-GB" sz="2400" dirty="0" smtClean="0">
                <a:solidFill>
                  <a:schemeClr val="tx1"/>
                </a:solidFill>
              </a:rPr>
              <a:t>Southern pole</a:t>
            </a:r>
            <a:endParaRPr lang="en-GB" sz="2400" dirty="0">
              <a:solidFill>
                <a:schemeClr val="tx1"/>
              </a:solidFill>
            </a:endParaRPr>
          </a:p>
        </p:txBody>
      </p:sp>
      <p:sp>
        <p:nvSpPr>
          <p:cNvPr id="42" name="Rectangle 41"/>
          <p:cNvSpPr/>
          <p:nvPr/>
        </p:nvSpPr>
        <p:spPr>
          <a:xfrm>
            <a:off x="-1" y="119380"/>
            <a:ext cx="10133351" cy="523220"/>
          </a:xfrm>
          <a:prstGeom prst="rect">
            <a:avLst/>
          </a:prstGeom>
        </p:spPr>
        <p:txBody>
          <a:bodyPr wrap="square">
            <a:spAutoFit/>
          </a:bodyPr>
          <a:lstStyle/>
          <a:p>
            <a:r>
              <a:rPr lang="en-GB" sz="2800" kern="0" dirty="0" smtClean="0">
                <a:solidFill>
                  <a:srgbClr val="FFFFFF"/>
                </a:solidFill>
                <a:latin typeface="Arial" pitchFamily="34" charset="0"/>
                <a:ea typeface="+mj-ea"/>
                <a:cs typeface="Arial" pitchFamily="34" charset="0"/>
              </a:rPr>
              <a:t>Monthly mean of AMVs height over </a:t>
            </a:r>
            <a:r>
              <a:rPr lang="en-GB" sz="2800" kern="0" dirty="0">
                <a:solidFill>
                  <a:srgbClr val="FFFFFF"/>
                </a:solidFill>
                <a:latin typeface="Arial" pitchFamily="34" charset="0"/>
                <a:ea typeface="+mj-ea"/>
                <a:cs typeface="Arial" pitchFamily="34" charset="0"/>
              </a:rPr>
              <a:t>the period 1982 - 2015</a:t>
            </a:r>
            <a:endParaRPr lang="en-GB" dirty="0"/>
          </a:p>
        </p:txBody>
      </p:sp>
      <p:grpSp>
        <p:nvGrpSpPr>
          <p:cNvPr id="5" name="Group 4"/>
          <p:cNvGrpSpPr/>
          <p:nvPr/>
        </p:nvGrpSpPr>
        <p:grpSpPr>
          <a:xfrm>
            <a:off x="724924" y="813047"/>
            <a:ext cx="7196097" cy="2821318"/>
            <a:chOff x="724924" y="813047"/>
            <a:chExt cx="7196097" cy="2821318"/>
          </a:xfrm>
        </p:grpSpPr>
        <p:grpSp>
          <p:nvGrpSpPr>
            <p:cNvPr id="9" name="Group 8"/>
            <p:cNvGrpSpPr/>
            <p:nvPr/>
          </p:nvGrpSpPr>
          <p:grpSpPr>
            <a:xfrm>
              <a:off x="1154238" y="3326588"/>
              <a:ext cx="5762819" cy="307777"/>
              <a:chOff x="1484022" y="3251635"/>
              <a:chExt cx="5762819" cy="307777"/>
            </a:xfrm>
          </p:grpSpPr>
          <p:sp>
            <p:nvSpPr>
              <p:cNvPr id="16" name="TextBox 15"/>
              <p:cNvSpPr txBox="1"/>
              <p:nvPr/>
            </p:nvSpPr>
            <p:spPr>
              <a:xfrm>
                <a:off x="1484022" y="3251635"/>
                <a:ext cx="543739" cy="307777"/>
              </a:xfrm>
              <a:prstGeom prst="rect">
                <a:avLst/>
              </a:prstGeom>
              <a:noFill/>
            </p:spPr>
            <p:txBody>
              <a:bodyPr wrap="none" rtlCol="0">
                <a:spAutoFit/>
              </a:bodyPr>
              <a:lstStyle/>
              <a:p>
                <a:r>
                  <a:rPr lang="en-GB" sz="1400" b="0" dirty="0" smtClean="0">
                    <a:solidFill>
                      <a:schemeClr val="tx1"/>
                    </a:solidFill>
                    <a:latin typeface="Times New Roman" panose="02020603050405020304" pitchFamily="18" charset="0"/>
                    <a:cs typeface="Times New Roman" panose="02020603050405020304" pitchFamily="18" charset="0"/>
                  </a:rPr>
                  <a:t>1982</a:t>
                </a:r>
                <a:endParaRPr lang="en-GB" sz="1400" b="0"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6703102" y="3251635"/>
                <a:ext cx="543739" cy="307777"/>
              </a:xfrm>
              <a:prstGeom prst="rect">
                <a:avLst/>
              </a:prstGeom>
              <a:noFill/>
            </p:spPr>
            <p:txBody>
              <a:bodyPr wrap="none" rtlCol="0">
                <a:spAutoFit/>
              </a:bodyPr>
              <a:lstStyle/>
              <a:p>
                <a:r>
                  <a:rPr lang="en-GB" sz="1400" b="0" dirty="0" smtClean="0">
                    <a:solidFill>
                      <a:schemeClr val="tx1"/>
                    </a:solidFill>
                    <a:latin typeface="Times New Roman" panose="02020603050405020304" pitchFamily="18" charset="0"/>
                    <a:cs typeface="Times New Roman" panose="02020603050405020304" pitchFamily="18" charset="0"/>
                  </a:rPr>
                  <a:t>2010</a:t>
                </a:r>
                <a:endParaRPr lang="en-GB" sz="1400" b="0" dirty="0">
                  <a:solidFill>
                    <a:schemeClr val="tx1"/>
                  </a:solidFill>
                  <a:latin typeface="Times New Roman" panose="02020603050405020304" pitchFamily="18" charset="0"/>
                  <a:cs typeface="Times New Roman" panose="02020603050405020304" pitchFamily="18" charset="0"/>
                </a:endParaRPr>
              </a:p>
            </p:txBody>
          </p:sp>
        </p:grpSp>
        <p:grpSp>
          <p:nvGrpSpPr>
            <p:cNvPr id="3" name="Group 2"/>
            <p:cNvGrpSpPr/>
            <p:nvPr/>
          </p:nvGrpSpPr>
          <p:grpSpPr>
            <a:xfrm>
              <a:off x="962746" y="813047"/>
              <a:ext cx="453970" cy="2626733"/>
              <a:chOff x="962746" y="813047"/>
              <a:chExt cx="453970" cy="2626733"/>
            </a:xfrm>
          </p:grpSpPr>
          <p:sp>
            <p:nvSpPr>
              <p:cNvPr id="11" name="TextBox 10"/>
              <p:cNvSpPr txBox="1"/>
              <p:nvPr/>
            </p:nvSpPr>
            <p:spPr>
              <a:xfrm>
                <a:off x="962746" y="3132003"/>
                <a:ext cx="453970" cy="307777"/>
              </a:xfrm>
              <a:prstGeom prst="rect">
                <a:avLst/>
              </a:prstGeom>
              <a:noFill/>
            </p:spPr>
            <p:txBody>
              <a:bodyPr wrap="none" rtlCol="0">
                <a:spAutoFit/>
              </a:bodyPr>
              <a:lstStyle/>
              <a:p>
                <a:r>
                  <a:rPr lang="en-GB" sz="1400" b="0" dirty="0" smtClean="0">
                    <a:solidFill>
                      <a:schemeClr val="tx1"/>
                    </a:solidFill>
                    <a:latin typeface="Times New Roman" panose="02020603050405020304" pitchFamily="18" charset="0"/>
                    <a:cs typeface="Times New Roman" panose="02020603050405020304" pitchFamily="18" charset="0"/>
                  </a:rPr>
                  <a:t>700</a:t>
                </a:r>
                <a:endParaRPr lang="en-GB" sz="1400" b="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962746" y="2561571"/>
                <a:ext cx="453970" cy="307777"/>
              </a:xfrm>
              <a:prstGeom prst="rect">
                <a:avLst/>
              </a:prstGeom>
              <a:noFill/>
            </p:spPr>
            <p:txBody>
              <a:bodyPr wrap="none" rtlCol="0">
                <a:spAutoFit/>
              </a:bodyPr>
              <a:lstStyle/>
              <a:p>
                <a:r>
                  <a:rPr lang="en-GB" sz="1400" b="0" dirty="0" smtClean="0">
                    <a:solidFill>
                      <a:schemeClr val="tx1"/>
                    </a:solidFill>
                    <a:latin typeface="Times New Roman" panose="02020603050405020304" pitchFamily="18" charset="0"/>
                    <a:cs typeface="Times New Roman" panose="02020603050405020304" pitchFamily="18" charset="0"/>
                  </a:rPr>
                  <a:t>600</a:t>
                </a:r>
                <a:endParaRPr lang="en-GB" sz="1400" b="0" dirty="0">
                  <a:solidFill>
                    <a:schemeClr val="tx1"/>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962746" y="1950473"/>
                <a:ext cx="453970" cy="307777"/>
              </a:xfrm>
              <a:prstGeom prst="rect">
                <a:avLst/>
              </a:prstGeom>
              <a:noFill/>
            </p:spPr>
            <p:txBody>
              <a:bodyPr wrap="none" rtlCol="0">
                <a:spAutoFit/>
              </a:bodyPr>
              <a:lstStyle/>
              <a:p>
                <a:r>
                  <a:rPr lang="en-GB" sz="1400" b="0" dirty="0" smtClean="0">
                    <a:solidFill>
                      <a:schemeClr val="tx1"/>
                    </a:solidFill>
                    <a:latin typeface="Times New Roman" panose="02020603050405020304" pitchFamily="18" charset="0"/>
                    <a:cs typeface="Times New Roman" panose="02020603050405020304" pitchFamily="18" charset="0"/>
                  </a:rPr>
                  <a:t>500</a:t>
                </a:r>
                <a:endParaRPr lang="en-GB" sz="1400" b="0" dirty="0">
                  <a:solidFill>
                    <a:schemeClr val="tx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962746" y="1409504"/>
                <a:ext cx="453970" cy="307777"/>
              </a:xfrm>
              <a:prstGeom prst="rect">
                <a:avLst/>
              </a:prstGeom>
              <a:noFill/>
            </p:spPr>
            <p:txBody>
              <a:bodyPr wrap="none" rtlCol="0">
                <a:spAutoFit/>
              </a:bodyPr>
              <a:lstStyle/>
              <a:p>
                <a:r>
                  <a:rPr lang="en-GB" sz="1400" b="0" dirty="0" smtClean="0">
                    <a:solidFill>
                      <a:schemeClr val="tx1"/>
                    </a:solidFill>
                    <a:latin typeface="Times New Roman" panose="02020603050405020304" pitchFamily="18" charset="0"/>
                    <a:cs typeface="Times New Roman" panose="02020603050405020304" pitchFamily="18" charset="0"/>
                  </a:rPr>
                  <a:t>400</a:t>
                </a:r>
                <a:endParaRPr lang="en-GB" sz="1400" b="0" dirty="0">
                  <a:solidFill>
                    <a:schemeClr val="tx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962746" y="813047"/>
                <a:ext cx="453970" cy="307777"/>
              </a:xfrm>
              <a:prstGeom prst="rect">
                <a:avLst/>
              </a:prstGeom>
              <a:noFill/>
            </p:spPr>
            <p:txBody>
              <a:bodyPr wrap="none" rtlCol="0">
                <a:spAutoFit/>
              </a:bodyPr>
              <a:lstStyle/>
              <a:p>
                <a:r>
                  <a:rPr lang="en-GB" sz="1400" b="0" dirty="0" smtClean="0">
                    <a:solidFill>
                      <a:schemeClr val="tx1"/>
                    </a:solidFill>
                    <a:latin typeface="Times New Roman" panose="02020603050405020304" pitchFamily="18" charset="0"/>
                    <a:cs typeface="Times New Roman" panose="02020603050405020304" pitchFamily="18" charset="0"/>
                  </a:rPr>
                  <a:t>300</a:t>
                </a:r>
                <a:endParaRPr lang="en-GB" sz="1400" b="0" dirty="0">
                  <a:solidFill>
                    <a:schemeClr val="tx1"/>
                  </a:solidFill>
                  <a:latin typeface="Times New Roman" panose="02020603050405020304" pitchFamily="18" charset="0"/>
                  <a:cs typeface="Times New Roman" panose="02020603050405020304" pitchFamily="18" charset="0"/>
                </a:endParaRPr>
              </a:p>
            </p:txBody>
          </p:sp>
        </p:grpSp>
        <p:sp>
          <p:nvSpPr>
            <p:cNvPr id="29" name="TextBox 28"/>
            <p:cNvSpPr txBox="1"/>
            <p:nvPr/>
          </p:nvSpPr>
          <p:spPr>
            <a:xfrm rot="16200000">
              <a:off x="265504" y="2030919"/>
              <a:ext cx="1226618" cy="307777"/>
            </a:xfrm>
            <a:prstGeom prst="rect">
              <a:avLst/>
            </a:prstGeom>
            <a:noFill/>
          </p:spPr>
          <p:txBody>
            <a:bodyPr wrap="none" rtlCol="0">
              <a:spAutoFit/>
            </a:bodyPr>
            <a:lstStyle/>
            <a:p>
              <a:r>
                <a:rPr lang="en-GB" sz="1400" b="0" dirty="0" smtClean="0">
                  <a:solidFill>
                    <a:schemeClr val="tx1"/>
                  </a:solidFill>
                  <a:latin typeface="Times New Roman" panose="02020603050405020304" pitchFamily="18" charset="0"/>
                  <a:cs typeface="Times New Roman" panose="02020603050405020304" pitchFamily="18" charset="0"/>
                </a:rPr>
                <a:t>Pressure (</a:t>
              </a:r>
              <a:r>
                <a:rPr lang="en-GB" sz="1400" b="0" dirty="0" err="1" smtClean="0">
                  <a:solidFill>
                    <a:schemeClr val="tx1"/>
                  </a:solidFill>
                  <a:latin typeface="Times New Roman" panose="02020603050405020304" pitchFamily="18" charset="0"/>
                  <a:cs typeface="Times New Roman" panose="02020603050405020304" pitchFamily="18" charset="0"/>
                </a:rPr>
                <a:t>hPa</a:t>
              </a:r>
              <a:r>
                <a:rPr lang="en-GB" sz="1400" b="0" dirty="0" smtClean="0">
                  <a:solidFill>
                    <a:schemeClr val="tx1"/>
                  </a:solidFill>
                  <a:latin typeface="Times New Roman" panose="02020603050405020304" pitchFamily="18" charset="0"/>
                  <a:cs typeface="Times New Roman" panose="02020603050405020304" pitchFamily="18" charset="0"/>
                </a:rPr>
                <a:t>)</a:t>
              </a:r>
              <a:endParaRPr lang="en-GB" sz="1400" b="0" dirty="0">
                <a:solidFill>
                  <a:schemeClr val="tx1"/>
                </a:solidFill>
                <a:latin typeface="Times New Roman" panose="02020603050405020304" pitchFamily="18" charset="0"/>
                <a:cs typeface="Times New Roman" panose="02020603050405020304" pitchFamily="18" charset="0"/>
              </a:endParaRPr>
            </a:p>
          </p:txBody>
        </p:sp>
        <p:pic>
          <p:nvPicPr>
            <p:cNvPr id="369666" name="Picture 2" descr="timeseries_pressure_N"/>
            <p:cNvPicPr>
              <a:picLocks noChangeArrowheads="1"/>
            </p:cNvPicPr>
            <p:nvPr/>
          </p:nvPicPr>
          <p:blipFill rotWithShape="1">
            <a:blip r:embed="rId3" cstate="print">
              <a:extLst>
                <a:ext uri="{28A0092B-C50C-407E-A947-70E740481C1C}">
                  <a14:useLocalDpi xmlns:a14="http://schemas.microsoft.com/office/drawing/2010/main" val="0"/>
                </a:ext>
              </a:extLst>
            </a:blip>
            <a:srcRect l="12195" t="9282" r="8153" b="10673"/>
            <a:stretch/>
          </p:blipFill>
          <p:spPr bwMode="auto">
            <a:xfrm>
              <a:off x="1398448" y="847459"/>
              <a:ext cx="6522573" cy="252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6"/>
          <p:cNvGrpSpPr/>
          <p:nvPr/>
        </p:nvGrpSpPr>
        <p:grpSpPr>
          <a:xfrm>
            <a:off x="803793" y="3687544"/>
            <a:ext cx="7129189" cy="2831592"/>
            <a:chOff x="803793" y="3537644"/>
            <a:chExt cx="7129189" cy="2831592"/>
          </a:xfrm>
        </p:grpSpPr>
        <p:grpSp>
          <p:nvGrpSpPr>
            <p:cNvPr id="39" name="Group 38"/>
            <p:cNvGrpSpPr/>
            <p:nvPr/>
          </p:nvGrpSpPr>
          <p:grpSpPr>
            <a:xfrm>
              <a:off x="803793" y="3537644"/>
              <a:ext cx="6130482" cy="2831592"/>
              <a:chOff x="786575" y="802773"/>
              <a:chExt cx="6130482" cy="2831592"/>
            </a:xfrm>
          </p:grpSpPr>
          <p:grpSp>
            <p:nvGrpSpPr>
              <p:cNvPr id="45" name="Group 44"/>
              <p:cNvGrpSpPr/>
              <p:nvPr/>
            </p:nvGrpSpPr>
            <p:grpSpPr>
              <a:xfrm>
                <a:off x="1154238" y="3326588"/>
                <a:ext cx="5762819" cy="307777"/>
                <a:chOff x="1484022" y="3251635"/>
                <a:chExt cx="5762819" cy="307777"/>
              </a:xfrm>
            </p:grpSpPr>
            <p:sp>
              <p:nvSpPr>
                <p:cNvPr id="54" name="TextBox 53"/>
                <p:cNvSpPr txBox="1"/>
                <p:nvPr/>
              </p:nvSpPr>
              <p:spPr>
                <a:xfrm>
                  <a:off x="1484022" y="3251635"/>
                  <a:ext cx="543739" cy="307777"/>
                </a:xfrm>
                <a:prstGeom prst="rect">
                  <a:avLst/>
                </a:prstGeom>
                <a:noFill/>
              </p:spPr>
              <p:txBody>
                <a:bodyPr wrap="none" rtlCol="0">
                  <a:spAutoFit/>
                </a:bodyPr>
                <a:lstStyle/>
                <a:p>
                  <a:r>
                    <a:rPr lang="en-GB" sz="1400" b="0" dirty="0" smtClean="0">
                      <a:solidFill>
                        <a:schemeClr val="tx1"/>
                      </a:solidFill>
                      <a:latin typeface="Times New Roman" panose="02020603050405020304" pitchFamily="18" charset="0"/>
                      <a:cs typeface="Times New Roman" panose="02020603050405020304" pitchFamily="18" charset="0"/>
                    </a:rPr>
                    <a:t>1982</a:t>
                  </a:r>
                  <a:endParaRPr lang="en-GB" sz="1400" b="0" dirty="0">
                    <a:solidFill>
                      <a:schemeClr val="tx1"/>
                    </a:solidFill>
                    <a:latin typeface="Times New Roman" panose="02020603050405020304" pitchFamily="18" charset="0"/>
                    <a:cs typeface="Times New Roman" panose="02020603050405020304" pitchFamily="18" charset="0"/>
                  </a:endParaRPr>
                </a:p>
              </p:txBody>
            </p:sp>
            <p:sp>
              <p:nvSpPr>
                <p:cNvPr id="55" name="TextBox 54"/>
                <p:cNvSpPr txBox="1"/>
                <p:nvPr/>
              </p:nvSpPr>
              <p:spPr>
                <a:xfrm>
                  <a:off x="6703102" y="3251635"/>
                  <a:ext cx="543739" cy="307777"/>
                </a:xfrm>
                <a:prstGeom prst="rect">
                  <a:avLst/>
                </a:prstGeom>
                <a:noFill/>
              </p:spPr>
              <p:txBody>
                <a:bodyPr wrap="none" rtlCol="0">
                  <a:spAutoFit/>
                </a:bodyPr>
                <a:lstStyle/>
                <a:p>
                  <a:r>
                    <a:rPr lang="en-GB" sz="1400" b="0" dirty="0" smtClean="0">
                      <a:solidFill>
                        <a:schemeClr val="tx1"/>
                      </a:solidFill>
                      <a:latin typeface="Times New Roman" panose="02020603050405020304" pitchFamily="18" charset="0"/>
                      <a:cs typeface="Times New Roman" panose="02020603050405020304" pitchFamily="18" charset="0"/>
                    </a:rPr>
                    <a:t>2010</a:t>
                  </a:r>
                  <a:endParaRPr lang="en-GB" sz="1400" b="0" dirty="0">
                    <a:solidFill>
                      <a:schemeClr val="tx1"/>
                    </a:solidFill>
                    <a:latin typeface="Times New Roman" panose="02020603050405020304" pitchFamily="18" charset="0"/>
                    <a:cs typeface="Times New Roman" panose="02020603050405020304" pitchFamily="18" charset="0"/>
                  </a:endParaRPr>
                </a:p>
              </p:txBody>
            </p:sp>
          </p:grpSp>
          <p:grpSp>
            <p:nvGrpSpPr>
              <p:cNvPr id="46" name="Group 45"/>
              <p:cNvGrpSpPr/>
              <p:nvPr/>
            </p:nvGrpSpPr>
            <p:grpSpPr>
              <a:xfrm>
                <a:off x="983294" y="802773"/>
                <a:ext cx="453970" cy="2626733"/>
                <a:chOff x="983294" y="802773"/>
                <a:chExt cx="453970" cy="2626733"/>
              </a:xfrm>
            </p:grpSpPr>
            <p:sp>
              <p:nvSpPr>
                <p:cNvPr id="49" name="TextBox 48"/>
                <p:cNvSpPr txBox="1"/>
                <p:nvPr/>
              </p:nvSpPr>
              <p:spPr>
                <a:xfrm>
                  <a:off x="983294" y="3121729"/>
                  <a:ext cx="453970" cy="307777"/>
                </a:xfrm>
                <a:prstGeom prst="rect">
                  <a:avLst/>
                </a:prstGeom>
                <a:noFill/>
              </p:spPr>
              <p:txBody>
                <a:bodyPr wrap="none" rtlCol="0">
                  <a:spAutoFit/>
                </a:bodyPr>
                <a:lstStyle/>
                <a:p>
                  <a:r>
                    <a:rPr lang="en-GB" sz="1400" b="0" dirty="0" smtClean="0">
                      <a:solidFill>
                        <a:schemeClr val="tx1"/>
                      </a:solidFill>
                      <a:latin typeface="Times New Roman" panose="02020603050405020304" pitchFamily="18" charset="0"/>
                      <a:cs typeface="Times New Roman" panose="02020603050405020304" pitchFamily="18" charset="0"/>
                    </a:rPr>
                    <a:t>700</a:t>
                  </a:r>
                  <a:endParaRPr lang="en-GB" sz="1400" b="0" dirty="0">
                    <a:solidFill>
                      <a:schemeClr val="tx1"/>
                    </a:solidFill>
                    <a:latin typeface="Times New Roman" panose="02020603050405020304" pitchFamily="18" charset="0"/>
                    <a:cs typeface="Times New Roman" panose="02020603050405020304" pitchFamily="18" charset="0"/>
                  </a:endParaRPr>
                </a:p>
              </p:txBody>
            </p:sp>
            <p:sp>
              <p:nvSpPr>
                <p:cNvPr id="50" name="TextBox 49"/>
                <p:cNvSpPr txBox="1"/>
                <p:nvPr/>
              </p:nvSpPr>
              <p:spPr>
                <a:xfrm>
                  <a:off x="983294" y="2551297"/>
                  <a:ext cx="453970" cy="307777"/>
                </a:xfrm>
                <a:prstGeom prst="rect">
                  <a:avLst/>
                </a:prstGeom>
                <a:noFill/>
              </p:spPr>
              <p:txBody>
                <a:bodyPr wrap="none" rtlCol="0">
                  <a:spAutoFit/>
                </a:bodyPr>
                <a:lstStyle/>
                <a:p>
                  <a:r>
                    <a:rPr lang="en-GB" sz="1400" b="0" dirty="0" smtClean="0">
                      <a:solidFill>
                        <a:schemeClr val="tx1"/>
                      </a:solidFill>
                      <a:latin typeface="Times New Roman" panose="02020603050405020304" pitchFamily="18" charset="0"/>
                      <a:cs typeface="Times New Roman" panose="02020603050405020304" pitchFamily="18" charset="0"/>
                    </a:rPr>
                    <a:t>600</a:t>
                  </a:r>
                  <a:endParaRPr lang="en-GB" sz="1400" b="0" dirty="0">
                    <a:solidFill>
                      <a:schemeClr val="tx1"/>
                    </a:solidFill>
                    <a:latin typeface="Times New Roman" panose="02020603050405020304" pitchFamily="18" charset="0"/>
                    <a:cs typeface="Times New Roman" panose="02020603050405020304" pitchFamily="18" charset="0"/>
                  </a:endParaRPr>
                </a:p>
              </p:txBody>
            </p:sp>
            <p:sp>
              <p:nvSpPr>
                <p:cNvPr id="51" name="TextBox 50"/>
                <p:cNvSpPr txBox="1"/>
                <p:nvPr/>
              </p:nvSpPr>
              <p:spPr>
                <a:xfrm>
                  <a:off x="983294" y="1940199"/>
                  <a:ext cx="453970" cy="307777"/>
                </a:xfrm>
                <a:prstGeom prst="rect">
                  <a:avLst/>
                </a:prstGeom>
                <a:noFill/>
              </p:spPr>
              <p:txBody>
                <a:bodyPr wrap="none" rtlCol="0">
                  <a:spAutoFit/>
                </a:bodyPr>
                <a:lstStyle/>
                <a:p>
                  <a:r>
                    <a:rPr lang="en-GB" sz="1400" b="0" dirty="0" smtClean="0">
                      <a:solidFill>
                        <a:schemeClr val="tx1"/>
                      </a:solidFill>
                      <a:latin typeface="Times New Roman" panose="02020603050405020304" pitchFamily="18" charset="0"/>
                      <a:cs typeface="Times New Roman" panose="02020603050405020304" pitchFamily="18" charset="0"/>
                    </a:rPr>
                    <a:t>500</a:t>
                  </a:r>
                  <a:endParaRPr lang="en-GB" sz="1400" b="0" dirty="0">
                    <a:solidFill>
                      <a:schemeClr val="tx1"/>
                    </a:solidFill>
                    <a:latin typeface="Times New Roman" panose="02020603050405020304" pitchFamily="18" charset="0"/>
                    <a:cs typeface="Times New Roman" panose="02020603050405020304" pitchFamily="18" charset="0"/>
                  </a:endParaRPr>
                </a:p>
              </p:txBody>
            </p:sp>
            <p:sp>
              <p:nvSpPr>
                <p:cNvPr id="52" name="TextBox 51"/>
                <p:cNvSpPr txBox="1"/>
                <p:nvPr/>
              </p:nvSpPr>
              <p:spPr>
                <a:xfrm>
                  <a:off x="983294" y="1399230"/>
                  <a:ext cx="453970" cy="307777"/>
                </a:xfrm>
                <a:prstGeom prst="rect">
                  <a:avLst/>
                </a:prstGeom>
                <a:noFill/>
              </p:spPr>
              <p:txBody>
                <a:bodyPr wrap="none" rtlCol="0">
                  <a:spAutoFit/>
                </a:bodyPr>
                <a:lstStyle/>
                <a:p>
                  <a:r>
                    <a:rPr lang="en-GB" sz="1400" b="0" dirty="0" smtClean="0">
                      <a:solidFill>
                        <a:schemeClr val="tx1"/>
                      </a:solidFill>
                      <a:latin typeface="Times New Roman" panose="02020603050405020304" pitchFamily="18" charset="0"/>
                      <a:cs typeface="Times New Roman" panose="02020603050405020304" pitchFamily="18" charset="0"/>
                    </a:rPr>
                    <a:t>400</a:t>
                  </a:r>
                  <a:endParaRPr lang="en-GB" sz="1400" b="0" dirty="0">
                    <a:solidFill>
                      <a:schemeClr val="tx1"/>
                    </a:solidFill>
                    <a:latin typeface="Times New Roman" panose="02020603050405020304" pitchFamily="18" charset="0"/>
                    <a:cs typeface="Times New Roman" panose="02020603050405020304" pitchFamily="18" charset="0"/>
                  </a:endParaRPr>
                </a:p>
              </p:txBody>
            </p:sp>
            <p:sp>
              <p:nvSpPr>
                <p:cNvPr id="53" name="TextBox 52"/>
                <p:cNvSpPr txBox="1"/>
                <p:nvPr/>
              </p:nvSpPr>
              <p:spPr>
                <a:xfrm>
                  <a:off x="983294" y="802773"/>
                  <a:ext cx="453970" cy="307777"/>
                </a:xfrm>
                <a:prstGeom prst="rect">
                  <a:avLst/>
                </a:prstGeom>
                <a:noFill/>
              </p:spPr>
              <p:txBody>
                <a:bodyPr wrap="none" rtlCol="0">
                  <a:spAutoFit/>
                </a:bodyPr>
                <a:lstStyle/>
                <a:p>
                  <a:r>
                    <a:rPr lang="en-GB" sz="1400" b="0" dirty="0" smtClean="0">
                      <a:solidFill>
                        <a:schemeClr val="tx1"/>
                      </a:solidFill>
                      <a:latin typeface="Times New Roman" panose="02020603050405020304" pitchFamily="18" charset="0"/>
                      <a:cs typeface="Times New Roman" panose="02020603050405020304" pitchFamily="18" charset="0"/>
                    </a:rPr>
                    <a:t>300</a:t>
                  </a:r>
                  <a:endParaRPr lang="en-GB" sz="1400" b="0" dirty="0">
                    <a:solidFill>
                      <a:schemeClr val="tx1"/>
                    </a:solidFill>
                    <a:latin typeface="Times New Roman" panose="02020603050405020304" pitchFamily="18" charset="0"/>
                    <a:cs typeface="Times New Roman" panose="02020603050405020304" pitchFamily="18" charset="0"/>
                  </a:endParaRPr>
                </a:p>
              </p:txBody>
            </p:sp>
          </p:grpSp>
          <p:sp>
            <p:nvSpPr>
              <p:cNvPr id="47" name="TextBox 46"/>
              <p:cNvSpPr txBox="1"/>
              <p:nvPr/>
            </p:nvSpPr>
            <p:spPr>
              <a:xfrm rot="16200000">
                <a:off x="327155" y="2030919"/>
                <a:ext cx="1226618" cy="307777"/>
              </a:xfrm>
              <a:prstGeom prst="rect">
                <a:avLst/>
              </a:prstGeom>
              <a:noFill/>
            </p:spPr>
            <p:txBody>
              <a:bodyPr wrap="none" rtlCol="0">
                <a:spAutoFit/>
              </a:bodyPr>
              <a:lstStyle/>
              <a:p>
                <a:r>
                  <a:rPr lang="en-GB" sz="1400" b="0" dirty="0" smtClean="0">
                    <a:solidFill>
                      <a:schemeClr val="tx1"/>
                    </a:solidFill>
                    <a:latin typeface="Times New Roman" panose="02020603050405020304" pitchFamily="18" charset="0"/>
                    <a:cs typeface="Times New Roman" panose="02020603050405020304" pitchFamily="18" charset="0"/>
                  </a:rPr>
                  <a:t>Pressure (</a:t>
                </a:r>
                <a:r>
                  <a:rPr lang="en-GB" sz="1400" b="0" dirty="0" err="1" smtClean="0">
                    <a:solidFill>
                      <a:schemeClr val="tx1"/>
                    </a:solidFill>
                    <a:latin typeface="Times New Roman" panose="02020603050405020304" pitchFamily="18" charset="0"/>
                    <a:cs typeface="Times New Roman" panose="02020603050405020304" pitchFamily="18" charset="0"/>
                  </a:rPr>
                  <a:t>hPa</a:t>
                </a:r>
                <a:r>
                  <a:rPr lang="en-GB" sz="1400" b="0" dirty="0" smtClean="0">
                    <a:solidFill>
                      <a:schemeClr val="tx1"/>
                    </a:solidFill>
                    <a:latin typeface="Times New Roman" panose="02020603050405020304" pitchFamily="18" charset="0"/>
                    <a:cs typeface="Times New Roman" panose="02020603050405020304" pitchFamily="18" charset="0"/>
                  </a:rPr>
                  <a:t>)</a:t>
                </a:r>
                <a:endParaRPr lang="en-GB" sz="1400" b="0" dirty="0">
                  <a:solidFill>
                    <a:schemeClr val="tx1"/>
                  </a:solidFill>
                  <a:latin typeface="Times New Roman" panose="02020603050405020304" pitchFamily="18" charset="0"/>
                  <a:cs typeface="Times New Roman" panose="02020603050405020304" pitchFamily="18" charset="0"/>
                </a:endParaRPr>
              </a:p>
            </p:txBody>
          </p:sp>
        </p:grpSp>
        <p:pic>
          <p:nvPicPr>
            <p:cNvPr id="369667" name="Picture 3" descr="timeseries_pressure_S"/>
            <p:cNvPicPr>
              <a:picLocks noChangeArrowheads="1"/>
            </p:cNvPicPr>
            <p:nvPr/>
          </p:nvPicPr>
          <p:blipFill rotWithShape="1">
            <a:blip r:embed="rId4" cstate="print">
              <a:extLst>
                <a:ext uri="{28A0092B-C50C-407E-A947-70E740481C1C}">
                  <a14:useLocalDpi xmlns:a14="http://schemas.microsoft.com/office/drawing/2010/main" val="0"/>
                </a:ext>
              </a:extLst>
            </a:blip>
            <a:srcRect l="12327" t="10180" r="8802" b="10562"/>
            <a:stretch/>
          </p:blipFill>
          <p:spPr bwMode="auto">
            <a:xfrm>
              <a:off x="1397474" y="3647272"/>
              <a:ext cx="6535508" cy="245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TextBox 30"/>
          <p:cNvSpPr txBox="1"/>
          <p:nvPr/>
        </p:nvSpPr>
        <p:spPr>
          <a:xfrm>
            <a:off x="7056425" y="3486024"/>
            <a:ext cx="2657201" cy="338554"/>
          </a:xfrm>
          <a:prstGeom prst="rect">
            <a:avLst/>
          </a:prstGeom>
          <a:noFill/>
        </p:spPr>
        <p:txBody>
          <a:bodyPr wrap="square" rtlCol="0">
            <a:spAutoFit/>
          </a:bodyPr>
          <a:lstStyle/>
          <a:p>
            <a:r>
              <a:rPr lang="en-GB" sz="1600" b="0" dirty="0" smtClean="0">
                <a:solidFill>
                  <a:schemeClr val="tx1"/>
                </a:solidFill>
              </a:rPr>
              <a:t>(qi&gt;50 and speed &gt; 2m/s)</a:t>
            </a:r>
            <a:endParaRPr lang="en-GB" sz="1600" b="0" dirty="0">
              <a:solidFill>
                <a:schemeClr val="tx1"/>
              </a:solidFill>
            </a:endParaRPr>
          </a:p>
        </p:txBody>
      </p:sp>
    </p:spTree>
    <p:extLst>
      <p:ext uri="{BB962C8B-B14F-4D97-AF65-F5344CB8AC3E}">
        <p14:creationId xmlns:p14="http://schemas.microsoft.com/office/powerpoint/2010/main" val="186537487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Polar AMVs: conclusion</a:t>
            </a:r>
            <a:endParaRPr lang="en-GB" dirty="0"/>
          </a:p>
        </p:txBody>
      </p:sp>
      <p:sp>
        <p:nvSpPr>
          <p:cNvPr id="2" name="TextBox 1"/>
          <p:cNvSpPr txBox="1"/>
          <p:nvPr/>
        </p:nvSpPr>
        <p:spPr>
          <a:xfrm>
            <a:off x="0" y="1156847"/>
            <a:ext cx="9906000" cy="4862870"/>
          </a:xfrm>
          <a:prstGeom prst="rect">
            <a:avLst/>
          </a:prstGeom>
          <a:noFill/>
        </p:spPr>
        <p:txBody>
          <a:bodyPr wrap="square" rtlCol="0">
            <a:spAutoFit/>
          </a:bodyPr>
          <a:lstStyle/>
          <a:p>
            <a:pPr algn="just"/>
            <a:r>
              <a:rPr lang="en-GB" sz="2000" b="0" dirty="0" smtClean="0">
                <a:solidFill>
                  <a:schemeClr val="tx1"/>
                </a:solidFill>
                <a:latin typeface="Arial" panose="020B0604020202020204" pitchFamily="34" charset="0"/>
                <a:cs typeface="Arial" panose="020B0604020202020204" pitchFamily="34" charset="0"/>
              </a:rPr>
              <a:t>The first release of polar AMVs from AVHRR data from 1982 dataset is rather stable and exhibit the main expected features:</a:t>
            </a:r>
          </a:p>
          <a:p>
            <a:pPr marL="285750" indent="-285750" algn="just">
              <a:buFontTx/>
              <a:buChar char="-"/>
            </a:pPr>
            <a:r>
              <a:rPr lang="en-GB" sz="2000" b="0" dirty="0" smtClean="0">
                <a:solidFill>
                  <a:schemeClr val="tx1"/>
                </a:solidFill>
                <a:latin typeface="Arial" panose="020B0604020202020204" pitchFamily="34" charset="0"/>
                <a:cs typeface="Arial" panose="020B0604020202020204" pitchFamily="34" charset="0"/>
              </a:rPr>
              <a:t>200 to 600000 AMVs per month, with more winds in the summer hemisphere</a:t>
            </a:r>
          </a:p>
          <a:p>
            <a:pPr marL="285750" indent="-285750" algn="just">
              <a:buFontTx/>
              <a:buChar char="-"/>
            </a:pPr>
            <a:r>
              <a:rPr lang="en-GB" sz="2000" b="0" dirty="0">
                <a:solidFill>
                  <a:schemeClr val="tx1"/>
                </a:solidFill>
                <a:latin typeface="Arial" panose="020B0604020202020204" pitchFamily="34" charset="0"/>
                <a:cs typeface="Arial" panose="020B0604020202020204" pitchFamily="34" charset="0"/>
              </a:rPr>
              <a:t>A</a:t>
            </a:r>
            <a:r>
              <a:rPr lang="en-GB" sz="2000" b="0" dirty="0" smtClean="0">
                <a:solidFill>
                  <a:schemeClr val="tx1"/>
                </a:solidFill>
                <a:latin typeface="Arial" panose="020B0604020202020204" pitchFamily="34" charset="0"/>
                <a:cs typeface="Arial" panose="020B0604020202020204" pitchFamily="34" charset="0"/>
              </a:rPr>
              <a:t>verage </a:t>
            </a:r>
            <a:r>
              <a:rPr lang="en-GB" sz="2000" b="0" dirty="0">
                <a:solidFill>
                  <a:schemeClr val="tx1"/>
                </a:solidFill>
                <a:latin typeface="Arial" panose="020B0604020202020204" pitchFamily="34" charset="0"/>
                <a:cs typeface="Arial" panose="020B0604020202020204" pitchFamily="34" charset="0"/>
              </a:rPr>
              <a:t>wind speeds of 13 m/s over the northern hemisphere and 15 m/s over the </a:t>
            </a:r>
            <a:r>
              <a:rPr lang="en-GB" sz="2000" b="0" dirty="0" smtClean="0">
                <a:solidFill>
                  <a:schemeClr val="tx1"/>
                </a:solidFill>
                <a:latin typeface="Arial" panose="020B0604020202020204" pitchFamily="34" charset="0"/>
                <a:cs typeface="Arial" panose="020B0604020202020204" pitchFamily="34" charset="0"/>
              </a:rPr>
              <a:t>southern hemisphere.</a:t>
            </a:r>
          </a:p>
          <a:p>
            <a:pPr marL="285750" indent="-285750" algn="just">
              <a:buFontTx/>
              <a:buChar char="-"/>
            </a:pPr>
            <a:r>
              <a:rPr lang="en-GB" sz="2000" b="0" dirty="0" smtClean="0">
                <a:solidFill>
                  <a:schemeClr val="tx1"/>
                </a:solidFill>
                <a:latin typeface="Arial" panose="020B0604020202020204" pitchFamily="34" charset="0"/>
                <a:cs typeface="Arial" panose="020B0604020202020204" pitchFamily="34" charset="0"/>
              </a:rPr>
              <a:t>The time series shows a distinct seasonal cycle with maximum wind speeds over the winter hemisphere and minimum wind speeds over the summer hemisphere.</a:t>
            </a:r>
          </a:p>
          <a:p>
            <a:pPr marL="285750" indent="-285750" algn="just">
              <a:buFontTx/>
              <a:buChar char="-"/>
            </a:pPr>
            <a:r>
              <a:rPr lang="en-GB" sz="2000" b="0" dirty="0" smtClean="0">
                <a:solidFill>
                  <a:schemeClr val="tx1"/>
                </a:solidFill>
                <a:latin typeface="Arial" panose="020B0604020202020204" pitchFamily="34" charset="0"/>
                <a:cs typeface="Arial" panose="020B0604020202020204" pitchFamily="34" charset="0"/>
              </a:rPr>
              <a:t>The average height of the AMVs is between 700 and 500 </a:t>
            </a:r>
            <a:r>
              <a:rPr lang="en-GB" sz="2000" b="0" dirty="0" err="1" smtClean="0">
                <a:solidFill>
                  <a:schemeClr val="tx1"/>
                </a:solidFill>
                <a:latin typeface="Arial" panose="020B0604020202020204" pitchFamily="34" charset="0"/>
                <a:cs typeface="Arial" panose="020B0604020202020204" pitchFamily="34" charset="0"/>
              </a:rPr>
              <a:t>hPa</a:t>
            </a:r>
            <a:r>
              <a:rPr lang="en-GB" sz="2000" b="0" dirty="0" smtClean="0">
                <a:solidFill>
                  <a:schemeClr val="tx1"/>
                </a:solidFill>
                <a:latin typeface="Arial" panose="020B0604020202020204" pitchFamily="34" charset="0"/>
                <a:cs typeface="Arial" panose="020B0604020202020204" pitchFamily="34" charset="0"/>
              </a:rPr>
              <a:t> for the northern hemisphere and 650 to 500 </a:t>
            </a:r>
            <a:r>
              <a:rPr lang="en-GB" sz="2000" b="0" dirty="0" err="1" smtClean="0">
                <a:solidFill>
                  <a:schemeClr val="tx1"/>
                </a:solidFill>
                <a:latin typeface="Arial" panose="020B0604020202020204" pitchFamily="34" charset="0"/>
                <a:cs typeface="Arial" panose="020B0604020202020204" pitchFamily="34" charset="0"/>
              </a:rPr>
              <a:t>hPa</a:t>
            </a:r>
            <a:r>
              <a:rPr lang="en-GB" sz="2000" b="0" dirty="0" smtClean="0">
                <a:solidFill>
                  <a:schemeClr val="tx1"/>
                </a:solidFill>
                <a:latin typeface="Arial" panose="020B0604020202020204" pitchFamily="34" charset="0"/>
                <a:cs typeface="Arial" panose="020B0604020202020204" pitchFamily="34" charset="0"/>
              </a:rPr>
              <a:t> over the southern hemisphere which is driven by the topography of Antarctica</a:t>
            </a:r>
          </a:p>
          <a:p>
            <a:pPr algn="just">
              <a:lnSpc>
                <a:spcPct val="150000"/>
              </a:lnSpc>
            </a:pPr>
            <a:endParaRPr lang="en-GB" sz="2000" b="0" dirty="0" smtClean="0">
              <a:solidFill>
                <a:schemeClr val="tx1"/>
              </a:solidFill>
              <a:latin typeface="Arial" panose="020B0604020202020204" pitchFamily="34" charset="0"/>
              <a:cs typeface="Arial" panose="020B0604020202020204" pitchFamily="34" charset="0"/>
            </a:endParaRPr>
          </a:p>
          <a:p>
            <a:pPr algn="just"/>
            <a:r>
              <a:rPr lang="en-GB" sz="2000" b="0" dirty="0" smtClean="0">
                <a:solidFill>
                  <a:schemeClr val="tx1"/>
                </a:solidFill>
                <a:latin typeface="Arial" panose="020B0604020202020204" pitchFamily="34" charset="0"/>
                <a:cs typeface="Arial" panose="020B0604020202020204" pitchFamily="34" charset="0"/>
              </a:rPr>
              <a:t>A second release is expected at the end of 2019 will improve the product:</a:t>
            </a:r>
          </a:p>
          <a:p>
            <a:pPr marL="285750" indent="-285750" algn="just">
              <a:lnSpc>
                <a:spcPct val="150000"/>
              </a:lnSpc>
              <a:buFontTx/>
              <a:buChar char="-"/>
            </a:pPr>
            <a:r>
              <a:rPr lang="en-GB" sz="2000" b="0" dirty="0" smtClean="0">
                <a:solidFill>
                  <a:schemeClr val="tx1"/>
                </a:solidFill>
                <a:latin typeface="Arial" panose="020B0604020202020204" pitchFamily="34" charset="0"/>
                <a:cs typeface="Arial" panose="020B0604020202020204" pitchFamily="34" charset="0"/>
              </a:rPr>
              <a:t>Will include NOAA 6, 8, an 10</a:t>
            </a:r>
          </a:p>
          <a:p>
            <a:pPr marL="285750" indent="-285750" algn="just">
              <a:lnSpc>
                <a:spcPct val="150000"/>
              </a:lnSpc>
              <a:buFontTx/>
              <a:buChar char="-"/>
            </a:pPr>
            <a:r>
              <a:rPr lang="en-GB" sz="2000" b="0" dirty="0" smtClean="0">
                <a:solidFill>
                  <a:schemeClr val="tx1"/>
                </a:solidFill>
                <a:latin typeface="Arial" panose="020B0604020202020204" pitchFamily="34" charset="0"/>
                <a:cs typeface="Arial" panose="020B0604020202020204" pitchFamily="34" charset="0"/>
              </a:rPr>
              <a:t>Include cloudy information in the retrieval</a:t>
            </a:r>
          </a:p>
        </p:txBody>
      </p:sp>
    </p:spTree>
    <p:extLst>
      <p:ext uri="{BB962C8B-B14F-4D97-AF65-F5344CB8AC3E}">
        <p14:creationId xmlns:p14="http://schemas.microsoft.com/office/powerpoint/2010/main" val="197716218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 EUMETSAT reprocessing plan</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813395047"/>
              </p:ext>
            </p:extLst>
          </p:nvPr>
        </p:nvGraphicFramePr>
        <p:xfrm>
          <a:off x="578573" y="1244787"/>
          <a:ext cx="8771904" cy="4582160"/>
        </p:xfrm>
        <a:graphic>
          <a:graphicData uri="http://schemas.openxmlformats.org/drawingml/2006/table">
            <a:tbl>
              <a:tblPr firstRow="1" bandRow="1">
                <a:tableStyleId>{5C22544A-7EE6-4342-B048-85BDC9FD1C3A}</a:tableStyleId>
              </a:tblPr>
              <a:tblGrid>
                <a:gridCol w="2214931"/>
                <a:gridCol w="1586766"/>
                <a:gridCol w="2015985"/>
                <a:gridCol w="1420389"/>
                <a:gridCol w="1533833"/>
              </a:tblGrid>
              <a:tr h="370840">
                <a:tc>
                  <a:txBody>
                    <a:bodyPr/>
                    <a:lstStyle/>
                    <a:p>
                      <a:endParaRPr lang="en-GB" dirty="0"/>
                    </a:p>
                  </a:txBody>
                  <a:tcPr/>
                </a:tc>
                <a:tc>
                  <a:txBody>
                    <a:bodyPr/>
                    <a:lstStyle/>
                    <a:p>
                      <a:r>
                        <a:rPr lang="en-GB" dirty="0" smtClean="0"/>
                        <a:t>Time coverage</a:t>
                      </a:r>
                      <a:endParaRPr lang="en-GB" dirty="0"/>
                    </a:p>
                  </a:txBody>
                  <a:tcPr/>
                </a:tc>
                <a:tc>
                  <a:txBody>
                    <a:bodyPr/>
                    <a:lstStyle/>
                    <a:p>
                      <a:pPr algn="just">
                        <a:spcAft>
                          <a:spcPts val="0"/>
                        </a:spcAft>
                      </a:pPr>
                      <a:r>
                        <a:rPr lang="en-US" sz="1800" dirty="0" smtClean="0">
                          <a:latin typeface="Times New Roman"/>
                          <a:ea typeface="Times New Roman"/>
                          <a:cs typeface="Times New Roman"/>
                        </a:rPr>
                        <a:t>Geographical coverage</a:t>
                      </a:r>
                      <a:endParaRPr lang="en-GB" sz="1800" dirty="0">
                        <a:latin typeface="Times New Roman"/>
                        <a:ea typeface="Times New Roman"/>
                        <a:cs typeface="Times New Roman"/>
                      </a:endParaRPr>
                    </a:p>
                  </a:txBody>
                  <a:tcPr anchor="ctr"/>
                </a:tc>
                <a:tc>
                  <a:txBody>
                    <a:bodyPr/>
                    <a:lstStyle/>
                    <a:p>
                      <a:pPr algn="just">
                        <a:spcAft>
                          <a:spcPts val="0"/>
                        </a:spcAft>
                      </a:pPr>
                      <a:r>
                        <a:rPr lang="en-US" sz="1800" dirty="0" smtClean="0">
                          <a:latin typeface="Times New Roman"/>
                          <a:ea typeface="Times New Roman"/>
                          <a:cs typeface="Times New Roman"/>
                        </a:rPr>
                        <a:t>Description</a:t>
                      </a:r>
                      <a:endParaRPr lang="en-GB" sz="1800" dirty="0">
                        <a:latin typeface="Times New Roman"/>
                        <a:ea typeface="Times New Roman"/>
                        <a:cs typeface="Times New Roman"/>
                      </a:endParaRPr>
                    </a:p>
                  </a:txBody>
                  <a:tcPr anchor="ctr"/>
                </a:tc>
                <a:tc>
                  <a:txBody>
                    <a:bodyPr/>
                    <a:lstStyle/>
                    <a:p>
                      <a:pPr algn="just">
                        <a:spcAft>
                          <a:spcPts val="0"/>
                        </a:spcAft>
                      </a:pPr>
                      <a:r>
                        <a:rPr lang="en-US" sz="1800" dirty="0" smtClean="0">
                          <a:latin typeface="Times New Roman"/>
                          <a:ea typeface="Times New Roman"/>
                          <a:cs typeface="Times New Roman"/>
                        </a:rPr>
                        <a:t>Date</a:t>
                      </a:r>
                      <a:endParaRPr lang="en-GB" sz="1800" dirty="0">
                        <a:latin typeface="Times New Roman"/>
                        <a:ea typeface="Times New Roman"/>
                        <a:cs typeface="Times New Roman"/>
                      </a:endParaRPr>
                    </a:p>
                  </a:txBody>
                  <a:tcPr anchor="ctr"/>
                </a:tc>
              </a:tr>
              <a:tr h="370840">
                <a:tc>
                  <a:txBody>
                    <a:bodyPr/>
                    <a:lstStyle/>
                    <a:p>
                      <a:r>
                        <a:rPr lang="en-GB" dirty="0" smtClean="0"/>
                        <a:t>GEO</a:t>
                      </a:r>
                      <a:endParaRPr lang="en-GB" dirty="0"/>
                    </a:p>
                  </a:txBody>
                  <a:tcPr>
                    <a:solidFill>
                      <a:schemeClr val="tx1">
                        <a:lumMod val="20000"/>
                        <a:lumOff val="80000"/>
                      </a:schemeClr>
                    </a:solidFill>
                  </a:tcPr>
                </a:tc>
                <a:tc>
                  <a:txBody>
                    <a:bodyPr/>
                    <a:lstStyle/>
                    <a:p>
                      <a:endParaRPr lang="en-GB"/>
                    </a:p>
                  </a:txBody>
                  <a:tcPr>
                    <a:solidFill>
                      <a:schemeClr val="tx1">
                        <a:lumMod val="20000"/>
                        <a:lumOff val="80000"/>
                      </a:schemeClr>
                    </a:solidFill>
                  </a:tcPr>
                </a:tc>
                <a:tc>
                  <a:txBody>
                    <a:bodyPr/>
                    <a:lstStyle/>
                    <a:p>
                      <a:endParaRPr lang="en-GB"/>
                    </a:p>
                  </a:txBody>
                  <a:tcPr>
                    <a:solidFill>
                      <a:schemeClr val="tx1">
                        <a:lumMod val="20000"/>
                        <a:lumOff val="80000"/>
                      </a:schemeClr>
                    </a:solidFill>
                  </a:tcPr>
                </a:tc>
                <a:tc>
                  <a:txBody>
                    <a:bodyPr/>
                    <a:lstStyle/>
                    <a:p>
                      <a:endParaRPr lang="en-GB" dirty="0"/>
                    </a:p>
                  </a:txBody>
                  <a:tcPr>
                    <a:solidFill>
                      <a:schemeClr val="tx1">
                        <a:lumMod val="20000"/>
                        <a:lumOff val="80000"/>
                      </a:schemeClr>
                    </a:solidFill>
                  </a:tcPr>
                </a:tc>
                <a:tc>
                  <a:txBody>
                    <a:bodyPr/>
                    <a:lstStyle/>
                    <a:p>
                      <a:endParaRPr lang="en-GB" dirty="0"/>
                    </a:p>
                  </a:txBody>
                  <a:tcPr>
                    <a:solidFill>
                      <a:schemeClr val="tx1">
                        <a:lumMod val="20000"/>
                        <a:lumOff val="80000"/>
                      </a:schemeClr>
                    </a:solidFill>
                  </a:tcPr>
                </a:tc>
              </a:tr>
              <a:tr h="370840">
                <a:tc>
                  <a: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en-GB" sz="1800" dirty="0" smtClean="0">
                          <a:latin typeface="Calibri"/>
                          <a:ea typeface="Calibri"/>
                          <a:cs typeface="Times New Roman"/>
                        </a:rPr>
                        <a:t>Meteosat-8, 9,</a:t>
                      </a:r>
                      <a:r>
                        <a:rPr lang="en-GB" sz="1800" baseline="0" dirty="0" smtClean="0">
                          <a:latin typeface="Calibri"/>
                          <a:ea typeface="Calibri"/>
                          <a:cs typeface="Times New Roman"/>
                        </a:rPr>
                        <a:t> and </a:t>
                      </a:r>
                      <a:r>
                        <a:rPr lang="en-GB" sz="1800" dirty="0" smtClean="0">
                          <a:latin typeface="Calibri"/>
                          <a:ea typeface="Calibri"/>
                          <a:cs typeface="Times New Roman"/>
                        </a:rPr>
                        <a:t>10 SEVIRI AMV</a:t>
                      </a:r>
                      <a:endParaRPr lang="en-GB" sz="1800" dirty="0" smtClean="0">
                        <a:latin typeface="Times New Roman"/>
                        <a:ea typeface="Times New Roman"/>
                        <a:cs typeface="Times New Roman"/>
                      </a:endParaRPr>
                    </a:p>
                  </a:txBody>
                  <a:tcPr/>
                </a:tc>
                <a:tc>
                  <a:txBody>
                    <a:bodyPr/>
                    <a:lstStyle/>
                    <a:p>
                      <a:r>
                        <a:rPr lang="en-GB" sz="1800" kern="1200" dirty="0" smtClean="0">
                          <a:solidFill>
                            <a:schemeClr val="dk1"/>
                          </a:solidFill>
                          <a:latin typeface="Calibri"/>
                          <a:ea typeface="Calibri"/>
                          <a:cs typeface="Times New Roman"/>
                        </a:rPr>
                        <a:t>2004</a:t>
                      </a:r>
                      <a:r>
                        <a:rPr lang="en-GB" sz="1800" kern="1200" baseline="0" dirty="0" smtClean="0">
                          <a:solidFill>
                            <a:schemeClr val="dk1"/>
                          </a:solidFill>
                          <a:latin typeface="Calibri"/>
                          <a:ea typeface="Calibri"/>
                          <a:cs typeface="Times New Roman"/>
                        </a:rPr>
                        <a:t> </a:t>
                      </a:r>
                      <a:r>
                        <a:rPr lang="en-GB" sz="1800" kern="1200" dirty="0" smtClean="0">
                          <a:solidFill>
                            <a:schemeClr val="dk1"/>
                          </a:solidFill>
                          <a:latin typeface="Calibri"/>
                          <a:ea typeface="Calibri"/>
                          <a:cs typeface="Times New Roman"/>
                        </a:rPr>
                        <a:t>- 2018</a:t>
                      </a:r>
                      <a:endParaRPr lang="en-GB" sz="1800" kern="1200" dirty="0">
                        <a:solidFill>
                          <a:schemeClr val="dk1"/>
                        </a:solidFill>
                        <a:latin typeface="Calibri"/>
                        <a:ea typeface="Calibri"/>
                        <a:cs typeface="Times New Roman"/>
                      </a:endParaRPr>
                    </a:p>
                  </a:txBody>
                  <a:tcPr/>
                </a:tc>
                <a:tc>
                  <a:txBody>
                    <a:bodyPr/>
                    <a:lstStyle/>
                    <a:p>
                      <a:r>
                        <a:rPr lang="en-GB" sz="1800" kern="1200" dirty="0" smtClean="0">
                          <a:solidFill>
                            <a:schemeClr val="dk1"/>
                          </a:solidFill>
                          <a:latin typeface="Calibri"/>
                          <a:ea typeface="Calibri"/>
                          <a:cs typeface="Times New Roman"/>
                        </a:rPr>
                        <a:t>Europe/Africa/India</a:t>
                      </a:r>
                      <a:endParaRPr lang="en-GB" sz="1800" kern="1200" dirty="0">
                        <a:solidFill>
                          <a:schemeClr val="dk1"/>
                        </a:solidFill>
                        <a:latin typeface="Calibri"/>
                        <a:ea typeface="Calibri"/>
                        <a:cs typeface="Times New Roman"/>
                      </a:endParaRPr>
                    </a:p>
                  </a:txBody>
                  <a:tcPr/>
                </a:tc>
                <a:tc>
                  <a:txBody>
                    <a:bodyPr/>
                    <a:lstStyle/>
                    <a:p>
                      <a:r>
                        <a:rPr lang="en-GB" sz="1800" kern="1200" dirty="0" smtClean="0">
                          <a:solidFill>
                            <a:schemeClr val="dk1"/>
                          </a:solidFill>
                          <a:latin typeface="Calibri"/>
                          <a:ea typeface="Calibri"/>
                          <a:cs typeface="Times New Roman"/>
                        </a:rPr>
                        <a:t>Release 1 extension</a:t>
                      </a:r>
                      <a:endParaRPr lang="en-GB" sz="1800" kern="1200" dirty="0">
                        <a:solidFill>
                          <a:schemeClr val="dk1"/>
                        </a:solidFill>
                        <a:latin typeface="Calibri"/>
                        <a:ea typeface="Calibri"/>
                        <a:cs typeface="Times New Roman"/>
                      </a:endParaRPr>
                    </a:p>
                  </a:txBody>
                  <a:tcPr/>
                </a:tc>
                <a:tc>
                  <a:txBody>
                    <a:bodyPr/>
                    <a:lstStyle/>
                    <a:p>
                      <a:r>
                        <a:rPr lang="en-GB" sz="1800" kern="1200" dirty="0" smtClean="0">
                          <a:solidFill>
                            <a:schemeClr val="dk1"/>
                          </a:solidFill>
                          <a:latin typeface="Calibri"/>
                          <a:ea typeface="Calibri"/>
                          <a:cs typeface="Times New Roman"/>
                        </a:rPr>
                        <a:t>Q4 2018</a:t>
                      </a:r>
                      <a:endParaRPr lang="en-GB" sz="1800" kern="1200" dirty="0">
                        <a:solidFill>
                          <a:schemeClr val="dk1"/>
                        </a:solidFill>
                        <a:latin typeface="Calibri"/>
                        <a:ea typeface="Calibri"/>
                        <a:cs typeface="Times New Roman"/>
                      </a:endParaRPr>
                    </a:p>
                  </a:txBody>
                  <a:tcPr/>
                </a:tc>
              </a:tr>
              <a:tr h="370840">
                <a:tc>
                  <a: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latin typeface="Calibri"/>
                          <a:ea typeface="Calibri"/>
                          <a:cs typeface="Times New Roman"/>
                        </a:rPr>
                        <a:t>Meteosat-7</a:t>
                      </a:r>
                    </a:p>
                  </a:txBody>
                  <a:tcPr/>
                </a:tc>
                <a:tc>
                  <a:txBody>
                    <a:bodyPr/>
                    <a:lstStyle/>
                    <a:p>
                      <a:r>
                        <a:rPr lang="en-GB" sz="1800" kern="1200" dirty="0" smtClean="0">
                          <a:solidFill>
                            <a:schemeClr val="dk1"/>
                          </a:solidFill>
                          <a:latin typeface="Calibri"/>
                          <a:ea typeface="Calibri"/>
                          <a:cs typeface="Times New Roman"/>
                        </a:rPr>
                        <a:t>1982 - 2004</a:t>
                      </a:r>
                      <a:endParaRPr lang="en-GB" sz="1800" kern="1200" dirty="0">
                        <a:solidFill>
                          <a:schemeClr val="dk1"/>
                        </a:solidFill>
                        <a:latin typeface="Calibri"/>
                        <a:ea typeface="Calibri"/>
                        <a:cs typeface="Times New Roman"/>
                      </a:endParaRPr>
                    </a:p>
                  </a:txBody>
                  <a:tcPr/>
                </a:tc>
                <a:tc>
                  <a:txBody>
                    <a:bodyPr/>
                    <a:lstStyle/>
                    <a:p>
                      <a:r>
                        <a:rPr lang="en-GB" sz="1800" kern="1200" dirty="0" smtClean="0">
                          <a:solidFill>
                            <a:schemeClr val="dk1"/>
                          </a:solidFill>
                          <a:latin typeface="Calibri"/>
                          <a:ea typeface="Calibri"/>
                          <a:cs typeface="Times New Roman"/>
                        </a:rPr>
                        <a:t>Europe/Africa/India</a:t>
                      </a:r>
                      <a:endParaRPr lang="en-GB" sz="1800" kern="1200" dirty="0">
                        <a:solidFill>
                          <a:schemeClr val="dk1"/>
                        </a:solidFill>
                        <a:latin typeface="Calibri"/>
                        <a:ea typeface="Calibri"/>
                        <a:cs typeface="Times New Roman"/>
                      </a:endParaRPr>
                    </a:p>
                  </a:txBody>
                  <a:tcPr/>
                </a:tc>
                <a:tc>
                  <a: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latin typeface="Calibri"/>
                          <a:ea typeface="Calibri"/>
                          <a:cs typeface="Times New Roman"/>
                        </a:rPr>
                        <a:t>Release 1</a:t>
                      </a:r>
                      <a:r>
                        <a:rPr lang="en-GB" sz="1800" kern="1200" baseline="0" dirty="0" smtClean="0">
                          <a:solidFill>
                            <a:schemeClr val="dk1"/>
                          </a:solidFill>
                          <a:latin typeface="Calibri"/>
                          <a:ea typeface="Calibri"/>
                          <a:cs typeface="Times New Roman"/>
                        </a:rPr>
                        <a:t> extension</a:t>
                      </a:r>
                      <a:endParaRPr lang="en-GB" sz="1800" kern="1200" dirty="0" smtClean="0">
                        <a:solidFill>
                          <a:schemeClr val="dk1"/>
                        </a:solidFill>
                        <a:latin typeface="Calibri"/>
                        <a:ea typeface="Calibri"/>
                        <a:cs typeface="Times New Roman"/>
                      </a:endParaRPr>
                    </a:p>
                  </a:txBody>
                  <a:tcPr/>
                </a:tc>
                <a:tc>
                  <a:txBody>
                    <a:bodyPr/>
                    <a:lstStyle/>
                    <a:p>
                      <a:r>
                        <a:rPr lang="en-GB" sz="1800" kern="1200" dirty="0" smtClean="0">
                          <a:solidFill>
                            <a:schemeClr val="dk1"/>
                          </a:solidFill>
                          <a:latin typeface="Calibri"/>
                          <a:ea typeface="Calibri"/>
                          <a:cs typeface="Times New Roman"/>
                        </a:rPr>
                        <a:t>Q4 2018</a:t>
                      </a:r>
                      <a:endParaRPr lang="en-GB" sz="1800" kern="1200" dirty="0">
                        <a:solidFill>
                          <a:schemeClr val="dk1"/>
                        </a:solidFill>
                        <a:latin typeface="Calibri"/>
                        <a:ea typeface="Calibri"/>
                        <a:cs typeface="Times New Roman"/>
                      </a:endParaRPr>
                    </a:p>
                  </a:txBody>
                  <a:tcPr/>
                </a:tc>
              </a:tr>
              <a:tr h="370840">
                <a:tc>
                  <a: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latin typeface="+mn-lt"/>
                          <a:ea typeface="+mn-ea"/>
                          <a:cs typeface="+mn-cs"/>
                        </a:rPr>
                        <a:t>LEO</a:t>
                      </a:r>
                    </a:p>
                  </a:txBody>
                  <a:tcPr>
                    <a:solidFill>
                      <a:schemeClr val="tx1">
                        <a:lumMod val="20000"/>
                        <a:lumOff val="80000"/>
                      </a:schemeClr>
                    </a:solidFill>
                  </a:tcPr>
                </a:tc>
                <a:tc>
                  <a:txBody>
                    <a:bodyPr/>
                    <a:lstStyle/>
                    <a:p>
                      <a:endParaRPr lang="en-GB" sz="1800" kern="1200" dirty="0">
                        <a:solidFill>
                          <a:schemeClr val="dk1"/>
                        </a:solidFill>
                        <a:latin typeface="Calibri"/>
                        <a:ea typeface="Calibri"/>
                        <a:cs typeface="Times New Roman"/>
                      </a:endParaRPr>
                    </a:p>
                  </a:txBody>
                  <a:tcPr>
                    <a:solidFill>
                      <a:schemeClr val="tx1">
                        <a:lumMod val="20000"/>
                        <a:lumOff val="80000"/>
                      </a:schemeClr>
                    </a:solidFill>
                  </a:tcPr>
                </a:tc>
                <a:tc>
                  <a:txBody>
                    <a:bodyPr/>
                    <a:lstStyle/>
                    <a:p>
                      <a:endParaRPr lang="en-GB" sz="1800" kern="1200" dirty="0">
                        <a:solidFill>
                          <a:schemeClr val="dk1"/>
                        </a:solidFill>
                        <a:latin typeface="Calibri"/>
                        <a:ea typeface="Calibri"/>
                        <a:cs typeface="Times New Roman"/>
                      </a:endParaRPr>
                    </a:p>
                  </a:txBody>
                  <a:tcPr>
                    <a:solidFill>
                      <a:schemeClr val="tx1">
                        <a:lumMod val="20000"/>
                        <a:lumOff val="80000"/>
                      </a:schemeClr>
                    </a:solidFill>
                  </a:tcPr>
                </a:tc>
                <a:tc>
                  <a:txBody>
                    <a:bodyPr/>
                    <a:lstStyle/>
                    <a:p>
                      <a:endParaRPr lang="en-GB" sz="1800" kern="1200" dirty="0">
                        <a:solidFill>
                          <a:schemeClr val="dk1"/>
                        </a:solidFill>
                        <a:latin typeface="Calibri"/>
                        <a:ea typeface="Calibri"/>
                        <a:cs typeface="Times New Roman"/>
                      </a:endParaRPr>
                    </a:p>
                  </a:txBody>
                  <a:tcPr>
                    <a:solidFill>
                      <a:schemeClr val="tx1">
                        <a:lumMod val="20000"/>
                        <a:lumOff val="80000"/>
                      </a:schemeClr>
                    </a:solidFill>
                  </a:tcPr>
                </a:tc>
                <a:tc>
                  <a:txBody>
                    <a:bodyPr/>
                    <a:lstStyle/>
                    <a:p>
                      <a:endParaRPr lang="en-GB" sz="1800" kern="1200" dirty="0">
                        <a:solidFill>
                          <a:schemeClr val="dk1"/>
                        </a:solidFill>
                        <a:latin typeface="Calibri"/>
                        <a:ea typeface="Calibri"/>
                        <a:cs typeface="Times New Roman"/>
                      </a:endParaRPr>
                    </a:p>
                  </a:txBody>
                  <a:tcPr>
                    <a:solidFill>
                      <a:schemeClr val="tx1">
                        <a:lumMod val="20000"/>
                        <a:lumOff val="80000"/>
                      </a:schemeClr>
                    </a:solidFill>
                  </a:tcPr>
                </a:tc>
              </a:tr>
              <a:tr h="370840">
                <a:tc>
                  <a: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en-GB" sz="1800" dirty="0" err="1" smtClean="0">
                          <a:latin typeface="Calibri"/>
                          <a:ea typeface="Calibri"/>
                          <a:cs typeface="Times New Roman"/>
                        </a:rPr>
                        <a:t>Metop</a:t>
                      </a:r>
                      <a:r>
                        <a:rPr lang="en-GB" sz="1800" dirty="0" smtClean="0">
                          <a:latin typeface="Calibri"/>
                          <a:ea typeface="Calibri"/>
                          <a:cs typeface="Times New Roman"/>
                        </a:rPr>
                        <a:t> AVHRR Polar AMV LAC</a:t>
                      </a:r>
                      <a:endParaRPr lang="en-GB" sz="1800" dirty="0" smtClean="0">
                        <a:latin typeface="Times New Roman"/>
                        <a:ea typeface="Times New Roman"/>
                        <a:cs typeface="Times New Roman"/>
                      </a:endParaRPr>
                    </a:p>
                  </a:txBody>
                  <a:tcPr/>
                </a:tc>
                <a:tc>
                  <a:txBody>
                    <a:bodyPr/>
                    <a:lstStyle/>
                    <a:p>
                      <a:r>
                        <a:rPr lang="en-GB" sz="1800" kern="1200" dirty="0" smtClean="0">
                          <a:solidFill>
                            <a:schemeClr val="dk1"/>
                          </a:solidFill>
                          <a:latin typeface="Calibri"/>
                          <a:ea typeface="Calibri"/>
                          <a:cs typeface="Times New Roman"/>
                        </a:rPr>
                        <a:t>2007 - present</a:t>
                      </a:r>
                      <a:endParaRPr lang="en-GB" sz="1800" kern="1200" dirty="0">
                        <a:solidFill>
                          <a:schemeClr val="dk1"/>
                        </a:solidFill>
                        <a:latin typeface="Calibri"/>
                        <a:ea typeface="Calibri"/>
                        <a:cs typeface="Times New Roman"/>
                      </a:endParaRPr>
                    </a:p>
                  </a:txBody>
                  <a:tcPr/>
                </a:tc>
                <a:tc>
                  <a:txBody>
                    <a:bodyPr/>
                    <a:lstStyle/>
                    <a:p>
                      <a:pPr algn="just">
                        <a:spcAft>
                          <a:spcPts val="0"/>
                        </a:spcAft>
                      </a:pPr>
                      <a:r>
                        <a:rPr lang="en-US" sz="1800" kern="1200" dirty="0" smtClean="0">
                          <a:solidFill>
                            <a:schemeClr val="dk1"/>
                          </a:solidFill>
                          <a:latin typeface="Calibri"/>
                          <a:ea typeface="Calibri"/>
                          <a:cs typeface="Times New Roman"/>
                        </a:rPr>
                        <a:t>Polar region (up to 50°N</a:t>
                      </a:r>
                      <a:r>
                        <a:rPr lang="en-US" sz="1800" kern="1200" baseline="0" dirty="0" smtClean="0">
                          <a:solidFill>
                            <a:schemeClr val="dk1"/>
                          </a:solidFill>
                          <a:latin typeface="Calibri"/>
                          <a:ea typeface="Calibri"/>
                          <a:cs typeface="Times New Roman"/>
                        </a:rPr>
                        <a:t> and S</a:t>
                      </a:r>
                      <a:r>
                        <a:rPr lang="en-US" sz="1800" kern="1200" dirty="0" smtClean="0">
                          <a:solidFill>
                            <a:schemeClr val="dk1"/>
                          </a:solidFill>
                          <a:latin typeface="Calibri"/>
                          <a:ea typeface="Calibri"/>
                          <a:cs typeface="Times New Roman"/>
                        </a:rPr>
                        <a:t>)</a:t>
                      </a:r>
                      <a:endParaRPr lang="en-GB" sz="1800" kern="1200" dirty="0">
                        <a:solidFill>
                          <a:schemeClr val="dk1"/>
                        </a:solidFill>
                        <a:latin typeface="Calibri"/>
                        <a:ea typeface="Calibri"/>
                        <a:cs typeface="Times New Roman"/>
                      </a:endParaRPr>
                    </a:p>
                  </a:txBody>
                  <a:tcPr/>
                </a:tc>
                <a:tc>
                  <a:txBody>
                    <a:bodyPr/>
                    <a:lstStyle/>
                    <a:p>
                      <a:r>
                        <a:rPr lang="en-GB" sz="1800" kern="1200" dirty="0" smtClean="0">
                          <a:solidFill>
                            <a:schemeClr val="dk1"/>
                          </a:solidFill>
                          <a:latin typeface="Calibri"/>
                          <a:ea typeface="Calibri"/>
                          <a:cs typeface="Times New Roman"/>
                        </a:rPr>
                        <a:t>Release 2</a:t>
                      </a:r>
                      <a:endParaRPr lang="en-GB" sz="1800" kern="1200" dirty="0">
                        <a:solidFill>
                          <a:schemeClr val="dk1"/>
                        </a:solidFill>
                        <a:latin typeface="Calibri"/>
                        <a:ea typeface="Calibri"/>
                        <a:cs typeface="Times New Roman"/>
                      </a:endParaRPr>
                    </a:p>
                  </a:txBody>
                  <a:tcPr/>
                </a:tc>
                <a:tc>
                  <a:txBody>
                    <a:bodyPr/>
                    <a:lstStyle/>
                    <a:p>
                      <a:r>
                        <a:rPr lang="en-GB" sz="1800" kern="1200" dirty="0" smtClean="0">
                          <a:solidFill>
                            <a:schemeClr val="dk1"/>
                          </a:solidFill>
                          <a:latin typeface="Calibri"/>
                          <a:ea typeface="Calibri"/>
                          <a:cs typeface="Times New Roman"/>
                        </a:rPr>
                        <a:t>Q2 2019</a:t>
                      </a:r>
                      <a:endParaRPr lang="en-GB" sz="1800" kern="1200" dirty="0">
                        <a:solidFill>
                          <a:schemeClr val="dk1"/>
                        </a:solidFill>
                        <a:latin typeface="Calibri"/>
                        <a:ea typeface="Calibri"/>
                        <a:cs typeface="Times New Roman"/>
                      </a:endParaRPr>
                    </a:p>
                  </a:txBody>
                  <a:tcPr/>
                </a:tc>
              </a:tr>
              <a:tr h="370840">
                <a:tc>
                  <a: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en-GB" sz="1800" dirty="0" err="1" smtClean="0">
                          <a:latin typeface="Calibri"/>
                          <a:ea typeface="Calibri"/>
                          <a:cs typeface="Times New Roman"/>
                        </a:rPr>
                        <a:t>Metop</a:t>
                      </a:r>
                      <a:r>
                        <a:rPr lang="en-GB" sz="1800" dirty="0" smtClean="0">
                          <a:latin typeface="Calibri"/>
                          <a:ea typeface="Calibri"/>
                          <a:cs typeface="Times New Roman"/>
                        </a:rPr>
                        <a:t> AVHRR Dual Wind AMV</a:t>
                      </a:r>
                      <a:endParaRPr lang="en-GB" sz="1800" dirty="0" smtClean="0">
                        <a:latin typeface="Times New Roman"/>
                        <a:ea typeface="Times New Roman"/>
                        <a:cs typeface="Times New Roman"/>
                      </a:endParaRPr>
                    </a:p>
                  </a:txBody>
                  <a:tcPr/>
                </a:tc>
                <a:tc>
                  <a:txBody>
                    <a:bodyPr/>
                    <a:lstStyle/>
                    <a:p>
                      <a:r>
                        <a:rPr lang="en-GB" sz="1800" kern="1200" dirty="0" smtClean="0">
                          <a:solidFill>
                            <a:schemeClr val="dk1"/>
                          </a:solidFill>
                          <a:latin typeface="Calibri"/>
                          <a:ea typeface="Calibri"/>
                          <a:cs typeface="Times New Roman"/>
                        </a:rPr>
                        <a:t>2011 - present</a:t>
                      </a:r>
                      <a:endParaRPr lang="en-GB" sz="1800" kern="1200" dirty="0">
                        <a:solidFill>
                          <a:schemeClr val="dk1"/>
                        </a:solidFill>
                        <a:latin typeface="Calibri"/>
                        <a:ea typeface="Calibri"/>
                        <a:cs typeface="Times New Roman"/>
                      </a:endParaRPr>
                    </a:p>
                  </a:txBody>
                  <a:tcPr/>
                </a:tc>
                <a:tc>
                  <a:txBody>
                    <a:bodyPr/>
                    <a:lstStyle/>
                    <a:p>
                      <a:r>
                        <a:rPr lang="en-GB" sz="1800" kern="1200" dirty="0" smtClean="0">
                          <a:solidFill>
                            <a:schemeClr val="dk1"/>
                          </a:solidFill>
                          <a:latin typeface="Calibri"/>
                          <a:ea typeface="Calibri"/>
                          <a:cs typeface="Times New Roman"/>
                        </a:rPr>
                        <a:t>Global</a:t>
                      </a:r>
                      <a:endParaRPr lang="en-GB" sz="1800" kern="1200" dirty="0">
                        <a:solidFill>
                          <a:schemeClr val="dk1"/>
                        </a:solidFill>
                        <a:latin typeface="Calibri"/>
                        <a:ea typeface="Calibri"/>
                        <a:cs typeface="Times New Roman"/>
                      </a:endParaRPr>
                    </a:p>
                  </a:txBody>
                  <a:tcPr/>
                </a:tc>
                <a:tc>
                  <a:txBody>
                    <a:bodyPr/>
                    <a:lstStyle/>
                    <a:p>
                      <a:r>
                        <a:rPr lang="en-GB" sz="1800" kern="1200" dirty="0" smtClean="0">
                          <a:solidFill>
                            <a:schemeClr val="dk1"/>
                          </a:solidFill>
                          <a:latin typeface="Calibri"/>
                          <a:ea typeface="Calibri"/>
                          <a:cs typeface="Times New Roman"/>
                        </a:rPr>
                        <a:t>Release 1</a:t>
                      </a:r>
                      <a:endParaRPr lang="en-GB" sz="1800" kern="1200" dirty="0">
                        <a:solidFill>
                          <a:schemeClr val="dk1"/>
                        </a:solidFill>
                        <a:latin typeface="Calibri"/>
                        <a:ea typeface="Calibri"/>
                        <a:cs typeface="Times New Roman"/>
                      </a:endParaRPr>
                    </a:p>
                  </a:txBody>
                  <a:tcPr/>
                </a:tc>
                <a:tc>
                  <a:txBody>
                    <a:bodyPr/>
                    <a:lstStyle/>
                    <a:p>
                      <a:r>
                        <a:rPr lang="en-GB" sz="1800" kern="1200" dirty="0" smtClean="0">
                          <a:solidFill>
                            <a:schemeClr val="dk1"/>
                          </a:solidFill>
                          <a:latin typeface="Calibri"/>
                          <a:ea typeface="Calibri"/>
                          <a:cs typeface="Times New Roman"/>
                        </a:rPr>
                        <a:t>Q2 2019</a:t>
                      </a:r>
                      <a:endParaRPr lang="en-GB" sz="1800" kern="1200" dirty="0">
                        <a:solidFill>
                          <a:schemeClr val="dk1"/>
                        </a:solidFill>
                        <a:latin typeface="Calibri"/>
                        <a:ea typeface="Calibri"/>
                        <a:cs typeface="Times New Roman"/>
                      </a:endParaRPr>
                    </a:p>
                  </a:txBody>
                  <a:tcPr/>
                </a:tc>
              </a:tr>
              <a:tr h="370840">
                <a:tc>
                  <a: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en-GB" sz="1800" dirty="0" smtClean="0">
                          <a:latin typeface="Calibri"/>
                          <a:ea typeface="Calibri"/>
                          <a:cs typeface="Times New Roman"/>
                        </a:rPr>
                        <a:t>NOAA AVHRR Polar AMV GAC</a:t>
                      </a:r>
                      <a:endParaRPr lang="en-GB" sz="1800" dirty="0" smtClean="0">
                        <a:latin typeface="Times New Roman"/>
                        <a:ea typeface="Times New Roman"/>
                        <a:cs typeface="Times New Roman"/>
                      </a:endParaRPr>
                    </a:p>
                  </a:txBody>
                  <a:tcPr/>
                </a:tc>
                <a:tc>
                  <a:txBody>
                    <a:bodyPr/>
                    <a:lstStyle/>
                    <a:p>
                      <a:r>
                        <a:rPr lang="en-GB" sz="1800" kern="1200" dirty="0" smtClean="0">
                          <a:solidFill>
                            <a:schemeClr val="dk1"/>
                          </a:solidFill>
                          <a:latin typeface="Calibri"/>
                          <a:ea typeface="Calibri"/>
                          <a:cs typeface="Times New Roman"/>
                        </a:rPr>
                        <a:t>1979 - present</a:t>
                      </a:r>
                      <a:endParaRPr lang="en-GB" sz="1800" kern="1200" dirty="0">
                        <a:solidFill>
                          <a:schemeClr val="dk1"/>
                        </a:solidFill>
                        <a:latin typeface="Calibri"/>
                        <a:ea typeface="Calibri"/>
                        <a:cs typeface="Times New Roman"/>
                      </a:endParaRPr>
                    </a:p>
                  </a:txBody>
                  <a:tcPr/>
                </a:tc>
                <a:tc>
                  <a: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Calibri"/>
                          <a:ea typeface="Calibri"/>
                          <a:cs typeface="Times New Roman"/>
                        </a:rPr>
                        <a:t>Polar region (up to 50°N and S)</a:t>
                      </a:r>
                      <a:endParaRPr lang="en-GB" sz="1800" kern="1200" dirty="0" smtClean="0">
                        <a:solidFill>
                          <a:schemeClr val="dk1"/>
                        </a:solidFill>
                        <a:latin typeface="Calibri"/>
                        <a:ea typeface="Calibri"/>
                        <a:cs typeface="Times New Roman"/>
                      </a:endParaRPr>
                    </a:p>
                  </a:txBody>
                  <a:tcPr/>
                </a:tc>
                <a:tc>
                  <a:txBody>
                    <a:bodyPr/>
                    <a:lstStyle/>
                    <a:p>
                      <a:r>
                        <a:rPr lang="en-GB" sz="1800" kern="1200" dirty="0" smtClean="0">
                          <a:solidFill>
                            <a:schemeClr val="dk1"/>
                          </a:solidFill>
                          <a:latin typeface="Calibri"/>
                          <a:ea typeface="Calibri"/>
                          <a:cs typeface="Times New Roman"/>
                        </a:rPr>
                        <a:t>Release 1 extension</a:t>
                      </a:r>
                      <a:endParaRPr lang="en-GB" sz="1800" kern="1200" dirty="0">
                        <a:solidFill>
                          <a:schemeClr val="dk1"/>
                        </a:solidFill>
                        <a:latin typeface="Calibri"/>
                        <a:ea typeface="Calibri"/>
                        <a:cs typeface="Times New Roman"/>
                      </a:endParaRPr>
                    </a:p>
                  </a:txBody>
                  <a:tcPr/>
                </a:tc>
                <a:tc>
                  <a:txBody>
                    <a:bodyPr/>
                    <a:lstStyle/>
                    <a:p>
                      <a:r>
                        <a:rPr lang="en-GB" sz="1800" kern="1200" dirty="0" smtClean="0">
                          <a:solidFill>
                            <a:schemeClr val="dk1"/>
                          </a:solidFill>
                          <a:latin typeface="Calibri"/>
                          <a:ea typeface="Calibri"/>
                          <a:cs typeface="Times New Roman"/>
                        </a:rPr>
                        <a:t>Q4 2020</a:t>
                      </a:r>
                      <a:endParaRPr lang="en-GB" sz="1800" kern="1200" dirty="0">
                        <a:solidFill>
                          <a:schemeClr val="dk1"/>
                        </a:solidFill>
                        <a:latin typeface="Calibri"/>
                        <a:ea typeface="Calibri"/>
                        <a:cs typeface="Times New Roman"/>
                      </a:endParaRPr>
                    </a:p>
                  </a:txBody>
                  <a:tcPr/>
                </a:tc>
              </a:tr>
            </a:tbl>
          </a:graphicData>
        </a:graphic>
      </p:graphicFrame>
    </p:spTree>
    <p:extLst>
      <p:ext uri="{BB962C8B-B14F-4D97-AF65-F5344CB8AC3E}">
        <p14:creationId xmlns:p14="http://schemas.microsoft.com/office/powerpoint/2010/main" val="154729930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AMV reprocessing for climate: why ?</a:t>
            </a:r>
            <a:endParaRPr lang="en-GB" dirty="0"/>
          </a:p>
        </p:txBody>
      </p:sp>
      <p:sp>
        <p:nvSpPr>
          <p:cNvPr id="4" name="Rectangle 3"/>
          <p:cNvSpPr/>
          <p:nvPr/>
        </p:nvSpPr>
        <p:spPr>
          <a:xfrm>
            <a:off x="68351" y="1019183"/>
            <a:ext cx="9503764" cy="4493538"/>
          </a:xfrm>
          <a:prstGeom prst="rect">
            <a:avLst/>
          </a:prstGeom>
        </p:spPr>
        <p:txBody>
          <a:bodyPr wrap="square">
            <a:spAutoFit/>
          </a:bodyPr>
          <a:lstStyle/>
          <a:p>
            <a:r>
              <a:rPr lang="fr-FR" sz="2200" b="0" dirty="0">
                <a:solidFill>
                  <a:schemeClr val="tx1"/>
                </a:solidFill>
              </a:rPr>
              <a:t>At EUMETSAT </a:t>
            </a:r>
            <a:r>
              <a:rPr lang="fr-FR" sz="2200" b="0" dirty="0" err="1">
                <a:solidFill>
                  <a:schemeClr val="tx1"/>
                </a:solidFill>
              </a:rPr>
              <a:t>we</a:t>
            </a:r>
            <a:r>
              <a:rPr lang="fr-FR" sz="2200" b="0" dirty="0">
                <a:solidFill>
                  <a:schemeClr val="tx1"/>
                </a:solidFill>
              </a:rPr>
              <a:t> </a:t>
            </a:r>
            <a:r>
              <a:rPr lang="fr-FR" sz="2200" b="0" dirty="0" err="1">
                <a:solidFill>
                  <a:schemeClr val="tx1"/>
                </a:solidFill>
              </a:rPr>
              <a:t>produce</a:t>
            </a:r>
            <a:r>
              <a:rPr lang="fr-FR" sz="2200" b="0" dirty="0">
                <a:solidFill>
                  <a:schemeClr val="tx1"/>
                </a:solidFill>
              </a:rPr>
              <a:t> in real time </a:t>
            </a:r>
            <a:r>
              <a:rPr lang="fr-FR" sz="2200" b="0" dirty="0" err="1">
                <a:solidFill>
                  <a:schemeClr val="tx1"/>
                </a:solidFill>
              </a:rPr>
              <a:t>meteorological</a:t>
            </a:r>
            <a:r>
              <a:rPr lang="fr-FR" sz="2200" b="0" dirty="0">
                <a:solidFill>
                  <a:schemeClr val="tx1"/>
                </a:solidFill>
              </a:rPr>
              <a:t> </a:t>
            </a:r>
            <a:r>
              <a:rPr lang="fr-FR" sz="2200" b="0" dirty="0" err="1">
                <a:solidFill>
                  <a:schemeClr val="tx1"/>
                </a:solidFill>
              </a:rPr>
              <a:t>products</a:t>
            </a:r>
            <a:r>
              <a:rPr lang="fr-FR" sz="2200" b="0" dirty="0">
                <a:solidFill>
                  <a:schemeClr val="tx1"/>
                </a:solidFill>
              </a:rPr>
              <a:t> </a:t>
            </a:r>
            <a:r>
              <a:rPr lang="fr-FR" sz="2200" b="0" dirty="0" err="1">
                <a:solidFill>
                  <a:schemeClr val="tx1"/>
                </a:solidFill>
              </a:rPr>
              <a:t>from</a:t>
            </a:r>
            <a:r>
              <a:rPr lang="fr-FR" sz="2200" b="0" dirty="0">
                <a:solidFill>
                  <a:schemeClr val="tx1"/>
                </a:solidFill>
              </a:rPr>
              <a:t> polar and </a:t>
            </a:r>
            <a:r>
              <a:rPr lang="fr-FR" sz="2200" b="0" dirty="0" err="1">
                <a:solidFill>
                  <a:schemeClr val="tx1"/>
                </a:solidFill>
              </a:rPr>
              <a:t>geostatinary</a:t>
            </a:r>
            <a:r>
              <a:rPr lang="fr-FR" sz="2200" b="0" dirty="0">
                <a:solidFill>
                  <a:schemeClr val="tx1"/>
                </a:solidFill>
              </a:rPr>
              <a:t> satellites. </a:t>
            </a:r>
            <a:r>
              <a:rPr lang="fr-FR" sz="2200" b="0" dirty="0" err="1">
                <a:solidFill>
                  <a:schemeClr val="tx1"/>
                </a:solidFill>
              </a:rPr>
              <a:t>Those</a:t>
            </a:r>
            <a:r>
              <a:rPr lang="fr-FR" sz="2200" b="0" dirty="0">
                <a:solidFill>
                  <a:schemeClr val="tx1"/>
                </a:solidFill>
              </a:rPr>
              <a:t> data are </a:t>
            </a:r>
            <a:r>
              <a:rPr lang="fr-FR" sz="2200" b="0" dirty="0" err="1">
                <a:solidFill>
                  <a:schemeClr val="tx1"/>
                </a:solidFill>
              </a:rPr>
              <a:t>mainly</a:t>
            </a:r>
            <a:r>
              <a:rPr lang="fr-FR" sz="2200" b="0" dirty="0">
                <a:solidFill>
                  <a:schemeClr val="tx1"/>
                </a:solidFill>
              </a:rPr>
              <a:t> </a:t>
            </a:r>
            <a:r>
              <a:rPr lang="fr-FR" sz="2200" b="0" dirty="0" err="1">
                <a:solidFill>
                  <a:schemeClr val="tx1"/>
                </a:solidFill>
              </a:rPr>
              <a:t>used</a:t>
            </a:r>
            <a:r>
              <a:rPr lang="fr-FR" sz="2200" b="0" dirty="0">
                <a:solidFill>
                  <a:schemeClr val="tx1"/>
                </a:solidFill>
              </a:rPr>
              <a:t> for </a:t>
            </a:r>
            <a:r>
              <a:rPr lang="fr-FR" sz="2200" b="0" dirty="0" err="1">
                <a:solidFill>
                  <a:schemeClr val="tx1"/>
                </a:solidFill>
              </a:rPr>
              <a:t>weather</a:t>
            </a:r>
            <a:r>
              <a:rPr lang="fr-FR" sz="2200" b="0" dirty="0">
                <a:solidFill>
                  <a:schemeClr val="tx1"/>
                </a:solidFill>
              </a:rPr>
              <a:t> </a:t>
            </a:r>
            <a:r>
              <a:rPr lang="fr-FR" sz="2200" b="0" dirty="0" err="1">
                <a:solidFill>
                  <a:schemeClr val="tx1"/>
                </a:solidFill>
              </a:rPr>
              <a:t>forecasting</a:t>
            </a:r>
            <a:r>
              <a:rPr lang="fr-FR" sz="2200" b="0" dirty="0">
                <a:solidFill>
                  <a:schemeClr val="tx1"/>
                </a:solidFill>
              </a:rPr>
              <a:t> application.</a:t>
            </a:r>
          </a:p>
          <a:p>
            <a:endParaRPr lang="fr-FR" sz="2200" b="0" dirty="0" smtClean="0">
              <a:solidFill>
                <a:schemeClr val="tx1"/>
              </a:solidFill>
            </a:endParaRPr>
          </a:p>
          <a:p>
            <a:r>
              <a:rPr lang="fr-FR" sz="2200" b="0" dirty="0" err="1" smtClean="0">
                <a:solidFill>
                  <a:schemeClr val="tx1"/>
                </a:solidFill>
              </a:rPr>
              <a:t>Because</a:t>
            </a:r>
            <a:r>
              <a:rPr lang="fr-FR" sz="2200" b="0" dirty="0" smtClean="0">
                <a:solidFill>
                  <a:schemeClr val="tx1"/>
                </a:solidFill>
              </a:rPr>
              <a:t> </a:t>
            </a:r>
            <a:r>
              <a:rPr lang="fr-FR" sz="2200" b="0" dirty="0" err="1">
                <a:solidFill>
                  <a:schemeClr val="tx1"/>
                </a:solidFill>
              </a:rPr>
              <a:t>we</a:t>
            </a:r>
            <a:r>
              <a:rPr lang="fr-FR" sz="2200" b="0" dirty="0">
                <a:solidFill>
                  <a:schemeClr val="tx1"/>
                </a:solidFill>
              </a:rPr>
              <a:t> have </a:t>
            </a:r>
            <a:r>
              <a:rPr lang="fr-FR" sz="2200" b="0" dirty="0" err="1">
                <a:solidFill>
                  <a:schemeClr val="tx1"/>
                </a:solidFill>
              </a:rPr>
              <a:t>several</a:t>
            </a:r>
            <a:r>
              <a:rPr lang="fr-FR" sz="2200" b="0" dirty="0">
                <a:solidFill>
                  <a:schemeClr val="tx1"/>
                </a:solidFill>
              </a:rPr>
              <a:t> </a:t>
            </a:r>
            <a:r>
              <a:rPr lang="fr-FR" sz="2200" b="0" dirty="0" err="1">
                <a:solidFill>
                  <a:schemeClr val="tx1"/>
                </a:solidFill>
              </a:rPr>
              <a:t>decade</a:t>
            </a:r>
            <a:r>
              <a:rPr lang="fr-FR" sz="2200" b="0" dirty="0">
                <a:solidFill>
                  <a:schemeClr val="tx1"/>
                </a:solidFill>
              </a:rPr>
              <a:t> of satellite data. </a:t>
            </a:r>
            <a:r>
              <a:rPr lang="fr-FR" sz="2200" b="0" dirty="0" err="1">
                <a:solidFill>
                  <a:schemeClr val="tx1"/>
                </a:solidFill>
              </a:rPr>
              <a:t>We</a:t>
            </a:r>
            <a:r>
              <a:rPr lang="fr-FR" sz="2200" b="0" dirty="0">
                <a:solidFill>
                  <a:schemeClr val="tx1"/>
                </a:solidFill>
              </a:rPr>
              <a:t> have a long </a:t>
            </a:r>
            <a:r>
              <a:rPr lang="fr-FR" sz="2200" b="0" dirty="0" err="1">
                <a:solidFill>
                  <a:schemeClr val="tx1"/>
                </a:solidFill>
              </a:rPr>
              <a:t>enough</a:t>
            </a:r>
            <a:r>
              <a:rPr lang="fr-FR" sz="2200" b="0" dirty="0">
                <a:solidFill>
                  <a:schemeClr val="tx1"/>
                </a:solidFill>
              </a:rPr>
              <a:t> time </a:t>
            </a:r>
            <a:r>
              <a:rPr lang="fr-FR" sz="2200" b="0" dirty="0" err="1">
                <a:solidFill>
                  <a:schemeClr val="tx1"/>
                </a:solidFill>
              </a:rPr>
              <a:t>series</a:t>
            </a:r>
            <a:r>
              <a:rPr lang="fr-FR" sz="2200" b="0" dirty="0">
                <a:solidFill>
                  <a:schemeClr val="tx1"/>
                </a:solidFill>
              </a:rPr>
              <a:t> to use </a:t>
            </a:r>
            <a:r>
              <a:rPr lang="fr-FR" sz="2200" b="0" dirty="0" err="1">
                <a:solidFill>
                  <a:schemeClr val="tx1"/>
                </a:solidFill>
              </a:rPr>
              <a:t>it</a:t>
            </a:r>
            <a:r>
              <a:rPr lang="fr-FR" sz="2200" b="0" dirty="0">
                <a:solidFill>
                  <a:schemeClr val="tx1"/>
                </a:solidFill>
              </a:rPr>
              <a:t> to </a:t>
            </a:r>
            <a:r>
              <a:rPr lang="fr-FR" sz="2200" b="0" dirty="0" err="1">
                <a:solidFill>
                  <a:schemeClr val="tx1"/>
                </a:solidFill>
              </a:rPr>
              <a:t>try</a:t>
            </a:r>
            <a:r>
              <a:rPr lang="fr-FR" sz="2200" b="0" dirty="0">
                <a:solidFill>
                  <a:schemeClr val="tx1"/>
                </a:solidFill>
              </a:rPr>
              <a:t> to </a:t>
            </a:r>
            <a:r>
              <a:rPr lang="fr-FR" sz="2200" b="0" dirty="0" err="1">
                <a:solidFill>
                  <a:schemeClr val="tx1"/>
                </a:solidFill>
              </a:rPr>
              <a:t>understand</a:t>
            </a:r>
            <a:r>
              <a:rPr lang="fr-FR" sz="2200" b="0" dirty="0">
                <a:solidFill>
                  <a:schemeClr val="tx1"/>
                </a:solidFill>
              </a:rPr>
              <a:t> </a:t>
            </a:r>
            <a:r>
              <a:rPr lang="fr-FR" sz="2200" b="0" dirty="0" err="1">
                <a:solidFill>
                  <a:schemeClr val="tx1"/>
                </a:solidFill>
              </a:rPr>
              <a:t>climate</a:t>
            </a:r>
            <a:r>
              <a:rPr lang="fr-FR" sz="2200" b="0" dirty="0">
                <a:solidFill>
                  <a:schemeClr val="tx1"/>
                </a:solidFill>
              </a:rPr>
              <a:t> and </a:t>
            </a:r>
            <a:r>
              <a:rPr lang="fr-FR" sz="2200" b="0" dirty="0" err="1">
                <a:solidFill>
                  <a:schemeClr val="tx1"/>
                </a:solidFill>
              </a:rPr>
              <a:t>climate</a:t>
            </a:r>
            <a:r>
              <a:rPr lang="fr-FR" sz="2200" b="0" dirty="0">
                <a:solidFill>
                  <a:schemeClr val="tx1"/>
                </a:solidFill>
              </a:rPr>
              <a:t> change.</a:t>
            </a:r>
          </a:p>
          <a:p>
            <a:endParaRPr lang="fr-FR" sz="2200" b="0" dirty="0">
              <a:solidFill>
                <a:schemeClr val="tx1"/>
              </a:solidFill>
            </a:endParaRPr>
          </a:p>
          <a:p>
            <a:r>
              <a:rPr lang="fr-FR" sz="2200" b="0" dirty="0" err="1" smtClean="0">
                <a:solidFill>
                  <a:schemeClr val="tx1"/>
                </a:solidFill>
              </a:rPr>
              <a:t>We</a:t>
            </a:r>
            <a:r>
              <a:rPr lang="fr-FR" sz="2200" b="0" dirty="0" smtClean="0">
                <a:solidFill>
                  <a:schemeClr val="tx1"/>
                </a:solidFill>
              </a:rPr>
              <a:t> </a:t>
            </a:r>
            <a:r>
              <a:rPr lang="fr-FR" sz="2200" b="0" dirty="0" err="1" smtClean="0">
                <a:solidFill>
                  <a:schemeClr val="tx1"/>
                </a:solidFill>
              </a:rPr>
              <a:t>reprocess</a:t>
            </a:r>
            <a:r>
              <a:rPr lang="fr-FR" sz="2200" b="0" dirty="0" smtClean="0">
                <a:solidFill>
                  <a:schemeClr val="tx1"/>
                </a:solidFill>
              </a:rPr>
              <a:t> AMV </a:t>
            </a:r>
            <a:r>
              <a:rPr lang="fr-FR" sz="2200" b="0" dirty="0" err="1" smtClean="0">
                <a:solidFill>
                  <a:schemeClr val="tx1"/>
                </a:solidFill>
              </a:rPr>
              <a:t>from</a:t>
            </a:r>
            <a:r>
              <a:rPr lang="fr-FR" sz="2200" b="0" dirty="0" smtClean="0">
                <a:solidFill>
                  <a:schemeClr val="tx1"/>
                </a:solidFill>
              </a:rPr>
              <a:t> </a:t>
            </a:r>
            <a:r>
              <a:rPr lang="fr-FR" sz="2200" b="0" dirty="0" err="1" smtClean="0">
                <a:solidFill>
                  <a:schemeClr val="tx1"/>
                </a:solidFill>
              </a:rPr>
              <a:t>our</a:t>
            </a:r>
            <a:r>
              <a:rPr lang="fr-FR" sz="2200" b="0" dirty="0" smtClean="0">
                <a:solidFill>
                  <a:schemeClr val="tx1"/>
                </a:solidFill>
              </a:rPr>
              <a:t> satellite </a:t>
            </a:r>
          </a:p>
          <a:p>
            <a:r>
              <a:rPr lang="fr-FR" sz="2200" b="0" dirty="0" err="1" smtClean="0">
                <a:solidFill>
                  <a:schemeClr val="tx1"/>
                </a:solidFill>
              </a:rPr>
              <a:t>products</a:t>
            </a:r>
            <a:r>
              <a:rPr lang="fr-FR" sz="2200" b="0" dirty="0" smtClean="0">
                <a:solidFill>
                  <a:schemeClr val="tx1"/>
                </a:solidFill>
              </a:rPr>
              <a:t> </a:t>
            </a:r>
            <a:r>
              <a:rPr lang="fr-FR" sz="2200" b="0" dirty="0" err="1" smtClean="0">
                <a:solidFill>
                  <a:schemeClr val="tx1"/>
                </a:solidFill>
              </a:rPr>
              <a:t>with</a:t>
            </a:r>
            <a:r>
              <a:rPr lang="fr-FR" sz="2200" b="0" dirty="0" smtClean="0">
                <a:solidFill>
                  <a:schemeClr val="tx1"/>
                </a:solidFill>
              </a:rPr>
              <a:t> 2 objectives in </a:t>
            </a:r>
            <a:r>
              <a:rPr lang="fr-FR" sz="2200" b="0" dirty="0" err="1" smtClean="0">
                <a:solidFill>
                  <a:schemeClr val="tx1"/>
                </a:solidFill>
              </a:rPr>
              <a:t>mind</a:t>
            </a:r>
            <a:r>
              <a:rPr lang="fr-FR" sz="2200" b="0" dirty="0" smtClean="0">
                <a:solidFill>
                  <a:schemeClr val="tx1"/>
                </a:solidFill>
              </a:rPr>
              <a:t>:</a:t>
            </a:r>
          </a:p>
          <a:p>
            <a:r>
              <a:rPr lang="fr-FR" sz="2200" b="0" dirty="0" smtClean="0">
                <a:solidFill>
                  <a:schemeClr val="tx1"/>
                </a:solidFill>
              </a:rPr>
              <a:t>1- a </a:t>
            </a:r>
            <a:r>
              <a:rPr lang="fr-FR" sz="2200" b="0" dirty="0" err="1" smtClean="0">
                <a:solidFill>
                  <a:schemeClr val="tx1"/>
                </a:solidFill>
              </a:rPr>
              <a:t>better</a:t>
            </a:r>
            <a:r>
              <a:rPr lang="fr-FR" sz="2200" b="0" dirty="0" smtClean="0">
                <a:solidFill>
                  <a:schemeClr val="tx1"/>
                </a:solidFill>
              </a:rPr>
              <a:t> </a:t>
            </a:r>
            <a:r>
              <a:rPr lang="fr-FR" sz="2200" b="0" dirty="0" err="1" smtClean="0">
                <a:solidFill>
                  <a:schemeClr val="tx1"/>
                </a:solidFill>
              </a:rPr>
              <a:t>accuracies</a:t>
            </a:r>
            <a:r>
              <a:rPr lang="fr-FR" sz="2200" b="0" dirty="0" smtClean="0">
                <a:solidFill>
                  <a:schemeClr val="tx1"/>
                </a:solidFill>
              </a:rPr>
              <a:t>, (</a:t>
            </a:r>
            <a:r>
              <a:rPr lang="fr-FR" sz="2200" b="0" dirty="0" err="1" smtClean="0">
                <a:solidFill>
                  <a:schemeClr val="tx1"/>
                </a:solidFill>
              </a:rPr>
              <a:t>e.g</a:t>
            </a:r>
            <a:r>
              <a:rPr lang="fr-FR" sz="2200" b="0" dirty="0" smtClean="0">
                <a:solidFill>
                  <a:schemeClr val="tx1"/>
                </a:solidFill>
              </a:rPr>
              <a:t>. </a:t>
            </a:r>
            <a:r>
              <a:rPr lang="fr-FR" sz="2200" b="0" dirty="0" err="1" smtClean="0">
                <a:solidFill>
                  <a:schemeClr val="tx1"/>
                </a:solidFill>
              </a:rPr>
              <a:t>better</a:t>
            </a:r>
            <a:r>
              <a:rPr lang="fr-FR" sz="2200" b="0" dirty="0" smtClean="0">
                <a:solidFill>
                  <a:schemeClr val="tx1"/>
                </a:solidFill>
              </a:rPr>
              <a:t> </a:t>
            </a:r>
            <a:r>
              <a:rPr lang="fr-FR" sz="2200" b="0" dirty="0" err="1" smtClean="0">
                <a:solidFill>
                  <a:schemeClr val="tx1"/>
                </a:solidFill>
              </a:rPr>
              <a:t>algorithm</a:t>
            </a:r>
            <a:r>
              <a:rPr lang="fr-FR" sz="2200" b="0" dirty="0" smtClean="0">
                <a:solidFill>
                  <a:schemeClr val="tx1"/>
                </a:solidFill>
              </a:rPr>
              <a:t>);</a:t>
            </a:r>
          </a:p>
          <a:p>
            <a:r>
              <a:rPr lang="fr-FR" sz="2200" b="0" dirty="0" smtClean="0">
                <a:solidFill>
                  <a:schemeClr val="tx1"/>
                </a:solidFill>
              </a:rPr>
              <a:t>2- a longer </a:t>
            </a:r>
            <a:r>
              <a:rPr lang="fr-FR" sz="2200" b="0" dirty="0" err="1" smtClean="0">
                <a:solidFill>
                  <a:schemeClr val="tx1"/>
                </a:solidFill>
              </a:rPr>
              <a:t>homogeneous</a:t>
            </a:r>
            <a:r>
              <a:rPr lang="fr-FR" sz="2200" b="0" dirty="0" smtClean="0">
                <a:solidFill>
                  <a:schemeClr val="tx1"/>
                </a:solidFill>
              </a:rPr>
              <a:t> time </a:t>
            </a:r>
            <a:r>
              <a:rPr lang="fr-FR" sz="2200" b="0" dirty="0" err="1" smtClean="0">
                <a:solidFill>
                  <a:schemeClr val="tx1"/>
                </a:solidFill>
              </a:rPr>
              <a:t>series</a:t>
            </a:r>
            <a:r>
              <a:rPr lang="fr-FR" sz="2200" b="0" dirty="0" smtClean="0">
                <a:solidFill>
                  <a:schemeClr val="tx1"/>
                </a:solidFill>
              </a:rPr>
              <a:t> for </a:t>
            </a:r>
          </a:p>
          <a:p>
            <a:r>
              <a:rPr lang="fr-FR" sz="2200" b="0" dirty="0">
                <a:solidFill>
                  <a:schemeClr val="tx1"/>
                </a:solidFill>
              </a:rPr>
              <a:t>m</a:t>
            </a:r>
            <a:r>
              <a:rPr lang="fr-FR" sz="2200" b="0" dirty="0" smtClean="0">
                <a:solidFill>
                  <a:schemeClr val="tx1"/>
                </a:solidFill>
              </a:rPr>
              <a:t>onitoring (</a:t>
            </a:r>
            <a:r>
              <a:rPr lang="fr-FR" sz="2200" b="0" dirty="0" err="1" smtClean="0">
                <a:solidFill>
                  <a:schemeClr val="tx1"/>
                </a:solidFill>
              </a:rPr>
              <a:t>filling</a:t>
            </a:r>
            <a:r>
              <a:rPr lang="fr-FR" sz="2200" b="0" dirty="0" smtClean="0">
                <a:solidFill>
                  <a:schemeClr val="tx1"/>
                </a:solidFill>
              </a:rPr>
              <a:t> gaps).</a:t>
            </a:r>
            <a:endParaRPr lang="fr-FR" sz="2200" b="0" dirty="0">
              <a:solidFill>
                <a:schemeClr val="tx1"/>
              </a:solidFill>
            </a:endParaRPr>
          </a:p>
          <a:p>
            <a:endParaRPr lang="fr-FR" sz="2200" b="0" dirty="0" smtClean="0">
              <a:solidFill>
                <a:schemeClr val="tx1"/>
              </a:solidFill>
            </a:endParaRPr>
          </a:p>
        </p:txBody>
      </p:sp>
      <p:grpSp>
        <p:nvGrpSpPr>
          <p:cNvPr id="5" name="Group 13"/>
          <p:cNvGrpSpPr>
            <a:grpSpLocks/>
          </p:cNvGrpSpPr>
          <p:nvPr/>
        </p:nvGrpSpPr>
        <p:grpSpPr bwMode="auto">
          <a:xfrm>
            <a:off x="6086006" y="3159301"/>
            <a:ext cx="3491433" cy="3298591"/>
            <a:chOff x="2037524" y="655161"/>
            <a:chExt cx="6246051" cy="5886927"/>
          </a:xfrm>
        </p:grpSpPr>
        <p:sp>
          <p:nvSpPr>
            <p:cNvPr id="6" name="Line 6"/>
            <p:cNvSpPr>
              <a:spLocks noChangeShapeType="1"/>
            </p:cNvSpPr>
            <p:nvPr/>
          </p:nvSpPr>
          <p:spPr bwMode="auto">
            <a:xfrm>
              <a:off x="3062288" y="1277938"/>
              <a:ext cx="5211762" cy="14287"/>
            </a:xfrm>
            <a:prstGeom prst="line">
              <a:avLst/>
            </a:prstGeom>
            <a:noFill/>
            <a:ln w="63500">
              <a:solidFill>
                <a:srgbClr val="FF0000"/>
              </a:solidFill>
              <a:round/>
              <a:headEnd/>
              <a:tailEnd type="stealth" w="med" len="med"/>
            </a:ln>
          </p:spPr>
          <p:txBody>
            <a:bodyPr/>
            <a:lstStyle/>
            <a:p>
              <a:endParaRPr lang="en-GB"/>
            </a:p>
          </p:txBody>
        </p:sp>
        <p:sp>
          <p:nvSpPr>
            <p:cNvPr id="7" name="Rectangle 9"/>
            <p:cNvSpPr>
              <a:spLocks noChangeArrowheads="1"/>
            </p:cNvSpPr>
            <p:nvPr/>
          </p:nvSpPr>
          <p:spPr bwMode="auto">
            <a:xfrm>
              <a:off x="5684838" y="1495425"/>
              <a:ext cx="2598737" cy="2524125"/>
            </a:xfrm>
            <a:prstGeom prst="rect">
              <a:avLst/>
            </a:prstGeom>
            <a:solidFill>
              <a:srgbClr val="00FF00"/>
            </a:solidFill>
            <a:ln w="9525">
              <a:solidFill>
                <a:schemeClr val="tx1"/>
              </a:solidFill>
              <a:miter lim="800000"/>
              <a:headEnd/>
              <a:tailEnd/>
            </a:ln>
          </p:spPr>
          <p:txBody>
            <a:bodyPr wrap="none" anchor="ctr"/>
            <a:lstStyle/>
            <a:p>
              <a:pPr algn="ctr"/>
              <a:r>
                <a:rPr lang="fr-FR" sz="1600" dirty="0" err="1">
                  <a:solidFill>
                    <a:schemeClr val="tx1"/>
                  </a:solidFill>
                </a:rPr>
                <a:t>Understand</a:t>
              </a:r>
              <a:r>
                <a:rPr lang="fr-FR" sz="1600" dirty="0">
                  <a:solidFill>
                    <a:schemeClr val="tx1"/>
                  </a:solidFill>
                </a:rPr>
                <a:t> </a:t>
              </a:r>
            </a:p>
            <a:p>
              <a:pPr algn="ctr"/>
              <a:r>
                <a:rPr lang="fr-FR" sz="1600" dirty="0">
                  <a:solidFill>
                    <a:schemeClr val="tx1"/>
                  </a:solidFill>
                </a:rPr>
                <a:t>change</a:t>
              </a:r>
            </a:p>
          </p:txBody>
        </p:sp>
        <p:sp>
          <p:nvSpPr>
            <p:cNvPr id="8" name="Rectangle 10"/>
            <p:cNvSpPr>
              <a:spLocks noChangeArrowheads="1"/>
            </p:cNvSpPr>
            <p:nvPr/>
          </p:nvSpPr>
          <p:spPr bwMode="auto">
            <a:xfrm>
              <a:off x="5684838" y="4017963"/>
              <a:ext cx="2598737" cy="2524125"/>
            </a:xfrm>
            <a:prstGeom prst="rect">
              <a:avLst/>
            </a:prstGeom>
            <a:solidFill>
              <a:srgbClr val="FEDB00"/>
            </a:solidFill>
            <a:ln w="9525">
              <a:solidFill>
                <a:schemeClr val="tx1"/>
              </a:solidFill>
              <a:miter lim="800000"/>
              <a:headEnd/>
              <a:tailEnd/>
            </a:ln>
          </p:spPr>
          <p:txBody>
            <a:bodyPr wrap="none" anchor="ctr"/>
            <a:lstStyle/>
            <a:p>
              <a:pPr algn="ctr"/>
              <a:r>
                <a:rPr lang="fr-FR" sz="1800" dirty="0" err="1">
                  <a:solidFill>
                    <a:schemeClr val="tx1"/>
                  </a:solidFill>
                </a:rPr>
                <a:t>Detect</a:t>
              </a:r>
              <a:r>
                <a:rPr lang="fr-FR" sz="1800" dirty="0">
                  <a:solidFill>
                    <a:schemeClr val="tx1"/>
                  </a:solidFill>
                </a:rPr>
                <a:t> </a:t>
              </a:r>
            </a:p>
            <a:p>
              <a:r>
                <a:rPr lang="fr-FR" sz="1800" dirty="0" smtClean="0">
                  <a:solidFill>
                    <a:schemeClr val="tx1"/>
                  </a:solidFill>
                </a:rPr>
                <a:t>   change</a:t>
              </a:r>
              <a:endParaRPr lang="fr-FR" sz="1800" dirty="0">
                <a:solidFill>
                  <a:schemeClr val="tx1"/>
                </a:solidFill>
              </a:endParaRPr>
            </a:p>
          </p:txBody>
        </p:sp>
        <p:sp>
          <p:nvSpPr>
            <p:cNvPr id="9" name="Rectangle 11"/>
            <p:cNvSpPr>
              <a:spLocks noChangeArrowheads="1"/>
            </p:cNvSpPr>
            <p:nvPr/>
          </p:nvSpPr>
          <p:spPr bwMode="auto">
            <a:xfrm>
              <a:off x="3089275" y="4017963"/>
              <a:ext cx="2598738" cy="2524125"/>
            </a:xfrm>
            <a:prstGeom prst="rect">
              <a:avLst/>
            </a:prstGeom>
            <a:solidFill>
              <a:srgbClr val="C0C0C0"/>
            </a:solidFill>
            <a:ln w="9525">
              <a:solidFill>
                <a:schemeClr val="tx1"/>
              </a:solidFill>
              <a:miter lim="800000"/>
              <a:headEnd/>
              <a:tailEnd/>
            </a:ln>
          </p:spPr>
          <p:txBody>
            <a:bodyPr wrap="none" anchor="ctr"/>
            <a:lstStyle/>
            <a:p>
              <a:pPr algn="ctr"/>
              <a:endParaRPr lang="fr-FR" sz="2000"/>
            </a:p>
          </p:txBody>
        </p:sp>
        <p:sp>
          <p:nvSpPr>
            <p:cNvPr id="10" name="Text Box 12"/>
            <p:cNvSpPr txBox="1">
              <a:spLocks noChangeArrowheads="1"/>
            </p:cNvSpPr>
            <p:nvPr/>
          </p:nvSpPr>
          <p:spPr bwMode="auto">
            <a:xfrm>
              <a:off x="3062288" y="655161"/>
              <a:ext cx="3596440" cy="492443"/>
            </a:xfrm>
            <a:prstGeom prst="rect">
              <a:avLst/>
            </a:prstGeom>
            <a:noFill/>
            <a:ln w="9525">
              <a:noFill/>
              <a:miter lim="800000"/>
              <a:headEnd/>
              <a:tailEnd/>
            </a:ln>
          </p:spPr>
          <p:txBody>
            <a:bodyPr wrap="none">
              <a:spAutoFit/>
            </a:bodyPr>
            <a:lstStyle/>
            <a:p>
              <a:r>
                <a:rPr lang="fr-FR" sz="1800" dirty="0">
                  <a:solidFill>
                    <a:schemeClr val="tx1"/>
                  </a:solidFill>
                </a:rPr>
                <a:t>Long, stable time </a:t>
              </a:r>
              <a:r>
                <a:rPr lang="fr-FR" sz="1800" dirty="0" err="1">
                  <a:solidFill>
                    <a:schemeClr val="tx1"/>
                  </a:solidFill>
                </a:rPr>
                <a:t>series</a:t>
              </a:r>
              <a:endParaRPr lang="fr-FR" sz="1800" dirty="0">
                <a:solidFill>
                  <a:schemeClr val="tx1"/>
                </a:solidFill>
              </a:endParaRPr>
            </a:p>
          </p:txBody>
        </p:sp>
        <p:sp>
          <p:nvSpPr>
            <p:cNvPr id="11" name="Line 14"/>
            <p:cNvSpPr>
              <a:spLocks noChangeShapeType="1"/>
            </p:cNvSpPr>
            <p:nvPr/>
          </p:nvSpPr>
          <p:spPr bwMode="auto">
            <a:xfrm flipV="1">
              <a:off x="2654300" y="1479550"/>
              <a:ext cx="15875" cy="4992688"/>
            </a:xfrm>
            <a:prstGeom prst="line">
              <a:avLst/>
            </a:prstGeom>
            <a:noFill/>
            <a:ln w="63500">
              <a:solidFill>
                <a:srgbClr val="FF0000"/>
              </a:solidFill>
              <a:round/>
              <a:headEnd/>
              <a:tailEnd type="stealth" w="med" len="med"/>
            </a:ln>
          </p:spPr>
          <p:txBody>
            <a:bodyPr/>
            <a:lstStyle/>
            <a:p>
              <a:endParaRPr lang="en-GB"/>
            </a:p>
          </p:txBody>
        </p:sp>
        <p:sp>
          <p:nvSpPr>
            <p:cNvPr id="12" name="Rectangle 16"/>
            <p:cNvSpPr>
              <a:spLocks noChangeArrowheads="1"/>
            </p:cNvSpPr>
            <p:nvPr/>
          </p:nvSpPr>
          <p:spPr bwMode="auto">
            <a:xfrm>
              <a:off x="3089275" y="1495425"/>
              <a:ext cx="2598738" cy="2524125"/>
            </a:xfrm>
            <a:prstGeom prst="rect">
              <a:avLst/>
            </a:prstGeom>
            <a:solidFill>
              <a:srgbClr val="00FFFF"/>
            </a:solidFill>
            <a:ln w="9525">
              <a:solidFill>
                <a:schemeClr val="tx1"/>
              </a:solidFill>
              <a:miter lim="800000"/>
              <a:headEnd/>
              <a:tailEnd/>
            </a:ln>
          </p:spPr>
          <p:txBody>
            <a:bodyPr wrap="none" anchor="ctr"/>
            <a:lstStyle/>
            <a:p>
              <a:pPr algn="ctr"/>
              <a:r>
                <a:rPr lang="fr-FR" sz="1600" dirty="0" err="1">
                  <a:solidFill>
                    <a:schemeClr val="tx1"/>
                  </a:solidFill>
                </a:rPr>
                <a:t>Understand</a:t>
              </a:r>
              <a:r>
                <a:rPr lang="fr-FR" sz="1600" dirty="0">
                  <a:solidFill>
                    <a:schemeClr val="tx1"/>
                  </a:solidFill>
                </a:rPr>
                <a:t> </a:t>
              </a:r>
              <a:endParaRPr lang="fr-FR" sz="1600" dirty="0" smtClean="0">
                <a:solidFill>
                  <a:schemeClr val="tx1"/>
                </a:solidFill>
              </a:endParaRPr>
            </a:p>
            <a:p>
              <a:pPr algn="ctr"/>
              <a:r>
                <a:rPr lang="fr-FR" sz="1600" dirty="0" smtClean="0">
                  <a:solidFill>
                    <a:schemeClr val="tx1"/>
                  </a:solidFill>
                </a:rPr>
                <a:t>short</a:t>
              </a:r>
              <a:endParaRPr lang="fr-FR" sz="1600" dirty="0">
                <a:solidFill>
                  <a:schemeClr val="tx1"/>
                </a:solidFill>
              </a:endParaRPr>
            </a:p>
            <a:p>
              <a:pPr algn="ctr"/>
              <a:r>
                <a:rPr lang="fr-FR" sz="1600" dirty="0">
                  <a:solidFill>
                    <a:schemeClr val="tx1"/>
                  </a:solidFill>
                </a:rPr>
                <a:t> </a:t>
              </a:r>
              <a:r>
                <a:rPr lang="fr-FR" sz="1600" dirty="0" err="1">
                  <a:solidFill>
                    <a:schemeClr val="tx1"/>
                  </a:solidFill>
                </a:rPr>
                <a:t>scale</a:t>
              </a:r>
              <a:r>
                <a:rPr lang="fr-FR" sz="1600" dirty="0">
                  <a:solidFill>
                    <a:schemeClr val="tx1"/>
                  </a:solidFill>
                </a:rPr>
                <a:t> </a:t>
              </a:r>
              <a:endParaRPr lang="fr-FR" sz="1600" dirty="0" smtClean="0">
                <a:solidFill>
                  <a:schemeClr val="tx1"/>
                </a:solidFill>
              </a:endParaRPr>
            </a:p>
            <a:p>
              <a:pPr algn="ctr"/>
              <a:r>
                <a:rPr lang="fr-FR" sz="1600" dirty="0" err="1" smtClean="0">
                  <a:solidFill>
                    <a:schemeClr val="tx1"/>
                  </a:solidFill>
                </a:rPr>
                <a:t>phenomena</a:t>
              </a:r>
              <a:endParaRPr lang="fr-FR" sz="1600" dirty="0">
                <a:solidFill>
                  <a:schemeClr val="tx1"/>
                </a:solidFill>
              </a:endParaRPr>
            </a:p>
          </p:txBody>
        </p:sp>
        <p:sp>
          <p:nvSpPr>
            <p:cNvPr id="13" name="Text Box 20"/>
            <p:cNvSpPr txBox="1">
              <a:spLocks noChangeArrowheads="1"/>
            </p:cNvSpPr>
            <p:nvPr/>
          </p:nvSpPr>
          <p:spPr bwMode="auto">
            <a:xfrm rot="-5400000">
              <a:off x="1446029" y="3882201"/>
              <a:ext cx="1635492" cy="452501"/>
            </a:xfrm>
            <a:prstGeom prst="rect">
              <a:avLst/>
            </a:prstGeom>
            <a:noFill/>
            <a:ln w="9525">
              <a:noFill/>
              <a:miter lim="800000"/>
              <a:headEnd/>
              <a:tailEnd/>
            </a:ln>
          </p:spPr>
          <p:txBody>
            <a:bodyPr wrap="none">
              <a:spAutoFit/>
            </a:bodyPr>
            <a:lstStyle/>
            <a:p>
              <a:r>
                <a:rPr lang="fr-FR" sz="1800" dirty="0" err="1">
                  <a:solidFill>
                    <a:schemeClr val="tx1"/>
                  </a:solidFill>
                </a:rPr>
                <a:t>Accuracy</a:t>
              </a:r>
              <a:endParaRPr lang="fr-FR" sz="1800" dirty="0">
                <a:solidFill>
                  <a:schemeClr val="tx1"/>
                </a:solidFill>
              </a:endParaRPr>
            </a:p>
          </p:txBody>
        </p:sp>
      </p:grpSp>
      <p:pic>
        <p:nvPicPr>
          <p:cNvPr id="15" name="Picture 14"/>
          <p:cNvPicPr>
            <a:picLocks noChangeAspect="1"/>
          </p:cNvPicPr>
          <p:nvPr/>
        </p:nvPicPr>
        <p:blipFill>
          <a:blip r:embed="rId3"/>
          <a:stretch>
            <a:fillRect/>
          </a:stretch>
        </p:blipFill>
        <p:spPr>
          <a:xfrm>
            <a:off x="63027" y="5388399"/>
            <a:ext cx="770776" cy="577338"/>
          </a:xfrm>
          <a:prstGeom prst="rect">
            <a:avLst/>
          </a:prstGeom>
        </p:spPr>
      </p:pic>
      <p:sp>
        <p:nvSpPr>
          <p:cNvPr id="17" name="TextBox 16"/>
          <p:cNvSpPr txBox="1"/>
          <p:nvPr/>
        </p:nvSpPr>
        <p:spPr>
          <a:xfrm>
            <a:off x="833804" y="5310758"/>
            <a:ext cx="5017934" cy="1446550"/>
          </a:xfrm>
          <a:prstGeom prst="rect">
            <a:avLst/>
          </a:prstGeom>
          <a:noFill/>
        </p:spPr>
        <p:txBody>
          <a:bodyPr wrap="square" rtlCol="0">
            <a:spAutoFit/>
          </a:bodyPr>
          <a:lstStyle/>
          <a:p>
            <a:r>
              <a:rPr lang="fr-FR" sz="2200" b="0" i="1" dirty="0" smtClean="0">
                <a:solidFill>
                  <a:schemeClr val="tx1"/>
                </a:solidFill>
              </a:rPr>
              <a:t>The GEO </a:t>
            </a:r>
            <a:r>
              <a:rPr lang="fr-FR" sz="2200" b="0" i="1" dirty="0" err="1" smtClean="0">
                <a:solidFill>
                  <a:schemeClr val="tx1"/>
                </a:solidFill>
              </a:rPr>
              <a:t>reprocessing</a:t>
            </a:r>
            <a:r>
              <a:rPr lang="fr-FR" sz="2200" b="0" i="1" dirty="0" smtClean="0">
                <a:solidFill>
                  <a:schemeClr val="tx1"/>
                </a:solidFill>
              </a:rPr>
              <a:t> </a:t>
            </a:r>
            <a:r>
              <a:rPr lang="fr-FR" sz="2200" b="0" i="1" dirty="0" err="1" smtClean="0">
                <a:solidFill>
                  <a:schemeClr val="tx1"/>
                </a:solidFill>
              </a:rPr>
              <a:t>is</a:t>
            </a:r>
            <a:r>
              <a:rPr lang="fr-FR" sz="2200" b="0" i="1" dirty="0" smtClean="0">
                <a:solidFill>
                  <a:schemeClr val="tx1"/>
                </a:solidFill>
              </a:rPr>
              <a:t> </a:t>
            </a:r>
            <a:r>
              <a:rPr lang="fr-FR" sz="2200" b="0" i="1" dirty="0" err="1" smtClean="0">
                <a:solidFill>
                  <a:schemeClr val="tx1"/>
                </a:solidFill>
              </a:rPr>
              <a:t>done</a:t>
            </a:r>
            <a:r>
              <a:rPr lang="fr-FR" sz="2200" b="0" i="1" dirty="0" smtClean="0">
                <a:solidFill>
                  <a:schemeClr val="tx1"/>
                </a:solidFill>
              </a:rPr>
              <a:t> </a:t>
            </a:r>
            <a:r>
              <a:rPr lang="fr-FR" sz="2200" b="0" i="1" dirty="0" err="1" smtClean="0">
                <a:solidFill>
                  <a:schemeClr val="tx1"/>
                </a:solidFill>
              </a:rPr>
              <a:t>using</a:t>
            </a:r>
            <a:r>
              <a:rPr lang="fr-FR" sz="2200" b="0" i="1" dirty="0" smtClean="0">
                <a:solidFill>
                  <a:schemeClr val="tx1"/>
                </a:solidFill>
              </a:rPr>
              <a:t> new </a:t>
            </a:r>
            <a:r>
              <a:rPr lang="fr-FR" sz="2200" b="0" i="1" dirty="0" err="1" smtClean="0">
                <a:solidFill>
                  <a:schemeClr val="tx1"/>
                </a:solidFill>
              </a:rPr>
              <a:t>recalibrated</a:t>
            </a:r>
            <a:r>
              <a:rPr lang="fr-FR" sz="2200" b="0" i="1" dirty="0" smtClean="0">
                <a:solidFill>
                  <a:schemeClr val="tx1"/>
                </a:solidFill>
              </a:rPr>
              <a:t> (</a:t>
            </a:r>
            <a:r>
              <a:rPr lang="fr-FR" sz="2200" b="0" i="1" dirty="0" err="1" smtClean="0">
                <a:solidFill>
                  <a:schemeClr val="tx1"/>
                </a:solidFill>
              </a:rPr>
              <a:t>sensor</a:t>
            </a:r>
            <a:r>
              <a:rPr lang="fr-FR" sz="2200" b="0" i="1" dirty="0" smtClean="0">
                <a:solidFill>
                  <a:schemeClr val="tx1"/>
                </a:solidFill>
              </a:rPr>
              <a:t> </a:t>
            </a:r>
            <a:r>
              <a:rPr lang="fr-FR" sz="2200" b="0" i="1" dirty="0" err="1" smtClean="0">
                <a:solidFill>
                  <a:schemeClr val="tx1"/>
                </a:solidFill>
              </a:rPr>
              <a:t>equivalent</a:t>
            </a:r>
            <a:r>
              <a:rPr lang="fr-FR" sz="2200" b="0" i="1" dirty="0" smtClean="0">
                <a:solidFill>
                  <a:schemeClr val="tx1"/>
                </a:solidFill>
              </a:rPr>
              <a:t>) level1.5 images</a:t>
            </a:r>
          </a:p>
          <a:p>
            <a:endParaRPr lang="en-GB" sz="2200" b="0" dirty="0">
              <a:solidFill>
                <a:schemeClr val="tx1"/>
              </a:solidFill>
            </a:endParaRPr>
          </a:p>
        </p:txBody>
      </p:sp>
    </p:spTree>
    <p:extLst>
      <p:ext uri="{BB962C8B-B14F-4D97-AF65-F5344CB8AC3E}">
        <p14:creationId xmlns:p14="http://schemas.microsoft.com/office/powerpoint/2010/main" val="385436876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TextBox 3"/>
          <p:cNvSpPr txBox="1"/>
          <p:nvPr/>
        </p:nvSpPr>
        <p:spPr>
          <a:xfrm>
            <a:off x="3743864" y="3588589"/>
            <a:ext cx="1989647" cy="461665"/>
          </a:xfrm>
          <a:prstGeom prst="rect">
            <a:avLst/>
          </a:prstGeom>
          <a:noFill/>
        </p:spPr>
        <p:txBody>
          <a:bodyPr wrap="none" rtlCol="0">
            <a:spAutoFit/>
          </a:bodyPr>
          <a:lstStyle/>
          <a:p>
            <a:r>
              <a:rPr lang="en-US" sz="2400" dirty="0" smtClean="0">
                <a:solidFill>
                  <a:schemeClr val="tx1"/>
                </a:solidFill>
              </a:rPr>
              <a:t>Thank you !</a:t>
            </a:r>
            <a:endParaRPr lang="en-GB" sz="2400" dirty="0">
              <a:solidFill>
                <a:schemeClr val="tx1"/>
              </a:solidFill>
            </a:endParaRPr>
          </a:p>
        </p:txBody>
      </p:sp>
      <p:sp>
        <p:nvSpPr>
          <p:cNvPr id="369666" name="AutoShape 2" descr="Image result for images for thank yo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6" name="Picture 5" descr="merci2.jpg"/>
          <p:cNvPicPr>
            <a:picLocks noChangeAspect="1"/>
          </p:cNvPicPr>
          <p:nvPr/>
        </p:nvPicPr>
        <p:blipFill>
          <a:blip r:embed="rId2" cstate="print"/>
          <a:stretch>
            <a:fillRect/>
          </a:stretch>
        </p:blipFill>
        <p:spPr>
          <a:xfrm>
            <a:off x="1" y="789709"/>
            <a:ext cx="9906000" cy="6068291"/>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Speed bias</a:t>
            </a:r>
            <a:endParaRPr lang="en-GB" dirty="0"/>
          </a:p>
        </p:txBody>
      </p:sp>
      <p:pic>
        <p:nvPicPr>
          <p:cNvPr id="366594" name="Picture 2" descr="timeseries_bias__N"/>
          <p:cNvPicPr>
            <a:picLocks noChangeAspect="1" noChangeArrowheads="1"/>
          </p:cNvPicPr>
          <p:nvPr/>
        </p:nvPicPr>
        <p:blipFill>
          <a:blip r:embed="rId3">
            <a:extLst>
              <a:ext uri="{28A0092B-C50C-407E-A947-70E740481C1C}">
                <a14:useLocalDpi xmlns:a14="http://schemas.microsoft.com/office/drawing/2010/main" val="0"/>
              </a:ext>
            </a:extLst>
          </a:blip>
          <a:srcRect l="7362" t="9756" r="8714" b="7182"/>
          <a:stretch>
            <a:fillRect/>
          </a:stretch>
        </p:blipFill>
        <p:spPr bwMode="auto">
          <a:xfrm>
            <a:off x="109091" y="972120"/>
            <a:ext cx="7730091"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6595" name="Picture 3" descr="timeseries_bias__S"/>
          <p:cNvPicPr>
            <a:picLocks noChangeAspect="1" noChangeArrowheads="1"/>
          </p:cNvPicPr>
          <p:nvPr/>
        </p:nvPicPr>
        <p:blipFill>
          <a:blip r:embed="rId4">
            <a:extLst>
              <a:ext uri="{28A0092B-C50C-407E-A947-70E740481C1C}">
                <a14:useLocalDpi xmlns:a14="http://schemas.microsoft.com/office/drawing/2010/main" val="0"/>
              </a:ext>
            </a:extLst>
          </a:blip>
          <a:srcRect l="7274" t="10136" r="9204" b="7739"/>
          <a:stretch>
            <a:fillRect/>
          </a:stretch>
        </p:blipFill>
        <p:spPr bwMode="auto">
          <a:xfrm>
            <a:off x="109090" y="3733352"/>
            <a:ext cx="7730091"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814452" y="1644484"/>
            <a:ext cx="1809233" cy="830997"/>
          </a:xfrm>
          <a:prstGeom prst="rect">
            <a:avLst/>
          </a:prstGeom>
          <a:noFill/>
        </p:spPr>
        <p:txBody>
          <a:bodyPr wrap="square" rtlCol="0">
            <a:spAutoFit/>
          </a:bodyPr>
          <a:lstStyle/>
          <a:p>
            <a:r>
              <a:rPr lang="en-GB" sz="2400" dirty="0" smtClean="0">
                <a:solidFill>
                  <a:schemeClr val="tx1"/>
                </a:solidFill>
              </a:rPr>
              <a:t>Northern pole</a:t>
            </a:r>
            <a:endParaRPr lang="en-GB" sz="2400" dirty="0">
              <a:solidFill>
                <a:schemeClr val="tx1"/>
              </a:solidFill>
            </a:endParaRPr>
          </a:p>
        </p:txBody>
      </p:sp>
      <p:sp>
        <p:nvSpPr>
          <p:cNvPr id="7" name="TextBox 6"/>
          <p:cNvSpPr txBox="1"/>
          <p:nvPr/>
        </p:nvSpPr>
        <p:spPr>
          <a:xfrm>
            <a:off x="7904393" y="4503052"/>
            <a:ext cx="1809233" cy="830997"/>
          </a:xfrm>
          <a:prstGeom prst="rect">
            <a:avLst/>
          </a:prstGeom>
          <a:noFill/>
        </p:spPr>
        <p:txBody>
          <a:bodyPr wrap="square" rtlCol="0">
            <a:spAutoFit/>
          </a:bodyPr>
          <a:lstStyle/>
          <a:p>
            <a:r>
              <a:rPr lang="en-GB" sz="2400" dirty="0" smtClean="0">
                <a:solidFill>
                  <a:schemeClr val="tx1"/>
                </a:solidFill>
              </a:rPr>
              <a:t>Southern pole</a:t>
            </a:r>
            <a:endParaRPr lang="en-GB" sz="2400" dirty="0">
              <a:solidFill>
                <a:schemeClr val="tx1"/>
              </a:solidFill>
            </a:endParaRPr>
          </a:p>
        </p:txBody>
      </p:sp>
    </p:spTree>
    <p:extLst>
      <p:ext uri="{BB962C8B-B14F-4D97-AF65-F5344CB8AC3E}">
        <p14:creationId xmlns:p14="http://schemas.microsoft.com/office/powerpoint/2010/main" val="11763051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rmse</a:t>
            </a:r>
            <a:endParaRPr lang="en-GB" dirty="0"/>
          </a:p>
        </p:txBody>
      </p:sp>
      <p:sp>
        <p:nvSpPr>
          <p:cNvPr id="6" name="TextBox 5"/>
          <p:cNvSpPr txBox="1"/>
          <p:nvPr/>
        </p:nvSpPr>
        <p:spPr>
          <a:xfrm>
            <a:off x="7814452" y="1644484"/>
            <a:ext cx="1809233" cy="830997"/>
          </a:xfrm>
          <a:prstGeom prst="rect">
            <a:avLst/>
          </a:prstGeom>
          <a:noFill/>
        </p:spPr>
        <p:txBody>
          <a:bodyPr wrap="square" rtlCol="0">
            <a:spAutoFit/>
          </a:bodyPr>
          <a:lstStyle/>
          <a:p>
            <a:r>
              <a:rPr lang="en-GB" sz="2400" dirty="0" smtClean="0">
                <a:solidFill>
                  <a:schemeClr val="tx1"/>
                </a:solidFill>
              </a:rPr>
              <a:t>Northern pole</a:t>
            </a:r>
            <a:endParaRPr lang="en-GB" sz="2400" dirty="0">
              <a:solidFill>
                <a:schemeClr val="tx1"/>
              </a:solidFill>
            </a:endParaRPr>
          </a:p>
        </p:txBody>
      </p:sp>
      <p:sp>
        <p:nvSpPr>
          <p:cNvPr id="7" name="TextBox 6"/>
          <p:cNvSpPr txBox="1"/>
          <p:nvPr/>
        </p:nvSpPr>
        <p:spPr>
          <a:xfrm>
            <a:off x="7904393" y="4503052"/>
            <a:ext cx="1809233" cy="830997"/>
          </a:xfrm>
          <a:prstGeom prst="rect">
            <a:avLst/>
          </a:prstGeom>
          <a:noFill/>
        </p:spPr>
        <p:txBody>
          <a:bodyPr wrap="square" rtlCol="0">
            <a:spAutoFit/>
          </a:bodyPr>
          <a:lstStyle/>
          <a:p>
            <a:r>
              <a:rPr lang="en-GB" sz="2400" dirty="0" smtClean="0">
                <a:solidFill>
                  <a:schemeClr val="tx1"/>
                </a:solidFill>
              </a:rPr>
              <a:t>Southern pole</a:t>
            </a:r>
            <a:endParaRPr lang="en-GB" sz="2400" dirty="0">
              <a:solidFill>
                <a:schemeClr val="tx1"/>
              </a:solidFill>
            </a:endParaRPr>
          </a:p>
        </p:txBody>
      </p:sp>
      <p:pic>
        <p:nvPicPr>
          <p:cNvPr id="367618" name="Picture 2" descr="timeseries_rmse__N"/>
          <p:cNvPicPr>
            <a:picLocks noChangeAspect="1" noChangeArrowheads="1"/>
          </p:cNvPicPr>
          <p:nvPr/>
        </p:nvPicPr>
        <p:blipFill>
          <a:blip r:embed="rId3">
            <a:extLst>
              <a:ext uri="{28A0092B-C50C-407E-A947-70E740481C1C}">
                <a14:useLocalDpi xmlns:a14="http://schemas.microsoft.com/office/drawing/2010/main" val="0"/>
              </a:ext>
            </a:extLst>
          </a:blip>
          <a:srcRect l="8905" t="10495" r="8905" b="7169"/>
          <a:stretch>
            <a:fillRect/>
          </a:stretch>
        </p:blipFill>
        <p:spPr bwMode="auto">
          <a:xfrm>
            <a:off x="139914" y="951573"/>
            <a:ext cx="7555430"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7619" name="Picture 3" descr="timeseries_rmse__S"/>
          <p:cNvPicPr>
            <a:picLocks noChangeAspect="1" noChangeArrowheads="1"/>
          </p:cNvPicPr>
          <p:nvPr/>
        </p:nvPicPr>
        <p:blipFill>
          <a:blip r:embed="rId4">
            <a:extLst>
              <a:ext uri="{28A0092B-C50C-407E-A947-70E740481C1C}">
                <a14:useLocalDpi xmlns:a14="http://schemas.microsoft.com/office/drawing/2010/main" val="0"/>
              </a:ext>
            </a:extLst>
          </a:blip>
          <a:srcRect l="9314" t="10675" r="8815" b="7921"/>
          <a:stretch>
            <a:fillRect/>
          </a:stretch>
        </p:blipFill>
        <p:spPr bwMode="auto">
          <a:xfrm>
            <a:off x="139914" y="4041030"/>
            <a:ext cx="755543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747314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773587" cy="854075"/>
          </a:xfrm>
        </p:spPr>
        <p:txBody>
          <a:bodyPr/>
          <a:lstStyle/>
          <a:p>
            <a:r>
              <a:rPr lang="en-GB" dirty="0"/>
              <a:t>AMV reprocessing for climate: </a:t>
            </a:r>
            <a:r>
              <a:rPr lang="en-GB" dirty="0" smtClean="0"/>
              <a:t>to which usage </a:t>
            </a:r>
            <a:r>
              <a:rPr lang="en-GB" dirty="0"/>
              <a:t>?</a:t>
            </a:r>
          </a:p>
        </p:txBody>
      </p:sp>
      <p:sp>
        <p:nvSpPr>
          <p:cNvPr id="4" name="Rectangle 3"/>
          <p:cNvSpPr/>
          <p:nvPr/>
        </p:nvSpPr>
        <p:spPr>
          <a:xfrm>
            <a:off x="177684" y="859796"/>
            <a:ext cx="9711128" cy="461665"/>
          </a:xfrm>
          <a:prstGeom prst="rect">
            <a:avLst/>
          </a:prstGeom>
        </p:spPr>
        <p:txBody>
          <a:bodyPr wrap="square">
            <a:spAutoFit/>
          </a:bodyPr>
          <a:lstStyle/>
          <a:p>
            <a:pPr marL="342900" indent="-342900">
              <a:spcBef>
                <a:spcPts val="900"/>
              </a:spcBef>
              <a:buFont typeface="Arial" panose="020B0604020202020204" pitchFamily="34" charset="0"/>
              <a:buChar char="•"/>
            </a:pPr>
            <a:r>
              <a:rPr lang="en-GB" sz="2400" dirty="0" smtClean="0">
                <a:solidFill>
                  <a:schemeClr val="tx1"/>
                </a:solidFill>
              </a:rPr>
              <a:t>Reanalyses</a:t>
            </a:r>
            <a:r>
              <a:rPr lang="en-GB" sz="2400" b="0" dirty="0" smtClean="0">
                <a:solidFill>
                  <a:schemeClr val="tx1"/>
                </a:solidFill>
              </a:rPr>
              <a:t> using Earth system models</a:t>
            </a:r>
          </a:p>
        </p:txBody>
      </p:sp>
      <p:grpSp>
        <p:nvGrpSpPr>
          <p:cNvPr id="37" name="Group 36"/>
          <p:cNvGrpSpPr/>
          <p:nvPr/>
        </p:nvGrpSpPr>
        <p:grpSpPr>
          <a:xfrm>
            <a:off x="241031" y="1265014"/>
            <a:ext cx="8947937" cy="3212321"/>
            <a:chOff x="-158200" y="1404310"/>
            <a:chExt cx="12422937" cy="4796115"/>
          </a:xfrm>
        </p:grpSpPr>
        <p:sp>
          <p:nvSpPr>
            <p:cNvPr id="38" name="Rectangle 105"/>
            <p:cNvSpPr>
              <a:spLocks noChangeArrowheads="1"/>
            </p:cNvSpPr>
            <p:nvPr/>
          </p:nvSpPr>
          <p:spPr bwMode="auto">
            <a:xfrm>
              <a:off x="4290115" y="4102676"/>
              <a:ext cx="184731" cy="220188"/>
            </a:xfrm>
            <a:prstGeom prst="rect">
              <a:avLst/>
            </a:prstGeom>
            <a:solidFill>
              <a:schemeClr val="bg1"/>
            </a:solidFill>
            <a:ln w="9525">
              <a:noFill/>
              <a:miter lim="800000"/>
              <a:headEnd/>
              <a:tailEnd/>
            </a:ln>
          </p:spPr>
          <p:txBody>
            <a:bodyPr wrap="none" anchor="ctr">
              <a:spAutoFit/>
            </a:bodyPr>
            <a:lstStyle/>
            <a:p>
              <a:endParaRPr lang="en-US" sz="831"/>
            </a:p>
          </p:txBody>
        </p:sp>
        <p:sp>
          <p:nvSpPr>
            <p:cNvPr id="39" name="Line 4"/>
            <p:cNvSpPr>
              <a:spLocks noChangeShapeType="1"/>
            </p:cNvSpPr>
            <p:nvPr/>
          </p:nvSpPr>
          <p:spPr bwMode="auto">
            <a:xfrm flipH="1">
              <a:off x="6414751" y="2304840"/>
              <a:ext cx="3102" cy="3735046"/>
            </a:xfrm>
            <a:prstGeom prst="line">
              <a:avLst/>
            </a:prstGeom>
            <a:noFill/>
            <a:ln w="19050">
              <a:solidFill>
                <a:schemeClr val="tx1"/>
              </a:solidFill>
              <a:round/>
              <a:headEnd type="arrow" w="med" len="med"/>
              <a:tailEnd/>
            </a:ln>
          </p:spPr>
          <p:txBody>
            <a:bodyPr/>
            <a:lstStyle/>
            <a:p>
              <a:endParaRPr lang="en-GB" sz="831"/>
            </a:p>
          </p:txBody>
        </p:sp>
        <p:sp>
          <p:nvSpPr>
            <p:cNvPr id="40" name="Line 5"/>
            <p:cNvSpPr>
              <a:spLocks noChangeShapeType="1"/>
            </p:cNvSpPr>
            <p:nvPr/>
          </p:nvSpPr>
          <p:spPr bwMode="auto">
            <a:xfrm flipV="1">
              <a:off x="4290116" y="6086786"/>
              <a:ext cx="7315196" cy="25122"/>
            </a:xfrm>
            <a:prstGeom prst="line">
              <a:avLst/>
            </a:prstGeom>
            <a:noFill/>
            <a:ln w="28575">
              <a:solidFill>
                <a:schemeClr val="tx1"/>
              </a:solidFill>
              <a:round/>
              <a:headEnd/>
              <a:tailEnd type="arrow" w="med" len="med"/>
            </a:ln>
          </p:spPr>
          <p:txBody>
            <a:bodyPr/>
            <a:lstStyle/>
            <a:p>
              <a:endParaRPr lang="en-GB" sz="831"/>
            </a:p>
          </p:txBody>
        </p:sp>
        <p:sp>
          <p:nvSpPr>
            <p:cNvPr id="41" name="Freeform 6"/>
            <p:cNvSpPr>
              <a:spLocks/>
            </p:cNvSpPr>
            <p:nvPr/>
          </p:nvSpPr>
          <p:spPr bwMode="auto">
            <a:xfrm>
              <a:off x="4883597" y="2155371"/>
              <a:ext cx="7042638" cy="3261946"/>
            </a:xfrm>
            <a:custGeom>
              <a:avLst/>
              <a:gdLst>
                <a:gd name="T0" fmla="*/ 0 w 4436"/>
                <a:gd name="T1" fmla="*/ 2147483647 h 2226"/>
                <a:gd name="T2" fmla="*/ 2147483647 w 4436"/>
                <a:gd name="T3" fmla="*/ 2147483647 h 2226"/>
                <a:gd name="T4" fmla="*/ 2147483647 w 4436"/>
                <a:gd name="T5" fmla="*/ 2147483647 h 2226"/>
                <a:gd name="T6" fmla="*/ 2147483647 w 4436"/>
                <a:gd name="T7" fmla="*/ 2147483647 h 2226"/>
                <a:gd name="T8" fmla="*/ 0 60000 65536"/>
                <a:gd name="T9" fmla="*/ 0 60000 65536"/>
                <a:gd name="T10" fmla="*/ 0 60000 65536"/>
                <a:gd name="T11" fmla="*/ 0 60000 65536"/>
                <a:gd name="T12" fmla="*/ 0 w 4436"/>
                <a:gd name="T13" fmla="*/ 0 h 2226"/>
                <a:gd name="T14" fmla="*/ 4436 w 4436"/>
                <a:gd name="T15" fmla="*/ 2226 h 2226"/>
              </a:gdLst>
              <a:ahLst/>
              <a:cxnLst>
                <a:cxn ang="T8">
                  <a:pos x="T0" y="T1"/>
                </a:cxn>
                <a:cxn ang="T9">
                  <a:pos x="T2" y="T3"/>
                </a:cxn>
                <a:cxn ang="T10">
                  <a:pos x="T4" y="T5"/>
                </a:cxn>
                <a:cxn ang="T11">
                  <a:pos x="T6" y="T7"/>
                </a:cxn>
              </a:cxnLst>
              <a:rect l="T12" t="T13" r="T14" b="T15"/>
              <a:pathLst>
                <a:path w="4436" h="2226">
                  <a:moveTo>
                    <a:pt x="0" y="1915"/>
                  </a:moveTo>
                  <a:cubicBezTo>
                    <a:pt x="896" y="2226"/>
                    <a:pt x="1501" y="1418"/>
                    <a:pt x="1883" y="1145"/>
                  </a:cubicBezTo>
                  <a:cubicBezTo>
                    <a:pt x="2265" y="872"/>
                    <a:pt x="2993" y="1907"/>
                    <a:pt x="3322" y="1692"/>
                  </a:cubicBezTo>
                  <a:cubicBezTo>
                    <a:pt x="3627" y="1487"/>
                    <a:pt x="3783" y="0"/>
                    <a:pt x="4436" y="498"/>
                  </a:cubicBezTo>
                </a:path>
              </a:pathLst>
            </a:custGeom>
            <a:noFill/>
            <a:ln w="19050" cmpd="sng">
              <a:solidFill>
                <a:srgbClr val="FF0000"/>
              </a:solidFill>
              <a:round/>
              <a:headEnd/>
              <a:tailEnd/>
            </a:ln>
          </p:spPr>
          <p:txBody>
            <a:bodyPr/>
            <a:lstStyle/>
            <a:p>
              <a:endParaRPr lang="en-GB" sz="831"/>
            </a:p>
          </p:txBody>
        </p:sp>
        <p:sp>
          <p:nvSpPr>
            <p:cNvPr id="42" name="Line 12"/>
            <p:cNvSpPr>
              <a:spLocks noChangeShapeType="1"/>
            </p:cNvSpPr>
            <p:nvPr/>
          </p:nvSpPr>
          <p:spPr bwMode="auto">
            <a:xfrm>
              <a:off x="9143469" y="2603778"/>
              <a:ext cx="23446" cy="3508131"/>
            </a:xfrm>
            <a:prstGeom prst="line">
              <a:avLst/>
            </a:prstGeom>
            <a:noFill/>
            <a:ln w="28575">
              <a:solidFill>
                <a:schemeClr val="tx1"/>
              </a:solidFill>
              <a:round/>
              <a:headEnd/>
              <a:tailEnd/>
            </a:ln>
          </p:spPr>
          <p:txBody>
            <a:bodyPr/>
            <a:lstStyle/>
            <a:p>
              <a:endParaRPr lang="en-GB" sz="831"/>
            </a:p>
          </p:txBody>
        </p:sp>
        <p:sp>
          <p:nvSpPr>
            <p:cNvPr id="43" name="Text Box 65"/>
            <p:cNvSpPr txBox="1">
              <a:spLocks noChangeArrowheads="1"/>
            </p:cNvSpPr>
            <p:nvPr/>
          </p:nvSpPr>
          <p:spPr bwMode="auto">
            <a:xfrm>
              <a:off x="-158200" y="5262306"/>
              <a:ext cx="6336921" cy="505474"/>
            </a:xfrm>
            <a:prstGeom prst="rect">
              <a:avLst/>
            </a:prstGeom>
            <a:noFill/>
            <a:ln w="9525">
              <a:noFill/>
              <a:miter lim="800000"/>
              <a:headEnd/>
              <a:tailEnd/>
            </a:ln>
          </p:spPr>
          <p:txBody>
            <a:bodyPr wrap="square">
              <a:spAutoFit/>
            </a:bodyPr>
            <a:lstStyle/>
            <a:p>
              <a:r>
                <a:rPr lang="fr-FR" sz="1600" b="0" dirty="0" err="1" smtClean="0">
                  <a:solidFill>
                    <a:srgbClr val="0000FF"/>
                  </a:solidFill>
                  <a:latin typeface="Arial Unicode MS" pitchFamily="34" charset="-128"/>
                </a:rPr>
                <a:t>Earth</a:t>
              </a:r>
              <a:r>
                <a:rPr lang="fr-FR" sz="1600" b="0" dirty="0" smtClean="0">
                  <a:solidFill>
                    <a:srgbClr val="0000FF"/>
                  </a:solidFill>
                  <a:latin typeface="Arial Unicode MS" pitchFamily="34" charset="-128"/>
                </a:rPr>
                <a:t> system </a:t>
              </a:r>
              <a:r>
                <a:rPr lang="fr-FR" sz="1600" b="0" dirty="0" err="1" smtClean="0">
                  <a:solidFill>
                    <a:srgbClr val="0000FF"/>
                  </a:solidFill>
                  <a:latin typeface="Arial Unicode MS" pitchFamily="34" charset="-128"/>
                </a:rPr>
                <a:t>modeling</a:t>
              </a:r>
              <a:r>
                <a:rPr lang="fr-FR" sz="1600" b="0" dirty="0" smtClean="0">
                  <a:solidFill>
                    <a:srgbClr val="0000FF"/>
                  </a:solidFill>
                  <a:latin typeface="Arial Unicode MS" pitchFamily="34" charset="-128"/>
                </a:rPr>
                <a:t> </a:t>
              </a:r>
              <a:r>
                <a:rPr lang="fr-FR" sz="1600" b="0" dirty="0" err="1" smtClean="0">
                  <a:solidFill>
                    <a:srgbClr val="0000FF"/>
                  </a:solidFill>
                  <a:latin typeface="Arial Unicode MS" pitchFamily="34" charset="-128"/>
                </a:rPr>
                <a:t>without</a:t>
              </a:r>
              <a:r>
                <a:rPr lang="fr-FR" sz="1600" b="0" dirty="0">
                  <a:solidFill>
                    <a:srgbClr val="0000FF"/>
                  </a:solidFill>
                  <a:latin typeface="Arial Unicode MS" pitchFamily="34" charset="-128"/>
                </a:rPr>
                <a:t> </a:t>
              </a:r>
              <a:r>
                <a:rPr lang="fr-FR" sz="1600" b="0" dirty="0" smtClean="0">
                  <a:solidFill>
                    <a:srgbClr val="0000FF"/>
                  </a:solidFill>
                  <a:latin typeface="Arial Unicode MS" pitchFamily="34" charset="-128"/>
                </a:rPr>
                <a:t>observations</a:t>
              </a:r>
              <a:endParaRPr lang="fr-FR" sz="1600" b="0" dirty="0">
                <a:solidFill>
                  <a:srgbClr val="0000FF"/>
                </a:solidFill>
                <a:latin typeface="Arial Unicode MS" pitchFamily="34" charset="-128"/>
              </a:endParaRPr>
            </a:p>
          </p:txBody>
        </p:sp>
        <p:sp>
          <p:nvSpPr>
            <p:cNvPr id="44" name="Text Box 66"/>
            <p:cNvSpPr txBox="1">
              <a:spLocks noChangeArrowheads="1"/>
            </p:cNvSpPr>
            <p:nvPr/>
          </p:nvSpPr>
          <p:spPr bwMode="auto">
            <a:xfrm>
              <a:off x="2112799" y="4481206"/>
              <a:ext cx="2638914" cy="382195"/>
            </a:xfrm>
            <a:prstGeom prst="rect">
              <a:avLst/>
            </a:prstGeom>
            <a:noFill/>
            <a:ln w="9525">
              <a:noFill/>
              <a:miter lim="800000"/>
              <a:headEnd/>
              <a:tailEnd/>
            </a:ln>
          </p:spPr>
          <p:txBody>
            <a:bodyPr wrap="none">
              <a:spAutoFit/>
            </a:bodyPr>
            <a:lstStyle/>
            <a:p>
              <a:r>
                <a:rPr lang="fr-FR" sz="1600" b="0" dirty="0">
                  <a:solidFill>
                    <a:srgbClr val="FF0000"/>
                  </a:solidFill>
                  <a:latin typeface="Arial Unicode MS" pitchFamily="34" charset="-128"/>
                </a:rPr>
                <a:t>« Real </a:t>
              </a:r>
              <a:r>
                <a:rPr lang="fr-FR" sz="1600" b="0" dirty="0" err="1" smtClean="0">
                  <a:solidFill>
                    <a:srgbClr val="FF0000"/>
                  </a:solidFill>
                  <a:latin typeface="Arial Unicode MS" pitchFamily="34" charset="-128"/>
                </a:rPr>
                <a:t>Earth</a:t>
              </a:r>
              <a:r>
                <a:rPr lang="fr-FR" sz="1600" b="0" dirty="0" smtClean="0">
                  <a:solidFill>
                    <a:srgbClr val="FF0000"/>
                  </a:solidFill>
                  <a:latin typeface="Arial Unicode MS" pitchFamily="34" charset="-128"/>
                </a:rPr>
                <a:t> system</a:t>
              </a:r>
              <a:r>
                <a:rPr lang="fr-FR" sz="1600" b="0" dirty="0">
                  <a:solidFill>
                    <a:srgbClr val="FF0000"/>
                  </a:solidFill>
                  <a:latin typeface="Arial Unicode MS" pitchFamily="34" charset="-128"/>
                </a:rPr>
                <a:t> »  </a:t>
              </a:r>
            </a:p>
          </p:txBody>
        </p:sp>
        <p:sp>
          <p:nvSpPr>
            <p:cNvPr id="45" name="Text Box 67"/>
            <p:cNvSpPr txBox="1">
              <a:spLocks noChangeArrowheads="1"/>
            </p:cNvSpPr>
            <p:nvPr/>
          </p:nvSpPr>
          <p:spPr bwMode="auto">
            <a:xfrm>
              <a:off x="11545928" y="5775522"/>
              <a:ext cx="718809" cy="424903"/>
            </a:xfrm>
            <a:prstGeom prst="rect">
              <a:avLst/>
            </a:prstGeom>
            <a:noFill/>
            <a:ln w="9525">
              <a:noFill/>
              <a:miter lim="800000"/>
              <a:headEnd/>
              <a:tailEnd/>
            </a:ln>
          </p:spPr>
          <p:txBody>
            <a:bodyPr wrap="none">
              <a:spAutoFit/>
            </a:bodyPr>
            <a:lstStyle/>
            <a:p>
              <a:r>
                <a:rPr lang="fr-FR" sz="1846" b="0" dirty="0">
                  <a:solidFill>
                    <a:srgbClr val="000000"/>
                  </a:solidFill>
                  <a:latin typeface="Arial Unicode MS" pitchFamily="34" charset="-128"/>
                </a:rPr>
                <a:t>time</a:t>
              </a:r>
            </a:p>
          </p:txBody>
        </p:sp>
        <p:sp>
          <p:nvSpPr>
            <p:cNvPr id="46" name="Oval 73"/>
            <p:cNvSpPr>
              <a:spLocks noChangeArrowheads="1"/>
            </p:cNvSpPr>
            <p:nvPr/>
          </p:nvSpPr>
          <p:spPr bwMode="auto">
            <a:xfrm>
              <a:off x="6423715" y="4863401"/>
              <a:ext cx="152400" cy="140677"/>
            </a:xfrm>
            <a:prstGeom prst="ellipse">
              <a:avLst/>
            </a:prstGeom>
            <a:solidFill>
              <a:srgbClr val="99C221"/>
            </a:solidFill>
            <a:ln w="19050">
              <a:solidFill>
                <a:srgbClr val="00B050"/>
              </a:solidFill>
              <a:round/>
              <a:headEnd/>
              <a:tailEnd/>
            </a:ln>
          </p:spPr>
          <p:txBody>
            <a:bodyPr wrap="none" anchor="ctr"/>
            <a:lstStyle/>
            <a:p>
              <a:endParaRPr lang="en-US" sz="831"/>
            </a:p>
          </p:txBody>
        </p:sp>
        <p:sp>
          <p:nvSpPr>
            <p:cNvPr id="47" name="Oval 74"/>
            <p:cNvSpPr>
              <a:spLocks noChangeArrowheads="1"/>
            </p:cNvSpPr>
            <p:nvPr/>
          </p:nvSpPr>
          <p:spPr bwMode="auto">
            <a:xfrm>
              <a:off x="6957115" y="4511709"/>
              <a:ext cx="152400" cy="140677"/>
            </a:xfrm>
            <a:prstGeom prst="ellipse">
              <a:avLst/>
            </a:prstGeom>
            <a:solidFill>
              <a:srgbClr val="99C221"/>
            </a:solidFill>
            <a:ln w="19050">
              <a:solidFill>
                <a:srgbClr val="00B050"/>
              </a:solidFill>
              <a:round/>
              <a:headEnd/>
              <a:tailEnd/>
            </a:ln>
          </p:spPr>
          <p:txBody>
            <a:bodyPr wrap="none" anchor="ctr"/>
            <a:lstStyle/>
            <a:p>
              <a:endParaRPr lang="en-US" sz="831"/>
            </a:p>
          </p:txBody>
        </p:sp>
        <p:sp>
          <p:nvSpPr>
            <p:cNvPr id="48" name="Oval 75"/>
            <p:cNvSpPr>
              <a:spLocks noChangeArrowheads="1"/>
            </p:cNvSpPr>
            <p:nvPr/>
          </p:nvSpPr>
          <p:spPr bwMode="auto">
            <a:xfrm>
              <a:off x="6499915" y="4300693"/>
              <a:ext cx="152400" cy="140677"/>
            </a:xfrm>
            <a:prstGeom prst="ellipse">
              <a:avLst/>
            </a:prstGeom>
            <a:solidFill>
              <a:srgbClr val="99C221"/>
            </a:solidFill>
            <a:ln w="19050">
              <a:solidFill>
                <a:srgbClr val="00B050"/>
              </a:solidFill>
              <a:round/>
              <a:headEnd/>
              <a:tailEnd/>
            </a:ln>
          </p:spPr>
          <p:txBody>
            <a:bodyPr wrap="none" anchor="ctr"/>
            <a:lstStyle/>
            <a:p>
              <a:endParaRPr lang="en-US" sz="831"/>
            </a:p>
          </p:txBody>
        </p:sp>
        <p:sp>
          <p:nvSpPr>
            <p:cNvPr id="49" name="Oval 76"/>
            <p:cNvSpPr>
              <a:spLocks noChangeArrowheads="1"/>
            </p:cNvSpPr>
            <p:nvPr/>
          </p:nvSpPr>
          <p:spPr bwMode="auto">
            <a:xfrm>
              <a:off x="7414315" y="4300693"/>
              <a:ext cx="152400" cy="140677"/>
            </a:xfrm>
            <a:prstGeom prst="ellipse">
              <a:avLst/>
            </a:prstGeom>
            <a:solidFill>
              <a:srgbClr val="99C221"/>
            </a:solidFill>
            <a:ln w="19050">
              <a:solidFill>
                <a:srgbClr val="00B050"/>
              </a:solidFill>
              <a:round/>
              <a:headEnd/>
              <a:tailEnd/>
            </a:ln>
          </p:spPr>
          <p:txBody>
            <a:bodyPr wrap="none" anchor="ctr"/>
            <a:lstStyle/>
            <a:p>
              <a:endParaRPr lang="en-US" sz="831"/>
            </a:p>
          </p:txBody>
        </p:sp>
        <p:sp>
          <p:nvSpPr>
            <p:cNvPr id="50" name="Oval 77"/>
            <p:cNvSpPr>
              <a:spLocks noChangeArrowheads="1"/>
            </p:cNvSpPr>
            <p:nvPr/>
          </p:nvSpPr>
          <p:spPr bwMode="auto">
            <a:xfrm>
              <a:off x="8100115" y="4019339"/>
              <a:ext cx="152400" cy="140677"/>
            </a:xfrm>
            <a:prstGeom prst="ellipse">
              <a:avLst/>
            </a:prstGeom>
            <a:solidFill>
              <a:srgbClr val="99C221"/>
            </a:solidFill>
            <a:ln w="19050">
              <a:solidFill>
                <a:srgbClr val="00B050"/>
              </a:solidFill>
              <a:round/>
              <a:headEnd/>
              <a:tailEnd/>
            </a:ln>
          </p:spPr>
          <p:txBody>
            <a:bodyPr wrap="none" anchor="ctr"/>
            <a:lstStyle/>
            <a:p>
              <a:endParaRPr lang="en-US" sz="831"/>
            </a:p>
          </p:txBody>
        </p:sp>
        <p:sp>
          <p:nvSpPr>
            <p:cNvPr id="51" name="Oval 78"/>
            <p:cNvSpPr>
              <a:spLocks noChangeArrowheads="1"/>
            </p:cNvSpPr>
            <p:nvPr/>
          </p:nvSpPr>
          <p:spPr bwMode="auto">
            <a:xfrm>
              <a:off x="7185715" y="3878662"/>
              <a:ext cx="152400" cy="140677"/>
            </a:xfrm>
            <a:prstGeom prst="ellipse">
              <a:avLst/>
            </a:prstGeom>
            <a:solidFill>
              <a:srgbClr val="99C221"/>
            </a:solidFill>
            <a:ln w="19050">
              <a:solidFill>
                <a:srgbClr val="00B050"/>
              </a:solidFill>
              <a:round/>
              <a:headEnd/>
              <a:tailEnd/>
            </a:ln>
          </p:spPr>
          <p:txBody>
            <a:bodyPr wrap="none" anchor="ctr"/>
            <a:lstStyle/>
            <a:p>
              <a:endParaRPr lang="en-US" sz="831"/>
            </a:p>
          </p:txBody>
        </p:sp>
        <p:sp>
          <p:nvSpPr>
            <p:cNvPr id="52" name="Oval 79"/>
            <p:cNvSpPr>
              <a:spLocks noChangeArrowheads="1"/>
            </p:cNvSpPr>
            <p:nvPr/>
          </p:nvSpPr>
          <p:spPr bwMode="auto">
            <a:xfrm>
              <a:off x="8633515" y="4160016"/>
              <a:ext cx="152400" cy="140677"/>
            </a:xfrm>
            <a:prstGeom prst="ellipse">
              <a:avLst/>
            </a:prstGeom>
            <a:solidFill>
              <a:srgbClr val="99C221"/>
            </a:solidFill>
            <a:ln w="19050">
              <a:solidFill>
                <a:srgbClr val="00B050"/>
              </a:solidFill>
              <a:round/>
              <a:headEnd/>
              <a:tailEnd/>
            </a:ln>
          </p:spPr>
          <p:txBody>
            <a:bodyPr wrap="none" anchor="ctr"/>
            <a:lstStyle/>
            <a:p>
              <a:endParaRPr lang="en-US" sz="831"/>
            </a:p>
          </p:txBody>
        </p:sp>
        <p:sp>
          <p:nvSpPr>
            <p:cNvPr id="53" name="Oval 80"/>
            <p:cNvSpPr>
              <a:spLocks noChangeArrowheads="1"/>
            </p:cNvSpPr>
            <p:nvPr/>
          </p:nvSpPr>
          <p:spPr bwMode="auto">
            <a:xfrm>
              <a:off x="7719115" y="4652386"/>
              <a:ext cx="152400" cy="140677"/>
            </a:xfrm>
            <a:prstGeom prst="ellipse">
              <a:avLst/>
            </a:prstGeom>
            <a:solidFill>
              <a:srgbClr val="99C221"/>
            </a:solidFill>
            <a:ln w="19050">
              <a:solidFill>
                <a:srgbClr val="00B050"/>
              </a:solidFill>
              <a:round/>
              <a:headEnd/>
              <a:tailEnd/>
            </a:ln>
          </p:spPr>
          <p:txBody>
            <a:bodyPr wrap="none" anchor="ctr"/>
            <a:lstStyle/>
            <a:p>
              <a:endParaRPr lang="en-US" sz="831"/>
            </a:p>
          </p:txBody>
        </p:sp>
        <p:sp>
          <p:nvSpPr>
            <p:cNvPr id="54" name="Oval 81"/>
            <p:cNvSpPr>
              <a:spLocks noChangeArrowheads="1"/>
            </p:cNvSpPr>
            <p:nvPr/>
          </p:nvSpPr>
          <p:spPr bwMode="auto">
            <a:xfrm>
              <a:off x="8785915" y="3808324"/>
              <a:ext cx="152400" cy="140677"/>
            </a:xfrm>
            <a:prstGeom prst="ellipse">
              <a:avLst/>
            </a:prstGeom>
            <a:solidFill>
              <a:srgbClr val="99C221"/>
            </a:solidFill>
            <a:ln w="19050">
              <a:solidFill>
                <a:srgbClr val="00B050"/>
              </a:solidFill>
              <a:round/>
              <a:headEnd/>
              <a:tailEnd/>
            </a:ln>
          </p:spPr>
          <p:txBody>
            <a:bodyPr wrap="none" anchor="ctr"/>
            <a:lstStyle/>
            <a:p>
              <a:endParaRPr lang="en-US" sz="831"/>
            </a:p>
          </p:txBody>
        </p:sp>
        <p:grpSp>
          <p:nvGrpSpPr>
            <p:cNvPr id="55" name="Group 82"/>
            <p:cNvGrpSpPr>
              <a:grpSpLocks/>
            </p:cNvGrpSpPr>
            <p:nvPr/>
          </p:nvGrpSpPr>
          <p:grpSpPr bwMode="auto">
            <a:xfrm>
              <a:off x="1188235" y="3702997"/>
              <a:ext cx="4137792" cy="382766"/>
              <a:chOff x="-350" y="496"/>
              <a:chExt cx="2543" cy="227"/>
            </a:xfrm>
          </p:grpSpPr>
          <p:sp>
            <p:nvSpPr>
              <p:cNvPr id="65" name="Text Box 83"/>
              <p:cNvSpPr txBox="1">
                <a:spLocks noChangeArrowheads="1"/>
              </p:cNvSpPr>
              <p:nvPr/>
            </p:nvSpPr>
            <p:spPr bwMode="auto">
              <a:xfrm>
                <a:off x="-241" y="496"/>
                <a:ext cx="2434" cy="227"/>
              </a:xfrm>
              <a:prstGeom prst="rect">
                <a:avLst/>
              </a:prstGeom>
              <a:noFill/>
              <a:ln w="9525">
                <a:noFill/>
                <a:miter lim="800000"/>
                <a:headEnd/>
                <a:tailEnd/>
              </a:ln>
            </p:spPr>
            <p:txBody>
              <a:bodyPr wrap="none">
                <a:spAutoFit/>
              </a:bodyPr>
              <a:lstStyle/>
              <a:p>
                <a:r>
                  <a:rPr lang="fr-FR" sz="1600" b="0" dirty="0" err="1" smtClean="0">
                    <a:solidFill>
                      <a:srgbClr val="99C221"/>
                    </a:solidFill>
                    <a:latin typeface="Arial Unicode MS" pitchFamily="34" charset="-128"/>
                  </a:rPr>
                  <a:t>Climate</a:t>
                </a:r>
                <a:r>
                  <a:rPr lang="fr-FR" sz="1600" b="0" dirty="0" smtClean="0">
                    <a:solidFill>
                      <a:srgbClr val="99C221"/>
                    </a:solidFill>
                    <a:latin typeface="Arial Unicode MS" pitchFamily="34" charset="-128"/>
                  </a:rPr>
                  <a:t> data records (Observations)</a:t>
                </a:r>
                <a:endParaRPr lang="fr-FR" sz="1600" b="0" dirty="0">
                  <a:solidFill>
                    <a:srgbClr val="99C221"/>
                  </a:solidFill>
                  <a:latin typeface="Arial Unicode MS" pitchFamily="34" charset="-128"/>
                </a:endParaRPr>
              </a:p>
            </p:txBody>
          </p:sp>
          <p:sp>
            <p:nvSpPr>
              <p:cNvPr id="66" name="Oval 84"/>
              <p:cNvSpPr>
                <a:spLocks noChangeArrowheads="1"/>
              </p:cNvSpPr>
              <p:nvPr/>
            </p:nvSpPr>
            <p:spPr bwMode="auto">
              <a:xfrm>
                <a:off x="-350" y="600"/>
                <a:ext cx="96" cy="96"/>
              </a:xfrm>
              <a:prstGeom prst="ellipse">
                <a:avLst/>
              </a:prstGeom>
              <a:solidFill>
                <a:srgbClr val="99C221"/>
              </a:solidFill>
              <a:ln w="19050">
                <a:solidFill>
                  <a:srgbClr val="00B050"/>
                </a:solidFill>
                <a:round/>
                <a:headEnd/>
                <a:tailEnd/>
              </a:ln>
            </p:spPr>
            <p:txBody>
              <a:bodyPr wrap="none" anchor="ctr"/>
              <a:lstStyle/>
              <a:p>
                <a:endParaRPr lang="en-US" sz="831"/>
              </a:p>
            </p:txBody>
          </p:sp>
        </p:grpSp>
        <p:sp>
          <p:nvSpPr>
            <p:cNvPr id="63" name="Freeform 87"/>
            <p:cNvSpPr>
              <a:spLocks/>
            </p:cNvSpPr>
            <p:nvPr/>
          </p:nvSpPr>
          <p:spPr bwMode="auto">
            <a:xfrm>
              <a:off x="4809231" y="4325606"/>
              <a:ext cx="7191738" cy="1575288"/>
            </a:xfrm>
            <a:custGeom>
              <a:avLst/>
              <a:gdLst>
                <a:gd name="T0" fmla="*/ 0 w 4530"/>
                <a:gd name="T1" fmla="*/ 608 h 1075"/>
                <a:gd name="T2" fmla="*/ 2073 w 4530"/>
                <a:gd name="T3" fmla="*/ 29 h 1075"/>
                <a:gd name="T4" fmla="*/ 3300 w 4530"/>
                <a:gd name="T5" fmla="*/ 1043 h 1075"/>
                <a:gd name="T6" fmla="*/ 4530 w 4530"/>
                <a:gd name="T7" fmla="*/ 693 h 1075"/>
                <a:gd name="T8" fmla="*/ 0 60000 65536"/>
                <a:gd name="T9" fmla="*/ 0 60000 65536"/>
                <a:gd name="T10" fmla="*/ 0 60000 65536"/>
                <a:gd name="T11" fmla="*/ 0 60000 65536"/>
                <a:gd name="T12" fmla="*/ 0 w 4530"/>
                <a:gd name="T13" fmla="*/ 0 h 1075"/>
                <a:gd name="T14" fmla="*/ 4530 w 4530"/>
                <a:gd name="T15" fmla="*/ 1075 h 1075"/>
              </a:gdLst>
              <a:ahLst/>
              <a:cxnLst>
                <a:cxn ang="T8">
                  <a:pos x="T0" y="T1"/>
                </a:cxn>
                <a:cxn ang="T9">
                  <a:pos x="T2" y="T3"/>
                </a:cxn>
                <a:cxn ang="T10">
                  <a:pos x="T4" y="T5"/>
                </a:cxn>
                <a:cxn ang="T11">
                  <a:pos x="T6" y="T7"/>
                </a:cxn>
              </a:cxnLst>
              <a:rect l="T12" t="T13" r="T14" b="T15"/>
              <a:pathLst>
                <a:path w="4530" h="1075">
                  <a:moveTo>
                    <a:pt x="0" y="608"/>
                  </a:moveTo>
                  <a:cubicBezTo>
                    <a:pt x="1206" y="997"/>
                    <a:pt x="1616" y="58"/>
                    <a:pt x="2073" y="29"/>
                  </a:cubicBezTo>
                  <a:cubicBezTo>
                    <a:pt x="2530" y="0"/>
                    <a:pt x="2908" y="1075"/>
                    <a:pt x="3300" y="1043"/>
                  </a:cubicBezTo>
                  <a:cubicBezTo>
                    <a:pt x="3692" y="1011"/>
                    <a:pt x="3814" y="522"/>
                    <a:pt x="4530" y="693"/>
                  </a:cubicBezTo>
                </a:path>
              </a:pathLst>
            </a:custGeom>
            <a:noFill/>
            <a:ln w="19050" cmpd="sng">
              <a:solidFill>
                <a:srgbClr val="0000FF"/>
              </a:solidFill>
              <a:round/>
              <a:headEnd/>
              <a:tailEnd/>
            </a:ln>
          </p:spPr>
          <p:txBody>
            <a:bodyPr/>
            <a:lstStyle/>
            <a:p>
              <a:endParaRPr lang="en-GB" sz="831"/>
            </a:p>
          </p:txBody>
        </p:sp>
        <p:sp>
          <p:nvSpPr>
            <p:cNvPr id="57" name="WordArt 90"/>
            <p:cNvSpPr>
              <a:spLocks noChangeArrowheads="1" noChangeShapeType="1" noTextEdit="1"/>
            </p:cNvSpPr>
            <p:nvPr/>
          </p:nvSpPr>
          <p:spPr bwMode="auto">
            <a:xfrm>
              <a:off x="6593700" y="2382505"/>
              <a:ext cx="2286000" cy="1969477"/>
            </a:xfrm>
            <a:prstGeom prst="rect">
              <a:avLst/>
            </a:prstGeom>
          </p:spPr>
          <p:txBody>
            <a:bodyPr spcFirstLastPara="1" wrap="none" fromWordArt="1">
              <a:prstTxWarp prst="textArchUp">
                <a:avLst>
                  <a:gd name="adj" fmla="val 10885332"/>
                </a:avLst>
              </a:prstTxWarp>
            </a:bodyPr>
            <a:lstStyle/>
            <a:p>
              <a:pPr algn="ctr"/>
              <a:r>
                <a:rPr lang="en-GB" sz="831" kern="10" dirty="0">
                  <a:ln w="9525">
                    <a:solidFill>
                      <a:srgbClr val="FF66CC"/>
                    </a:solidFill>
                    <a:round/>
                    <a:headEnd/>
                    <a:tailEnd/>
                  </a:ln>
                  <a:solidFill>
                    <a:srgbClr val="FF66CC"/>
                  </a:solidFill>
                  <a:latin typeface="Arial Black"/>
                </a:rPr>
                <a:t>“assimilation”</a:t>
              </a:r>
            </a:p>
          </p:txBody>
        </p:sp>
        <p:sp>
          <p:nvSpPr>
            <p:cNvPr id="58" name="Freeform 94"/>
            <p:cNvSpPr>
              <a:spLocks/>
            </p:cNvSpPr>
            <p:nvPr/>
          </p:nvSpPr>
          <p:spPr bwMode="auto">
            <a:xfrm>
              <a:off x="6423715" y="4142432"/>
              <a:ext cx="2750527" cy="860181"/>
            </a:xfrm>
            <a:custGeom>
              <a:avLst/>
              <a:gdLst>
                <a:gd name="T0" fmla="*/ 0 w 1733"/>
                <a:gd name="T1" fmla="*/ 2147483647 h 587"/>
                <a:gd name="T2" fmla="*/ 2147483647 w 1733"/>
                <a:gd name="T3" fmla="*/ 2147483647 h 587"/>
                <a:gd name="T4" fmla="*/ 2147483647 w 1733"/>
                <a:gd name="T5" fmla="*/ 2147483647 h 587"/>
                <a:gd name="T6" fmla="*/ 0 60000 65536"/>
                <a:gd name="T7" fmla="*/ 0 60000 65536"/>
                <a:gd name="T8" fmla="*/ 0 60000 65536"/>
                <a:gd name="T9" fmla="*/ 0 w 1733"/>
                <a:gd name="T10" fmla="*/ 0 h 587"/>
                <a:gd name="T11" fmla="*/ 1733 w 1733"/>
                <a:gd name="T12" fmla="*/ 587 h 587"/>
              </a:gdLst>
              <a:ahLst/>
              <a:cxnLst>
                <a:cxn ang="T6">
                  <a:pos x="T0" y="T1"/>
                </a:cxn>
                <a:cxn ang="T7">
                  <a:pos x="T2" y="T3"/>
                </a:cxn>
                <a:cxn ang="T8">
                  <a:pos x="T4" y="T5"/>
                </a:cxn>
              </a:cxnLst>
              <a:rect l="T9" t="T10" r="T11" b="T12"/>
              <a:pathLst>
                <a:path w="1733" h="587">
                  <a:moveTo>
                    <a:pt x="0" y="587"/>
                  </a:moveTo>
                  <a:cubicBezTo>
                    <a:pt x="515" y="444"/>
                    <a:pt x="514" y="255"/>
                    <a:pt x="899" y="88"/>
                  </a:cubicBezTo>
                  <a:cubicBezTo>
                    <a:pt x="1096" y="0"/>
                    <a:pt x="1455" y="115"/>
                    <a:pt x="1733" y="393"/>
                  </a:cubicBezTo>
                </a:path>
              </a:pathLst>
            </a:custGeom>
            <a:noFill/>
            <a:ln w="25400">
              <a:solidFill>
                <a:schemeClr val="accent1">
                  <a:lumMod val="60000"/>
                  <a:lumOff val="40000"/>
                </a:schemeClr>
              </a:solidFill>
              <a:round/>
              <a:headEnd/>
              <a:tailEnd/>
            </a:ln>
          </p:spPr>
          <p:txBody>
            <a:bodyPr/>
            <a:lstStyle/>
            <a:p>
              <a:endParaRPr lang="en-GB" sz="831"/>
            </a:p>
          </p:txBody>
        </p:sp>
        <p:sp>
          <p:nvSpPr>
            <p:cNvPr id="59" name="Line 98"/>
            <p:cNvSpPr>
              <a:spLocks noChangeShapeType="1"/>
            </p:cNvSpPr>
            <p:nvPr/>
          </p:nvSpPr>
          <p:spPr bwMode="auto">
            <a:xfrm>
              <a:off x="9007189" y="2750316"/>
              <a:ext cx="142142" cy="0"/>
            </a:xfrm>
            <a:prstGeom prst="line">
              <a:avLst/>
            </a:prstGeom>
            <a:noFill/>
            <a:ln w="9525">
              <a:noFill/>
              <a:round/>
              <a:headEnd/>
              <a:tailEnd type="triangle" w="med" len="med"/>
            </a:ln>
          </p:spPr>
          <p:txBody>
            <a:bodyPr>
              <a:spAutoFit/>
            </a:bodyPr>
            <a:lstStyle/>
            <a:p>
              <a:endParaRPr lang="en-GB" sz="831"/>
            </a:p>
          </p:txBody>
        </p:sp>
        <p:cxnSp>
          <p:nvCxnSpPr>
            <p:cNvPr id="60" name="AutoShape 103"/>
            <p:cNvCxnSpPr>
              <a:cxnSpLocks noChangeShapeType="1"/>
            </p:cNvCxnSpPr>
            <p:nvPr/>
          </p:nvCxnSpPr>
          <p:spPr bwMode="auto">
            <a:xfrm>
              <a:off x="11993642" y="3932882"/>
              <a:ext cx="0" cy="0"/>
            </a:xfrm>
            <a:prstGeom prst="straightConnector1">
              <a:avLst/>
            </a:prstGeom>
            <a:noFill/>
            <a:ln w="9525">
              <a:noFill/>
              <a:round/>
              <a:headEnd/>
              <a:tailEnd/>
            </a:ln>
          </p:spPr>
        </p:cxnSp>
        <p:sp>
          <p:nvSpPr>
            <p:cNvPr id="61" name="Text Box 67"/>
            <p:cNvSpPr txBox="1">
              <a:spLocks noChangeArrowheads="1"/>
            </p:cNvSpPr>
            <p:nvPr/>
          </p:nvSpPr>
          <p:spPr bwMode="auto">
            <a:xfrm>
              <a:off x="5044887" y="1882143"/>
              <a:ext cx="1607429" cy="1455553"/>
            </a:xfrm>
            <a:prstGeom prst="rect">
              <a:avLst/>
            </a:prstGeom>
            <a:noFill/>
            <a:ln w="9525">
              <a:noFill/>
              <a:miter lim="800000"/>
              <a:headEnd/>
              <a:tailEnd/>
            </a:ln>
          </p:spPr>
          <p:txBody>
            <a:bodyPr wrap="square">
              <a:spAutoFit/>
            </a:bodyPr>
            <a:lstStyle/>
            <a:p>
              <a:r>
                <a:rPr lang="fr-FR" sz="1600" b="0" dirty="0">
                  <a:solidFill>
                    <a:srgbClr val="000000"/>
                  </a:solidFill>
                  <a:latin typeface="Arial Unicode MS" pitchFamily="34" charset="-128"/>
                </a:rPr>
                <a:t>State of </a:t>
              </a:r>
              <a:r>
                <a:rPr lang="fr-FR" sz="1600" b="0" dirty="0" err="1" smtClean="0">
                  <a:solidFill>
                    <a:srgbClr val="000000"/>
                  </a:solidFill>
                  <a:latin typeface="Arial Unicode MS" pitchFamily="34" charset="-128"/>
                </a:rPr>
                <a:t>Earth</a:t>
              </a:r>
              <a:r>
                <a:rPr lang="fr-FR" sz="1600" b="0" dirty="0" smtClean="0">
                  <a:solidFill>
                    <a:srgbClr val="000000"/>
                  </a:solidFill>
                  <a:latin typeface="Arial Unicode MS" pitchFamily="34" charset="-128"/>
                </a:rPr>
                <a:t> system</a:t>
              </a:r>
              <a:endParaRPr lang="fr-FR" sz="1600" b="0" dirty="0">
                <a:solidFill>
                  <a:srgbClr val="000000"/>
                </a:solidFill>
                <a:latin typeface="Arial Unicode MS" pitchFamily="34" charset="-128"/>
              </a:endParaRPr>
            </a:p>
          </p:txBody>
        </p:sp>
        <p:sp>
          <p:nvSpPr>
            <p:cNvPr id="62" name="TextBox 61"/>
            <p:cNvSpPr txBox="1"/>
            <p:nvPr/>
          </p:nvSpPr>
          <p:spPr>
            <a:xfrm>
              <a:off x="4231502" y="1404310"/>
              <a:ext cx="324384" cy="593003"/>
            </a:xfrm>
            <a:prstGeom prst="rect">
              <a:avLst/>
            </a:prstGeom>
            <a:noFill/>
          </p:spPr>
          <p:txBody>
            <a:bodyPr wrap="none" rtlCol="0">
              <a:spAutoFit/>
            </a:bodyPr>
            <a:lstStyle/>
            <a:p>
              <a:endParaRPr lang="en-GB" sz="1600" dirty="0">
                <a:solidFill>
                  <a:schemeClr val="tx1"/>
                </a:solidFill>
              </a:endParaRPr>
            </a:p>
          </p:txBody>
        </p:sp>
      </p:grpSp>
      <p:sp>
        <p:nvSpPr>
          <p:cNvPr id="67" name="Rectangle 66"/>
          <p:cNvSpPr/>
          <p:nvPr/>
        </p:nvSpPr>
        <p:spPr>
          <a:xfrm>
            <a:off x="177684" y="4954544"/>
            <a:ext cx="9379271" cy="1200329"/>
          </a:xfrm>
          <a:prstGeom prst="rect">
            <a:avLst/>
          </a:prstGeom>
        </p:spPr>
        <p:txBody>
          <a:bodyPr wrap="square">
            <a:spAutoFit/>
          </a:bodyPr>
          <a:lstStyle/>
          <a:p>
            <a:pPr marL="342900" indent="-342900">
              <a:spcBef>
                <a:spcPts val="900"/>
              </a:spcBef>
              <a:buFont typeface="Arial" panose="020B0604020202020204" pitchFamily="34" charset="0"/>
              <a:buChar char="•"/>
            </a:pPr>
            <a:r>
              <a:rPr lang="en-GB" sz="2400" dirty="0" smtClean="0">
                <a:solidFill>
                  <a:schemeClr val="tx1"/>
                </a:solidFill>
              </a:rPr>
              <a:t>Climate change impact</a:t>
            </a:r>
            <a:r>
              <a:rPr lang="en-GB" sz="2400" b="0" dirty="0" smtClean="0">
                <a:solidFill>
                  <a:schemeClr val="tx1"/>
                </a:solidFill>
              </a:rPr>
              <a:t>: investigate changes in large scale circulation such as northward shift in the storm tracks or widening of the tropics. </a:t>
            </a:r>
            <a:endParaRPr lang="en-GB" sz="2400" b="0" dirty="0">
              <a:solidFill>
                <a:schemeClr val="tx1"/>
              </a:solidFill>
            </a:endParaRPr>
          </a:p>
        </p:txBody>
      </p:sp>
    </p:spTree>
    <p:extLst>
      <p:ext uri="{BB962C8B-B14F-4D97-AF65-F5344CB8AC3E}">
        <p14:creationId xmlns:p14="http://schemas.microsoft.com/office/powerpoint/2010/main" val="276405116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150469" cy="854075"/>
          </a:xfrm>
        </p:spPr>
        <p:txBody>
          <a:bodyPr/>
          <a:lstStyle/>
          <a:p>
            <a:r>
              <a:rPr lang="en-GB" dirty="0" smtClean="0"/>
              <a:t>Geostationary AMVs from MVIRI and SEVIRI instruments</a:t>
            </a:r>
            <a:endParaRPr lang="en-GB"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9837" t="8154" r="8142"/>
          <a:stretch>
            <a:fillRect/>
          </a:stretch>
        </p:blipFill>
        <p:spPr bwMode="auto">
          <a:xfrm>
            <a:off x="1833115" y="757888"/>
            <a:ext cx="8077463" cy="2985149"/>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extLst>
              <a:ext uri="{28A0092B-C50C-407E-A947-70E740481C1C}">
                <a14:useLocalDpi xmlns:a14="http://schemas.microsoft.com/office/drawing/2010/main" val="0"/>
              </a:ext>
            </a:extLst>
          </a:blip>
          <a:srcRect l="4412" t="9175" r="8258"/>
          <a:stretch>
            <a:fillRect/>
          </a:stretch>
        </p:blipFill>
        <p:spPr bwMode="auto">
          <a:xfrm>
            <a:off x="631748" y="3809802"/>
            <a:ext cx="3844326" cy="2905791"/>
          </a:xfrm>
          <a:prstGeom prst="rect">
            <a:avLst/>
          </a:prstGeom>
          <a:ln>
            <a:noFill/>
          </a:ln>
          <a:extLst>
            <a:ext uri="{53640926-AAD7-44D8-BBD7-CCE9431645EC}">
              <a14:shadowObscured xmlns:a14="http://schemas.microsoft.com/office/drawing/2010/main"/>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4235" t="8233" r="8962"/>
          <a:stretch>
            <a:fillRect/>
          </a:stretch>
        </p:blipFill>
        <p:spPr bwMode="auto">
          <a:xfrm>
            <a:off x="5721947" y="3809802"/>
            <a:ext cx="3664202" cy="2905200"/>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2174535" y="854076"/>
            <a:ext cx="2623279" cy="307777"/>
          </a:xfrm>
          <a:prstGeom prst="rect">
            <a:avLst/>
          </a:prstGeom>
          <a:noFill/>
        </p:spPr>
        <p:txBody>
          <a:bodyPr wrap="square" rtlCol="0">
            <a:spAutoFit/>
          </a:bodyPr>
          <a:lstStyle/>
          <a:p>
            <a:r>
              <a:rPr lang="en-GB" sz="1400" dirty="0" smtClean="0">
                <a:solidFill>
                  <a:srgbClr val="000000"/>
                </a:solidFill>
              </a:rPr>
              <a:t>MVIRI MFG</a:t>
            </a:r>
            <a:endParaRPr lang="en-GB" sz="1400" dirty="0">
              <a:solidFill>
                <a:srgbClr val="000000"/>
              </a:solidFill>
            </a:endParaRPr>
          </a:p>
        </p:txBody>
      </p:sp>
      <p:sp>
        <p:nvSpPr>
          <p:cNvPr id="8" name="TextBox 7"/>
          <p:cNvSpPr txBox="1"/>
          <p:nvPr/>
        </p:nvSpPr>
        <p:spPr>
          <a:xfrm>
            <a:off x="6336551" y="854075"/>
            <a:ext cx="3813918" cy="307777"/>
          </a:xfrm>
          <a:prstGeom prst="rect">
            <a:avLst/>
          </a:prstGeom>
          <a:noFill/>
        </p:spPr>
        <p:txBody>
          <a:bodyPr wrap="square" rtlCol="0">
            <a:spAutoFit/>
          </a:bodyPr>
          <a:lstStyle/>
          <a:p>
            <a:r>
              <a:rPr lang="en-GB" sz="1400" dirty="0" smtClean="0">
                <a:solidFill>
                  <a:srgbClr val="000000"/>
                </a:solidFill>
              </a:rPr>
              <a:t>SEVIRI MSG</a:t>
            </a:r>
            <a:endParaRPr lang="en-GB" sz="1400" dirty="0">
              <a:solidFill>
                <a:srgbClr val="000000"/>
              </a:solidFill>
            </a:endParaRPr>
          </a:p>
        </p:txBody>
      </p:sp>
      <p:sp>
        <p:nvSpPr>
          <p:cNvPr id="9" name="TextBox 8"/>
          <p:cNvSpPr txBox="1"/>
          <p:nvPr/>
        </p:nvSpPr>
        <p:spPr>
          <a:xfrm rot="16200000">
            <a:off x="-50112" y="4735981"/>
            <a:ext cx="2623279" cy="307777"/>
          </a:xfrm>
          <a:prstGeom prst="rect">
            <a:avLst/>
          </a:prstGeom>
          <a:noFill/>
        </p:spPr>
        <p:txBody>
          <a:bodyPr wrap="square" rtlCol="0">
            <a:spAutoFit/>
          </a:bodyPr>
          <a:lstStyle/>
          <a:p>
            <a:r>
              <a:rPr lang="en-GB" sz="1400" dirty="0" smtClean="0">
                <a:solidFill>
                  <a:srgbClr val="000000"/>
                </a:solidFill>
              </a:rPr>
              <a:t>Infrared 10.8 µm</a:t>
            </a:r>
            <a:endParaRPr lang="en-GB" sz="1400" dirty="0">
              <a:solidFill>
                <a:srgbClr val="000000"/>
              </a:solidFill>
            </a:endParaRPr>
          </a:p>
        </p:txBody>
      </p:sp>
      <p:sp>
        <p:nvSpPr>
          <p:cNvPr id="10" name="TextBox 9"/>
          <p:cNvSpPr txBox="1"/>
          <p:nvPr/>
        </p:nvSpPr>
        <p:spPr>
          <a:xfrm rot="16200000">
            <a:off x="4442505" y="4153574"/>
            <a:ext cx="3788093" cy="307777"/>
          </a:xfrm>
          <a:prstGeom prst="rect">
            <a:avLst/>
          </a:prstGeom>
          <a:noFill/>
        </p:spPr>
        <p:txBody>
          <a:bodyPr wrap="square" rtlCol="0">
            <a:spAutoFit/>
          </a:bodyPr>
          <a:lstStyle/>
          <a:p>
            <a:r>
              <a:rPr lang="en-GB" sz="1400" dirty="0" smtClean="0">
                <a:solidFill>
                  <a:srgbClr val="000000"/>
                </a:solidFill>
              </a:rPr>
              <a:t>Water vapour 6.2 µm</a:t>
            </a:r>
            <a:endParaRPr lang="en-GB" sz="1400" dirty="0">
              <a:solidFill>
                <a:srgbClr val="000000"/>
              </a:solidFill>
            </a:endParaRPr>
          </a:p>
        </p:txBody>
      </p:sp>
      <p:sp>
        <p:nvSpPr>
          <p:cNvPr id="3" name="Rectangle 2"/>
          <p:cNvSpPr/>
          <p:nvPr/>
        </p:nvSpPr>
        <p:spPr>
          <a:xfrm>
            <a:off x="23304" y="817080"/>
            <a:ext cx="1532792" cy="3293209"/>
          </a:xfrm>
          <a:prstGeom prst="rect">
            <a:avLst/>
          </a:prstGeom>
        </p:spPr>
        <p:txBody>
          <a:bodyPr wrap="none">
            <a:spAutoFit/>
          </a:bodyPr>
          <a:lstStyle/>
          <a:p>
            <a:r>
              <a:rPr lang="en-GB" sz="2000" dirty="0" smtClean="0">
                <a:solidFill>
                  <a:srgbClr val="000000"/>
                </a:solidFill>
              </a:rPr>
              <a:t>MVIRI:</a:t>
            </a:r>
          </a:p>
          <a:p>
            <a:r>
              <a:rPr lang="en-GB" sz="1600" b="0" dirty="0" smtClean="0">
                <a:solidFill>
                  <a:srgbClr val="000000"/>
                </a:solidFill>
              </a:rPr>
              <a:t>3 channels</a:t>
            </a:r>
          </a:p>
          <a:p>
            <a:r>
              <a:rPr lang="en-GB" sz="1600" b="0" dirty="0" smtClean="0">
                <a:solidFill>
                  <a:srgbClr val="000000"/>
                </a:solidFill>
              </a:rPr>
              <a:t>30 minutes </a:t>
            </a:r>
          </a:p>
          <a:p>
            <a:r>
              <a:rPr lang="en-GB" sz="1600" b="0" dirty="0" smtClean="0">
                <a:solidFill>
                  <a:srgbClr val="000000"/>
                </a:solidFill>
              </a:rPr>
              <a:t>IFOV: 5.0 km</a:t>
            </a:r>
          </a:p>
          <a:p>
            <a:endParaRPr lang="en-GB" sz="2000" dirty="0" smtClean="0"/>
          </a:p>
          <a:p>
            <a:r>
              <a:rPr lang="en-GB" sz="2000" dirty="0" smtClean="0">
                <a:solidFill>
                  <a:srgbClr val="000000"/>
                </a:solidFill>
              </a:rPr>
              <a:t>SEVIRI:</a:t>
            </a:r>
          </a:p>
          <a:p>
            <a:r>
              <a:rPr lang="en-GB" sz="2000" b="0" dirty="0" smtClean="0">
                <a:solidFill>
                  <a:srgbClr val="000000"/>
                </a:solidFill>
              </a:rPr>
              <a:t>12 channels</a:t>
            </a:r>
          </a:p>
          <a:p>
            <a:r>
              <a:rPr lang="en-GB" sz="2000" b="0" dirty="0" smtClean="0">
                <a:solidFill>
                  <a:srgbClr val="000000"/>
                </a:solidFill>
              </a:rPr>
              <a:t>15 minutes</a:t>
            </a:r>
          </a:p>
          <a:p>
            <a:r>
              <a:rPr lang="en-GB" sz="2000" b="0" dirty="0" smtClean="0">
                <a:solidFill>
                  <a:srgbClr val="000000"/>
                </a:solidFill>
              </a:rPr>
              <a:t>IFOV: 3 km</a:t>
            </a:r>
          </a:p>
          <a:p>
            <a:endParaRPr lang="en-GB" sz="2000" dirty="0" smtClean="0"/>
          </a:p>
          <a:p>
            <a:endParaRPr lang="en-GB" sz="2000" dirty="0"/>
          </a:p>
        </p:txBody>
      </p:sp>
    </p:spTree>
    <p:extLst>
      <p:ext uri="{BB962C8B-B14F-4D97-AF65-F5344CB8AC3E}">
        <p14:creationId xmlns:p14="http://schemas.microsoft.com/office/powerpoint/2010/main" val="165910249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7" name="Rectangle 3"/>
          <p:cNvSpPr>
            <a:spLocks noChangeArrowheads="1"/>
          </p:cNvSpPr>
          <p:nvPr/>
        </p:nvSpPr>
        <p:spPr bwMode="auto">
          <a:xfrm>
            <a:off x="166352" y="154766"/>
            <a:ext cx="8893759" cy="523210"/>
          </a:xfrm>
          <a:prstGeom prst="rect">
            <a:avLst/>
          </a:prstGeom>
          <a:noFill/>
          <a:ln w="9525">
            <a:noFill/>
            <a:miter lim="800000"/>
            <a:headEnd/>
            <a:tailEnd/>
          </a:ln>
        </p:spPr>
        <p:txBody>
          <a:bodyPr wrap="none" lIns="91429" tIns="45715" rIns="91429" bIns="45715">
            <a:spAutoFit/>
          </a:bodyPr>
          <a:lstStyle/>
          <a:p>
            <a:r>
              <a:rPr lang="en-GB" sz="2800" dirty="0" smtClean="0">
                <a:latin typeface="Arial" pitchFamily="34" charset="0"/>
                <a:cs typeface="Arial" pitchFamily="34" charset="0"/>
              </a:rPr>
              <a:t>AMV from imager onboard geostationary satellite</a:t>
            </a:r>
            <a:endParaRPr lang="en-GB" sz="2800" dirty="0">
              <a:latin typeface="Arial" pitchFamily="34" charset="0"/>
              <a:cs typeface="Arial" pitchFamily="34" charset="0"/>
            </a:endParaRPr>
          </a:p>
        </p:txBody>
      </p:sp>
      <p:grpSp>
        <p:nvGrpSpPr>
          <p:cNvPr id="2" name="Group 42"/>
          <p:cNvGrpSpPr>
            <a:grpSpLocks/>
          </p:cNvGrpSpPr>
          <p:nvPr/>
        </p:nvGrpSpPr>
        <p:grpSpPr bwMode="auto">
          <a:xfrm>
            <a:off x="1547813" y="1044575"/>
            <a:ext cx="8921828" cy="4370400"/>
            <a:chOff x="1682079" y="1045023"/>
            <a:chExt cx="8787497" cy="4370400"/>
          </a:xfrm>
        </p:grpSpPr>
        <p:pic>
          <p:nvPicPr>
            <p:cNvPr id="787507" name="Picture 2" descr="AMVBUFR_MET08_IR_200906121145_pIR"/>
            <p:cNvPicPr>
              <a:picLocks noChangeArrowheads="1"/>
            </p:cNvPicPr>
            <p:nvPr/>
          </p:nvPicPr>
          <p:blipFill>
            <a:blip r:embed="rId3" cstate="print"/>
            <a:srcRect/>
            <a:stretch>
              <a:fillRect/>
            </a:stretch>
          </p:blipFill>
          <p:spPr bwMode="auto">
            <a:xfrm>
              <a:off x="1682079" y="1045023"/>
              <a:ext cx="4701727" cy="4370400"/>
            </a:xfrm>
            <a:prstGeom prst="rect">
              <a:avLst/>
            </a:prstGeom>
            <a:noFill/>
            <a:ln w="9525">
              <a:noFill/>
              <a:miter lim="800000"/>
              <a:headEnd/>
              <a:tailEnd/>
            </a:ln>
          </p:spPr>
        </p:pic>
        <p:sp>
          <p:nvSpPr>
            <p:cNvPr id="787508" name="TextBox 4"/>
            <p:cNvSpPr txBox="1">
              <a:spLocks noChangeArrowheads="1"/>
            </p:cNvSpPr>
            <p:nvPr/>
          </p:nvSpPr>
          <p:spPr bwMode="auto">
            <a:xfrm>
              <a:off x="7698015" y="1793934"/>
              <a:ext cx="2771561" cy="1384995"/>
            </a:xfrm>
            <a:prstGeom prst="rect">
              <a:avLst/>
            </a:prstGeom>
            <a:noFill/>
            <a:ln w="9525">
              <a:noFill/>
              <a:miter lim="800000"/>
              <a:headEnd/>
              <a:tailEnd/>
            </a:ln>
          </p:spPr>
          <p:txBody>
            <a:bodyPr>
              <a:spAutoFit/>
            </a:bodyPr>
            <a:lstStyle/>
            <a:p>
              <a:r>
                <a:rPr lang="en-GB" sz="2800" b="0" dirty="0">
                  <a:solidFill>
                    <a:schemeClr val="tx1"/>
                  </a:solidFill>
                </a:rPr>
                <a:t>About 10000 winds are detected.</a:t>
              </a:r>
            </a:p>
          </p:txBody>
        </p:sp>
      </p:grpSp>
      <p:grpSp>
        <p:nvGrpSpPr>
          <p:cNvPr id="3" name="Group 41"/>
          <p:cNvGrpSpPr>
            <a:grpSpLocks/>
          </p:cNvGrpSpPr>
          <p:nvPr/>
        </p:nvGrpSpPr>
        <p:grpSpPr bwMode="auto">
          <a:xfrm>
            <a:off x="530223" y="1196372"/>
            <a:ext cx="6875669" cy="5210822"/>
            <a:chOff x="530282" y="1196651"/>
            <a:chExt cx="6875506" cy="5211132"/>
          </a:xfrm>
        </p:grpSpPr>
        <p:pic>
          <p:nvPicPr>
            <p:cNvPr id="787471" name="Picture 5" descr="jpg_msg_ch_09_ir_test.jpg"/>
            <p:cNvPicPr>
              <a:picLocks/>
            </p:cNvPicPr>
            <p:nvPr/>
          </p:nvPicPr>
          <p:blipFill>
            <a:blip r:embed="rId4" cstate="print"/>
            <a:srcRect/>
            <a:stretch>
              <a:fillRect/>
            </a:stretch>
          </p:blipFill>
          <p:spPr bwMode="auto">
            <a:xfrm>
              <a:off x="943475" y="1235559"/>
              <a:ext cx="1587262" cy="1594895"/>
            </a:xfrm>
            <a:prstGeom prst="rect">
              <a:avLst/>
            </a:prstGeom>
            <a:noFill/>
            <a:ln w="9525">
              <a:noFill/>
              <a:miter lim="800000"/>
              <a:headEnd/>
              <a:tailEnd/>
            </a:ln>
          </p:spPr>
        </p:pic>
        <p:pic>
          <p:nvPicPr>
            <p:cNvPr id="787472" name="Picture 6" descr="jpg_msg_ch_09_ir_test.jpg"/>
            <p:cNvPicPr>
              <a:picLocks/>
            </p:cNvPicPr>
            <p:nvPr/>
          </p:nvPicPr>
          <p:blipFill>
            <a:blip r:embed="rId4" cstate="print"/>
            <a:srcRect/>
            <a:stretch>
              <a:fillRect/>
            </a:stretch>
          </p:blipFill>
          <p:spPr bwMode="auto">
            <a:xfrm>
              <a:off x="2510194" y="1235359"/>
              <a:ext cx="1587262" cy="1594895"/>
            </a:xfrm>
            <a:prstGeom prst="rect">
              <a:avLst/>
            </a:prstGeom>
            <a:noFill/>
            <a:ln w="9525">
              <a:noFill/>
              <a:miter lim="800000"/>
              <a:headEnd/>
              <a:tailEnd/>
            </a:ln>
          </p:spPr>
        </p:pic>
        <p:pic>
          <p:nvPicPr>
            <p:cNvPr id="787473" name="Picture 7" descr="jpg_msg_ch_09_ir_test.jpg"/>
            <p:cNvPicPr>
              <a:picLocks/>
            </p:cNvPicPr>
            <p:nvPr/>
          </p:nvPicPr>
          <p:blipFill>
            <a:blip r:embed="rId4" cstate="print"/>
            <a:srcRect/>
            <a:stretch>
              <a:fillRect/>
            </a:stretch>
          </p:blipFill>
          <p:spPr bwMode="auto">
            <a:xfrm>
              <a:off x="4100095" y="1196651"/>
              <a:ext cx="1587262" cy="1594895"/>
            </a:xfrm>
            <a:prstGeom prst="rect">
              <a:avLst/>
            </a:prstGeom>
            <a:noFill/>
            <a:ln w="9525">
              <a:noFill/>
              <a:miter lim="800000"/>
              <a:headEnd/>
              <a:tailEnd/>
            </a:ln>
          </p:spPr>
        </p:pic>
        <p:pic>
          <p:nvPicPr>
            <p:cNvPr id="787474" name="Picture 8" descr="jpg_msg_ch_09_ir_test.jpg"/>
            <p:cNvPicPr>
              <a:picLocks/>
            </p:cNvPicPr>
            <p:nvPr/>
          </p:nvPicPr>
          <p:blipFill>
            <a:blip r:embed="rId4" cstate="print"/>
            <a:srcRect/>
            <a:stretch>
              <a:fillRect/>
            </a:stretch>
          </p:blipFill>
          <p:spPr bwMode="auto">
            <a:xfrm>
              <a:off x="5687337" y="1196652"/>
              <a:ext cx="1587262" cy="1594895"/>
            </a:xfrm>
            <a:prstGeom prst="rect">
              <a:avLst/>
            </a:prstGeom>
            <a:noFill/>
            <a:ln w="9525">
              <a:noFill/>
              <a:miter lim="800000"/>
              <a:headEnd/>
              <a:tailEnd/>
            </a:ln>
          </p:spPr>
        </p:pic>
        <p:sp>
          <p:nvSpPr>
            <p:cNvPr id="787475" name="TextBox 9"/>
            <p:cNvSpPr txBox="1">
              <a:spLocks noChangeArrowheads="1"/>
            </p:cNvSpPr>
            <p:nvPr/>
          </p:nvSpPr>
          <p:spPr bwMode="auto">
            <a:xfrm>
              <a:off x="530282" y="2954258"/>
              <a:ext cx="2040882" cy="584810"/>
            </a:xfrm>
            <a:prstGeom prst="rect">
              <a:avLst/>
            </a:prstGeom>
            <a:noFill/>
            <a:ln w="9525">
              <a:noFill/>
              <a:miter lim="800000"/>
              <a:headEnd/>
              <a:tailEnd/>
            </a:ln>
          </p:spPr>
          <p:txBody>
            <a:bodyPr wrap="square">
              <a:spAutoFit/>
            </a:bodyPr>
            <a:lstStyle/>
            <a:p>
              <a:r>
                <a:rPr lang="en-GB" sz="1600" dirty="0" smtClean="0">
                  <a:solidFill>
                    <a:schemeClr val="tx1"/>
                  </a:solidFill>
                </a:rPr>
                <a:t>SEVIRI 00:00</a:t>
              </a:r>
            </a:p>
            <a:p>
              <a:r>
                <a:rPr lang="en-GB" sz="1600" b="0" dirty="0" smtClean="0">
                  <a:solidFill>
                    <a:schemeClr val="tx1"/>
                  </a:solidFill>
                </a:rPr>
                <a:t>MVIRI    00:00</a:t>
              </a:r>
              <a:endParaRPr lang="en-GB" sz="1600" b="0" dirty="0">
                <a:solidFill>
                  <a:schemeClr val="tx1"/>
                </a:solidFill>
              </a:endParaRPr>
            </a:p>
          </p:txBody>
        </p:sp>
        <p:sp>
          <p:nvSpPr>
            <p:cNvPr id="787476" name="TextBox 10"/>
            <p:cNvSpPr txBox="1">
              <a:spLocks noChangeArrowheads="1"/>
            </p:cNvSpPr>
            <p:nvPr/>
          </p:nvSpPr>
          <p:spPr bwMode="auto">
            <a:xfrm>
              <a:off x="3090879" y="2954258"/>
              <a:ext cx="785774" cy="584810"/>
            </a:xfrm>
            <a:prstGeom prst="rect">
              <a:avLst/>
            </a:prstGeom>
            <a:noFill/>
            <a:ln w="9525">
              <a:noFill/>
              <a:miter lim="800000"/>
              <a:headEnd/>
              <a:tailEnd/>
            </a:ln>
          </p:spPr>
          <p:txBody>
            <a:bodyPr wrap="none">
              <a:spAutoFit/>
            </a:bodyPr>
            <a:lstStyle/>
            <a:p>
              <a:r>
                <a:rPr lang="en-GB" sz="1600" dirty="0" smtClean="0">
                  <a:solidFill>
                    <a:schemeClr val="tx1"/>
                  </a:solidFill>
                </a:rPr>
                <a:t>00:15</a:t>
              </a:r>
            </a:p>
            <a:p>
              <a:r>
                <a:rPr lang="en-GB" sz="1600" b="0" dirty="0" smtClean="0">
                  <a:solidFill>
                    <a:schemeClr val="tx1"/>
                  </a:solidFill>
                </a:rPr>
                <a:t>00:30</a:t>
              </a:r>
              <a:endParaRPr lang="en-GB" sz="1600" b="0" dirty="0">
                <a:solidFill>
                  <a:schemeClr val="tx1"/>
                </a:solidFill>
              </a:endParaRPr>
            </a:p>
          </p:txBody>
        </p:sp>
        <p:sp>
          <p:nvSpPr>
            <p:cNvPr id="787477" name="TextBox 11"/>
            <p:cNvSpPr txBox="1">
              <a:spLocks noChangeArrowheads="1"/>
            </p:cNvSpPr>
            <p:nvPr/>
          </p:nvSpPr>
          <p:spPr bwMode="auto">
            <a:xfrm>
              <a:off x="4819071" y="2954258"/>
              <a:ext cx="785774" cy="584810"/>
            </a:xfrm>
            <a:prstGeom prst="rect">
              <a:avLst/>
            </a:prstGeom>
            <a:noFill/>
            <a:ln w="9525">
              <a:noFill/>
              <a:miter lim="800000"/>
              <a:headEnd/>
              <a:tailEnd/>
            </a:ln>
          </p:spPr>
          <p:txBody>
            <a:bodyPr wrap="none">
              <a:spAutoFit/>
            </a:bodyPr>
            <a:lstStyle/>
            <a:p>
              <a:r>
                <a:rPr lang="en-GB" sz="1600" dirty="0" smtClean="0">
                  <a:solidFill>
                    <a:schemeClr val="tx1"/>
                  </a:solidFill>
                </a:rPr>
                <a:t>00:30</a:t>
              </a:r>
            </a:p>
            <a:p>
              <a:r>
                <a:rPr lang="en-GB" sz="1600" b="0" dirty="0" smtClean="0">
                  <a:solidFill>
                    <a:schemeClr val="tx1"/>
                  </a:solidFill>
                </a:rPr>
                <a:t>01:00</a:t>
              </a:r>
              <a:endParaRPr lang="en-GB" sz="1600" b="0" dirty="0">
                <a:solidFill>
                  <a:schemeClr val="tx1"/>
                </a:solidFill>
              </a:endParaRPr>
            </a:p>
          </p:txBody>
        </p:sp>
        <p:sp>
          <p:nvSpPr>
            <p:cNvPr id="787478" name="TextBox 12"/>
            <p:cNvSpPr txBox="1">
              <a:spLocks noChangeArrowheads="1"/>
            </p:cNvSpPr>
            <p:nvPr/>
          </p:nvSpPr>
          <p:spPr bwMode="auto">
            <a:xfrm>
              <a:off x="6614451" y="2954258"/>
              <a:ext cx="785774" cy="584810"/>
            </a:xfrm>
            <a:prstGeom prst="rect">
              <a:avLst/>
            </a:prstGeom>
            <a:noFill/>
            <a:ln w="9525">
              <a:noFill/>
              <a:miter lim="800000"/>
              <a:headEnd/>
              <a:tailEnd/>
            </a:ln>
          </p:spPr>
          <p:txBody>
            <a:bodyPr wrap="none">
              <a:spAutoFit/>
            </a:bodyPr>
            <a:lstStyle/>
            <a:p>
              <a:r>
                <a:rPr lang="en-GB" sz="1600" dirty="0" smtClean="0">
                  <a:solidFill>
                    <a:schemeClr val="tx1"/>
                  </a:solidFill>
                </a:rPr>
                <a:t>00:45</a:t>
              </a:r>
            </a:p>
            <a:p>
              <a:r>
                <a:rPr lang="en-GB" sz="1600" b="0" dirty="0" smtClean="0">
                  <a:solidFill>
                    <a:schemeClr val="tx1"/>
                  </a:solidFill>
                </a:rPr>
                <a:t>01:30</a:t>
              </a:r>
              <a:endParaRPr lang="en-GB" sz="1600" b="0" dirty="0">
                <a:solidFill>
                  <a:schemeClr val="tx1"/>
                </a:solidFill>
              </a:endParaRPr>
            </a:p>
          </p:txBody>
        </p:sp>
        <p:sp>
          <p:nvSpPr>
            <p:cNvPr id="14" name="Rectangle 13"/>
            <p:cNvSpPr/>
            <p:nvPr/>
          </p:nvSpPr>
          <p:spPr>
            <a:xfrm>
              <a:off x="1430375" y="2027568"/>
              <a:ext cx="175496" cy="215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15" name="Rectangle 14"/>
            <p:cNvSpPr/>
            <p:nvPr/>
          </p:nvSpPr>
          <p:spPr>
            <a:xfrm>
              <a:off x="3589324" y="1811656"/>
              <a:ext cx="175496" cy="215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cxnSp>
          <p:nvCxnSpPr>
            <p:cNvPr id="16" name="Straight Arrow Connector 15"/>
            <p:cNvCxnSpPr>
              <a:stCxn id="14" idx="2"/>
            </p:cNvCxnSpPr>
            <p:nvPr/>
          </p:nvCxnSpPr>
          <p:spPr>
            <a:xfrm>
              <a:off x="1518123" y="2243481"/>
              <a:ext cx="1280644" cy="2087686"/>
            </a:xfrm>
            <a:prstGeom prst="straightConnector1">
              <a:avLst/>
            </a:prstGeom>
            <a:ln w="38100">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5" idx="2"/>
            </p:cNvCxnSpPr>
            <p:nvPr/>
          </p:nvCxnSpPr>
          <p:spPr>
            <a:xfrm flipH="1">
              <a:off x="2941639" y="2027568"/>
              <a:ext cx="735433" cy="2303598"/>
            </a:xfrm>
            <a:prstGeom prst="straightConnector1">
              <a:avLst/>
            </a:prstGeom>
            <a:ln w="38100">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509849" y="4404197"/>
              <a:ext cx="863579" cy="21591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272372" y="1628478"/>
              <a:ext cx="175496" cy="215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20" name="Rectangle 19"/>
            <p:cNvSpPr/>
            <p:nvPr/>
          </p:nvSpPr>
          <p:spPr>
            <a:xfrm>
              <a:off x="6841050" y="1772949"/>
              <a:ext cx="175496" cy="215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cxnSp>
          <p:nvCxnSpPr>
            <p:cNvPr id="21" name="Straight Arrow Connector 20"/>
            <p:cNvCxnSpPr>
              <a:stCxn id="15" idx="2"/>
            </p:cNvCxnSpPr>
            <p:nvPr/>
          </p:nvCxnSpPr>
          <p:spPr>
            <a:xfrm>
              <a:off x="3677071" y="2027568"/>
              <a:ext cx="867073" cy="2056240"/>
            </a:xfrm>
            <a:prstGeom prst="straightConnector1">
              <a:avLst/>
            </a:prstGeom>
            <a:ln w="38100">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9" idx="2"/>
            </p:cNvCxnSpPr>
            <p:nvPr/>
          </p:nvCxnSpPr>
          <p:spPr>
            <a:xfrm flipH="1">
              <a:off x="4551665" y="1844391"/>
              <a:ext cx="808455" cy="2376629"/>
            </a:xfrm>
            <a:prstGeom prst="straightConnector1">
              <a:avLst/>
            </a:prstGeom>
            <a:ln w="38100">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2"/>
            </p:cNvCxnSpPr>
            <p:nvPr/>
          </p:nvCxnSpPr>
          <p:spPr>
            <a:xfrm>
              <a:off x="5360120" y="1844391"/>
              <a:ext cx="1244133" cy="2376629"/>
            </a:xfrm>
            <a:prstGeom prst="straightConnector1">
              <a:avLst/>
            </a:prstGeom>
            <a:ln w="38100">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6595560" y="2121315"/>
              <a:ext cx="378120" cy="2153004"/>
            </a:xfrm>
            <a:prstGeom prst="straightConnector1">
              <a:avLst/>
            </a:prstGeom>
            <a:ln w="38100">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525926" y="4404197"/>
              <a:ext cx="792143" cy="7144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564227" y="4294654"/>
              <a:ext cx="803256" cy="12541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26"/>
            <p:cNvGrpSpPr>
              <a:grpSpLocks/>
            </p:cNvGrpSpPr>
            <p:nvPr/>
          </p:nvGrpSpPr>
          <p:grpSpPr bwMode="auto">
            <a:xfrm>
              <a:off x="2654012" y="4475719"/>
              <a:ext cx="660742" cy="707928"/>
              <a:chOff x="2123729" y="3212976"/>
              <a:chExt cx="660742" cy="707928"/>
            </a:xfrm>
          </p:grpSpPr>
          <p:sp>
            <p:nvSpPr>
              <p:cNvPr id="787505" name="TextBox 27"/>
              <p:cNvSpPr txBox="1">
                <a:spLocks noChangeArrowheads="1"/>
              </p:cNvSpPr>
              <p:nvPr/>
            </p:nvSpPr>
            <p:spPr bwMode="auto">
              <a:xfrm>
                <a:off x="2123729" y="3212976"/>
                <a:ext cx="660742" cy="707928"/>
              </a:xfrm>
              <a:prstGeom prst="rect">
                <a:avLst/>
              </a:prstGeom>
              <a:noFill/>
              <a:ln w="9525">
                <a:noFill/>
                <a:miter lim="800000"/>
                <a:headEnd/>
                <a:tailEnd/>
              </a:ln>
            </p:spPr>
            <p:txBody>
              <a:bodyPr wrap="none">
                <a:spAutoFit/>
              </a:bodyPr>
              <a:lstStyle/>
              <a:p>
                <a:r>
                  <a:rPr lang="en-GB" sz="4000" dirty="0">
                    <a:solidFill>
                      <a:schemeClr val="tx1"/>
                    </a:solidFill>
                    <a:latin typeface="Arial" charset="0"/>
                  </a:rPr>
                  <a:t>v</a:t>
                </a:r>
                <a:r>
                  <a:rPr lang="en-GB" sz="4000" baseline="-25000" dirty="0">
                    <a:solidFill>
                      <a:schemeClr val="tx1"/>
                    </a:solidFill>
                    <a:latin typeface="Arial" charset="0"/>
                  </a:rPr>
                  <a:t>1</a:t>
                </a:r>
              </a:p>
            </p:txBody>
          </p:sp>
          <p:cxnSp>
            <p:nvCxnSpPr>
              <p:cNvPr id="29" name="Straight Arrow Connector 28"/>
              <p:cNvCxnSpPr/>
              <p:nvPr/>
            </p:nvCxnSpPr>
            <p:spPr>
              <a:xfrm>
                <a:off x="2195460" y="3428809"/>
                <a:ext cx="360353"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29"/>
            <p:cNvGrpSpPr>
              <a:grpSpLocks/>
            </p:cNvGrpSpPr>
            <p:nvPr/>
          </p:nvGrpSpPr>
          <p:grpSpPr bwMode="auto">
            <a:xfrm>
              <a:off x="4686403" y="4475719"/>
              <a:ext cx="660742" cy="707928"/>
              <a:chOff x="2123728" y="3212976"/>
              <a:chExt cx="660742" cy="707928"/>
            </a:xfrm>
          </p:grpSpPr>
          <p:sp>
            <p:nvSpPr>
              <p:cNvPr id="787503" name="TextBox 30"/>
              <p:cNvSpPr txBox="1">
                <a:spLocks noChangeArrowheads="1"/>
              </p:cNvSpPr>
              <p:nvPr/>
            </p:nvSpPr>
            <p:spPr bwMode="auto">
              <a:xfrm>
                <a:off x="2123728" y="3212976"/>
                <a:ext cx="660742" cy="707928"/>
              </a:xfrm>
              <a:prstGeom prst="rect">
                <a:avLst/>
              </a:prstGeom>
              <a:noFill/>
              <a:ln w="9525">
                <a:noFill/>
                <a:miter lim="800000"/>
                <a:headEnd/>
                <a:tailEnd/>
              </a:ln>
            </p:spPr>
            <p:txBody>
              <a:bodyPr wrap="none">
                <a:spAutoFit/>
              </a:bodyPr>
              <a:lstStyle/>
              <a:p>
                <a:r>
                  <a:rPr lang="en-GB" sz="4000" dirty="0">
                    <a:solidFill>
                      <a:schemeClr val="tx1"/>
                    </a:solidFill>
                    <a:latin typeface="Arial" charset="0"/>
                  </a:rPr>
                  <a:t>v</a:t>
                </a:r>
                <a:r>
                  <a:rPr lang="en-GB" sz="4000" baseline="-25000" dirty="0">
                    <a:solidFill>
                      <a:schemeClr val="tx1"/>
                    </a:solidFill>
                    <a:latin typeface="Arial" charset="0"/>
                  </a:rPr>
                  <a:t>2</a:t>
                </a:r>
              </a:p>
            </p:txBody>
          </p:sp>
          <p:cxnSp>
            <p:nvCxnSpPr>
              <p:cNvPr id="32" name="Straight Arrow Connector 31"/>
              <p:cNvCxnSpPr/>
              <p:nvPr/>
            </p:nvCxnSpPr>
            <p:spPr>
              <a:xfrm>
                <a:off x="2195020" y="3428809"/>
                <a:ext cx="360353"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32"/>
            <p:cNvGrpSpPr>
              <a:grpSpLocks/>
            </p:cNvGrpSpPr>
            <p:nvPr/>
          </p:nvGrpSpPr>
          <p:grpSpPr bwMode="auto">
            <a:xfrm>
              <a:off x="6745046" y="4458885"/>
              <a:ext cx="660742" cy="707928"/>
              <a:chOff x="2123729" y="3212976"/>
              <a:chExt cx="660742" cy="707928"/>
            </a:xfrm>
          </p:grpSpPr>
          <p:sp>
            <p:nvSpPr>
              <p:cNvPr id="787501" name="TextBox 33"/>
              <p:cNvSpPr txBox="1">
                <a:spLocks noChangeArrowheads="1"/>
              </p:cNvSpPr>
              <p:nvPr/>
            </p:nvSpPr>
            <p:spPr bwMode="auto">
              <a:xfrm>
                <a:off x="2123729" y="3212976"/>
                <a:ext cx="660742" cy="707928"/>
              </a:xfrm>
              <a:prstGeom prst="rect">
                <a:avLst/>
              </a:prstGeom>
              <a:noFill/>
              <a:ln w="9525">
                <a:noFill/>
                <a:miter lim="800000"/>
                <a:headEnd/>
                <a:tailEnd/>
              </a:ln>
            </p:spPr>
            <p:txBody>
              <a:bodyPr wrap="none">
                <a:spAutoFit/>
              </a:bodyPr>
              <a:lstStyle/>
              <a:p>
                <a:r>
                  <a:rPr lang="en-GB" sz="4000" dirty="0">
                    <a:solidFill>
                      <a:schemeClr val="tx1"/>
                    </a:solidFill>
                    <a:latin typeface="Arial" charset="0"/>
                  </a:rPr>
                  <a:t>v</a:t>
                </a:r>
                <a:r>
                  <a:rPr lang="en-GB" sz="4000" baseline="-25000" dirty="0">
                    <a:solidFill>
                      <a:schemeClr val="tx1"/>
                    </a:solidFill>
                    <a:latin typeface="Arial" charset="0"/>
                  </a:rPr>
                  <a:t>3</a:t>
                </a:r>
              </a:p>
            </p:txBody>
          </p:sp>
          <p:cxnSp>
            <p:nvCxnSpPr>
              <p:cNvPr id="35" name="Straight Arrow Connector 34"/>
              <p:cNvCxnSpPr/>
              <p:nvPr/>
            </p:nvCxnSpPr>
            <p:spPr>
              <a:xfrm>
                <a:off x="2195316" y="3428179"/>
                <a:ext cx="360354"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6" name="Right Brace 35"/>
            <p:cNvSpPr/>
            <p:nvPr/>
          </p:nvSpPr>
          <p:spPr>
            <a:xfrm rot="5400000">
              <a:off x="4706078" y="3287502"/>
              <a:ext cx="576296" cy="4248049"/>
            </a:xfrm>
            <a:prstGeom prst="rightBrace">
              <a:avLst>
                <a:gd name="adj1" fmla="val 8333"/>
                <a:gd name="adj2" fmla="val 49816"/>
              </a:avLst>
            </a:prstGeom>
            <a:ln w="476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grpSp>
          <p:nvGrpSpPr>
            <p:cNvPr id="7" name="Group 36"/>
            <p:cNvGrpSpPr>
              <a:grpSpLocks/>
            </p:cNvGrpSpPr>
            <p:nvPr/>
          </p:nvGrpSpPr>
          <p:grpSpPr bwMode="auto">
            <a:xfrm>
              <a:off x="4742243" y="5699855"/>
              <a:ext cx="583801" cy="707928"/>
              <a:chOff x="2123728" y="3212976"/>
              <a:chExt cx="583801" cy="707928"/>
            </a:xfrm>
          </p:grpSpPr>
          <p:sp>
            <p:nvSpPr>
              <p:cNvPr id="787499" name="TextBox 37"/>
              <p:cNvSpPr txBox="1">
                <a:spLocks noChangeArrowheads="1"/>
              </p:cNvSpPr>
              <p:nvPr/>
            </p:nvSpPr>
            <p:spPr bwMode="auto">
              <a:xfrm>
                <a:off x="2123728" y="3212976"/>
                <a:ext cx="583801" cy="707928"/>
              </a:xfrm>
              <a:prstGeom prst="rect">
                <a:avLst/>
              </a:prstGeom>
              <a:noFill/>
              <a:ln w="9525">
                <a:noFill/>
                <a:miter lim="800000"/>
                <a:headEnd/>
                <a:tailEnd/>
              </a:ln>
            </p:spPr>
            <p:txBody>
              <a:bodyPr wrap="none">
                <a:spAutoFit/>
              </a:bodyPr>
              <a:lstStyle/>
              <a:p>
                <a:r>
                  <a:rPr lang="en-GB" sz="4000" dirty="0" err="1">
                    <a:solidFill>
                      <a:schemeClr val="tx1"/>
                    </a:solidFill>
                    <a:latin typeface="Arial" charset="0"/>
                  </a:rPr>
                  <a:t>v</a:t>
                </a:r>
                <a:r>
                  <a:rPr lang="en-GB" sz="4000" baseline="-25000" dirty="0" err="1">
                    <a:solidFill>
                      <a:schemeClr val="tx1"/>
                    </a:solidFill>
                    <a:latin typeface="Arial" charset="0"/>
                  </a:rPr>
                  <a:t>f</a:t>
                </a:r>
                <a:endParaRPr lang="en-GB" sz="4000" baseline="-25000" dirty="0">
                  <a:solidFill>
                    <a:schemeClr val="tx1"/>
                  </a:solidFill>
                  <a:latin typeface="Arial" charset="0"/>
                </a:endParaRPr>
              </a:p>
            </p:txBody>
          </p:sp>
          <p:cxnSp>
            <p:nvCxnSpPr>
              <p:cNvPr id="39" name="Straight Arrow Connector 38"/>
              <p:cNvCxnSpPr/>
              <p:nvPr/>
            </p:nvCxnSpPr>
            <p:spPr>
              <a:xfrm>
                <a:off x="2194741" y="3428708"/>
                <a:ext cx="360354"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87497" name="TextBox 39"/>
            <p:cNvSpPr txBox="1">
              <a:spLocks noChangeArrowheads="1"/>
            </p:cNvSpPr>
            <p:nvPr/>
          </p:nvSpPr>
          <p:spPr bwMode="auto">
            <a:xfrm>
              <a:off x="714878" y="4521044"/>
              <a:ext cx="1752552" cy="707928"/>
            </a:xfrm>
            <a:prstGeom prst="rect">
              <a:avLst/>
            </a:prstGeom>
            <a:noFill/>
            <a:ln w="9525">
              <a:noFill/>
              <a:miter lim="800000"/>
              <a:headEnd/>
              <a:tailEnd/>
            </a:ln>
          </p:spPr>
          <p:txBody>
            <a:bodyPr>
              <a:spAutoFit/>
            </a:bodyPr>
            <a:lstStyle/>
            <a:p>
              <a:r>
                <a:rPr lang="en-GB" sz="2000" dirty="0">
                  <a:solidFill>
                    <a:schemeClr val="tx1"/>
                  </a:solidFill>
                  <a:latin typeface="Arial" charset="0"/>
                </a:rPr>
                <a:t>Intermediate products</a:t>
              </a:r>
            </a:p>
          </p:txBody>
        </p:sp>
        <p:sp>
          <p:nvSpPr>
            <p:cNvPr id="787498" name="TextBox 40"/>
            <p:cNvSpPr txBox="1">
              <a:spLocks noChangeArrowheads="1"/>
            </p:cNvSpPr>
            <p:nvPr/>
          </p:nvSpPr>
          <p:spPr bwMode="auto">
            <a:xfrm>
              <a:off x="530283" y="5843870"/>
              <a:ext cx="1808465" cy="400134"/>
            </a:xfrm>
            <a:prstGeom prst="rect">
              <a:avLst/>
            </a:prstGeom>
            <a:noFill/>
            <a:ln w="9525">
              <a:noFill/>
              <a:miter lim="800000"/>
              <a:headEnd/>
              <a:tailEnd/>
            </a:ln>
          </p:spPr>
          <p:txBody>
            <a:bodyPr wrap="none">
              <a:spAutoFit/>
            </a:bodyPr>
            <a:lstStyle/>
            <a:p>
              <a:r>
                <a:rPr lang="en-GB" sz="2000" dirty="0">
                  <a:solidFill>
                    <a:schemeClr val="tx1"/>
                  </a:solidFill>
                  <a:latin typeface="Arial" charset="0"/>
                </a:rPr>
                <a:t>Final product</a:t>
              </a:r>
            </a:p>
          </p:txBody>
        </p:sp>
      </p:grpSp>
      <p:grpSp>
        <p:nvGrpSpPr>
          <p:cNvPr id="8" name="Group 53"/>
          <p:cNvGrpSpPr>
            <a:grpSpLocks/>
          </p:cNvGrpSpPr>
          <p:nvPr/>
        </p:nvGrpSpPr>
        <p:grpSpPr bwMode="auto">
          <a:xfrm>
            <a:off x="7634289" y="3468688"/>
            <a:ext cx="1857375" cy="2336800"/>
            <a:chOff x="7634516" y="3468914"/>
            <a:chExt cx="1857827" cy="2336800"/>
          </a:xfrm>
        </p:grpSpPr>
        <p:sp>
          <p:nvSpPr>
            <p:cNvPr id="53" name="Rectangle 52"/>
            <p:cNvSpPr/>
            <p:nvPr/>
          </p:nvSpPr>
          <p:spPr bwMode="auto">
            <a:xfrm>
              <a:off x="7693267" y="3468914"/>
              <a:ext cx="1799076" cy="2336800"/>
            </a:xfrm>
            <a:prstGeom prst="rect">
              <a:avLst/>
            </a:prstGeom>
            <a:solidFill>
              <a:schemeClr val="accent5">
                <a:lumMod val="90000"/>
              </a:schemeClr>
            </a:solidFill>
            <a:ln w="9525" cap="flat" cmpd="sng" algn="ctr">
              <a:noFill/>
              <a:prstDash val="solid"/>
              <a:round/>
              <a:headEnd type="none" w="med" len="med"/>
              <a:tailEnd type="none" w="med" len="med"/>
            </a:ln>
            <a:effectLst/>
          </p:spPr>
          <p:txBody>
            <a:bodyPr lIns="36000" tIns="36000" rIns="36000" bIns="36000"/>
            <a:lstStyle/>
            <a:p>
              <a:pPr eaLnBrk="0" hangingPunct="0">
                <a:spcBef>
                  <a:spcPct val="50000"/>
                </a:spcBef>
                <a:defRPr/>
              </a:pPr>
              <a:endParaRPr lang="en-GB"/>
            </a:p>
          </p:txBody>
        </p:sp>
        <p:grpSp>
          <p:nvGrpSpPr>
            <p:cNvPr id="9" name="Group 51"/>
            <p:cNvGrpSpPr>
              <a:grpSpLocks/>
            </p:cNvGrpSpPr>
            <p:nvPr/>
          </p:nvGrpSpPr>
          <p:grpSpPr bwMode="auto">
            <a:xfrm>
              <a:off x="7634516" y="3599513"/>
              <a:ext cx="1778003" cy="1920856"/>
              <a:chOff x="7910287" y="3918827"/>
              <a:chExt cx="1778003" cy="1920856"/>
            </a:xfrm>
          </p:grpSpPr>
          <p:grpSp>
            <p:nvGrpSpPr>
              <p:cNvPr id="10" name="Group 49"/>
              <p:cNvGrpSpPr>
                <a:grpSpLocks/>
              </p:cNvGrpSpPr>
              <p:nvPr/>
            </p:nvGrpSpPr>
            <p:grpSpPr bwMode="auto">
              <a:xfrm>
                <a:off x="8175653" y="4315683"/>
                <a:ext cx="1512637" cy="1524000"/>
                <a:chOff x="8393363" y="2806227"/>
                <a:chExt cx="1512637" cy="1524000"/>
              </a:xfrm>
            </p:grpSpPr>
            <p:sp>
              <p:nvSpPr>
                <p:cNvPr id="787465" name="Line 16"/>
                <p:cNvSpPr>
                  <a:spLocks noChangeShapeType="1"/>
                </p:cNvSpPr>
                <p:nvPr/>
              </p:nvSpPr>
              <p:spPr bwMode="auto">
                <a:xfrm flipH="1">
                  <a:off x="8777288" y="3309692"/>
                  <a:ext cx="1128712" cy="311150"/>
                </a:xfrm>
                <a:prstGeom prst="line">
                  <a:avLst/>
                </a:prstGeom>
                <a:noFill/>
                <a:ln w="28575">
                  <a:solidFill>
                    <a:srgbClr val="00B050"/>
                  </a:solidFill>
                  <a:round/>
                  <a:headEnd type="triangle" w="lg" len="lg"/>
                  <a:tailEnd/>
                </a:ln>
              </p:spPr>
              <p:txBody>
                <a:bodyPr wrap="none" anchor="ctr"/>
                <a:lstStyle/>
                <a:p>
                  <a:endParaRPr lang="fr-FR"/>
                </a:p>
              </p:txBody>
            </p:sp>
            <p:grpSp>
              <p:nvGrpSpPr>
                <p:cNvPr id="11" name="Group 44"/>
                <p:cNvGrpSpPr>
                  <a:grpSpLocks/>
                </p:cNvGrpSpPr>
                <p:nvPr/>
              </p:nvGrpSpPr>
              <p:grpSpPr bwMode="auto">
                <a:xfrm>
                  <a:off x="8393363" y="2806227"/>
                  <a:ext cx="1219200" cy="1524000"/>
                  <a:chOff x="5048250" y="4857750"/>
                  <a:chExt cx="1219200" cy="1524000"/>
                </a:xfrm>
              </p:grpSpPr>
              <p:cxnSp>
                <p:nvCxnSpPr>
                  <p:cNvPr id="787468" name="Straight Arrow Connector 38"/>
                  <p:cNvCxnSpPr>
                    <a:cxnSpLocks noChangeShapeType="1"/>
                  </p:cNvCxnSpPr>
                  <p:nvPr/>
                </p:nvCxnSpPr>
                <p:spPr bwMode="auto">
                  <a:xfrm rot="16200000" flipV="1">
                    <a:off x="4291013" y="5614987"/>
                    <a:ext cx="1524000" cy="9525"/>
                  </a:xfrm>
                  <a:prstGeom prst="straightConnector1">
                    <a:avLst/>
                  </a:prstGeom>
                  <a:noFill/>
                  <a:ln w="25400" algn="ctr">
                    <a:solidFill>
                      <a:srgbClr val="000000"/>
                    </a:solidFill>
                    <a:round/>
                    <a:headEnd/>
                    <a:tailEnd type="arrow" w="med" len="med"/>
                  </a:ln>
                </p:spPr>
              </p:cxnSp>
              <p:cxnSp>
                <p:nvCxnSpPr>
                  <p:cNvPr id="787469" name="Straight Arrow Connector 40"/>
                  <p:cNvCxnSpPr>
                    <a:cxnSpLocks noChangeShapeType="1"/>
                  </p:cNvCxnSpPr>
                  <p:nvPr/>
                </p:nvCxnSpPr>
                <p:spPr bwMode="auto">
                  <a:xfrm flipV="1">
                    <a:off x="5067301" y="6362700"/>
                    <a:ext cx="1200149" cy="9526"/>
                  </a:xfrm>
                  <a:prstGeom prst="straightConnector1">
                    <a:avLst/>
                  </a:prstGeom>
                  <a:noFill/>
                  <a:ln w="25400" algn="ctr">
                    <a:solidFill>
                      <a:srgbClr val="000000"/>
                    </a:solidFill>
                    <a:round/>
                    <a:headEnd/>
                    <a:tailEnd type="arrow" w="med" len="med"/>
                  </a:ln>
                </p:spPr>
              </p:cxnSp>
              <p:sp>
                <p:nvSpPr>
                  <p:cNvPr id="787470" name="Freeform 42"/>
                  <p:cNvSpPr>
                    <a:spLocks/>
                  </p:cNvSpPr>
                  <p:nvPr/>
                </p:nvSpPr>
                <p:spPr bwMode="auto">
                  <a:xfrm>
                    <a:off x="5267325" y="4943475"/>
                    <a:ext cx="723900" cy="1428750"/>
                  </a:xfrm>
                  <a:custGeom>
                    <a:avLst/>
                    <a:gdLst>
                      <a:gd name="T0" fmla="*/ 723900 w 723900"/>
                      <a:gd name="T1" fmla="*/ 1428750 h 1428750"/>
                      <a:gd name="T2" fmla="*/ 266700 w 723900"/>
                      <a:gd name="T3" fmla="*/ 1181100 h 1428750"/>
                      <a:gd name="T4" fmla="*/ 352425 w 723900"/>
                      <a:gd name="T5" fmla="*/ 866775 h 1428750"/>
                      <a:gd name="T6" fmla="*/ 0 w 723900"/>
                      <a:gd name="T7" fmla="*/ 0 h 1428750"/>
                      <a:gd name="T8" fmla="*/ 0 60000 65536"/>
                      <a:gd name="T9" fmla="*/ 0 60000 65536"/>
                      <a:gd name="T10" fmla="*/ 0 60000 65536"/>
                      <a:gd name="T11" fmla="*/ 0 60000 65536"/>
                      <a:gd name="T12" fmla="*/ 0 w 723900"/>
                      <a:gd name="T13" fmla="*/ 0 h 1428750"/>
                      <a:gd name="T14" fmla="*/ 723900 w 723900"/>
                      <a:gd name="T15" fmla="*/ 1428750 h 1428750"/>
                    </a:gdLst>
                    <a:ahLst/>
                    <a:cxnLst>
                      <a:cxn ang="T8">
                        <a:pos x="T0" y="T1"/>
                      </a:cxn>
                      <a:cxn ang="T9">
                        <a:pos x="T2" y="T3"/>
                      </a:cxn>
                      <a:cxn ang="T10">
                        <a:pos x="T4" y="T5"/>
                      </a:cxn>
                      <a:cxn ang="T11">
                        <a:pos x="T6" y="T7"/>
                      </a:cxn>
                    </a:cxnLst>
                    <a:rect l="T12" t="T13" r="T14" b="T15"/>
                    <a:pathLst>
                      <a:path w="723900" h="1428750">
                        <a:moveTo>
                          <a:pt x="723900" y="1428750"/>
                        </a:moveTo>
                        <a:cubicBezTo>
                          <a:pt x="526256" y="1351756"/>
                          <a:pt x="328612" y="1274762"/>
                          <a:pt x="266700" y="1181100"/>
                        </a:cubicBezTo>
                        <a:cubicBezTo>
                          <a:pt x="204788" y="1087438"/>
                          <a:pt x="396875" y="1063625"/>
                          <a:pt x="352425" y="866775"/>
                        </a:cubicBezTo>
                        <a:cubicBezTo>
                          <a:pt x="307975" y="669925"/>
                          <a:pt x="153987" y="334962"/>
                          <a:pt x="0" y="0"/>
                        </a:cubicBezTo>
                      </a:path>
                    </a:pathLst>
                  </a:custGeom>
                  <a:noFill/>
                  <a:ln w="25400" cap="flat" cmpd="sng" algn="ctr">
                    <a:solidFill>
                      <a:schemeClr val="tx2"/>
                    </a:solidFill>
                    <a:prstDash val="solid"/>
                    <a:round/>
                    <a:headEnd type="none" w="med" len="med"/>
                    <a:tailEnd type="none" w="med" len="med"/>
                  </a:ln>
                </p:spPr>
                <p:txBody>
                  <a:bodyPr lIns="36000" tIns="36000" rIns="36000" bIns="36000"/>
                  <a:lstStyle/>
                  <a:p>
                    <a:endParaRPr lang="fr-FR"/>
                  </a:p>
                </p:txBody>
              </p:sp>
            </p:grpSp>
            <p:sp>
              <p:nvSpPr>
                <p:cNvPr id="787467" name="TextBox 45"/>
                <p:cNvSpPr txBox="1">
                  <a:spLocks noChangeArrowheads="1"/>
                </p:cNvSpPr>
                <p:nvPr/>
              </p:nvSpPr>
              <p:spPr bwMode="auto">
                <a:xfrm>
                  <a:off x="9239249" y="3481142"/>
                  <a:ext cx="417513" cy="584775"/>
                </a:xfrm>
                <a:prstGeom prst="rect">
                  <a:avLst/>
                </a:prstGeom>
                <a:noFill/>
                <a:ln w="9525">
                  <a:noFill/>
                  <a:miter lim="800000"/>
                  <a:headEnd/>
                  <a:tailEnd/>
                </a:ln>
              </p:spPr>
              <p:txBody>
                <a:bodyPr>
                  <a:spAutoFit/>
                </a:bodyPr>
                <a:lstStyle/>
                <a:p>
                  <a:r>
                    <a:rPr lang="en-GB" sz="3200" dirty="0">
                      <a:solidFill>
                        <a:schemeClr val="tx1"/>
                      </a:solidFill>
                    </a:rPr>
                    <a:t>?</a:t>
                  </a:r>
                </a:p>
              </p:txBody>
            </p:sp>
          </p:grpSp>
          <p:sp>
            <p:nvSpPr>
              <p:cNvPr id="787464" name="TextBox 50"/>
              <p:cNvSpPr txBox="1">
                <a:spLocks noChangeArrowheads="1"/>
              </p:cNvSpPr>
              <p:nvPr/>
            </p:nvSpPr>
            <p:spPr bwMode="auto">
              <a:xfrm>
                <a:off x="7910287" y="3918827"/>
                <a:ext cx="1749623" cy="369332"/>
              </a:xfrm>
              <a:prstGeom prst="rect">
                <a:avLst/>
              </a:prstGeom>
              <a:noFill/>
              <a:ln w="9525">
                <a:noFill/>
                <a:miter lim="800000"/>
                <a:headEnd/>
                <a:tailEnd/>
              </a:ln>
            </p:spPr>
            <p:txBody>
              <a:bodyPr wrap="none">
                <a:spAutoFit/>
              </a:bodyPr>
              <a:lstStyle/>
              <a:p>
                <a:r>
                  <a:rPr lang="en-GB" sz="1800" dirty="0">
                    <a:solidFill>
                      <a:schemeClr val="tx1"/>
                    </a:solidFill>
                  </a:rPr>
                  <a:t>Vector height</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2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5" name="Rectangle 2"/>
          <p:cNvSpPr>
            <a:spLocks noGrp="1" noChangeArrowheads="1"/>
          </p:cNvSpPr>
          <p:nvPr>
            <p:ph type="title"/>
          </p:nvPr>
        </p:nvSpPr>
        <p:spPr/>
        <p:txBody>
          <a:bodyPr/>
          <a:lstStyle/>
          <a:p>
            <a:r>
              <a:rPr lang="fr-FR" dirty="0" err="1" smtClean="0">
                <a:latin typeface="Arial" charset="0"/>
                <a:cs typeface="Arial" charset="0"/>
              </a:rPr>
              <a:t>Example</a:t>
            </a:r>
            <a:r>
              <a:rPr lang="fr-FR" dirty="0" smtClean="0">
                <a:latin typeface="Arial" charset="0"/>
                <a:cs typeface="Arial" charset="0"/>
              </a:rPr>
              <a:t> of the importance of the usage of a unique </a:t>
            </a:r>
            <a:r>
              <a:rPr lang="fr-FR" dirty="0" err="1" smtClean="0">
                <a:latin typeface="Arial" charset="0"/>
                <a:cs typeface="Arial" charset="0"/>
              </a:rPr>
              <a:t>algorithm</a:t>
            </a:r>
            <a:r>
              <a:rPr lang="fr-FR" dirty="0" smtClean="0">
                <a:latin typeface="Arial" charset="0"/>
                <a:cs typeface="Arial" charset="0"/>
              </a:rPr>
              <a:t> </a:t>
            </a:r>
            <a:r>
              <a:rPr lang="fr-FR" dirty="0" err="1" smtClean="0">
                <a:latin typeface="Arial" charset="0"/>
                <a:cs typeface="Arial" charset="0"/>
              </a:rPr>
              <a:t>throughout</a:t>
            </a:r>
            <a:r>
              <a:rPr lang="fr-FR" dirty="0" smtClean="0">
                <a:latin typeface="Arial" charset="0"/>
                <a:cs typeface="Arial" charset="0"/>
              </a:rPr>
              <a:t> the </a:t>
            </a:r>
            <a:r>
              <a:rPr lang="fr-FR" dirty="0" err="1" smtClean="0">
                <a:latin typeface="Arial" charset="0"/>
                <a:cs typeface="Arial" charset="0"/>
              </a:rPr>
              <a:t>entire</a:t>
            </a:r>
            <a:r>
              <a:rPr lang="fr-FR" dirty="0" smtClean="0">
                <a:latin typeface="Arial" charset="0"/>
                <a:cs typeface="Arial" charset="0"/>
              </a:rPr>
              <a:t> </a:t>
            </a:r>
            <a:r>
              <a:rPr lang="fr-FR" dirty="0" err="1" smtClean="0">
                <a:latin typeface="Arial" charset="0"/>
                <a:cs typeface="Arial" charset="0"/>
              </a:rPr>
              <a:t>reprocessing</a:t>
            </a:r>
            <a:r>
              <a:rPr lang="fr-FR" dirty="0" smtClean="0">
                <a:latin typeface="Arial" charset="0"/>
                <a:cs typeface="Arial" charset="0"/>
              </a:rPr>
              <a:t> </a:t>
            </a:r>
            <a:r>
              <a:rPr lang="fr-FR" dirty="0" err="1" smtClean="0">
                <a:latin typeface="Arial" charset="0"/>
                <a:cs typeface="Arial" charset="0"/>
              </a:rPr>
              <a:t>period</a:t>
            </a:r>
            <a:r>
              <a:rPr lang="fr-FR" dirty="0" smtClean="0">
                <a:latin typeface="Arial" charset="0"/>
                <a:cs typeface="Arial" charset="0"/>
              </a:rPr>
              <a:t> </a:t>
            </a:r>
          </a:p>
        </p:txBody>
      </p:sp>
      <p:pic>
        <p:nvPicPr>
          <p:cNvPr id="789506" name="Picture 3" descr="AMV_nb_QI_btw_0_100_chan09_lev_ALL_2004_2011_nb0.png"/>
          <p:cNvPicPr>
            <a:picLocks noChangeAspect="1"/>
          </p:cNvPicPr>
          <p:nvPr/>
        </p:nvPicPr>
        <p:blipFill>
          <a:blip r:embed="rId3" cstate="print"/>
          <a:srcRect/>
          <a:stretch>
            <a:fillRect/>
          </a:stretch>
        </p:blipFill>
        <p:spPr bwMode="auto">
          <a:xfrm>
            <a:off x="179388" y="900113"/>
            <a:ext cx="9144000" cy="5715000"/>
          </a:xfrm>
          <a:prstGeom prst="rect">
            <a:avLst/>
          </a:prstGeom>
          <a:noFill/>
          <a:ln w="9525">
            <a:noFill/>
            <a:miter lim="800000"/>
            <a:headEnd/>
            <a:tailEnd/>
          </a:ln>
        </p:spPr>
      </p:pic>
      <p:pic>
        <p:nvPicPr>
          <p:cNvPr id="5" name="Picture 4" descr="AMV_nb_QI_btw_0_100_chan09_lev_ALL_2004_2011_nb1.png"/>
          <p:cNvPicPr>
            <a:picLocks noChangeAspect="1"/>
          </p:cNvPicPr>
          <p:nvPr/>
        </p:nvPicPr>
        <p:blipFill>
          <a:blip r:embed="rId4" cstate="print"/>
          <a:srcRect/>
          <a:stretch>
            <a:fillRect/>
          </a:stretch>
        </p:blipFill>
        <p:spPr bwMode="auto">
          <a:xfrm>
            <a:off x="179388" y="900113"/>
            <a:ext cx="9144000" cy="5715000"/>
          </a:xfrm>
          <a:prstGeom prst="rect">
            <a:avLst/>
          </a:prstGeom>
          <a:noFill/>
          <a:ln w="9525">
            <a:noFill/>
            <a:miter lim="800000"/>
            <a:headEnd/>
            <a:tailEnd/>
          </a:ln>
        </p:spPr>
      </p:pic>
      <p:pic>
        <p:nvPicPr>
          <p:cNvPr id="6" name="Picture 5" descr="AMV_nb_QI_btw_0_100_chan09_lev_ALL_2004_2011_nb2.png"/>
          <p:cNvPicPr>
            <a:picLocks noChangeAspect="1"/>
          </p:cNvPicPr>
          <p:nvPr/>
        </p:nvPicPr>
        <p:blipFill>
          <a:blip r:embed="rId5" cstate="print"/>
          <a:srcRect/>
          <a:stretch>
            <a:fillRect/>
          </a:stretch>
        </p:blipFill>
        <p:spPr bwMode="auto">
          <a:xfrm>
            <a:off x="179388" y="900113"/>
            <a:ext cx="9144000" cy="5715000"/>
          </a:xfrm>
          <a:prstGeom prst="rect">
            <a:avLst/>
          </a:prstGeom>
          <a:noFill/>
          <a:ln w="9525">
            <a:noFill/>
            <a:miter lim="800000"/>
            <a:headEnd/>
            <a:tailEnd/>
          </a:ln>
        </p:spPr>
      </p:pic>
      <p:pic>
        <p:nvPicPr>
          <p:cNvPr id="7" name="Picture 6" descr="AMV_nb_QI_btw_0_100_chan09_lev_ALL_2004_2011_nb3.png"/>
          <p:cNvPicPr>
            <a:picLocks noChangeAspect="1"/>
          </p:cNvPicPr>
          <p:nvPr/>
        </p:nvPicPr>
        <p:blipFill>
          <a:blip r:embed="rId6" cstate="print"/>
          <a:srcRect/>
          <a:stretch>
            <a:fillRect/>
          </a:stretch>
        </p:blipFill>
        <p:spPr bwMode="auto">
          <a:xfrm>
            <a:off x="179388" y="900113"/>
            <a:ext cx="9144000" cy="5715000"/>
          </a:xfrm>
          <a:prstGeom prst="rect">
            <a:avLst/>
          </a:prstGeom>
          <a:noFill/>
          <a:ln w="9525">
            <a:noFill/>
            <a:miter lim="800000"/>
            <a:headEnd/>
            <a:tailEnd/>
          </a:ln>
        </p:spPr>
      </p:pic>
      <p:sp>
        <p:nvSpPr>
          <p:cNvPr id="789510" name="TextBox 7"/>
          <p:cNvSpPr txBox="1">
            <a:spLocks noChangeArrowheads="1"/>
          </p:cNvSpPr>
          <p:nvPr/>
        </p:nvSpPr>
        <p:spPr bwMode="auto">
          <a:xfrm>
            <a:off x="4411664" y="4848226"/>
            <a:ext cx="3111727" cy="400099"/>
          </a:xfrm>
          <a:prstGeom prst="rect">
            <a:avLst/>
          </a:prstGeom>
          <a:noFill/>
          <a:ln w="9525">
            <a:noFill/>
            <a:miter lim="800000"/>
            <a:headEnd/>
            <a:tailEnd/>
          </a:ln>
        </p:spPr>
        <p:txBody>
          <a:bodyPr wrap="none" lIns="91429" tIns="45715" rIns="91429" bIns="45715">
            <a:spAutoFit/>
          </a:bodyPr>
          <a:lstStyle/>
          <a:p>
            <a:r>
              <a:rPr lang="en-GB" sz="2000" dirty="0">
                <a:solidFill>
                  <a:srgbClr val="0F06BA"/>
                </a:solidFill>
              </a:rPr>
              <a:t>- Operational statistics</a:t>
            </a:r>
          </a:p>
        </p:txBody>
      </p:sp>
      <p:sp>
        <p:nvSpPr>
          <p:cNvPr id="10" name="TextBox 9"/>
          <p:cNvSpPr txBox="1">
            <a:spLocks noChangeArrowheads="1"/>
          </p:cNvSpPr>
          <p:nvPr/>
        </p:nvSpPr>
        <p:spPr bwMode="auto">
          <a:xfrm>
            <a:off x="217488" y="5878514"/>
            <a:ext cx="1930400" cy="738654"/>
          </a:xfrm>
          <a:prstGeom prst="rect">
            <a:avLst/>
          </a:prstGeom>
          <a:noFill/>
          <a:ln w="9525">
            <a:noFill/>
            <a:miter lim="800000"/>
            <a:headEnd/>
            <a:tailEnd/>
          </a:ln>
        </p:spPr>
        <p:txBody>
          <a:bodyPr lIns="91429" tIns="45715" rIns="91429" bIns="45715">
            <a:spAutoFit/>
          </a:bodyPr>
          <a:lstStyle/>
          <a:p>
            <a:r>
              <a:rPr lang="en-GB" sz="1400" b="0" dirty="0">
                <a:solidFill>
                  <a:schemeClr val="accent1"/>
                </a:solidFill>
              </a:rPr>
              <a:t>Change in height assignment and quality control</a:t>
            </a:r>
          </a:p>
        </p:txBody>
      </p:sp>
      <p:cxnSp>
        <p:nvCxnSpPr>
          <p:cNvPr id="11" name="Straight Arrow Connector 10"/>
          <p:cNvCxnSpPr>
            <a:cxnSpLocks noChangeShapeType="1"/>
            <a:stCxn id="10" idx="0"/>
          </p:cNvCxnSpPr>
          <p:nvPr/>
        </p:nvCxnSpPr>
        <p:spPr bwMode="auto">
          <a:xfrm flipV="1">
            <a:off x="1182688" y="4498976"/>
            <a:ext cx="908050" cy="1379538"/>
          </a:xfrm>
          <a:prstGeom prst="straightConnector1">
            <a:avLst/>
          </a:prstGeom>
          <a:noFill/>
          <a:ln w="31750" algn="ctr">
            <a:solidFill>
              <a:schemeClr val="accent1"/>
            </a:solidFill>
            <a:round/>
            <a:headEnd/>
            <a:tailEnd type="arrow" w="med" len="med"/>
          </a:ln>
        </p:spPr>
      </p:cxnSp>
      <p:grpSp>
        <p:nvGrpSpPr>
          <p:cNvPr id="2" name="Group 14"/>
          <p:cNvGrpSpPr>
            <a:grpSpLocks/>
          </p:cNvGrpSpPr>
          <p:nvPr/>
        </p:nvGrpSpPr>
        <p:grpSpPr bwMode="auto">
          <a:xfrm>
            <a:off x="2655890" y="4165603"/>
            <a:ext cx="1233487" cy="1609632"/>
            <a:chOff x="2656114" y="4165600"/>
            <a:chExt cx="1233714" cy="1609427"/>
          </a:xfrm>
        </p:grpSpPr>
        <p:sp>
          <p:nvSpPr>
            <p:cNvPr id="789517" name="TextBox 11"/>
            <p:cNvSpPr txBox="1">
              <a:spLocks noChangeArrowheads="1"/>
            </p:cNvSpPr>
            <p:nvPr/>
          </p:nvSpPr>
          <p:spPr bwMode="auto">
            <a:xfrm>
              <a:off x="2656114" y="5036457"/>
              <a:ext cx="1233714" cy="738570"/>
            </a:xfrm>
            <a:prstGeom prst="rect">
              <a:avLst/>
            </a:prstGeom>
            <a:noFill/>
            <a:ln w="9525">
              <a:noFill/>
              <a:miter lim="800000"/>
              <a:headEnd/>
              <a:tailEnd/>
            </a:ln>
          </p:spPr>
          <p:txBody>
            <a:bodyPr>
              <a:spAutoFit/>
            </a:bodyPr>
            <a:lstStyle/>
            <a:p>
              <a:r>
                <a:rPr lang="en-GB" sz="1400" b="0" dirty="0">
                  <a:solidFill>
                    <a:srgbClr val="00B050"/>
                  </a:solidFill>
                </a:rPr>
                <a:t>MET9 became operational</a:t>
              </a:r>
            </a:p>
          </p:txBody>
        </p:sp>
        <p:cxnSp>
          <p:nvCxnSpPr>
            <p:cNvPr id="789518" name="Straight Arrow Connector 13"/>
            <p:cNvCxnSpPr>
              <a:cxnSpLocks noChangeShapeType="1"/>
            </p:cNvCxnSpPr>
            <p:nvPr/>
          </p:nvCxnSpPr>
          <p:spPr bwMode="auto">
            <a:xfrm flipV="1">
              <a:off x="3265714" y="4165600"/>
              <a:ext cx="493486" cy="827314"/>
            </a:xfrm>
            <a:prstGeom prst="straightConnector1">
              <a:avLst/>
            </a:prstGeom>
            <a:noFill/>
            <a:ln w="25400" algn="ctr">
              <a:solidFill>
                <a:srgbClr val="00B050"/>
              </a:solidFill>
              <a:round/>
              <a:headEnd/>
              <a:tailEnd type="arrow" w="med" len="med"/>
            </a:ln>
          </p:spPr>
        </p:cxnSp>
      </p:grpSp>
      <p:grpSp>
        <p:nvGrpSpPr>
          <p:cNvPr id="3" name="Group 17"/>
          <p:cNvGrpSpPr>
            <a:grpSpLocks/>
          </p:cNvGrpSpPr>
          <p:nvPr/>
        </p:nvGrpSpPr>
        <p:grpSpPr bwMode="auto">
          <a:xfrm>
            <a:off x="6784975" y="3809999"/>
            <a:ext cx="1930400" cy="1901896"/>
            <a:chOff x="6785430" y="3809997"/>
            <a:chExt cx="1930399" cy="1902146"/>
          </a:xfrm>
        </p:grpSpPr>
        <p:sp>
          <p:nvSpPr>
            <p:cNvPr id="789515" name="TextBox 15"/>
            <p:cNvSpPr txBox="1">
              <a:spLocks noChangeArrowheads="1"/>
            </p:cNvSpPr>
            <p:nvPr/>
          </p:nvSpPr>
          <p:spPr bwMode="auto">
            <a:xfrm>
              <a:off x="6785430" y="5188854"/>
              <a:ext cx="1930399" cy="523289"/>
            </a:xfrm>
            <a:prstGeom prst="rect">
              <a:avLst/>
            </a:prstGeom>
            <a:noFill/>
            <a:ln w="9525">
              <a:noFill/>
              <a:miter lim="800000"/>
              <a:headEnd/>
              <a:tailEnd/>
            </a:ln>
          </p:spPr>
          <p:txBody>
            <a:bodyPr>
              <a:spAutoFit/>
            </a:bodyPr>
            <a:lstStyle/>
            <a:p>
              <a:r>
                <a:rPr lang="en-GB" sz="1400" b="0" dirty="0">
                  <a:solidFill>
                    <a:schemeClr val="accent1"/>
                  </a:solidFill>
                </a:rPr>
                <a:t>Change in height assignment </a:t>
              </a:r>
              <a:r>
                <a:rPr lang="en-GB" sz="1400" dirty="0">
                  <a:solidFill>
                    <a:schemeClr val="accent1"/>
                  </a:solidFill>
                </a:rPr>
                <a:t>CCC</a:t>
              </a:r>
            </a:p>
          </p:txBody>
        </p:sp>
        <p:cxnSp>
          <p:nvCxnSpPr>
            <p:cNvPr id="789516" name="Straight Arrow Connector 16"/>
            <p:cNvCxnSpPr>
              <a:cxnSpLocks noChangeShapeType="1"/>
              <a:stCxn id="789515" idx="0"/>
            </p:cNvCxnSpPr>
            <p:nvPr/>
          </p:nvCxnSpPr>
          <p:spPr bwMode="auto">
            <a:xfrm flipV="1">
              <a:off x="7750630" y="3809997"/>
              <a:ext cx="907143" cy="1378857"/>
            </a:xfrm>
            <a:prstGeom prst="straightConnector1">
              <a:avLst/>
            </a:prstGeom>
            <a:noFill/>
            <a:ln w="31750" algn="ctr">
              <a:solidFill>
                <a:schemeClr val="accent1"/>
              </a:solidFill>
              <a:round/>
              <a:headEnd/>
              <a:tailEnd type="arrow" w="med" len="med"/>
            </a:ln>
          </p:spPr>
        </p:cxnSp>
      </p:grpSp>
      <p:sp>
        <p:nvSpPr>
          <p:cNvPr id="4" name="TextBox 3"/>
          <p:cNvSpPr txBox="1"/>
          <p:nvPr/>
        </p:nvSpPr>
        <p:spPr>
          <a:xfrm>
            <a:off x="3353773" y="6520162"/>
            <a:ext cx="4763729" cy="276999"/>
          </a:xfrm>
          <a:prstGeom prst="rect">
            <a:avLst/>
          </a:prstGeom>
          <a:noFill/>
        </p:spPr>
        <p:txBody>
          <a:bodyPr wrap="square" rtlCol="0">
            <a:spAutoFit/>
          </a:bodyPr>
          <a:lstStyle/>
          <a:p>
            <a:r>
              <a:rPr lang="en-GB" sz="1200" i="1" dirty="0" smtClean="0">
                <a:solidFill>
                  <a:schemeClr val="tx1"/>
                </a:solidFill>
              </a:rPr>
              <a:t>Note: this is done using a previous reprocessing release </a:t>
            </a:r>
            <a:r>
              <a:rPr lang="en-GB" dirty="0" smtClean="0"/>
              <a:t>- </a:t>
            </a:r>
            <a:endParaRPr lang="en-GB"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29" name="Title 1"/>
          <p:cNvSpPr>
            <a:spLocks noGrp="1"/>
          </p:cNvSpPr>
          <p:nvPr>
            <p:ph type="title"/>
          </p:nvPr>
        </p:nvSpPr>
        <p:spPr/>
        <p:txBody>
          <a:bodyPr/>
          <a:lstStyle/>
          <a:p>
            <a:r>
              <a:rPr lang="fr-FR" sz="2800" dirty="0" err="1">
                <a:latin typeface="Arial" charset="0"/>
                <a:cs typeface="Arial" charset="0"/>
              </a:rPr>
              <a:t>Example</a:t>
            </a:r>
            <a:r>
              <a:rPr lang="fr-FR" sz="2800" dirty="0">
                <a:latin typeface="Arial" charset="0"/>
                <a:cs typeface="Arial" charset="0"/>
              </a:rPr>
              <a:t> of the importance of the usage of a unique </a:t>
            </a:r>
            <a:r>
              <a:rPr lang="fr-FR" sz="2800" dirty="0" err="1">
                <a:latin typeface="Arial" charset="0"/>
                <a:cs typeface="Arial" charset="0"/>
              </a:rPr>
              <a:t>algorithm</a:t>
            </a:r>
            <a:r>
              <a:rPr lang="fr-FR" sz="2800" dirty="0">
                <a:latin typeface="Arial" charset="0"/>
                <a:cs typeface="Arial" charset="0"/>
              </a:rPr>
              <a:t> </a:t>
            </a:r>
            <a:r>
              <a:rPr lang="fr-FR" sz="2800" dirty="0" err="1">
                <a:latin typeface="Arial" charset="0"/>
                <a:cs typeface="Arial" charset="0"/>
              </a:rPr>
              <a:t>throughout</a:t>
            </a:r>
            <a:r>
              <a:rPr lang="fr-FR" sz="2800" dirty="0">
                <a:latin typeface="Arial" charset="0"/>
                <a:cs typeface="Arial" charset="0"/>
              </a:rPr>
              <a:t> the </a:t>
            </a:r>
            <a:r>
              <a:rPr lang="fr-FR" sz="2800" dirty="0" err="1">
                <a:latin typeface="Arial" charset="0"/>
                <a:cs typeface="Arial" charset="0"/>
              </a:rPr>
              <a:t>entire</a:t>
            </a:r>
            <a:r>
              <a:rPr lang="fr-FR" sz="2800" dirty="0">
                <a:latin typeface="Arial" charset="0"/>
                <a:cs typeface="Arial" charset="0"/>
              </a:rPr>
              <a:t> </a:t>
            </a:r>
            <a:r>
              <a:rPr lang="fr-FR" sz="2800" dirty="0" err="1">
                <a:latin typeface="Arial" charset="0"/>
                <a:cs typeface="Arial" charset="0"/>
              </a:rPr>
              <a:t>reprocessing</a:t>
            </a:r>
            <a:r>
              <a:rPr lang="fr-FR" sz="2800" dirty="0">
                <a:latin typeface="Arial" charset="0"/>
                <a:cs typeface="Arial" charset="0"/>
              </a:rPr>
              <a:t> </a:t>
            </a:r>
            <a:r>
              <a:rPr lang="fr-FR" sz="2800" dirty="0" err="1">
                <a:latin typeface="Arial" charset="0"/>
                <a:cs typeface="Arial" charset="0"/>
              </a:rPr>
              <a:t>period</a:t>
            </a:r>
            <a:r>
              <a:rPr lang="fr-FR" sz="2800" dirty="0">
                <a:latin typeface="Arial" charset="0"/>
                <a:cs typeface="Arial" charset="0"/>
              </a:rPr>
              <a:t> </a:t>
            </a:r>
            <a:endParaRPr lang="en-GB" sz="2800" dirty="0" smtClean="0">
              <a:latin typeface="Arial" charset="0"/>
              <a:cs typeface="Arial" charset="0"/>
            </a:endParaRPr>
          </a:p>
        </p:txBody>
      </p:sp>
      <p:grpSp>
        <p:nvGrpSpPr>
          <p:cNvPr id="2" name="Group 11"/>
          <p:cNvGrpSpPr>
            <a:grpSpLocks/>
          </p:cNvGrpSpPr>
          <p:nvPr/>
        </p:nvGrpSpPr>
        <p:grpSpPr bwMode="auto">
          <a:xfrm>
            <a:off x="179388" y="900113"/>
            <a:ext cx="9144000" cy="5715000"/>
            <a:chOff x="180000" y="900000"/>
            <a:chExt cx="9144000" cy="5715000"/>
          </a:xfrm>
        </p:grpSpPr>
        <p:pic>
          <p:nvPicPr>
            <p:cNvPr id="790536" name="Picture 2" descr="AMV_nb_QI_btw_0_100_chan09_lev_ALL_2004_2011_nb3.png"/>
            <p:cNvPicPr>
              <a:picLocks noChangeAspect="1"/>
            </p:cNvPicPr>
            <p:nvPr/>
          </p:nvPicPr>
          <p:blipFill>
            <a:blip r:embed="rId3" cstate="print"/>
            <a:srcRect/>
            <a:stretch>
              <a:fillRect/>
            </a:stretch>
          </p:blipFill>
          <p:spPr bwMode="auto">
            <a:xfrm>
              <a:off x="180000" y="900000"/>
              <a:ext cx="9144000" cy="5715000"/>
            </a:xfrm>
            <a:prstGeom prst="rect">
              <a:avLst/>
            </a:prstGeom>
            <a:noFill/>
            <a:ln w="9525">
              <a:noFill/>
              <a:miter lim="800000"/>
              <a:headEnd/>
              <a:tailEnd/>
            </a:ln>
          </p:spPr>
        </p:pic>
        <p:sp>
          <p:nvSpPr>
            <p:cNvPr id="790537" name="TextBox 4"/>
            <p:cNvSpPr txBox="1">
              <a:spLocks noChangeArrowheads="1"/>
            </p:cNvSpPr>
            <p:nvPr/>
          </p:nvSpPr>
          <p:spPr bwMode="auto">
            <a:xfrm>
              <a:off x="4470401" y="4542971"/>
              <a:ext cx="4067139" cy="400110"/>
            </a:xfrm>
            <a:prstGeom prst="rect">
              <a:avLst/>
            </a:prstGeom>
            <a:noFill/>
            <a:ln w="9525">
              <a:noFill/>
              <a:miter lim="800000"/>
              <a:headEnd/>
              <a:tailEnd/>
            </a:ln>
          </p:spPr>
          <p:txBody>
            <a:bodyPr wrap="none">
              <a:spAutoFit/>
            </a:bodyPr>
            <a:lstStyle/>
            <a:p>
              <a:r>
                <a:rPr lang="en-GB" sz="2000" dirty="0">
                  <a:solidFill>
                    <a:srgbClr val="0F06BA"/>
                  </a:solidFill>
                </a:rPr>
                <a:t>- Number of operational AMVs</a:t>
              </a:r>
            </a:p>
          </p:txBody>
        </p:sp>
      </p:grpSp>
      <p:grpSp>
        <p:nvGrpSpPr>
          <p:cNvPr id="3" name="Group 14"/>
          <p:cNvGrpSpPr>
            <a:grpSpLocks/>
          </p:cNvGrpSpPr>
          <p:nvPr/>
        </p:nvGrpSpPr>
        <p:grpSpPr bwMode="auto">
          <a:xfrm>
            <a:off x="179388" y="900113"/>
            <a:ext cx="9144000" cy="5715000"/>
            <a:chOff x="180000" y="900000"/>
            <a:chExt cx="9144000" cy="5715000"/>
          </a:xfrm>
        </p:grpSpPr>
        <p:grpSp>
          <p:nvGrpSpPr>
            <p:cNvPr id="4" name="Group 10"/>
            <p:cNvGrpSpPr>
              <a:grpSpLocks/>
            </p:cNvGrpSpPr>
            <p:nvPr/>
          </p:nvGrpSpPr>
          <p:grpSpPr bwMode="auto">
            <a:xfrm>
              <a:off x="180000" y="900000"/>
              <a:ext cx="9144000" cy="5715000"/>
              <a:chOff x="180000" y="900000"/>
              <a:chExt cx="9144000" cy="5715000"/>
            </a:xfrm>
          </p:grpSpPr>
          <p:pic>
            <p:nvPicPr>
              <p:cNvPr id="790534" name="Picture 3" descr="AMV_nb_QI_btw_0_100_chan09_lev_ALL_2004_2011_nb4.png"/>
              <p:cNvPicPr>
                <a:picLocks noChangeAspect="1"/>
              </p:cNvPicPr>
              <p:nvPr/>
            </p:nvPicPr>
            <p:blipFill>
              <a:blip r:embed="rId4" cstate="print"/>
              <a:srcRect/>
              <a:stretch>
                <a:fillRect/>
              </a:stretch>
            </p:blipFill>
            <p:spPr bwMode="auto">
              <a:xfrm>
                <a:off x="180000" y="900000"/>
                <a:ext cx="9144000" cy="5715000"/>
              </a:xfrm>
              <a:prstGeom prst="rect">
                <a:avLst/>
              </a:prstGeom>
              <a:noFill/>
              <a:ln w="9525">
                <a:noFill/>
                <a:miter lim="800000"/>
                <a:headEnd/>
                <a:tailEnd/>
              </a:ln>
            </p:spPr>
          </p:pic>
          <p:sp>
            <p:nvSpPr>
              <p:cNvPr id="790535" name="TextBox 5"/>
              <p:cNvSpPr txBox="1">
                <a:spLocks noChangeArrowheads="1"/>
              </p:cNvSpPr>
              <p:nvPr/>
            </p:nvSpPr>
            <p:spPr bwMode="auto">
              <a:xfrm>
                <a:off x="4470401" y="5058228"/>
                <a:ext cx="4152099" cy="400110"/>
              </a:xfrm>
              <a:prstGeom prst="rect">
                <a:avLst/>
              </a:prstGeom>
              <a:noFill/>
              <a:ln w="9525">
                <a:noFill/>
                <a:miter lim="800000"/>
                <a:headEnd/>
                <a:tailEnd/>
              </a:ln>
            </p:spPr>
            <p:txBody>
              <a:bodyPr wrap="none">
                <a:spAutoFit/>
              </a:bodyPr>
              <a:lstStyle/>
              <a:p>
                <a:r>
                  <a:rPr lang="en-GB" sz="2000" dirty="0">
                    <a:solidFill>
                      <a:srgbClr val="FF0000"/>
                    </a:solidFill>
                  </a:rPr>
                  <a:t>- Number of reprocessed AMVs</a:t>
                </a:r>
              </a:p>
            </p:txBody>
          </p:sp>
        </p:grpSp>
        <p:sp>
          <p:nvSpPr>
            <p:cNvPr id="790533" name="TextBox 12"/>
            <p:cNvSpPr txBox="1">
              <a:spLocks noChangeArrowheads="1"/>
            </p:cNvSpPr>
            <p:nvPr/>
          </p:nvSpPr>
          <p:spPr bwMode="auto">
            <a:xfrm>
              <a:off x="4448633" y="4695371"/>
              <a:ext cx="4067139" cy="400110"/>
            </a:xfrm>
            <a:prstGeom prst="rect">
              <a:avLst/>
            </a:prstGeom>
            <a:noFill/>
            <a:ln w="9525">
              <a:noFill/>
              <a:miter lim="800000"/>
              <a:headEnd/>
              <a:tailEnd/>
            </a:ln>
          </p:spPr>
          <p:txBody>
            <a:bodyPr wrap="none">
              <a:spAutoFit/>
            </a:bodyPr>
            <a:lstStyle/>
            <a:p>
              <a:r>
                <a:rPr lang="en-GB" sz="2000" dirty="0">
                  <a:solidFill>
                    <a:srgbClr val="0F06BA"/>
                  </a:solidFill>
                </a:rPr>
                <a:t>- Number of operational AMVs</a:t>
              </a:r>
            </a:p>
          </p:txBody>
        </p:sp>
      </p:grpSp>
      <p:sp>
        <p:nvSpPr>
          <p:cNvPr id="13" name="TextBox 12"/>
          <p:cNvSpPr txBox="1"/>
          <p:nvPr/>
        </p:nvSpPr>
        <p:spPr>
          <a:xfrm>
            <a:off x="3353773" y="6520162"/>
            <a:ext cx="4763729" cy="276999"/>
          </a:xfrm>
          <a:prstGeom prst="rect">
            <a:avLst/>
          </a:prstGeom>
          <a:noFill/>
        </p:spPr>
        <p:txBody>
          <a:bodyPr wrap="square" rtlCol="0">
            <a:spAutoFit/>
          </a:bodyPr>
          <a:lstStyle/>
          <a:p>
            <a:r>
              <a:rPr lang="en-GB" sz="1200" i="1" dirty="0" smtClean="0">
                <a:solidFill>
                  <a:schemeClr val="tx1"/>
                </a:solidFill>
              </a:rPr>
              <a:t>Note: this is done using a previous reprocessing release </a:t>
            </a:r>
            <a:r>
              <a:rPr lang="en-GB" dirty="0" smtClean="0"/>
              <a:t>- </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Number of IR10.8 AMVs retrieved using MVIRI and SEVIRI</a:t>
            </a:r>
            <a:endParaRPr lang="en-GB" dirty="0"/>
          </a:p>
        </p:txBody>
      </p:sp>
      <p:grpSp>
        <p:nvGrpSpPr>
          <p:cNvPr id="18" name="Group 17"/>
          <p:cNvGrpSpPr/>
          <p:nvPr/>
        </p:nvGrpSpPr>
        <p:grpSpPr>
          <a:xfrm>
            <a:off x="-51143" y="1196511"/>
            <a:ext cx="9978828" cy="2517639"/>
            <a:chOff x="-51143" y="1196511"/>
            <a:chExt cx="9978828" cy="2517639"/>
          </a:xfrm>
        </p:grpSpPr>
        <p:pic>
          <p:nvPicPr>
            <p:cNvPr id="3" name="Picture 2"/>
            <p:cNvPicPr/>
            <p:nvPr/>
          </p:nvPicPr>
          <p:blipFill rotWithShape="1">
            <a:blip r:embed="rId3" cstate="print">
              <a:extLst>
                <a:ext uri="{28A0092B-C50C-407E-A947-70E740481C1C}">
                  <a14:useLocalDpi xmlns:a14="http://schemas.microsoft.com/office/drawing/2010/main" val="0"/>
                </a:ext>
              </a:extLst>
            </a:blip>
            <a:srcRect l="4040" b="5122"/>
            <a:stretch/>
          </p:blipFill>
          <p:spPr>
            <a:xfrm>
              <a:off x="479685" y="1196511"/>
              <a:ext cx="8679305" cy="2221246"/>
            </a:xfrm>
            <a:prstGeom prst="rect">
              <a:avLst/>
            </a:prstGeom>
          </p:spPr>
        </p:pic>
        <p:sp>
          <p:nvSpPr>
            <p:cNvPr id="6" name="TextBox 14"/>
            <p:cNvSpPr txBox="1">
              <a:spLocks noChangeArrowheads="1"/>
            </p:cNvSpPr>
            <p:nvPr/>
          </p:nvSpPr>
          <p:spPr bwMode="auto">
            <a:xfrm>
              <a:off x="305127" y="3383790"/>
              <a:ext cx="639919" cy="307777"/>
            </a:xfrm>
            <a:prstGeom prst="rect">
              <a:avLst/>
            </a:prstGeom>
            <a:noFill/>
            <a:ln w="9525">
              <a:noFill/>
              <a:miter lim="800000"/>
              <a:headEnd/>
              <a:tailEnd/>
            </a:ln>
          </p:spPr>
          <p:txBody>
            <a:bodyPr wrap="none">
              <a:spAutoFit/>
            </a:bodyPr>
            <a:lstStyle/>
            <a:p>
              <a:r>
                <a:rPr lang="en-US" sz="1400" dirty="0" smtClean="0">
                  <a:solidFill>
                    <a:schemeClr val="tx1"/>
                  </a:solidFill>
                </a:rPr>
                <a:t>198</a:t>
              </a:r>
              <a:r>
                <a:rPr lang="en-US" sz="1400" dirty="0">
                  <a:solidFill>
                    <a:schemeClr val="tx1"/>
                  </a:solidFill>
                </a:rPr>
                <a:t>2</a:t>
              </a:r>
              <a:endParaRPr lang="en-GB" sz="1400" dirty="0">
                <a:solidFill>
                  <a:schemeClr val="tx1"/>
                </a:solidFill>
              </a:endParaRPr>
            </a:p>
          </p:txBody>
        </p:sp>
        <p:sp>
          <p:nvSpPr>
            <p:cNvPr id="7" name="TextBox 14"/>
            <p:cNvSpPr txBox="1">
              <a:spLocks noChangeArrowheads="1"/>
            </p:cNvSpPr>
            <p:nvPr/>
          </p:nvSpPr>
          <p:spPr bwMode="auto">
            <a:xfrm>
              <a:off x="8549717" y="3383790"/>
              <a:ext cx="639919" cy="307777"/>
            </a:xfrm>
            <a:prstGeom prst="rect">
              <a:avLst/>
            </a:prstGeom>
            <a:noFill/>
            <a:ln w="9525">
              <a:noFill/>
              <a:miter lim="800000"/>
              <a:headEnd/>
              <a:tailEnd/>
            </a:ln>
          </p:spPr>
          <p:txBody>
            <a:bodyPr wrap="none">
              <a:spAutoFit/>
            </a:bodyPr>
            <a:lstStyle/>
            <a:p>
              <a:r>
                <a:rPr lang="en-US" sz="1400" dirty="0" smtClean="0">
                  <a:solidFill>
                    <a:schemeClr val="tx1"/>
                  </a:solidFill>
                </a:rPr>
                <a:t>2004</a:t>
              </a:r>
              <a:endParaRPr lang="en-GB" sz="1400" dirty="0">
                <a:solidFill>
                  <a:schemeClr val="tx1"/>
                </a:solidFill>
              </a:endParaRPr>
            </a:p>
          </p:txBody>
        </p:sp>
        <p:sp>
          <p:nvSpPr>
            <p:cNvPr id="12" name="TextBox 14"/>
            <p:cNvSpPr txBox="1">
              <a:spLocks noChangeArrowheads="1"/>
            </p:cNvSpPr>
            <p:nvPr/>
          </p:nvSpPr>
          <p:spPr bwMode="auto">
            <a:xfrm>
              <a:off x="-29158" y="1724158"/>
              <a:ext cx="575799" cy="307777"/>
            </a:xfrm>
            <a:prstGeom prst="rect">
              <a:avLst/>
            </a:prstGeom>
            <a:noFill/>
            <a:ln w="9525">
              <a:noFill/>
              <a:miter lim="800000"/>
              <a:headEnd/>
              <a:tailEnd/>
            </a:ln>
          </p:spPr>
          <p:txBody>
            <a:bodyPr wrap="none">
              <a:spAutoFit/>
            </a:bodyPr>
            <a:lstStyle/>
            <a:p>
              <a:r>
                <a:rPr lang="en-US" sz="1400" b="0" dirty="0" smtClean="0">
                  <a:solidFill>
                    <a:schemeClr val="tx1"/>
                  </a:solidFill>
                </a:rPr>
                <a:t>4500</a:t>
              </a:r>
              <a:endParaRPr lang="en-GB" sz="1400" b="0" dirty="0">
                <a:solidFill>
                  <a:schemeClr val="tx1"/>
                </a:solidFill>
              </a:endParaRPr>
            </a:p>
          </p:txBody>
        </p:sp>
        <p:sp>
          <p:nvSpPr>
            <p:cNvPr id="13" name="TextBox 14"/>
            <p:cNvSpPr txBox="1">
              <a:spLocks noChangeArrowheads="1"/>
            </p:cNvSpPr>
            <p:nvPr/>
          </p:nvSpPr>
          <p:spPr bwMode="auto">
            <a:xfrm>
              <a:off x="-51143" y="2854786"/>
              <a:ext cx="575799" cy="307777"/>
            </a:xfrm>
            <a:prstGeom prst="rect">
              <a:avLst/>
            </a:prstGeom>
            <a:noFill/>
            <a:ln w="9525">
              <a:noFill/>
              <a:miter lim="800000"/>
              <a:headEnd/>
              <a:tailEnd/>
            </a:ln>
          </p:spPr>
          <p:txBody>
            <a:bodyPr wrap="none">
              <a:spAutoFit/>
            </a:bodyPr>
            <a:lstStyle/>
            <a:p>
              <a:r>
                <a:rPr lang="en-US" sz="1400" b="0" dirty="0" smtClean="0">
                  <a:solidFill>
                    <a:schemeClr val="tx1"/>
                  </a:solidFill>
                </a:rPr>
                <a:t>1000</a:t>
              </a:r>
              <a:endParaRPr lang="en-GB" sz="1400" b="0" dirty="0">
                <a:solidFill>
                  <a:schemeClr val="tx1"/>
                </a:solidFill>
              </a:endParaRPr>
            </a:p>
          </p:txBody>
        </p:sp>
        <p:sp>
          <p:nvSpPr>
            <p:cNvPr id="14" name="TextBox 13"/>
            <p:cNvSpPr txBox="1"/>
            <p:nvPr/>
          </p:nvSpPr>
          <p:spPr>
            <a:xfrm>
              <a:off x="9052124" y="2883153"/>
              <a:ext cx="875561" cy="830997"/>
            </a:xfrm>
            <a:prstGeom prst="rect">
              <a:avLst/>
            </a:prstGeom>
            <a:noFill/>
          </p:spPr>
          <p:txBody>
            <a:bodyPr wrap="none" rtlCol="0">
              <a:spAutoFit/>
            </a:bodyPr>
            <a:lstStyle/>
            <a:p>
              <a:r>
                <a:rPr lang="en-GB" sz="1600" b="0" dirty="0">
                  <a:solidFill>
                    <a:schemeClr val="accent1">
                      <a:lumMod val="75000"/>
                    </a:schemeClr>
                  </a:solidFill>
                </a:rPr>
                <a:t>good </a:t>
              </a:r>
            </a:p>
            <a:p>
              <a:r>
                <a:rPr lang="en-GB" sz="1600" b="0" dirty="0">
                  <a:solidFill>
                    <a:srgbClr val="000000"/>
                  </a:solidFill>
                </a:rPr>
                <a:t>AMVs</a:t>
              </a:r>
            </a:p>
            <a:p>
              <a:r>
                <a:rPr lang="en-GB" sz="1600" b="0" dirty="0">
                  <a:solidFill>
                    <a:srgbClr val="000000"/>
                  </a:solidFill>
                </a:rPr>
                <a:t>(qi&gt;60)</a:t>
              </a:r>
            </a:p>
          </p:txBody>
        </p:sp>
        <p:sp>
          <p:nvSpPr>
            <p:cNvPr id="15" name="TextBox 14"/>
            <p:cNvSpPr txBox="1"/>
            <p:nvPr/>
          </p:nvSpPr>
          <p:spPr>
            <a:xfrm>
              <a:off x="9081214" y="1196511"/>
              <a:ext cx="809837" cy="584775"/>
            </a:xfrm>
            <a:prstGeom prst="rect">
              <a:avLst/>
            </a:prstGeom>
            <a:noFill/>
          </p:spPr>
          <p:txBody>
            <a:bodyPr wrap="none" rtlCol="0">
              <a:spAutoFit/>
            </a:bodyPr>
            <a:lstStyle/>
            <a:p>
              <a:r>
                <a:rPr lang="en-GB" sz="1600" b="0" dirty="0" smtClean="0">
                  <a:solidFill>
                    <a:srgbClr val="08AC23"/>
                  </a:solidFill>
                </a:rPr>
                <a:t>all</a:t>
              </a:r>
              <a:r>
                <a:rPr lang="en-GB" sz="1600" b="0" dirty="0" smtClean="0">
                  <a:solidFill>
                    <a:srgbClr val="000000"/>
                  </a:solidFill>
                </a:rPr>
                <a:t> </a:t>
              </a:r>
            </a:p>
            <a:p>
              <a:r>
                <a:rPr lang="en-GB" sz="1600" b="0" dirty="0" err="1" smtClean="0">
                  <a:solidFill>
                    <a:srgbClr val="000000"/>
                  </a:solidFill>
                </a:rPr>
                <a:t>AMVs</a:t>
              </a:r>
              <a:r>
                <a:rPr lang="en-GB" sz="1600" dirty="0" err="1" smtClean="0"/>
                <a:t>d</a:t>
              </a:r>
              <a:endParaRPr lang="en-GB" sz="1600" dirty="0"/>
            </a:p>
          </p:txBody>
        </p:sp>
      </p:grpSp>
      <p:grpSp>
        <p:nvGrpSpPr>
          <p:cNvPr id="19" name="Group 18"/>
          <p:cNvGrpSpPr/>
          <p:nvPr/>
        </p:nvGrpSpPr>
        <p:grpSpPr>
          <a:xfrm>
            <a:off x="-59138" y="3805689"/>
            <a:ext cx="9942055" cy="2406722"/>
            <a:chOff x="-59138" y="3805689"/>
            <a:chExt cx="9942055" cy="2406722"/>
          </a:xfrm>
        </p:grpSpPr>
        <p:pic>
          <p:nvPicPr>
            <p:cNvPr id="5" name="Picture 4"/>
            <p:cNvPicPr/>
            <p:nvPr/>
          </p:nvPicPr>
          <p:blipFill rotWithShape="1">
            <a:blip r:embed="rId4" cstate="print">
              <a:extLst>
                <a:ext uri="{28A0092B-C50C-407E-A947-70E740481C1C}">
                  <a14:useLocalDpi xmlns:a14="http://schemas.microsoft.com/office/drawing/2010/main" val="0"/>
                </a:ext>
              </a:extLst>
            </a:blip>
            <a:srcRect l="4598" b="77497"/>
            <a:stretch/>
          </p:blipFill>
          <p:spPr bwMode="auto">
            <a:xfrm>
              <a:off x="524656" y="3880115"/>
              <a:ext cx="8514644" cy="2011020"/>
            </a:xfrm>
            <a:prstGeom prst="rect">
              <a:avLst/>
            </a:prstGeom>
            <a:ln>
              <a:noFill/>
            </a:ln>
            <a:extLst>
              <a:ext uri="{53640926-AAD7-44D8-BBD7-CCE9431645EC}">
                <a14:shadowObscured xmlns:a14="http://schemas.microsoft.com/office/drawing/2010/main"/>
              </a:ext>
            </a:extLst>
          </p:spPr>
        </p:pic>
        <p:sp>
          <p:nvSpPr>
            <p:cNvPr id="8" name="TextBox 14"/>
            <p:cNvSpPr txBox="1">
              <a:spLocks noChangeArrowheads="1"/>
            </p:cNvSpPr>
            <p:nvPr/>
          </p:nvSpPr>
          <p:spPr bwMode="auto">
            <a:xfrm>
              <a:off x="457527" y="5904634"/>
              <a:ext cx="639919" cy="307777"/>
            </a:xfrm>
            <a:prstGeom prst="rect">
              <a:avLst/>
            </a:prstGeom>
            <a:noFill/>
            <a:ln w="9525">
              <a:noFill/>
              <a:miter lim="800000"/>
              <a:headEnd/>
              <a:tailEnd/>
            </a:ln>
          </p:spPr>
          <p:txBody>
            <a:bodyPr wrap="none">
              <a:spAutoFit/>
            </a:bodyPr>
            <a:lstStyle/>
            <a:p>
              <a:r>
                <a:rPr lang="en-US" sz="1400" dirty="0" smtClean="0">
                  <a:solidFill>
                    <a:schemeClr val="tx1"/>
                  </a:solidFill>
                </a:rPr>
                <a:t>2004</a:t>
              </a:r>
              <a:endParaRPr lang="en-GB" sz="1400" dirty="0">
                <a:solidFill>
                  <a:schemeClr val="tx1"/>
                </a:solidFill>
              </a:endParaRPr>
            </a:p>
          </p:txBody>
        </p:sp>
        <p:sp>
          <p:nvSpPr>
            <p:cNvPr id="9" name="TextBox 14"/>
            <p:cNvSpPr txBox="1">
              <a:spLocks noChangeArrowheads="1"/>
            </p:cNvSpPr>
            <p:nvPr/>
          </p:nvSpPr>
          <p:spPr bwMode="auto">
            <a:xfrm>
              <a:off x="8702117" y="5904634"/>
              <a:ext cx="639919" cy="307777"/>
            </a:xfrm>
            <a:prstGeom prst="rect">
              <a:avLst/>
            </a:prstGeom>
            <a:noFill/>
            <a:ln w="9525">
              <a:noFill/>
              <a:miter lim="800000"/>
              <a:headEnd/>
              <a:tailEnd/>
            </a:ln>
          </p:spPr>
          <p:txBody>
            <a:bodyPr wrap="none">
              <a:spAutoFit/>
            </a:bodyPr>
            <a:lstStyle/>
            <a:p>
              <a:r>
                <a:rPr lang="en-US" sz="1400" dirty="0" smtClean="0">
                  <a:solidFill>
                    <a:schemeClr val="tx1"/>
                  </a:solidFill>
                </a:rPr>
                <a:t>2017</a:t>
              </a:r>
              <a:endParaRPr lang="en-GB" sz="1400" dirty="0">
                <a:solidFill>
                  <a:schemeClr val="tx1"/>
                </a:solidFill>
              </a:endParaRPr>
            </a:p>
          </p:txBody>
        </p:sp>
        <p:sp>
          <p:nvSpPr>
            <p:cNvPr id="10" name="TextBox 14"/>
            <p:cNvSpPr txBox="1">
              <a:spLocks noChangeArrowheads="1"/>
            </p:cNvSpPr>
            <p:nvPr/>
          </p:nvSpPr>
          <p:spPr bwMode="auto">
            <a:xfrm>
              <a:off x="-59138" y="4062625"/>
              <a:ext cx="673582" cy="307777"/>
            </a:xfrm>
            <a:prstGeom prst="rect">
              <a:avLst/>
            </a:prstGeom>
            <a:noFill/>
            <a:ln w="9525">
              <a:noFill/>
              <a:miter lim="800000"/>
              <a:headEnd/>
              <a:tailEnd/>
            </a:ln>
          </p:spPr>
          <p:txBody>
            <a:bodyPr wrap="none">
              <a:spAutoFit/>
            </a:bodyPr>
            <a:lstStyle/>
            <a:p>
              <a:r>
                <a:rPr lang="en-US" sz="1400" b="0" dirty="0" smtClean="0">
                  <a:solidFill>
                    <a:schemeClr val="tx1"/>
                  </a:solidFill>
                </a:rPr>
                <a:t>12000</a:t>
              </a:r>
              <a:endParaRPr lang="en-GB" sz="1400" b="0" dirty="0">
                <a:solidFill>
                  <a:schemeClr val="tx1"/>
                </a:solidFill>
              </a:endParaRPr>
            </a:p>
          </p:txBody>
        </p:sp>
        <p:sp>
          <p:nvSpPr>
            <p:cNvPr id="11" name="TextBox 14"/>
            <p:cNvSpPr txBox="1">
              <a:spLocks noChangeArrowheads="1"/>
            </p:cNvSpPr>
            <p:nvPr/>
          </p:nvSpPr>
          <p:spPr bwMode="auto">
            <a:xfrm>
              <a:off x="822" y="4798100"/>
              <a:ext cx="575799" cy="307777"/>
            </a:xfrm>
            <a:prstGeom prst="rect">
              <a:avLst/>
            </a:prstGeom>
            <a:noFill/>
            <a:ln w="9525">
              <a:noFill/>
              <a:miter lim="800000"/>
              <a:headEnd/>
              <a:tailEnd/>
            </a:ln>
          </p:spPr>
          <p:txBody>
            <a:bodyPr wrap="none">
              <a:spAutoFit/>
            </a:bodyPr>
            <a:lstStyle/>
            <a:p>
              <a:r>
                <a:rPr lang="en-US" sz="1400" b="0" dirty="0" smtClean="0">
                  <a:solidFill>
                    <a:schemeClr val="tx1"/>
                  </a:solidFill>
                </a:rPr>
                <a:t>6000</a:t>
              </a:r>
              <a:endParaRPr lang="en-GB" sz="1400" b="0" dirty="0">
                <a:solidFill>
                  <a:schemeClr val="tx1"/>
                </a:solidFill>
              </a:endParaRPr>
            </a:p>
          </p:txBody>
        </p:sp>
        <p:sp>
          <p:nvSpPr>
            <p:cNvPr id="16" name="TextBox 15"/>
            <p:cNvSpPr txBox="1"/>
            <p:nvPr/>
          </p:nvSpPr>
          <p:spPr>
            <a:xfrm>
              <a:off x="9007356" y="4609790"/>
              <a:ext cx="875561" cy="830997"/>
            </a:xfrm>
            <a:prstGeom prst="rect">
              <a:avLst/>
            </a:prstGeom>
            <a:noFill/>
          </p:spPr>
          <p:txBody>
            <a:bodyPr wrap="none" rtlCol="0">
              <a:spAutoFit/>
            </a:bodyPr>
            <a:lstStyle/>
            <a:p>
              <a:r>
                <a:rPr lang="en-GB" sz="1600" b="0" dirty="0">
                  <a:solidFill>
                    <a:schemeClr val="accent1">
                      <a:lumMod val="75000"/>
                    </a:schemeClr>
                  </a:solidFill>
                </a:rPr>
                <a:t>g</a:t>
              </a:r>
              <a:r>
                <a:rPr lang="en-GB" sz="1600" b="0" dirty="0" smtClean="0">
                  <a:solidFill>
                    <a:schemeClr val="accent1">
                      <a:lumMod val="75000"/>
                    </a:schemeClr>
                  </a:solidFill>
                </a:rPr>
                <a:t>ood</a:t>
              </a:r>
              <a:r>
                <a:rPr lang="en-GB" sz="1600" b="0" dirty="0" smtClean="0">
                  <a:solidFill>
                    <a:srgbClr val="000000"/>
                  </a:solidFill>
                </a:rPr>
                <a:t> </a:t>
              </a:r>
            </a:p>
            <a:p>
              <a:r>
                <a:rPr lang="en-GB" sz="1600" b="0" dirty="0" smtClean="0">
                  <a:solidFill>
                    <a:srgbClr val="000000"/>
                  </a:solidFill>
                </a:rPr>
                <a:t>AMVs</a:t>
              </a:r>
            </a:p>
            <a:p>
              <a:r>
                <a:rPr lang="en-GB" sz="1600" b="0" dirty="0" smtClean="0">
                  <a:solidFill>
                    <a:srgbClr val="000000"/>
                  </a:solidFill>
                </a:rPr>
                <a:t>(qi&gt;60)</a:t>
              </a:r>
            </a:p>
          </p:txBody>
        </p:sp>
        <p:sp>
          <p:nvSpPr>
            <p:cNvPr id="17" name="TextBox 16"/>
            <p:cNvSpPr txBox="1"/>
            <p:nvPr/>
          </p:nvSpPr>
          <p:spPr>
            <a:xfrm>
              <a:off x="9040904" y="3805689"/>
              <a:ext cx="825867" cy="615553"/>
            </a:xfrm>
            <a:prstGeom prst="rect">
              <a:avLst/>
            </a:prstGeom>
            <a:noFill/>
          </p:spPr>
          <p:txBody>
            <a:bodyPr wrap="none" rtlCol="0">
              <a:spAutoFit/>
            </a:bodyPr>
            <a:lstStyle/>
            <a:p>
              <a:r>
                <a:rPr lang="en-GB" sz="1600" b="0" dirty="0" smtClean="0">
                  <a:solidFill>
                    <a:srgbClr val="00B050"/>
                  </a:solidFill>
                </a:rPr>
                <a:t>all </a:t>
              </a:r>
            </a:p>
            <a:p>
              <a:r>
                <a:rPr lang="en-GB" sz="1600" b="0" dirty="0" err="1" smtClean="0">
                  <a:solidFill>
                    <a:srgbClr val="000000"/>
                  </a:solidFill>
                </a:rPr>
                <a:t>AMVs</a:t>
              </a:r>
              <a:r>
                <a:rPr lang="en-GB" sz="1800" dirty="0" err="1" smtClean="0"/>
                <a:t>d</a:t>
              </a:r>
              <a:endParaRPr lang="en-GB" sz="1800" dirty="0"/>
            </a:p>
          </p:txBody>
        </p:sp>
      </p:grpSp>
      <p:sp>
        <p:nvSpPr>
          <p:cNvPr id="20" name="TextBox 19"/>
          <p:cNvSpPr txBox="1"/>
          <p:nvPr/>
        </p:nvSpPr>
        <p:spPr>
          <a:xfrm>
            <a:off x="1097446" y="2148803"/>
            <a:ext cx="7648248" cy="369332"/>
          </a:xfrm>
          <a:prstGeom prst="rect">
            <a:avLst/>
          </a:prstGeom>
          <a:noFill/>
        </p:spPr>
        <p:txBody>
          <a:bodyPr wrap="none" rtlCol="0">
            <a:spAutoFit/>
          </a:bodyPr>
          <a:lstStyle/>
          <a:p>
            <a:r>
              <a:rPr lang="en-GB" sz="1800" dirty="0" smtClean="0">
                <a:solidFill>
                  <a:srgbClr val="000000"/>
                </a:solidFill>
              </a:rPr>
              <a:t>MET2              MET3    MET4       MET5     MET6                 MET7       </a:t>
            </a:r>
            <a:endParaRPr lang="en-GB" sz="1800" dirty="0">
              <a:solidFill>
                <a:srgbClr val="000000"/>
              </a:solidFill>
            </a:endParaRPr>
          </a:p>
        </p:txBody>
      </p:sp>
      <p:sp>
        <p:nvSpPr>
          <p:cNvPr id="21" name="TextBox 20"/>
          <p:cNvSpPr txBox="1"/>
          <p:nvPr/>
        </p:nvSpPr>
        <p:spPr>
          <a:xfrm>
            <a:off x="1276124" y="4405657"/>
            <a:ext cx="7026282" cy="369332"/>
          </a:xfrm>
          <a:prstGeom prst="rect">
            <a:avLst/>
          </a:prstGeom>
          <a:noFill/>
        </p:spPr>
        <p:txBody>
          <a:bodyPr wrap="none" rtlCol="0">
            <a:spAutoFit/>
          </a:bodyPr>
          <a:lstStyle/>
          <a:p>
            <a:r>
              <a:rPr lang="en-GB" sz="1800" dirty="0" smtClean="0">
                <a:solidFill>
                  <a:srgbClr val="000000"/>
                </a:solidFill>
              </a:rPr>
              <a:t>MET8                                MET9                                MET10       </a:t>
            </a:r>
            <a:endParaRPr lang="en-GB" sz="1800" dirty="0">
              <a:solidFill>
                <a:srgbClr val="000000"/>
              </a:solidFill>
            </a:endParaRPr>
          </a:p>
        </p:txBody>
      </p:sp>
      <p:sp>
        <p:nvSpPr>
          <p:cNvPr id="22" name="TextBox 21"/>
          <p:cNvSpPr txBox="1"/>
          <p:nvPr/>
        </p:nvSpPr>
        <p:spPr>
          <a:xfrm>
            <a:off x="614444" y="1259175"/>
            <a:ext cx="939681" cy="369332"/>
          </a:xfrm>
          <a:prstGeom prst="rect">
            <a:avLst/>
          </a:prstGeom>
          <a:noFill/>
        </p:spPr>
        <p:txBody>
          <a:bodyPr wrap="none" rtlCol="0">
            <a:spAutoFit/>
          </a:bodyPr>
          <a:lstStyle/>
          <a:p>
            <a:r>
              <a:rPr lang="en-GB" sz="1800" dirty="0" smtClean="0">
                <a:solidFill>
                  <a:schemeClr val="tx1"/>
                </a:solidFill>
              </a:rPr>
              <a:t>MVIRI</a:t>
            </a:r>
            <a:endParaRPr lang="en-GB" sz="1800" dirty="0">
              <a:solidFill>
                <a:schemeClr val="tx1"/>
              </a:solidFill>
            </a:endParaRPr>
          </a:p>
        </p:txBody>
      </p:sp>
      <p:sp>
        <p:nvSpPr>
          <p:cNvPr id="23" name="TextBox 22"/>
          <p:cNvSpPr txBox="1"/>
          <p:nvPr/>
        </p:nvSpPr>
        <p:spPr>
          <a:xfrm>
            <a:off x="895223" y="5420370"/>
            <a:ext cx="1021433" cy="369332"/>
          </a:xfrm>
          <a:prstGeom prst="rect">
            <a:avLst/>
          </a:prstGeom>
          <a:noFill/>
        </p:spPr>
        <p:txBody>
          <a:bodyPr wrap="none" rtlCol="0">
            <a:spAutoFit/>
          </a:bodyPr>
          <a:lstStyle/>
          <a:p>
            <a:r>
              <a:rPr lang="en-GB" sz="1800" dirty="0" smtClean="0">
                <a:solidFill>
                  <a:schemeClr val="tx1"/>
                </a:solidFill>
              </a:rPr>
              <a:t>SEVIRI</a:t>
            </a:r>
            <a:endParaRPr lang="en-GB" sz="1800" dirty="0">
              <a:solidFill>
                <a:schemeClr val="tx1"/>
              </a:solidFill>
            </a:endParaRPr>
          </a:p>
        </p:txBody>
      </p:sp>
      <p:sp>
        <p:nvSpPr>
          <p:cNvPr id="4" name="Rectangle 3"/>
          <p:cNvSpPr/>
          <p:nvPr/>
        </p:nvSpPr>
        <p:spPr>
          <a:xfrm>
            <a:off x="9067457" y="2100509"/>
            <a:ext cx="1239652" cy="584775"/>
          </a:xfrm>
          <a:prstGeom prst="rect">
            <a:avLst/>
          </a:prstGeom>
        </p:spPr>
        <p:txBody>
          <a:bodyPr wrap="square">
            <a:spAutoFit/>
          </a:bodyPr>
          <a:lstStyle/>
          <a:p>
            <a:r>
              <a:rPr lang="en-GB" sz="1600" b="0" dirty="0" smtClean="0">
                <a:solidFill>
                  <a:srgbClr val="000000"/>
                </a:solidFill>
              </a:rPr>
              <a:t>AMVs</a:t>
            </a:r>
            <a:endParaRPr lang="en-GB" sz="1600" b="0" dirty="0">
              <a:solidFill>
                <a:srgbClr val="000000"/>
              </a:solidFill>
            </a:endParaRPr>
          </a:p>
          <a:p>
            <a:r>
              <a:rPr lang="en-GB" sz="1600" b="0" dirty="0">
                <a:solidFill>
                  <a:srgbClr val="000000"/>
                </a:solidFill>
              </a:rPr>
              <a:t>(</a:t>
            </a:r>
            <a:r>
              <a:rPr lang="en-GB" sz="1600" b="0" dirty="0" smtClean="0">
                <a:solidFill>
                  <a:srgbClr val="000000"/>
                </a:solidFill>
              </a:rPr>
              <a:t>qi&gt;30</a:t>
            </a:r>
            <a:r>
              <a:rPr lang="en-GB" sz="1600" b="0" dirty="0">
                <a:solidFill>
                  <a:srgbClr val="000000"/>
                </a:solidFill>
              </a:rPr>
              <a:t>)</a:t>
            </a:r>
          </a:p>
        </p:txBody>
      </p:sp>
      <p:cxnSp>
        <p:nvCxnSpPr>
          <p:cNvPr id="25" name="Straight Arrow Connector 24"/>
          <p:cNvCxnSpPr/>
          <p:nvPr/>
        </p:nvCxnSpPr>
        <p:spPr bwMode="auto">
          <a:xfrm flipH="1">
            <a:off x="8038214" y="2307134"/>
            <a:ext cx="998597" cy="378150"/>
          </a:xfrm>
          <a:prstGeom prst="straightConnector1">
            <a:avLst/>
          </a:prstGeom>
          <a:solidFill>
            <a:schemeClr val="bg2"/>
          </a:solidFill>
          <a:ln w="34925" cap="flat" cmpd="sng" algn="ctr">
            <a:solidFill>
              <a:schemeClr val="tx2"/>
            </a:solidFill>
            <a:prstDash val="solid"/>
            <a:round/>
            <a:headEnd type="none" w="med" len="med"/>
            <a:tailEnd type="triangle"/>
          </a:ln>
          <a:effectLst/>
        </p:spPr>
      </p:cxnSp>
      <p:cxnSp>
        <p:nvCxnSpPr>
          <p:cNvPr id="29" name="Straight Arrow Connector 28"/>
          <p:cNvCxnSpPr/>
          <p:nvPr/>
        </p:nvCxnSpPr>
        <p:spPr bwMode="auto">
          <a:xfrm flipH="1" flipV="1">
            <a:off x="5837274" y="3185921"/>
            <a:ext cx="3256065" cy="71297"/>
          </a:xfrm>
          <a:prstGeom prst="straightConnector1">
            <a:avLst/>
          </a:prstGeom>
          <a:solidFill>
            <a:schemeClr val="bg2"/>
          </a:solidFill>
          <a:ln w="34925" cap="flat" cmpd="sng" algn="ctr">
            <a:solidFill>
              <a:schemeClr val="tx2"/>
            </a:solidFill>
            <a:prstDash val="solid"/>
            <a:round/>
            <a:headEnd type="none" w="med" len="med"/>
            <a:tailEnd type="triangle"/>
          </a:ln>
          <a:effectLst/>
        </p:spPr>
      </p:cxnSp>
    </p:spTree>
    <p:extLst>
      <p:ext uri="{BB962C8B-B14F-4D97-AF65-F5344CB8AC3E}">
        <p14:creationId xmlns:p14="http://schemas.microsoft.com/office/powerpoint/2010/main" val="25347590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Number of WV AMVs retrieved using MVIRI and SEVIRI</a:t>
            </a:r>
            <a:endParaRPr lang="en-GB" dirty="0"/>
          </a:p>
        </p:txBody>
      </p:sp>
      <p:pic>
        <p:nvPicPr>
          <p:cNvPr id="3" name="Picture 2"/>
          <p:cNvPicPr/>
          <p:nvPr/>
        </p:nvPicPr>
        <p:blipFill rotWithShape="1">
          <a:blip r:embed="rId3" cstate="print">
            <a:extLst>
              <a:ext uri="{28A0092B-C50C-407E-A947-70E740481C1C}">
                <a14:useLocalDpi xmlns:a14="http://schemas.microsoft.com/office/drawing/2010/main" val="0"/>
              </a:ext>
            </a:extLst>
          </a:blip>
          <a:srcRect l="4060" b="6655"/>
          <a:stretch/>
        </p:blipFill>
        <p:spPr>
          <a:xfrm>
            <a:off x="674556" y="1090046"/>
            <a:ext cx="8392783" cy="2312721"/>
          </a:xfrm>
          <a:prstGeom prst="rect">
            <a:avLst/>
          </a:prstGeom>
        </p:spPr>
      </p:pic>
      <p:pic>
        <p:nvPicPr>
          <p:cNvPr id="4" name="Picture 3"/>
          <p:cNvPicPr/>
          <p:nvPr/>
        </p:nvPicPr>
        <p:blipFill rotWithShape="1">
          <a:blip r:embed="rId4" cstate="print">
            <a:extLst>
              <a:ext uri="{28A0092B-C50C-407E-A947-70E740481C1C}">
                <a14:useLocalDpi xmlns:a14="http://schemas.microsoft.com/office/drawing/2010/main" val="0"/>
              </a:ext>
            </a:extLst>
          </a:blip>
          <a:srcRect l="4695" r="629" b="69877"/>
          <a:stretch/>
        </p:blipFill>
        <p:spPr bwMode="auto">
          <a:xfrm>
            <a:off x="629586" y="3803629"/>
            <a:ext cx="8437753" cy="2237407"/>
          </a:xfrm>
          <a:prstGeom prst="rect">
            <a:avLst/>
          </a:prstGeom>
          <a:ln>
            <a:noFill/>
          </a:ln>
          <a:extLst>
            <a:ext uri="{53640926-AAD7-44D8-BBD7-CCE9431645EC}">
              <a14:shadowObscured xmlns:a14="http://schemas.microsoft.com/office/drawing/2010/main"/>
            </a:ext>
          </a:extLst>
        </p:spPr>
      </p:pic>
      <p:sp>
        <p:nvSpPr>
          <p:cNvPr id="7" name="TextBox 14"/>
          <p:cNvSpPr txBox="1">
            <a:spLocks noChangeArrowheads="1"/>
          </p:cNvSpPr>
          <p:nvPr/>
        </p:nvSpPr>
        <p:spPr bwMode="auto">
          <a:xfrm>
            <a:off x="305127" y="3383790"/>
            <a:ext cx="639919" cy="307777"/>
          </a:xfrm>
          <a:prstGeom prst="rect">
            <a:avLst/>
          </a:prstGeom>
          <a:noFill/>
          <a:ln w="9525">
            <a:noFill/>
            <a:miter lim="800000"/>
            <a:headEnd/>
            <a:tailEnd/>
          </a:ln>
        </p:spPr>
        <p:txBody>
          <a:bodyPr wrap="none">
            <a:spAutoFit/>
          </a:bodyPr>
          <a:lstStyle/>
          <a:p>
            <a:r>
              <a:rPr lang="en-US" sz="1400" dirty="0" smtClean="0">
                <a:solidFill>
                  <a:schemeClr val="tx1"/>
                </a:solidFill>
              </a:rPr>
              <a:t>198</a:t>
            </a:r>
            <a:r>
              <a:rPr lang="en-US" sz="1400" dirty="0">
                <a:solidFill>
                  <a:schemeClr val="tx1"/>
                </a:solidFill>
              </a:rPr>
              <a:t>2</a:t>
            </a:r>
            <a:endParaRPr lang="en-GB" sz="1400" dirty="0">
              <a:solidFill>
                <a:schemeClr val="tx1"/>
              </a:solidFill>
            </a:endParaRPr>
          </a:p>
        </p:txBody>
      </p:sp>
      <p:sp>
        <p:nvSpPr>
          <p:cNvPr id="8" name="TextBox 14"/>
          <p:cNvSpPr txBox="1">
            <a:spLocks noChangeArrowheads="1"/>
          </p:cNvSpPr>
          <p:nvPr/>
        </p:nvSpPr>
        <p:spPr bwMode="auto">
          <a:xfrm>
            <a:off x="8549717" y="3383790"/>
            <a:ext cx="639919" cy="307777"/>
          </a:xfrm>
          <a:prstGeom prst="rect">
            <a:avLst/>
          </a:prstGeom>
          <a:noFill/>
          <a:ln w="9525">
            <a:noFill/>
            <a:miter lim="800000"/>
            <a:headEnd/>
            <a:tailEnd/>
          </a:ln>
        </p:spPr>
        <p:txBody>
          <a:bodyPr wrap="none">
            <a:spAutoFit/>
          </a:bodyPr>
          <a:lstStyle/>
          <a:p>
            <a:r>
              <a:rPr lang="en-US" sz="1400" dirty="0" smtClean="0">
                <a:solidFill>
                  <a:schemeClr val="tx1"/>
                </a:solidFill>
              </a:rPr>
              <a:t>2004</a:t>
            </a:r>
            <a:endParaRPr lang="en-GB" sz="1400" dirty="0">
              <a:solidFill>
                <a:schemeClr val="tx1"/>
              </a:solidFill>
            </a:endParaRPr>
          </a:p>
        </p:txBody>
      </p:sp>
      <p:sp>
        <p:nvSpPr>
          <p:cNvPr id="9" name="TextBox 14"/>
          <p:cNvSpPr txBox="1">
            <a:spLocks noChangeArrowheads="1"/>
          </p:cNvSpPr>
          <p:nvPr/>
        </p:nvSpPr>
        <p:spPr bwMode="auto">
          <a:xfrm>
            <a:off x="134283" y="2061357"/>
            <a:ext cx="575799" cy="307777"/>
          </a:xfrm>
          <a:prstGeom prst="rect">
            <a:avLst/>
          </a:prstGeom>
          <a:noFill/>
          <a:ln w="9525">
            <a:noFill/>
            <a:miter lim="800000"/>
            <a:headEnd/>
            <a:tailEnd/>
          </a:ln>
        </p:spPr>
        <p:txBody>
          <a:bodyPr wrap="none">
            <a:spAutoFit/>
          </a:bodyPr>
          <a:lstStyle/>
          <a:p>
            <a:r>
              <a:rPr lang="en-US" sz="1400" b="0" dirty="0" smtClean="0">
                <a:solidFill>
                  <a:schemeClr val="tx1"/>
                </a:solidFill>
              </a:rPr>
              <a:t>1000</a:t>
            </a:r>
            <a:endParaRPr lang="en-GB" sz="1400" b="0" dirty="0">
              <a:solidFill>
                <a:schemeClr val="tx1"/>
              </a:solidFill>
            </a:endParaRPr>
          </a:p>
        </p:txBody>
      </p:sp>
      <p:sp>
        <p:nvSpPr>
          <p:cNvPr id="10" name="TextBox 14"/>
          <p:cNvSpPr txBox="1">
            <a:spLocks noChangeArrowheads="1"/>
          </p:cNvSpPr>
          <p:nvPr/>
        </p:nvSpPr>
        <p:spPr bwMode="auto">
          <a:xfrm>
            <a:off x="250834" y="2945608"/>
            <a:ext cx="478016" cy="307777"/>
          </a:xfrm>
          <a:prstGeom prst="rect">
            <a:avLst/>
          </a:prstGeom>
          <a:noFill/>
          <a:ln w="9525">
            <a:noFill/>
            <a:miter lim="800000"/>
            <a:headEnd/>
            <a:tailEnd/>
          </a:ln>
        </p:spPr>
        <p:txBody>
          <a:bodyPr wrap="none">
            <a:spAutoFit/>
          </a:bodyPr>
          <a:lstStyle/>
          <a:p>
            <a:r>
              <a:rPr lang="en-US" sz="1400" b="0" dirty="0">
                <a:solidFill>
                  <a:schemeClr val="tx1"/>
                </a:solidFill>
              </a:rPr>
              <a:t>2</a:t>
            </a:r>
            <a:r>
              <a:rPr lang="en-US" sz="1400" b="0" dirty="0" smtClean="0">
                <a:solidFill>
                  <a:schemeClr val="tx1"/>
                </a:solidFill>
              </a:rPr>
              <a:t>00</a:t>
            </a:r>
            <a:endParaRPr lang="en-GB" sz="1400" b="0" dirty="0">
              <a:solidFill>
                <a:schemeClr val="tx1"/>
              </a:solidFill>
            </a:endParaRPr>
          </a:p>
        </p:txBody>
      </p:sp>
      <p:sp>
        <p:nvSpPr>
          <p:cNvPr id="11" name="TextBox 10"/>
          <p:cNvSpPr txBox="1"/>
          <p:nvPr/>
        </p:nvSpPr>
        <p:spPr>
          <a:xfrm>
            <a:off x="9053280" y="2804375"/>
            <a:ext cx="875561" cy="830997"/>
          </a:xfrm>
          <a:prstGeom prst="rect">
            <a:avLst/>
          </a:prstGeom>
          <a:noFill/>
        </p:spPr>
        <p:txBody>
          <a:bodyPr wrap="none" rtlCol="0">
            <a:spAutoFit/>
          </a:bodyPr>
          <a:lstStyle/>
          <a:p>
            <a:r>
              <a:rPr lang="en-GB" sz="1600" b="0" dirty="0">
                <a:solidFill>
                  <a:srgbClr val="000000"/>
                </a:solidFill>
              </a:rPr>
              <a:t>g</a:t>
            </a:r>
            <a:r>
              <a:rPr lang="en-GB" sz="1600" b="0" dirty="0" smtClean="0">
                <a:solidFill>
                  <a:srgbClr val="000000"/>
                </a:solidFill>
              </a:rPr>
              <a:t>ood </a:t>
            </a:r>
          </a:p>
          <a:p>
            <a:r>
              <a:rPr lang="en-GB" sz="1600" b="0" dirty="0" smtClean="0">
                <a:solidFill>
                  <a:srgbClr val="000000"/>
                </a:solidFill>
              </a:rPr>
              <a:t>AMVs</a:t>
            </a:r>
          </a:p>
          <a:p>
            <a:r>
              <a:rPr lang="en-GB" sz="1600" b="0" dirty="0" smtClean="0">
                <a:solidFill>
                  <a:srgbClr val="000000"/>
                </a:solidFill>
              </a:rPr>
              <a:t>(qi&gt;60)</a:t>
            </a:r>
          </a:p>
        </p:txBody>
      </p:sp>
      <p:sp>
        <p:nvSpPr>
          <p:cNvPr id="12" name="TextBox 11"/>
          <p:cNvSpPr txBox="1"/>
          <p:nvPr/>
        </p:nvSpPr>
        <p:spPr>
          <a:xfrm>
            <a:off x="9022634" y="1446157"/>
            <a:ext cx="809837" cy="584775"/>
          </a:xfrm>
          <a:prstGeom prst="rect">
            <a:avLst/>
          </a:prstGeom>
          <a:noFill/>
        </p:spPr>
        <p:txBody>
          <a:bodyPr wrap="none" rtlCol="0">
            <a:spAutoFit/>
          </a:bodyPr>
          <a:lstStyle/>
          <a:p>
            <a:r>
              <a:rPr lang="en-GB" sz="1600" b="0" dirty="0" smtClean="0">
                <a:solidFill>
                  <a:srgbClr val="08AC23"/>
                </a:solidFill>
              </a:rPr>
              <a:t>all </a:t>
            </a:r>
          </a:p>
          <a:p>
            <a:r>
              <a:rPr lang="en-GB" sz="1600" b="0" dirty="0" err="1" smtClean="0">
                <a:solidFill>
                  <a:srgbClr val="000000"/>
                </a:solidFill>
              </a:rPr>
              <a:t>AMVs</a:t>
            </a:r>
            <a:r>
              <a:rPr lang="en-GB" sz="1600" dirty="0" err="1" smtClean="0"/>
              <a:t>d</a:t>
            </a:r>
            <a:endParaRPr lang="en-GB" sz="1600" dirty="0"/>
          </a:p>
        </p:txBody>
      </p:sp>
      <p:sp>
        <p:nvSpPr>
          <p:cNvPr id="15" name="TextBox 14"/>
          <p:cNvSpPr txBox="1">
            <a:spLocks noChangeArrowheads="1"/>
          </p:cNvSpPr>
          <p:nvPr/>
        </p:nvSpPr>
        <p:spPr bwMode="auto">
          <a:xfrm>
            <a:off x="364976" y="5992255"/>
            <a:ext cx="639919" cy="307777"/>
          </a:xfrm>
          <a:prstGeom prst="rect">
            <a:avLst/>
          </a:prstGeom>
          <a:noFill/>
          <a:ln w="9525">
            <a:noFill/>
            <a:miter lim="800000"/>
            <a:headEnd/>
            <a:tailEnd/>
          </a:ln>
        </p:spPr>
        <p:txBody>
          <a:bodyPr wrap="none">
            <a:spAutoFit/>
          </a:bodyPr>
          <a:lstStyle/>
          <a:p>
            <a:r>
              <a:rPr lang="en-US" sz="1400" dirty="0" smtClean="0">
                <a:solidFill>
                  <a:schemeClr val="tx1"/>
                </a:solidFill>
              </a:rPr>
              <a:t>2004</a:t>
            </a:r>
            <a:endParaRPr lang="en-GB" sz="1400" dirty="0">
              <a:solidFill>
                <a:schemeClr val="tx1"/>
              </a:solidFill>
            </a:endParaRPr>
          </a:p>
        </p:txBody>
      </p:sp>
      <p:sp>
        <p:nvSpPr>
          <p:cNvPr id="16" name="TextBox 14"/>
          <p:cNvSpPr txBox="1">
            <a:spLocks noChangeArrowheads="1"/>
          </p:cNvSpPr>
          <p:nvPr/>
        </p:nvSpPr>
        <p:spPr bwMode="auto">
          <a:xfrm>
            <a:off x="8639818" y="6041036"/>
            <a:ext cx="639919" cy="307777"/>
          </a:xfrm>
          <a:prstGeom prst="rect">
            <a:avLst/>
          </a:prstGeom>
          <a:noFill/>
          <a:ln w="9525">
            <a:noFill/>
            <a:miter lim="800000"/>
            <a:headEnd/>
            <a:tailEnd/>
          </a:ln>
        </p:spPr>
        <p:txBody>
          <a:bodyPr wrap="none">
            <a:spAutoFit/>
          </a:bodyPr>
          <a:lstStyle/>
          <a:p>
            <a:r>
              <a:rPr lang="en-US" sz="1400" dirty="0" smtClean="0">
                <a:solidFill>
                  <a:schemeClr val="tx1"/>
                </a:solidFill>
              </a:rPr>
              <a:t>2017</a:t>
            </a:r>
            <a:endParaRPr lang="en-GB" sz="1400" dirty="0">
              <a:solidFill>
                <a:schemeClr val="tx1"/>
              </a:solidFill>
            </a:endParaRPr>
          </a:p>
        </p:txBody>
      </p:sp>
      <p:sp>
        <p:nvSpPr>
          <p:cNvPr id="17" name="TextBox 14"/>
          <p:cNvSpPr txBox="1">
            <a:spLocks noChangeArrowheads="1"/>
          </p:cNvSpPr>
          <p:nvPr/>
        </p:nvSpPr>
        <p:spPr bwMode="auto">
          <a:xfrm>
            <a:off x="1" y="4768443"/>
            <a:ext cx="575799" cy="307777"/>
          </a:xfrm>
          <a:prstGeom prst="rect">
            <a:avLst/>
          </a:prstGeom>
          <a:noFill/>
          <a:ln w="9525">
            <a:noFill/>
            <a:miter lim="800000"/>
            <a:headEnd/>
            <a:tailEnd/>
          </a:ln>
        </p:spPr>
        <p:txBody>
          <a:bodyPr wrap="none">
            <a:spAutoFit/>
          </a:bodyPr>
          <a:lstStyle/>
          <a:p>
            <a:r>
              <a:rPr lang="en-US" sz="1400" b="0" dirty="0">
                <a:solidFill>
                  <a:schemeClr val="tx1"/>
                </a:solidFill>
              </a:rPr>
              <a:t>5</a:t>
            </a:r>
            <a:r>
              <a:rPr lang="en-US" sz="1400" b="0" dirty="0" smtClean="0">
                <a:solidFill>
                  <a:schemeClr val="tx1"/>
                </a:solidFill>
              </a:rPr>
              <a:t>000</a:t>
            </a:r>
            <a:endParaRPr lang="en-GB" sz="1400" b="0" dirty="0">
              <a:solidFill>
                <a:schemeClr val="tx1"/>
              </a:solidFill>
            </a:endParaRPr>
          </a:p>
        </p:txBody>
      </p:sp>
      <p:sp>
        <p:nvSpPr>
          <p:cNvPr id="18" name="TextBox 14"/>
          <p:cNvSpPr txBox="1">
            <a:spLocks noChangeArrowheads="1"/>
          </p:cNvSpPr>
          <p:nvPr/>
        </p:nvSpPr>
        <p:spPr bwMode="auto">
          <a:xfrm>
            <a:off x="129288" y="5514402"/>
            <a:ext cx="575799" cy="307777"/>
          </a:xfrm>
          <a:prstGeom prst="rect">
            <a:avLst/>
          </a:prstGeom>
          <a:noFill/>
          <a:ln w="9525">
            <a:noFill/>
            <a:miter lim="800000"/>
            <a:headEnd/>
            <a:tailEnd/>
          </a:ln>
        </p:spPr>
        <p:txBody>
          <a:bodyPr wrap="none">
            <a:spAutoFit/>
          </a:bodyPr>
          <a:lstStyle/>
          <a:p>
            <a:r>
              <a:rPr lang="en-US" sz="1400" b="0" dirty="0" smtClean="0">
                <a:solidFill>
                  <a:schemeClr val="tx1"/>
                </a:solidFill>
              </a:rPr>
              <a:t>2000</a:t>
            </a:r>
            <a:endParaRPr lang="en-GB" sz="1400" b="0" dirty="0">
              <a:solidFill>
                <a:schemeClr val="tx1"/>
              </a:solidFill>
            </a:endParaRPr>
          </a:p>
        </p:txBody>
      </p:sp>
      <p:sp>
        <p:nvSpPr>
          <p:cNvPr id="19" name="TextBox 18"/>
          <p:cNvSpPr txBox="1"/>
          <p:nvPr/>
        </p:nvSpPr>
        <p:spPr>
          <a:xfrm>
            <a:off x="9067340" y="5054181"/>
            <a:ext cx="875561" cy="830997"/>
          </a:xfrm>
          <a:prstGeom prst="rect">
            <a:avLst/>
          </a:prstGeom>
          <a:noFill/>
        </p:spPr>
        <p:txBody>
          <a:bodyPr wrap="none" rtlCol="0">
            <a:spAutoFit/>
          </a:bodyPr>
          <a:lstStyle/>
          <a:p>
            <a:r>
              <a:rPr lang="en-GB" sz="1600" b="0" dirty="0">
                <a:solidFill>
                  <a:schemeClr val="accent1">
                    <a:lumMod val="75000"/>
                  </a:schemeClr>
                </a:solidFill>
              </a:rPr>
              <a:t>g</a:t>
            </a:r>
            <a:r>
              <a:rPr lang="en-GB" sz="1600" b="0" dirty="0" smtClean="0">
                <a:solidFill>
                  <a:schemeClr val="accent1">
                    <a:lumMod val="75000"/>
                  </a:schemeClr>
                </a:solidFill>
              </a:rPr>
              <a:t>ood </a:t>
            </a:r>
          </a:p>
          <a:p>
            <a:r>
              <a:rPr lang="en-GB" sz="1600" b="0" dirty="0" smtClean="0">
                <a:solidFill>
                  <a:srgbClr val="000000"/>
                </a:solidFill>
              </a:rPr>
              <a:t>AMVs</a:t>
            </a:r>
          </a:p>
          <a:p>
            <a:r>
              <a:rPr lang="en-GB" sz="1600" b="0" dirty="0" smtClean="0">
                <a:solidFill>
                  <a:srgbClr val="000000"/>
                </a:solidFill>
              </a:rPr>
              <a:t>(qi&gt;60)</a:t>
            </a:r>
          </a:p>
        </p:txBody>
      </p:sp>
      <p:sp>
        <p:nvSpPr>
          <p:cNvPr id="20" name="TextBox 19"/>
          <p:cNvSpPr txBox="1"/>
          <p:nvPr/>
        </p:nvSpPr>
        <p:spPr>
          <a:xfrm>
            <a:off x="9068944" y="4301149"/>
            <a:ext cx="809837" cy="584775"/>
          </a:xfrm>
          <a:prstGeom prst="rect">
            <a:avLst/>
          </a:prstGeom>
          <a:noFill/>
        </p:spPr>
        <p:txBody>
          <a:bodyPr wrap="none" rtlCol="0">
            <a:spAutoFit/>
          </a:bodyPr>
          <a:lstStyle/>
          <a:p>
            <a:r>
              <a:rPr lang="en-GB" sz="1600" b="0" dirty="0" smtClean="0">
                <a:solidFill>
                  <a:srgbClr val="08AC23"/>
                </a:solidFill>
              </a:rPr>
              <a:t>all</a:t>
            </a:r>
            <a:r>
              <a:rPr lang="en-GB" sz="1600" b="0" dirty="0" smtClean="0">
                <a:solidFill>
                  <a:srgbClr val="000000"/>
                </a:solidFill>
              </a:rPr>
              <a:t> </a:t>
            </a:r>
          </a:p>
          <a:p>
            <a:r>
              <a:rPr lang="en-GB" sz="1600" b="0" dirty="0" err="1" smtClean="0">
                <a:solidFill>
                  <a:srgbClr val="000000"/>
                </a:solidFill>
              </a:rPr>
              <a:t>AMVs</a:t>
            </a:r>
            <a:r>
              <a:rPr lang="en-GB" sz="1600" dirty="0" err="1" smtClean="0"/>
              <a:t>d</a:t>
            </a:r>
            <a:endParaRPr lang="en-GB" sz="1600" dirty="0"/>
          </a:p>
        </p:txBody>
      </p:sp>
      <p:sp>
        <p:nvSpPr>
          <p:cNvPr id="21" name="Rectangle 20"/>
          <p:cNvSpPr/>
          <p:nvPr/>
        </p:nvSpPr>
        <p:spPr>
          <a:xfrm>
            <a:off x="8987786" y="2266903"/>
            <a:ext cx="1239652" cy="584775"/>
          </a:xfrm>
          <a:prstGeom prst="rect">
            <a:avLst/>
          </a:prstGeom>
        </p:spPr>
        <p:txBody>
          <a:bodyPr wrap="square">
            <a:spAutoFit/>
          </a:bodyPr>
          <a:lstStyle/>
          <a:p>
            <a:r>
              <a:rPr lang="en-GB" sz="1600" b="0" dirty="0" smtClean="0">
                <a:solidFill>
                  <a:srgbClr val="000000"/>
                </a:solidFill>
              </a:rPr>
              <a:t>AMVs</a:t>
            </a:r>
            <a:endParaRPr lang="en-GB" sz="1600" b="0" dirty="0">
              <a:solidFill>
                <a:srgbClr val="000000"/>
              </a:solidFill>
            </a:endParaRPr>
          </a:p>
          <a:p>
            <a:r>
              <a:rPr lang="en-GB" sz="1600" b="0" dirty="0">
                <a:solidFill>
                  <a:srgbClr val="000000"/>
                </a:solidFill>
              </a:rPr>
              <a:t>(</a:t>
            </a:r>
            <a:r>
              <a:rPr lang="en-GB" sz="1600" b="0" dirty="0" smtClean="0">
                <a:solidFill>
                  <a:srgbClr val="000000"/>
                </a:solidFill>
              </a:rPr>
              <a:t>qi&gt;30</a:t>
            </a:r>
            <a:r>
              <a:rPr lang="en-GB" sz="1600" b="0" dirty="0">
                <a:solidFill>
                  <a:srgbClr val="000000"/>
                </a:solidFill>
              </a:rPr>
              <a:t>)</a:t>
            </a:r>
          </a:p>
        </p:txBody>
      </p:sp>
      <p:cxnSp>
        <p:nvCxnSpPr>
          <p:cNvPr id="22" name="Straight Arrow Connector 21"/>
          <p:cNvCxnSpPr/>
          <p:nvPr/>
        </p:nvCxnSpPr>
        <p:spPr bwMode="auto">
          <a:xfrm flipH="1">
            <a:off x="8024038" y="2539843"/>
            <a:ext cx="998596" cy="378150"/>
          </a:xfrm>
          <a:prstGeom prst="straightConnector1">
            <a:avLst/>
          </a:prstGeom>
          <a:solidFill>
            <a:schemeClr val="bg2"/>
          </a:solidFill>
          <a:ln w="34925" cap="flat" cmpd="sng" algn="ctr">
            <a:solidFill>
              <a:schemeClr val="tx2"/>
            </a:solidFill>
            <a:prstDash val="solid"/>
            <a:round/>
            <a:headEnd type="none" w="med" len="med"/>
            <a:tailEnd type="triangle"/>
          </a:ln>
          <a:effectLst/>
        </p:spPr>
      </p:cxnSp>
      <p:cxnSp>
        <p:nvCxnSpPr>
          <p:cNvPr id="23" name="Straight Arrow Connector 22"/>
          <p:cNvCxnSpPr/>
          <p:nvPr/>
        </p:nvCxnSpPr>
        <p:spPr bwMode="auto">
          <a:xfrm flipH="1" flipV="1">
            <a:off x="5837274" y="3180887"/>
            <a:ext cx="3230066" cy="176236"/>
          </a:xfrm>
          <a:prstGeom prst="straightConnector1">
            <a:avLst/>
          </a:prstGeom>
          <a:solidFill>
            <a:schemeClr val="bg2"/>
          </a:solidFill>
          <a:ln w="34925" cap="flat" cmpd="sng" algn="ctr">
            <a:solidFill>
              <a:schemeClr val="tx2"/>
            </a:solidFill>
            <a:prstDash val="solid"/>
            <a:round/>
            <a:headEnd type="none" w="med" len="med"/>
            <a:tailEnd type="triangle"/>
          </a:ln>
          <a:effectLst/>
        </p:spPr>
      </p:cxnSp>
      <p:cxnSp>
        <p:nvCxnSpPr>
          <p:cNvPr id="24" name="Straight Arrow Connector 23"/>
          <p:cNvCxnSpPr/>
          <p:nvPr/>
        </p:nvCxnSpPr>
        <p:spPr bwMode="auto">
          <a:xfrm flipH="1">
            <a:off x="7825563" y="1696972"/>
            <a:ext cx="1199194" cy="717284"/>
          </a:xfrm>
          <a:prstGeom prst="straightConnector1">
            <a:avLst/>
          </a:prstGeom>
          <a:solidFill>
            <a:schemeClr val="bg2"/>
          </a:solidFill>
          <a:ln w="34925" cap="flat" cmpd="sng" algn="ctr">
            <a:solidFill>
              <a:schemeClr val="tx2"/>
            </a:solidFill>
            <a:prstDash val="solid"/>
            <a:round/>
            <a:headEnd type="none" w="med" len="med"/>
            <a:tailEnd type="triangle"/>
          </a:ln>
          <a:effectLst/>
        </p:spPr>
      </p:cxnSp>
    </p:spTree>
    <p:extLst>
      <p:ext uri="{BB962C8B-B14F-4D97-AF65-F5344CB8AC3E}">
        <p14:creationId xmlns:p14="http://schemas.microsoft.com/office/powerpoint/2010/main" val="407676491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Viewgraph Landscape Template">
  <a:themeElements>
    <a:clrScheme name="Custom 2">
      <a:dk1>
        <a:srgbClr val="002569"/>
      </a:dk1>
      <a:lt1>
        <a:srgbClr val="FFFFFF"/>
      </a:lt1>
      <a:dk2>
        <a:srgbClr val="002569"/>
      </a:dk2>
      <a:lt2>
        <a:srgbClr val="5F758D"/>
      </a:lt2>
      <a:accent1>
        <a:srgbClr val="FF9A00"/>
      </a:accent1>
      <a:accent2>
        <a:srgbClr val="279989"/>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iewgraph Landscape Template [Read-Only]" id="{3D504BAE-B617-46E5-BC29-A2E5D16C4E40}" vid="{81130204-6B6C-4189-BC8B-F18C686F8D9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2722</TotalTime>
  <Words>2989</Words>
  <Application>Microsoft Office PowerPoint</Application>
  <PresentationFormat>A4 Paper (210x297 mm)</PresentationFormat>
  <Paragraphs>316</Paragraphs>
  <Slides>22</Slides>
  <Notes>20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2" baseType="lpstr">
      <vt:lpstr>Arial Unicode MS</vt:lpstr>
      <vt:lpstr>Arial</vt:lpstr>
      <vt:lpstr>Arial Black</vt:lpstr>
      <vt:lpstr>Calibri</vt:lpstr>
      <vt:lpstr>Century Gothic</vt:lpstr>
      <vt:lpstr>Helvetica</vt:lpstr>
      <vt:lpstr>Tahoma</vt:lpstr>
      <vt:lpstr>Times New Roman</vt:lpstr>
      <vt:lpstr>1_Viewgraph Landscape Template</vt:lpstr>
      <vt:lpstr>Clip</vt:lpstr>
      <vt:lpstr>PowerPoint Presentation</vt:lpstr>
      <vt:lpstr>AMV reprocessing for climate: why ?</vt:lpstr>
      <vt:lpstr>AMV reprocessing for climate: to which usage ?</vt:lpstr>
      <vt:lpstr>Geostationary AMVs from MVIRI and SEVIRI instruments</vt:lpstr>
      <vt:lpstr>PowerPoint Presentation</vt:lpstr>
      <vt:lpstr>Example of the importance of the usage of a unique algorithm throughout the entire reprocessing period </vt:lpstr>
      <vt:lpstr>Example of the importance of the usage of a unique algorithm throughout the entire reprocessing period </vt:lpstr>
      <vt:lpstr>Number of IR10.8 AMVs retrieved using MVIRI and SEVIRI</vt:lpstr>
      <vt:lpstr>Number of WV AMVs retrieved using MVIRI and SEVIRI</vt:lpstr>
      <vt:lpstr>SEVIRI/MSG IR AMVs at 11:45UTC</vt:lpstr>
      <vt:lpstr>1st EUMETSAT complete GEO wind (MVIRI+SEVIRI): conclusion</vt:lpstr>
      <vt:lpstr>AMV CDR  from imager onboard low earth orbit satellite</vt:lpstr>
      <vt:lpstr>AVHRR input data also on board Metop and NOAA satellites</vt:lpstr>
      <vt:lpstr>LEO AMVs reprocessing with the EUMETSAT algorithms </vt:lpstr>
      <vt:lpstr>Number of AMVs over the period 1982 - 2015</vt:lpstr>
      <vt:lpstr>Monthly mean of speed (m/s) </vt:lpstr>
      <vt:lpstr>Monthly mean of speed (m/s) </vt:lpstr>
      <vt:lpstr>Polar AMVs: conclusion</vt:lpstr>
      <vt:lpstr>Future EUMETSAT reprocessing plan</vt:lpstr>
      <vt:lpstr>PowerPoint Presentation</vt:lpstr>
      <vt:lpstr>Speed bias</vt:lpstr>
      <vt:lpstr>rmse</vt:lpstr>
    </vt:vector>
  </TitlesOfParts>
  <Company>EUMETSAT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Joerg Schulz</dc:creator>
  <cp:lastModifiedBy>Régis Borde</cp:lastModifiedBy>
  <cp:revision>179</cp:revision>
  <cp:lastPrinted>2006-03-06T14:11:17Z</cp:lastPrinted>
  <dcterms:created xsi:type="dcterms:W3CDTF">2016-02-28T13:15:18Z</dcterms:created>
  <dcterms:modified xsi:type="dcterms:W3CDTF">2018-04-19T15:37:09Z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M_DOCNUM">
    <vt:lpwstr>988226</vt:lpwstr>
  </property>
  <property fmtid="{D5CDD505-2E9C-101B-9397-08002B2CF9AE}" pid="3" name="DM_DOCNAME">
    <vt:lpwstr>IWWG_14_Korea_april2018</vt:lpwstr>
  </property>
  <property fmtid="{D5CDD505-2E9C-101B-9397-08002B2CF9AE}" pid="4" name="DM_AUTHOR">
    <vt:lpwstr>Doutriaux</vt:lpwstr>
  </property>
  <property fmtid="{D5CDD505-2E9C-101B-9397-08002B2CF9AE}" pid="5" name="DM_E_DOC_NO">
    <vt:lpwstr>EUM/OPS/DOC/18/988226</vt:lpwstr>
  </property>
  <property fmtid="{D5CDD505-2E9C-101B-9397-08002B2CF9AE}" pid="6" name="DM_E_VER_NO">
    <vt:lpwstr>1 Draft</vt:lpwstr>
  </property>
  <property fmtid="{D5CDD505-2E9C-101B-9397-08002B2CF9AE}" pid="7" name="DM_E_ISS_DATE">
    <vt:lpwstr>18 April 2018</vt:lpwstr>
  </property>
  <property fmtid="{D5CDD505-2E9C-101B-9397-08002B2CF9AE}" pid="8" name="DM_E_FROM_PERS2">
    <vt:lpwstr/>
  </property>
  <property fmtid="{D5CDD505-2E9C-101B-9397-08002B2CF9AE}" pid="9" name="DM_E_CONFID">
    <vt:lpwstr/>
  </property>
  <property fmtid="{D5CDD505-2E9C-101B-9397-08002B2CF9AE}" pid="10" name="DM_E_WBS_CODE">
    <vt:lpwstr/>
  </property>
  <property fmtid="{D5CDD505-2E9C-101B-9397-08002B2CF9AE}" pid="11" name="DM_E_DISTRIB">
    <vt:lpwstr/>
  </property>
</Properties>
</file>