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64" r:id="rId2"/>
    <p:sldId id="821" r:id="rId3"/>
    <p:sldId id="832" r:id="rId4"/>
    <p:sldId id="823" r:id="rId5"/>
    <p:sldId id="824" r:id="rId6"/>
    <p:sldId id="811" r:id="rId7"/>
    <p:sldId id="812" r:id="rId8"/>
    <p:sldId id="813" r:id="rId9"/>
    <p:sldId id="825" r:id="rId10"/>
    <p:sldId id="814" r:id="rId11"/>
    <p:sldId id="815" r:id="rId12"/>
    <p:sldId id="826" r:id="rId13"/>
    <p:sldId id="827" r:id="rId14"/>
    <p:sldId id="828" r:id="rId15"/>
    <p:sldId id="829" r:id="rId16"/>
    <p:sldId id="803" r:id="rId17"/>
    <p:sldId id="753" r:id="rId18"/>
    <p:sldId id="830" r:id="rId19"/>
    <p:sldId id="831" r:id="rId20"/>
  </p:sldIdLst>
  <p:sldSz cx="9144000" cy="6858000" type="screen4x3"/>
  <p:notesSz cx="6805613" cy="9939338"/>
  <p:defaultTextStyle>
    <a:defPPr>
      <a:defRPr lang="ko-KR"/>
    </a:defPPr>
    <a:lvl1pPr algn="l" rtl="0" fontAlgn="base" latinLnBrk="1">
      <a:spcBef>
        <a:spcPct val="0"/>
      </a:spcBef>
      <a:spcAft>
        <a:spcPct val="0"/>
      </a:spcAft>
      <a:defRPr kumimoji="1" kern="1200">
        <a:solidFill>
          <a:schemeClr val="tx1"/>
        </a:solidFill>
        <a:latin typeface="맑은 고딕" pitchFamily="50" charset="-127"/>
        <a:ea typeface="굴림" charset="-127"/>
        <a:cs typeface="+mn-cs"/>
      </a:defRPr>
    </a:lvl1pPr>
    <a:lvl2pPr marL="457200" algn="l" rtl="0" fontAlgn="base" latinLnBrk="1">
      <a:spcBef>
        <a:spcPct val="0"/>
      </a:spcBef>
      <a:spcAft>
        <a:spcPct val="0"/>
      </a:spcAft>
      <a:defRPr kumimoji="1" kern="1200">
        <a:solidFill>
          <a:schemeClr val="tx1"/>
        </a:solidFill>
        <a:latin typeface="맑은 고딕" pitchFamily="50" charset="-127"/>
        <a:ea typeface="굴림" charset="-127"/>
        <a:cs typeface="+mn-cs"/>
      </a:defRPr>
    </a:lvl2pPr>
    <a:lvl3pPr marL="914400" algn="l" rtl="0" fontAlgn="base" latinLnBrk="1">
      <a:spcBef>
        <a:spcPct val="0"/>
      </a:spcBef>
      <a:spcAft>
        <a:spcPct val="0"/>
      </a:spcAft>
      <a:defRPr kumimoji="1" kern="1200">
        <a:solidFill>
          <a:schemeClr val="tx1"/>
        </a:solidFill>
        <a:latin typeface="맑은 고딕" pitchFamily="50" charset="-127"/>
        <a:ea typeface="굴림" charset="-127"/>
        <a:cs typeface="+mn-cs"/>
      </a:defRPr>
    </a:lvl3pPr>
    <a:lvl4pPr marL="1371600" algn="l" rtl="0" fontAlgn="base" latinLnBrk="1">
      <a:spcBef>
        <a:spcPct val="0"/>
      </a:spcBef>
      <a:spcAft>
        <a:spcPct val="0"/>
      </a:spcAft>
      <a:defRPr kumimoji="1" kern="1200">
        <a:solidFill>
          <a:schemeClr val="tx1"/>
        </a:solidFill>
        <a:latin typeface="맑은 고딕" pitchFamily="50" charset="-127"/>
        <a:ea typeface="굴림" charset="-127"/>
        <a:cs typeface="+mn-cs"/>
      </a:defRPr>
    </a:lvl4pPr>
    <a:lvl5pPr marL="1828800" algn="l" rtl="0" fontAlgn="base" latinLnBrk="1">
      <a:spcBef>
        <a:spcPct val="0"/>
      </a:spcBef>
      <a:spcAft>
        <a:spcPct val="0"/>
      </a:spcAft>
      <a:defRPr kumimoji="1" kern="1200">
        <a:solidFill>
          <a:schemeClr val="tx1"/>
        </a:solidFill>
        <a:latin typeface="맑은 고딕" pitchFamily="50" charset="-127"/>
        <a:ea typeface="굴림" charset="-127"/>
        <a:cs typeface="+mn-cs"/>
      </a:defRPr>
    </a:lvl5pPr>
    <a:lvl6pPr marL="2286000" algn="l" defTabSz="914400" rtl="0" eaLnBrk="1" latinLnBrk="1" hangingPunct="1">
      <a:defRPr kumimoji="1" kern="1200">
        <a:solidFill>
          <a:schemeClr val="tx1"/>
        </a:solidFill>
        <a:latin typeface="맑은 고딕" pitchFamily="50" charset="-127"/>
        <a:ea typeface="굴림" charset="-127"/>
        <a:cs typeface="+mn-cs"/>
      </a:defRPr>
    </a:lvl6pPr>
    <a:lvl7pPr marL="2743200" algn="l" defTabSz="914400" rtl="0" eaLnBrk="1" latinLnBrk="1" hangingPunct="1">
      <a:defRPr kumimoji="1" kern="1200">
        <a:solidFill>
          <a:schemeClr val="tx1"/>
        </a:solidFill>
        <a:latin typeface="맑은 고딕" pitchFamily="50" charset="-127"/>
        <a:ea typeface="굴림" charset="-127"/>
        <a:cs typeface="+mn-cs"/>
      </a:defRPr>
    </a:lvl7pPr>
    <a:lvl8pPr marL="3200400" algn="l" defTabSz="914400" rtl="0" eaLnBrk="1" latinLnBrk="1" hangingPunct="1">
      <a:defRPr kumimoji="1" kern="1200">
        <a:solidFill>
          <a:schemeClr val="tx1"/>
        </a:solidFill>
        <a:latin typeface="맑은 고딕" pitchFamily="50" charset="-127"/>
        <a:ea typeface="굴림" charset="-127"/>
        <a:cs typeface="+mn-cs"/>
      </a:defRPr>
    </a:lvl8pPr>
    <a:lvl9pPr marL="3657600" algn="l" defTabSz="914400" rtl="0" eaLnBrk="1" latinLnBrk="1" hangingPunct="1">
      <a:defRPr kumimoji="1" kern="1200">
        <a:solidFill>
          <a:schemeClr val="tx1"/>
        </a:solidFill>
        <a:latin typeface="맑은 고딕" pitchFamily="50" charset="-127"/>
        <a:ea typeface="굴림"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0000FF"/>
    <a:srgbClr val="0000CC"/>
    <a:srgbClr val="00FFFF"/>
    <a:srgbClr val="3399FF"/>
    <a:srgbClr val="6666FF"/>
    <a:srgbClr val="3333CC"/>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보통 스타일 2 - 강조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밝은 스타일 3 - 강조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보통 스타일 4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보통 스타일 4 - 강조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9" autoAdjust="0"/>
    <p:restoredTop sz="81115" autoAdjust="0"/>
  </p:normalViewPr>
  <p:slideViewPr>
    <p:cSldViewPr>
      <p:cViewPr varScale="1">
        <p:scale>
          <a:sx n="69" d="100"/>
          <a:sy n="69" d="100"/>
        </p:scale>
        <p:origin x="-1554" y="-102"/>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notesViewPr>
    <p:cSldViewPr>
      <p:cViewPr varScale="1">
        <p:scale>
          <a:sx n="70" d="100"/>
          <a:sy n="70" d="100"/>
        </p:scale>
        <p:origin x="-2148"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0"/>
            <a:ext cx="2948887" cy="496888"/>
          </a:xfrm>
          <a:prstGeom prst="rect">
            <a:avLst/>
          </a:prstGeom>
        </p:spPr>
        <p:txBody>
          <a:bodyPr vert="horz" lIns="91441" tIns="45721" rIns="91441" bIns="45721" rtlCol="0"/>
          <a:lstStyle>
            <a:lvl1pPr algn="l"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sz="quarter" idx="1"/>
          </p:nvPr>
        </p:nvSpPr>
        <p:spPr>
          <a:xfrm>
            <a:off x="3855140" y="0"/>
            <a:ext cx="2948887" cy="496888"/>
          </a:xfrm>
          <a:prstGeom prst="rect">
            <a:avLst/>
          </a:prstGeom>
        </p:spPr>
        <p:txBody>
          <a:bodyPr vert="horz" lIns="91441" tIns="45721" rIns="91441" bIns="45721" rtlCol="0"/>
          <a:lstStyle>
            <a:lvl1pPr algn="r" fontAlgn="auto">
              <a:spcBef>
                <a:spcPts val="0"/>
              </a:spcBef>
              <a:spcAft>
                <a:spcPts val="0"/>
              </a:spcAft>
              <a:defRPr kumimoji="0" sz="1200">
                <a:latin typeface="+mn-lt"/>
                <a:ea typeface="+mn-ea"/>
              </a:defRPr>
            </a:lvl1pPr>
          </a:lstStyle>
          <a:p>
            <a:pPr>
              <a:defRPr/>
            </a:pPr>
            <a:fld id="{0376B537-4AD5-4339-9AF2-E5B47E6737B2}" type="datetimeFigureOut">
              <a:rPr lang="ko-KR" altLang="en-US"/>
              <a:pPr>
                <a:defRPr/>
              </a:pPr>
              <a:t>2018-04-25</a:t>
            </a:fld>
            <a:endParaRPr lang="ko-KR" altLang="en-US"/>
          </a:p>
        </p:txBody>
      </p:sp>
      <p:sp>
        <p:nvSpPr>
          <p:cNvPr id="4" name="바닥글 개체 틀 3"/>
          <p:cNvSpPr>
            <a:spLocks noGrp="1"/>
          </p:cNvSpPr>
          <p:nvPr>
            <p:ph type="ftr" sz="quarter" idx="2"/>
          </p:nvPr>
        </p:nvSpPr>
        <p:spPr>
          <a:xfrm>
            <a:off x="1" y="9440864"/>
            <a:ext cx="2948887" cy="496887"/>
          </a:xfrm>
          <a:prstGeom prst="rect">
            <a:avLst/>
          </a:prstGeom>
        </p:spPr>
        <p:txBody>
          <a:bodyPr vert="horz" lIns="91441" tIns="45721" rIns="91441" bIns="45721" rtlCol="0" anchor="b"/>
          <a:lstStyle>
            <a:lvl1pPr algn="l" fontAlgn="auto">
              <a:spcBef>
                <a:spcPts val="0"/>
              </a:spcBef>
              <a:spcAft>
                <a:spcPts val="0"/>
              </a:spcAft>
              <a:defRPr kumimoji="0" sz="1200">
                <a:latin typeface="+mn-lt"/>
                <a:ea typeface="+mn-ea"/>
              </a:defRPr>
            </a:lvl1pPr>
          </a:lstStyle>
          <a:p>
            <a:pPr>
              <a:defRPr/>
            </a:pPr>
            <a:endParaRPr lang="ko-KR" altLang="en-US"/>
          </a:p>
        </p:txBody>
      </p:sp>
      <p:sp>
        <p:nvSpPr>
          <p:cNvPr id="5" name="슬라이드 번호 개체 틀 4"/>
          <p:cNvSpPr>
            <a:spLocks noGrp="1"/>
          </p:cNvSpPr>
          <p:nvPr>
            <p:ph type="sldNum" sz="quarter" idx="3"/>
          </p:nvPr>
        </p:nvSpPr>
        <p:spPr>
          <a:xfrm>
            <a:off x="3855140" y="9440864"/>
            <a:ext cx="2948887" cy="496887"/>
          </a:xfrm>
          <a:prstGeom prst="rect">
            <a:avLst/>
          </a:prstGeom>
        </p:spPr>
        <p:txBody>
          <a:bodyPr vert="horz" lIns="91441" tIns="45721" rIns="91441" bIns="45721" rtlCol="0" anchor="b"/>
          <a:lstStyle>
            <a:lvl1pPr algn="r" fontAlgn="auto">
              <a:spcBef>
                <a:spcPts val="0"/>
              </a:spcBef>
              <a:spcAft>
                <a:spcPts val="0"/>
              </a:spcAft>
              <a:defRPr kumimoji="0" sz="1200">
                <a:latin typeface="+mn-lt"/>
                <a:ea typeface="+mn-ea"/>
              </a:defRPr>
            </a:lvl1pPr>
          </a:lstStyle>
          <a:p>
            <a:pPr>
              <a:defRPr/>
            </a:pPr>
            <a:fld id="{43A22338-62B1-472B-83BA-482A56562175}" type="slidenum">
              <a:rPr lang="ko-KR" altLang="en-US"/>
              <a:pPr>
                <a:defRPr/>
              </a:pPr>
              <a:t>‹#›</a:t>
            </a:fld>
            <a:endParaRPr lang="ko-KR" altLang="en-US"/>
          </a:p>
        </p:txBody>
      </p:sp>
    </p:spTree>
    <p:extLst>
      <p:ext uri="{BB962C8B-B14F-4D97-AF65-F5344CB8AC3E}">
        <p14:creationId xmlns:p14="http://schemas.microsoft.com/office/powerpoint/2010/main" val="2315398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0"/>
            <a:ext cx="2948887" cy="496888"/>
          </a:xfrm>
          <a:prstGeom prst="rect">
            <a:avLst/>
          </a:prstGeom>
        </p:spPr>
        <p:txBody>
          <a:bodyPr vert="horz" lIns="91441" tIns="45721" rIns="91441" bIns="45721" rtlCol="0"/>
          <a:lstStyle>
            <a:lvl1pPr algn="l"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idx="1"/>
          </p:nvPr>
        </p:nvSpPr>
        <p:spPr>
          <a:xfrm>
            <a:off x="3855140" y="0"/>
            <a:ext cx="2948887" cy="496888"/>
          </a:xfrm>
          <a:prstGeom prst="rect">
            <a:avLst/>
          </a:prstGeom>
        </p:spPr>
        <p:txBody>
          <a:bodyPr vert="horz" lIns="91441" tIns="45721" rIns="91441" bIns="45721" rtlCol="0"/>
          <a:lstStyle>
            <a:lvl1pPr algn="r" fontAlgn="auto">
              <a:spcBef>
                <a:spcPts val="0"/>
              </a:spcBef>
              <a:spcAft>
                <a:spcPts val="0"/>
              </a:spcAft>
              <a:defRPr kumimoji="0" sz="1200">
                <a:latin typeface="+mn-lt"/>
                <a:ea typeface="+mn-ea"/>
              </a:defRPr>
            </a:lvl1pPr>
          </a:lstStyle>
          <a:p>
            <a:pPr>
              <a:defRPr/>
            </a:pPr>
            <a:fld id="{35FB9BAE-D8FF-4792-9FBE-1F63B80A3BEF}" type="datetimeFigureOut">
              <a:rPr lang="ko-KR" altLang="en-US"/>
              <a:pPr>
                <a:defRPr/>
              </a:pPr>
              <a:t>2018-04-25</a:t>
            </a:fld>
            <a:endParaRPr lang="ko-KR" altLang="en-US"/>
          </a:p>
        </p:txBody>
      </p:sp>
      <p:sp>
        <p:nvSpPr>
          <p:cNvPr id="4" name="슬라이드 이미지 개체 틀 3"/>
          <p:cNvSpPr>
            <a:spLocks noGrp="1" noRot="1" noChangeAspect="1"/>
          </p:cNvSpPr>
          <p:nvPr>
            <p:ph type="sldImg" idx="2"/>
          </p:nvPr>
        </p:nvSpPr>
        <p:spPr>
          <a:xfrm>
            <a:off x="919163" y="746125"/>
            <a:ext cx="4967287" cy="3725863"/>
          </a:xfrm>
          <a:prstGeom prst="rect">
            <a:avLst/>
          </a:prstGeom>
          <a:noFill/>
          <a:ln w="12700">
            <a:solidFill>
              <a:prstClr val="black"/>
            </a:solidFill>
          </a:ln>
        </p:spPr>
        <p:txBody>
          <a:bodyPr vert="horz" lIns="91441" tIns="45721" rIns="91441" bIns="45721" rtlCol="0" anchor="ctr"/>
          <a:lstStyle/>
          <a:p>
            <a:pPr lvl="0"/>
            <a:endParaRPr lang="ko-KR" altLang="en-US" noProof="0"/>
          </a:p>
        </p:txBody>
      </p:sp>
      <p:sp>
        <p:nvSpPr>
          <p:cNvPr id="5" name="슬라이드 노트 개체 틀 4"/>
          <p:cNvSpPr>
            <a:spLocks noGrp="1"/>
          </p:cNvSpPr>
          <p:nvPr>
            <p:ph type="body" sz="quarter" idx="3"/>
          </p:nvPr>
        </p:nvSpPr>
        <p:spPr>
          <a:xfrm>
            <a:off x="680879" y="4721225"/>
            <a:ext cx="5443856" cy="4471988"/>
          </a:xfrm>
          <a:prstGeom prst="rect">
            <a:avLst/>
          </a:prstGeom>
        </p:spPr>
        <p:txBody>
          <a:bodyPr vert="horz" lIns="91441" tIns="45721" rIns="91441" bIns="45721" rtlCol="0"/>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endParaRPr lang="ko-KR" altLang="en-US" noProof="0"/>
          </a:p>
        </p:txBody>
      </p:sp>
      <p:sp>
        <p:nvSpPr>
          <p:cNvPr id="6" name="바닥글 개체 틀 5"/>
          <p:cNvSpPr>
            <a:spLocks noGrp="1"/>
          </p:cNvSpPr>
          <p:nvPr>
            <p:ph type="ftr" sz="quarter" idx="4"/>
          </p:nvPr>
        </p:nvSpPr>
        <p:spPr>
          <a:xfrm>
            <a:off x="1" y="9440864"/>
            <a:ext cx="2948887" cy="496887"/>
          </a:xfrm>
          <a:prstGeom prst="rect">
            <a:avLst/>
          </a:prstGeom>
        </p:spPr>
        <p:txBody>
          <a:bodyPr vert="horz" lIns="91441" tIns="45721" rIns="91441" bIns="45721" rtlCol="0" anchor="b"/>
          <a:lstStyle>
            <a:lvl1pPr algn="l" fontAlgn="auto">
              <a:spcBef>
                <a:spcPts val="0"/>
              </a:spcBef>
              <a:spcAft>
                <a:spcPts val="0"/>
              </a:spcAft>
              <a:defRPr kumimoji="0" sz="120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855140" y="9440864"/>
            <a:ext cx="2948887" cy="496887"/>
          </a:xfrm>
          <a:prstGeom prst="rect">
            <a:avLst/>
          </a:prstGeom>
        </p:spPr>
        <p:txBody>
          <a:bodyPr vert="horz" lIns="91441" tIns="45721" rIns="91441" bIns="45721" rtlCol="0" anchor="b"/>
          <a:lstStyle>
            <a:lvl1pPr algn="r" fontAlgn="auto">
              <a:spcBef>
                <a:spcPts val="0"/>
              </a:spcBef>
              <a:spcAft>
                <a:spcPts val="0"/>
              </a:spcAft>
              <a:defRPr kumimoji="0" sz="1200">
                <a:latin typeface="+mn-lt"/>
                <a:ea typeface="+mn-ea"/>
              </a:defRPr>
            </a:lvl1pPr>
          </a:lstStyle>
          <a:p>
            <a:pPr>
              <a:defRPr/>
            </a:pPr>
            <a:fld id="{9E9FE23D-0A2D-4CFD-A556-377777B95F63}" type="slidenum">
              <a:rPr lang="ko-KR" altLang="en-US"/>
              <a:pPr>
                <a:defRPr/>
              </a:pPr>
              <a:t>‹#›</a:t>
            </a:fld>
            <a:endParaRPr lang="ko-KR" altLang="en-US"/>
          </a:p>
        </p:txBody>
      </p:sp>
    </p:spTree>
    <p:extLst>
      <p:ext uri="{BB962C8B-B14F-4D97-AF65-F5344CB8AC3E}">
        <p14:creationId xmlns:p14="http://schemas.microsoft.com/office/powerpoint/2010/main" val="4211492697"/>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35844" name="슬라이드 번호 개체 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C810A1-8650-47C4-8BA1-75E2621CF7BE}" type="slidenum">
              <a:rPr lang="ko-KR" altLang="en-US" smtClean="0"/>
              <a:pPr fontAlgn="base">
                <a:spcBef>
                  <a:spcPct val="0"/>
                </a:spcBef>
                <a:spcAft>
                  <a:spcPct val="0"/>
                </a:spcAft>
                <a:defRPr/>
              </a:pPr>
              <a:t>1</a:t>
            </a:fld>
            <a:endParaRPr lang="ko-KR"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Both experiments of the CTL and EXP performs well in forecasting the synoptic surface pressure system until the 120-hr lead time.</a:t>
            </a:r>
          </a:p>
          <a:p>
            <a:endParaRPr lang="en-US"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14</a:t>
            </a:fld>
            <a:endParaRPr lang="ko-KR" altLang="en-US"/>
          </a:p>
        </p:txBody>
      </p:sp>
    </p:spTree>
    <p:extLst>
      <p:ext uri="{BB962C8B-B14F-4D97-AF65-F5344CB8AC3E}">
        <p14:creationId xmlns:p14="http://schemas.microsoft.com/office/powerpoint/2010/main" val="26670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As shown in the KMA analysis weather chart, the organized high-pressure system confronting the low-pressure system, at 0000 UTC on 27 January 2017 (168-hr forecast lead time), around the Korean Peninsula results in stronger cold advection to create more enhanced cold fronts accompanied by heavy rainfall. This feature is distinctively well described in the EXP forecast, in which the jet streams are well simulated with the aid of the LEOGEO AMV assimilation. </a:t>
            </a:r>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15</a:t>
            </a:fld>
            <a:endParaRPr lang="ko-KR" altLang="en-US"/>
          </a:p>
        </p:txBody>
      </p:sp>
    </p:spTree>
    <p:extLst>
      <p:ext uri="{BB962C8B-B14F-4D97-AF65-F5344CB8AC3E}">
        <p14:creationId xmlns:p14="http://schemas.microsoft.com/office/powerpoint/2010/main" val="137464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Throughout the data assimilation experiment, positive signals of wind and temperature on the EXP are amplified around 20 January. The positive impact of the LEOGEO AMV assimilation is not distinct at earlier times of the cycle period, but it becomes apparent in the later part of the cycle over East Asia. Unfortunately, LEOGEO AMV data were not assimilated from 0600 UTC 26 January to 0000 UTC 27 January, and the percentage differences of the RMSD between the CTL and EXP show negative values even after this missing period for about 2 days.</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The background error correlation between the horizontal wind and temperature conveys the LEOGEO AMVs’ information to the mass even at the analysis time. </a:t>
            </a:r>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5</a:t>
            </a:fld>
            <a:endParaRPr lang="ko-KR" altLang="en-US"/>
          </a:p>
        </p:txBody>
      </p:sp>
    </p:spTree>
    <p:extLst>
      <p:ext uri="{BB962C8B-B14F-4D97-AF65-F5344CB8AC3E}">
        <p14:creationId xmlns:p14="http://schemas.microsoft.com/office/powerpoint/2010/main" val="380786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Red and blue colors mean positive and negative analysis impacts, respectively. </a:t>
            </a:r>
            <a:r>
              <a:rPr lang="en-US" altLang="ko-KR" sz="1200" b="1" kern="1200" dirty="0" smtClean="0">
                <a:solidFill>
                  <a:schemeClr val="tx1"/>
                </a:solidFill>
                <a:effectLst/>
                <a:latin typeface="+mn-lt"/>
                <a:ea typeface="+mn-ea"/>
                <a:cs typeface="+mn-cs"/>
              </a:rPr>
              <a:t>The small black dots show the 95% significant difference, verified by a </a:t>
            </a:r>
            <a:r>
              <a:rPr lang="en-US" altLang="ko-KR" sz="1200" b="1" i="1" kern="1200" dirty="0" smtClean="0">
                <a:solidFill>
                  <a:schemeClr val="tx1"/>
                </a:solidFill>
                <a:effectLst/>
                <a:latin typeface="+mn-lt"/>
                <a:ea typeface="+mn-ea"/>
                <a:cs typeface="+mn-cs"/>
              </a:rPr>
              <a:t>t</a:t>
            </a:r>
            <a:r>
              <a:rPr lang="en-US" altLang="ko-KR" sz="1200" b="1" kern="1200" dirty="0" smtClean="0">
                <a:solidFill>
                  <a:schemeClr val="tx1"/>
                </a:solidFill>
                <a:effectLst/>
                <a:latin typeface="+mn-lt"/>
                <a:ea typeface="+mn-ea"/>
                <a:cs typeface="+mn-cs"/>
              </a:rPr>
              <a:t>-test, between the CTL and EXP.</a:t>
            </a:r>
            <a:endParaRPr lang="ko-KR" altLang="ko-KR" sz="1200" b="1" kern="1200" dirty="0" smtClean="0">
              <a:solidFill>
                <a:schemeClr val="tx1"/>
              </a:solidFill>
              <a:effectLst/>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For the earlier part, significant positive impacts on the zonal wind are observed around 50˚S–70˚S for all tropospheric levels (a), but the impact on the temperature is almost negligible except in the SH </a:t>
            </a:r>
            <a:r>
              <a:rPr lang="en-US" altLang="ko-KR" sz="1200" kern="1200" dirty="0" err="1" smtClean="0">
                <a:solidFill>
                  <a:schemeClr val="tx1"/>
                </a:solidFill>
                <a:effectLst/>
                <a:latin typeface="+mn-lt"/>
                <a:ea typeface="+mn-ea"/>
                <a:cs typeface="+mn-cs"/>
              </a:rPr>
              <a:t>midlatitude</a:t>
            </a:r>
            <a:r>
              <a:rPr lang="en-US" altLang="ko-KR" sz="1200" kern="1200" dirty="0" smtClean="0">
                <a:solidFill>
                  <a:schemeClr val="tx1"/>
                </a:solidFill>
                <a:effectLst/>
                <a:latin typeface="+mn-lt"/>
                <a:ea typeface="+mn-ea"/>
                <a:cs typeface="+mn-cs"/>
              </a:rPr>
              <a:t> upper troposphere (b).</a:t>
            </a: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Although the initial impact of the LEOGEO AMVs is insignificant over the NH, it is remarkable that the positive analysis-impacts on the zonal wind extend into the regions around 60°N and the Artic, as well as 45°S–75°S, for the later part of the experiment period (c). Even for the temperature, the Arctic region shows improved analyses, although the statistical significance is absent at the 95% level, in the later experiment period (d).</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6</a:t>
            </a:fld>
            <a:endParaRPr lang="ko-KR" altLang="en-US"/>
          </a:p>
        </p:txBody>
      </p:sp>
    </p:spTree>
    <p:extLst>
      <p:ext uri="{BB962C8B-B14F-4D97-AF65-F5344CB8AC3E}">
        <p14:creationId xmlns:p14="http://schemas.microsoft.com/office/powerpoint/2010/main" val="374935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7</a:t>
            </a:fld>
            <a:endParaRPr lang="ko-KR" altLang="en-US"/>
          </a:p>
        </p:txBody>
      </p:sp>
    </p:spTree>
    <p:extLst>
      <p:ext uri="{BB962C8B-B14F-4D97-AF65-F5344CB8AC3E}">
        <p14:creationId xmlns:p14="http://schemas.microsoft.com/office/powerpoint/2010/main" val="374935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the period of 0000 UTC 18 January–1200 UTC 1 February in 2017 was used to evaluate the forecast impact of LEOGEO AMVs assimilated in addition to the conventional AMVs. </a:t>
            </a:r>
          </a:p>
          <a:p>
            <a:endParaRPr lang="en-US" altLang="ko-KR" sz="1200" kern="1200" dirty="0" smtClean="0">
              <a:solidFill>
                <a:schemeClr val="tx1"/>
              </a:solidFill>
              <a:effectLst/>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The upper and lower gray solid lines designate the 95% and 5% probability levels in the bootstrapped samples, respectively. The black solid line is the 50% probability level (median).</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8</a:t>
            </a:fld>
            <a:endParaRPr lang="ko-KR" altLang="en-US"/>
          </a:p>
        </p:txBody>
      </p:sp>
    </p:spTree>
    <p:extLst>
      <p:ext uri="{BB962C8B-B14F-4D97-AF65-F5344CB8AC3E}">
        <p14:creationId xmlns:p14="http://schemas.microsoft.com/office/powerpoint/2010/main" val="374935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10</a:t>
            </a:fld>
            <a:endParaRPr lang="ko-KR" altLang="en-US"/>
          </a:p>
        </p:txBody>
      </p:sp>
    </p:spTree>
    <p:extLst>
      <p:ext uri="{BB962C8B-B14F-4D97-AF65-F5344CB8AC3E}">
        <p14:creationId xmlns:p14="http://schemas.microsoft.com/office/powerpoint/2010/main" val="3749359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This</a:t>
            </a:r>
            <a:r>
              <a:rPr lang="en-US" altLang="ko-KR" sz="1200" kern="1200" baseline="0" dirty="0" smtClean="0">
                <a:solidFill>
                  <a:schemeClr val="tx1"/>
                </a:solidFill>
                <a:effectLst/>
                <a:latin typeface="+mn-lt"/>
                <a:ea typeface="+mn-ea"/>
                <a:cs typeface="+mn-cs"/>
              </a:rPr>
              <a:t> slide</a:t>
            </a:r>
            <a:r>
              <a:rPr lang="en-US" altLang="ko-KR" sz="1200" kern="1200" dirty="0" smtClean="0">
                <a:solidFill>
                  <a:schemeClr val="tx1"/>
                </a:solidFill>
                <a:effectLst/>
                <a:latin typeface="+mn-lt"/>
                <a:ea typeface="+mn-ea"/>
                <a:cs typeface="+mn-cs"/>
              </a:rPr>
              <a:t> shows the vertical difference in RMSD between the CTL and EXP (i.e. error reduction; the red colored shading shows the improvement by additional assimilation of LEOGEO AMVs) for 168-hr forecast. In Figure 8(a), the error reduction of zonal wind below 300 </a:t>
            </a:r>
            <a:r>
              <a:rPr lang="en-US" altLang="ko-KR" sz="1200" kern="1200" dirty="0" err="1" smtClean="0">
                <a:solidFill>
                  <a:schemeClr val="tx1"/>
                </a:solidFill>
                <a:effectLst/>
                <a:latin typeface="+mn-lt"/>
                <a:ea typeface="+mn-ea"/>
                <a:cs typeface="+mn-cs"/>
              </a:rPr>
              <a:t>hPa</a:t>
            </a:r>
            <a:r>
              <a:rPr lang="en-US" altLang="ko-KR" sz="1200" kern="1200" dirty="0" smtClean="0">
                <a:solidFill>
                  <a:schemeClr val="tx1"/>
                </a:solidFill>
                <a:effectLst/>
                <a:latin typeface="+mn-lt"/>
                <a:ea typeface="+mn-ea"/>
                <a:cs typeface="+mn-cs"/>
              </a:rPr>
              <a:t> is remarkable from initial time to 84-hr forecast. </a:t>
            </a: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dirty="0" smtClean="0">
              <a:latin typeface="Arial" panose="020B0604020202020204" pitchFamily="34" charset="0"/>
              <a:cs typeface="Arial" panose="020B0604020202020204" pitchFamily="34" charset="0"/>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dirty="0" smtClean="0">
                <a:latin typeface="Arial" panose="020B0604020202020204" pitchFamily="34" charset="0"/>
                <a:cs typeface="Arial" panose="020B0604020202020204" pitchFamily="34" charset="0"/>
              </a:rPr>
              <a:t>The positive impact of LEOGEO AMVs is presented consistently in the mid-level of 300-700 </a:t>
            </a:r>
            <a:r>
              <a:rPr lang="en-US" altLang="ko-KR" sz="1200" dirty="0" err="1" smtClean="0">
                <a:latin typeface="Arial" panose="020B0604020202020204" pitchFamily="34" charset="0"/>
                <a:cs typeface="Arial" panose="020B0604020202020204" pitchFamily="34" charset="0"/>
              </a:rPr>
              <a:t>hPa</a:t>
            </a:r>
            <a:r>
              <a:rPr lang="en-US" altLang="ko-KR" sz="1200" dirty="0" smtClean="0">
                <a:latin typeface="Arial" panose="020B0604020202020204" pitchFamily="34" charset="0"/>
                <a:cs typeface="Arial" panose="020B0604020202020204" pitchFamily="34" charset="0"/>
              </a:rPr>
              <a:t>. Since 72-hr forecast, positive signal of LEOGEO AMVs in zonal wind starts from the higher level near 100 </a:t>
            </a:r>
            <a:r>
              <a:rPr lang="en-US" altLang="ko-KR" sz="1200" dirty="0" err="1" smtClean="0">
                <a:latin typeface="Arial" panose="020B0604020202020204" pitchFamily="34" charset="0"/>
                <a:cs typeface="Arial" panose="020B0604020202020204" pitchFamily="34" charset="0"/>
              </a:rPr>
              <a:t>hPa</a:t>
            </a:r>
            <a:r>
              <a:rPr lang="en-US" altLang="ko-KR" sz="1200" dirty="0" smtClean="0">
                <a:latin typeface="Arial" panose="020B0604020202020204" pitchFamily="34" charset="0"/>
                <a:cs typeface="Arial" panose="020B0604020202020204" pitchFamily="34" charset="0"/>
              </a:rPr>
              <a:t> and is linked up to the surface after 120-hr forecast.</a:t>
            </a:r>
            <a:endParaRPr lang="ko-KR" altLang="en-US" sz="1200" dirty="0" smtClean="0">
              <a:latin typeface="Arial" panose="020B0604020202020204" pitchFamily="34" charset="0"/>
              <a:cs typeface="Arial" panose="020B0604020202020204" pitchFamily="34" charset="0"/>
            </a:endParaRPr>
          </a:p>
          <a:p>
            <a:endParaRPr lang="en-US" altLang="ko-KR" dirty="0" smtClean="0"/>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dirty="0" smtClean="0">
                <a:latin typeface="Arial" panose="020B0604020202020204" pitchFamily="34" charset="0"/>
                <a:cs typeface="Arial" panose="020B0604020202020204" pitchFamily="34" charset="0"/>
              </a:rPr>
              <a:t>The error reduction of temperature appears mainly below 500 </a:t>
            </a:r>
            <a:r>
              <a:rPr lang="en-US" altLang="ko-KR" sz="1200" dirty="0" err="1" smtClean="0">
                <a:latin typeface="Arial" panose="020B0604020202020204" pitchFamily="34" charset="0"/>
                <a:cs typeface="Arial" panose="020B0604020202020204" pitchFamily="34" charset="0"/>
              </a:rPr>
              <a:t>hPa</a:t>
            </a:r>
            <a:r>
              <a:rPr lang="en-US" altLang="ko-KR" sz="1200" dirty="0" smtClean="0">
                <a:latin typeface="Arial" panose="020B0604020202020204" pitchFamily="34" charset="0"/>
                <a:cs typeface="Arial" panose="020B0604020202020204" pitchFamily="34" charset="0"/>
              </a:rPr>
              <a:t> approximately after 30-hr forecast and its dramatic change (since approximately 144-hr forecast) also appears one day later than that of zonal wind (120-hr forecast). </a:t>
            </a:r>
            <a:r>
              <a:rPr lang="en-US" altLang="ko-KR" sz="1200" b="1" dirty="0" smtClean="0">
                <a:latin typeface="Arial" panose="020B0604020202020204" pitchFamily="34" charset="0"/>
                <a:cs typeface="Arial" panose="020B0604020202020204" pitchFamily="34" charset="0"/>
              </a:rPr>
              <a:t>This delayed improvement in temperature signifies that the direct influence of LEOGEO AMVs on wind is propagated to mass in the process of dynamical forecast. </a:t>
            </a:r>
            <a:endParaRPr lang="ko-KR" altLang="en-US" sz="1200" b="1" dirty="0" smtClean="0">
              <a:latin typeface="Arial" panose="020B0604020202020204" pitchFamily="34" charset="0"/>
              <a:cs typeface="Arial" panose="020B0604020202020204" pitchFamily="34" charset="0"/>
            </a:endParaRPr>
          </a:p>
          <a:p>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11</a:t>
            </a:fld>
            <a:endParaRPr lang="ko-KR" altLang="en-US"/>
          </a:p>
        </p:txBody>
      </p:sp>
    </p:spTree>
    <p:extLst>
      <p:ext uri="{BB962C8B-B14F-4D97-AF65-F5344CB8AC3E}">
        <p14:creationId xmlns:p14="http://schemas.microsoft.com/office/powerpoint/2010/main" val="374935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1" kern="1200" dirty="0" smtClean="0">
                <a:solidFill>
                  <a:schemeClr val="tx1"/>
                </a:solidFill>
                <a:effectLst/>
                <a:latin typeface="+mn-lt"/>
                <a:ea typeface="+mn-ea"/>
                <a:cs typeface="+mn-cs"/>
              </a:rPr>
              <a:t>The wintertime upper-tropospheric polar front jet stream is an important atmospheric circulation system over East Asia</a:t>
            </a:r>
            <a:r>
              <a:rPr lang="en-US" altLang="ko-KR" sz="1200" kern="1200" dirty="0" smtClean="0">
                <a:solidFill>
                  <a:schemeClr val="tx1"/>
                </a:solidFill>
                <a:effectLst/>
                <a:latin typeface="+mn-lt"/>
                <a:ea typeface="+mn-ea"/>
                <a:cs typeface="+mn-cs"/>
              </a:rPr>
              <a:t> (Luo and Zhang, 2015). </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Figure 9 shows the horizontal wind speed as well as the geopotential height and temperature of the IFS analysis and the two forecasts of the CTL and EXP in the upper atmosphere at 300 </a:t>
            </a:r>
            <a:r>
              <a:rPr lang="en-US" altLang="ko-KR" sz="1200" kern="1200" dirty="0" err="1" smtClean="0">
                <a:solidFill>
                  <a:schemeClr val="tx1"/>
                </a:solidFill>
                <a:effectLst/>
                <a:latin typeface="+mn-lt"/>
                <a:ea typeface="+mn-ea"/>
                <a:cs typeface="+mn-cs"/>
              </a:rPr>
              <a:t>hPa</a:t>
            </a:r>
            <a:r>
              <a:rPr lang="en-US" altLang="ko-KR" sz="1200" kern="1200" dirty="0" smtClean="0">
                <a:solidFill>
                  <a:schemeClr val="tx1"/>
                </a:solidFill>
                <a:effectLst/>
                <a:latin typeface="+mn-lt"/>
                <a:ea typeface="+mn-ea"/>
                <a:cs typeface="+mn-cs"/>
              </a:rPr>
              <a:t>. </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In the 120-hr forecast, both experiments of the CTL and EXP are similar to the IFS analysis: a strong jet core west of Lake Baikal clearly appeared (Figure 9(a)-9(c)). Although the jet core propagating southeastward still exists in both forecasts at the 144-hr lead time, another north core of the split jet stream, however, is not observed in the CTL experiment (Figure 9(e)). </a:t>
            </a:r>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12</a:t>
            </a:fld>
            <a:endParaRPr lang="ko-KR" altLang="en-US"/>
          </a:p>
        </p:txBody>
      </p:sp>
    </p:spTree>
    <p:extLst>
      <p:ext uri="{BB962C8B-B14F-4D97-AF65-F5344CB8AC3E}">
        <p14:creationId xmlns:p14="http://schemas.microsoft.com/office/powerpoint/2010/main" val="3195345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In Figure 10(a), the 168-hr forecast field is described as having three strong jets around the Korean Peninsula in the IFS analysis. Compared to the CTL, this cluster of jet cores is well maintained in the EXP result, and the position of the jet stream near Korea is closer to that of the IFS than in the CTL result (Figure 10(b) and 10(c)). </a:t>
            </a:r>
            <a:endParaRPr lang="ko-KR" altLang="en-US" dirty="0"/>
          </a:p>
        </p:txBody>
      </p:sp>
      <p:sp>
        <p:nvSpPr>
          <p:cNvPr id="4" name="슬라이드 번호 개체 틀 3"/>
          <p:cNvSpPr>
            <a:spLocks noGrp="1"/>
          </p:cNvSpPr>
          <p:nvPr>
            <p:ph type="sldNum" sz="quarter" idx="10"/>
          </p:nvPr>
        </p:nvSpPr>
        <p:spPr/>
        <p:txBody>
          <a:bodyPr/>
          <a:lstStyle/>
          <a:p>
            <a:pPr>
              <a:defRPr/>
            </a:pPr>
            <a:fld id="{9E9FE23D-0A2D-4CFD-A556-377777B95F63}" type="slidenum">
              <a:rPr lang="ko-KR" altLang="en-US" smtClean="0"/>
              <a:pPr>
                <a:defRPr/>
              </a:pPr>
              <a:t>13</a:t>
            </a:fld>
            <a:endParaRPr lang="ko-KR" altLang="en-US"/>
          </a:p>
        </p:txBody>
      </p:sp>
    </p:spTree>
    <p:extLst>
      <p:ext uri="{BB962C8B-B14F-4D97-AF65-F5344CB8AC3E}">
        <p14:creationId xmlns:p14="http://schemas.microsoft.com/office/powerpoint/2010/main" val="3930165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4" name="그림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4075" y="382588"/>
            <a:ext cx="217805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SonHojin\Desktop\kiaps_URL_whit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8925" y="6245225"/>
            <a:ext cx="19653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그림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557713"/>
            <a:ext cx="9164638"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부제목 2"/>
          <p:cNvSpPr>
            <a:spLocks noGrp="1"/>
          </p:cNvSpPr>
          <p:nvPr>
            <p:ph type="subTitle" idx="1"/>
          </p:nvPr>
        </p:nvSpPr>
        <p:spPr>
          <a:xfrm>
            <a:off x="522338" y="3068960"/>
            <a:ext cx="7920880" cy="1008112"/>
          </a:xfrm>
        </p:spPr>
        <p:txBody>
          <a:bodyPr>
            <a:noAutofit/>
          </a:bodyPr>
          <a:lstStyle>
            <a:lvl1pPr marL="0" indent="0" algn="ctr">
              <a:buNone/>
              <a:defRPr sz="4000" b="1">
                <a:ln>
                  <a:solidFill>
                    <a:schemeClr val="accent1">
                      <a:shade val="88000"/>
                      <a:satMod val="110000"/>
                    </a:schemeClr>
                  </a:solidFill>
                </a:ln>
                <a:solidFill>
                  <a:schemeClr val="tx1"/>
                </a:solidFill>
                <a:effectLst>
                  <a:outerShdw blurRad="38100" dist="38100" dir="2700000" algn="tl">
                    <a:srgbClr val="000000">
                      <a:alpha val="43137"/>
                    </a:srgbClr>
                  </a:outerShdw>
                </a:effectLst>
                <a:latin typeface="+mn-ea"/>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Tree>
    <p:extLst>
      <p:ext uri="{BB962C8B-B14F-4D97-AF65-F5344CB8AC3E}">
        <p14:creationId xmlns:p14="http://schemas.microsoft.com/office/powerpoint/2010/main" val="825745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제목 슬라이드">
    <p:spTree>
      <p:nvGrpSpPr>
        <p:cNvPr id="1" name=""/>
        <p:cNvGrpSpPr/>
        <p:nvPr/>
      </p:nvGrpSpPr>
      <p:grpSpPr>
        <a:xfrm>
          <a:off x="0" y="0"/>
          <a:ext cx="0" cy="0"/>
          <a:chOff x="0" y="0"/>
          <a:chExt cx="0" cy="0"/>
        </a:xfrm>
      </p:grpSpPr>
      <p:pic>
        <p:nvPicPr>
          <p:cNvPr id="4" name="Picture 3" descr="C:\Users\SonHojin\Desktop\kiaps_URL_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8925" y="6245225"/>
            <a:ext cx="19653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557713"/>
            <a:ext cx="9164638"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부제목 2"/>
          <p:cNvSpPr>
            <a:spLocks noGrp="1"/>
          </p:cNvSpPr>
          <p:nvPr>
            <p:ph type="subTitle" idx="1"/>
          </p:nvPr>
        </p:nvSpPr>
        <p:spPr>
          <a:xfrm>
            <a:off x="522338" y="3068960"/>
            <a:ext cx="7920880" cy="1008112"/>
          </a:xfrm>
        </p:spPr>
        <p:txBody>
          <a:bodyPr>
            <a:noAutofit/>
          </a:bodyPr>
          <a:lstStyle>
            <a:lvl1pPr marL="0" indent="0" algn="ctr">
              <a:buNone/>
              <a:defRPr sz="4000" b="1">
                <a:ln>
                  <a:solidFill>
                    <a:schemeClr val="accent1">
                      <a:shade val="88000"/>
                      <a:satMod val="110000"/>
                    </a:schemeClr>
                  </a:solidFill>
                </a:ln>
                <a:solidFill>
                  <a:schemeClr val="tx1"/>
                </a:solidFill>
                <a:effectLst>
                  <a:outerShdw blurRad="38100" dist="38100" dir="2700000" algn="tl">
                    <a:srgbClr val="000000">
                      <a:alpha val="43137"/>
                    </a:srgbClr>
                  </a:outerShdw>
                </a:effectLst>
                <a:latin typeface="+mn-ea"/>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Tree>
    <p:extLst>
      <p:ext uri="{BB962C8B-B14F-4D97-AF65-F5344CB8AC3E}">
        <p14:creationId xmlns:p14="http://schemas.microsoft.com/office/powerpoint/2010/main" val="1283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제목 슬라이드">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3" descr="C:\Users\SonHojin\Desktop\kiaps_URL_whit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8925" y="6245225"/>
            <a:ext cx="19653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그림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19925" y="404813"/>
            <a:ext cx="18446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부제목 2"/>
          <p:cNvSpPr>
            <a:spLocks noGrp="1"/>
          </p:cNvSpPr>
          <p:nvPr>
            <p:ph type="subTitle" idx="1"/>
          </p:nvPr>
        </p:nvSpPr>
        <p:spPr>
          <a:xfrm>
            <a:off x="539552" y="2568025"/>
            <a:ext cx="7920880" cy="748858"/>
          </a:xfrm>
        </p:spPr>
        <p:txBody>
          <a:bodyPr>
            <a:noAutofit/>
          </a:bodyPr>
          <a:lstStyle>
            <a:lvl1pPr marL="0" indent="0" algn="ctr">
              <a:buNone/>
              <a:defRPr sz="4000" b="1">
                <a:ln>
                  <a:solidFill>
                    <a:schemeClr val="accent1">
                      <a:shade val="88000"/>
                      <a:satMod val="110000"/>
                    </a:schemeClr>
                  </a:solidFill>
                </a:ln>
                <a:solidFill>
                  <a:schemeClr val="bg1"/>
                </a:solidFill>
                <a:effectLst>
                  <a:outerShdw blurRad="38100" dist="38100" dir="2700000" algn="tl">
                    <a:srgbClr val="000000">
                      <a:alpha val="43137"/>
                    </a:srgbClr>
                  </a:outerShdw>
                </a:effectLst>
                <a:latin typeface="+mn-ea"/>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dirty="0"/>
          </a:p>
        </p:txBody>
      </p:sp>
      <p:sp>
        <p:nvSpPr>
          <p:cNvPr id="12" name="텍스트 개체 틀 11"/>
          <p:cNvSpPr>
            <a:spLocks noGrp="1"/>
          </p:cNvSpPr>
          <p:nvPr>
            <p:ph type="body" sz="quarter" idx="10"/>
          </p:nvPr>
        </p:nvSpPr>
        <p:spPr>
          <a:xfrm>
            <a:off x="179512" y="209295"/>
            <a:ext cx="4968552" cy="391641"/>
          </a:xfrm>
        </p:spPr>
        <p:txBody>
          <a:bodyPr/>
          <a:lstStyle>
            <a:lvl1pPr marL="0" indent="0">
              <a:buNone/>
              <a:defRPr sz="1800" b="1">
                <a:solidFill>
                  <a:schemeClr val="bg1"/>
                </a:solidFill>
                <a:effectLst>
                  <a:outerShdw blurRad="38100" dist="38100" dir="2700000" algn="tl">
                    <a:srgbClr val="000000">
                      <a:alpha val="43137"/>
                    </a:srgbClr>
                  </a:outerShdw>
                </a:effectLst>
              </a:defRPr>
            </a:lvl1pPr>
          </a:lstStyle>
          <a:p>
            <a:pPr lvl="0"/>
            <a:r>
              <a:rPr lang="ko-KR" altLang="en-US" smtClean="0"/>
              <a:t>마스터 텍스트 스타일을 편집합니다</a:t>
            </a:r>
          </a:p>
        </p:txBody>
      </p:sp>
      <p:sp>
        <p:nvSpPr>
          <p:cNvPr id="14" name="텍스트 개체 틀 13"/>
          <p:cNvSpPr>
            <a:spLocks noGrp="1"/>
          </p:cNvSpPr>
          <p:nvPr>
            <p:ph type="body" sz="quarter" idx="11"/>
          </p:nvPr>
        </p:nvSpPr>
        <p:spPr>
          <a:xfrm>
            <a:off x="1310804" y="4149080"/>
            <a:ext cx="6357540" cy="1008112"/>
          </a:xfrm>
        </p:spPr>
        <p:txBody>
          <a:bodyPr>
            <a:normAutofit/>
          </a:bodyPr>
          <a:lstStyle>
            <a:lvl1pPr marL="0" indent="0" algn="ctr">
              <a:buNone/>
              <a:defRPr sz="2400" b="1">
                <a:ln>
                  <a:solidFill>
                    <a:schemeClr val="accent1">
                      <a:shade val="88000"/>
                      <a:satMod val="110000"/>
                    </a:schemeClr>
                  </a:solidFill>
                </a:ln>
                <a:solidFill>
                  <a:schemeClr val="bg1"/>
                </a:solidFill>
                <a:effectLst>
                  <a:outerShdw blurRad="38100" dist="38100" dir="2700000" algn="tl">
                    <a:srgbClr val="000000">
                      <a:alpha val="43137"/>
                    </a:srgbClr>
                  </a:outerShdw>
                </a:effectLst>
                <a:latin typeface="+mn-ea"/>
                <a:ea typeface="+mn-ea"/>
              </a:defRPr>
            </a:lvl1pPr>
          </a:lstStyle>
          <a:p>
            <a:pPr lvl="0"/>
            <a:r>
              <a:rPr lang="ko-KR" altLang="en-US" smtClean="0"/>
              <a:t>마스터 텍스트 스타일을 편집합니다</a:t>
            </a:r>
          </a:p>
          <a:p>
            <a:pPr lvl="1"/>
            <a:r>
              <a:rPr lang="ko-KR" altLang="en-US" smtClean="0"/>
              <a:t>둘째 수준</a:t>
            </a:r>
          </a:p>
        </p:txBody>
      </p:sp>
    </p:spTree>
    <p:extLst>
      <p:ext uri="{BB962C8B-B14F-4D97-AF65-F5344CB8AC3E}">
        <p14:creationId xmlns:p14="http://schemas.microsoft.com/office/powerpoint/2010/main" val="311496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pic>
        <p:nvPicPr>
          <p:cNvPr id="3" name="그림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5" y="0"/>
            <a:ext cx="91678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제목 1"/>
          <p:cNvSpPr>
            <a:spLocks noGrp="1"/>
          </p:cNvSpPr>
          <p:nvPr>
            <p:ph type="title"/>
          </p:nvPr>
        </p:nvSpPr>
        <p:spPr>
          <a:xfrm>
            <a:off x="1908000" y="180000"/>
            <a:ext cx="7056784" cy="490066"/>
          </a:xfrm>
        </p:spPr>
        <p:txBody>
          <a:bodyPr>
            <a:noAutofit/>
          </a:bodyPr>
          <a:lstStyle>
            <a:lvl1pPr algn="r">
              <a:defRPr sz="2800" b="1">
                <a:ln>
                  <a:solidFill>
                    <a:schemeClr val="accent1">
                      <a:shade val="88000"/>
                      <a:satMod val="110000"/>
                    </a:schemeClr>
                  </a:solidFill>
                </a:ln>
                <a:solidFill>
                  <a:schemeClr val="bg1"/>
                </a:solidFill>
                <a:effectLst>
                  <a:outerShdw blurRad="38100" dist="38100" dir="2700000" algn="tl">
                    <a:srgbClr val="000000">
                      <a:alpha val="43137"/>
                    </a:srgbClr>
                  </a:outerShdw>
                </a:effectLst>
                <a:latin typeface="+mn-ea"/>
                <a:ea typeface="+mn-ea"/>
              </a:defRPr>
            </a:lvl1pPr>
          </a:lstStyle>
          <a:p>
            <a:r>
              <a:rPr lang="ko-KR" altLang="en-US" dirty="0" smtClean="0"/>
              <a:t>마스터 제목 스타일 편집</a:t>
            </a:r>
            <a:endParaRPr lang="ko-KR" altLang="en-US" dirty="0"/>
          </a:p>
        </p:txBody>
      </p:sp>
      <p:sp>
        <p:nvSpPr>
          <p:cNvPr id="4" name="날짜 개체 틀 3"/>
          <p:cNvSpPr>
            <a:spLocks noGrp="1"/>
          </p:cNvSpPr>
          <p:nvPr>
            <p:ph type="dt" sz="half" idx="10"/>
          </p:nvPr>
        </p:nvSpPr>
        <p:spPr>
          <a:xfrm>
            <a:off x="6516688" y="6448425"/>
            <a:ext cx="1906587" cy="365125"/>
          </a:xfrm>
        </p:spPr>
        <p:txBody>
          <a:bodyPr/>
          <a:lstStyle>
            <a:lvl1pPr algn="ctr">
              <a:defRPr/>
            </a:lvl1pPr>
          </a:lstStyle>
          <a:p>
            <a:pPr>
              <a:defRPr/>
            </a:pPr>
            <a:fld id="{DE48B6D3-4F1F-4A2D-93F3-2A61584B8E6E}" type="datetime1">
              <a:rPr lang="ko-KR" altLang="en-US"/>
              <a:pPr>
                <a:defRPr/>
              </a:pPr>
              <a:t>2018-04-25</a:t>
            </a:fld>
            <a:endParaRPr lang="ko-KR" altLang="en-US" dirty="0"/>
          </a:p>
        </p:txBody>
      </p:sp>
      <p:sp>
        <p:nvSpPr>
          <p:cNvPr id="5" name="바닥글 개체 틀 4"/>
          <p:cNvSpPr>
            <a:spLocks noGrp="1"/>
          </p:cNvSpPr>
          <p:nvPr>
            <p:ph type="ftr" sz="quarter" idx="11"/>
          </p:nvPr>
        </p:nvSpPr>
        <p:spPr>
          <a:xfrm>
            <a:off x="2843213" y="6448425"/>
            <a:ext cx="2895600" cy="365125"/>
          </a:xfrm>
        </p:spPr>
        <p:txBody>
          <a:bodyPr/>
          <a:lstStyle>
            <a:lvl1pPr algn="ctr">
              <a:defRPr/>
            </a:lvl1pPr>
          </a:lstStyle>
          <a:p>
            <a:pPr>
              <a:defRPr/>
            </a:pPr>
            <a:endParaRPr lang="ko-KR" altLang="en-US"/>
          </a:p>
        </p:txBody>
      </p:sp>
    </p:spTree>
    <p:extLst>
      <p:ext uri="{BB962C8B-B14F-4D97-AF65-F5344CB8AC3E}">
        <p14:creationId xmlns:p14="http://schemas.microsoft.com/office/powerpoint/2010/main" val="1333822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pic>
        <p:nvPicPr>
          <p:cNvPr id="3" name="그림 8"/>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773613" y="2492375"/>
            <a:ext cx="437515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그림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0" y="6335713"/>
            <a:ext cx="4937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75" y="0"/>
            <a:ext cx="91678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p:cNvPicPr>
            <a:picLocks noChangeAspect="1" noChangeArrowheads="1"/>
          </p:cNvPicPr>
          <p:nvPr userDrawn="1"/>
        </p:nvPicPr>
        <p:blipFill>
          <a:blip r:embed="rId5">
            <a:extLst>
              <a:ext uri="{28A0092B-C50C-407E-A947-70E740481C1C}">
                <a14:useLocalDpi xmlns:a14="http://schemas.microsoft.com/office/drawing/2010/main" val="0"/>
              </a:ext>
            </a:extLst>
          </a:blip>
          <a:srcRect l="10312" t="67368" r="9290" b="12581"/>
          <a:stretch>
            <a:fillRect/>
          </a:stretch>
        </p:blipFill>
        <p:spPr bwMode="auto">
          <a:xfrm>
            <a:off x="8359775" y="6605588"/>
            <a:ext cx="752475"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제목 1"/>
          <p:cNvSpPr>
            <a:spLocks noGrp="1"/>
          </p:cNvSpPr>
          <p:nvPr>
            <p:ph type="title"/>
          </p:nvPr>
        </p:nvSpPr>
        <p:spPr>
          <a:xfrm>
            <a:off x="1908000" y="180000"/>
            <a:ext cx="7056784" cy="490066"/>
          </a:xfrm>
        </p:spPr>
        <p:txBody>
          <a:bodyPr>
            <a:noAutofit/>
          </a:bodyPr>
          <a:lstStyle>
            <a:lvl1pPr algn="r">
              <a:defRPr sz="2800" b="1">
                <a:ln>
                  <a:solidFill>
                    <a:schemeClr val="accent1">
                      <a:shade val="88000"/>
                      <a:satMod val="110000"/>
                    </a:schemeClr>
                  </a:solidFill>
                </a:ln>
                <a:solidFill>
                  <a:schemeClr val="bg1"/>
                </a:solidFill>
                <a:effectLst>
                  <a:outerShdw blurRad="38100" dist="38100" dir="2700000" algn="tl">
                    <a:srgbClr val="000000">
                      <a:alpha val="43137"/>
                    </a:srgbClr>
                  </a:outerShdw>
                </a:effectLst>
                <a:latin typeface="+mn-ea"/>
                <a:ea typeface="+mn-ea"/>
              </a:defRPr>
            </a:lvl1pPr>
          </a:lstStyle>
          <a:p>
            <a:r>
              <a:rPr lang="ko-KR" altLang="en-US" dirty="0" smtClean="0"/>
              <a:t>마스터 제목 스타일 편집</a:t>
            </a:r>
            <a:endParaRPr lang="ko-KR" altLang="en-US" dirty="0"/>
          </a:p>
        </p:txBody>
      </p:sp>
      <p:sp>
        <p:nvSpPr>
          <p:cNvPr id="7" name="날짜 개체 틀 3"/>
          <p:cNvSpPr>
            <a:spLocks noGrp="1"/>
          </p:cNvSpPr>
          <p:nvPr>
            <p:ph type="dt" sz="half" idx="10"/>
          </p:nvPr>
        </p:nvSpPr>
        <p:spPr>
          <a:xfrm>
            <a:off x="684213" y="6356350"/>
            <a:ext cx="1906587" cy="365125"/>
          </a:xfrm>
        </p:spPr>
        <p:txBody>
          <a:bodyPr/>
          <a:lstStyle>
            <a:lvl1pPr>
              <a:defRPr/>
            </a:lvl1pPr>
          </a:lstStyle>
          <a:p>
            <a:pPr>
              <a:defRPr/>
            </a:pPr>
            <a:fld id="{D94B985D-198E-43B7-A9B3-98E020C79463}" type="datetime1">
              <a:rPr lang="ko-KR" altLang="en-US"/>
              <a:pPr>
                <a:defRPr/>
              </a:pPr>
              <a:t>2018-04-25</a:t>
            </a:fld>
            <a:endParaRPr lang="ko-KR" altLang="en-US" dirty="0"/>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a:xfrm>
            <a:off x="8567738" y="862013"/>
            <a:ext cx="576262" cy="225425"/>
          </a:xfrm>
        </p:spPr>
        <p:txBody>
          <a:bodyPr/>
          <a:lstStyle>
            <a:lvl1pPr>
              <a:defRPr>
                <a:solidFill>
                  <a:schemeClr val="tx1"/>
                </a:solidFill>
              </a:defRPr>
            </a:lvl1pPr>
          </a:lstStyle>
          <a:p>
            <a:pPr>
              <a:defRPr/>
            </a:pPr>
            <a:fld id="{1C4E636A-0E8B-4853-8639-D75C160A4FD9}" type="slidenum">
              <a:rPr lang="ko-KR" altLang="en-US"/>
              <a:pPr>
                <a:defRPr/>
              </a:pPr>
              <a:t>‹#›</a:t>
            </a:fld>
            <a:endParaRPr lang="ko-KR" altLang="en-US" dirty="0"/>
          </a:p>
        </p:txBody>
      </p:sp>
    </p:spTree>
    <p:extLst>
      <p:ext uri="{BB962C8B-B14F-4D97-AF65-F5344CB8AC3E}">
        <p14:creationId xmlns:p14="http://schemas.microsoft.com/office/powerpoint/2010/main" val="142284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pic>
        <p:nvPicPr>
          <p:cNvPr id="5" name="그림 6"/>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773613" y="2492375"/>
            <a:ext cx="437515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그림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75" y="0"/>
            <a:ext cx="91678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l="10312" t="67368" r="9290" b="12581"/>
          <a:stretch>
            <a:fillRect/>
          </a:stretch>
        </p:blipFill>
        <p:spPr bwMode="auto">
          <a:xfrm>
            <a:off x="34925" y="6616700"/>
            <a:ext cx="7540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제목 1"/>
          <p:cNvSpPr>
            <a:spLocks noGrp="1"/>
          </p:cNvSpPr>
          <p:nvPr>
            <p:ph type="title"/>
          </p:nvPr>
        </p:nvSpPr>
        <p:spPr>
          <a:xfrm>
            <a:off x="1908000" y="180000"/>
            <a:ext cx="7056000" cy="490066"/>
          </a:xfrm>
        </p:spPr>
        <p:txBody>
          <a:bodyPr>
            <a:noAutofit/>
          </a:bodyPr>
          <a:lstStyle>
            <a:lvl1pPr algn="r">
              <a:defRPr sz="2800" b="1">
                <a:ln>
                  <a:solidFill>
                    <a:schemeClr val="accent1">
                      <a:shade val="88000"/>
                      <a:satMod val="110000"/>
                    </a:schemeClr>
                  </a:solidFill>
                </a:ln>
                <a:solidFill>
                  <a:schemeClr val="bg1"/>
                </a:solidFill>
                <a:effectLst>
                  <a:outerShdw blurRad="38100" dist="38100" dir="2700000" algn="tl">
                    <a:srgbClr val="000000">
                      <a:alpha val="43137"/>
                    </a:srgbClr>
                  </a:outerShdw>
                </a:effectLst>
                <a:latin typeface="+mn-ea"/>
                <a:ea typeface="+mn-ea"/>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395536" y="1172042"/>
            <a:ext cx="8278073" cy="604664"/>
          </a:xfrm>
        </p:spPr>
        <p:txBody>
          <a:bodyPr>
            <a:normAutofit/>
          </a:bodyPr>
          <a:lstStyle>
            <a:lvl1pPr marL="0" indent="0">
              <a:buNone/>
              <a:defRPr sz="2800">
                <a:solidFill>
                  <a:schemeClr val="tx1">
                    <a:lumMod val="75000"/>
                    <a:lumOff val="25000"/>
                  </a:schemeClr>
                </a:solidFill>
                <a:latin typeface="+mj-ea"/>
                <a:ea typeface="+mj-ea"/>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ko-KR" altLang="en-US" smtClean="0"/>
              <a:t>마스터 텍스트 스타일을 편집합니다</a:t>
            </a:r>
          </a:p>
        </p:txBody>
      </p:sp>
      <p:sp>
        <p:nvSpPr>
          <p:cNvPr id="8" name="내용 개체 틀 2"/>
          <p:cNvSpPr>
            <a:spLocks noGrp="1"/>
          </p:cNvSpPr>
          <p:nvPr>
            <p:ph idx="13"/>
          </p:nvPr>
        </p:nvSpPr>
        <p:spPr>
          <a:xfrm>
            <a:off x="452483" y="2204864"/>
            <a:ext cx="8007949" cy="3689251"/>
          </a:xfrm>
        </p:spPr>
        <p:txBody>
          <a:bodyPr>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marL="0" indent="0">
              <a:buNone/>
              <a:defRPr sz="2000">
                <a:solidFill>
                  <a:schemeClr val="tx1">
                    <a:lumMod val="75000"/>
                    <a:lumOff val="25000"/>
                  </a:schemeClr>
                </a:solidFill>
              </a:defRPr>
            </a:lvl5pPr>
          </a:lstStyle>
          <a:p>
            <a:pPr lvl="0"/>
            <a:r>
              <a:rPr lang="ko-KR" altLang="en-US" smtClean="0"/>
              <a:t>마스터 텍스트 스타일을 편집합니다</a:t>
            </a:r>
          </a:p>
        </p:txBody>
      </p:sp>
      <p:sp>
        <p:nvSpPr>
          <p:cNvPr id="9" name="바닥글 개체 틀 4"/>
          <p:cNvSpPr>
            <a:spLocks noGrp="1"/>
          </p:cNvSpPr>
          <p:nvPr>
            <p:ph type="ftr" sz="quarter" idx="14"/>
          </p:nvPr>
        </p:nvSpPr>
        <p:spPr/>
        <p:txBody>
          <a:bodyPr/>
          <a:lstStyle>
            <a:lvl1pPr>
              <a:defRPr/>
            </a:lvl1pPr>
          </a:lstStyle>
          <a:p>
            <a:pPr>
              <a:defRPr/>
            </a:pPr>
            <a:endParaRPr lang="ko-KR" altLang="en-US"/>
          </a:p>
        </p:txBody>
      </p:sp>
      <p:sp>
        <p:nvSpPr>
          <p:cNvPr id="10" name="슬라이드 번호 개체 틀 5"/>
          <p:cNvSpPr>
            <a:spLocks noGrp="1"/>
          </p:cNvSpPr>
          <p:nvPr>
            <p:ph type="sldNum" sz="quarter" idx="15"/>
          </p:nvPr>
        </p:nvSpPr>
        <p:spPr/>
        <p:txBody>
          <a:bodyPr/>
          <a:lstStyle>
            <a:lvl1pPr>
              <a:defRPr>
                <a:solidFill>
                  <a:schemeClr val="tx1"/>
                </a:solidFill>
              </a:defRPr>
            </a:lvl1pPr>
          </a:lstStyle>
          <a:p>
            <a:pPr>
              <a:defRPr/>
            </a:pPr>
            <a:fld id="{1018AB84-776C-421C-9F81-4553EF6F31B2}" type="slidenum">
              <a:rPr lang="ko-KR" altLang="en-US"/>
              <a:pPr>
                <a:defRPr/>
              </a:pPr>
              <a:t>‹#›</a:t>
            </a:fld>
            <a:endParaRPr lang="ko-KR" altLang="en-US" dirty="0"/>
          </a:p>
        </p:txBody>
      </p:sp>
    </p:spTree>
    <p:extLst>
      <p:ext uri="{BB962C8B-B14F-4D97-AF65-F5344CB8AC3E}">
        <p14:creationId xmlns:p14="http://schemas.microsoft.com/office/powerpoint/2010/main" val="67197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제목 및 내용">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l="31055" b="50893"/>
          <a:stretch>
            <a:fillRect/>
          </a:stretch>
        </p:blipFill>
        <p:spPr bwMode="auto">
          <a:xfrm>
            <a:off x="-4763" y="4194175"/>
            <a:ext cx="3756026"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SonHojin\Desktop\top_line.png"/>
          <p:cNvPicPr>
            <a:picLocks noChangeAspect="1" noChangeArrowheads="1"/>
          </p:cNvPicPr>
          <p:nvPr userDrawn="1"/>
        </p:nvPicPr>
        <p:blipFill>
          <a:blip r:embed="rId3">
            <a:extLst>
              <a:ext uri="{28A0092B-C50C-407E-A947-70E740481C1C}">
                <a14:useLocalDpi xmlns:a14="http://schemas.microsoft.com/office/drawing/2010/main" val="0"/>
              </a:ext>
            </a:extLst>
          </a:blip>
          <a:srcRect b="5556"/>
          <a:stretch>
            <a:fillRect/>
          </a:stretch>
        </p:blipFill>
        <p:spPr bwMode="auto">
          <a:xfrm>
            <a:off x="-4763" y="-7938"/>
            <a:ext cx="9163051"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그림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56575" y="6469063"/>
            <a:ext cx="9525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제목 1"/>
          <p:cNvSpPr>
            <a:spLocks noGrp="1"/>
          </p:cNvSpPr>
          <p:nvPr>
            <p:ph type="title"/>
          </p:nvPr>
        </p:nvSpPr>
        <p:spPr>
          <a:xfrm>
            <a:off x="1908000" y="180000"/>
            <a:ext cx="7056000" cy="490066"/>
          </a:xfrm>
        </p:spPr>
        <p:txBody>
          <a:bodyPr>
            <a:noAutofit/>
          </a:bodyPr>
          <a:lstStyle>
            <a:lvl1pPr algn="r">
              <a:defRPr sz="2800" b="1">
                <a:ln>
                  <a:solidFill>
                    <a:schemeClr val="accent1"/>
                  </a:solidFill>
                </a:ln>
                <a:solidFill>
                  <a:schemeClr val="bg1"/>
                </a:solidFill>
                <a:effectLst>
                  <a:outerShdw blurRad="38100" dist="38100" dir="2700000" algn="tl">
                    <a:srgbClr val="000000">
                      <a:alpha val="43137"/>
                    </a:srgbClr>
                  </a:outerShdw>
                </a:effectLst>
                <a:latin typeface="+mn-ea"/>
                <a:ea typeface="+mn-ea"/>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395536" y="1172042"/>
            <a:ext cx="8278073" cy="604664"/>
          </a:xfrm>
        </p:spPr>
        <p:txBody>
          <a:bodyPr>
            <a:normAutofit/>
          </a:bodyPr>
          <a:lstStyle>
            <a:lvl1pPr marL="0" indent="0">
              <a:buNone/>
              <a:defRPr sz="2800">
                <a:solidFill>
                  <a:schemeClr val="tx1">
                    <a:lumMod val="75000"/>
                    <a:lumOff val="25000"/>
                  </a:schemeClr>
                </a:solidFill>
                <a:latin typeface="+mj-ea"/>
                <a:ea typeface="+mj-ea"/>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ko-KR" altLang="en-US" smtClean="0"/>
              <a:t>마스터 텍스트 스타일을 편집합니다</a:t>
            </a:r>
          </a:p>
        </p:txBody>
      </p:sp>
      <p:sp>
        <p:nvSpPr>
          <p:cNvPr id="8" name="내용 개체 틀 2"/>
          <p:cNvSpPr>
            <a:spLocks noGrp="1"/>
          </p:cNvSpPr>
          <p:nvPr>
            <p:ph idx="13"/>
          </p:nvPr>
        </p:nvSpPr>
        <p:spPr>
          <a:xfrm>
            <a:off x="971600" y="2492896"/>
            <a:ext cx="8007949" cy="3689251"/>
          </a:xfrm>
        </p:spPr>
        <p:txBody>
          <a:bodyPr>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marL="0" indent="0">
              <a:buNone/>
              <a:defRPr sz="2000">
                <a:solidFill>
                  <a:schemeClr val="tx1">
                    <a:lumMod val="75000"/>
                    <a:lumOff val="25000"/>
                  </a:schemeClr>
                </a:solidFill>
              </a:defRPr>
            </a:lvl5pPr>
          </a:lstStyle>
          <a:p>
            <a:pPr lvl="0"/>
            <a:r>
              <a:rPr lang="ko-KR" altLang="en-US" smtClean="0"/>
              <a:t>마스터 텍스트 스타일을 편집합니다</a:t>
            </a:r>
          </a:p>
        </p:txBody>
      </p:sp>
      <p:sp>
        <p:nvSpPr>
          <p:cNvPr id="9" name="날짜 개체 틀 3"/>
          <p:cNvSpPr>
            <a:spLocks noGrp="1"/>
          </p:cNvSpPr>
          <p:nvPr>
            <p:ph type="dt" sz="half" idx="14"/>
          </p:nvPr>
        </p:nvSpPr>
        <p:spPr>
          <a:xfrm>
            <a:off x="684213" y="6356350"/>
            <a:ext cx="1906587" cy="365125"/>
          </a:xfrm>
        </p:spPr>
        <p:txBody>
          <a:bodyPr/>
          <a:lstStyle>
            <a:lvl1pPr>
              <a:defRPr/>
            </a:lvl1pPr>
          </a:lstStyle>
          <a:p>
            <a:pPr>
              <a:defRPr/>
            </a:pPr>
            <a:fld id="{3C7647CB-DCFB-498D-851F-395E5298C536}" type="datetime1">
              <a:rPr lang="ko-KR" altLang="en-US"/>
              <a:pPr>
                <a:defRPr/>
              </a:pPr>
              <a:t>2018-04-25</a:t>
            </a:fld>
            <a:endParaRPr lang="ko-KR" altLang="en-US" dirty="0"/>
          </a:p>
        </p:txBody>
      </p:sp>
      <p:sp>
        <p:nvSpPr>
          <p:cNvPr id="10" name="바닥글 개체 틀 4"/>
          <p:cNvSpPr>
            <a:spLocks noGrp="1"/>
          </p:cNvSpPr>
          <p:nvPr>
            <p:ph type="ftr" sz="quarter" idx="15"/>
          </p:nvPr>
        </p:nvSpPr>
        <p:spPr/>
        <p:txBody>
          <a:bodyPr/>
          <a:lstStyle>
            <a:lvl1pPr>
              <a:defRPr/>
            </a:lvl1pPr>
          </a:lstStyle>
          <a:p>
            <a:pPr>
              <a:defRPr/>
            </a:pPr>
            <a:endParaRPr lang="ko-KR" altLang="en-US"/>
          </a:p>
        </p:txBody>
      </p:sp>
      <p:sp>
        <p:nvSpPr>
          <p:cNvPr id="11" name="슬라이드 번호 개체 틀 5"/>
          <p:cNvSpPr>
            <a:spLocks noGrp="1"/>
          </p:cNvSpPr>
          <p:nvPr>
            <p:ph type="sldNum" sz="quarter" idx="16"/>
          </p:nvPr>
        </p:nvSpPr>
        <p:spPr>
          <a:xfrm>
            <a:off x="8567738" y="862013"/>
            <a:ext cx="576262" cy="225425"/>
          </a:xfrm>
        </p:spPr>
        <p:txBody>
          <a:bodyPr/>
          <a:lstStyle>
            <a:lvl1pPr>
              <a:defRPr>
                <a:solidFill>
                  <a:schemeClr val="tx1"/>
                </a:solidFill>
              </a:defRPr>
            </a:lvl1pPr>
          </a:lstStyle>
          <a:p>
            <a:pPr>
              <a:defRPr/>
            </a:pPr>
            <a:fld id="{3DC9293C-4087-4B99-B608-6092D16319E7}" type="slidenum">
              <a:rPr lang="ko-KR" altLang="en-US"/>
              <a:pPr>
                <a:defRPr/>
              </a:pPr>
              <a:t>‹#›</a:t>
            </a:fld>
            <a:endParaRPr lang="ko-KR" altLang="en-US" dirty="0"/>
          </a:p>
        </p:txBody>
      </p:sp>
    </p:spTree>
    <p:extLst>
      <p:ext uri="{BB962C8B-B14F-4D97-AF65-F5344CB8AC3E}">
        <p14:creationId xmlns:p14="http://schemas.microsoft.com/office/powerpoint/2010/main" val="11742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제목 및 내용">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2" descr="C:\Users\SonHojin\Desktop\text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b="37054"/>
          <a:stretch>
            <a:fillRect/>
          </a:stretch>
        </p:blipFill>
        <p:spPr bwMode="auto">
          <a:xfrm>
            <a:off x="-4763" y="6415088"/>
            <a:ext cx="1289051"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직사각형 5"/>
          <p:cNvSpPr/>
          <p:nvPr userDrawn="1"/>
        </p:nvSpPr>
        <p:spPr>
          <a:xfrm>
            <a:off x="0" y="827082"/>
            <a:ext cx="9144000" cy="62379"/>
          </a:xfrm>
          <a:prstGeom prst="rect">
            <a:avLst/>
          </a:prstGeom>
          <a:solidFill>
            <a:schemeClr val="tx1">
              <a:alpha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p>
        </p:txBody>
      </p:sp>
      <p:pic>
        <p:nvPicPr>
          <p:cNvPr id="7" name="그림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5025" y="6164263"/>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제목 1"/>
          <p:cNvSpPr>
            <a:spLocks noGrp="1"/>
          </p:cNvSpPr>
          <p:nvPr>
            <p:ph type="title"/>
          </p:nvPr>
        </p:nvSpPr>
        <p:spPr>
          <a:xfrm>
            <a:off x="3203848" y="188640"/>
            <a:ext cx="5737180" cy="490066"/>
          </a:xfrm>
        </p:spPr>
        <p:txBody>
          <a:bodyPr>
            <a:noAutofit/>
          </a:bodyPr>
          <a:lstStyle>
            <a:lvl1pPr algn="r">
              <a:defRPr sz="2800" b="1">
                <a:ln>
                  <a:solidFill>
                    <a:schemeClr val="accent1"/>
                  </a:solidFill>
                </a:ln>
                <a:solidFill>
                  <a:schemeClr val="bg1"/>
                </a:solidFill>
                <a:effectLst>
                  <a:outerShdw blurRad="38100" dist="38100" dir="2700000" algn="tl">
                    <a:srgbClr val="000000">
                      <a:alpha val="43137"/>
                    </a:srgbClr>
                  </a:outerShdw>
                </a:effectLst>
                <a:latin typeface="+mn-ea"/>
                <a:ea typeface="+mn-ea"/>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395536" y="1172042"/>
            <a:ext cx="8278073" cy="604664"/>
          </a:xfrm>
        </p:spPr>
        <p:txBody>
          <a:bodyPr>
            <a:normAutofit/>
          </a:bodyPr>
          <a:lstStyle>
            <a:lvl1pPr marL="0" indent="0">
              <a:buNone/>
              <a:defRPr sz="2800">
                <a:solidFill>
                  <a:schemeClr val="bg1"/>
                </a:solidFill>
                <a:latin typeface="+mj-ea"/>
                <a:ea typeface="+mj-ea"/>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ko-KR" altLang="en-US" smtClean="0"/>
              <a:t>마스터 텍스트 스타일을 편집합니다</a:t>
            </a:r>
          </a:p>
        </p:txBody>
      </p:sp>
      <p:sp>
        <p:nvSpPr>
          <p:cNvPr id="8" name="내용 개체 틀 2"/>
          <p:cNvSpPr>
            <a:spLocks noGrp="1"/>
          </p:cNvSpPr>
          <p:nvPr>
            <p:ph idx="13"/>
          </p:nvPr>
        </p:nvSpPr>
        <p:spPr>
          <a:xfrm>
            <a:off x="452483" y="2204864"/>
            <a:ext cx="8007949" cy="3689251"/>
          </a:xfrm>
        </p:spPr>
        <p:txBody>
          <a:bodyPr>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marL="0" indent="0">
              <a:buNone/>
              <a:defRPr sz="2000">
                <a:solidFill>
                  <a:schemeClr val="bg1"/>
                </a:solidFill>
              </a:defRPr>
            </a:lvl5pPr>
          </a:lstStyle>
          <a:p>
            <a:pPr lvl="0"/>
            <a:r>
              <a:rPr lang="ko-KR" altLang="en-US" smtClean="0"/>
              <a:t>마스터 텍스트 스타일을 편집합니다</a:t>
            </a:r>
          </a:p>
        </p:txBody>
      </p:sp>
      <p:sp>
        <p:nvSpPr>
          <p:cNvPr id="9" name="바닥글 개체 틀 4"/>
          <p:cNvSpPr>
            <a:spLocks noGrp="1"/>
          </p:cNvSpPr>
          <p:nvPr>
            <p:ph type="ftr" sz="quarter" idx="14"/>
          </p:nvPr>
        </p:nvSpPr>
        <p:spPr/>
        <p:txBody>
          <a:bodyPr/>
          <a:lstStyle>
            <a:lvl1pPr>
              <a:defRPr>
                <a:solidFill>
                  <a:schemeClr val="bg1"/>
                </a:solidFill>
              </a:defRPr>
            </a:lvl1pPr>
          </a:lstStyle>
          <a:p>
            <a:pPr>
              <a:defRPr/>
            </a:pPr>
            <a:endParaRPr lang="ko-KR" altLang="en-US"/>
          </a:p>
        </p:txBody>
      </p:sp>
      <p:sp>
        <p:nvSpPr>
          <p:cNvPr id="10" name="슬라이드 번호 개체 틀 5"/>
          <p:cNvSpPr>
            <a:spLocks noGrp="1"/>
          </p:cNvSpPr>
          <p:nvPr>
            <p:ph type="sldNum" sz="quarter" idx="15"/>
          </p:nvPr>
        </p:nvSpPr>
        <p:spPr>
          <a:xfrm>
            <a:off x="8567738" y="898525"/>
            <a:ext cx="576262" cy="227013"/>
          </a:xfrm>
        </p:spPr>
        <p:txBody>
          <a:bodyPr/>
          <a:lstStyle>
            <a:lvl1pPr>
              <a:defRPr>
                <a:solidFill>
                  <a:schemeClr val="tx1"/>
                </a:solidFill>
              </a:defRPr>
            </a:lvl1pPr>
          </a:lstStyle>
          <a:p>
            <a:pPr>
              <a:defRPr/>
            </a:pPr>
            <a:fld id="{2BDF232B-C3EF-42BB-8881-41823C8CF31E}" type="slidenum">
              <a:rPr lang="ko-KR" altLang="en-US"/>
              <a:pPr>
                <a:defRPr/>
              </a:pPr>
              <a:t>‹#›</a:t>
            </a:fld>
            <a:endParaRPr lang="ko-KR" altLang="en-US" dirty="0"/>
          </a:p>
        </p:txBody>
      </p:sp>
    </p:spTree>
    <p:extLst>
      <p:ext uri="{BB962C8B-B14F-4D97-AF65-F5344CB8AC3E}">
        <p14:creationId xmlns:p14="http://schemas.microsoft.com/office/powerpoint/2010/main" val="151375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제목 슬라이드">
    <p:spTree>
      <p:nvGrpSpPr>
        <p:cNvPr id="1" name=""/>
        <p:cNvGrpSpPr/>
        <p:nvPr/>
      </p:nvGrpSpPr>
      <p:grpSpPr>
        <a:xfrm>
          <a:off x="0" y="0"/>
          <a:ext cx="0" cy="0"/>
          <a:chOff x="0" y="0"/>
          <a:chExt cx="0" cy="0"/>
        </a:xfrm>
      </p:grpSpPr>
      <p:pic>
        <p:nvPicPr>
          <p:cNvPr id="4" name="그림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4075" y="382588"/>
            <a:ext cx="217805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SonHojin\Desktop\kiaps_URL_whit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8925" y="6245225"/>
            <a:ext cx="19653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그림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557713"/>
            <a:ext cx="9164638"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부제목 2"/>
          <p:cNvSpPr>
            <a:spLocks noGrp="1"/>
          </p:cNvSpPr>
          <p:nvPr>
            <p:ph type="subTitle" idx="1"/>
          </p:nvPr>
        </p:nvSpPr>
        <p:spPr>
          <a:xfrm>
            <a:off x="522338" y="3068960"/>
            <a:ext cx="7920880" cy="1008112"/>
          </a:xfrm>
        </p:spPr>
        <p:txBody>
          <a:bodyPr>
            <a:noAutofit/>
          </a:bodyPr>
          <a:lstStyle>
            <a:lvl1pPr marL="0" indent="0" algn="ctr">
              <a:buNone/>
              <a:defRPr sz="4000" b="1">
                <a:ln>
                  <a:solidFill>
                    <a:schemeClr val="accent1">
                      <a:shade val="88000"/>
                      <a:satMod val="110000"/>
                    </a:schemeClr>
                  </a:solidFill>
                </a:ln>
                <a:solidFill>
                  <a:schemeClr val="tx1"/>
                </a:solidFill>
                <a:effectLst>
                  <a:outerShdw blurRad="38100" dist="38100" dir="2700000" algn="tl">
                    <a:srgbClr val="000000">
                      <a:alpha val="43137"/>
                    </a:srgbClr>
                  </a:outerShdw>
                </a:effectLst>
                <a:latin typeface="+mn-ea"/>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Tree>
    <p:extLst>
      <p:ext uri="{BB962C8B-B14F-4D97-AF65-F5344CB8AC3E}">
        <p14:creationId xmlns:p14="http://schemas.microsoft.com/office/powerpoint/2010/main" val="393818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제목 개체 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텍스트 개체 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46B89129-9B2A-4A75-856F-BFD048FD1192}" type="datetime1">
              <a:rPr lang="ko-KR" altLang="en-US"/>
              <a:pPr>
                <a:defRPr/>
              </a:pPr>
              <a:t>2018-04-25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018B8738-8622-4BD3-A087-558EBB2F80A3}"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Lst>
  <p:timing>
    <p:tnLst>
      <p:par>
        <p:cTn id="1" dur="indefinite" restart="never" nodeType="tmRoot"/>
      </p:par>
    </p:tnLst>
  </p:timing>
  <p:hf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부제목 5"/>
          <p:cNvSpPr>
            <a:spLocks noGrp="1"/>
          </p:cNvSpPr>
          <p:nvPr>
            <p:ph type="subTitle" idx="1"/>
          </p:nvPr>
        </p:nvSpPr>
        <p:spPr>
          <a:xfrm>
            <a:off x="35496" y="1093034"/>
            <a:ext cx="7272808" cy="1200329"/>
          </a:xfrm>
          <a:ln>
            <a:miter lim="800000"/>
            <a:headEnd/>
            <a:tailEnd/>
          </a:ln>
          <a:extLst/>
        </p:spPr>
        <p:txBody>
          <a:bodyPr wrap="square" rtlCol="0">
            <a:spAutoFit/>
          </a:bodyPr>
          <a:lstStyle/>
          <a:p>
            <a:pPr eaLnBrk="1" latinLnBrk="0" hangingPunct="1">
              <a:spcAft>
                <a:spcPts val="0"/>
              </a:spcAft>
              <a:defRPr/>
            </a:pPr>
            <a:r>
              <a:rPr lang="en-US" altLang="ko-KR" sz="3600" dirty="0" smtClean="0">
                <a:latin typeface="Arial" pitchFamily="34" charset="0"/>
                <a:cs typeface="Arial" pitchFamily="34" charset="0"/>
              </a:rPr>
              <a:t>Assimilation Impact of the LEOGEO AMVs on East Asia</a:t>
            </a:r>
          </a:p>
        </p:txBody>
      </p:sp>
      <p:sp>
        <p:nvSpPr>
          <p:cNvPr id="8" name="텍스트 개체 틀 7"/>
          <p:cNvSpPr>
            <a:spLocks noGrp="1"/>
          </p:cNvSpPr>
          <p:nvPr>
            <p:ph type="body" sz="quarter" idx="11"/>
          </p:nvPr>
        </p:nvSpPr>
        <p:spPr>
          <a:xfrm>
            <a:off x="1763688" y="3933056"/>
            <a:ext cx="7272808" cy="1728192"/>
          </a:xfrm>
          <a:ln>
            <a:miter lim="800000"/>
            <a:headEnd/>
            <a:tailEnd/>
          </a:ln>
          <a:extLst/>
        </p:spPr>
        <p:txBody>
          <a:bodyPr rtlCol="0">
            <a:noAutofit/>
          </a:bodyPr>
          <a:lstStyle/>
          <a:p>
            <a:pPr eaLnBrk="1" fontAlgn="auto" hangingPunct="1">
              <a:lnSpc>
                <a:spcPct val="150000"/>
              </a:lnSpc>
              <a:spcAft>
                <a:spcPts val="0"/>
              </a:spcAft>
              <a:buFont typeface="Arial" pitchFamily="34" charset="0"/>
              <a:buNone/>
              <a:defRPr/>
            </a:pPr>
            <a:r>
              <a:rPr lang="en-US" altLang="ko-KR" sz="2800" u="sng" dirty="0" err="1" smtClean="0">
                <a:latin typeface="Arial" pitchFamily="34" charset="0"/>
                <a:cs typeface="Arial" pitchFamily="34" charset="0"/>
              </a:rPr>
              <a:t>Sihye</a:t>
            </a:r>
            <a:r>
              <a:rPr lang="en-US" altLang="ko-KR" sz="2800" u="sng" dirty="0" smtClean="0">
                <a:latin typeface="Arial" pitchFamily="34" charset="0"/>
                <a:cs typeface="Arial" pitchFamily="34" charset="0"/>
              </a:rPr>
              <a:t> Lee</a:t>
            </a:r>
            <a:r>
              <a:rPr lang="en-US" altLang="ko-KR" sz="2800" dirty="0" smtClean="0">
                <a:latin typeface="Arial" pitchFamily="34" charset="0"/>
                <a:cs typeface="Arial" pitchFamily="34" charset="0"/>
              </a:rPr>
              <a:t> and </a:t>
            </a:r>
            <a:r>
              <a:rPr lang="en-US" altLang="ko-KR" sz="2800" dirty="0" err="1" smtClean="0">
                <a:latin typeface="Arial" pitchFamily="34" charset="0"/>
                <a:cs typeface="Arial" pitchFamily="34" charset="0"/>
              </a:rPr>
              <a:t>Hyo</a:t>
            </a:r>
            <a:r>
              <a:rPr lang="en-US" altLang="ko-KR" sz="2800" dirty="0" smtClean="0">
                <a:latin typeface="Arial" pitchFamily="34" charset="0"/>
                <a:cs typeface="Arial" pitchFamily="34" charset="0"/>
              </a:rPr>
              <a:t>-Jong Song</a:t>
            </a:r>
          </a:p>
          <a:p>
            <a:pPr eaLnBrk="1" fontAlgn="auto" hangingPunct="1">
              <a:lnSpc>
                <a:spcPct val="150000"/>
              </a:lnSpc>
              <a:spcAft>
                <a:spcPts val="0"/>
              </a:spcAft>
              <a:buFont typeface="Arial" pitchFamily="34" charset="0"/>
              <a:buNone/>
              <a:defRPr/>
            </a:pPr>
            <a:r>
              <a:rPr lang="en-US" altLang="ko-KR" sz="2000" dirty="0" smtClean="0">
                <a:latin typeface="Arial" pitchFamily="34" charset="0"/>
                <a:cs typeface="Arial" pitchFamily="34" charset="0"/>
              </a:rPr>
              <a:t>Korea Institute of Atmospheric Prediction Systems (KIAPS)</a:t>
            </a:r>
          </a:p>
        </p:txBody>
      </p:sp>
      <p:sp>
        <p:nvSpPr>
          <p:cNvPr id="5" name="부제목 5"/>
          <p:cNvSpPr txBox="1">
            <a:spLocks/>
          </p:cNvSpPr>
          <p:nvPr/>
        </p:nvSpPr>
        <p:spPr>
          <a:xfrm>
            <a:off x="107504" y="116632"/>
            <a:ext cx="6336704" cy="369332"/>
          </a:xfrm>
          <a:prstGeom prst="rect">
            <a:avLst/>
          </a:prstGeom>
        </p:spPr>
        <p:txBody>
          <a:bodyPr wrap="square">
            <a:spAutoFit/>
          </a:bodyPr>
          <a:lstStyle>
            <a:lvl1pPr marL="0" indent="0" algn="ctr" defTabSz="914400" rtl="0" eaLnBrk="1" latinLnBrk="1" hangingPunct="1">
              <a:spcBef>
                <a:spcPct val="20000"/>
              </a:spcBef>
              <a:buFont typeface="Arial" pitchFamily="34" charset="0"/>
              <a:buNone/>
              <a:defRPr sz="4000" b="1" kern="1200">
                <a:ln>
                  <a:solidFill>
                    <a:schemeClr val="accent1">
                      <a:shade val="88000"/>
                      <a:satMod val="110000"/>
                    </a:schemeClr>
                  </a:solidFill>
                </a:ln>
                <a:solidFill>
                  <a:schemeClr val="bg1"/>
                </a:solidFill>
                <a:effectLst>
                  <a:outerShdw blurRad="38100" dist="38100" dir="2700000" algn="tl">
                    <a:srgbClr val="000000">
                      <a:alpha val="43137"/>
                    </a:srgbClr>
                  </a:outerShdw>
                </a:effectLst>
                <a:latin typeface="+mn-ea"/>
                <a:ea typeface="+mn-ea"/>
                <a:cs typeface="+mn-cs"/>
              </a:defRPr>
            </a:lvl1pPr>
            <a:lvl2pPr marL="457200" indent="0" algn="ctr" defTabSz="914400" rtl="0" eaLnBrk="1" latinLnBrk="1"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1"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latinLnBrk="0">
              <a:spcAft>
                <a:spcPts val="0"/>
              </a:spcAft>
              <a:defRPr/>
            </a:pPr>
            <a:r>
              <a:rPr kumimoji="0" lang="en-US" altLang="ko-KR" sz="1800" i="1" dirty="0" smtClean="0">
                <a:latin typeface="Arial" pitchFamily="34" charset="0"/>
                <a:cs typeface="Arial" pitchFamily="34" charset="0"/>
              </a:rPr>
              <a:t>14</a:t>
            </a:r>
            <a:r>
              <a:rPr kumimoji="0" lang="en-US" altLang="ko-KR" sz="1800" i="1" baseline="30000" dirty="0" smtClean="0">
                <a:latin typeface="Arial" pitchFamily="34" charset="0"/>
                <a:cs typeface="Arial" pitchFamily="34" charset="0"/>
              </a:rPr>
              <a:t>th</a:t>
            </a:r>
            <a:r>
              <a:rPr kumimoji="0" lang="en-US" altLang="ko-KR" sz="1800" i="1" dirty="0" smtClean="0">
                <a:latin typeface="Arial" pitchFamily="34" charset="0"/>
                <a:cs typeface="Arial" pitchFamily="34" charset="0"/>
              </a:rPr>
              <a:t> International Winds Workshop: 25 April 2018</a:t>
            </a:r>
            <a:endParaRPr kumimoji="0" lang="ko-KR" altLang="en-US" sz="1800" i="1" dirty="0">
              <a:latin typeface="Arial" pitchFamily="34" charset="0"/>
              <a:cs typeface="Arial" pitchFamily="34" charset="0"/>
            </a:endParaRPr>
          </a:p>
        </p:txBody>
      </p:sp>
      <p:sp>
        <p:nvSpPr>
          <p:cNvPr id="2" name="TextBox 1"/>
          <p:cNvSpPr txBox="1"/>
          <p:nvPr/>
        </p:nvSpPr>
        <p:spPr>
          <a:xfrm>
            <a:off x="8719889" y="6477719"/>
            <a:ext cx="360040" cy="307777"/>
          </a:xfrm>
          <a:prstGeom prst="rect">
            <a:avLst/>
          </a:prstGeom>
          <a:noFill/>
        </p:spPr>
        <p:txBody>
          <a:bodyPr wrap="square" rtlCol="0">
            <a:spAutoFit/>
          </a:bodyPr>
          <a:lstStyle/>
          <a:p>
            <a:r>
              <a:rPr lang="en-US" altLang="ko-KR" sz="1400" dirty="0" smtClean="0">
                <a:solidFill>
                  <a:schemeClr val="bg1"/>
                </a:solidFill>
              </a:rPr>
              <a:t>1</a:t>
            </a:r>
            <a:endParaRPr lang="ko-KR" altLang="en-US" sz="1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0" y="180000"/>
            <a:ext cx="9036496" cy="490066"/>
          </a:xfrm>
          <a:ln>
            <a:miter lim="800000"/>
            <a:headEnd/>
            <a:tailEnd/>
          </a:ln>
          <a:extLst/>
        </p:spPr>
        <p:txBody>
          <a:bodyPr rtlCol="0"/>
          <a:lstStyle/>
          <a:p>
            <a:pPr eaLnBrk="1" fontAlgn="auto" hangingPunct="1">
              <a:spcAft>
                <a:spcPts val="0"/>
              </a:spcAft>
              <a:defRPr/>
            </a:pPr>
            <a:r>
              <a:rPr lang="en-US" altLang="ko-KR" dirty="0" smtClean="0">
                <a:latin typeface="Arial" pitchFamily="34" charset="0"/>
                <a:cs typeface="Arial" pitchFamily="34" charset="0"/>
              </a:rPr>
              <a:t>Precipitation event</a:t>
            </a:r>
            <a:endParaRPr lang="ko-KR" altLang="en-US" dirty="0">
              <a:latin typeface="Arial" pitchFamily="34" charset="0"/>
              <a:cs typeface="Arial" pitchFamily="34" charset="0"/>
            </a:endParaRPr>
          </a:p>
        </p:txBody>
      </p:sp>
      <p:sp>
        <p:nvSpPr>
          <p:cNvPr id="5" name="TextBox 4"/>
          <p:cNvSpPr txBox="1"/>
          <p:nvPr/>
        </p:nvSpPr>
        <p:spPr>
          <a:xfrm>
            <a:off x="8719888" y="6477719"/>
            <a:ext cx="424111" cy="307777"/>
          </a:xfrm>
          <a:prstGeom prst="rect">
            <a:avLst/>
          </a:prstGeom>
          <a:noFill/>
        </p:spPr>
        <p:txBody>
          <a:bodyPr wrap="square" rtlCol="0">
            <a:spAutoFit/>
          </a:bodyPr>
          <a:lstStyle/>
          <a:p>
            <a:r>
              <a:rPr lang="en-US" altLang="ko-KR" sz="1400" dirty="0" smtClean="0"/>
              <a:t>10</a:t>
            </a:r>
            <a:endParaRPr lang="ko-KR" altLang="en-US" sz="1400" dirty="0"/>
          </a:p>
        </p:txBody>
      </p:sp>
      <p:sp>
        <p:nvSpPr>
          <p:cNvPr id="2" name="직사각형 1"/>
          <p:cNvSpPr/>
          <p:nvPr/>
        </p:nvSpPr>
        <p:spPr>
          <a:xfrm>
            <a:off x="700934" y="4913873"/>
            <a:ext cx="8128175" cy="1323439"/>
          </a:xfrm>
          <a:prstGeom prst="rect">
            <a:avLst/>
          </a:prstGeom>
        </p:spPr>
        <p:txBody>
          <a:bodyPr wrap="square">
            <a:spAutoFit/>
          </a:bodyPr>
          <a:lstStyle/>
          <a:p>
            <a:r>
              <a:rPr lang="en-US" altLang="ko-KR" sz="1600" dirty="0">
                <a:latin typeface="Arial" panose="020B0604020202020204" pitchFamily="34" charset="0"/>
                <a:cs typeface="Arial" panose="020B0604020202020204" pitchFamily="34" charset="0"/>
              </a:rPr>
              <a:t>This case was selected based on the precipitation rate (12-hr accumulation summed over the Korean Peninsula: </a:t>
            </a:r>
            <a:r>
              <a:rPr lang="en-US" altLang="ko-KR" sz="1600" dirty="0" smtClean="0">
                <a:latin typeface="Arial" panose="020B0604020202020204" pitchFamily="34" charset="0"/>
                <a:cs typeface="Arial" panose="020B0604020202020204" pitchFamily="34" charset="0"/>
              </a:rPr>
              <a:t>1126.2 </a:t>
            </a:r>
            <a:r>
              <a:rPr lang="en-US" altLang="ko-KR" sz="1600" dirty="0">
                <a:latin typeface="Arial" panose="020B0604020202020204" pitchFamily="34" charset="0"/>
                <a:cs typeface="Arial" panose="020B0604020202020204" pitchFamily="34" charset="0"/>
              </a:rPr>
              <a:t>mm) observed in </a:t>
            </a:r>
            <a:r>
              <a:rPr lang="en-US" altLang="ko-KR" sz="1600" dirty="0" smtClean="0">
                <a:latin typeface="Arial" panose="020B0604020202020204" pitchFamily="34" charset="0"/>
                <a:cs typeface="Arial" panose="020B0604020202020204" pitchFamily="34" charset="0"/>
              </a:rPr>
              <a:t>AWS </a:t>
            </a:r>
            <a:r>
              <a:rPr lang="en-US" altLang="ko-KR" sz="1600" dirty="0">
                <a:latin typeface="Arial" panose="020B0604020202020204" pitchFamily="34" charset="0"/>
                <a:cs typeface="Arial" panose="020B0604020202020204" pitchFamily="34" charset="0"/>
              </a:rPr>
              <a:t>over the Korean Peninsula. </a:t>
            </a:r>
            <a:endParaRPr lang="en-US" altLang="ko-KR" sz="1600" dirty="0" smtClean="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COMS IR channel (10.8 </a:t>
            </a:r>
            <a:r>
              <a:rPr lang="en-US" altLang="ko-KR" sz="1600" dirty="0" err="1" smtClean="0">
                <a:latin typeface="Arial" panose="020B0604020202020204" pitchFamily="34" charset="0"/>
                <a:cs typeface="Arial" panose="020B0604020202020204" pitchFamily="34" charset="0"/>
              </a:rPr>
              <a:t>μm</a:t>
            </a:r>
            <a:r>
              <a:rPr lang="en-US" altLang="ko-KR" sz="1600" dirty="0" smtClean="0">
                <a:latin typeface="Arial" panose="020B0604020202020204" pitchFamily="34" charset="0"/>
                <a:cs typeface="Arial" panose="020B0604020202020204" pitchFamily="34" charset="0"/>
              </a:rPr>
              <a:t>) shows </a:t>
            </a:r>
            <a:r>
              <a:rPr lang="en-US" altLang="ko-KR" sz="1600" dirty="0">
                <a:latin typeface="Arial" panose="020B0604020202020204" pitchFamily="34" charset="0"/>
                <a:cs typeface="Arial" panose="020B0604020202020204" pitchFamily="34" charset="0"/>
              </a:rPr>
              <a:t>a circulation system with a strong westerly and </a:t>
            </a:r>
            <a:r>
              <a:rPr lang="en-US" altLang="ko-KR" sz="1600" dirty="0" smtClean="0">
                <a:latin typeface="Arial" panose="020B0604020202020204" pitchFamily="34" charset="0"/>
                <a:cs typeface="Arial" panose="020B0604020202020204" pitchFamily="34" charset="0"/>
              </a:rPr>
              <a:t>clouds</a:t>
            </a:r>
            <a:r>
              <a:rPr lang="en-US" altLang="ko-KR" sz="1600" dirty="0">
                <a:latin typeface="Arial" panose="020B0604020202020204" pitchFamily="34" charset="0"/>
                <a:cs typeface="Arial" panose="020B0604020202020204" pitchFamily="34" charset="0"/>
              </a:rPr>
              <a:t>.</a:t>
            </a:r>
            <a:endParaRPr lang="ko-KR" altLang="en-US" sz="1600" dirty="0">
              <a:latin typeface="Arial" panose="020B0604020202020204" pitchFamily="34" charset="0"/>
              <a:cs typeface="Arial" panose="020B0604020202020204" pitchFamily="34" charset="0"/>
            </a:endParaRPr>
          </a:p>
        </p:txBody>
      </p:sp>
      <p:grpSp>
        <p:nvGrpSpPr>
          <p:cNvPr id="7" name="그룹 6"/>
          <p:cNvGrpSpPr/>
          <p:nvPr/>
        </p:nvGrpSpPr>
        <p:grpSpPr>
          <a:xfrm>
            <a:off x="467544" y="1196752"/>
            <a:ext cx="8265959" cy="3312368"/>
            <a:chOff x="467544" y="836712"/>
            <a:chExt cx="8265959" cy="3312368"/>
          </a:xfrm>
        </p:grpSpPr>
        <p:pic>
          <p:nvPicPr>
            <p:cNvPr id="7170" name="Picture 2" descr="D:\work\SATWIND\LEOGEO\PAPER\revision(20180223)\Figure_re_saved\Figure7.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7104"/>
            <a:stretch/>
          </p:blipFill>
          <p:spPr bwMode="auto">
            <a:xfrm>
              <a:off x="467544" y="1238943"/>
              <a:ext cx="4673803" cy="28358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work\SATWIND\LEOGEO\PAPER\revision(20180223)\Figure_re_saved\Figure7.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896" r="36922"/>
            <a:stretch/>
          </p:blipFill>
          <p:spPr bwMode="auto">
            <a:xfrm>
              <a:off x="5249336" y="1164628"/>
              <a:ext cx="3484167" cy="2984452"/>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755576" y="836712"/>
              <a:ext cx="7704855" cy="338554"/>
            </a:xfrm>
            <a:prstGeom prst="rect">
              <a:avLst/>
            </a:prstGeom>
          </p:spPr>
          <p:txBody>
            <a:bodyPr wrap="square">
              <a:spAutoFit/>
            </a:bodyPr>
            <a:lstStyle/>
            <a:p>
              <a:pPr algn="ctr"/>
              <a:r>
                <a:rPr lang="en-US" altLang="ko-KR" sz="1600" b="1" dirty="0" smtClean="0">
                  <a:latin typeface="Arial" panose="020B0604020202020204" pitchFamily="34" charset="0"/>
                  <a:cs typeface="Arial" panose="020B0604020202020204" pitchFamily="34" charset="0"/>
                </a:rPr>
                <a:t>Precipitation </a:t>
              </a:r>
              <a:r>
                <a:rPr lang="en-US" altLang="ko-KR" sz="1600" b="1" dirty="0">
                  <a:latin typeface="Arial" panose="020B0604020202020204" pitchFamily="34" charset="0"/>
                  <a:cs typeface="Arial" panose="020B0604020202020204" pitchFamily="34" charset="0"/>
                </a:rPr>
                <a:t>event over East Asia at 0000 UTC on 27 January 2017</a:t>
              </a:r>
              <a:endParaRPr lang="ko-KR" alt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36983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0" y="180000"/>
            <a:ext cx="9036496" cy="490066"/>
          </a:xfrm>
          <a:ln>
            <a:miter lim="800000"/>
            <a:headEnd/>
            <a:tailEnd/>
          </a:ln>
          <a:extLst/>
        </p:spPr>
        <p:txBody>
          <a:bodyPr rtlCol="0"/>
          <a:lstStyle/>
          <a:p>
            <a:pPr eaLnBrk="1" fontAlgn="auto" hangingPunct="1">
              <a:spcAft>
                <a:spcPts val="0"/>
              </a:spcAft>
              <a:defRPr/>
            </a:pPr>
            <a:r>
              <a:rPr lang="en-US" altLang="ko-KR" dirty="0" smtClean="0">
                <a:latin typeface="Arial" pitchFamily="34" charset="0"/>
                <a:cs typeface="Arial" pitchFamily="34" charset="0"/>
              </a:rPr>
              <a:t>Forecast impact: </a:t>
            </a:r>
            <a:r>
              <a:rPr lang="en-US" altLang="ko-KR" dirty="0" smtClean="0">
                <a:solidFill>
                  <a:srgbClr val="FFFF00"/>
                </a:solidFill>
                <a:latin typeface="Arial" pitchFamily="34" charset="0"/>
                <a:cs typeface="Arial" pitchFamily="34" charset="0"/>
              </a:rPr>
              <a:t>vertical</a:t>
            </a:r>
            <a:endParaRPr lang="ko-KR" altLang="en-US" dirty="0">
              <a:solidFill>
                <a:srgbClr val="FFFF00"/>
              </a:solidFill>
              <a:latin typeface="Arial" pitchFamily="34" charset="0"/>
              <a:cs typeface="Arial" pitchFamily="34" charset="0"/>
            </a:endParaRPr>
          </a:p>
        </p:txBody>
      </p:sp>
      <p:pic>
        <p:nvPicPr>
          <p:cNvPr id="8194" name="Picture 2" descr="D:\work\SATWIND\LEOGEO\PAPER\revision(20180223)\Figure_re_saved\Figure8.tif"/>
          <p:cNvPicPr>
            <a:picLocks noChangeAspect="1" noChangeArrowheads="1"/>
          </p:cNvPicPr>
          <p:nvPr/>
        </p:nvPicPr>
        <p:blipFill rotWithShape="1">
          <a:blip r:embed="rId3">
            <a:extLst>
              <a:ext uri="{28A0092B-C50C-407E-A947-70E740481C1C}">
                <a14:useLocalDpi xmlns:a14="http://schemas.microsoft.com/office/drawing/2010/main" val="0"/>
              </a:ext>
            </a:extLst>
          </a:blip>
          <a:srcRect l="2562" t="5104" r="4053" b="4437"/>
          <a:stretch/>
        </p:blipFill>
        <p:spPr bwMode="auto">
          <a:xfrm>
            <a:off x="86133" y="956346"/>
            <a:ext cx="8950363" cy="38347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19888" y="6477719"/>
            <a:ext cx="424111" cy="307777"/>
          </a:xfrm>
          <a:prstGeom prst="rect">
            <a:avLst/>
          </a:prstGeom>
          <a:noFill/>
        </p:spPr>
        <p:txBody>
          <a:bodyPr wrap="square" rtlCol="0">
            <a:spAutoFit/>
          </a:bodyPr>
          <a:lstStyle/>
          <a:p>
            <a:r>
              <a:rPr lang="en-US" altLang="ko-KR" sz="1400" dirty="0" smtClean="0"/>
              <a:t>11</a:t>
            </a:r>
            <a:endParaRPr lang="ko-KR" altLang="en-US" sz="1400" dirty="0"/>
          </a:p>
        </p:txBody>
      </p:sp>
      <p:sp>
        <p:nvSpPr>
          <p:cNvPr id="2" name="직사각형 1"/>
          <p:cNvSpPr/>
          <p:nvPr/>
        </p:nvSpPr>
        <p:spPr>
          <a:xfrm>
            <a:off x="689295" y="4996914"/>
            <a:ext cx="8347201" cy="1600438"/>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T</a:t>
            </a:r>
            <a:r>
              <a:rPr lang="en-US" altLang="ko-KR" sz="1400" dirty="0" smtClean="0">
                <a:latin typeface="Arial" panose="020B0604020202020204" pitchFamily="34" charset="0"/>
                <a:cs typeface="Arial" panose="020B0604020202020204" pitchFamily="34" charset="0"/>
              </a:rPr>
              <a:t>he </a:t>
            </a:r>
            <a:r>
              <a:rPr lang="en-US" altLang="ko-KR" sz="1400" dirty="0">
                <a:latin typeface="Arial" panose="020B0604020202020204" pitchFamily="34" charset="0"/>
                <a:cs typeface="Arial" panose="020B0604020202020204" pitchFamily="34" charset="0"/>
              </a:rPr>
              <a:t>positive impact of LEOGEO AMVs is presented consistently in the mid-level of 300-700 </a:t>
            </a:r>
            <a:r>
              <a:rPr lang="en-US" altLang="ko-KR" sz="1400" dirty="0" err="1">
                <a:latin typeface="Arial" panose="020B0604020202020204" pitchFamily="34" charset="0"/>
                <a:cs typeface="Arial" panose="020B0604020202020204" pitchFamily="34" charset="0"/>
              </a:rPr>
              <a:t>hPa</a:t>
            </a:r>
            <a:r>
              <a:rPr lang="en-US" altLang="ko-KR" sz="1400" dirty="0">
                <a:latin typeface="Arial" panose="020B0604020202020204" pitchFamily="34" charset="0"/>
                <a:cs typeface="Arial" panose="020B0604020202020204" pitchFamily="34" charset="0"/>
              </a:rPr>
              <a:t>. </a:t>
            </a:r>
            <a:endParaRPr lang="en-US" altLang="ko-KR" sz="1400" dirty="0" smtClean="0">
              <a:latin typeface="Arial" panose="020B0604020202020204" pitchFamily="34" charset="0"/>
              <a:cs typeface="Arial" panose="020B0604020202020204" pitchFamily="34" charset="0"/>
            </a:endParaRPr>
          </a:p>
          <a:p>
            <a:endParaRPr lang="en-US" altLang="ko-KR" sz="1400" dirty="0">
              <a:latin typeface="Arial" panose="020B0604020202020204" pitchFamily="34" charset="0"/>
              <a:cs typeface="Arial" panose="020B0604020202020204" pitchFamily="34" charset="0"/>
            </a:endParaRPr>
          </a:p>
          <a:p>
            <a:r>
              <a:rPr lang="en-US" altLang="ko-KR" sz="1400" dirty="0" smtClean="0">
                <a:latin typeface="Arial" panose="020B0604020202020204" pitchFamily="34" charset="0"/>
                <a:cs typeface="Arial" panose="020B0604020202020204" pitchFamily="34" charset="0"/>
              </a:rPr>
              <a:t>Since </a:t>
            </a:r>
            <a:r>
              <a:rPr lang="en-US" altLang="ko-KR" sz="1400" dirty="0">
                <a:latin typeface="Arial" panose="020B0604020202020204" pitchFamily="34" charset="0"/>
                <a:cs typeface="Arial" panose="020B0604020202020204" pitchFamily="34" charset="0"/>
              </a:rPr>
              <a:t>72-hr forecast, positive signal of LEOGEO AMVs in zonal wind starts from the higher level near 100 </a:t>
            </a:r>
            <a:r>
              <a:rPr lang="en-US" altLang="ko-KR" sz="1400" dirty="0" err="1">
                <a:latin typeface="Arial" panose="020B0604020202020204" pitchFamily="34" charset="0"/>
                <a:cs typeface="Arial" panose="020B0604020202020204" pitchFamily="34" charset="0"/>
              </a:rPr>
              <a:t>hPa</a:t>
            </a:r>
            <a:r>
              <a:rPr lang="en-US" altLang="ko-KR" sz="1400" dirty="0">
                <a:latin typeface="Arial" panose="020B0604020202020204" pitchFamily="34" charset="0"/>
                <a:cs typeface="Arial" panose="020B0604020202020204" pitchFamily="34" charset="0"/>
              </a:rPr>
              <a:t> and is linked up to the surface after 120-hr forecast</a:t>
            </a:r>
            <a:r>
              <a:rPr lang="en-US" altLang="ko-KR" sz="1400" dirty="0" smtClean="0">
                <a:latin typeface="Arial" panose="020B0604020202020204" pitchFamily="34" charset="0"/>
                <a:cs typeface="Arial" panose="020B0604020202020204" pitchFamily="34" charset="0"/>
              </a:rPr>
              <a:t>.</a:t>
            </a:r>
          </a:p>
          <a:p>
            <a:endParaRPr lang="en-US" altLang="ko-KR" sz="1400" dirty="0">
              <a:latin typeface="Arial" panose="020B0604020202020204" pitchFamily="34" charset="0"/>
              <a:cs typeface="Arial" panose="020B0604020202020204" pitchFamily="34" charset="0"/>
            </a:endParaRPr>
          </a:p>
          <a:p>
            <a:r>
              <a:rPr lang="en-US" altLang="ko-KR" sz="1400" dirty="0">
                <a:latin typeface="Arial" panose="020B0604020202020204" pitchFamily="34" charset="0"/>
                <a:cs typeface="Arial" panose="020B0604020202020204" pitchFamily="34" charset="0"/>
              </a:rPr>
              <a:t>The error reduction of temperature appears mainly below 500 </a:t>
            </a:r>
            <a:r>
              <a:rPr lang="en-US" altLang="ko-KR" sz="1400" dirty="0" err="1">
                <a:latin typeface="Arial" panose="020B0604020202020204" pitchFamily="34" charset="0"/>
                <a:cs typeface="Arial" panose="020B0604020202020204" pitchFamily="34" charset="0"/>
              </a:rPr>
              <a:t>hPa</a:t>
            </a:r>
            <a:r>
              <a:rPr lang="en-US" altLang="ko-KR" sz="1400" dirty="0">
                <a:latin typeface="Arial" panose="020B0604020202020204" pitchFamily="34" charset="0"/>
                <a:cs typeface="Arial" panose="020B0604020202020204" pitchFamily="34" charset="0"/>
              </a:rPr>
              <a:t> approximately after 30-hr forecast and its dramatic change </a:t>
            </a:r>
            <a:r>
              <a:rPr lang="en-US" altLang="ko-KR" sz="1400" dirty="0" smtClean="0">
                <a:latin typeface="Arial" panose="020B0604020202020204" pitchFamily="34" charset="0"/>
                <a:cs typeface="Arial" panose="020B0604020202020204" pitchFamily="34" charset="0"/>
              </a:rPr>
              <a:t>also </a:t>
            </a:r>
            <a:r>
              <a:rPr lang="en-US" altLang="ko-KR" sz="1400" dirty="0">
                <a:latin typeface="Arial" panose="020B0604020202020204" pitchFamily="34" charset="0"/>
                <a:cs typeface="Arial" panose="020B0604020202020204" pitchFamily="34" charset="0"/>
              </a:rPr>
              <a:t>appears one day later than that of zonal </a:t>
            </a:r>
            <a:r>
              <a:rPr lang="en-US" altLang="ko-KR" sz="1400" dirty="0" smtClean="0">
                <a:latin typeface="Arial" panose="020B0604020202020204" pitchFamily="34" charset="0"/>
                <a:cs typeface="Arial" panose="020B0604020202020204" pitchFamily="34" charset="0"/>
              </a:rPr>
              <a:t>wind. </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983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smtClean="0">
                <a:latin typeface="Arial" panose="020B0604020202020204" pitchFamily="34" charset="0"/>
                <a:cs typeface="Arial" panose="020B0604020202020204" pitchFamily="34" charset="0"/>
              </a:rPr>
              <a:t>Forecast impact: </a:t>
            </a:r>
            <a:r>
              <a:rPr lang="en-US" altLang="ko-KR" sz="2400" dirty="0" smtClean="0">
                <a:solidFill>
                  <a:srgbClr val="FFFF00"/>
                </a:solidFill>
                <a:latin typeface="Arial" panose="020B0604020202020204" pitchFamily="34" charset="0"/>
                <a:cs typeface="Arial" panose="020B0604020202020204" pitchFamily="34" charset="0"/>
              </a:rPr>
              <a:t>GPH @ 300 </a:t>
            </a:r>
            <a:r>
              <a:rPr lang="en-US" altLang="ko-KR" sz="2400" dirty="0">
                <a:solidFill>
                  <a:srgbClr val="FFFF00"/>
                </a:solidFill>
                <a:latin typeface="Arial" panose="020B0604020202020204" pitchFamily="34" charset="0"/>
                <a:cs typeface="Arial" panose="020B0604020202020204" pitchFamily="34" charset="0"/>
              </a:rPr>
              <a:t>hPa </a:t>
            </a:r>
            <a:endParaRPr lang="ko-KR" altLang="en-US" sz="2400" dirty="0">
              <a:solidFill>
                <a:srgbClr val="FFFF00"/>
              </a:solidFill>
              <a:latin typeface="Arial" pitchFamily="34" charset="0"/>
              <a:cs typeface="Arial" pitchFamily="34" charset="0"/>
            </a:endParaRPr>
          </a:p>
        </p:txBody>
      </p:sp>
      <p:sp>
        <p:nvSpPr>
          <p:cNvPr id="4" name="직사각형 46"/>
          <p:cNvSpPr>
            <a:spLocks noChangeArrowheads="1"/>
          </p:cNvSpPr>
          <p:nvPr/>
        </p:nvSpPr>
        <p:spPr bwMode="auto">
          <a:xfrm>
            <a:off x="35496" y="487705"/>
            <a:ext cx="3168352"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b="1" dirty="0" smtClean="0">
                <a:solidFill>
                  <a:srgbClr val="CCFF33"/>
                </a:solidFill>
                <a:latin typeface="Arial" charset="0"/>
                <a:ea typeface="굴림" charset="-127"/>
                <a:cs typeface="Arial" charset="0"/>
              </a:rPr>
              <a:t>Case study: </a:t>
            </a:r>
            <a:r>
              <a:rPr lang="en-US" altLang="ko-KR" sz="1200" b="1" dirty="0" smtClean="0">
                <a:solidFill>
                  <a:schemeClr val="bg1"/>
                </a:solidFill>
                <a:latin typeface="Arial" charset="0"/>
                <a:ea typeface="굴림" charset="-127"/>
                <a:cs typeface="Arial" charset="0"/>
              </a:rPr>
              <a:t>initial 20170120_0000 UTC</a:t>
            </a:r>
            <a:endParaRPr lang="en-US" altLang="ko-KR" sz="1200" dirty="0">
              <a:solidFill>
                <a:schemeClr val="bg1"/>
              </a:solidFill>
              <a:latin typeface="Arial" charset="0"/>
              <a:ea typeface="굴림" charset="-127"/>
              <a:cs typeface="Arial" charset="0"/>
            </a:endParaRPr>
          </a:p>
        </p:txBody>
      </p:sp>
      <p:sp>
        <p:nvSpPr>
          <p:cNvPr id="12" name="TextBox 11"/>
          <p:cNvSpPr txBox="1"/>
          <p:nvPr/>
        </p:nvSpPr>
        <p:spPr>
          <a:xfrm>
            <a:off x="8719888" y="6477719"/>
            <a:ext cx="424111" cy="307777"/>
          </a:xfrm>
          <a:prstGeom prst="rect">
            <a:avLst/>
          </a:prstGeom>
          <a:noFill/>
        </p:spPr>
        <p:txBody>
          <a:bodyPr wrap="square" rtlCol="0">
            <a:spAutoFit/>
          </a:bodyPr>
          <a:lstStyle/>
          <a:p>
            <a:r>
              <a:rPr lang="en-US" altLang="ko-KR" sz="1400" dirty="0" smtClean="0"/>
              <a:t>12</a:t>
            </a:r>
            <a:endParaRPr lang="ko-KR" altLang="en-US" sz="1400" dirty="0"/>
          </a:p>
        </p:txBody>
      </p:sp>
      <p:grpSp>
        <p:nvGrpSpPr>
          <p:cNvPr id="3" name="그룹 2"/>
          <p:cNvGrpSpPr/>
          <p:nvPr/>
        </p:nvGrpSpPr>
        <p:grpSpPr>
          <a:xfrm>
            <a:off x="6921" y="801086"/>
            <a:ext cx="9078831" cy="6084884"/>
            <a:chOff x="-6839" y="828245"/>
            <a:chExt cx="9078831" cy="6084884"/>
          </a:xfrm>
        </p:grpSpPr>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289" y="828245"/>
              <a:ext cx="7151111" cy="5941966"/>
            </a:xfrm>
            <a:prstGeom prst="rect">
              <a:avLst/>
            </a:prstGeom>
          </p:spPr>
        </p:pic>
        <p:sp>
          <p:nvSpPr>
            <p:cNvPr id="8" name="TextBox 7"/>
            <p:cNvSpPr txBox="1"/>
            <p:nvPr/>
          </p:nvSpPr>
          <p:spPr>
            <a:xfrm>
              <a:off x="-6839" y="6451464"/>
              <a:ext cx="1656184" cy="461665"/>
            </a:xfrm>
            <a:prstGeom prst="rect">
              <a:avLst/>
            </a:prstGeom>
            <a:noFill/>
          </p:spPr>
          <p:txBody>
            <a:bodyPr wrap="square" rtlCol="0">
              <a:spAutoFit/>
            </a:bodyPr>
            <a:lstStyle/>
            <a:p>
              <a:r>
                <a:rPr lang="en-US" altLang="ko-KR" sz="800" b="1" dirty="0" smtClean="0"/>
                <a:t>Solid line: GPH</a:t>
              </a:r>
            </a:p>
            <a:p>
              <a:r>
                <a:rPr lang="en-US" altLang="ko-KR" sz="800" b="1" dirty="0" smtClean="0">
                  <a:solidFill>
                    <a:srgbClr val="0000FF"/>
                  </a:solidFill>
                </a:rPr>
                <a:t>Shaded: isotach </a:t>
              </a:r>
            </a:p>
            <a:p>
              <a:r>
                <a:rPr lang="en-US" altLang="ko-KR" sz="800" b="1" dirty="0" smtClean="0">
                  <a:solidFill>
                    <a:srgbClr val="FF0000"/>
                  </a:solidFill>
                </a:rPr>
                <a:t>Dashed line: temperature</a:t>
              </a:r>
              <a:endParaRPr lang="ko-KR" altLang="en-US" sz="800" b="1" dirty="0">
                <a:solidFill>
                  <a:srgbClr val="FF0000"/>
                </a:solidFill>
              </a:endParaRPr>
            </a:p>
          </p:txBody>
        </p:sp>
        <p:sp>
          <p:nvSpPr>
            <p:cNvPr id="5" name="직사각형 4"/>
            <p:cNvSpPr/>
            <p:nvPr/>
          </p:nvSpPr>
          <p:spPr>
            <a:xfrm>
              <a:off x="8218003" y="1670962"/>
              <a:ext cx="818493" cy="646331"/>
            </a:xfrm>
            <a:prstGeom prst="rect">
              <a:avLst/>
            </a:prstGeom>
          </p:spPr>
          <p:txBody>
            <a:bodyPr wrap="square">
              <a:spAutoFit/>
            </a:bodyPr>
            <a:lstStyle/>
            <a:p>
              <a:r>
                <a:rPr lang="en-US" altLang="ko-KR" sz="1200" b="1" dirty="0" smtClean="0">
                  <a:ea typeface="맑은 고딕" panose="020B0503020000020004" pitchFamily="50" charset="-127"/>
                </a:rPr>
                <a:t>CTL and EXP are similar</a:t>
              </a:r>
              <a:endParaRPr lang="ko-KR" altLang="en-US" sz="1200" b="1" dirty="0">
                <a:ea typeface="맑은 고딕" panose="020B0503020000020004" pitchFamily="50" charset="-127"/>
              </a:endParaRPr>
            </a:p>
          </p:txBody>
        </p:sp>
        <p:sp>
          <p:nvSpPr>
            <p:cNvPr id="13" name="직사각형 12"/>
            <p:cNvSpPr/>
            <p:nvPr/>
          </p:nvSpPr>
          <p:spPr>
            <a:xfrm>
              <a:off x="8256644" y="5633074"/>
              <a:ext cx="815348" cy="646331"/>
            </a:xfrm>
            <a:prstGeom prst="rect">
              <a:avLst/>
            </a:prstGeom>
          </p:spPr>
          <p:txBody>
            <a:bodyPr wrap="square">
              <a:spAutoFit/>
            </a:bodyPr>
            <a:lstStyle/>
            <a:p>
              <a:r>
                <a:rPr lang="en-US" altLang="ko-KR" sz="1200" b="1" dirty="0" smtClean="0">
                  <a:ea typeface="맑은 고딕" panose="020B0503020000020004" pitchFamily="50" charset="-127"/>
                </a:rPr>
                <a:t>EXP is superior to CTL</a:t>
              </a:r>
              <a:endParaRPr lang="ko-KR" altLang="en-US" sz="1200" b="1" dirty="0">
                <a:ea typeface="맑은 고딕" panose="020B0503020000020004" pitchFamily="50" charset="-127"/>
              </a:endParaRPr>
            </a:p>
          </p:txBody>
        </p:sp>
        <p:sp>
          <p:nvSpPr>
            <p:cNvPr id="14" name="직사각형 13"/>
            <p:cNvSpPr/>
            <p:nvPr/>
          </p:nvSpPr>
          <p:spPr>
            <a:xfrm>
              <a:off x="8244840" y="3645024"/>
              <a:ext cx="827152" cy="646331"/>
            </a:xfrm>
            <a:prstGeom prst="rect">
              <a:avLst/>
            </a:prstGeom>
          </p:spPr>
          <p:txBody>
            <a:bodyPr wrap="square">
              <a:spAutoFit/>
            </a:bodyPr>
            <a:lstStyle/>
            <a:p>
              <a:r>
                <a:rPr lang="en-US" altLang="ko-KR" sz="1200" b="1" dirty="0" smtClean="0">
                  <a:ea typeface="맑은 고딕" panose="020B0503020000020004" pitchFamily="50" charset="-127"/>
                </a:rPr>
                <a:t>EXP is superior to CTL</a:t>
              </a:r>
              <a:endParaRPr lang="ko-KR" altLang="en-US" sz="1200" b="1" dirty="0">
                <a:ea typeface="맑은 고딕" panose="020B0503020000020004" pitchFamily="50" charset="-127"/>
              </a:endParaRPr>
            </a:p>
          </p:txBody>
        </p:sp>
      </p:grpSp>
    </p:spTree>
    <p:extLst>
      <p:ext uri="{BB962C8B-B14F-4D97-AF65-F5344CB8AC3E}">
        <p14:creationId xmlns:p14="http://schemas.microsoft.com/office/powerpoint/2010/main" val="420912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r>
              <a:rPr lang="en-US" altLang="ko-KR" dirty="0">
                <a:latin typeface="Arial" panose="020B0604020202020204" pitchFamily="34" charset="0"/>
                <a:cs typeface="Arial" panose="020B0604020202020204" pitchFamily="34" charset="0"/>
              </a:rPr>
              <a:t>Forecast impact: </a:t>
            </a:r>
            <a:r>
              <a:rPr lang="en-US" altLang="ko-KR" sz="2400" dirty="0">
                <a:solidFill>
                  <a:srgbClr val="FFFF00"/>
                </a:solidFill>
                <a:latin typeface="Arial" panose="020B0604020202020204" pitchFamily="34" charset="0"/>
                <a:cs typeface="Arial" panose="020B0604020202020204" pitchFamily="34" charset="0"/>
              </a:rPr>
              <a:t>GPH @ 300 hPa </a:t>
            </a:r>
            <a:endParaRPr lang="en-US" altLang="ko-KR" sz="2400" dirty="0">
              <a:latin typeface="Arial" panose="020B0604020202020204" pitchFamily="34" charset="0"/>
              <a:cs typeface="Arial" panose="020B0604020202020204" pitchFamily="34" charset="0"/>
            </a:endParaRPr>
          </a:p>
        </p:txBody>
      </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t="67656"/>
          <a:stretch/>
        </p:blipFill>
        <p:spPr>
          <a:xfrm>
            <a:off x="42307" y="1052736"/>
            <a:ext cx="9066197" cy="2436551"/>
          </a:xfrm>
          <a:prstGeom prst="rect">
            <a:avLst/>
          </a:prstGeom>
        </p:spPr>
      </p:pic>
      <p:sp>
        <p:nvSpPr>
          <p:cNvPr id="4" name="직사각형 3"/>
          <p:cNvSpPr/>
          <p:nvPr/>
        </p:nvSpPr>
        <p:spPr>
          <a:xfrm>
            <a:off x="462006" y="3861048"/>
            <a:ext cx="8131353" cy="2308324"/>
          </a:xfrm>
          <a:prstGeom prst="rect">
            <a:avLst/>
          </a:prstGeom>
        </p:spPr>
        <p:txBody>
          <a:bodyPr wrap="square">
            <a:spAutoFit/>
          </a:bodyPr>
          <a:lstStyle/>
          <a:p>
            <a:r>
              <a:rPr lang="en-US" altLang="ko-KR" sz="1600" dirty="0">
                <a:latin typeface="Arial" panose="020B0604020202020204" pitchFamily="34" charset="0"/>
                <a:cs typeface="Arial" panose="020B0604020202020204" pitchFamily="34" charset="0"/>
              </a:rPr>
              <a:t>In 120-hr forecast, both experiments of CTL and EXP are very similar to IFS analysis: inflowing jet into Korea clearly appeared at both cases. </a:t>
            </a: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However, the polar core of spilt jet steam disappeared in CTL at 144-hr forecast. </a:t>
            </a: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Especially, 168-hr forecast field contains three strong jets around Korean Peninsula. EXP is maintaining well this system relatively and the position of the jet through Korea is closer to that of the IFS analysis . </a:t>
            </a:r>
            <a:endParaRPr lang="ko-KR" altLang="ko-KR" sz="1600" dirty="0">
              <a:latin typeface="Arial" panose="020B0604020202020204" pitchFamily="34" charset="0"/>
              <a:cs typeface="Arial" panose="020B0604020202020204" pitchFamily="34" charset="0"/>
            </a:endParaRPr>
          </a:p>
          <a:p>
            <a:endParaRPr lang="ko-KR" altLang="ko-KR" sz="1600" dirty="0">
              <a:latin typeface="Arial" panose="020B0604020202020204" pitchFamily="34" charset="0"/>
              <a:cs typeface="Arial" panose="020B0604020202020204" pitchFamily="34" charset="0"/>
            </a:endParaRPr>
          </a:p>
        </p:txBody>
      </p:sp>
      <p:sp>
        <p:nvSpPr>
          <p:cNvPr id="8" name="직사각형 46"/>
          <p:cNvSpPr>
            <a:spLocks noChangeArrowheads="1"/>
          </p:cNvSpPr>
          <p:nvPr/>
        </p:nvSpPr>
        <p:spPr bwMode="auto">
          <a:xfrm>
            <a:off x="35496" y="487705"/>
            <a:ext cx="3168352"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b="1" dirty="0" smtClean="0">
                <a:solidFill>
                  <a:srgbClr val="CCFF33"/>
                </a:solidFill>
                <a:latin typeface="Arial" charset="0"/>
                <a:ea typeface="굴림" charset="-127"/>
                <a:cs typeface="Arial" charset="0"/>
              </a:rPr>
              <a:t>Case study: </a:t>
            </a:r>
            <a:r>
              <a:rPr lang="en-US" altLang="ko-KR" sz="1200" b="1" dirty="0" smtClean="0">
                <a:solidFill>
                  <a:schemeClr val="bg1"/>
                </a:solidFill>
                <a:latin typeface="Arial" charset="0"/>
                <a:ea typeface="굴림" charset="-127"/>
                <a:cs typeface="Arial" charset="0"/>
              </a:rPr>
              <a:t>initial 20170120_0000 UTC</a:t>
            </a:r>
            <a:endParaRPr lang="en-US" altLang="ko-KR" sz="1200" dirty="0">
              <a:solidFill>
                <a:schemeClr val="bg1"/>
              </a:solidFill>
              <a:latin typeface="Arial" charset="0"/>
              <a:ea typeface="굴림" charset="-127"/>
              <a:cs typeface="Arial" charset="0"/>
            </a:endParaRPr>
          </a:p>
        </p:txBody>
      </p:sp>
      <p:sp>
        <p:nvSpPr>
          <p:cNvPr id="9" name="TextBox 8"/>
          <p:cNvSpPr txBox="1"/>
          <p:nvPr/>
        </p:nvSpPr>
        <p:spPr>
          <a:xfrm>
            <a:off x="8719888" y="6477719"/>
            <a:ext cx="424111" cy="307777"/>
          </a:xfrm>
          <a:prstGeom prst="rect">
            <a:avLst/>
          </a:prstGeom>
          <a:noFill/>
        </p:spPr>
        <p:txBody>
          <a:bodyPr wrap="square" rtlCol="0">
            <a:spAutoFit/>
          </a:bodyPr>
          <a:lstStyle/>
          <a:p>
            <a:r>
              <a:rPr lang="en-US" altLang="ko-KR" sz="1400" dirty="0" smtClean="0"/>
              <a:t>13</a:t>
            </a:r>
            <a:endParaRPr lang="ko-KR" altLang="en-US" sz="1400" dirty="0"/>
          </a:p>
        </p:txBody>
      </p:sp>
    </p:spTree>
    <p:extLst>
      <p:ext uri="{BB962C8B-B14F-4D97-AF65-F5344CB8AC3E}">
        <p14:creationId xmlns:p14="http://schemas.microsoft.com/office/powerpoint/2010/main" val="86853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a:latin typeface="Arial" panose="020B0604020202020204" pitchFamily="34" charset="0"/>
                <a:cs typeface="Arial" panose="020B0604020202020204" pitchFamily="34" charset="0"/>
              </a:rPr>
              <a:t>Forecast impact: </a:t>
            </a:r>
            <a:r>
              <a:rPr lang="en-US" altLang="ko-KR" dirty="0" smtClean="0">
                <a:solidFill>
                  <a:srgbClr val="FFFF00"/>
                </a:solidFill>
                <a:latin typeface="Arial" panose="020B0604020202020204" pitchFamily="34" charset="0"/>
                <a:cs typeface="Arial" panose="020B0604020202020204" pitchFamily="34" charset="0"/>
              </a:rPr>
              <a:t>surface</a:t>
            </a:r>
            <a:endParaRPr lang="ko-KR" altLang="en-US" dirty="0">
              <a:latin typeface="Arial" pitchFamily="34" charset="0"/>
              <a:cs typeface="Arial" pitchFamily="34" charset="0"/>
            </a:endParaRPr>
          </a:p>
        </p:txBody>
      </p:sp>
      <p:sp>
        <p:nvSpPr>
          <p:cNvPr id="8" name="직사각형 46"/>
          <p:cNvSpPr>
            <a:spLocks noChangeArrowheads="1"/>
          </p:cNvSpPr>
          <p:nvPr/>
        </p:nvSpPr>
        <p:spPr bwMode="auto">
          <a:xfrm>
            <a:off x="35496" y="487705"/>
            <a:ext cx="3168352"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b="1" dirty="0" smtClean="0">
                <a:solidFill>
                  <a:srgbClr val="CCFF33"/>
                </a:solidFill>
                <a:latin typeface="Arial" charset="0"/>
                <a:ea typeface="굴림" charset="-127"/>
                <a:cs typeface="Arial" charset="0"/>
              </a:rPr>
              <a:t>Case study: </a:t>
            </a:r>
            <a:r>
              <a:rPr lang="en-US" altLang="ko-KR" sz="1200" b="1" dirty="0" smtClean="0">
                <a:solidFill>
                  <a:schemeClr val="bg1"/>
                </a:solidFill>
                <a:latin typeface="Arial" charset="0"/>
                <a:ea typeface="굴림" charset="-127"/>
                <a:cs typeface="Arial" charset="0"/>
              </a:rPr>
              <a:t>initial 20170120_0000 UTC</a:t>
            </a:r>
            <a:endParaRPr lang="en-US" altLang="ko-KR" sz="1200" dirty="0">
              <a:solidFill>
                <a:schemeClr val="bg1"/>
              </a:solidFill>
              <a:latin typeface="Arial" charset="0"/>
              <a:ea typeface="굴림" charset="-127"/>
              <a:cs typeface="Arial" charset="0"/>
            </a:endParaRPr>
          </a:p>
        </p:txBody>
      </p:sp>
      <p:sp>
        <p:nvSpPr>
          <p:cNvPr id="14" name="TextBox 13"/>
          <p:cNvSpPr txBox="1"/>
          <p:nvPr/>
        </p:nvSpPr>
        <p:spPr>
          <a:xfrm>
            <a:off x="8719888" y="6477719"/>
            <a:ext cx="424111" cy="307777"/>
          </a:xfrm>
          <a:prstGeom prst="rect">
            <a:avLst/>
          </a:prstGeom>
          <a:noFill/>
        </p:spPr>
        <p:txBody>
          <a:bodyPr wrap="square" rtlCol="0">
            <a:spAutoFit/>
          </a:bodyPr>
          <a:lstStyle/>
          <a:p>
            <a:r>
              <a:rPr lang="en-US" altLang="ko-KR" sz="1400" dirty="0" smtClean="0"/>
              <a:t>14</a:t>
            </a:r>
            <a:endParaRPr lang="ko-KR" altLang="en-US" sz="1400" dirty="0"/>
          </a:p>
        </p:txBody>
      </p:sp>
      <p:grpSp>
        <p:nvGrpSpPr>
          <p:cNvPr id="3" name="그룹 2"/>
          <p:cNvGrpSpPr/>
          <p:nvPr/>
        </p:nvGrpSpPr>
        <p:grpSpPr>
          <a:xfrm>
            <a:off x="16446" y="773541"/>
            <a:ext cx="9078832" cy="6131314"/>
            <a:chOff x="-6840" y="793205"/>
            <a:chExt cx="9078832" cy="6131314"/>
          </a:xfrm>
        </p:grpSpPr>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320" y="793205"/>
              <a:ext cx="7379611" cy="5907800"/>
            </a:xfrm>
            <a:prstGeom prst="rect">
              <a:avLst/>
            </a:prstGeom>
          </p:spPr>
        </p:pic>
        <p:sp>
          <p:nvSpPr>
            <p:cNvPr id="9" name="TextBox 8"/>
            <p:cNvSpPr txBox="1"/>
            <p:nvPr/>
          </p:nvSpPr>
          <p:spPr>
            <a:xfrm>
              <a:off x="-6840" y="6585965"/>
              <a:ext cx="2490607" cy="338554"/>
            </a:xfrm>
            <a:prstGeom prst="rect">
              <a:avLst/>
            </a:prstGeom>
            <a:noFill/>
          </p:spPr>
          <p:txBody>
            <a:bodyPr wrap="square" rtlCol="0">
              <a:spAutoFit/>
            </a:bodyPr>
            <a:lstStyle/>
            <a:p>
              <a:r>
                <a:rPr lang="en-US" altLang="ko-KR" sz="800" b="1" dirty="0" smtClean="0"/>
                <a:t>Solid line: sea level pressure</a:t>
              </a:r>
              <a:endParaRPr lang="en-US" altLang="ko-KR" sz="800" b="1" dirty="0"/>
            </a:p>
            <a:p>
              <a:r>
                <a:rPr lang="en-US" altLang="ko-KR" sz="800" b="1" dirty="0" smtClean="0">
                  <a:solidFill>
                    <a:srgbClr val="0000FF"/>
                  </a:solidFill>
                </a:rPr>
                <a:t>Shaded: 6hr accumulated precipitation</a:t>
              </a:r>
              <a:endParaRPr lang="ko-KR" altLang="en-US" sz="800" b="1" dirty="0">
                <a:solidFill>
                  <a:srgbClr val="0000FF"/>
                </a:solidFill>
              </a:endParaRPr>
            </a:p>
          </p:txBody>
        </p:sp>
        <p:sp>
          <p:nvSpPr>
            <p:cNvPr id="15" name="직사각형 14"/>
            <p:cNvSpPr/>
            <p:nvPr/>
          </p:nvSpPr>
          <p:spPr>
            <a:xfrm>
              <a:off x="8218003" y="1670962"/>
              <a:ext cx="818493" cy="646331"/>
            </a:xfrm>
            <a:prstGeom prst="rect">
              <a:avLst/>
            </a:prstGeom>
          </p:spPr>
          <p:txBody>
            <a:bodyPr wrap="square">
              <a:spAutoFit/>
            </a:bodyPr>
            <a:lstStyle/>
            <a:p>
              <a:r>
                <a:rPr lang="en-US" altLang="ko-KR" sz="1200" b="1" dirty="0" smtClean="0">
                  <a:ea typeface="맑은 고딕" panose="020B0503020000020004" pitchFamily="50" charset="-127"/>
                </a:rPr>
                <a:t>CTL and EXP are similar</a:t>
              </a:r>
              <a:endParaRPr lang="ko-KR" altLang="en-US" sz="1200" b="1" dirty="0">
                <a:ea typeface="맑은 고딕" panose="020B0503020000020004" pitchFamily="50" charset="-127"/>
              </a:endParaRPr>
            </a:p>
          </p:txBody>
        </p:sp>
        <p:sp>
          <p:nvSpPr>
            <p:cNvPr id="16" name="직사각형 15"/>
            <p:cNvSpPr/>
            <p:nvPr/>
          </p:nvSpPr>
          <p:spPr>
            <a:xfrm>
              <a:off x="8256644" y="5633074"/>
              <a:ext cx="815348" cy="646331"/>
            </a:xfrm>
            <a:prstGeom prst="rect">
              <a:avLst/>
            </a:prstGeom>
          </p:spPr>
          <p:txBody>
            <a:bodyPr wrap="square">
              <a:spAutoFit/>
            </a:bodyPr>
            <a:lstStyle/>
            <a:p>
              <a:r>
                <a:rPr lang="en-US" altLang="ko-KR" sz="1200" b="1" dirty="0" smtClean="0">
                  <a:ea typeface="맑은 고딕" panose="020B0503020000020004" pitchFamily="50" charset="-127"/>
                </a:rPr>
                <a:t>EXP is superior to CTL</a:t>
              </a:r>
              <a:endParaRPr lang="ko-KR" altLang="en-US" sz="1200" b="1" dirty="0">
                <a:ea typeface="맑은 고딕" panose="020B0503020000020004" pitchFamily="50" charset="-127"/>
              </a:endParaRPr>
            </a:p>
          </p:txBody>
        </p:sp>
        <p:sp>
          <p:nvSpPr>
            <p:cNvPr id="17" name="직사각형 16"/>
            <p:cNvSpPr/>
            <p:nvPr/>
          </p:nvSpPr>
          <p:spPr>
            <a:xfrm>
              <a:off x="8244840" y="3645024"/>
              <a:ext cx="827152" cy="646331"/>
            </a:xfrm>
            <a:prstGeom prst="rect">
              <a:avLst/>
            </a:prstGeom>
          </p:spPr>
          <p:txBody>
            <a:bodyPr wrap="square">
              <a:spAutoFit/>
            </a:bodyPr>
            <a:lstStyle/>
            <a:p>
              <a:r>
                <a:rPr lang="en-US" altLang="ko-KR" sz="1200" b="1" dirty="0" smtClean="0">
                  <a:ea typeface="맑은 고딕" panose="020B0503020000020004" pitchFamily="50" charset="-127"/>
                </a:rPr>
                <a:t>EXP is superior to CTL</a:t>
              </a:r>
              <a:endParaRPr lang="ko-KR" altLang="en-US" sz="1200" b="1" dirty="0">
                <a:ea typeface="맑은 고딕" panose="020B0503020000020004" pitchFamily="50" charset="-127"/>
              </a:endParaRPr>
            </a:p>
          </p:txBody>
        </p:sp>
      </p:grpSp>
    </p:spTree>
    <p:extLst>
      <p:ext uri="{BB962C8B-B14F-4D97-AF65-F5344CB8AC3E}">
        <p14:creationId xmlns:p14="http://schemas.microsoft.com/office/powerpoint/2010/main" val="3279458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a:latin typeface="Arial" panose="020B0604020202020204" pitchFamily="34" charset="0"/>
                <a:cs typeface="Arial" panose="020B0604020202020204" pitchFamily="34" charset="0"/>
              </a:rPr>
              <a:t>Forecast impact: </a:t>
            </a:r>
            <a:r>
              <a:rPr lang="en-US" altLang="ko-KR" dirty="0">
                <a:solidFill>
                  <a:srgbClr val="FFFF00"/>
                </a:solidFill>
                <a:latin typeface="Arial" panose="020B0604020202020204" pitchFamily="34" charset="0"/>
                <a:cs typeface="Arial" panose="020B0604020202020204" pitchFamily="34" charset="0"/>
              </a:rPr>
              <a:t>surface</a:t>
            </a:r>
            <a:endParaRPr lang="ko-KR" altLang="en-US" dirty="0">
              <a:latin typeface="Arial" pitchFamily="34" charset="0"/>
              <a:cs typeface="Arial" pitchFamily="34" charset="0"/>
            </a:endParaRPr>
          </a:p>
        </p:txBody>
      </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t="67110"/>
          <a:stretch/>
        </p:blipFill>
        <p:spPr>
          <a:xfrm>
            <a:off x="35496" y="1124744"/>
            <a:ext cx="9081374" cy="2391155"/>
          </a:xfrm>
          <a:prstGeom prst="rect">
            <a:avLst/>
          </a:prstGeom>
        </p:spPr>
      </p:pic>
      <p:sp>
        <p:nvSpPr>
          <p:cNvPr id="4" name="직사각형 3"/>
          <p:cNvSpPr/>
          <p:nvPr/>
        </p:nvSpPr>
        <p:spPr>
          <a:xfrm>
            <a:off x="288032" y="3861048"/>
            <a:ext cx="8676456" cy="2308324"/>
          </a:xfrm>
          <a:prstGeom prst="rect">
            <a:avLst/>
          </a:prstGeom>
        </p:spPr>
        <p:txBody>
          <a:bodyPr wrap="square">
            <a:spAutoFit/>
          </a:bodyPr>
          <a:lstStyle/>
          <a:p>
            <a:r>
              <a:rPr lang="en-US" altLang="ko-KR" sz="1600" dirty="0">
                <a:latin typeface="Arial" panose="020B0604020202020204" pitchFamily="34" charset="0"/>
                <a:cs typeface="Arial" panose="020B0604020202020204" pitchFamily="34" charset="0"/>
              </a:rPr>
              <a:t>The both experiments of CTL and EXP show a good performance until 120-hr forecast. </a:t>
            </a: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However, impact of CTL on 144-hr forecast decreased unexpectedly: the low pressure system is located in the middle of high pressure over northcentral China.</a:t>
            </a: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In 168-h forecast, KMA analysis weather chart shows the low pressure following on high pressure in the Northeast of Korea. The pressure system in the EXP is more similar to the reference than that of CTL. The high pressure of CTL is standing with elongated shape at 168-hr forecast, which is strikingly different from the KMA weather chart. </a:t>
            </a:r>
            <a:endParaRPr lang="ko-KR" altLang="en-US" sz="1600" dirty="0">
              <a:latin typeface="Arial" panose="020B0604020202020204" pitchFamily="34" charset="0"/>
              <a:cs typeface="Arial" panose="020B0604020202020204" pitchFamily="34" charset="0"/>
            </a:endParaRPr>
          </a:p>
        </p:txBody>
      </p:sp>
      <p:sp>
        <p:nvSpPr>
          <p:cNvPr id="8" name="직사각형 46"/>
          <p:cNvSpPr>
            <a:spLocks noChangeArrowheads="1"/>
          </p:cNvSpPr>
          <p:nvPr/>
        </p:nvSpPr>
        <p:spPr bwMode="auto">
          <a:xfrm>
            <a:off x="35496" y="487705"/>
            <a:ext cx="3168352"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b="1" dirty="0" smtClean="0">
                <a:solidFill>
                  <a:srgbClr val="CCFF33"/>
                </a:solidFill>
                <a:latin typeface="Arial" charset="0"/>
                <a:ea typeface="굴림" charset="-127"/>
                <a:cs typeface="Arial" charset="0"/>
              </a:rPr>
              <a:t>Case study: </a:t>
            </a:r>
            <a:r>
              <a:rPr lang="en-US" altLang="ko-KR" sz="1200" b="1" dirty="0" smtClean="0">
                <a:solidFill>
                  <a:schemeClr val="bg1"/>
                </a:solidFill>
                <a:latin typeface="Arial" charset="0"/>
                <a:ea typeface="굴림" charset="-127"/>
                <a:cs typeface="Arial" charset="0"/>
              </a:rPr>
              <a:t>initial 20170120_0000 UTC</a:t>
            </a:r>
            <a:endParaRPr lang="en-US" altLang="ko-KR" sz="1200" dirty="0">
              <a:solidFill>
                <a:schemeClr val="bg1"/>
              </a:solidFill>
              <a:latin typeface="Arial" charset="0"/>
              <a:ea typeface="굴림" charset="-127"/>
              <a:cs typeface="Arial" charset="0"/>
            </a:endParaRPr>
          </a:p>
        </p:txBody>
      </p:sp>
      <p:sp>
        <p:nvSpPr>
          <p:cNvPr id="9" name="TextBox 8"/>
          <p:cNvSpPr txBox="1"/>
          <p:nvPr/>
        </p:nvSpPr>
        <p:spPr>
          <a:xfrm>
            <a:off x="8719888" y="6477719"/>
            <a:ext cx="424111" cy="307777"/>
          </a:xfrm>
          <a:prstGeom prst="rect">
            <a:avLst/>
          </a:prstGeom>
          <a:noFill/>
        </p:spPr>
        <p:txBody>
          <a:bodyPr wrap="square" rtlCol="0">
            <a:spAutoFit/>
          </a:bodyPr>
          <a:lstStyle/>
          <a:p>
            <a:r>
              <a:rPr lang="en-US" altLang="ko-KR" sz="1400" dirty="0" smtClean="0"/>
              <a:t>15</a:t>
            </a:r>
            <a:endParaRPr lang="ko-KR" altLang="en-US" sz="1400" dirty="0"/>
          </a:p>
        </p:txBody>
      </p:sp>
    </p:spTree>
    <p:extLst>
      <p:ext uri="{BB962C8B-B14F-4D97-AF65-F5344CB8AC3E}">
        <p14:creationId xmlns:p14="http://schemas.microsoft.com/office/powerpoint/2010/main" val="1834055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1979712" y="180000"/>
            <a:ext cx="7056784" cy="490066"/>
          </a:xfrm>
          <a:ln>
            <a:miter lim="800000"/>
            <a:headEnd/>
            <a:tailEnd/>
          </a:ln>
          <a:extLst/>
        </p:spPr>
        <p:txBody>
          <a:bodyPr rtlCol="0"/>
          <a:lstStyle/>
          <a:p>
            <a:pPr eaLnBrk="1" fontAlgn="auto" hangingPunct="1">
              <a:spcAft>
                <a:spcPts val="0"/>
              </a:spcAft>
              <a:defRPr/>
            </a:pPr>
            <a:r>
              <a:rPr lang="en-US" altLang="ko-KR" dirty="0" smtClean="0">
                <a:latin typeface="Arial" pitchFamily="34" charset="0"/>
                <a:cs typeface="Arial" pitchFamily="34" charset="0"/>
              </a:rPr>
              <a:t>Summary</a:t>
            </a:r>
            <a:endParaRPr lang="ko-KR" altLang="en-US" dirty="0">
              <a:latin typeface="Arial" pitchFamily="34" charset="0"/>
              <a:cs typeface="Arial" pitchFamily="34" charset="0"/>
            </a:endParaRPr>
          </a:p>
        </p:txBody>
      </p:sp>
      <p:sp>
        <p:nvSpPr>
          <p:cNvPr id="3" name="직사각형 2"/>
          <p:cNvSpPr/>
          <p:nvPr/>
        </p:nvSpPr>
        <p:spPr>
          <a:xfrm>
            <a:off x="251520" y="1193745"/>
            <a:ext cx="8568952" cy="4662815"/>
          </a:xfrm>
          <a:prstGeom prst="rect">
            <a:avLst/>
          </a:prstGeom>
        </p:spPr>
        <p:txBody>
          <a:bodyPr wrap="square">
            <a:spAutoFit/>
          </a:bodyPr>
          <a:lstStyle/>
          <a:p>
            <a:pPr marL="285750" lvl="0" indent="-285750" algn="just">
              <a:lnSpc>
                <a:spcPct val="150000"/>
              </a:lnSpc>
              <a:buFont typeface="Wingdings" panose="05000000000000000000" pitchFamily="2" charset="2"/>
              <a:buChar char="v"/>
            </a:pPr>
            <a:r>
              <a:rPr lang="en-US" altLang="ko-KR" dirty="0">
                <a:latin typeface="Arial" panose="020B0604020202020204" pitchFamily="34" charset="0"/>
                <a:cs typeface="Arial" panose="020B0604020202020204" pitchFamily="34" charset="0"/>
              </a:rPr>
              <a:t>Assimilation of LEOGEO AMVs shows a globally significant benefit in wind analysis over the 50°–70° latitude band for all levels</a:t>
            </a:r>
            <a:r>
              <a:rPr lang="en-US" altLang="ko-KR" dirty="0" smtClean="0">
                <a:latin typeface="Arial" panose="020B0604020202020204" pitchFamily="34" charset="0"/>
                <a:cs typeface="Arial" panose="020B0604020202020204" pitchFamily="34" charset="0"/>
              </a:rPr>
              <a:t>.</a:t>
            </a:r>
          </a:p>
          <a:p>
            <a:pPr marL="285750" lvl="0" indent="-285750" algn="just">
              <a:lnSpc>
                <a:spcPct val="150000"/>
              </a:lnSpc>
              <a:buFont typeface="Wingdings" panose="05000000000000000000" pitchFamily="2" charset="2"/>
              <a:buChar char="v"/>
            </a:pPr>
            <a:endParaRPr lang="en-US" altLang="ko-KR" dirty="0" smtClean="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v"/>
            </a:pPr>
            <a:r>
              <a:rPr lang="en-US" altLang="ko-KR" dirty="0">
                <a:latin typeface="Arial" panose="020B0604020202020204" pitchFamily="34" charset="0"/>
                <a:cs typeface="Arial" panose="020B0604020202020204" pitchFamily="34" charset="0"/>
              </a:rPr>
              <a:t>Based on a bootstrapping test, the positive forecast impact on wind, temperature, and surface pressure of the LEOGEO AMV assimilation over East Asia has been verified at a 90% statistical significance level. </a:t>
            </a:r>
            <a:endParaRPr lang="ko-KR" altLang="ko-KR" dirty="0">
              <a:latin typeface="Arial" panose="020B0604020202020204" pitchFamily="34" charset="0"/>
              <a:cs typeface="Arial" panose="020B0604020202020204" pitchFamily="34" charset="0"/>
            </a:endParaRPr>
          </a:p>
          <a:p>
            <a:pPr marL="285750" lvl="0" indent="-285750" algn="just">
              <a:lnSpc>
                <a:spcPct val="150000"/>
              </a:lnSpc>
              <a:buFont typeface="Wingdings" panose="05000000000000000000" pitchFamily="2" charset="2"/>
              <a:buChar char="v"/>
            </a:pPr>
            <a:endParaRPr lang="ko-KR" altLang="ko-KR" dirty="0">
              <a:latin typeface="Arial" panose="020B0604020202020204" pitchFamily="34" charset="0"/>
              <a:cs typeface="Arial" panose="020B0604020202020204" pitchFamily="34" charset="0"/>
            </a:endParaRPr>
          </a:p>
          <a:p>
            <a:pPr marL="285750" lvl="0" indent="-285750" algn="just" latinLnBrk="0">
              <a:lnSpc>
                <a:spcPct val="150000"/>
              </a:lnSpc>
              <a:buFont typeface="Wingdings" panose="05000000000000000000" pitchFamily="2" charset="2"/>
              <a:buChar char="v"/>
            </a:pPr>
            <a:r>
              <a:rPr lang="en-US" altLang="ko-KR" dirty="0">
                <a:latin typeface="Arial" panose="020B0604020202020204" pitchFamily="34" charset="0"/>
                <a:cs typeface="Arial" panose="020B0604020202020204" pitchFamily="34" charset="0"/>
              </a:rPr>
              <a:t>Even though its spatial coverage is confined to higher latitudes and the observable variable is wind, not mass, the assimilation of LEOGEO AMVs has a positive impact on the forecast for a synoptic pattern even including wind, temperature and surface pressure over the East Asian domain. </a:t>
            </a:r>
            <a:endParaRPr lang="en-US" altLang="ko-KR" dirty="0" smtClean="0">
              <a:latin typeface="Arial" panose="020B0604020202020204" pitchFamily="34" charset="0"/>
              <a:cs typeface="Arial" panose="020B0604020202020204" pitchFamily="34" charset="0"/>
            </a:endParaRPr>
          </a:p>
        </p:txBody>
      </p:sp>
      <p:sp>
        <p:nvSpPr>
          <p:cNvPr id="7" name="TextBox 6"/>
          <p:cNvSpPr txBox="1"/>
          <p:nvPr/>
        </p:nvSpPr>
        <p:spPr>
          <a:xfrm>
            <a:off x="8719888" y="6477719"/>
            <a:ext cx="424111" cy="307777"/>
          </a:xfrm>
          <a:prstGeom prst="rect">
            <a:avLst/>
          </a:prstGeom>
          <a:noFill/>
        </p:spPr>
        <p:txBody>
          <a:bodyPr wrap="square" rtlCol="0">
            <a:spAutoFit/>
          </a:bodyPr>
          <a:lstStyle/>
          <a:p>
            <a:r>
              <a:rPr lang="en-US" altLang="ko-KR" sz="1400" dirty="0" smtClean="0"/>
              <a:t>16</a:t>
            </a:r>
            <a:endParaRPr lang="ko-KR" altLang="en-US" sz="1400" dirty="0"/>
          </a:p>
        </p:txBody>
      </p:sp>
    </p:spTree>
    <p:extLst>
      <p:ext uri="{BB962C8B-B14F-4D97-AF65-F5344CB8AC3E}">
        <p14:creationId xmlns:p14="http://schemas.microsoft.com/office/powerpoint/2010/main" val="11625808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w.Yoon\Desktop\발표이미지\영문수정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8" y="3984"/>
            <a:ext cx="9162398" cy="6854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19888" y="6477719"/>
            <a:ext cx="424111" cy="307777"/>
          </a:xfrm>
          <a:prstGeom prst="rect">
            <a:avLst/>
          </a:prstGeom>
          <a:noFill/>
        </p:spPr>
        <p:txBody>
          <a:bodyPr wrap="square" rtlCol="0">
            <a:spAutoFit/>
          </a:bodyPr>
          <a:lstStyle/>
          <a:p>
            <a:r>
              <a:rPr lang="en-US" altLang="ko-KR" sz="1400" dirty="0" smtClean="0">
                <a:solidFill>
                  <a:schemeClr val="bg1"/>
                </a:solidFill>
              </a:rPr>
              <a:t>17</a:t>
            </a:r>
            <a:endParaRPr lang="ko-KR" altLang="en-US" sz="1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r>
              <a:rPr lang="en-US" altLang="ko-KR" dirty="0">
                <a:latin typeface="Arial" panose="020B0604020202020204" pitchFamily="34" charset="0"/>
                <a:cs typeface="Arial" panose="020B0604020202020204" pitchFamily="34" charset="0"/>
              </a:rPr>
              <a:t>Forecast impact: </a:t>
            </a:r>
            <a:r>
              <a:rPr lang="en-US" altLang="ko-KR" sz="2400" dirty="0">
                <a:solidFill>
                  <a:srgbClr val="FFFF00"/>
                </a:solidFill>
                <a:latin typeface="Arial" panose="020B0604020202020204" pitchFamily="34" charset="0"/>
                <a:cs typeface="Arial" panose="020B0604020202020204" pitchFamily="34" charset="0"/>
              </a:rPr>
              <a:t>GPH @ </a:t>
            </a:r>
            <a:r>
              <a:rPr lang="en-US" altLang="ko-KR" sz="2400" dirty="0" smtClean="0">
                <a:solidFill>
                  <a:srgbClr val="FFFF00"/>
                </a:solidFill>
                <a:latin typeface="Arial" panose="020B0604020202020204" pitchFamily="34" charset="0"/>
                <a:cs typeface="Arial" panose="020B0604020202020204" pitchFamily="34" charset="0"/>
              </a:rPr>
              <a:t>500 </a:t>
            </a:r>
            <a:r>
              <a:rPr lang="en-US" altLang="ko-KR" sz="2400" dirty="0">
                <a:solidFill>
                  <a:srgbClr val="FFFF00"/>
                </a:solidFill>
                <a:latin typeface="Arial" panose="020B0604020202020204" pitchFamily="34" charset="0"/>
                <a:cs typeface="Arial" panose="020B0604020202020204" pitchFamily="34" charset="0"/>
              </a:rPr>
              <a:t>hPa </a:t>
            </a:r>
            <a:endParaRPr lang="en-US" altLang="ko-KR" sz="2400" dirty="0">
              <a:latin typeface="Arial" panose="020B0604020202020204" pitchFamily="34" charset="0"/>
              <a:cs typeface="Arial" panose="020B0604020202020204" pitchFamily="34" charset="0"/>
            </a:endParaRPr>
          </a:p>
        </p:txBody>
      </p:sp>
      <p:sp>
        <p:nvSpPr>
          <p:cNvPr id="7" name="직사각형 46"/>
          <p:cNvSpPr>
            <a:spLocks noChangeArrowheads="1"/>
          </p:cNvSpPr>
          <p:nvPr/>
        </p:nvSpPr>
        <p:spPr bwMode="auto">
          <a:xfrm>
            <a:off x="35496" y="487705"/>
            <a:ext cx="3168352"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b="1" dirty="0" smtClean="0">
                <a:solidFill>
                  <a:srgbClr val="CCFF33"/>
                </a:solidFill>
                <a:latin typeface="Arial" charset="0"/>
                <a:ea typeface="굴림" charset="-127"/>
                <a:cs typeface="Arial" charset="0"/>
              </a:rPr>
              <a:t>Case study: </a:t>
            </a:r>
            <a:r>
              <a:rPr lang="en-US" altLang="ko-KR" sz="1200" b="1" dirty="0" smtClean="0">
                <a:solidFill>
                  <a:schemeClr val="bg1"/>
                </a:solidFill>
                <a:latin typeface="Arial" charset="0"/>
                <a:ea typeface="굴림" charset="-127"/>
                <a:cs typeface="Arial" charset="0"/>
              </a:rPr>
              <a:t>initial 20170120_0000 UTC</a:t>
            </a:r>
            <a:endParaRPr lang="en-US" altLang="ko-KR" sz="1200" dirty="0">
              <a:solidFill>
                <a:schemeClr val="bg1"/>
              </a:solidFill>
              <a:latin typeface="Arial" charset="0"/>
              <a:ea typeface="굴림" charset="-127"/>
              <a:cs typeface="Arial" charset="0"/>
            </a:endParaRPr>
          </a:p>
        </p:txBody>
      </p:sp>
      <p:sp>
        <p:nvSpPr>
          <p:cNvPr id="18" name="TextBox 17"/>
          <p:cNvSpPr txBox="1"/>
          <p:nvPr/>
        </p:nvSpPr>
        <p:spPr>
          <a:xfrm>
            <a:off x="8719888" y="6477719"/>
            <a:ext cx="424111" cy="307777"/>
          </a:xfrm>
          <a:prstGeom prst="rect">
            <a:avLst/>
          </a:prstGeom>
          <a:noFill/>
        </p:spPr>
        <p:txBody>
          <a:bodyPr wrap="square" rtlCol="0">
            <a:spAutoFit/>
          </a:bodyPr>
          <a:lstStyle/>
          <a:p>
            <a:r>
              <a:rPr lang="en-US" altLang="ko-KR" sz="1400" dirty="0" smtClean="0"/>
              <a:t>18</a:t>
            </a:r>
            <a:endParaRPr lang="ko-KR" altLang="en-US" sz="1400" dirty="0"/>
          </a:p>
        </p:txBody>
      </p:sp>
      <p:grpSp>
        <p:nvGrpSpPr>
          <p:cNvPr id="21" name="그룹 20"/>
          <p:cNvGrpSpPr/>
          <p:nvPr/>
        </p:nvGrpSpPr>
        <p:grpSpPr>
          <a:xfrm>
            <a:off x="107504" y="836712"/>
            <a:ext cx="8917227" cy="6040205"/>
            <a:chOff x="-6839" y="836712"/>
            <a:chExt cx="8917227" cy="6040205"/>
          </a:xfrm>
        </p:grpSpPr>
        <p:sp>
          <p:nvSpPr>
            <p:cNvPr id="13" name="직사각형 12"/>
            <p:cNvSpPr/>
            <p:nvPr/>
          </p:nvSpPr>
          <p:spPr>
            <a:xfrm>
              <a:off x="8151275" y="1814627"/>
              <a:ext cx="737988" cy="553998"/>
            </a:xfrm>
            <a:prstGeom prst="rect">
              <a:avLst/>
            </a:prstGeom>
          </p:spPr>
          <p:txBody>
            <a:bodyPr wrap="square">
              <a:spAutoFit/>
            </a:bodyPr>
            <a:lstStyle/>
            <a:p>
              <a:r>
                <a:rPr lang="en-US" altLang="ko-KR" sz="1000" b="1" dirty="0" smtClean="0">
                  <a:ea typeface="맑은 고딕" panose="020B0503020000020004" pitchFamily="50" charset="-127"/>
                </a:rPr>
                <a:t>EXP is superior to CTL</a:t>
              </a:r>
              <a:endParaRPr lang="ko-KR" altLang="en-US" sz="1000" b="1" dirty="0">
                <a:ea typeface="맑은 고딕" panose="020B0503020000020004" pitchFamily="50" charset="-127"/>
              </a:endParaRP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836712"/>
              <a:ext cx="7106382" cy="5866024"/>
            </a:xfrm>
            <a:prstGeom prst="rect">
              <a:avLst/>
            </a:prstGeom>
          </p:spPr>
        </p:pic>
        <p:sp>
          <p:nvSpPr>
            <p:cNvPr id="3" name="타원 2"/>
            <p:cNvSpPr/>
            <p:nvPr/>
          </p:nvSpPr>
          <p:spPr>
            <a:xfrm>
              <a:off x="1610341" y="1078089"/>
              <a:ext cx="864096" cy="5760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p:cNvSpPr/>
            <p:nvPr/>
          </p:nvSpPr>
          <p:spPr>
            <a:xfrm>
              <a:off x="1602738" y="3124034"/>
              <a:ext cx="1080120" cy="79208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p:cNvSpPr/>
            <p:nvPr/>
          </p:nvSpPr>
          <p:spPr>
            <a:xfrm>
              <a:off x="1835696" y="5093651"/>
              <a:ext cx="1080120" cy="10801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p:cNvSpPr/>
            <p:nvPr/>
          </p:nvSpPr>
          <p:spPr>
            <a:xfrm>
              <a:off x="6346799" y="3140968"/>
              <a:ext cx="1080120" cy="79208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p:cNvSpPr/>
            <p:nvPr/>
          </p:nvSpPr>
          <p:spPr>
            <a:xfrm>
              <a:off x="6588224" y="5059783"/>
              <a:ext cx="1080120" cy="10801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6839" y="6415252"/>
              <a:ext cx="1656184" cy="461665"/>
            </a:xfrm>
            <a:prstGeom prst="rect">
              <a:avLst/>
            </a:prstGeom>
            <a:noFill/>
          </p:spPr>
          <p:txBody>
            <a:bodyPr wrap="square" rtlCol="0">
              <a:spAutoFit/>
            </a:bodyPr>
            <a:lstStyle/>
            <a:p>
              <a:r>
                <a:rPr lang="en-US" altLang="ko-KR" sz="800" b="1" dirty="0" smtClean="0"/>
                <a:t>Solid line: GPH</a:t>
              </a:r>
            </a:p>
            <a:p>
              <a:r>
                <a:rPr lang="en-US" altLang="ko-KR" sz="800" b="1" dirty="0" smtClean="0">
                  <a:solidFill>
                    <a:schemeClr val="accent6">
                      <a:lumMod val="75000"/>
                    </a:schemeClr>
                  </a:solidFill>
                </a:rPr>
                <a:t>Shaded: vorticity</a:t>
              </a:r>
            </a:p>
            <a:p>
              <a:r>
                <a:rPr lang="en-US" altLang="ko-KR" sz="800" b="1" dirty="0" smtClean="0">
                  <a:solidFill>
                    <a:srgbClr val="FF0000"/>
                  </a:solidFill>
                </a:rPr>
                <a:t>Dashed line: temperature</a:t>
              </a:r>
              <a:endParaRPr lang="ko-KR" altLang="en-US" sz="800" b="1" dirty="0">
                <a:solidFill>
                  <a:srgbClr val="FF0000"/>
                </a:solidFill>
              </a:endParaRPr>
            </a:p>
          </p:txBody>
        </p:sp>
        <p:sp>
          <p:nvSpPr>
            <p:cNvPr id="16" name="타원 15"/>
            <p:cNvSpPr/>
            <p:nvPr/>
          </p:nvSpPr>
          <p:spPr>
            <a:xfrm>
              <a:off x="6300192" y="1116277"/>
              <a:ext cx="864096" cy="5760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오른쪽 화살표 4"/>
            <p:cNvSpPr/>
            <p:nvPr/>
          </p:nvSpPr>
          <p:spPr>
            <a:xfrm rot="18156647">
              <a:off x="4055267" y="5374978"/>
              <a:ext cx="316762" cy="19865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8154492" y="3739098"/>
              <a:ext cx="737988" cy="553998"/>
            </a:xfrm>
            <a:prstGeom prst="rect">
              <a:avLst/>
            </a:prstGeom>
          </p:spPr>
          <p:txBody>
            <a:bodyPr wrap="square">
              <a:spAutoFit/>
            </a:bodyPr>
            <a:lstStyle/>
            <a:p>
              <a:r>
                <a:rPr lang="en-US" altLang="ko-KR" sz="1000" b="1" dirty="0" smtClean="0">
                  <a:ea typeface="맑은 고딕" panose="020B0503020000020004" pitchFamily="50" charset="-127"/>
                </a:rPr>
                <a:t>EXP is superior to CTL</a:t>
              </a:r>
              <a:endParaRPr lang="ko-KR" altLang="en-US" sz="1000" b="1" dirty="0">
                <a:ea typeface="맑은 고딕" panose="020B0503020000020004" pitchFamily="50" charset="-127"/>
              </a:endParaRPr>
            </a:p>
          </p:txBody>
        </p:sp>
        <p:sp>
          <p:nvSpPr>
            <p:cNvPr id="20" name="직사각형 19"/>
            <p:cNvSpPr/>
            <p:nvPr/>
          </p:nvSpPr>
          <p:spPr>
            <a:xfrm>
              <a:off x="8172400" y="5683314"/>
              <a:ext cx="737988" cy="553998"/>
            </a:xfrm>
            <a:prstGeom prst="rect">
              <a:avLst/>
            </a:prstGeom>
          </p:spPr>
          <p:txBody>
            <a:bodyPr wrap="square">
              <a:spAutoFit/>
            </a:bodyPr>
            <a:lstStyle/>
            <a:p>
              <a:r>
                <a:rPr lang="en-US" altLang="ko-KR" sz="1000" b="1" dirty="0" smtClean="0">
                  <a:ea typeface="맑은 고딕" panose="020B0503020000020004" pitchFamily="50" charset="-127"/>
                </a:rPr>
                <a:t>EXP is superior to CTL</a:t>
              </a:r>
              <a:endParaRPr lang="ko-KR" altLang="en-US" sz="1000" b="1" dirty="0">
                <a:ea typeface="맑은 고딕" panose="020B0503020000020004" pitchFamily="50" charset="-127"/>
              </a:endParaRPr>
            </a:p>
          </p:txBody>
        </p:sp>
      </p:grpSp>
    </p:spTree>
    <p:extLst>
      <p:ext uri="{BB962C8B-B14F-4D97-AF65-F5344CB8AC3E}">
        <p14:creationId xmlns:p14="http://schemas.microsoft.com/office/powerpoint/2010/main" val="3889333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r>
              <a:rPr lang="en-US" altLang="ko-KR" dirty="0">
                <a:latin typeface="Arial" panose="020B0604020202020204" pitchFamily="34" charset="0"/>
                <a:cs typeface="Arial" panose="020B0604020202020204" pitchFamily="34" charset="0"/>
              </a:rPr>
              <a:t>Forecast impact: </a:t>
            </a:r>
            <a:r>
              <a:rPr lang="en-US" altLang="ko-KR" sz="2400" dirty="0">
                <a:solidFill>
                  <a:srgbClr val="FFFF00"/>
                </a:solidFill>
                <a:latin typeface="Arial" panose="020B0604020202020204" pitchFamily="34" charset="0"/>
                <a:cs typeface="Arial" panose="020B0604020202020204" pitchFamily="34" charset="0"/>
              </a:rPr>
              <a:t>GPH @ </a:t>
            </a:r>
            <a:r>
              <a:rPr lang="en-US" altLang="ko-KR" sz="2400" dirty="0" smtClean="0">
                <a:solidFill>
                  <a:srgbClr val="FFFF00"/>
                </a:solidFill>
                <a:latin typeface="Arial" panose="020B0604020202020204" pitchFamily="34" charset="0"/>
                <a:cs typeface="Arial" panose="020B0604020202020204" pitchFamily="34" charset="0"/>
              </a:rPr>
              <a:t>500 </a:t>
            </a:r>
            <a:r>
              <a:rPr lang="en-US" altLang="ko-KR" sz="2400" dirty="0">
                <a:solidFill>
                  <a:srgbClr val="FFFF00"/>
                </a:solidFill>
                <a:latin typeface="Arial" panose="020B0604020202020204" pitchFamily="34" charset="0"/>
                <a:cs typeface="Arial" panose="020B0604020202020204" pitchFamily="34" charset="0"/>
              </a:rPr>
              <a:t>hPa </a:t>
            </a:r>
            <a:endParaRPr lang="en-US" altLang="ko-KR" sz="2400" dirty="0">
              <a:latin typeface="Arial" panose="020B0604020202020204" pitchFamily="34" charset="0"/>
              <a:cs typeface="Arial" panose="020B0604020202020204" pitchFamily="34" charset="0"/>
            </a:endParaRPr>
          </a:p>
        </p:txBody>
      </p:sp>
      <p:sp>
        <p:nvSpPr>
          <p:cNvPr id="4" name="직사각형 3"/>
          <p:cNvSpPr/>
          <p:nvPr/>
        </p:nvSpPr>
        <p:spPr>
          <a:xfrm>
            <a:off x="220394" y="3861048"/>
            <a:ext cx="8748899" cy="2554545"/>
          </a:xfrm>
          <a:prstGeom prst="rect">
            <a:avLst/>
          </a:prstGeom>
        </p:spPr>
        <p:txBody>
          <a:bodyPr wrap="square">
            <a:spAutoFit/>
          </a:bodyPr>
          <a:lstStyle/>
          <a:p>
            <a:r>
              <a:rPr lang="en-US" altLang="ko-KR" sz="1600" dirty="0">
                <a:latin typeface="Arial" panose="020B0604020202020204" pitchFamily="34" charset="0"/>
                <a:cs typeface="Arial" panose="020B0604020202020204" pitchFamily="34" charset="0"/>
              </a:rPr>
              <a:t>Arctic system is getting closer to the northern part of the Korean Peninsula. Inflowing pattern of winds at EXP is more similar than that of CTL, compared to IFS analysis. </a:t>
            </a: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Low pressure systems, which has a triangle shape, around Lake Baikal are clearly maintained until 168-hr forecast of EXP, while high pressure is located in the left side of Lake Baikal at CTL.</a:t>
            </a: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In EXP with LEOGEO AMVs, the intensity of low pressure at the North Pole is stronger than that of CTL initially (not shown). Propagation of the stronger low-pressure system from the Arctic to just the northwest of Lake Baikal finally abandons the intrusion of the high pressure in the case of CTL. The resultant </a:t>
            </a:r>
            <a:r>
              <a:rPr lang="en-US" altLang="ko-KR" sz="1600" dirty="0" err="1">
                <a:latin typeface="Arial" panose="020B0604020202020204" pitchFamily="34" charset="0"/>
                <a:cs typeface="Arial" panose="020B0604020202020204" pitchFamily="34" charset="0"/>
              </a:rPr>
              <a:t>baroclinicity</a:t>
            </a:r>
            <a:r>
              <a:rPr lang="en-US" altLang="ko-KR" sz="1600" dirty="0">
                <a:latin typeface="Arial" panose="020B0604020202020204" pitchFamily="34" charset="0"/>
                <a:cs typeface="Arial" panose="020B0604020202020204" pitchFamily="34" charset="0"/>
              </a:rPr>
              <a:t> is associated with the polar branch of the jets</a:t>
            </a:r>
            <a:r>
              <a:rPr lang="en-US" altLang="ko-KR" sz="1600" dirty="0" smtClean="0">
                <a:latin typeface="Arial" panose="020B0604020202020204" pitchFamily="34" charset="0"/>
                <a:cs typeface="Arial" panose="020B0604020202020204" pitchFamily="34" charset="0"/>
              </a:rPr>
              <a:t>.</a:t>
            </a:r>
            <a:endParaRPr lang="en-US" altLang="ko-KR" sz="1600" dirty="0">
              <a:latin typeface="Arial" panose="020B0604020202020204" pitchFamily="34" charset="0"/>
              <a:cs typeface="Arial" panose="020B0604020202020204" pitchFamily="34" charset="0"/>
            </a:endParaRPr>
          </a:p>
        </p:txBody>
      </p:sp>
      <p:sp>
        <p:nvSpPr>
          <p:cNvPr id="8" name="직사각형 46"/>
          <p:cNvSpPr>
            <a:spLocks noChangeArrowheads="1"/>
          </p:cNvSpPr>
          <p:nvPr/>
        </p:nvSpPr>
        <p:spPr bwMode="auto">
          <a:xfrm>
            <a:off x="35496" y="487705"/>
            <a:ext cx="3168352"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b="1" dirty="0" smtClean="0">
                <a:solidFill>
                  <a:srgbClr val="CCFF33"/>
                </a:solidFill>
                <a:latin typeface="Arial" charset="0"/>
                <a:ea typeface="굴림" charset="-127"/>
                <a:cs typeface="Arial" charset="0"/>
              </a:rPr>
              <a:t>Case study: </a:t>
            </a:r>
            <a:r>
              <a:rPr lang="en-US" altLang="ko-KR" sz="1200" b="1" dirty="0" smtClean="0">
                <a:solidFill>
                  <a:schemeClr val="bg1"/>
                </a:solidFill>
                <a:latin typeface="Arial" charset="0"/>
                <a:ea typeface="굴림" charset="-127"/>
                <a:cs typeface="Arial" charset="0"/>
              </a:rPr>
              <a:t>initial 20170120_0000 UTC</a:t>
            </a:r>
            <a:endParaRPr lang="en-US" altLang="ko-KR" sz="1200" dirty="0">
              <a:solidFill>
                <a:schemeClr val="bg1"/>
              </a:solidFill>
              <a:latin typeface="Arial" charset="0"/>
              <a:ea typeface="굴림" charset="-127"/>
              <a:cs typeface="Arial" charset="0"/>
            </a:endParaRPr>
          </a:p>
        </p:txBody>
      </p:sp>
      <p:grpSp>
        <p:nvGrpSpPr>
          <p:cNvPr id="3" name="그룹 2"/>
          <p:cNvGrpSpPr/>
          <p:nvPr/>
        </p:nvGrpSpPr>
        <p:grpSpPr>
          <a:xfrm>
            <a:off x="-1575" y="1124744"/>
            <a:ext cx="9101612" cy="2379143"/>
            <a:chOff x="-1575" y="1124744"/>
            <a:chExt cx="9101612" cy="2379143"/>
          </a:xfrm>
        </p:grpSpPr>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t="68333"/>
            <a:stretch/>
          </p:blipFill>
          <p:spPr>
            <a:xfrm>
              <a:off x="-1575" y="1124744"/>
              <a:ext cx="9101612" cy="2379143"/>
            </a:xfrm>
            <a:prstGeom prst="rect">
              <a:avLst/>
            </a:prstGeom>
          </p:spPr>
        </p:pic>
        <p:sp>
          <p:nvSpPr>
            <p:cNvPr id="9" name="타원 8"/>
            <p:cNvSpPr/>
            <p:nvPr/>
          </p:nvSpPr>
          <p:spPr>
            <a:xfrm>
              <a:off x="1068961" y="1375452"/>
              <a:ext cx="1296144" cy="12961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p:cNvSpPr/>
            <p:nvPr/>
          </p:nvSpPr>
          <p:spPr>
            <a:xfrm>
              <a:off x="7092280" y="1394114"/>
              <a:ext cx="1296144" cy="12961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1" name="오른쪽 화살표 10"/>
          <p:cNvSpPr/>
          <p:nvPr/>
        </p:nvSpPr>
        <p:spPr>
          <a:xfrm rot="18156647">
            <a:off x="3893498" y="1774578"/>
            <a:ext cx="316762" cy="19865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8719888" y="6477719"/>
            <a:ext cx="424111" cy="307777"/>
          </a:xfrm>
          <a:prstGeom prst="rect">
            <a:avLst/>
          </a:prstGeom>
          <a:noFill/>
        </p:spPr>
        <p:txBody>
          <a:bodyPr wrap="square" rtlCol="0">
            <a:spAutoFit/>
          </a:bodyPr>
          <a:lstStyle/>
          <a:p>
            <a:r>
              <a:rPr lang="en-US" altLang="ko-KR" sz="1400" dirty="0" smtClean="0"/>
              <a:t>19</a:t>
            </a:r>
            <a:endParaRPr lang="ko-KR" altLang="en-US" sz="1400" dirty="0"/>
          </a:p>
        </p:txBody>
      </p:sp>
    </p:spTree>
    <p:extLst>
      <p:ext uri="{BB962C8B-B14F-4D97-AF65-F5344CB8AC3E}">
        <p14:creationId xmlns:p14="http://schemas.microsoft.com/office/powerpoint/2010/main" val="3104073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
          <p:cNvSpPr txBox="1">
            <a:spLocks noChangeArrowheads="1"/>
          </p:cNvSpPr>
          <p:nvPr/>
        </p:nvSpPr>
        <p:spPr bwMode="auto">
          <a:xfrm>
            <a:off x="435897" y="5733256"/>
            <a:ext cx="8483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r>
              <a:rPr lang="en-US" altLang="ko-KR" sz="1400" b="1" dirty="0">
                <a:latin typeface="Arial" panose="020B0604020202020204" pitchFamily="34" charset="0"/>
                <a:ea typeface="굴림" charset="-127"/>
                <a:cs typeface="Arial" panose="020B0604020202020204" pitchFamily="34" charset="0"/>
              </a:rPr>
              <a:t>Used satellites: </a:t>
            </a:r>
            <a:r>
              <a:rPr lang="en-US" altLang="ko-KR" sz="1400" dirty="0">
                <a:latin typeface="Arial" panose="020B0604020202020204" pitchFamily="34" charset="0"/>
                <a:ea typeface="굴림" charset="-127"/>
                <a:cs typeface="Arial" panose="020B0604020202020204" pitchFamily="34" charset="0"/>
              </a:rPr>
              <a:t>Meteosat-10, FY-2D, GOES-13/15, MTSAT-2, NOAA-15/18/19, </a:t>
            </a:r>
            <a:r>
              <a:rPr lang="en-US" altLang="ko-KR" sz="1400" dirty="0" err="1">
                <a:latin typeface="Arial" panose="020B0604020202020204" pitchFamily="34" charset="0"/>
                <a:ea typeface="굴림" charset="-127"/>
                <a:cs typeface="Arial" panose="020B0604020202020204" pitchFamily="34" charset="0"/>
              </a:rPr>
              <a:t>MetOp</a:t>
            </a:r>
            <a:r>
              <a:rPr lang="en-US" altLang="ko-KR" sz="1400" dirty="0">
                <a:latin typeface="Arial" panose="020B0604020202020204" pitchFamily="34" charset="0"/>
                <a:ea typeface="굴림" charset="-127"/>
                <a:cs typeface="Arial" panose="020B0604020202020204" pitchFamily="34" charset="0"/>
              </a:rPr>
              <a:t>-A/B</a:t>
            </a:r>
          </a:p>
          <a:p>
            <a:pPr eaLnBrk="1" hangingPunct="1">
              <a:spcBef>
                <a:spcPct val="0"/>
              </a:spcBef>
              <a:buFontTx/>
              <a:buNone/>
            </a:pPr>
            <a:r>
              <a:rPr lang="en-US" altLang="ko-KR" sz="1400" dirty="0" smtClean="0">
                <a:latin typeface="Arial" panose="020B0604020202020204" pitchFamily="34" charset="0"/>
                <a:ea typeface="굴림" charset="-127"/>
                <a:cs typeface="Arial" panose="020B0604020202020204" pitchFamily="34" charset="0"/>
              </a:rPr>
              <a:t> - Resulting </a:t>
            </a:r>
            <a:r>
              <a:rPr lang="en-US" altLang="ko-KR" sz="1400" dirty="0">
                <a:latin typeface="Arial" panose="020B0604020202020204" pitchFamily="34" charset="0"/>
                <a:ea typeface="굴림" charset="-127"/>
                <a:cs typeface="Arial" panose="020B0604020202020204" pitchFamily="34" charset="0"/>
              </a:rPr>
              <a:t>AMVs are a mix of LEO-LEO (10%), LEO-GEO (25%), and GEO-GEO (65</a:t>
            </a:r>
            <a:r>
              <a:rPr lang="en-US" altLang="ko-KR" sz="1400" dirty="0" smtClean="0">
                <a:latin typeface="Arial" panose="020B0604020202020204" pitchFamily="34" charset="0"/>
                <a:ea typeface="굴림" charset="-127"/>
                <a:cs typeface="Arial" panose="020B0604020202020204" pitchFamily="34" charset="0"/>
              </a:rPr>
              <a:t>%) (Warrick, 2015) </a:t>
            </a:r>
            <a:endParaRPr lang="ko-KR" altLang="en-US" sz="1400" dirty="0">
              <a:latin typeface="Arial" panose="020B0604020202020204" pitchFamily="34" charset="0"/>
              <a:ea typeface="굴림" charset="-127"/>
              <a:cs typeface="Arial" panose="020B0604020202020204" pitchFamily="34" charset="0"/>
            </a:endParaRPr>
          </a:p>
        </p:txBody>
      </p:sp>
      <p:sp>
        <p:nvSpPr>
          <p:cNvPr id="50"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smtClean="0">
                <a:latin typeface="Arial" pitchFamily="34" charset="0"/>
                <a:cs typeface="Arial" pitchFamily="34" charset="0"/>
              </a:rPr>
              <a:t>LEOGEO AMVs</a:t>
            </a:r>
            <a:endParaRPr lang="ko-KR" altLang="en-US" dirty="0">
              <a:latin typeface="Arial" pitchFamily="34" charset="0"/>
              <a:cs typeface="Arial" pitchFamily="34" charset="0"/>
            </a:endParaRPr>
          </a:p>
        </p:txBody>
      </p:sp>
      <p:sp>
        <p:nvSpPr>
          <p:cNvPr id="62" name="직사각형 61"/>
          <p:cNvSpPr/>
          <p:nvPr/>
        </p:nvSpPr>
        <p:spPr>
          <a:xfrm>
            <a:off x="207131" y="4941168"/>
            <a:ext cx="8872798" cy="523220"/>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LEOGEO AMVs have been </a:t>
            </a:r>
            <a:r>
              <a:rPr lang="en-US" altLang="ko-KR" sz="1400" dirty="0" smtClean="0">
                <a:latin typeface="Arial" panose="020B0604020202020204" pitchFamily="34" charset="0"/>
                <a:cs typeface="Arial" panose="020B0604020202020204" pitchFamily="34" charset="0"/>
              </a:rPr>
              <a:t>used </a:t>
            </a:r>
            <a:r>
              <a:rPr lang="en-US" altLang="ko-KR" sz="1400" dirty="0">
                <a:latin typeface="Arial" panose="020B0604020202020204" pitchFamily="34" charset="0"/>
                <a:cs typeface="Arial" panose="020B0604020202020204" pitchFamily="34" charset="0"/>
              </a:rPr>
              <a:t>in the latitudinal zone from approximately 60° to 70</a:t>
            </a:r>
            <a:r>
              <a:rPr lang="en-US" altLang="ko-KR" sz="1400" dirty="0" smtClean="0">
                <a:latin typeface="Arial" panose="020B0604020202020204" pitchFamily="34" charset="0"/>
                <a:cs typeface="Arial" panose="020B0604020202020204" pitchFamily="34" charset="0"/>
              </a:rPr>
              <a:t>°</a:t>
            </a:r>
            <a:r>
              <a:rPr lang="en-US" altLang="ko-KR" sz="1400" dirty="0">
                <a:latin typeface="Arial" panose="020B0604020202020204" pitchFamily="34" charset="0"/>
                <a:cs typeface="Arial" panose="020B0604020202020204" pitchFamily="34" charset="0"/>
              </a:rPr>
              <a:t> </a:t>
            </a:r>
            <a:r>
              <a:rPr lang="en-US" altLang="ko-KR" sz="1400" dirty="0" smtClean="0">
                <a:latin typeface="Arial" panose="020B0604020202020204" pitchFamily="34" charset="0"/>
                <a:cs typeface="Arial" panose="020B0604020202020204" pitchFamily="34" charset="0"/>
              </a:rPr>
              <a:t>(300-900 </a:t>
            </a:r>
            <a:r>
              <a:rPr lang="en-US" altLang="ko-KR" sz="1400" dirty="0" err="1" smtClean="0">
                <a:latin typeface="Arial" panose="020B0604020202020204" pitchFamily="34" charset="0"/>
                <a:cs typeface="Arial" panose="020B0604020202020204" pitchFamily="34" charset="0"/>
              </a:rPr>
              <a:t>hPa</a:t>
            </a:r>
            <a:r>
              <a:rPr lang="en-US" altLang="ko-KR" sz="1400" dirty="0" smtClean="0">
                <a:latin typeface="Arial" panose="020B0604020202020204" pitchFamily="34" charset="0"/>
                <a:cs typeface="Arial" panose="020B0604020202020204" pitchFamily="34" charset="0"/>
              </a:rPr>
              <a:t>, QI &gt; 50). In winter season, spatial blacklisting is applied to remove jet winds in the Northern Hemisphere (NH).  </a:t>
            </a:r>
            <a:endParaRPr lang="en-US" altLang="ko-KR" sz="1400" dirty="0">
              <a:latin typeface="Arial" panose="020B0604020202020204" pitchFamily="34" charset="0"/>
              <a:cs typeface="Arial" panose="020B0604020202020204" pitchFamily="34" charset="0"/>
            </a:endParaRPr>
          </a:p>
        </p:txBody>
      </p:sp>
      <p:sp>
        <p:nvSpPr>
          <p:cNvPr id="15" name="TextBox 14"/>
          <p:cNvSpPr txBox="1"/>
          <p:nvPr/>
        </p:nvSpPr>
        <p:spPr>
          <a:xfrm>
            <a:off x="8719889" y="6477719"/>
            <a:ext cx="360040" cy="307777"/>
          </a:xfrm>
          <a:prstGeom prst="rect">
            <a:avLst/>
          </a:prstGeom>
          <a:noFill/>
        </p:spPr>
        <p:txBody>
          <a:bodyPr wrap="square" rtlCol="0">
            <a:spAutoFit/>
          </a:bodyPr>
          <a:lstStyle/>
          <a:p>
            <a:r>
              <a:rPr lang="en-US" altLang="ko-KR" sz="1400" dirty="0" smtClean="0"/>
              <a:t>2</a:t>
            </a:r>
            <a:endParaRPr lang="ko-KR" altLang="en-US" sz="1400" dirty="0"/>
          </a:p>
        </p:txBody>
      </p:sp>
      <p:grpSp>
        <p:nvGrpSpPr>
          <p:cNvPr id="11" name="그룹 10"/>
          <p:cNvGrpSpPr/>
          <p:nvPr/>
        </p:nvGrpSpPr>
        <p:grpSpPr>
          <a:xfrm>
            <a:off x="515467" y="991761"/>
            <a:ext cx="3192437" cy="3663482"/>
            <a:chOff x="515467" y="974005"/>
            <a:chExt cx="3192437" cy="3663482"/>
          </a:xfrm>
        </p:grpSpPr>
        <p:grpSp>
          <p:nvGrpSpPr>
            <p:cNvPr id="3" name="그룹 2"/>
            <p:cNvGrpSpPr/>
            <p:nvPr/>
          </p:nvGrpSpPr>
          <p:grpSpPr>
            <a:xfrm>
              <a:off x="515467" y="1244406"/>
              <a:ext cx="3135630" cy="3128010"/>
              <a:chOff x="515467" y="1597134"/>
              <a:chExt cx="3135630" cy="3128010"/>
            </a:xfrm>
          </p:grpSpPr>
          <p:pic>
            <p:nvPicPr>
              <p:cNvPr id="1026" name="Picture 2" descr="C:\Users\kiaps\Documents\K-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467" y="1597134"/>
                <a:ext cx="3135630" cy="3128010"/>
              </a:xfrm>
              <a:prstGeom prst="rect">
                <a:avLst/>
              </a:prstGeom>
              <a:noFill/>
              <a:extLst>
                <a:ext uri="{909E8E84-426E-40DD-AFC4-6F175D3DCCD1}">
                  <a14:hiddenFill xmlns:a14="http://schemas.microsoft.com/office/drawing/2010/main">
                    <a:solidFill>
                      <a:srgbClr val="FFFFFF"/>
                    </a:solidFill>
                  </a14:hiddenFill>
                </a:ext>
              </a:extLst>
            </p:spPr>
          </p:pic>
          <p:sp>
            <p:nvSpPr>
              <p:cNvPr id="12330" name="TextBox 6"/>
              <p:cNvSpPr txBox="1">
                <a:spLocks noChangeArrowheads="1"/>
              </p:cNvSpPr>
              <p:nvPr/>
            </p:nvSpPr>
            <p:spPr bwMode="auto">
              <a:xfrm>
                <a:off x="533476" y="3645024"/>
                <a:ext cx="2623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r>
                  <a:rPr lang="en-US" altLang="ko-KR" sz="1400" dirty="0">
                    <a:solidFill>
                      <a:srgbClr val="0000FF"/>
                    </a:solidFill>
                    <a:ea typeface="굴림" charset="-127"/>
                  </a:rPr>
                  <a:t>Blue  : 1 satellite</a:t>
                </a:r>
              </a:p>
              <a:p>
                <a:pPr eaLnBrk="1" hangingPunct="1">
                  <a:spcBef>
                    <a:spcPct val="0"/>
                  </a:spcBef>
                  <a:buFontTx/>
                  <a:buNone/>
                </a:pPr>
                <a:r>
                  <a:rPr lang="en-US" altLang="ko-KR" sz="1400" dirty="0">
                    <a:solidFill>
                      <a:srgbClr val="FF0000"/>
                    </a:solidFill>
                    <a:ea typeface="굴림" charset="-127"/>
                  </a:rPr>
                  <a:t>Red   : 2 satellites</a:t>
                </a:r>
              </a:p>
              <a:p>
                <a:pPr eaLnBrk="1" hangingPunct="1">
                  <a:spcBef>
                    <a:spcPct val="0"/>
                  </a:spcBef>
                  <a:buFontTx/>
                  <a:buNone/>
                </a:pPr>
                <a:r>
                  <a:rPr lang="en-US" altLang="ko-KR" sz="1400" dirty="0">
                    <a:solidFill>
                      <a:srgbClr val="FFC000"/>
                    </a:solidFill>
                    <a:ea typeface="굴림" charset="-127"/>
                  </a:rPr>
                  <a:t>Yellow: 3 </a:t>
                </a:r>
                <a:r>
                  <a:rPr lang="en-US" altLang="ko-KR" sz="1400" dirty="0" smtClean="0">
                    <a:solidFill>
                      <a:srgbClr val="FFC000"/>
                    </a:solidFill>
                    <a:ea typeface="굴림" charset="-127"/>
                  </a:rPr>
                  <a:t>satellites</a:t>
                </a:r>
              </a:p>
              <a:p>
                <a:pPr eaLnBrk="1" hangingPunct="1">
                  <a:spcBef>
                    <a:spcPct val="0"/>
                  </a:spcBef>
                  <a:buNone/>
                </a:pPr>
                <a:r>
                  <a:rPr lang="en-US" altLang="ko-KR" sz="1400" dirty="0" smtClean="0">
                    <a:solidFill>
                      <a:srgbClr val="99FF33"/>
                    </a:solidFill>
                    <a:ea typeface="굴림" charset="-127"/>
                  </a:rPr>
                  <a:t>Green: Potential targets</a:t>
                </a:r>
                <a:endParaRPr lang="ko-KR" altLang="en-US" sz="1400" dirty="0">
                  <a:solidFill>
                    <a:srgbClr val="99FF33"/>
                  </a:solidFill>
                  <a:ea typeface="굴림" charset="-127"/>
                </a:endParaRPr>
              </a:p>
            </p:txBody>
          </p:sp>
        </p:grpSp>
        <p:sp>
          <p:nvSpPr>
            <p:cNvPr id="7" name="직사각형 6"/>
            <p:cNvSpPr/>
            <p:nvPr/>
          </p:nvSpPr>
          <p:spPr>
            <a:xfrm>
              <a:off x="1591619" y="4360488"/>
              <a:ext cx="2116285" cy="276999"/>
            </a:xfrm>
            <a:prstGeom prst="rect">
              <a:avLst/>
            </a:prstGeom>
          </p:spPr>
          <p:txBody>
            <a:bodyPr wrap="none">
              <a:spAutoFit/>
            </a:bodyPr>
            <a:lstStyle/>
            <a:p>
              <a:r>
                <a:rPr lang="en-US" altLang="ko-KR" sz="1200" dirty="0" err="1" smtClean="0">
                  <a:latin typeface="Arial" panose="020B0604020202020204" pitchFamily="34" charset="0"/>
                  <a:cs typeface="Arial" panose="020B0604020202020204" pitchFamily="34" charset="0"/>
                </a:rPr>
                <a:t>Santek</a:t>
              </a:r>
              <a:r>
                <a:rPr lang="en-US" altLang="ko-KR" sz="1200" dirty="0" smtClean="0">
                  <a:latin typeface="Arial" panose="020B0604020202020204" pitchFamily="34" charset="0"/>
                  <a:cs typeface="Arial" panose="020B0604020202020204" pitchFamily="34" charset="0"/>
                </a:rPr>
                <a:t> et</a:t>
              </a:r>
              <a:r>
                <a:rPr lang="ko-KR" altLang="en-US" sz="1200" dirty="0" smtClean="0">
                  <a:latin typeface="Arial" panose="020B0604020202020204" pitchFamily="34" charset="0"/>
                  <a:cs typeface="Arial" panose="020B0604020202020204" pitchFamily="34" charset="0"/>
                </a:rPr>
                <a:t> </a:t>
              </a:r>
              <a:r>
                <a:rPr lang="en-US" altLang="ko-KR" sz="1200" dirty="0" smtClean="0">
                  <a:latin typeface="Arial" panose="020B0604020202020204" pitchFamily="34" charset="0"/>
                  <a:cs typeface="Arial" panose="020B0604020202020204" pitchFamily="34" charset="0"/>
                </a:rPr>
                <a:t>al. (2016, IWW13)</a:t>
              </a:r>
              <a:endParaRPr lang="ko-KR" altLang="en-US" sz="1200" dirty="0"/>
            </a:p>
          </p:txBody>
        </p:sp>
        <p:sp>
          <p:nvSpPr>
            <p:cNvPr id="10" name="직사각형 9"/>
            <p:cNvSpPr/>
            <p:nvPr/>
          </p:nvSpPr>
          <p:spPr>
            <a:xfrm>
              <a:off x="755576" y="974005"/>
              <a:ext cx="2641774" cy="276999"/>
            </a:xfrm>
            <a:prstGeom prst="rect">
              <a:avLst/>
            </a:prstGeom>
          </p:spPr>
          <p:txBody>
            <a:bodyPr wrap="square">
              <a:spAutoFit/>
            </a:bodyPr>
            <a:lstStyle/>
            <a:p>
              <a:r>
                <a:rPr lang="en-US" altLang="ko-KR" sz="1200" b="1" dirty="0" smtClean="0">
                  <a:latin typeface="Arial" panose="020B0604020202020204" pitchFamily="34" charset="0"/>
                  <a:cs typeface="Arial" panose="020B0604020202020204" pitchFamily="34" charset="0"/>
                </a:rPr>
                <a:t>LEOGEO satellite derived winds</a:t>
              </a:r>
              <a:endParaRPr lang="ko-KR" altLang="en-US" sz="1200" dirty="0"/>
            </a:p>
          </p:txBody>
        </p:sp>
      </p:grpSp>
      <p:grpSp>
        <p:nvGrpSpPr>
          <p:cNvPr id="12" name="그룹 11"/>
          <p:cNvGrpSpPr/>
          <p:nvPr/>
        </p:nvGrpSpPr>
        <p:grpSpPr>
          <a:xfrm>
            <a:off x="3930867" y="947794"/>
            <a:ext cx="4979875" cy="3840480"/>
            <a:chOff x="3930867" y="947794"/>
            <a:chExt cx="4979875" cy="3840480"/>
          </a:xfrm>
        </p:grpSpPr>
        <p:pic>
          <p:nvPicPr>
            <p:cNvPr id="16" name="Picture 2" descr="D:\work\SATWIND\LEOGEO\PAPER\revision(20180223)\Figure_re_saved\Figure1.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70" r="6285"/>
            <a:stretch/>
          </p:blipFill>
          <p:spPr bwMode="auto">
            <a:xfrm>
              <a:off x="3930867" y="947794"/>
              <a:ext cx="4979875" cy="3840480"/>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6012160" y="3733837"/>
              <a:ext cx="936104" cy="211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p:nvSpPr>
          <p:spPr>
            <a:xfrm>
              <a:off x="4779478" y="1157618"/>
              <a:ext cx="338437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6596770" y="4469986"/>
              <a:ext cx="436338" cy="215444"/>
            </a:xfrm>
            <a:prstGeom prst="rect">
              <a:avLst/>
            </a:prstGeom>
          </p:spPr>
          <p:txBody>
            <a:bodyPr wrap="none">
              <a:spAutoFit/>
            </a:bodyPr>
            <a:lstStyle/>
            <a:p>
              <a:r>
                <a:rPr lang="en-US" altLang="ko-KR" sz="800" dirty="0" smtClean="0">
                  <a:latin typeface="Arial" panose="020B0604020202020204" pitchFamily="34" charset="0"/>
                  <a:cs typeface="Arial" panose="020B0604020202020204" pitchFamily="34" charset="0"/>
                </a:rPr>
                <a:t>(</a:t>
              </a:r>
              <a:r>
                <a:rPr lang="en-US" altLang="ko-KR" sz="800" dirty="0" err="1" smtClean="0">
                  <a:latin typeface="Arial" panose="020B0604020202020204" pitchFamily="34" charset="0"/>
                  <a:cs typeface="Arial" panose="020B0604020202020204" pitchFamily="34" charset="0"/>
                </a:rPr>
                <a:t>hPa</a:t>
              </a:r>
              <a:r>
                <a:rPr lang="en-US" altLang="ko-KR" sz="800" dirty="0" smtClean="0">
                  <a:latin typeface="Arial" panose="020B0604020202020204" pitchFamily="34" charset="0"/>
                  <a:cs typeface="Arial" panose="020B0604020202020204" pitchFamily="34" charset="0"/>
                </a:rPr>
                <a:t>)</a:t>
              </a:r>
              <a:endParaRPr lang="ko-KR" altLang="en-US" sz="800" dirty="0"/>
            </a:p>
          </p:txBody>
        </p:sp>
        <p:sp>
          <p:nvSpPr>
            <p:cNvPr id="17" name="직사각형 16"/>
            <p:cNvSpPr/>
            <p:nvPr/>
          </p:nvSpPr>
          <p:spPr>
            <a:xfrm>
              <a:off x="5004048" y="1017224"/>
              <a:ext cx="2939331" cy="276999"/>
            </a:xfrm>
            <a:prstGeom prst="rect">
              <a:avLst/>
            </a:prstGeom>
            <a:solidFill>
              <a:schemeClr val="bg1"/>
            </a:solidFill>
          </p:spPr>
          <p:txBody>
            <a:bodyPr wrap="none">
              <a:spAutoFit/>
            </a:bodyPr>
            <a:lstStyle/>
            <a:p>
              <a:r>
                <a:rPr lang="en-US" altLang="ko-KR" sz="1200" b="1" dirty="0" smtClean="0">
                  <a:latin typeface="Arial" panose="020B0604020202020204" pitchFamily="34" charset="0"/>
                  <a:cs typeface="Arial" panose="020B0604020202020204" pitchFamily="34" charset="0"/>
                </a:rPr>
                <a:t>Spatial distribution of LEOGEO AMVs</a:t>
              </a:r>
              <a:endParaRPr lang="ko-KR" altLang="en-US" sz="1200" b="1" dirty="0"/>
            </a:p>
          </p:txBody>
        </p:sp>
        <p:sp>
          <p:nvSpPr>
            <p:cNvPr id="21" name="직사각형 20"/>
            <p:cNvSpPr/>
            <p:nvPr/>
          </p:nvSpPr>
          <p:spPr>
            <a:xfrm>
              <a:off x="6651354" y="2324401"/>
              <a:ext cx="1503622" cy="276999"/>
            </a:xfrm>
            <a:prstGeom prst="rect">
              <a:avLst/>
            </a:prstGeom>
            <a:solidFill>
              <a:schemeClr val="bg1"/>
            </a:solidFill>
          </p:spPr>
          <p:txBody>
            <a:bodyPr wrap="square">
              <a:spAutoFit/>
            </a:bodyPr>
            <a:lstStyle/>
            <a:p>
              <a:pPr algn="ctr"/>
              <a:r>
                <a:rPr lang="en-US" altLang="ko-KR" sz="1200" dirty="0" smtClean="0">
                  <a:latin typeface="Arial" panose="020B0604020202020204" pitchFamily="34" charset="0"/>
                  <a:cs typeface="Arial" panose="020B0604020202020204" pitchFamily="34" charset="0"/>
                </a:rPr>
                <a:t>East Asian domain</a:t>
              </a:r>
              <a:endParaRPr lang="ko-KR" altLang="en-US" sz="1200" dirty="0"/>
            </a:p>
          </p:txBody>
        </p:sp>
        <p:sp>
          <p:nvSpPr>
            <p:cNvPr id="22" name="직사각형 21"/>
            <p:cNvSpPr/>
            <p:nvPr/>
          </p:nvSpPr>
          <p:spPr>
            <a:xfrm>
              <a:off x="7335922" y="1728426"/>
              <a:ext cx="720080" cy="400110"/>
            </a:xfrm>
            <a:prstGeom prst="rect">
              <a:avLst/>
            </a:prstGeom>
            <a:noFill/>
          </p:spPr>
          <p:txBody>
            <a:bodyPr wrap="square">
              <a:spAutoFit/>
            </a:bodyPr>
            <a:lstStyle/>
            <a:p>
              <a:pPr algn="ctr"/>
              <a:r>
                <a:rPr lang="en-US" altLang="ko-KR" sz="1000" dirty="0" smtClean="0">
                  <a:latin typeface="Arial" panose="020B0604020202020204" pitchFamily="34" charset="0"/>
                  <a:cs typeface="Arial" panose="020B0604020202020204" pitchFamily="34" charset="0"/>
                </a:rPr>
                <a:t>rainfall event</a:t>
              </a:r>
              <a:endParaRPr lang="ko-KR" altLang="en-US" sz="1000" dirty="0"/>
            </a:p>
          </p:txBody>
        </p:sp>
      </p:grpSp>
    </p:spTree>
    <p:extLst>
      <p:ext uri="{BB962C8B-B14F-4D97-AF65-F5344CB8AC3E}">
        <p14:creationId xmlns:p14="http://schemas.microsoft.com/office/powerpoint/2010/main" val="2956897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smtClean="0">
                <a:latin typeface="Arial" pitchFamily="34" charset="0"/>
                <a:cs typeface="Arial" pitchFamily="34" charset="0"/>
              </a:rPr>
              <a:t>Objective</a:t>
            </a:r>
            <a:endParaRPr lang="ko-KR" altLang="en-US" dirty="0">
              <a:latin typeface="Arial" pitchFamily="34" charset="0"/>
              <a:cs typeface="Arial" pitchFamily="34" charset="0"/>
            </a:endParaRPr>
          </a:p>
        </p:txBody>
      </p:sp>
      <p:sp>
        <p:nvSpPr>
          <p:cNvPr id="2" name="TextBox 1"/>
          <p:cNvSpPr txBox="1"/>
          <p:nvPr/>
        </p:nvSpPr>
        <p:spPr>
          <a:xfrm>
            <a:off x="330465" y="1054477"/>
            <a:ext cx="8424936" cy="646331"/>
          </a:xfrm>
          <a:prstGeom prst="rect">
            <a:avLst/>
          </a:prstGeom>
          <a:noFill/>
          <a:ln>
            <a:noFill/>
          </a:ln>
        </p:spPr>
        <p:txBody>
          <a:bodyPr wrap="square" rtlCol="0">
            <a:spAutoFit/>
          </a:bodyPr>
          <a:lstStyle/>
          <a:p>
            <a:pPr algn="ctr"/>
            <a:r>
              <a:rPr lang="en-US" altLang="ko-KR" b="1" dirty="0" smtClean="0">
                <a:latin typeface="Arial" panose="020B0604020202020204" pitchFamily="34" charset="0"/>
                <a:cs typeface="Arial" panose="020B0604020202020204" pitchFamily="34" charset="0"/>
              </a:rPr>
              <a:t>To </a:t>
            </a:r>
            <a:r>
              <a:rPr lang="en-US" altLang="ko-KR" b="1" dirty="0">
                <a:latin typeface="Arial" panose="020B0604020202020204" pitchFamily="34" charset="0"/>
                <a:cs typeface="Arial" panose="020B0604020202020204" pitchFamily="34" charset="0"/>
              </a:rPr>
              <a:t>investigate the impact of the assimilation of LEOGEO </a:t>
            </a:r>
            <a:r>
              <a:rPr lang="en-US" altLang="ko-KR" b="1" dirty="0" smtClean="0">
                <a:latin typeface="Arial" panose="020B0604020202020204" pitchFamily="34" charset="0"/>
                <a:cs typeface="Arial" panose="020B0604020202020204" pitchFamily="34" charset="0"/>
              </a:rPr>
              <a:t>AMVs </a:t>
            </a:r>
          </a:p>
          <a:p>
            <a:pPr algn="ctr"/>
            <a:r>
              <a:rPr lang="en-US" altLang="ko-KR" b="1" dirty="0" smtClean="0">
                <a:latin typeface="Arial" panose="020B0604020202020204" pitchFamily="34" charset="0"/>
                <a:cs typeface="Arial" panose="020B0604020202020204" pitchFamily="34" charset="0"/>
              </a:rPr>
              <a:t>on </a:t>
            </a:r>
            <a:r>
              <a:rPr lang="en-US" altLang="ko-KR" b="1" dirty="0">
                <a:latin typeface="Arial" panose="020B0604020202020204" pitchFamily="34" charset="0"/>
                <a:cs typeface="Arial" panose="020B0604020202020204" pitchFamily="34" charset="0"/>
              </a:rPr>
              <a:t>the accuracy of global model forecast over East Asia</a:t>
            </a:r>
            <a:endParaRPr lang="ko-KR" altLang="en-US" b="1" dirty="0">
              <a:solidFill>
                <a:srgbClr val="0000CC"/>
              </a:solidFill>
              <a:latin typeface="Calibri" pitchFamily="34" charset="0"/>
            </a:endParaRPr>
          </a:p>
        </p:txBody>
      </p:sp>
      <p:sp>
        <p:nvSpPr>
          <p:cNvPr id="8" name="TextBox 7"/>
          <p:cNvSpPr txBox="1"/>
          <p:nvPr/>
        </p:nvSpPr>
        <p:spPr>
          <a:xfrm>
            <a:off x="8719889" y="6477719"/>
            <a:ext cx="360040" cy="307777"/>
          </a:xfrm>
          <a:prstGeom prst="rect">
            <a:avLst/>
          </a:prstGeom>
          <a:noFill/>
        </p:spPr>
        <p:txBody>
          <a:bodyPr wrap="square" rtlCol="0">
            <a:spAutoFit/>
          </a:bodyPr>
          <a:lstStyle/>
          <a:p>
            <a:r>
              <a:rPr lang="en-US" altLang="ko-KR" sz="1400" dirty="0"/>
              <a:t>3</a:t>
            </a:r>
            <a:endParaRPr lang="ko-KR" altLang="en-US" sz="1400" dirty="0"/>
          </a:p>
        </p:txBody>
      </p:sp>
      <p:grpSp>
        <p:nvGrpSpPr>
          <p:cNvPr id="3" name="그룹 2"/>
          <p:cNvGrpSpPr/>
          <p:nvPr/>
        </p:nvGrpSpPr>
        <p:grpSpPr>
          <a:xfrm>
            <a:off x="152878" y="1809624"/>
            <a:ext cx="8739602" cy="4563237"/>
            <a:chOff x="152878" y="1809624"/>
            <a:chExt cx="8739602" cy="4563237"/>
          </a:xfrm>
        </p:grpSpPr>
        <p:sp>
          <p:nvSpPr>
            <p:cNvPr id="4" name="직사각형 3"/>
            <p:cNvSpPr/>
            <p:nvPr/>
          </p:nvSpPr>
          <p:spPr>
            <a:xfrm>
              <a:off x="755576" y="1979949"/>
              <a:ext cx="7776864" cy="40324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타원 4"/>
            <p:cNvSpPr/>
            <p:nvPr/>
          </p:nvSpPr>
          <p:spPr>
            <a:xfrm>
              <a:off x="1115616" y="2159969"/>
              <a:ext cx="7056784" cy="32403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LEOGEO AMVs</a:t>
              </a:r>
              <a:endParaRPr lang="ko-KR" altLang="en-US" b="1" dirty="0"/>
            </a:p>
          </p:txBody>
        </p:sp>
        <p:sp>
          <p:nvSpPr>
            <p:cNvPr id="9" name="TextBox 8"/>
            <p:cNvSpPr txBox="1"/>
            <p:nvPr/>
          </p:nvSpPr>
          <p:spPr>
            <a:xfrm>
              <a:off x="4364443" y="6065005"/>
              <a:ext cx="720080" cy="307777"/>
            </a:xfrm>
            <a:prstGeom prst="rect">
              <a:avLst/>
            </a:prstGeom>
            <a:noFill/>
          </p:spPr>
          <p:txBody>
            <a:bodyPr wrap="square" rtlCol="0">
              <a:spAutoFit/>
            </a:bodyPr>
            <a:lstStyle/>
            <a:p>
              <a:pPr algn="ctr"/>
              <a:r>
                <a:rPr lang="en-US" altLang="ko-KR" sz="1400" dirty="0" smtClean="0"/>
                <a:t>0˚</a:t>
              </a:r>
              <a:endParaRPr lang="ko-KR" altLang="en-US" sz="1400" dirty="0"/>
            </a:p>
          </p:txBody>
        </p:sp>
        <p:sp>
          <p:nvSpPr>
            <p:cNvPr id="13" name="TextBox 12"/>
            <p:cNvSpPr txBox="1"/>
            <p:nvPr/>
          </p:nvSpPr>
          <p:spPr>
            <a:xfrm>
              <a:off x="152878" y="1809624"/>
              <a:ext cx="720080" cy="307777"/>
            </a:xfrm>
            <a:prstGeom prst="rect">
              <a:avLst/>
            </a:prstGeom>
            <a:noFill/>
          </p:spPr>
          <p:txBody>
            <a:bodyPr wrap="square" rtlCol="0">
              <a:spAutoFit/>
            </a:bodyPr>
            <a:lstStyle/>
            <a:p>
              <a:pPr algn="ctr"/>
              <a:r>
                <a:rPr lang="en-US" altLang="ko-KR" sz="1400" dirty="0" smtClean="0"/>
                <a:t>90˚N -</a:t>
              </a:r>
              <a:endParaRPr lang="ko-KR" altLang="en-US" sz="1400" dirty="0"/>
            </a:p>
          </p:txBody>
        </p:sp>
        <p:sp>
          <p:nvSpPr>
            <p:cNvPr id="14" name="TextBox 13"/>
            <p:cNvSpPr txBox="1"/>
            <p:nvPr/>
          </p:nvSpPr>
          <p:spPr>
            <a:xfrm>
              <a:off x="268454" y="3760404"/>
              <a:ext cx="720080" cy="307777"/>
            </a:xfrm>
            <a:prstGeom prst="rect">
              <a:avLst/>
            </a:prstGeom>
            <a:noFill/>
          </p:spPr>
          <p:txBody>
            <a:bodyPr wrap="square" rtlCol="0">
              <a:spAutoFit/>
            </a:bodyPr>
            <a:lstStyle/>
            <a:p>
              <a:pPr algn="ctr"/>
              <a:r>
                <a:rPr lang="en-US" altLang="ko-KR" sz="1400" dirty="0" smtClean="0"/>
                <a:t>0˚ -</a:t>
              </a:r>
              <a:endParaRPr lang="ko-KR" altLang="en-US" sz="1400" dirty="0"/>
            </a:p>
          </p:txBody>
        </p:sp>
        <p:sp>
          <p:nvSpPr>
            <p:cNvPr id="15" name="TextBox 14"/>
            <p:cNvSpPr txBox="1"/>
            <p:nvPr/>
          </p:nvSpPr>
          <p:spPr>
            <a:xfrm>
              <a:off x="157360" y="2772448"/>
              <a:ext cx="720080" cy="307777"/>
            </a:xfrm>
            <a:prstGeom prst="rect">
              <a:avLst/>
            </a:prstGeom>
            <a:noFill/>
          </p:spPr>
          <p:txBody>
            <a:bodyPr wrap="square" rtlCol="0">
              <a:spAutoFit/>
            </a:bodyPr>
            <a:lstStyle/>
            <a:p>
              <a:pPr algn="ctr"/>
              <a:r>
                <a:rPr lang="en-US" altLang="ko-KR" sz="1400" dirty="0" smtClean="0"/>
                <a:t>45˚N -</a:t>
              </a:r>
              <a:endParaRPr lang="ko-KR" altLang="en-US" sz="1400" dirty="0"/>
            </a:p>
          </p:txBody>
        </p:sp>
        <p:sp>
          <p:nvSpPr>
            <p:cNvPr id="17" name="TextBox 16"/>
            <p:cNvSpPr txBox="1"/>
            <p:nvPr/>
          </p:nvSpPr>
          <p:spPr>
            <a:xfrm>
              <a:off x="169239" y="5842759"/>
              <a:ext cx="720080" cy="307777"/>
            </a:xfrm>
            <a:prstGeom prst="rect">
              <a:avLst/>
            </a:prstGeom>
            <a:noFill/>
          </p:spPr>
          <p:txBody>
            <a:bodyPr wrap="square" rtlCol="0">
              <a:spAutoFit/>
            </a:bodyPr>
            <a:lstStyle/>
            <a:p>
              <a:pPr algn="ctr"/>
              <a:r>
                <a:rPr lang="en-US" altLang="ko-KR" sz="1400" dirty="0" smtClean="0"/>
                <a:t>90˚S -</a:t>
              </a:r>
              <a:endParaRPr lang="ko-KR" altLang="en-US" sz="1400" dirty="0"/>
            </a:p>
          </p:txBody>
        </p:sp>
        <p:sp>
          <p:nvSpPr>
            <p:cNvPr id="18" name="TextBox 17"/>
            <p:cNvSpPr txBox="1"/>
            <p:nvPr/>
          </p:nvSpPr>
          <p:spPr>
            <a:xfrm>
              <a:off x="162167" y="4833473"/>
              <a:ext cx="720080" cy="307777"/>
            </a:xfrm>
            <a:prstGeom prst="rect">
              <a:avLst/>
            </a:prstGeom>
            <a:noFill/>
          </p:spPr>
          <p:txBody>
            <a:bodyPr wrap="square" rtlCol="0">
              <a:spAutoFit/>
            </a:bodyPr>
            <a:lstStyle/>
            <a:p>
              <a:pPr algn="ctr"/>
              <a:r>
                <a:rPr lang="en-US" altLang="ko-KR" sz="1400" dirty="0" smtClean="0"/>
                <a:t>45˚S -</a:t>
              </a:r>
              <a:endParaRPr lang="ko-KR" altLang="en-US" sz="1400" dirty="0"/>
            </a:p>
          </p:txBody>
        </p:sp>
        <p:cxnSp>
          <p:nvCxnSpPr>
            <p:cNvPr id="19" name="직선 연결선 18"/>
            <p:cNvCxnSpPr/>
            <p:nvPr/>
          </p:nvCxnSpPr>
          <p:spPr>
            <a:xfrm>
              <a:off x="6876256" y="633891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a:off x="4694810" y="6012722"/>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타원 22"/>
            <p:cNvSpPr/>
            <p:nvPr/>
          </p:nvSpPr>
          <p:spPr>
            <a:xfrm>
              <a:off x="3699437" y="2547546"/>
              <a:ext cx="2278855" cy="36004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winter jet</a:t>
              </a:r>
              <a:endParaRPr lang="ko-KR" altLang="en-US" b="1" dirty="0">
                <a:solidFill>
                  <a:schemeClr val="tx1"/>
                </a:solidFill>
              </a:endParaRPr>
            </a:p>
          </p:txBody>
        </p:sp>
        <p:sp>
          <p:nvSpPr>
            <p:cNvPr id="24" name="타원 23"/>
            <p:cNvSpPr/>
            <p:nvPr/>
          </p:nvSpPr>
          <p:spPr>
            <a:xfrm>
              <a:off x="6228184" y="2976653"/>
              <a:ext cx="1944216" cy="82419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East Asia</a:t>
              </a:r>
              <a:endParaRPr lang="ko-KR" altLang="en-US" b="1" dirty="0">
                <a:solidFill>
                  <a:schemeClr val="tx1"/>
                </a:solidFill>
              </a:endParaRPr>
            </a:p>
          </p:txBody>
        </p:sp>
        <p:cxnSp>
          <p:nvCxnSpPr>
            <p:cNvPr id="25" name="직선 연결선 24"/>
            <p:cNvCxnSpPr/>
            <p:nvPr/>
          </p:nvCxnSpPr>
          <p:spPr>
            <a:xfrm>
              <a:off x="8532440" y="6012397"/>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6003693" y="6012397"/>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7342095" y="6012397"/>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698727" y="6059004"/>
              <a:ext cx="720080" cy="307777"/>
            </a:xfrm>
            <a:prstGeom prst="rect">
              <a:avLst/>
            </a:prstGeom>
            <a:noFill/>
          </p:spPr>
          <p:txBody>
            <a:bodyPr wrap="square" rtlCol="0">
              <a:spAutoFit/>
            </a:bodyPr>
            <a:lstStyle/>
            <a:p>
              <a:pPr algn="ctr"/>
              <a:r>
                <a:rPr lang="en-US" altLang="ko-KR" sz="1400" dirty="0" smtClean="0"/>
                <a:t>60˚E</a:t>
              </a:r>
              <a:endParaRPr lang="ko-KR" altLang="en-US" sz="1400" dirty="0"/>
            </a:p>
          </p:txBody>
        </p:sp>
        <p:sp>
          <p:nvSpPr>
            <p:cNvPr id="29" name="TextBox 28"/>
            <p:cNvSpPr txBox="1"/>
            <p:nvPr/>
          </p:nvSpPr>
          <p:spPr>
            <a:xfrm>
              <a:off x="6948264" y="6059004"/>
              <a:ext cx="720080" cy="307777"/>
            </a:xfrm>
            <a:prstGeom prst="rect">
              <a:avLst/>
            </a:prstGeom>
            <a:noFill/>
          </p:spPr>
          <p:txBody>
            <a:bodyPr wrap="square" rtlCol="0">
              <a:spAutoFit/>
            </a:bodyPr>
            <a:lstStyle/>
            <a:p>
              <a:pPr algn="ctr"/>
              <a:r>
                <a:rPr lang="en-US" altLang="ko-KR" sz="1400" dirty="0" smtClean="0"/>
                <a:t>120˚E</a:t>
              </a:r>
              <a:endParaRPr lang="ko-KR" altLang="en-US" sz="1400" dirty="0"/>
            </a:p>
          </p:txBody>
        </p:sp>
        <p:sp>
          <p:nvSpPr>
            <p:cNvPr id="30" name="TextBox 29"/>
            <p:cNvSpPr txBox="1"/>
            <p:nvPr/>
          </p:nvSpPr>
          <p:spPr>
            <a:xfrm>
              <a:off x="8172400" y="6059004"/>
              <a:ext cx="720080" cy="307777"/>
            </a:xfrm>
            <a:prstGeom prst="rect">
              <a:avLst/>
            </a:prstGeom>
            <a:noFill/>
          </p:spPr>
          <p:txBody>
            <a:bodyPr wrap="square" rtlCol="0">
              <a:spAutoFit/>
            </a:bodyPr>
            <a:lstStyle/>
            <a:p>
              <a:pPr algn="ctr"/>
              <a:r>
                <a:rPr lang="en-US" altLang="ko-KR" sz="1400" dirty="0"/>
                <a:t>180</a:t>
              </a:r>
              <a:r>
                <a:rPr lang="en-US" altLang="ko-KR" sz="1400" dirty="0" smtClean="0"/>
                <a:t>˚</a:t>
              </a:r>
              <a:endParaRPr lang="ko-KR" altLang="en-US" sz="1400" dirty="0"/>
            </a:p>
          </p:txBody>
        </p:sp>
        <p:cxnSp>
          <p:nvCxnSpPr>
            <p:cNvPr id="36" name="직선 화살표 연결선 35"/>
            <p:cNvCxnSpPr/>
            <p:nvPr/>
          </p:nvCxnSpPr>
          <p:spPr>
            <a:xfrm>
              <a:off x="5743198" y="2882763"/>
              <a:ext cx="476519" cy="350995"/>
            </a:xfrm>
            <a:prstGeom prst="straightConnector1">
              <a:avLst/>
            </a:prstGeom>
            <a:ln w="127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95536" y="6057257"/>
              <a:ext cx="720080" cy="307777"/>
            </a:xfrm>
            <a:prstGeom prst="rect">
              <a:avLst/>
            </a:prstGeom>
            <a:noFill/>
          </p:spPr>
          <p:txBody>
            <a:bodyPr wrap="square" rtlCol="0">
              <a:spAutoFit/>
            </a:bodyPr>
            <a:lstStyle/>
            <a:p>
              <a:pPr algn="ctr"/>
              <a:r>
                <a:rPr lang="en-US" altLang="ko-KR" sz="1400" dirty="0" smtClean="0"/>
                <a:t>180˚</a:t>
              </a:r>
              <a:endParaRPr lang="ko-KR" altLang="en-US" sz="1400" dirty="0"/>
            </a:p>
          </p:txBody>
        </p:sp>
        <p:cxnSp>
          <p:nvCxnSpPr>
            <p:cNvPr id="33" name="직선 연결선 32"/>
            <p:cNvCxnSpPr/>
            <p:nvPr/>
          </p:nvCxnSpPr>
          <p:spPr>
            <a:xfrm>
              <a:off x="2945784" y="63449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a:off x="764338" y="6018802"/>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a:off x="2073221" y="6018477"/>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p:cNvCxnSpPr/>
            <p:nvPr/>
          </p:nvCxnSpPr>
          <p:spPr>
            <a:xfrm>
              <a:off x="3411623" y="6018477"/>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768255" y="6065084"/>
              <a:ext cx="720080" cy="307777"/>
            </a:xfrm>
            <a:prstGeom prst="rect">
              <a:avLst/>
            </a:prstGeom>
            <a:noFill/>
          </p:spPr>
          <p:txBody>
            <a:bodyPr wrap="square" rtlCol="0">
              <a:spAutoFit/>
            </a:bodyPr>
            <a:lstStyle/>
            <a:p>
              <a:pPr algn="ctr"/>
              <a:r>
                <a:rPr lang="en-US" altLang="ko-KR" sz="1400" dirty="0" smtClean="0"/>
                <a:t>120˚W</a:t>
              </a:r>
              <a:endParaRPr lang="ko-KR" altLang="en-US" sz="1400" dirty="0"/>
            </a:p>
          </p:txBody>
        </p:sp>
        <p:sp>
          <p:nvSpPr>
            <p:cNvPr id="44" name="TextBox 43"/>
            <p:cNvSpPr txBox="1"/>
            <p:nvPr/>
          </p:nvSpPr>
          <p:spPr>
            <a:xfrm>
              <a:off x="3017792" y="6065084"/>
              <a:ext cx="720080" cy="307777"/>
            </a:xfrm>
            <a:prstGeom prst="rect">
              <a:avLst/>
            </a:prstGeom>
            <a:noFill/>
          </p:spPr>
          <p:txBody>
            <a:bodyPr wrap="square" rtlCol="0">
              <a:spAutoFit/>
            </a:bodyPr>
            <a:lstStyle/>
            <a:p>
              <a:pPr algn="ctr"/>
              <a:r>
                <a:rPr lang="en-US" altLang="ko-KR" sz="1400" dirty="0"/>
                <a:t>6</a:t>
              </a:r>
              <a:r>
                <a:rPr lang="en-US" altLang="ko-KR" sz="1400" dirty="0" smtClean="0"/>
                <a:t>0˚W</a:t>
              </a:r>
              <a:endParaRPr lang="ko-KR" altLang="en-US" sz="1400" dirty="0"/>
            </a:p>
          </p:txBody>
        </p:sp>
      </p:grpSp>
      <p:sp>
        <p:nvSpPr>
          <p:cNvPr id="10" name="직사각형 9"/>
          <p:cNvSpPr/>
          <p:nvPr/>
        </p:nvSpPr>
        <p:spPr>
          <a:xfrm>
            <a:off x="1187624" y="4777988"/>
            <a:ext cx="6984776" cy="523220"/>
          </a:xfrm>
          <a:prstGeom prst="rect">
            <a:avLst/>
          </a:prstGeom>
        </p:spPr>
        <p:txBody>
          <a:bodyPr wrap="square">
            <a:spAutoFit/>
          </a:bodyPr>
          <a:lstStyle/>
          <a:p>
            <a:r>
              <a:rPr lang="en-US" altLang="ko-KR" sz="1400" dirty="0" smtClean="0">
                <a:latin typeface="Arial" panose="020B0604020202020204" pitchFamily="34" charset="0"/>
                <a:cs typeface="Arial" panose="020B0604020202020204" pitchFamily="34" charset="0"/>
              </a:rPr>
              <a:t>The </a:t>
            </a:r>
            <a:r>
              <a:rPr lang="en-US" altLang="ko-KR" sz="1400" dirty="0">
                <a:latin typeface="Arial" panose="020B0604020202020204" pitchFamily="34" charset="0"/>
                <a:cs typeface="Arial" panose="020B0604020202020204" pitchFamily="34" charset="0"/>
              </a:rPr>
              <a:t>incorporation of LEOGEO AMVs into the global analysis-forecast cycle can reduce the forecasting error in weather predictions </a:t>
            </a:r>
            <a:r>
              <a:rPr lang="en-US" altLang="ko-KR" sz="1400" dirty="0" smtClean="0">
                <a:latin typeface="Arial" panose="020B0604020202020204" pitchFamily="34" charset="0"/>
                <a:cs typeface="Arial" panose="020B0604020202020204" pitchFamily="34" charset="0"/>
              </a:rPr>
              <a:t>(e.g. precipitation) over </a:t>
            </a:r>
            <a:r>
              <a:rPr lang="en-US" altLang="ko-KR" sz="1400" dirty="0">
                <a:latin typeface="Arial" panose="020B0604020202020204" pitchFamily="34" charset="0"/>
                <a:cs typeface="Arial" panose="020B0604020202020204" pitchFamily="34" charset="0"/>
              </a:rPr>
              <a:t>East Asia.</a:t>
            </a:r>
            <a:endParaRPr lang="ko-KR" altLang="en-US" sz="1400" dirty="0">
              <a:latin typeface="Arial" panose="020B0604020202020204" pitchFamily="34" charset="0"/>
              <a:cs typeface="Arial" panose="020B0604020202020204" pitchFamily="34" charset="0"/>
            </a:endParaRPr>
          </a:p>
        </p:txBody>
      </p:sp>
      <p:sp>
        <p:nvSpPr>
          <p:cNvPr id="35" name="직사각형 34"/>
          <p:cNvSpPr/>
          <p:nvPr/>
        </p:nvSpPr>
        <p:spPr>
          <a:xfrm>
            <a:off x="1619672" y="3338989"/>
            <a:ext cx="4295691" cy="954107"/>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The upper-level winter jet stream area, the source of the baroclinic perturbation over the </a:t>
            </a:r>
            <a:r>
              <a:rPr lang="en-US" altLang="ko-KR" sz="1400" dirty="0" smtClean="0">
                <a:latin typeface="Arial" panose="020B0604020202020204" pitchFamily="34" charset="0"/>
                <a:cs typeface="Arial" panose="020B0604020202020204" pitchFamily="34" charset="0"/>
              </a:rPr>
              <a:t>NH, </a:t>
            </a:r>
            <a:r>
              <a:rPr lang="en-US" altLang="ko-KR" sz="1400" dirty="0">
                <a:latin typeface="Arial" panose="020B0604020202020204" pitchFamily="34" charset="0"/>
                <a:cs typeface="Arial" panose="020B0604020202020204" pitchFamily="34" charset="0"/>
              </a:rPr>
              <a:t>can be more correctly analyzed by LEOGEO AMVs with the aid of their geographical </a:t>
            </a:r>
            <a:r>
              <a:rPr lang="en-US" altLang="ko-KR" sz="1400" dirty="0" smtClean="0">
                <a:latin typeface="Arial" panose="020B0604020202020204" pitchFamily="34" charset="0"/>
                <a:cs typeface="Arial" panose="020B0604020202020204" pitchFamily="34" charset="0"/>
              </a:rPr>
              <a:t>location. </a:t>
            </a:r>
          </a:p>
        </p:txBody>
      </p:sp>
    </p:spTree>
    <p:extLst>
      <p:ext uri="{BB962C8B-B14F-4D97-AF65-F5344CB8AC3E}">
        <p14:creationId xmlns:p14="http://schemas.microsoft.com/office/powerpoint/2010/main" val="3346501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smtClean="0">
                <a:latin typeface="Arial" pitchFamily="34" charset="0"/>
                <a:cs typeface="Arial" pitchFamily="34" charset="0"/>
              </a:rPr>
              <a:t>Experiment</a:t>
            </a:r>
            <a:endParaRPr lang="ko-KR" altLang="en-US" dirty="0">
              <a:latin typeface="Arial" pitchFamily="34" charset="0"/>
              <a:cs typeface="Arial" pitchFamily="34" charset="0"/>
            </a:endParaRPr>
          </a:p>
        </p:txBody>
      </p:sp>
      <p:sp>
        <p:nvSpPr>
          <p:cNvPr id="8" name="TextBox 7"/>
          <p:cNvSpPr txBox="1"/>
          <p:nvPr/>
        </p:nvSpPr>
        <p:spPr>
          <a:xfrm>
            <a:off x="8719889" y="6477719"/>
            <a:ext cx="360040" cy="307777"/>
          </a:xfrm>
          <a:prstGeom prst="rect">
            <a:avLst/>
          </a:prstGeom>
          <a:noFill/>
        </p:spPr>
        <p:txBody>
          <a:bodyPr wrap="square" rtlCol="0">
            <a:spAutoFit/>
          </a:bodyPr>
          <a:lstStyle/>
          <a:p>
            <a:r>
              <a:rPr lang="en-US" altLang="ko-KR" sz="1400" dirty="0" smtClean="0"/>
              <a:t>4</a:t>
            </a:r>
            <a:endParaRPr lang="ko-KR" altLang="en-US" sz="1400" dirty="0"/>
          </a:p>
        </p:txBody>
      </p:sp>
      <p:grpSp>
        <p:nvGrpSpPr>
          <p:cNvPr id="5" name="그룹 4"/>
          <p:cNvGrpSpPr/>
          <p:nvPr/>
        </p:nvGrpSpPr>
        <p:grpSpPr>
          <a:xfrm>
            <a:off x="1645073" y="3573713"/>
            <a:ext cx="5832648" cy="3212480"/>
            <a:chOff x="1645073" y="3530681"/>
            <a:chExt cx="5832648" cy="3212480"/>
          </a:xfrm>
        </p:grpSpPr>
        <p:pic>
          <p:nvPicPr>
            <p:cNvPr id="12" name="Picture 29" descr="C:\Users\kiaps\Pictures\KIM_flowchart - 복사본.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5073" y="3530681"/>
              <a:ext cx="5832648" cy="321248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9429" y="6432412"/>
              <a:ext cx="2833757" cy="211130"/>
            </a:xfrm>
            <a:prstGeom prst="rect">
              <a:avLst/>
            </a:prstGeom>
            <a:noFill/>
          </p:spPr>
          <p:txBody>
            <a:bodyPr wrap="square" rtlCol="0">
              <a:spAutoFit/>
            </a:bodyPr>
            <a:lstStyle/>
            <a:p>
              <a:r>
                <a:rPr lang="en-US" altLang="ko-KR" sz="1200" b="1" i="1" dirty="0" smtClean="0"/>
                <a:t>Thanks to In-</a:t>
              </a:r>
              <a:r>
                <a:rPr lang="en-US" altLang="ko-KR" sz="1200" b="1" i="1" dirty="0" err="1" smtClean="0"/>
                <a:t>Hyuk</a:t>
              </a:r>
              <a:r>
                <a:rPr lang="en-US" altLang="ko-KR" sz="1200" b="1" i="1" dirty="0" smtClean="0"/>
                <a:t> Kwon</a:t>
              </a:r>
              <a:endParaRPr lang="ko-KR" altLang="en-US" sz="1200" b="1" i="1" dirty="0"/>
            </a:p>
          </p:txBody>
        </p:sp>
      </p:grpSp>
      <p:grpSp>
        <p:nvGrpSpPr>
          <p:cNvPr id="17" name="그룹 16"/>
          <p:cNvGrpSpPr/>
          <p:nvPr/>
        </p:nvGrpSpPr>
        <p:grpSpPr>
          <a:xfrm>
            <a:off x="251520" y="844978"/>
            <a:ext cx="8832170" cy="2656030"/>
            <a:chOff x="251520" y="844978"/>
            <a:chExt cx="8832170" cy="2656030"/>
          </a:xfrm>
        </p:grpSpPr>
        <p:sp>
          <p:nvSpPr>
            <p:cNvPr id="11" name="TextBox 10"/>
            <p:cNvSpPr txBox="1"/>
            <p:nvPr/>
          </p:nvSpPr>
          <p:spPr>
            <a:xfrm>
              <a:off x="251520" y="844978"/>
              <a:ext cx="8525488" cy="2616101"/>
            </a:xfrm>
            <a:prstGeom prst="rect">
              <a:avLst/>
            </a:prstGeom>
            <a:noFill/>
          </p:spPr>
          <p:txBody>
            <a:bodyPr wrap="square" rtlCol="0">
              <a:spAutoFit/>
            </a:bodyPr>
            <a:lstStyle/>
            <a:p>
              <a:pPr marL="266700" indent="-266700">
                <a:lnSpc>
                  <a:spcPct val="150000"/>
                </a:lnSpc>
                <a:buFont typeface="Arial" panose="020B0604020202020204" pitchFamily="34" charset="0"/>
                <a:buChar char="•"/>
              </a:pPr>
              <a:r>
                <a:rPr lang="en-US" altLang="ko-KR" sz="1600" b="1" dirty="0">
                  <a:latin typeface="Arial" panose="020B0604020202020204" pitchFamily="34" charset="0"/>
                  <a:cs typeface="Arial" panose="020B0604020202020204" pitchFamily="34" charset="0"/>
                </a:rPr>
                <a:t>Period: </a:t>
              </a:r>
              <a:r>
                <a:rPr lang="en-US" altLang="ko-KR" sz="1600" dirty="0" smtClean="0">
                  <a:latin typeface="Arial" panose="020B0604020202020204" pitchFamily="34" charset="0"/>
                  <a:cs typeface="Arial" panose="020B0604020202020204" pitchFamily="34" charset="0"/>
                </a:rPr>
                <a:t>2017010600 </a:t>
              </a:r>
              <a:r>
                <a:rPr lang="en-US" altLang="ko-KR" sz="1600" dirty="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2017020118 UTC (27 days)</a:t>
              </a:r>
              <a:endParaRPr lang="en-US" altLang="ko-KR" sz="1600" b="1" dirty="0" smtClean="0">
                <a:latin typeface="Arial" panose="020B0604020202020204" pitchFamily="34" charset="0"/>
                <a:cs typeface="Arial" panose="020B0604020202020204" pitchFamily="34" charset="0"/>
              </a:endParaRPr>
            </a:p>
            <a:p>
              <a:pPr marL="266700" indent="-266700">
                <a:lnSpc>
                  <a:spcPct val="150000"/>
                </a:lnSpc>
                <a:buFont typeface="Arial" panose="020B0604020202020204" pitchFamily="34" charset="0"/>
                <a:buChar char="•"/>
              </a:pPr>
              <a:r>
                <a:rPr lang="en-US" altLang="ko-KR" sz="1600" b="1" dirty="0" smtClean="0">
                  <a:latin typeface="Arial" panose="020B0604020202020204" pitchFamily="34" charset="0"/>
                  <a:cs typeface="Arial" panose="020B0604020202020204" pitchFamily="34" charset="0"/>
                </a:rPr>
                <a:t>Cycle system: </a:t>
              </a:r>
              <a:r>
                <a:rPr lang="en-US" altLang="ko-KR" sz="1600" dirty="0" smtClean="0">
                  <a:latin typeface="Arial" panose="020B0604020202020204" pitchFamily="34" charset="0"/>
                  <a:cs typeface="Arial" panose="020B0604020202020204" pitchFamily="34" charset="0"/>
                </a:rPr>
                <a:t>semi-real time KIAPS operational version 2.5 </a:t>
              </a:r>
            </a:p>
            <a:p>
              <a:r>
                <a:rPr lang="en-US" altLang="ko-KR" sz="1600" dirty="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    - </a:t>
              </a:r>
              <a:r>
                <a:rPr lang="en-US" altLang="ko-KR" sz="1400" dirty="0" smtClean="0">
                  <a:latin typeface="Arial" panose="020B0604020202020204" pitchFamily="34" charset="0"/>
                  <a:cs typeface="Arial" panose="020B0604020202020204" pitchFamily="34" charset="0"/>
                </a:rPr>
                <a:t>KIM (Korean Integrated Model): 25 km, 0.3 </a:t>
              </a:r>
              <a:r>
                <a:rPr lang="en-US" altLang="ko-KR" sz="1400" dirty="0" err="1" smtClean="0">
                  <a:latin typeface="Arial" panose="020B0604020202020204" pitchFamily="34" charset="0"/>
                  <a:cs typeface="Arial" panose="020B0604020202020204" pitchFamily="34" charset="0"/>
                </a:rPr>
                <a:t>hPa</a:t>
              </a:r>
              <a:endParaRPr lang="en-US" altLang="ko-KR" sz="1400" dirty="0" smtClean="0">
                <a:latin typeface="Arial" panose="020B0604020202020204" pitchFamily="34" charset="0"/>
                <a:cs typeface="Arial" panose="020B0604020202020204" pitchFamily="34" charset="0"/>
              </a:endParaRPr>
            </a:p>
            <a:p>
              <a:r>
                <a:rPr lang="en-US" altLang="ko-KR" sz="1400" dirty="0" smtClean="0">
                  <a:latin typeface="Arial" panose="020B0604020202020204" pitchFamily="34" charset="0"/>
                  <a:cs typeface="Arial" panose="020B0604020202020204" pitchFamily="34" charset="0"/>
                </a:rPr>
                <a:t>      - </a:t>
              </a:r>
              <a:r>
                <a:rPr lang="en-US" altLang="ko-KR" sz="1400" dirty="0" err="1" smtClean="0">
                  <a:latin typeface="Arial" panose="020B0604020202020204" pitchFamily="34" charset="0"/>
                  <a:cs typeface="Arial" panose="020B0604020202020204" pitchFamily="34" charset="0"/>
                </a:rPr>
                <a:t>HybDA</a:t>
              </a:r>
              <a:r>
                <a:rPr lang="en-US" altLang="ko-KR" sz="1400" dirty="0" smtClean="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a:t>
              </a:r>
              <a:r>
                <a:rPr lang="en-US" altLang="ko-KR" sz="1400" dirty="0" smtClean="0">
                  <a:latin typeface="Arial" panose="020B0604020202020204" pitchFamily="34" charset="0"/>
                  <a:cs typeface="Arial" panose="020B0604020202020204" pitchFamily="34" charset="0"/>
                </a:rPr>
                <a:t>3-dimensional Data Assimilation system): 100 </a:t>
              </a:r>
              <a:r>
                <a:rPr lang="en-US" altLang="ko-KR" sz="1400" dirty="0">
                  <a:latin typeface="Arial" panose="020B0604020202020204" pitchFamily="34" charset="0"/>
                  <a:cs typeface="Arial" panose="020B0604020202020204" pitchFamily="34" charset="0"/>
                </a:rPr>
                <a:t>km, 0.3 </a:t>
              </a:r>
              <a:r>
                <a:rPr lang="en-US" altLang="ko-KR" sz="1400" dirty="0" err="1" smtClean="0">
                  <a:latin typeface="Arial" panose="020B0604020202020204" pitchFamily="34" charset="0"/>
                  <a:cs typeface="Arial" panose="020B0604020202020204" pitchFamily="34" charset="0"/>
                </a:rPr>
                <a:t>hPa</a:t>
              </a:r>
              <a:r>
                <a:rPr lang="en-US" altLang="ko-KR" sz="1400" dirty="0" smtClean="0">
                  <a:latin typeface="Arial" panose="020B0604020202020204" pitchFamily="34" charset="0"/>
                  <a:cs typeface="Arial" panose="020B0604020202020204" pitchFamily="34" charset="0"/>
                </a:rPr>
                <a:t> </a:t>
              </a:r>
            </a:p>
            <a:p>
              <a:r>
                <a:rPr lang="en-US" altLang="ko-KR" sz="1400" dirty="0">
                  <a:latin typeface="Arial" panose="020B0604020202020204" pitchFamily="34" charset="0"/>
                  <a:cs typeface="Arial" panose="020B0604020202020204" pitchFamily="34" charset="0"/>
                </a:rPr>
                <a:t> </a:t>
              </a:r>
              <a:r>
                <a:rPr lang="en-US" altLang="ko-KR" sz="1400" dirty="0" smtClean="0">
                  <a:latin typeface="Arial" panose="020B0604020202020204" pitchFamily="34" charset="0"/>
                  <a:cs typeface="Arial" panose="020B0604020202020204" pitchFamily="34" charset="0"/>
                </a:rPr>
                <a:t>     - KPOP (KIAPS Package of Observation Processing) </a:t>
              </a:r>
            </a:p>
            <a:p>
              <a:pPr marL="266700" indent="-266700">
                <a:lnSpc>
                  <a:spcPct val="150000"/>
                </a:lnSpc>
                <a:buFont typeface="Arial" panose="020B0604020202020204" pitchFamily="34" charset="0"/>
                <a:buChar char="•"/>
              </a:pPr>
              <a:r>
                <a:rPr lang="en-US" altLang="ko-KR" sz="1600" b="1" dirty="0" smtClean="0">
                  <a:latin typeface="Arial" panose="020B0604020202020204" pitchFamily="34" charset="0"/>
                  <a:cs typeface="Arial" panose="020B0604020202020204" pitchFamily="34" charset="0"/>
                </a:rPr>
                <a:t>Observations: </a:t>
              </a:r>
              <a:r>
                <a:rPr lang="en-US" altLang="ko-KR" sz="1600" dirty="0" smtClean="0">
                  <a:latin typeface="Arial" panose="020B0604020202020204" pitchFamily="34" charset="0"/>
                  <a:cs typeface="Arial" panose="020B0604020202020204" pitchFamily="34" charset="0"/>
                </a:rPr>
                <a:t>sonde, surface, aircraft, GPS-RO, AMSU-A, MHS, IASI, </a:t>
              </a:r>
              <a:r>
                <a:rPr lang="en-US" altLang="ko-KR" sz="1600" dirty="0" err="1" smtClean="0">
                  <a:latin typeface="Arial" panose="020B0604020202020204" pitchFamily="34" charset="0"/>
                  <a:cs typeface="Arial" panose="020B0604020202020204" pitchFamily="34" charset="0"/>
                </a:rPr>
                <a:t>scatwind</a:t>
              </a:r>
              <a:r>
                <a:rPr lang="en-US" altLang="ko-KR" sz="1600" dirty="0" smtClean="0">
                  <a:latin typeface="Arial" panose="020B0604020202020204" pitchFamily="34" charset="0"/>
                  <a:cs typeface="Arial" panose="020B0604020202020204" pitchFamily="34" charset="0"/>
                </a:rPr>
                <a:t>, AMV</a:t>
              </a:r>
            </a:p>
            <a:p>
              <a:pPr marL="266700" indent="-266700">
                <a:lnSpc>
                  <a:spcPct val="150000"/>
                </a:lnSpc>
                <a:buFont typeface="Arial" panose="020B0604020202020204" pitchFamily="34" charset="0"/>
                <a:buChar char="•"/>
              </a:pPr>
              <a:r>
                <a:rPr lang="en-US" altLang="ko-KR" sz="1600" b="1" dirty="0" smtClean="0">
                  <a:latin typeface="Arial" panose="020B0604020202020204" pitchFamily="34" charset="0"/>
                  <a:cs typeface="Arial" panose="020B0604020202020204" pitchFamily="34" charset="0"/>
                </a:rPr>
                <a:t>Validation: </a:t>
              </a:r>
              <a:r>
                <a:rPr lang="en-US" altLang="ko-KR" sz="1600" dirty="0" smtClean="0">
                  <a:latin typeface="Arial" panose="020B0604020202020204" pitchFamily="34" charset="0"/>
                  <a:cs typeface="Arial" panose="020B0604020202020204" pitchFamily="34" charset="0"/>
                </a:rPr>
                <a:t>ECMWF IFS analysis and KMA synoptic weather chart</a:t>
              </a:r>
            </a:p>
            <a:p>
              <a:pPr>
                <a:lnSpc>
                  <a:spcPct val="150000"/>
                </a:lnSpc>
              </a:pPr>
              <a:r>
                <a:rPr lang="en-US" altLang="ko-KR" sz="1600" b="1" dirty="0">
                  <a:latin typeface="Arial" panose="020B0604020202020204" pitchFamily="34" charset="0"/>
                  <a:cs typeface="Arial" panose="020B0604020202020204" pitchFamily="34" charset="0"/>
                </a:rPr>
                <a:t> </a:t>
              </a:r>
              <a:r>
                <a:rPr lang="en-US" altLang="ko-KR" sz="1600" b="1" dirty="0" smtClean="0">
                  <a:latin typeface="Arial" panose="020B0604020202020204" pitchFamily="34" charset="0"/>
                  <a:cs typeface="Arial" panose="020B0604020202020204" pitchFamily="34" charset="0"/>
                </a:rPr>
                <a:t>            - CTL: </a:t>
              </a:r>
              <a:r>
                <a:rPr lang="en-US" altLang="ko-KR" sz="1600" dirty="0" smtClean="0">
                  <a:latin typeface="Arial" panose="020B0604020202020204" pitchFamily="34" charset="0"/>
                  <a:cs typeface="Arial" panose="020B0604020202020204" pitchFamily="34" charset="0"/>
                </a:rPr>
                <a:t>KIM v2.5 </a:t>
              </a:r>
              <a:r>
                <a:rPr lang="en-US" altLang="ko-KR" sz="1600" dirty="0">
                  <a:latin typeface="Arial" panose="020B0604020202020204" pitchFamily="34" charset="0"/>
                  <a:cs typeface="Arial" panose="020B0604020202020204" pitchFamily="34" charset="0"/>
                </a:rPr>
                <a:t>cycle </a:t>
              </a:r>
              <a:r>
                <a:rPr lang="en-US" altLang="ko-KR" sz="1600" dirty="0" smtClean="0">
                  <a:latin typeface="Arial" panose="020B0604020202020204" pitchFamily="34" charset="0"/>
                  <a:cs typeface="Arial" panose="020B0604020202020204" pitchFamily="34" charset="0"/>
                </a:rPr>
                <a:t>   </a:t>
              </a:r>
              <a:r>
                <a:rPr lang="en-US" altLang="ko-KR" sz="1600" b="1" dirty="0" smtClean="0">
                  <a:latin typeface="Arial" panose="020B0604020202020204" pitchFamily="34" charset="0"/>
                  <a:cs typeface="Arial" panose="020B0604020202020204" pitchFamily="34" charset="0"/>
                </a:rPr>
                <a:t>      </a:t>
              </a:r>
              <a:r>
                <a:rPr lang="en-US" altLang="ko-KR" sz="1600" b="1" dirty="0">
                  <a:latin typeface="Arial" panose="020B0604020202020204" pitchFamily="34" charset="0"/>
                  <a:cs typeface="Arial" panose="020B0604020202020204" pitchFamily="34" charset="0"/>
                </a:rPr>
                <a:t>- EXP: </a:t>
              </a:r>
              <a:r>
                <a:rPr lang="en-US" altLang="ko-KR" sz="1600" dirty="0">
                  <a:latin typeface="Arial" panose="020B0604020202020204" pitchFamily="34" charset="0"/>
                  <a:cs typeface="Arial" panose="020B0604020202020204" pitchFamily="34" charset="0"/>
                </a:rPr>
                <a:t>CTL + </a:t>
              </a:r>
              <a:r>
                <a:rPr lang="en-US" altLang="ko-KR" sz="1600" u="sng" dirty="0">
                  <a:latin typeface="Arial" panose="020B0604020202020204" pitchFamily="34" charset="0"/>
                  <a:cs typeface="Arial" panose="020B0604020202020204" pitchFamily="34" charset="0"/>
                </a:rPr>
                <a:t>LEOGEO AMVs</a:t>
              </a:r>
              <a:endParaRPr lang="en-US" altLang="ko-KR" sz="1600" u="sng" dirty="0" smtClean="0">
                <a:latin typeface="Arial" panose="020B0604020202020204" pitchFamily="34" charset="0"/>
                <a:cs typeface="Arial" panose="020B0604020202020204" pitchFamily="34" charset="0"/>
              </a:endParaRPr>
            </a:p>
          </p:txBody>
        </p:sp>
        <p:sp>
          <p:nvSpPr>
            <p:cNvPr id="2" name="직사각형 1"/>
            <p:cNvSpPr/>
            <p:nvPr/>
          </p:nvSpPr>
          <p:spPr>
            <a:xfrm>
              <a:off x="6563410" y="3039343"/>
              <a:ext cx="2520280" cy="461665"/>
            </a:xfrm>
            <a:prstGeom prst="rect">
              <a:avLst/>
            </a:prstGeom>
            <a:ln>
              <a:solidFill>
                <a:schemeClr val="tx1"/>
              </a:solidFill>
            </a:ln>
          </p:spPr>
          <p:txBody>
            <a:bodyPr wrap="square">
              <a:spAutoFit/>
            </a:bodyPr>
            <a:lstStyle/>
            <a:p>
              <a:r>
                <a:rPr lang="en-US" altLang="ko-KR" sz="1200" dirty="0" smtClean="0"/>
                <a:t>Thinning: 100 km </a:t>
              </a:r>
              <a:r>
                <a:rPr lang="en-US" altLang="ko-KR" sz="1200" dirty="0"/>
                <a:t>x </a:t>
              </a:r>
              <a:r>
                <a:rPr lang="en-US" altLang="ko-KR" sz="1200" dirty="0" smtClean="0"/>
                <a:t>100 km </a:t>
              </a:r>
              <a:r>
                <a:rPr lang="en-US" altLang="ko-KR" sz="1200" dirty="0"/>
                <a:t>x 100 </a:t>
              </a:r>
              <a:r>
                <a:rPr lang="en-US" altLang="ko-KR" sz="1200" dirty="0" err="1"/>
                <a:t>hPa</a:t>
              </a:r>
              <a:r>
                <a:rPr lang="en-US" altLang="ko-KR" sz="1200" dirty="0"/>
                <a:t> </a:t>
              </a:r>
              <a:r>
                <a:rPr lang="en-US" altLang="ko-KR" sz="1200" dirty="0" smtClean="0"/>
                <a:t>with </a:t>
              </a:r>
              <a:r>
                <a:rPr lang="ko-KR" altLang="ko-KR" sz="1200" dirty="0"/>
                <a:t>±</a:t>
              </a:r>
              <a:r>
                <a:rPr lang="en-US" altLang="ko-KR" sz="1200" dirty="0"/>
                <a:t>3-hr time window</a:t>
              </a:r>
              <a:endParaRPr lang="ko-KR" altLang="en-US" sz="1200" dirty="0"/>
            </a:p>
          </p:txBody>
        </p:sp>
        <p:cxnSp>
          <p:nvCxnSpPr>
            <p:cNvPr id="13" name="직선 연결선 12"/>
            <p:cNvCxnSpPr/>
            <p:nvPr/>
          </p:nvCxnSpPr>
          <p:spPr>
            <a:xfrm>
              <a:off x="6160338" y="3323150"/>
              <a:ext cx="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a:off x="6160338" y="3403704"/>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1724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a:latin typeface="Arial" pitchFamily="34" charset="0"/>
                <a:cs typeface="Arial" pitchFamily="34" charset="0"/>
              </a:rPr>
              <a:t>Analysis </a:t>
            </a:r>
            <a:r>
              <a:rPr lang="en-US" altLang="ko-KR" dirty="0" smtClean="0">
                <a:latin typeface="Arial" pitchFamily="34" charset="0"/>
                <a:cs typeface="Arial" pitchFamily="34" charset="0"/>
              </a:rPr>
              <a:t>impact: </a:t>
            </a:r>
            <a:r>
              <a:rPr lang="en-US" altLang="ko-KR" dirty="0" smtClean="0">
                <a:solidFill>
                  <a:srgbClr val="FFFF00"/>
                </a:solidFill>
                <a:latin typeface="Arial" pitchFamily="34" charset="0"/>
                <a:cs typeface="Arial" pitchFamily="34" charset="0"/>
              </a:rPr>
              <a:t>time-series</a:t>
            </a:r>
            <a:endParaRPr lang="ko-KR" altLang="en-US" dirty="0">
              <a:solidFill>
                <a:srgbClr val="FFFF00"/>
              </a:solidFill>
              <a:latin typeface="Arial" pitchFamily="34" charset="0"/>
              <a:cs typeface="Arial" pitchFamily="34" charset="0"/>
            </a:endParaRPr>
          </a:p>
        </p:txBody>
      </p:sp>
      <p:sp>
        <p:nvSpPr>
          <p:cNvPr id="5" name="직사각형 4"/>
          <p:cNvSpPr/>
          <p:nvPr/>
        </p:nvSpPr>
        <p:spPr>
          <a:xfrm>
            <a:off x="6058074" y="4345440"/>
            <a:ext cx="3053832" cy="2031325"/>
          </a:xfrm>
          <a:prstGeom prst="rect">
            <a:avLst/>
          </a:prstGeom>
        </p:spPr>
        <p:txBody>
          <a:bodyPr wrap="square">
            <a:spAutoFit/>
          </a:bodyPr>
          <a:lstStyle/>
          <a:p>
            <a:r>
              <a:rPr lang="en-US" altLang="ko-KR" sz="1400" dirty="0" smtClean="0">
                <a:latin typeface="Arial" panose="020B0604020202020204" pitchFamily="34" charset="0"/>
                <a:cs typeface="Arial" panose="020B0604020202020204" pitchFamily="34" charset="0"/>
              </a:rPr>
              <a:t>A </a:t>
            </a:r>
            <a:r>
              <a:rPr lang="en-US" altLang="ko-KR" sz="1400" dirty="0">
                <a:latin typeface="Arial" panose="020B0604020202020204" pitchFamily="34" charset="0"/>
                <a:cs typeface="Arial" panose="020B0604020202020204" pitchFamily="34" charset="0"/>
              </a:rPr>
              <a:t>positive correlation between wind and temperature in RMSD time-series was observed directly; this correspondence shows the analysis improvement in temperature was derived from the thermal wind balance </a:t>
            </a:r>
            <a:r>
              <a:rPr lang="en-US" altLang="ko-KR" sz="1400" dirty="0" smtClean="0">
                <a:latin typeface="Arial" panose="020B0604020202020204" pitchFamily="34" charset="0"/>
                <a:cs typeface="Arial" panose="020B0604020202020204" pitchFamily="34" charset="0"/>
              </a:rPr>
              <a:t>in </a:t>
            </a:r>
            <a:r>
              <a:rPr lang="en-US" altLang="ko-KR" sz="1400" dirty="0">
                <a:latin typeface="Arial" panose="020B0604020202020204" pitchFamily="34" charset="0"/>
                <a:cs typeface="Arial" panose="020B0604020202020204" pitchFamily="34" charset="0"/>
              </a:rPr>
              <a:t>the background error covariance model of 3D-Var (Song et al</a:t>
            </a:r>
            <a:r>
              <a:rPr lang="en-US" altLang="ko-KR" sz="1400" dirty="0" smtClean="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2017</a:t>
            </a:r>
            <a:r>
              <a:rPr lang="en-US" altLang="ko-KR" sz="1400" dirty="0" smtClean="0">
                <a:latin typeface="Arial" panose="020B0604020202020204" pitchFamily="34" charset="0"/>
                <a:cs typeface="Arial" panose="020B0604020202020204" pitchFamily="34" charset="0"/>
              </a:rPr>
              <a:t>).</a:t>
            </a:r>
            <a:endParaRPr lang="ko-KR" altLang="en-US" sz="1400" dirty="0">
              <a:latin typeface="Arial" panose="020B0604020202020204" pitchFamily="34" charset="0"/>
              <a:cs typeface="Arial" panose="020B0604020202020204" pitchFamily="34" charset="0"/>
            </a:endParaRPr>
          </a:p>
        </p:txBody>
      </p:sp>
      <p:sp>
        <p:nvSpPr>
          <p:cNvPr id="7" name="직사각형 6"/>
          <p:cNvSpPr/>
          <p:nvPr/>
        </p:nvSpPr>
        <p:spPr>
          <a:xfrm>
            <a:off x="5820022" y="938149"/>
            <a:ext cx="3319620" cy="584775"/>
          </a:xfrm>
          <a:prstGeom prst="rect">
            <a:avLst/>
          </a:prstGeom>
        </p:spPr>
        <p:txBody>
          <a:bodyPr wrap="square">
            <a:spAutoFit/>
          </a:bodyPr>
          <a:lstStyle/>
          <a:p>
            <a:pPr algn="ctr"/>
            <a:r>
              <a:rPr lang="en-US" altLang="ko-KR" sz="1600" b="1" dirty="0" smtClean="0">
                <a:latin typeface="Arial" panose="020B0604020202020204" pitchFamily="34" charset="0"/>
                <a:cs typeface="Arial" panose="020B0604020202020204" pitchFamily="34" charset="0"/>
              </a:rPr>
              <a:t>  Percent </a:t>
            </a:r>
            <a:r>
              <a:rPr lang="en-US" altLang="ko-KR" sz="1600" b="1" dirty="0">
                <a:latin typeface="Arial" panose="020B0604020202020204" pitchFamily="34" charset="0"/>
                <a:cs typeface="Arial" panose="020B0604020202020204" pitchFamily="34" charset="0"/>
              </a:rPr>
              <a:t>differences of </a:t>
            </a:r>
            <a:endParaRPr lang="en-US" altLang="ko-KR" sz="1600" b="1" dirty="0" smtClean="0">
              <a:latin typeface="Arial" panose="020B0604020202020204" pitchFamily="34" charset="0"/>
              <a:cs typeface="Arial" panose="020B0604020202020204" pitchFamily="34" charset="0"/>
            </a:endParaRPr>
          </a:p>
          <a:p>
            <a:pPr algn="ctr"/>
            <a:r>
              <a:rPr lang="en-US" altLang="ko-KR" sz="1600" b="1" dirty="0" smtClean="0">
                <a:latin typeface="Arial" panose="020B0604020202020204" pitchFamily="34" charset="0"/>
                <a:cs typeface="Arial" panose="020B0604020202020204" pitchFamily="34" charset="0"/>
              </a:rPr>
              <a:t>CTL </a:t>
            </a:r>
            <a:r>
              <a:rPr lang="en-US" altLang="ko-KR" sz="1600" b="1" dirty="0">
                <a:latin typeface="Arial" panose="020B0604020202020204" pitchFamily="34" charset="0"/>
                <a:cs typeface="Arial" panose="020B0604020202020204" pitchFamily="34" charset="0"/>
              </a:rPr>
              <a:t>RMSD and EXP RMSD </a:t>
            </a:r>
            <a:endParaRPr lang="ko-KR" altLang="en-US" sz="1600" b="1" dirty="0">
              <a:latin typeface="Arial" panose="020B0604020202020204" pitchFamily="34" charset="0"/>
              <a:cs typeface="Arial" panose="020B0604020202020204" pitchFamily="34" charset="0"/>
            </a:endParaRPr>
          </a:p>
        </p:txBody>
      </p:sp>
      <p:grpSp>
        <p:nvGrpSpPr>
          <p:cNvPr id="15" name="그룹 2"/>
          <p:cNvGrpSpPr>
            <a:grpSpLocks/>
          </p:cNvGrpSpPr>
          <p:nvPr/>
        </p:nvGrpSpPr>
        <p:grpSpPr bwMode="auto">
          <a:xfrm>
            <a:off x="5775324" y="1548313"/>
            <a:ext cx="3116468" cy="459035"/>
            <a:chOff x="5868144" y="2617167"/>
            <a:chExt cx="3117263" cy="459540"/>
          </a:xfrm>
        </p:grpSpPr>
        <p:sp>
          <p:nvSpPr>
            <p:cNvPr id="16" name="직사각형 58"/>
            <p:cNvSpPr>
              <a:spLocks noChangeArrowheads="1"/>
            </p:cNvSpPr>
            <p:nvPr/>
          </p:nvSpPr>
          <p:spPr bwMode="auto">
            <a:xfrm>
              <a:off x="5868144" y="2617167"/>
              <a:ext cx="3033961" cy="27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dirty="0">
                  <a:latin typeface="Arial" charset="0"/>
                  <a:ea typeface="굴림" charset="-127"/>
                  <a:cs typeface="Arial" charset="0"/>
                </a:rPr>
                <a:t>  </a:t>
              </a:r>
              <a:r>
                <a:rPr lang="en-US" altLang="ko-KR" sz="1200" u="sng" dirty="0">
                  <a:latin typeface="Arial" charset="0"/>
                  <a:ea typeface="굴림" charset="-127"/>
                  <a:cs typeface="Arial" charset="0"/>
                </a:rPr>
                <a:t>(CTL RMSD – EXP RMSD)</a:t>
              </a:r>
              <a:endParaRPr lang="ko-KR" altLang="en-US" sz="1200" u="sng" dirty="0">
                <a:latin typeface="Arial" charset="0"/>
                <a:ea typeface="굴림" charset="-127"/>
                <a:cs typeface="Arial" charset="0"/>
              </a:endParaRPr>
            </a:p>
          </p:txBody>
        </p:sp>
        <p:sp>
          <p:nvSpPr>
            <p:cNvPr id="17" name="직사각형 59"/>
            <p:cNvSpPr>
              <a:spLocks noChangeArrowheads="1"/>
            </p:cNvSpPr>
            <p:nvPr/>
          </p:nvSpPr>
          <p:spPr bwMode="auto">
            <a:xfrm>
              <a:off x="6466510" y="2799404"/>
              <a:ext cx="1800199" cy="27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dirty="0">
                  <a:latin typeface="Arial" charset="0"/>
                  <a:ea typeface="굴림" charset="-127"/>
                  <a:cs typeface="Arial" charset="0"/>
                </a:rPr>
                <a:t>  CTL RMSD</a:t>
              </a:r>
              <a:endParaRPr lang="ko-KR" altLang="en-US" sz="1200" dirty="0">
                <a:latin typeface="Arial" charset="0"/>
                <a:ea typeface="굴림" charset="-127"/>
                <a:cs typeface="Arial" charset="0"/>
              </a:endParaRPr>
            </a:p>
          </p:txBody>
        </p:sp>
        <p:sp>
          <p:nvSpPr>
            <p:cNvPr id="18" name="직사각형 60"/>
            <p:cNvSpPr>
              <a:spLocks noChangeArrowheads="1"/>
            </p:cNvSpPr>
            <p:nvPr/>
          </p:nvSpPr>
          <p:spPr bwMode="auto">
            <a:xfrm>
              <a:off x="8147185" y="2708920"/>
              <a:ext cx="838222" cy="27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200" dirty="0">
                  <a:latin typeface="Arial" charset="0"/>
                  <a:ea typeface="굴림" charset="-127"/>
                  <a:cs typeface="Arial" charset="0"/>
                </a:rPr>
                <a:t>  x 100</a:t>
              </a:r>
              <a:endParaRPr lang="ko-KR" altLang="en-US" sz="1200" dirty="0">
                <a:latin typeface="Arial" charset="0"/>
                <a:ea typeface="굴림" charset="-127"/>
                <a:cs typeface="Arial" charset="0"/>
              </a:endParaRPr>
            </a:p>
          </p:txBody>
        </p:sp>
      </p:grpSp>
      <p:grpSp>
        <p:nvGrpSpPr>
          <p:cNvPr id="22" name="그룹 21"/>
          <p:cNvGrpSpPr/>
          <p:nvPr/>
        </p:nvGrpSpPr>
        <p:grpSpPr>
          <a:xfrm>
            <a:off x="6156622" y="2348880"/>
            <a:ext cx="2879874" cy="1836619"/>
            <a:chOff x="6156622" y="2420888"/>
            <a:chExt cx="2879874" cy="1836619"/>
          </a:xfrm>
        </p:grpSpPr>
        <p:pic>
          <p:nvPicPr>
            <p:cNvPr id="14" name="그림 13" descr="EMB00001844019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622" y="2504758"/>
              <a:ext cx="2879874" cy="1752749"/>
            </a:xfrm>
            <a:prstGeom prst="rect">
              <a:avLst/>
            </a:prstGeom>
            <a:noFill/>
            <a:ln>
              <a:noFill/>
            </a:ln>
          </p:spPr>
        </p:pic>
        <p:sp>
          <p:nvSpPr>
            <p:cNvPr id="20" name="직사각형 59"/>
            <p:cNvSpPr>
              <a:spLocks noChangeArrowheads="1"/>
            </p:cNvSpPr>
            <p:nvPr/>
          </p:nvSpPr>
          <p:spPr bwMode="auto">
            <a:xfrm>
              <a:off x="6564527" y="2420888"/>
              <a:ext cx="21334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000" b="1" dirty="0" smtClean="0">
                  <a:solidFill>
                    <a:schemeClr val="tx1">
                      <a:lumMod val="50000"/>
                      <a:lumOff val="50000"/>
                    </a:schemeClr>
                  </a:solidFill>
                  <a:latin typeface="Arial" charset="0"/>
                  <a:ea typeface="굴림" charset="-127"/>
                  <a:cs typeface="Arial" charset="0"/>
                </a:rPr>
                <a:t>Correlation between </a:t>
              </a:r>
              <a:r>
                <a:rPr lang="en-US" altLang="ko-KR" sz="1000" b="1" dirty="0">
                  <a:solidFill>
                    <a:schemeClr val="tx1">
                      <a:lumMod val="50000"/>
                      <a:lumOff val="50000"/>
                    </a:schemeClr>
                  </a:solidFill>
                  <a:latin typeface="Arial" charset="0"/>
                  <a:ea typeface="굴림" charset="-127"/>
                  <a:cs typeface="Arial" charset="0"/>
                </a:rPr>
                <a:t>U</a:t>
              </a:r>
              <a:r>
                <a:rPr lang="en-US" altLang="ko-KR" sz="1000" b="1" dirty="0" smtClean="0">
                  <a:solidFill>
                    <a:schemeClr val="tx1">
                      <a:lumMod val="50000"/>
                      <a:lumOff val="50000"/>
                    </a:schemeClr>
                  </a:solidFill>
                  <a:latin typeface="Arial" charset="0"/>
                  <a:ea typeface="굴림" charset="-127"/>
                  <a:cs typeface="Arial" charset="0"/>
                </a:rPr>
                <a:t> and T</a:t>
              </a:r>
              <a:endParaRPr lang="ko-KR" altLang="en-US" sz="1000" b="1" dirty="0">
                <a:solidFill>
                  <a:schemeClr val="tx1">
                    <a:lumMod val="50000"/>
                    <a:lumOff val="50000"/>
                  </a:schemeClr>
                </a:solidFill>
                <a:latin typeface="Arial" charset="0"/>
                <a:ea typeface="굴림" charset="-127"/>
                <a:cs typeface="Arial" charset="0"/>
              </a:endParaRPr>
            </a:p>
          </p:txBody>
        </p:sp>
        <p:sp>
          <p:nvSpPr>
            <p:cNvPr id="21" name="오른쪽 화살표 20"/>
            <p:cNvSpPr/>
            <p:nvPr/>
          </p:nvSpPr>
          <p:spPr>
            <a:xfrm rot="16200000">
              <a:off x="6894815" y="2842845"/>
              <a:ext cx="216024" cy="12606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9" name="직사각형 46"/>
          <p:cNvSpPr>
            <a:spLocks noChangeArrowheads="1"/>
          </p:cNvSpPr>
          <p:nvPr/>
        </p:nvSpPr>
        <p:spPr bwMode="auto">
          <a:xfrm>
            <a:off x="11481" y="540213"/>
            <a:ext cx="285772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r>
              <a:rPr lang="en-US" altLang="ko-KR" sz="1200" b="1" dirty="0">
                <a:solidFill>
                  <a:schemeClr val="bg1"/>
                </a:solidFill>
                <a:latin typeface="Arial" charset="0"/>
                <a:ea typeface="굴림" charset="-127"/>
                <a:cs typeface="Arial" charset="0"/>
              </a:rPr>
              <a:t> Averaging region: </a:t>
            </a:r>
            <a:r>
              <a:rPr lang="en-US" altLang="ko-KR" sz="1200" dirty="0" smtClean="0">
                <a:solidFill>
                  <a:schemeClr val="bg1"/>
                </a:solidFill>
                <a:latin typeface="Arial" charset="0"/>
                <a:ea typeface="굴림" charset="-127"/>
                <a:cs typeface="Arial" charset="0"/>
              </a:rPr>
              <a:t>10-85˚</a:t>
            </a:r>
            <a:r>
              <a:rPr lang="en-US" altLang="ko-KR" sz="1200" dirty="0">
                <a:solidFill>
                  <a:schemeClr val="bg1"/>
                </a:solidFill>
                <a:latin typeface="Arial" charset="0"/>
                <a:ea typeface="굴림" charset="-127"/>
                <a:cs typeface="Arial" charset="0"/>
              </a:rPr>
              <a:t>N, </a:t>
            </a:r>
            <a:r>
              <a:rPr lang="en-US" altLang="ko-KR" sz="1200" dirty="0" smtClean="0">
                <a:solidFill>
                  <a:schemeClr val="bg1"/>
                </a:solidFill>
                <a:latin typeface="Arial" charset="0"/>
                <a:ea typeface="굴림" charset="-127"/>
                <a:cs typeface="Arial" charset="0"/>
              </a:rPr>
              <a:t>0-150˚E</a:t>
            </a:r>
            <a:endParaRPr lang="en-US" altLang="ko-KR" sz="1200" dirty="0">
              <a:solidFill>
                <a:schemeClr val="bg1"/>
              </a:solidFill>
              <a:latin typeface="Arial" charset="0"/>
              <a:ea typeface="굴림" charset="-127"/>
              <a:cs typeface="Arial" charset="0"/>
            </a:endParaRPr>
          </a:p>
        </p:txBody>
      </p:sp>
      <p:sp>
        <p:nvSpPr>
          <p:cNvPr id="27" name="TextBox 26"/>
          <p:cNvSpPr txBox="1"/>
          <p:nvPr/>
        </p:nvSpPr>
        <p:spPr>
          <a:xfrm>
            <a:off x="8719889" y="6477719"/>
            <a:ext cx="360040" cy="307777"/>
          </a:xfrm>
          <a:prstGeom prst="rect">
            <a:avLst/>
          </a:prstGeom>
          <a:noFill/>
        </p:spPr>
        <p:txBody>
          <a:bodyPr wrap="square" rtlCol="0">
            <a:spAutoFit/>
          </a:bodyPr>
          <a:lstStyle/>
          <a:p>
            <a:r>
              <a:rPr lang="en-US" altLang="ko-KR" sz="1400" dirty="0" smtClean="0"/>
              <a:t>5</a:t>
            </a:r>
            <a:endParaRPr lang="ko-KR" altLang="en-US" sz="1400" dirty="0"/>
          </a:p>
        </p:txBody>
      </p:sp>
      <p:grpSp>
        <p:nvGrpSpPr>
          <p:cNvPr id="3" name="그룹 2"/>
          <p:cNvGrpSpPr/>
          <p:nvPr/>
        </p:nvGrpSpPr>
        <p:grpSpPr>
          <a:xfrm>
            <a:off x="-22498" y="1064124"/>
            <a:ext cx="5962650" cy="5492750"/>
            <a:chOff x="-22498" y="837590"/>
            <a:chExt cx="5962650" cy="5492750"/>
          </a:xfrm>
        </p:grpSpPr>
        <p:sp>
          <p:nvSpPr>
            <p:cNvPr id="23" name="직사각형 22"/>
            <p:cNvSpPr/>
            <p:nvPr/>
          </p:nvSpPr>
          <p:spPr>
            <a:xfrm>
              <a:off x="739621" y="3787478"/>
              <a:ext cx="5170111" cy="1168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739622" y="4955877"/>
              <a:ext cx="5170110" cy="7737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750132" y="1210733"/>
              <a:ext cx="5091756" cy="1168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p:cNvSpPr/>
            <p:nvPr/>
          </p:nvSpPr>
          <p:spPr>
            <a:xfrm>
              <a:off x="750132" y="2377171"/>
              <a:ext cx="5091756" cy="77885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60"/>
            <p:cNvSpPr>
              <a:spLocks noChangeArrowheads="1"/>
            </p:cNvSpPr>
            <p:nvPr/>
          </p:nvSpPr>
          <p:spPr bwMode="auto">
            <a:xfrm>
              <a:off x="4464165" y="1365478"/>
              <a:ext cx="7728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lang="en-US" altLang="ko-KR" sz="1000" dirty="0">
                  <a:latin typeface="Arial" charset="0"/>
                  <a:ea typeface="굴림" charset="-127"/>
                  <a:cs typeface="Arial" charset="0"/>
                </a:rPr>
                <a:t>  </a:t>
              </a:r>
              <a:r>
                <a:rPr lang="en-US" altLang="ko-KR" sz="1000" dirty="0" smtClean="0">
                  <a:latin typeface="Arial" charset="0"/>
                  <a:ea typeface="굴림" charset="-127"/>
                  <a:cs typeface="Arial" charset="0"/>
                </a:rPr>
                <a:t>LEOGEO AMVs missing</a:t>
              </a:r>
              <a:endParaRPr lang="ko-KR" altLang="en-US" sz="1000" dirty="0">
                <a:latin typeface="Arial" charset="0"/>
                <a:ea typeface="굴림" charset="-127"/>
                <a:cs typeface="Arial" charset="0"/>
              </a:endParaRPr>
            </a:p>
          </p:txBody>
        </p:sp>
        <p:pic>
          <p:nvPicPr>
            <p:cNvPr id="12290" name="Picture 2" descr="D:\work\SATWIND\LEOGEO\PAPER\최종본(20171213)\for_hjsong\figures\fig 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8" y="837590"/>
              <a:ext cx="5962650" cy="5492750"/>
            </a:xfrm>
            <a:prstGeom prst="rect">
              <a:avLst/>
            </a:prstGeom>
            <a:noFill/>
            <a:extLst>
              <a:ext uri="{909E8E84-426E-40DD-AFC4-6F175D3DCCD1}">
                <a14:hiddenFill xmlns:a14="http://schemas.microsoft.com/office/drawing/2010/main">
                  <a:solidFill>
                    <a:srgbClr val="FFFFFF"/>
                  </a:solidFill>
                </a14:hiddenFill>
              </a:ext>
            </a:extLst>
          </p:spPr>
        </p:pic>
        <p:sp>
          <p:nvSpPr>
            <p:cNvPr id="11" name="직사각형 10"/>
            <p:cNvSpPr/>
            <p:nvPr/>
          </p:nvSpPr>
          <p:spPr>
            <a:xfrm flipH="1">
              <a:off x="919882" y="5322213"/>
              <a:ext cx="1107204" cy="307777"/>
            </a:xfrm>
            <a:prstGeom prst="rect">
              <a:avLst/>
            </a:prstGeom>
            <a:solidFill>
              <a:schemeClr val="accent5">
                <a:lumMod val="20000"/>
                <a:lumOff val="80000"/>
              </a:schemeClr>
            </a:solidFill>
          </p:spPr>
          <p:txBody>
            <a:bodyPr wrap="square">
              <a:spAutoFit/>
            </a:bodyPr>
            <a:lstStyle/>
            <a:p>
              <a:pPr algn="ctr"/>
              <a:r>
                <a:rPr lang="en-US" altLang="ko-KR" sz="1400" dirty="0" smtClean="0">
                  <a:solidFill>
                    <a:schemeClr val="tx2">
                      <a:lumMod val="60000"/>
                      <a:lumOff val="40000"/>
                    </a:schemeClr>
                  </a:solidFill>
                  <a:latin typeface="Arial" panose="020B0604020202020204" pitchFamily="34" charset="0"/>
                  <a:cs typeface="Arial" panose="020B0604020202020204" pitchFamily="34" charset="0"/>
                </a:rPr>
                <a:t>negative</a:t>
              </a:r>
              <a:endParaRPr lang="en-US" altLang="ko-KR" sz="14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26" name="직사각형 25"/>
            <p:cNvSpPr/>
            <p:nvPr/>
          </p:nvSpPr>
          <p:spPr>
            <a:xfrm flipH="1">
              <a:off x="919882" y="4091782"/>
              <a:ext cx="1107204" cy="307777"/>
            </a:xfrm>
            <a:prstGeom prst="rect">
              <a:avLst/>
            </a:prstGeom>
            <a:solidFill>
              <a:schemeClr val="accent2">
                <a:lumMod val="20000"/>
                <a:lumOff val="80000"/>
              </a:schemeClr>
            </a:solidFill>
          </p:spPr>
          <p:txBody>
            <a:bodyPr wrap="square">
              <a:spAutoFit/>
            </a:bodyPr>
            <a:lstStyle/>
            <a:p>
              <a:pPr algn="ctr"/>
              <a:r>
                <a:rPr lang="en-US" altLang="ko-KR" sz="1400" dirty="0" smtClean="0">
                  <a:solidFill>
                    <a:srgbClr val="CF7977"/>
                  </a:solidFill>
                  <a:latin typeface="Arial" panose="020B0604020202020204" pitchFamily="34" charset="0"/>
                  <a:cs typeface="Arial" panose="020B0604020202020204" pitchFamily="34" charset="0"/>
                </a:rPr>
                <a:t>positive</a:t>
              </a:r>
              <a:endParaRPr lang="en-US" altLang="ko-KR" sz="1400" dirty="0">
                <a:solidFill>
                  <a:srgbClr val="CF7977"/>
                </a:solidFill>
                <a:latin typeface="Arial" panose="020B0604020202020204" pitchFamily="34" charset="0"/>
                <a:cs typeface="Arial" panose="020B0604020202020204" pitchFamily="34" charset="0"/>
              </a:endParaRPr>
            </a:p>
          </p:txBody>
        </p:sp>
        <p:sp>
          <p:nvSpPr>
            <p:cNvPr id="9" name="직사각형 8"/>
            <p:cNvSpPr/>
            <p:nvPr/>
          </p:nvSpPr>
          <p:spPr>
            <a:xfrm flipH="1">
              <a:off x="921925" y="2662952"/>
              <a:ext cx="1107204" cy="307777"/>
            </a:xfrm>
            <a:prstGeom prst="rect">
              <a:avLst/>
            </a:prstGeom>
            <a:solidFill>
              <a:schemeClr val="accent5">
                <a:lumMod val="20000"/>
                <a:lumOff val="80000"/>
              </a:schemeClr>
            </a:solidFill>
          </p:spPr>
          <p:txBody>
            <a:bodyPr wrap="square">
              <a:spAutoFit/>
            </a:bodyPr>
            <a:lstStyle/>
            <a:p>
              <a:pPr algn="ctr"/>
              <a:r>
                <a:rPr lang="en-US" altLang="ko-KR" sz="1400" dirty="0" smtClean="0">
                  <a:solidFill>
                    <a:schemeClr val="tx2">
                      <a:lumMod val="60000"/>
                      <a:lumOff val="40000"/>
                    </a:schemeClr>
                  </a:solidFill>
                  <a:latin typeface="Arial" panose="020B0604020202020204" pitchFamily="34" charset="0"/>
                  <a:cs typeface="Arial" panose="020B0604020202020204" pitchFamily="34" charset="0"/>
                </a:rPr>
                <a:t>negative</a:t>
              </a:r>
              <a:endParaRPr lang="en-US" altLang="ko-KR" sz="14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8" name="직사각형 7"/>
            <p:cNvSpPr/>
            <p:nvPr/>
          </p:nvSpPr>
          <p:spPr>
            <a:xfrm flipH="1">
              <a:off x="944516" y="1579924"/>
              <a:ext cx="1107204" cy="307777"/>
            </a:xfrm>
            <a:prstGeom prst="rect">
              <a:avLst/>
            </a:prstGeom>
            <a:solidFill>
              <a:schemeClr val="accent2">
                <a:lumMod val="20000"/>
                <a:lumOff val="80000"/>
              </a:schemeClr>
            </a:solidFill>
          </p:spPr>
          <p:txBody>
            <a:bodyPr wrap="square">
              <a:spAutoFit/>
            </a:bodyPr>
            <a:lstStyle/>
            <a:p>
              <a:pPr algn="ctr"/>
              <a:r>
                <a:rPr lang="en-US" altLang="ko-KR" sz="1400" dirty="0" smtClean="0">
                  <a:solidFill>
                    <a:srgbClr val="CF7977"/>
                  </a:solidFill>
                  <a:latin typeface="Arial" panose="020B0604020202020204" pitchFamily="34" charset="0"/>
                  <a:cs typeface="Arial" panose="020B0604020202020204" pitchFamily="34" charset="0"/>
                </a:rPr>
                <a:t>positive</a:t>
              </a:r>
              <a:endParaRPr lang="en-US" altLang="ko-KR" sz="1400" dirty="0">
                <a:solidFill>
                  <a:srgbClr val="CF797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03730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a:latin typeface="Arial" pitchFamily="34" charset="0"/>
                <a:cs typeface="Arial" pitchFamily="34" charset="0"/>
              </a:rPr>
              <a:t>Analysis </a:t>
            </a:r>
            <a:r>
              <a:rPr lang="en-US" altLang="ko-KR" dirty="0" smtClean="0">
                <a:latin typeface="Arial" pitchFamily="34" charset="0"/>
                <a:cs typeface="Arial" pitchFamily="34" charset="0"/>
              </a:rPr>
              <a:t>impact: </a:t>
            </a:r>
            <a:r>
              <a:rPr lang="en-US" altLang="ko-KR" dirty="0" smtClean="0">
                <a:solidFill>
                  <a:srgbClr val="FFFF00"/>
                </a:solidFill>
                <a:latin typeface="Arial" pitchFamily="34" charset="0"/>
                <a:cs typeface="Arial" pitchFamily="34" charset="0"/>
              </a:rPr>
              <a:t>zonal plot</a:t>
            </a:r>
            <a:endParaRPr lang="ko-KR" altLang="en-US" dirty="0">
              <a:solidFill>
                <a:srgbClr val="FFFF00"/>
              </a:solidFill>
              <a:latin typeface="Arial" pitchFamily="34" charset="0"/>
              <a:cs typeface="Arial" pitchFamily="34" charset="0"/>
            </a:endParaRPr>
          </a:p>
        </p:txBody>
      </p:sp>
      <p:grpSp>
        <p:nvGrpSpPr>
          <p:cNvPr id="6" name="그룹 5"/>
          <p:cNvGrpSpPr/>
          <p:nvPr/>
        </p:nvGrpSpPr>
        <p:grpSpPr>
          <a:xfrm>
            <a:off x="24543" y="950473"/>
            <a:ext cx="9115491" cy="5790895"/>
            <a:chOff x="24543" y="950473"/>
            <a:chExt cx="9115491" cy="5790895"/>
          </a:xfrm>
        </p:grpSpPr>
        <p:sp>
          <p:nvSpPr>
            <p:cNvPr id="7" name="TextBox 30"/>
            <p:cNvSpPr txBox="1">
              <a:spLocks noChangeArrowheads="1"/>
            </p:cNvSpPr>
            <p:nvPr/>
          </p:nvSpPr>
          <p:spPr bwMode="auto">
            <a:xfrm>
              <a:off x="1712990" y="950473"/>
              <a:ext cx="7211020" cy="307777"/>
            </a:xfrm>
            <a:prstGeom prst="rect">
              <a:avLst/>
            </a:prstGeom>
            <a:noFill/>
            <a:ln>
              <a:noFill/>
            </a:ln>
          </p:spPr>
          <p:txBody>
            <a:bodyPr wrap="square">
              <a:spAutoFit/>
            </a:bodyPr>
            <a:lstStyle>
              <a:lvl1pPr eaLnBrk="0" hangingPunct="0">
                <a:spcBef>
                  <a:spcPct val="20000"/>
                </a:spcBef>
                <a:buFont typeface="Arial" charset="0"/>
                <a:buChar char="•"/>
                <a:defRPr sz="3200">
                  <a:solidFill>
                    <a:schemeClr val="tx1"/>
                  </a:solidFill>
                  <a:latin typeface="맑은 고딕" pitchFamily="50" charset="-127"/>
                  <a:ea typeface="맑은 고딕" pitchFamily="50" charset="-127"/>
                </a:defRPr>
              </a:lvl1pPr>
              <a:lvl2pPr marL="742950" indent="-285750" eaLnBrk="0" hangingPunct="0">
                <a:spcBef>
                  <a:spcPct val="20000"/>
                </a:spcBef>
                <a:buFont typeface="Arial" charset="0"/>
                <a:buChar char="–"/>
                <a:defRPr sz="2800">
                  <a:solidFill>
                    <a:schemeClr val="tx1"/>
                  </a:solidFill>
                  <a:latin typeface="맑은 고딕" pitchFamily="50" charset="-127"/>
                  <a:ea typeface="맑은 고딕" pitchFamily="50" charset="-127"/>
                </a:defRPr>
              </a:lvl2pPr>
              <a:lvl3pPr marL="1143000" indent="-228600" eaLnBrk="0" hangingPunct="0">
                <a:spcBef>
                  <a:spcPct val="20000"/>
                </a:spcBef>
                <a:buFont typeface="Arial" charset="0"/>
                <a:buChar char="•"/>
                <a:defRPr sz="2400">
                  <a:solidFill>
                    <a:schemeClr val="tx1"/>
                  </a:solidFill>
                  <a:latin typeface="맑은 고딕" pitchFamily="50" charset="-127"/>
                  <a:ea typeface="맑은 고딕" pitchFamily="50" charset="-127"/>
                </a:defRPr>
              </a:lvl3pPr>
              <a:lvl4pPr marL="16002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4pPr>
              <a:lvl5pPr marL="2057400" indent="-228600" eaLnBrk="0" hangingPunct="0">
                <a:spcBef>
                  <a:spcPct val="20000"/>
                </a:spcBef>
                <a:buFont typeface="Arial"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gn="ctr" eaLnBrk="1" hangingPunct="1">
                <a:spcBef>
                  <a:spcPct val="0"/>
                </a:spcBef>
                <a:buFontTx/>
                <a:buNone/>
              </a:pPr>
              <a:r>
                <a:rPr kumimoji="0" lang="en-US" altLang="ko-KR" sz="1400" b="1" dirty="0" smtClean="0"/>
                <a:t>Error reduction of zonal wind and temperature (CTL RMSD</a:t>
              </a:r>
              <a:r>
                <a:rPr kumimoji="0" lang="en-US" altLang="ko-KR" sz="1400" b="1" baseline="-25000" dirty="0" smtClean="0"/>
                <a:t> </a:t>
              </a:r>
              <a:r>
                <a:rPr kumimoji="0" lang="en-US" altLang="ko-KR" sz="1400" b="1" dirty="0"/>
                <a:t>– </a:t>
              </a:r>
              <a:r>
                <a:rPr kumimoji="0" lang="en-US" altLang="ko-KR" sz="1400" b="1" dirty="0" smtClean="0"/>
                <a:t>EXP RMSD) </a:t>
              </a:r>
              <a:endParaRPr lang="ko-KR" altLang="en-US" sz="1400" b="1" dirty="0"/>
            </a:p>
          </p:txBody>
        </p:sp>
        <p:pic>
          <p:nvPicPr>
            <p:cNvPr id="4098" name="Picture 2" descr="D:\work\SATWIND\LEOGEO\PAPER\revision(20180223)\Figure_re_saved\Figure4.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87" t="14147" r="13399" b="15798"/>
            <a:stretch/>
          </p:blipFill>
          <p:spPr bwMode="auto">
            <a:xfrm>
              <a:off x="1143856" y="1294083"/>
              <a:ext cx="7996178" cy="5447285"/>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24543" y="2217925"/>
              <a:ext cx="1143069" cy="615553"/>
            </a:xfrm>
            <a:prstGeom prst="rect">
              <a:avLst/>
            </a:prstGeom>
            <a:ln>
              <a:solidFill>
                <a:schemeClr val="tx1"/>
              </a:solidFill>
            </a:ln>
          </p:spPr>
          <p:txBody>
            <a:bodyPr wrap="square">
              <a:spAutoFit/>
            </a:bodyPr>
            <a:lstStyle/>
            <a:p>
              <a:pPr algn="ctr"/>
              <a:r>
                <a:rPr kumimoji="0" lang="en-US" altLang="ko-KR" sz="1400" b="1" dirty="0" smtClean="0"/>
                <a:t>Earlier part </a:t>
              </a:r>
            </a:p>
            <a:p>
              <a:pPr algn="ctr"/>
              <a:r>
                <a:rPr kumimoji="0" lang="en-US" altLang="ko-KR" sz="1000" dirty="0" smtClean="0"/>
                <a:t>(2017010600-</a:t>
              </a:r>
            </a:p>
            <a:p>
              <a:pPr algn="ctr"/>
              <a:r>
                <a:rPr kumimoji="0" lang="en-US" altLang="ko-KR" sz="1000" dirty="0" smtClean="0"/>
                <a:t>2017011918)</a:t>
              </a:r>
              <a:endParaRPr lang="ko-KR" altLang="en-US" sz="1000" dirty="0"/>
            </a:p>
          </p:txBody>
        </p:sp>
        <p:sp>
          <p:nvSpPr>
            <p:cNvPr id="8" name="직사각형 7"/>
            <p:cNvSpPr/>
            <p:nvPr/>
          </p:nvSpPr>
          <p:spPr>
            <a:xfrm>
              <a:off x="35053" y="4581128"/>
              <a:ext cx="1089786" cy="615553"/>
            </a:xfrm>
            <a:prstGeom prst="rect">
              <a:avLst/>
            </a:prstGeom>
            <a:ln>
              <a:solidFill>
                <a:schemeClr val="tx1"/>
              </a:solidFill>
            </a:ln>
          </p:spPr>
          <p:txBody>
            <a:bodyPr wrap="none">
              <a:spAutoFit/>
            </a:bodyPr>
            <a:lstStyle/>
            <a:p>
              <a:pPr algn="ctr"/>
              <a:r>
                <a:rPr kumimoji="0" lang="en-US" altLang="ko-KR" sz="1400" b="1" dirty="0" smtClean="0"/>
                <a:t>Later part </a:t>
              </a:r>
            </a:p>
            <a:p>
              <a:pPr algn="ctr"/>
              <a:r>
                <a:rPr kumimoji="0" lang="en-US" altLang="ko-KR" sz="1000" dirty="0" smtClean="0"/>
                <a:t>(2017012000-</a:t>
              </a:r>
            </a:p>
            <a:p>
              <a:pPr algn="ctr"/>
              <a:r>
                <a:rPr kumimoji="0" lang="en-US" altLang="ko-KR" sz="1000" dirty="0" smtClean="0"/>
                <a:t>2017020118)</a:t>
              </a:r>
              <a:endParaRPr lang="ko-KR" altLang="en-US" sz="1000" dirty="0"/>
            </a:p>
          </p:txBody>
        </p:sp>
        <p:sp>
          <p:nvSpPr>
            <p:cNvPr id="10" name="직사각형 9"/>
            <p:cNvSpPr/>
            <p:nvPr/>
          </p:nvSpPr>
          <p:spPr>
            <a:xfrm flipH="1">
              <a:off x="6228184" y="2359913"/>
              <a:ext cx="2419697" cy="276999"/>
            </a:xfrm>
            <a:prstGeom prst="rect">
              <a:avLst/>
            </a:prstGeom>
          </p:spPr>
          <p:txBody>
            <a:bodyPr wrap="square">
              <a:spAutoFit/>
            </a:bodyPr>
            <a:lstStyle/>
            <a:p>
              <a:pPr algn="ctr"/>
              <a:r>
                <a:rPr lang="en-US" altLang="ko-KR" sz="1200" b="1" dirty="0" smtClean="0">
                  <a:latin typeface="Arial" panose="020B0604020202020204" pitchFamily="34" charset="0"/>
                  <a:cs typeface="Arial" panose="020B0604020202020204" pitchFamily="34" charset="0"/>
                </a:rPr>
                <a:t>Temperature</a:t>
              </a:r>
              <a:r>
                <a:rPr lang="en-US" altLang="ko-KR" sz="1200" dirty="0" smtClean="0">
                  <a:latin typeface="Arial" panose="020B0604020202020204" pitchFamily="34" charset="0"/>
                  <a:cs typeface="Arial" panose="020B0604020202020204" pitchFamily="34" charset="0"/>
                </a:rPr>
                <a:t>: neutral impact</a:t>
              </a:r>
              <a:endParaRPr lang="en-US" altLang="ko-KR" sz="1200" dirty="0">
                <a:latin typeface="Arial" panose="020B0604020202020204" pitchFamily="34" charset="0"/>
                <a:cs typeface="Arial" panose="020B0604020202020204" pitchFamily="34" charset="0"/>
              </a:endParaRPr>
            </a:p>
          </p:txBody>
        </p:sp>
        <p:sp>
          <p:nvSpPr>
            <p:cNvPr id="13" name="직사각형 12"/>
            <p:cNvSpPr/>
            <p:nvPr/>
          </p:nvSpPr>
          <p:spPr>
            <a:xfrm flipH="1">
              <a:off x="2637115" y="2321721"/>
              <a:ext cx="1709530" cy="461665"/>
            </a:xfrm>
            <a:prstGeom prst="rect">
              <a:avLst/>
            </a:prstGeom>
          </p:spPr>
          <p:txBody>
            <a:bodyPr wrap="square">
              <a:spAutoFit/>
            </a:bodyPr>
            <a:lstStyle/>
            <a:p>
              <a:pPr algn="ctr"/>
              <a:r>
                <a:rPr lang="en-US" altLang="ko-KR" sz="1200" b="1" dirty="0" smtClean="0">
                  <a:solidFill>
                    <a:srgbClr val="FF0000"/>
                  </a:solidFill>
                  <a:latin typeface="Arial" panose="020B0604020202020204" pitchFamily="34" charset="0"/>
                  <a:cs typeface="Arial" panose="020B0604020202020204" pitchFamily="34" charset="0"/>
                </a:rPr>
                <a:t>Zonal wind in SH: </a:t>
              </a:r>
              <a:r>
                <a:rPr lang="en-US" altLang="ko-KR" sz="1200" dirty="0" smtClean="0">
                  <a:solidFill>
                    <a:srgbClr val="FF0000"/>
                  </a:solidFill>
                  <a:latin typeface="Arial" panose="020B0604020202020204" pitchFamily="34" charset="0"/>
                  <a:cs typeface="Arial" panose="020B0604020202020204" pitchFamily="34" charset="0"/>
                </a:rPr>
                <a:t>positive impact</a:t>
              </a:r>
              <a:endParaRPr lang="en-US" altLang="ko-KR" sz="1200" dirty="0">
                <a:solidFill>
                  <a:srgbClr val="FF0000"/>
                </a:solidFill>
                <a:latin typeface="Arial" panose="020B0604020202020204" pitchFamily="34" charset="0"/>
                <a:cs typeface="Arial" panose="020B0604020202020204" pitchFamily="34" charset="0"/>
              </a:endParaRPr>
            </a:p>
          </p:txBody>
        </p:sp>
        <p:sp>
          <p:nvSpPr>
            <p:cNvPr id="15" name="직사각형 14"/>
            <p:cNvSpPr/>
            <p:nvPr/>
          </p:nvSpPr>
          <p:spPr>
            <a:xfrm flipH="1">
              <a:off x="6222075" y="4736177"/>
              <a:ext cx="2419697" cy="276999"/>
            </a:xfrm>
            <a:prstGeom prst="rect">
              <a:avLst/>
            </a:prstGeom>
          </p:spPr>
          <p:txBody>
            <a:bodyPr wrap="square">
              <a:spAutoFit/>
            </a:bodyPr>
            <a:lstStyle/>
            <a:p>
              <a:pPr algn="ctr"/>
              <a:r>
                <a:rPr lang="en-US" altLang="ko-KR" sz="1200" b="1" dirty="0" smtClean="0">
                  <a:latin typeface="Arial" panose="020B0604020202020204" pitchFamily="34" charset="0"/>
                  <a:cs typeface="Arial" panose="020B0604020202020204" pitchFamily="34" charset="0"/>
                </a:rPr>
                <a:t>Temperature</a:t>
              </a:r>
              <a:r>
                <a:rPr lang="en-US" altLang="ko-KR" sz="1200" dirty="0" smtClean="0">
                  <a:latin typeface="Arial" panose="020B0604020202020204" pitchFamily="34" charset="0"/>
                  <a:cs typeface="Arial" panose="020B0604020202020204" pitchFamily="34" charset="0"/>
                </a:rPr>
                <a:t>: neutral impact</a:t>
              </a:r>
              <a:endParaRPr lang="en-US" altLang="ko-KR" sz="1200" dirty="0">
                <a:latin typeface="Arial" panose="020B0604020202020204" pitchFamily="34" charset="0"/>
                <a:cs typeface="Arial" panose="020B0604020202020204" pitchFamily="34" charset="0"/>
              </a:endParaRPr>
            </a:p>
          </p:txBody>
        </p:sp>
        <p:sp>
          <p:nvSpPr>
            <p:cNvPr id="2" name="직사각형 1"/>
            <p:cNvSpPr/>
            <p:nvPr/>
          </p:nvSpPr>
          <p:spPr>
            <a:xfrm>
              <a:off x="2627784" y="4429561"/>
              <a:ext cx="1745324" cy="1015663"/>
            </a:xfrm>
            <a:prstGeom prst="rect">
              <a:avLst/>
            </a:prstGeom>
          </p:spPr>
          <p:txBody>
            <a:bodyPr wrap="square">
              <a:spAutoFit/>
            </a:bodyPr>
            <a:lstStyle/>
            <a:p>
              <a:r>
                <a:rPr lang="en-US" altLang="ko-KR" sz="1200" b="1" dirty="0">
                  <a:solidFill>
                    <a:srgbClr val="FF0000"/>
                  </a:solidFill>
                  <a:latin typeface="Arial" panose="020B0604020202020204" pitchFamily="34" charset="0"/>
                  <a:cs typeface="Arial" panose="020B0604020202020204" pitchFamily="34" charset="0"/>
                </a:rPr>
                <a:t>P</a:t>
              </a:r>
              <a:r>
                <a:rPr lang="en-US" altLang="ko-KR" sz="1200" b="1" dirty="0" smtClean="0">
                  <a:solidFill>
                    <a:srgbClr val="FF0000"/>
                  </a:solidFill>
                  <a:latin typeface="Arial" panose="020B0604020202020204" pitchFamily="34" charset="0"/>
                  <a:cs typeface="Arial" panose="020B0604020202020204" pitchFamily="34" charset="0"/>
                </a:rPr>
                <a:t>ositive impacts </a:t>
              </a:r>
              <a:r>
                <a:rPr lang="en-US" altLang="ko-KR" sz="1200" dirty="0">
                  <a:solidFill>
                    <a:srgbClr val="FF0000"/>
                  </a:solidFill>
                  <a:latin typeface="Arial" panose="020B0604020202020204" pitchFamily="34" charset="0"/>
                  <a:cs typeface="Arial" panose="020B0604020202020204" pitchFamily="34" charset="0"/>
                </a:rPr>
                <a:t>on the </a:t>
              </a:r>
              <a:r>
                <a:rPr lang="en-US" altLang="ko-KR" sz="1200" b="1" dirty="0">
                  <a:solidFill>
                    <a:srgbClr val="FF0000"/>
                  </a:solidFill>
                  <a:latin typeface="Arial" panose="020B0604020202020204" pitchFamily="34" charset="0"/>
                  <a:cs typeface="Arial" panose="020B0604020202020204" pitchFamily="34" charset="0"/>
                </a:rPr>
                <a:t>zonal wind </a:t>
              </a:r>
              <a:r>
                <a:rPr lang="en-US" altLang="ko-KR" sz="1200" dirty="0">
                  <a:solidFill>
                    <a:srgbClr val="FF0000"/>
                  </a:solidFill>
                  <a:latin typeface="Arial" panose="020B0604020202020204" pitchFamily="34" charset="0"/>
                  <a:cs typeface="Arial" panose="020B0604020202020204" pitchFamily="34" charset="0"/>
                </a:rPr>
                <a:t>extend into the regions around </a:t>
              </a:r>
              <a:r>
                <a:rPr lang="en-US" altLang="ko-KR" sz="1200" b="1" dirty="0">
                  <a:solidFill>
                    <a:srgbClr val="FF0000"/>
                  </a:solidFill>
                  <a:latin typeface="Arial" panose="020B0604020202020204" pitchFamily="34" charset="0"/>
                  <a:cs typeface="Arial" panose="020B0604020202020204" pitchFamily="34" charset="0"/>
                </a:rPr>
                <a:t>60°N </a:t>
              </a:r>
              <a:r>
                <a:rPr lang="en-US" altLang="ko-KR" sz="1200" dirty="0">
                  <a:solidFill>
                    <a:srgbClr val="FF0000"/>
                  </a:solidFill>
                  <a:latin typeface="Arial" panose="020B0604020202020204" pitchFamily="34" charset="0"/>
                  <a:cs typeface="Arial" panose="020B0604020202020204" pitchFamily="34" charset="0"/>
                </a:rPr>
                <a:t>and the </a:t>
              </a:r>
              <a:r>
                <a:rPr lang="en-US" altLang="ko-KR" sz="1200" b="1" dirty="0">
                  <a:solidFill>
                    <a:srgbClr val="FF0000"/>
                  </a:solidFill>
                  <a:latin typeface="Arial" panose="020B0604020202020204" pitchFamily="34" charset="0"/>
                  <a:cs typeface="Arial" panose="020B0604020202020204" pitchFamily="34" charset="0"/>
                </a:rPr>
                <a:t>Artic</a:t>
              </a:r>
              <a:r>
                <a:rPr lang="en-US" altLang="ko-KR" sz="1200" dirty="0">
                  <a:solidFill>
                    <a:srgbClr val="FF0000"/>
                  </a:solidFill>
                  <a:latin typeface="Arial" panose="020B0604020202020204" pitchFamily="34" charset="0"/>
                  <a:cs typeface="Arial" panose="020B0604020202020204" pitchFamily="34" charset="0"/>
                </a:rPr>
                <a:t>, as well as </a:t>
              </a:r>
              <a:r>
                <a:rPr lang="en-US" altLang="ko-KR" sz="1200" dirty="0" smtClean="0">
                  <a:solidFill>
                    <a:srgbClr val="FF0000"/>
                  </a:solidFill>
                  <a:latin typeface="Arial" panose="020B0604020202020204" pitchFamily="34" charset="0"/>
                  <a:cs typeface="Arial" panose="020B0604020202020204" pitchFamily="34" charset="0"/>
                </a:rPr>
                <a:t>45°-75°S</a:t>
              </a:r>
              <a:r>
                <a:rPr lang="en-US" altLang="ko-KR" sz="1200" dirty="0">
                  <a:solidFill>
                    <a:srgbClr val="FF0000"/>
                  </a:solidFill>
                  <a:latin typeface="Arial" panose="020B0604020202020204" pitchFamily="34" charset="0"/>
                  <a:cs typeface="Arial" panose="020B0604020202020204" pitchFamily="34" charset="0"/>
                </a:rPr>
                <a:t>, </a:t>
              </a:r>
              <a:endParaRPr lang="ko-KR" altLang="en-US" sz="1200" dirty="0">
                <a:solidFill>
                  <a:srgbClr val="FF0000"/>
                </a:solidFill>
                <a:latin typeface="Arial" panose="020B0604020202020204" pitchFamily="34" charset="0"/>
                <a:cs typeface="Arial" panose="020B0604020202020204" pitchFamily="34" charset="0"/>
              </a:endParaRPr>
            </a:p>
          </p:txBody>
        </p:sp>
      </p:grpSp>
      <p:sp>
        <p:nvSpPr>
          <p:cNvPr id="12" name="TextBox 11"/>
          <p:cNvSpPr txBox="1"/>
          <p:nvPr/>
        </p:nvSpPr>
        <p:spPr>
          <a:xfrm>
            <a:off x="8719889" y="6477719"/>
            <a:ext cx="360040" cy="307777"/>
          </a:xfrm>
          <a:prstGeom prst="rect">
            <a:avLst/>
          </a:prstGeom>
          <a:noFill/>
        </p:spPr>
        <p:txBody>
          <a:bodyPr wrap="square" rtlCol="0">
            <a:spAutoFit/>
          </a:bodyPr>
          <a:lstStyle/>
          <a:p>
            <a:r>
              <a:rPr lang="en-US" altLang="ko-KR" sz="1400" dirty="0" smtClean="0"/>
              <a:t>6</a:t>
            </a:r>
            <a:endParaRPr lang="ko-KR" altLang="en-US" sz="1400" dirty="0"/>
          </a:p>
        </p:txBody>
      </p:sp>
    </p:spTree>
    <p:extLst>
      <p:ext uri="{BB962C8B-B14F-4D97-AF65-F5344CB8AC3E}">
        <p14:creationId xmlns:p14="http://schemas.microsoft.com/office/powerpoint/2010/main" val="1136983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a:latin typeface="Arial" pitchFamily="34" charset="0"/>
                <a:cs typeface="Arial" pitchFamily="34" charset="0"/>
              </a:rPr>
              <a:t>Analysis </a:t>
            </a:r>
            <a:r>
              <a:rPr lang="en-US" altLang="ko-KR" dirty="0" smtClean="0">
                <a:latin typeface="Arial" pitchFamily="34" charset="0"/>
                <a:cs typeface="Arial" pitchFamily="34" charset="0"/>
              </a:rPr>
              <a:t>impact: </a:t>
            </a:r>
            <a:r>
              <a:rPr lang="en-US" altLang="ko-KR" dirty="0" smtClean="0">
                <a:solidFill>
                  <a:srgbClr val="FFFF00"/>
                </a:solidFill>
                <a:latin typeface="Arial" pitchFamily="34" charset="0"/>
                <a:cs typeface="Arial" pitchFamily="34" charset="0"/>
              </a:rPr>
              <a:t>2D field</a:t>
            </a:r>
            <a:endParaRPr lang="ko-KR" altLang="en-US" dirty="0">
              <a:solidFill>
                <a:srgbClr val="FFFF00"/>
              </a:solidFill>
              <a:latin typeface="Arial" pitchFamily="34" charset="0"/>
              <a:cs typeface="Arial" pitchFamily="34" charset="0"/>
            </a:endParaRPr>
          </a:p>
        </p:txBody>
      </p:sp>
      <p:sp>
        <p:nvSpPr>
          <p:cNvPr id="17" name="TextBox 16"/>
          <p:cNvSpPr txBox="1"/>
          <p:nvPr/>
        </p:nvSpPr>
        <p:spPr>
          <a:xfrm>
            <a:off x="8719889" y="6477719"/>
            <a:ext cx="360040" cy="307777"/>
          </a:xfrm>
          <a:prstGeom prst="rect">
            <a:avLst/>
          </a:prstGeom>
          <a:noFill/>
        </p:spPr>
        <p:txBody>
          <a:bodyPr wrap="square" rtlCol="0">
            <a:spAutoFit/>
          </a:bodyPr>
          <a:lstStyle/>
          <a:p>
            <a:r>
              <a:rPr lang="en-US" altLang="ko-KR" sz="1400" dirty="0" smtClean="0"/>
              <a:t>7</a:t>
            </a:r>
            <a:endParaRPr lang="ko-KR" altLang="en-US" sz="1400" dirty="0"/>
          </a:p>
        </p:txBody>
      </p:sp>
      <p:sp>
        <p:nvSpPr>
          <p:cNvPr id="16" name="직사각형 15"/>
          <p:cNvSpPr/>
          <p:nvPr/>
        </p:nvSpPr>
        <p:spPr>
          <a:xfrm>
            <a:off x="141221" y="6262611"/>
            <a:ext cx="8895275" cy="461665"/>
          </a:xfrm>
          <a:prstGeom prst="rect">
            <a:avLst/>
          </a:prstGeom>
        </p:spPr>
        <p:txBody>
          <a:bodyPr wrap="square">
            <a:spAutoFit/>
          </a:bodyPr>
          <a:lstStyle/>
          <a:p>
            <a:r>
              <a:rPr lang="en-US" altLang="ko-KR" sz="1200" dirty="0">
                <a:latin typeface="Arial" panose="020B0604020202020204" pitchFamily="34" charset="0"/>
                <a:cs typeface="Arial" panose="020B0604020202020204" pitchFamily="34" charset="0"/>
              </a:rPr>
              <a:t>Although the initial impact of </a:t>
            </a:r>
            <a:r>
              <a:rPr lang="en-US" altLang="ko-KR" sz="1200" dirty="0" smtClean="0">
                <a:latin typeface="Arial" panose="020B0604020202020204" pitchFamily="34" charset="0"/>
                <a:cs typeface="Arial" panose="020B0604020202020204" pitchFamily="34" charset="0"/>
              </a:rPr>
              <a:t>assimilated </a:t>
            </a:r>
            <a:r>
              <a:rPr lang="en-US" altLang="ko-KR" sz="1200" dirty="0">
                <a:latin typeface="Arial" panose="020B0604020202020204" pitchFamily="34" charset="0"/>
                <a:cs typeface="Arial" panose="020B0604020202020204" pitchFamily="34" charset="0"/>
              </a:rPr>
              <a:t>LEOGEO AMVs is less </a:t>
            </a:r>
            <a:r>
              <a:rPr lang="en-US" altLang="ko-KR" sz="1200" dirty="0" smtClean="0">
                <a:latin typeface="Arial" panose="020B0604020202020204" pitchFamily="34" charset="0"/>
                <a:cs typeface="Arial" panose="020B0604020202020204" pitchFamily="34" charset="0"/>
              </a:rPr>
              <a:t>distinguishable, </a:t>
            </a:r>
            <a:r>
              <a:rPr lang="en-US" altLang="ko-KR" sz="1200" dirty="0">
                <a:latin typeface="Arial" panose="020B0604020202020204" pitchFamily="34" charset="0"/>
                <a:cs typeface="Arial" panose="020B0604020202020204" pitchFamily="34" charset="0"/>
              </a:rPr>
              <a:t>after </a:t>
            </a:r>
            <a:r>
              <a:rPr lang="en-US" altLang="ko-KR" sz="1200" dirty="0" smtClean="0">
                <a:latin typeface="Arial" panose="020B0604020202020204" pitchFamily="34" charset="0"/>
                <a:cs typeface="Arial" panose="020B0604020202020204" pitchFamily="34" charset="0"/>
              </a:rPr>
              <a:t>6-D </a:t>
            </a:r>
            <a:r>
              <a:rPr lang="en-US" altLang="ko-KR" sz="1200" dirty="0">
                <a:latin typeface="Arial" panose="020B0604020202020204" pitchFamily="34" charset="0"/>
                <a:cs typeface="Arial" panose="020B0604020202020204" pitchFamily="34" charset="0"/>
              </a:rPr>
              <a:t>forecast-analysis cycle has progressed, the positive impact of LEOGEO AMVs emerges in the higher latitudes over the </a:t>
            </a:r>
            <a:r>
              <a:rPr lang="en-US" altLang="ko-KR" sz="1200" dirty="0" smtClean="0">
                <a:latin typeface="Arial" panose="020B0604020202020204" pitchFamily="34" charset="0"/>
                <a:cs typeface="Arial" panose="020B0604020202020204" pitchFamily="34" charset="0"/>
              </a:rPr>
              <a:t>EA </a:t>
            </a:r>
            <a:r>
              <a:rPr lang="en-US" altLang="ko-KR" sz="1200" dirty="0">
                <a:latin typeface="Arial" panose="020B0604020202020204" pitchFamily="34" charset="0"/>
                <a:cs typeface="Arial" panose="020B0604020202020204" pitchFamily="34" charset="0"/>
              </a:rPr>
              <a:t>domain for wind </a:t>
            </a:r>
            <a:r>
              <a:rPr lang="en-US" altLang="ko-KR" sz="1200" dirty="0" smtClean="0">
                <a:latin typeface="Arial" panose="020B0604020202020204" pitchFamily="34" charset="0"/>
                <a:cs typeface="Arial" panose="020B0604020202020204" pitchFamily="34" charset="0"/>
              </a:rPr>
              <a:t>and temperature analysis. </a:t>
            </a:r>
            <a:endParaRPr lang="ko-KR" altLang="en-US" sz="1200" dirty="0">
              <a:latin typeface="Arial" panose="020B0604020202020204" pitchFamily="34" charset="0"/>
              <a:cs typeface="Arial" panose="020B0604020202020204" pitchFamily="34" charset="0"/>
            </a:endParaRPr>
          </a:p>
        </p:txBody>
      </p:sp>
      <p:grpSp>
        <p:nvGrpSpPr>
          <p:cNvPr id="2" name="그룹 1"/>
          <p:cNvGrpSpPr/>
          <p:nvPr/>
        </p:nvGrpSpPr>
        <p:grpSpPr>
          <a:xfrm>
            <a:off x="61717" y="837638"/>
            <a:ext cx="9067807" cy="5381296"/>
            <a:chOff x="61717" y="837638"/>
            <a:chExt cx="9067807" cy="5381296"/>
          </a:xfrm>
        </p:grpSpPr>
        <p:pic>
          <p:nvPicPr>
            <p:cNvPr id="5122" name="Picture 2" descr="D:\work\SATWIND\LEOGEO\PAPER\revision(20180223)\Figure_re_saved\Figure5.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70" t="9114" r="4005" b="7852"/>
            <a:stretch/>
          </p:blipFill>
          <p:spPr bwMode="auto">
            <a:xfrm>
              <a:off x="1246765" y="837638"/>
              <a:ext cx="7882759" cy="5381296"/>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61717" y="1817066"/>
              <a:ext cx="1196353" cy="461665"/>
            </a:xfrm>
            <a:prstGeom prst="rect">
              <a:avLst/>
            </a:prstGeom>
            <a:ln>
              <a:solidFill>
                <a:schemeClr val="tx1"/>
              </a:solidFill>
            </a:ln>
          </p:spPr>
          <p:txBody>
            <a:bodyPr wrap="none">
              <a:spAutoFit/>
            </a:bodyPr>
            <a:lstStyle/>
            <a:p>
              <a:pPr algn="ctr"/>
              <a:r>
                <a:rPr kumimoji="0" lang="en-US" altLang="ko-KR" sz="1400" b="1" dirty="0" smtClean="0"/>
                <a:t>Earlier part </a:t>
              </a:r>
            </a:p>
            <a:p>
              <a:pPr algn="ctr"/>
              <a:r>
                <a:rPr kumimoji="0" lang="en-US" altLang="ko-KR" sz="1000" dirty="0" smtClean="0"/>
                <a:t>(2017010700)</a:t>
              </a:r>
            </a:p>
          </p:txBody>
        </p:sp>
        <p:sp>
          <p:nvSpPr>
            <p:cNvPr id="8" name="직사각형 7"/>
            <p:cNvSpPr/>
            <p:nvPr/>
          </p:nvSpPr>
          <p:spPr>
            <a:xfrm>
              <a:off x="69214" y="4587237"/>
              <a:ext cx="1188856" cy="461665"/>
            </a:xfrm>
            <a:prstGeom prst="rect">
              <a:avLst/>
            </a:prstGeom>
            <a:ln>
              <a:solidFill>
                <a:schemeClr val="tx1"/>
              </a:solidFill>
            </a:ln>
          </p:spPr>
          <p:txBody>
            <a:bodyPr wrap="square">
              <a:spAutoFit/>
            </a:bodyPr>
            <a:lstStyle/>
            <a:p>
              <a:pPr algn="ctr"/>
              <a:r>
                <a:rPr kumimoji="0" lang="en-US" altLang="ko-KR" sz="1400" b="1" dirty="0" smtClean="0"/>
                <a:t>Later part </a:t>
              </a:r>
            </a:p>
            <a:p>
              <a:pPr algn="ctr"/>
              <a:r>
                <a:rPr kumimoji="0" lang="en-US" altLang="ko-KR" sz="1000" dirty="0" smtClean="0"/>
                <a:t>(2017012000)</a:t>
              </a:r>
            </a:p>
          </p:txBody>
        </p:sp>
        <p:sp>
          <p:nvSpPr>
            <p:cNvPr id="9" name="직사각형 8"/>
            <p:cNvSpPr/>
            <p:nvPr/>
          </p:nvSpPr>
          <p:spPr>
            <a:xfrm>
              <a:off x="4332377" y="2036373"/>
              <a:ext cx="288032" cy="3600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4228894" y="1790676"/>
              <a:ext cx="562975" cy="246221"/>
            </a:xfrm>
            <a:prstGeom prst="rect">
              <a:avLst/>
            </a:prstGeom>
          </p:spPr>
          <p:txBody>
            <a:bodyPr wrap="none">
              <a:spAutoFit/>
            </a:bodyPr>
            <a:lstStyle/>
            <a:p>
              <a:r>
                <a:rPr lang="en-US" altLang="ko-KR" sz="1000" dirty="0" smtClean="0"/>
                <a:t>Korea</a:t>
              </a:r>
              <a:r>
                <a:rPr lang="ko-KR" altLang="en-US" sz="1000" dirty="0" smtClean="0"/>
                <a:t> </a:t>
              </a:r>
              <a:endParaRPr lang="ko-KR" altLang="en-US" sz="1000" dirty="0"/>
            </a:p>
          </p:txBody>
        </p:sp>
        <p:sp>
          <p:nvSpPr>
            <p:cNvPr id="11" name="직사각형 10"/>
            <p:cNvSpPr/>
            <p:nvPr/>
          </p:nvSpPr>
          <p:spPr>
            <a:xfrm>
              <a:off x="8261342" y="2044316"/>
              <a:ext cx="288032" cy="3600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4361623" y="4819284"/>
              <a:ext cx="288032" cy="3600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8274081" y="4798078"/>
              <a:ext cx="288032" cy="3600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flipH="1">
              <a:off x="4262660" y="3058292"/>
              <a:ext cx="1107204" cy="246221"/>
            </a:xfrm>
            <a:prstGeom prst="rect">
              <a:avLst/>
            </a:prstGeom>
          </p:spPr>
          <p:txBody>
            <a:bodyPr wrap="square">
              <a:spAutoFit/>
            </a:bodyPr>
            <a:lstStyle/>
            <a:p>
              <a:pPr algn="ctr"/>
              <a:r>
                <a:rPr lang="en-US" altLang="ko-KR" sz="1000" dirty="0" smtClean="0">
                  <a:solidFill>
                    <a:srgbClr val="FF0000"/>
                  </a:solidFill>
                  <a:latin typeface="Arial" panose="020B0604020202020204" pitchFamily="34" charset="0"/>
                  <a:cs typeface="Arial" panose="020B0604020202020204" pitchFamily="34" charset="0"/>
                </a:rPr>
                <a:t>positive</a:t>
              </a:r>
              <a:endParaRPr lang="en-US" altLang="ko-KR" sz="1000" dirty="0">
                <a:solidFill>
                  <a:srgbClr val="FF0000"/>
                </a:solidFill>
                <a:latin typeface="Arial" panose="020B0604020202020204" pitchFamily="34" charset="0"/>
                <a:cs typeface="Arial" panose="020B0604020202020204" pitchFamily="34" charset="0"/>
              </a:endParaRPr>
            </a:p>
          </p:txBody>
        </p:sp>
        <p:sp>
          <p:nvSpPr>
            <p:cNvPr id="15" name="직사각형 14"/>
            <p:cNvSpPr/>
            <p:nvPr/>
          </p:nvSpPr>
          <p:spPr>
            <a:xfrm flipH="1">
              <a:off x="1195796" y="3051868"/>
              <a:ext cx="1107204" cy="246221"/>
            </a:xfrm>
            <a:prstGeom prst="rect">
              <a:avLst/>
            </a:prstGeom>
          </p:spPr>
          <p:txBody>
            <a:bodyPr wrap="square">
              <a:spAutoFit/>
            </a:bodyPr>
            <a:lstStyle/>
            <a:p>
              <a:pPr algn="ctr"/>
              <a:r>
                <a:rPr lang="en-US" altLang="ko-KR" sz="1000" dirty="0" smtClean="0">
                  <a:solidFill>
                    <a:srgbClr val="0000FF"/>
                  </a:solidFill>
                  <a:latin typeface="Arial" panose="020B0604020202020204" pitchFamily="34" charset="0"/>
                  <a:cs typeface="Arial" panose="020B0604020202020204" pitchFamily="34" charset="0"/>
                </a:rPr>
                <a:t>negative</a:t>
              </a:r>
              <a:endParaRPr lang="en-US" altLang="ko-KR" sz="1000" dirty="0">
                <a:solidFill>
                  <a:srgbClr val="0000FF"/>
                </a:solidFill>
                <a:latin typeface="Arial" panose="020B0604020202020204" pitchFamily="34" charset="0"/>
                <a:cs typeface="Arial" panose="020B0604020202020204" pitchFamily="34" charset="0"/>
              </a:endParaRPr>
            </a:p>
          </p:txBody>
        </p:sp>
        <p:sp>
          <p:nvSpPr>
            <p:cNvPr id="18" name="직사각형 17"/>
            <p:cNvSpPr/>
            <p:nvPr/>
          </p:nvSpPr>
          <p:spPr>
            <a:xfrm>
              <a:off x="1591962" y="1196752"/>
              <a:ext cx="998991" cy="276999"/>
            </a:xfrm>
            <a:prstGeom prst="rect">
              <a:avLst/>
            </a:prstGeom>
          </p:spPr>
          <p:txBody>
            <a:bodyPr wrap="none">
              <a:spAutoFit/>
            </a:bodyPr>
            <a:lstStyle/>
            <a:p>
              <a:r>
                <a:rPr lang="en-US" altLang="ko-KR" sz="1200" b="1" dirty="0" smtClean="0"/>
                <a:t>Zonal</a:t>
              </a:r>
              <a:r>
                <a:rPr lang="ko-KR" altLang="en-US" sz="1200" b="1" dirty="0" smtClean="0"/>
                <a:t> </a:t>
              </a:r>
              <a:r>
                <a:rPr lang="en-US" altLang="ko-KR" sz="1200" b="1" dirty="0" smtClean="0"/>
                <a:t>wind</a:t>
              </a:r>
              <a:endParaRPr lang="ko-KR" altLang="en-US" sz="1200" b="1" dirty="0"/>
            </a:p>
          </p:txBody>
        </p:sp>
        <p:sp>
          <p:nvSpPr>
            <p:cNvPr id="19" name="직사각형 18"/>
            <p:cNvSpPr/>
            <p:nvPr/>
          </p:nvSpPr>
          <p:spPr>
            <a:xfrm>
              <a:off x="5517225" y="1196752"/>
              <a:ext cx="1109663" cy="276999"/>
            </a:xfrm>
            <a:prstGeom prst="rect">
              <a:avLst/>
            </a:prstGeom>
          </p:spPr>
          <p:txBody>
            <a:bodyPr wrap="none">
              <a:spAutoFit/>
            </a:bodyPr>
            <a:lstStyle/>
            <a:p>
              <a:r>
                <a:rPr lang="en-US" altLang="ko-KR" sz="1200" b="1" dirty="0" smtClean="0"/>
                <a:t>Temperature</a:t>
              </a:r>
              <a:endParaRPr lang="ko-KR" altLang="en-US" sz="1200" b="1" dirty="0"/>
            </a:p>
          </p:txBody>
        </p:sp>
        <p:sp>
          <p:nvSpPr>
            <p:cNvPr id="20" name="직사각형 19"/>
            <p:cNvSpPr/>
            <p:nvPr/>
          </p:nvSpPr>
          <p:spPr>
            <a:xfrm>
              <a:off x="1583741" y="3944089"/>
              <a:ext cx="998991" cy="276999"/>
            </a:xfrm>
            <a:prstGeom prst="rect">
              <a:avLst/>
            </a:prstGeom>
          </p:spPr>
          <p:txBody>
            <a:bodyPr wrap="none">
              <a:spAutoFit/>
            </a:bodyPr>
            <a:lstStyle/>
            <a:p>
              <a:r>
                <a:rPr lang="en-US" altLang="ko-KR" sz="1200" b="1" dirty="0" smtClean="0"/>
                <a:t>Zonal</a:t>
              </a:r>
              <a:r>
                <a:rPr lang="ko-KR" altLang="en-US" sz="1200" b="1" dirty="0" smtClean="0"/>
                <a:t> </a:t>
              </a:r>
              <a:r>
                <a:rPr lang="en-US" altLang="ko-KR" sz="1200" b="1" dirty="0" smtClean="0"/>
                <a:t>wind</a:t>
              </a:r>
              <a:endParaRPr lang="ko-KR" altLang="en-US" sz="1200" b="1" dirty="0"/>
            </a:p>
          </p:txBody>
        </p:sp>
        <p:sp>
          <p:nvSpPr>
            <p:cNvPr id="21" name="직사각형 20"/>
            <p:cNvSpPr/>
            <p:nvPr/>
          </p:nvSpPr>
          <p:spPr>
            <a:xfrm>
              <a:off x="5509004" y="3944089"/>
              <a:ext cx="1109663" cy="276999"/>
            </a:xfrm>
            <a:prstGeom prst="rect">
              <a:avLst/>
            </a:prstGeom>
          </p:spPr>
          <p:txBody>
            <a:bodyPr wrap="none">
              <a:spAutoFit/>
            </a:bodyPr>
            <a:lstStyle/>
            <a:p>
              <a:r>
                <a:rPr lang="en-US" altLang="ko-KR" sz="1200" b="1" dirty="0" smtClean="0"/>
                <a:t>Temperature</a:t>
              </a:r>
              <a:endParaRPr lang="ko-KR" altLang="en-US" sz="1200" b="1" dirty="0"/>
            </a:p>
          </p:txBody>
        </p:sp>
      </p:grpSp>
    </p:spTree>
    <p:extLst>
      <p:ext uri="{BB962C8B-B14F-4D97-AF65-F5344CB8AC3E}">
        <p14:creationId xmlns:p14="http://schemas.microsoft.com/office/powerpoint/2010/main" val="1136983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5"/>
          <p:cNvSpPr>
            <a:spLocks noGrp="1"/>
          </p:cNvSpPr>
          <p:nvPr>
            <p:ph type="title"/>
          </p:nvPr>
        </p:nvSpPr>
        <p:spPr>
          <a:xfrm>
            <a:off x="539552" y="180000"/>
            <a:ext cx="8496944" cy="490066"/>
          </a:xfrm>
          <a:ln>
            <a:miter lim="800000"/>
            <a:headEnd/>
            <a:tailEnd/>
          </a:ln>
          <a:extLst/>
        </p:spPr>
        <p:txBody>
          <a:bodyPr rtlCol="0"/>
          <a:lstStyle/>
          <a:p>
            <a:pPr eaLnBrk="1" fontAlgn="auto" hangingPunct="1">
              <a:spcAft>
                <a:spcPts val="0"/>
              </a:spcAft>
              <a:defRPr/>
            </a:pPr>
            <a:r>
              <a:rPr lang="en-US" altLang="ko-KR" dirty="0">
                <a:latin typeface="Arial" panose="020B0604020202020204" pitchFamily="34" charset="0"/>
                <a:cs typeface="Arial" panose="020B0604020202020204" pitchFamily="34" charset="0"/>
              </a:rPr>
              <a:t>Monte-Carlo </a:t>
            </a:r>
            <a:r>
              <a:rPr lang="en-US" altLang="ko-KR" dirty="0" smtClean="0">
                <a:latin typeface="Arial" panose="020B0604020202020204" pitchFamily="34" charset="0"/>
                <a:cs typeface="Arial" panose="020B0604020202020204" pitchFamily="34" charset="0"/>
              </a:rPr>
              <a:t>significance test</a:t>
            </a:r>
            <a:endParaRPr lang="ko-KR" altLang="en-US" dirty="0">
              <a:solidFill>
                <a:srgbClr val="FFFF00"/>
              </a:solidFill>
              <a:latin typeface="Arial" pitchFamily="34" charset="0"/>
              <a:cs typeface="Arial" pitchFamily="34" charset="0"/>
            </a:endParaRPr>
          </a:p>
        </p:txBody>
      </p:sp>
      <p:sp>
        <p:nvSpPr>
          <p:cNvPr id="7" name="TextBox 6"/>
          <p:cNvSpPr txBox="1"/>
          <p:nvPr/>
        </p:nvSpPr>
        <p:spPr>
          <a:xfrm>
            <a:off x="8719889" y="6477719"/>
            <a:ext cx="360040" cy="307777"/>
          </a:xfrm>
          <a:prstGeom prst="rect">
            <a:avLst/>
          </a:prstGeom>
          <a:noFill/>
        </p:spPr>
        <p:txBody>
          <a:bodyPr wrap="square" rtlCol="0">
            <a:spAutoFit/>
          </a:bodyPr>
          <a:lstStyle/>
          <a:p>
            <a:r>
              <a:rPr lang="en-US" altLang="ko-KR" sz="1400" dirty="0" smtClean="0"/>
              <a:t>8</a:t>
            </a:r>
            <a:endParaRPr lang="ko-KR" altLang="en-US" sz="1400" dirty="0"/>
          </a:p>
        </p:txBody>
      </p:sp>
      <p:sp>
        <p:nvSpPr>
          <p:cNvPr id="3" name="직사각형 2"/>
          <p:cNvSpPr/>
          <p:nvPr/>
        </p:nvSpPr>
        <p:spPr>
          <a:xfrm>
            <a:off x="4240241" y="1484784"/>
            <a:ext cx="4723237" cy="4278094"/>
          </a:xfrm>
          <a:prstGeom prst="rect">
            <a:avLst/>
          </a:prstGeom>
        </p:spPr>
        <p:txBody>
          <a:bodyPr wrap="square">
            <a:spAutoFit/>
          </a:bodyPr>
          <a:lstStyle/>
          <a:p>
            <a:r>
              <a:rPr lang="en-US" altLang="ko-KR" sz="1600" dirty="0">
                <a:latin typeface="Arial" panose="020B0604020202020204" pitchFamily="34" charset="0"/>
                <a:cs typeface="Arial" panose="020B0604020202020204" pitchFamily="34" charset="0"/>
              </a:rPr>
              <a:t>After </a:t>
            </a:r>
            <a:r>
              <a:rPr lang="en-US" altLang="ko-KR" sz="1600" dirty="0" smtClean="0">
                <a:latin typeface="Arial" panose="020B0604020202020204" pitchFamily="34" charset="0"/>
                <a:cs typeface="Arial" panose="020B0604020202020204" pitchFamily="34" charset="0"/>
              </a:rPr>
              <a:t>spin-up period, </a:t>
            </a:r>
            <a:r>
              <a:rPr lang="en-US" altLang="ko-KR" sz="1600" dirty="0">
                <a:latin typeface="Arial" panose="020B0604020202020204" pitchFamily="34" charset="0"/>
                <a:cs typeface="Arial" panose="020B0604020202020204" pitchFamily="34" charset="0"/>
              </a:rPr>
              <a:t>the </a:t>
            </a:r>
            <a:r>
              <a:rPr lang="en-US" altLang="ko-KR" sz="1600" dirty="0" smtClean="0">
                <a:latin typeface="Arial" panose="020B0604020202020204" pitchFamily="34" charset="0"/>
                <a:cs typeface="Arial" panose="020B0604020202020204" pitchFamily="34" charset="0"/>
              </a:rPr>
              <a:t>bootstrapping </a:t>
            </a:r>
            <a:r>
              <a:rPr lang="en-US" altLang="ko-KR" sz="1600" dirty="0">
                <a:latin typeface="Arial" panose="020B0604020202020204" pitchFamily="34" charset="0"/>
                <a:cs typeface="Arial" panose="020B0604020202020204" pitchFamily="34" charset="0"/>
              </a:rPr>
              <a:t>test (</a:t>
            </a:r>
            <a:r>
              <a:rPr lang="en-US" altLang="ko-KR" sz="1600" dirty="0" err="1">
                <a:latin typeface="Arial" panose="020B0604020202020204" pitchFamily="34" charset="0"/>
                <a:cs typeface="Arial" panose="020B0604020202020204" pitchFamily="34" charset="0"/>
              </a:rPr>
              <a:t>Hesterberg</a:t>
            </a:r>
            <a:r>
              <a:rPr lang="en-US" altLang="ko-KR" sz="1600" dirty="0">
                <a:latin typeface="Arial" panose="020B0604020202020204" pitchFamily="34" charset="0"/>
                <a:cs typeface="Arial" panose="020B0604020202020204" pitchFamily="34" charset="0"/>
              </a:rPr>
              <a:t> et al., 2003</a:t>
            </a:r>
            <a:r>
              <a:rPr lang="en-US" altLang="ko-KR" sz="1600" dirty="0" smtClean="0">
                <a:latin typeface="Arial" panose="020B0604020202020204" pitchFamily="34" charset="0"/>
                <a:cs typeface="Arial" panose="020B0604020202020204" pitchFamily="34" charset="0"/>
              </a:rPr>
              <a:t>) was </a:t>
            </a:r>
            <a:r>
              <a:rPr lang="en-US" altLang="ko-KR" sz="1600" dirty="0">
                <a:latin typeface="Arial" panose="020B0604020202020204" pitchFamily="34" charset="0"/>
                <a:cs typeface="Arial" panose="020B0604020202020204" pitchFamily="34" charset="0"/>
              </a:rPr>
              <a:t>used to evaluate the forecast impact of LEOGEO </a:t>
            </a:r>
            <a:r>
              <a:rPr lang="en-US" altLang="ko-KR" sz="1600" dirty="0" smtClean="0">
                <a:latin typeface="Arial" panose="020B0604020202020204" pitchFamily="34" charset="0"/>
                <a:cs typeface="Arial" panose="020B0604020202020204" pitchFamily="34" charset="0"/>
              </a:rPr>
              <a:t>AMVs. </a:t>
            </a:r>
          </a:p>
          <a:p>
            <a:endParaRPr lang="en-US" altLang="ko-KR" sz="1600" dirty="0">
              <a:latin typeface="Arial" panose="020B0604020202020204" pitchFamily="34" charset="0"/>
              <a:cs typeface="Arial" panose="020B0604020202020204" pitchFamily="34" charset="0"/>
            </a:endParaRPr>
          </a:p>
          <a:p>
            <a:r>
              <a:rPr lang="en-US" altLang="ko-KR" sz="1600" dirty="0" smtClean="0">
                <a:latin typeface="Arial" panose="020B0604020202020204" pitchFamily="34" charset="0"/>
                <a:cs typeface="Arial" panose="020B0604020202020204" pitchFamily="34" charset="0"/>
              </a:rPr>
              <a:t>Allowing </a:t>
            </a:r>
            <a:r>
              <a:rPr lang="en-US" altLang="ko-KR" sz="1600" dirty="0">
                <a:latin typeface="Arial" panose="020B0604020202020204" pitchFamily="34" charset="0"/>
                <a:cs typeface="Arial" panose="020B0604020202020204" pitchFamily="34" charset="0"/>
              </a:rPr>
              <a:t>for repetitions, 100,000 bootstraps with the resultant twenty-five samples were generated randomly to create 100,000 averages for the RMSDs. </a:t>
            </a:r>
            <a:endParaRPr lang="en-US" altLang="ko-KR" sz="1600" dirty="0" smtClean="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r>
              <a:rPr lang="en-US" altLang="ko-KR" sz="1600" dirty="0" smtClean="0">
                <a:latin typeface="Arial" panose="020B0604020202020204" pitchFamily="34" charset="0"/>
                <a:cs typeface="Arial" panose="020B0604020202020204" pitchFamily="34" charset="0"/>
              </a:rPr>
              <a:t>Based </a:t>
            </a:r>
            <a:r>
              <a:rPr lang="en-US" altLang="ko-KR" sz="1600" dirty="0">
                <a:latin typeface="Arial" panose="020B0604020202020204" pitchFamily="34" charset="0"/>
                <a:cs typeface="Arial" panose="020B0604020202020204" pitchFamily="34" charset="0"/>
              </a:rPr>
              <a:t>on these 100,000 bootstraps, the 95%, 50%, and 5% probability levels were identified.</a:t>
            </a:r>
            <a:endParaRPr lang="ko-KR" altLang="ko-KR" sz="1600" dirty="0">
              <a:latin typeface="Arial" panose="020B0604020202020204" pitchFamily="34" charset="0"/>
              <a:cs typeface="Arial" panose="020B0604020202020204" pitchFamily="34" charset="0"/>
            </a:endParaRPr>
          </a:p>
          <a:p>
            <a:endParaRPr lang="en-US" altLang="ko-KR" sz="1600" dirty="0" smtClean="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Consequently, these reductions reach a two-tailed 90% statistical significance after a 108-hr forecast lead time for wind and temperature, except at 144-hr forecast, earlier than a 144-hr forecast lead time for surface pressure.</a:t>
            </a:r>
            <a:endParaRPr lang="ko-KR" altLang="en-US" sz="1600" dirty="0">
              <a:latin typeface="Arial" panose="020B0604020202020204" pitchFamily="34" charset="0"/>
              <a:cs typeface="Arial" panose="020B0604020202020204" pitchFamily="34" charset="0"/>
            </a:endParaRPr>
          </a:p>
        </p:txBody>
      </p:sp>
      <p:grpSp>
        <p:nvGrpSpPr>
          <p:cNvPr id="6" name="그룹 5"/>
          <p:cNvGrpSpPr/>
          <p:nvPr/>
        </p:nvGrpSpPr>
        <p:grpSpPr>
          <a:xfrm>
            <a:off x="179512" y="836712"/>
            <a:ext cx="3931920" cy="6039355"/>
            <a:chOff x="251520" y="827285"/>
            <a:chExt cx="3931920" cy="6039355"/>
          </a:xfrm>
        </p:grpSpPr>
        <p:pic>
          <p:nvPicPr>
            <p:cNvPr id="6146" name="Picture 2" descr="D:\work\SATWIND\LEOGEO\PAPER\revision(20180223)\Figure_re_saved\Figure6.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88"/>
            <a:stretch/>
          </p:blipFill>
          <p:spPr bwMode="auto">
            <a:xfrm>
              <a:off x="251520" y="842731"/>
              <a:ext cx="3931920" cy="6023909"/>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323528" y="276548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323528" y="4772279"/>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335178" y="827285"/>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136983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782651" y="332656"/>
            <a:ext cx="7893805" cy="2954655"/>
          </a:xfrm>
          <a:prstGeom prst="rect">
            <a:avLst/>
          </a:prstGeom>
          <a:solidFill>
            <a:schemeClr val="bg1"/>
          </a:solidFill>
        </p:spPr>
        <p:txBody>
          <a:bodyPr wrap="square">
            <a:spAutoFit/>
          </a:bodyPr>
          <a:lstStyle/>
          <a:p>
            <a:pPr algn="ctr">
              <a:lnSpc>
                <a:spcPct val="150000"/>
              </a:lnSpc>
            </a:pPr>
            <a:endParaRPr lang="en-US" altLang="ko-KR" sz="3200" b="1" dirty="0" smtClean="0">
              <a:latin typeface="Arial" panose="020B0604020202020204" pitchFamily="34" charset="0"/>
              <a:ea typeface="맑은 고딕" panose="020B0503020000020004" pitchFamily="50" charset="-127"/>
              <a:cs typeface="Arial" panose="020B0604020202020204" pitchFamily="34" charset="0"/>
            </a:endParaRPr>
          </a:p>
          <a:p>
            <a:pPr algn="ctr">
              <a:lnSpc>
                <a:spcPct val="150000"/>
              </a:lnSpc>
            </a:pPr>
            <a:r>
              <a:rPr lang="en-US" altLang="ko-KR" sz="3200" b="1" dirty="0" smtClean="0">
                <a:latin typeface="Arial" panose="020B0604020202020204" pitchFamily="34" charset="0"/>
                <a:ea typeface="맑은 고딕" panose="020B0503020000020004" pitchFamily="50" charset="-127"/>
                <a:cs typeface="Arial" panose="020B0604020202020204" pitchFamily="34" charset="0"/>
              </a:rPr>
              <a:t>Case </a:t>
            </a:r>
            <a:r>
              <a:rPr lang="en-US" altLang="ko-KR" sz="3200" b="1" dirty="0">
                <a:latin typeface="Arial" panose="020B0604020202020204" pitchFamily="34" charset="0"/>
                <a:ea typeface="맑은 고딕" panose="020B0503020000020004" pitchFamily="50" charset="-127"/>
                <a:cs typeface="Arial" panose="020B0604020202020204" pitchFamily="34" charset="0"/>
              </a:rPr>
              <a:t>s</a:t>
            </a:r>
            <a:r>
              <a:rPr lang="en-US" altLang="ko-KR" sz="3200" b="1" dirty="0" smtClean="0">
                <a:latin typeface="Arial" panose="020B0604020202020204" pitchFamily="34" charset="0"/>
                <a:ea typeface="맑은 고딕" panose="020B0503020000020004" pitchFamily="50" charset="-127"/>
                <a:cs typeface="Arial" panose="020B0604020202020204" pitchFamily="34" charset="0"/>
              </a:rPr>
              <a:t>tudy (precipitation event)</a:t>
            </a:r>
          </a:p>
          <a:p>
            <a:pPr>
              <a:lnSpc>
                <a:spcPct val="150000"/>
              </a:lnSpc>
            </a:pPr>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                       Initial: 20170120_00 UTC</a:t>
            </a:r>
          </a:p>
          <a:p>
            <a:pPr>
              <a:lnSpc>
                <a:spcPct val="150000"/>
              </a:lnSpc>
            </a:pPr>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                      Target: 20170127_00 UTC (168-hr forecast)</a:t>
            </a:r>
          </a:p>
          <a:p>
            <a:pPr>
              <a:lnSpc>
                <a:spcPct val="150000"/>
              </a:lnSpc>
            </a:pPr>
            <a:r>
              <a:rPr lang="ko-KR" altLang="en-US" sz="2000" b="1" dirty="0" smtClean="0">
                <a:latin typeface="Arial" panose="020B0604020202020204" pitchFamily="34" charset="0"/>
                <a:ea typeface="맑은 고딕" panose="020B0503020000020004" pitchFamily="50" charset="-127"/>
                <a:cs typeface="Arial" panose="020B0604020202020204" pitchFamily="34" charset="0"/>
              </a:rPr>
              <a:t> </a:t>
            </a:r>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sp>
        <p:nvSpPr>
          <p:cNvPr id="4" name="TextBox 3"/>
          <p:cNvSpPr txBox="1"/>
          <p:nvPr/>
        </p:nvSpPr>
        <p:spPr>
          <a:xfrm>
            <a:off x="8719889" y="6477719"/>
            <a:ext cx="360040" cy="307777"/>
          </a:xfrm>
          <a:prstGeom prst="rect">
            <a:avLst/>
          </a:prstGeom>
          <a:noFill/>
        </p:spPr>
        <p:txBody>
          <a:bodyPr wrap="square" rtlCol="0">
            <a:spAutoFit/>
          </a:bodyPr>
          <a:lstStyle/>
          <a:p>
            <a:r>
              <a:rPr lang="en-US" altLang="ko-KR" sz="1400" dirty="0" smtClean="0">
                <a:solidFill>
                  <a:schemeClr val="bg1"/>
                </a:solidFill>
              </a:rPr>
              <a:t>9</a:t>
            </a:r>
            <a:endParaRPr lang="ko-KR" altLang="en-US" sz="1400" dirty="0">
              <a:solidFill>
                <a:schemeClr val="bg1"/>
              </a:solidFill>
            </a:endParaRPr>
          </a:p>
        </p:txBody>
      </p:sp>
    </p:spTree>
    <p:extLst>
      <p:ext uri="{BB962C8B-B14F-4D97-AF65-F5344CB8AC3E}">
        <p14:creationId xmlns:p14="http://schemas.microsoft.com/office/powerpoint/2010/main" val="601479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26130</TotalTime>
  <Words>2341</Words>
  <Application>Microsoft Office PowerPoint</Application>
  <PresentationFormat>화면 슬라이드 쇼(4:3)</PresentationFormat>
  <Paragraphs>216</Paragraphs>
  <Slides>19</Slides>
  <Notes>11</Notes>
  <HiddenSlides>0</HiddenSlides>
  <MMClips>0</MMClips>
  <ScaleCrop>false</ScaleCrop>
  <HeadingPairs>
    <vt:vector size="4" baseType="variant">
      <vt:variant>
        <vt:lpstr>테마</vt:lpstr>
      </vt:variant>
      <vt:variant>
        <vt:i4>1</vt:i4>
      </vt:variant>
      <vt:variant>
        <vt:lpstr>슬라이드 제목</vt:lpstr>
      </vt:variant>
      <vt:variant>
        <vt:i4>19</vt:i4>
      </vt:variant>
    </vt:vector>
  </HeadingPairs>
  <TitlesOfParts>
    <vt:vector size="20" baseType="lpstr">
      <vt:lpstr>Office 테마</vt:lpstr>
      <vt:lpstr>PowerPoint 프레젠테이션</vt:lpstr>
      <vt:lpstr>LEOGEO AMVs</vt:lpstr>
      <vt:lpstr>Objective</vt:lpstr>
      <vt:lpstr>Experiment</vt:lpstr>
      <vt:lpstr>Analysis impact: time-series</vt:lpstr>
      <vt:lpstr>Analysis impact: zonal plot</vt:lpstr>
      <vt:lpstr>Analysis impact: 2D field</vt:lpstr>
      <vt:lpstr>Monte-Carlo significance test</vt:lpstr>
      <vt:lpstr>PowerPoint 프레젠테이션</vt:lpstr>
      <vt:lpstr>Precipitation event</vt:lpstr>
      <vt:lpstr>Forecast impact: vertical</vt:lpstr>
      <vt:lpstr>Forecast impact: GPH @ 300 hPa </vt:lpstr>
      <vt:lpstr>Forecast impact: GPH @ 300 hPa </vt:lpstr>
      <vt:lpstr>Forecast impact: surface</vt:lpstr>
      <vt:lpstr>Forecast impact: surface</vt:lpstr>
      <vt:lpstr>Summary</vt:lpstr>
      <vt:lpstr>PowerPoint 프레젠테이션</vt:lpstr>
      <vt:lpstr>Forecast impact: GPH @ 500 hPa </vt:lpstr>
      <vt:lpstr>Forecast impact: GPH @ 500 hPa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Young-Joon Kim</dc:creator>
  <cp:lastModifiedBy>Sihy</cp:lastModifiedBy>
  <cp:revision>2969</cp:revision>
  <cp:lastPrinted>2016-06-23T09:34:13Z</cp:lastPrinted>
  <dcterms:created xsi:type="dcterms:W3CDTF">2012-02-21T05:07:55Z</dcterms:created>
  <dcterms:modified xsi:type="dcterms:W3CDTF">2018-04-24T22:41:59Z</dcterms:modified>
</cp:coreProperties>
</file>