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1"/>
  </p:notesMasterIdLst>
  <p:handoutMasterIdLst>
    <p:handoutMasterId r:id="rId32"/>
  </p:handoutMasterIdLst>
  <p:sldIdLst>
    <p:sldId id="260" r:id="rId5"/>
    <p:sldId id="272" r:id="rId6"/>
    <p:sldId id="302" r:id="rId7"/>
    <p:sldId id="303" r:id="rId8"/>
    <p:sldId id="271" r:id="rId9"/>
    <p:sldId id="274" r:id="rId10"/>
    <p:sldId id="297" r:id="rId11"/>
    <p:sldId id="299" r:id="rId12"/>
    <p:sldId id="288" r:id="rId13"/>
    <p:sldId id="310" r:id="rId14"/>
    <p:sldId id="283" r:id="rId15"/>
    <p:sldId id="298" r:id="rId16"/>
    <p:sldId id="294" r:id="rId17"/>
    <p:sldId id="304" r:id="rId18"/>
    <p:sldId id="292" r:id="rId19"/>
    <p:sldId id="289" r:id="rId20"/>
    <p:sldId id="313" r:id="rId21"/>
    <p:sldId id="314" r:id="rId22"/>
    <p:sldId id="285" r:id="rId23"/>
    <p:sldId id="301" r:id="rId24"/>
    <p:sldId id="306" r:id="rId25"/>
    <p:sldId id="309" r:id="rId26"/>
    <p:sldId id="307" r:id="rId27"/>
    <p:sldId id="308" r:id="rId28"/>
    <p:sldId id="312" r:id="rId29"/>
    <p:sldId id="311" r:id="rId30"/>
  </p:sldIdLst>
  <p:sldSz cx="9144000" cy="6858000" type="screen4x3"/>
  <p:notesSz cx="7023100" cy="9309100"/>
  <p:embeddedFontLst>
    <p:embeddedFont>
      <p:font typeface="Cambria Math" panose="02040503050406030204" pitchFamily="18" charset="0"/>
      <p:regular r:id="rId33"/>
    </p:embeddedFont>
    <p:embeddedFont>
      <p:font typeface="Arial Unicode MS" panose="020B0604020202020204" pitchFamily="34" charset="-128"/>
      <p:regular r:id="rId34"/>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33CC"/>
    <a:srgbClr val="0066FF"/>
    <a:srgbClr val="003399"/>
    <a:srgbClr val="3A601B"/>
    <a:srgbClr val="EABD00"/>
    <a:srgbClr val="CC3300"/>
    <a:srgbClr val="3366CC"/>
    <a:srgbClr val="0066CC"/>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223" autoAdjust="0"/>
  </p:normalViewPr>
  <p:slideViewPr>
    <p:cSldViewPr>
      <p:cViewPr varScale="1">
        <p:scale>
          <a:sx n="80" d="100"/>
          <a:sy n="80" d="100"/>
        </p:scale>
        <p:origin x="-1470"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382"/>
    </p:cViewPr>
  </p:sorterViewPr>
  <p:notesViewPr>
    <p:cSldViewPr>
      <p:cViewPr varScale="1">
        <p:scale>
          <a:sx n="67" d="100"/>
          <a:sy n="67" d="100"/>
        </p:scale>
        <p:origin x="-3276" y="-96"/>
      </p:cViewPr>
      <p:guideLst>
        <p:guide orient="horz" pos="2932"/>
        <p:guide pos="221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7453CBD3-9A55-4452-9456-50FCE437156E}" type="slidenum">
              <a:rPr lang="en-US"/>
              <a:pPr>
                <a:defRPr/>
              </a:pPr>
              <a:t>‹#›</a:t>
            </a:fld>
            <a:endParaRPr lang="en-US"/>
          </a:p>
        </p:txBody>
      </p:sp>
    </p:spTree>
    <p:extLst>
      <p:ext uri="{BB962C8B-B14F-4D97-AF65-F5344CB8AC3E}">
        <p14:creationId xmlns:p14="http://schemas.microsoft.com/office/powerpoint/2010/main" val="1253323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100695B2-E1F9-4261-AAB6-4FC142E76928}" type="slidenum">
              <a:rPr lang="en-US"/>
              <a:pPr>
                <a:defRPr/>
              </a:pPr>
              <a:t>‹#›</a:t>
            </a:fld>
            <a:endParaRPr lang="en-US"/>
          </a:p>
        </p:txBody>
      </p:sp>
    </p:spTree>
    <p:extLst>
      <p:ext uri="{BB962C8B-B14F-4D97-AF65-F5344CB8AC3E}">
        <p14:creationId xmlns:p14="http://schemas.microsoft.com/office/powerpoint/2010/main" val="38830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8255" indent="-291636"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6546" indent="-233309"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33164" indent="-233309"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9782" indent="-233309"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66401" indent="-233309"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33019" indent="-233309"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99637" indent="-233309"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66256" indent="-233309"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BE74F620-C50B-44EE-B215-5F2400217F2B}" type="slidenum">
              <a:rPr lang="en-US" altLang="en-US" smtClean="0"/>
              <a:pPr eaLnBrk="1" hangingPunct="1">
                <a:spcBef>
                  <a:spcPct val="0"/>
                </a:spcBef>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2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7535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8350" cy="59737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762000" y="274638"/>
            <a:ext cx="59626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2849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53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777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620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49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5937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6012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9813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6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090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3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Cliquez et modifiez le titre</a:t>
            </a:r>
          </a:p>
        </p:txBody>
      </p:sp>
      <p:sp>
        <p:nvSpPr>
          <p:cNvPr id="1027" name="Rectangle 3"/>
          <p:cNvSpPr>
            <a:spLocks noGrp="1" noChangeArrowheads="1"/>
          </p:cNvSpPr>
          <p:nvPr>
            <p:ph type="body" idx="1"/>
          </p:nvPr>
        </p:nvSpPr>
        <p:spPr bwMode="auto">
          <a:xfrm>
            <a:off x="762000" y="16002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Cliquez pour modifier les styles du texte du masque</a:t>
            </a:r>
          </a:p>
          <a:p>
            <a:pPr lvl="1"/>
            <a:r>
              <a:rPr lang="en-US" altLang="zh-TW" smtClean="0"/>
              <a:t>Deuxième niveau</a:t>
            </a:r>
          </a:p>
          <a:p>
            <a:pPr lvl="2"/>
            <a:r>
              <a:rPr lang="en-US" altLang="zh-TW" smtClean="0"/>
              <a:t>Troisième niveau</a:t>
            </a:r>
          </a:p>
          <a:p>
            <a:pPr lvl="3"/>
            <a:r>
              <a:rPr lang="en-US" altLang="zh-TW" smtClean="0"/>
              <a:t>Quatrième niveau</a:t>
            </a:r>
          </a:p>
          <a:p>
            <a:pPr lvl="4"/>
            <a:r>
              <a:rPr lang="en-US" altLang="zh-TW" smtClean="0"/>
              <a:t>Cinquième niveau</a:t>
            </a:r>
          </a:p>
        </p:txBody>
      </p:sp>
      <p:sp>
        <p:nvSpPr>
          <p:cNvPr id="1028" name="Text Box 24"/>
          <p:cNvSpPr txBox="1">
            <a:spLocks noChangeArrowheads="1"/>
          </p:cNvSpPr>
          <p:nvPr userDrawn="1"/>
        </p:nvSpPr>
        <p:spPr bwMode="auto">
          <a:xfrm>
            <a:off x="755650" y="6165850"/>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sz="1000" smtClean="0"/>
              <a:t>Page </a:t>
            </a:r>
            <a:fld id="{7D81D383-654C-4E4C-86D9-D9952661C137}" type="slidenum">
              <a:rPr lang="en-CA" sz="1000" smtClean="0"/>
              <a:pPr algn="ctr" eaLnBrk="1" hangingPunct="1">
                <a:defRPr/>
              </a:pPr>
              <a:t>‹#›</a:t>
            </a:fld>
            <a:r>
              <a:rPr lang="en-CA" sz="1000" smtClean="0"/>
              <a:t> – </a:t>
            </a:r>
            <a:fld id="{BF43F317-D134-4D13-8399-19E04176838F}" type="datetimed MMMM yyyy">
              <a:rPr lang="fr-CA" sz="1000" smtClean="0"/>
              <a:pPr algn="ctr" eaLnBrk="1" hangingPunct="1">
                <a:defRPr/>
              </a:pPr>
              <a:t>24 avril 2018</a:t>
            </a:fld>
            <a:endParaRPr lang="en-CA" smtClean="0"/>
          </a:p>
        </p:txBody>
      </p:sp>
      <p:sp>
        <p:nvSpPr>
          <p:cNvPr id="1029" name="Line 29"/>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6.xml"/><Relationship Id="rId5" Type="http://schemas.openxmlformats.org/officeDocument/2006/relationships/image" Target="../media/image32.gif"/><Relationship Id="rId4" Type="http://schemas.openxmlformats.org/officeDocument/2006/relationships/image" Target="../media/image31.gif"/></Relationships>
</file>

<file path=ppt/slides/_rels/slide2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6.xml"/><Relationship Id="rId5" Type="http://schemas.openxmlformats.org/officeDocument/2006/relationships/image" Target="../media/image36.gif"/><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gif"/><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7"/>
          <p:cNvSpPr>
            <a:spLocks noGrp="1" noChangeArrowheads="1"/>
          </p:cNvSpPr>
          <p:nvPr>
            <p:ph type="ctrTitle" idx="4294967295"/>
          </p:nvPr>
        </p:nvSpPr>
        <p:spPr>
          <a:xfrm>
            <a:off x="359532" y="2456892"/>
            <a:ext cx="8892988" cy="1470025"/>
          </a:xfrm>
          <a:noFill/>
        </p:spPr>
        <p:txBody>
          <a:bodyPr/>
          <a:lstStyle/>
          <a:p>
            <a:pPr eaLnBrk="1" hangingPunct="1"/>
            <a:r>
              <a:rPr lang="en-GB" dirty="0"/>
              <a:t>A </a:t>
            </a:r>
            <a:r>
              <a:rPr lang="en-GB" dirty="0" err="1"/>
              <a:t>V</a:t>
            </a:r>
            <a:r>
              <a:rPr lang="en-GB" dirty="0" err="1" smtClean="0"/>
              <a:t>ariational</a:t>
            </a:r>
            <a:r>
              <a:rPr lang="en-GB" dirty="0" smtClean="0"/>
              <a:t> </a:t>
            </a:r>
            <a:r>
              <a:rPr lang="en-GB" dirty="0"/>
              <a:t>A</a:t>
            </a:r>
            <a:r>
              <a:rPr lang="en-GB" dirty="0" smtClean="0"/>
              <a:t>pproach </a:t>
            </a:r>
            <a:r>
              <a:rPr lang="en-GB" dirty="0"/>
              <a:t>for </a:t>
            </a:r>
            <a:r>
              <a:rPr lang="en-GB" dirty="0" smtClean="0"/>
              <a:t>Estimating </a:t>
            </a:r>
            <a:r>
              <a:rPr lang="en-GB" dirty="0"/>
              <a:t>AMV Reassigned </a:t>
            </a:r>
            <a:r>
              <a:rPr lang="en-GB" dirty="0" smtClean="0"/>
              <a:t>Heights</a:t>
            </a:r>
            <a:r>
              <a:rPr lang="en-US" dirty="0"/>
              <a:t/>
            </a:r>
            <a:br>
              <a:rPr lang="en-US" dirty="0"/>
            </a:br>
            <a:endParaRPr lang="fr-CA" altLang="en-US" dirty="0" smtClean="0"/>
          </a:p>
        </p:txBody>
      </p:sp>
      <p:sp>
        <p:nvSpPr>
          <p:cNvPr id="2" name="Rectangle 1"/>
          <p:cNvSpPr/>
          <p:nvPr/>
        </p:nvSpPr>
        <p:spPr>
          <a:xfrm>
            <a:off x="1331640" y="4077072"/>
            <a:ext cx="6408712" cy="523220"/>
          </a:xfrm>
          <a:prstGeom prst="rect">
            <a:avLst/>
          </a:prstGeom>
        </p:spPr>
        <p:txBody>
          <a:bodyPr wrap="square">
            <a:spAutoFit/>
          </a:bodyPr>
          <a:lstStyle/>
          <a:p>
            <a:r>
              <a:rPr lang="en-US" sz="2800" b="1" dirty="0" smtClean="0"/>
              <a:t>Stéphane Laroche</a:t>
            </a:r>
            <a:endParaRPr lang="en-US" sz="2800" b="1" dirty="0"/>
          </a:p>
        </p:txBody>
      </p:sp>
      <p:sp>
        <p:nvSpPr>
          <p:cNvPr id="3" name="Rectangle 2"/>
          <p:cNvSpPr/>
          <p:nvPr/>
        </p:nvSpPr>
        <p:spPr>
          <a:xfrm>
            <a:off x="1331640" y="5085184"/>
            <a:ext cx="6336704" cy="646331"/>
          </a:xfrm>
          <a:prstGeom prst="rect">
            <a:avLst/>
          </a:prstGeom>
        </p:spPr>
        <p:txBody>
          <a:bodyPr wrap="square">
            <a:spAutoFit/>
          </a:bodyPr>
          <a:lstStyle/>
          <a:p>
            <a:pPr hangingPunct="0"/>
            <a:r>
              <a:rPr lang="en-US" dirty="0" smtClean="0"/>
              <a:t>Data Assimilation and Satellite Meteorology section</a:t>
            </a:r>
          </a:p>
          <a:p>
            <a:pPr hangingPunct="0"/>
            <a:r>
              <a:rPr lang="en-US" dirty="0" smtClean="0"/>
              <a:t>Environment and Climate Change Canada, ECCC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Difficulties</a:t>
            </a:r>
            <a:endParaRPr lang="en-US" dirty="0"/>
          </a:p>
        </p:txBody>
      </p:sp>
      <p:sp>
        <p:nvSpPr>
          <p:cNvPr id="3" name="Content Placeholder 2"/>
          <p:cNvSpPr>
            <a:spLocks noGrp="1"/>
          </p:cNvSpPr>
          <p:nvPr>
            <p:ph idx="1"/>
          </p:nvPr>
        </p:nvSpPr>
        <p:spPr>
          <a:xfrm>
            <a:off x="762000" y="1484784"/>
            <a:ext cx="8310500" cy="4648200"/>
          </a:xfrm>
        </p:spPr>
        <p:txBody>
          <a:bodyPr/>
          <a:lstStyle/>
          <a:p>
            <a:r>
              <a:rPr lang="en-US" sz="1800" dirty="0" smtClean="0"/>
              <a:t>The reassigned height is only sensitive to the vertical wind variation (shear).</a:t>
            </a:r>
          </a:p>
          <a:p>
            <a:r>
              <a:rPr lang="en-US" sz="1800" dirty="0" smtClean="0"/>
              <a:t>As a result, the approach proposed here can be seen as an alternative way to mitigate the misrepresentation of AMVs in presence of vertical </a:t>
            </a:r>
            <a:r>
              <a:rPr lang="en-US" sz="1800" dirty="0"/>
              <a:t>wind </a:t>
            </a:r>
            <a:r>
              <a:rPr lang="en-US" sz="1800" dirty="0" smtClean="0"/>
              <a:t>shear.</a:t>
            </a:r>
          </a:p>
          <a:p>
            <a:r>
              <a:rPr lang="en-US" sz="1800" dirty="0" smtClean="0"/>
              <a:t>The approach is valid only for small </a:t>
            </a:r>
            <a:r>
              <a:rPr lang="en-US" sz="1800" dirty="0" err="1" smtClean="0">
                <a:latin typeface="Symbol" panose="05050102010706020507" pitchFamily="18" charset="2"/>
              </a:rPr>
              <a:t>D</a:t>
            </a:r>
            <a:r>
              <a:rPr lang="en-US" sz="1800" dirty="0" err="1" smtClean="0"/>
              <a:t>p</a:t>
            </a:r>
            <a:r>
              <a:rPr lang="en-US" sz="1800" dirty="0" smtClean="0"/>
              <a:t> in a 4D incremental </a:t>
            </a:r>
            <a:r>
              <a:rPr lang="en-US" sz="1800" dirty="0" err="1" smtClean="0"/>
              <a:t>variational</a:t>
            </a:r>
            <a:r>
              <a:rPr lang="en-US" sz="1800" dirty="0" smtClean="0"/>
              <a:t> data assimilation context.</a:t>
            </a:r>
          </a:p>
          <a:p>
            <a:r>
              <a:rPr lang="en-US" sz="1800" dirty="0"/>
              <a:t>T</a:t>
            </a:r>
            <a:r>
              <a:rPr lang="en-US" sz="1800" dirty="0" smtClean="0"/>
              <a:t>he vertical interpolation operator is performed between levels above and below the observation level</a:t>
            </a:r>
            <a:r>
              <a:rPr lang="en-US" sz="1800" dirty="0"/>
              <a:t> </a:t>
            </a:r>
            <a:r>
              <a:rPr lang="en-US" sz="1800" dirty="0" smtClean="0"/>
              <a:t>and these levels remain the same during the minimization of J(</a:t>
            </a:r>
            <a:r>
              <a:rPr lang="en-US" sz="1800" dirty="0" smtClean="0">
                <a:latin typeface="Symbol" panose="05050102010706020507" pitchFamily="18" charset="2"/>
              </a:rPr>
              <a:t>D</a:t>
            </a:r>
            <a:r>
              <a:rPr lang="en-US" sz="1800" dirty="0" smtClean="0"/>
              <a:t>X). A more general vertical linear interpolation operator over multiple model levels should therefore be developed.</a:t>
            </a:r>
          </a:p>
          <a:p>
            <a:r>
              <a:rPr lang="en-US" sz="1800" dirty="0" smtClean="0"/>
              <a:t>A nonlinear term </a:t>
            </a:r>
            <a:r>
              <a:rPr lang="en-US" sz="1800" dirty="0" err="1" smtClean="0">
                <a:latin typeface="Symbol" panose="05050102010706020507" pitchFamily="18" charset="2"/>
              </a:rPr>
              <a:t>D</a:t>
            </a:r>
            <a:r>
              <a:rPr lang="en-US" sz="1800" dirty="0" err="1" smtClean="0"/>
              <a:t>p</a:t>
            </a:r>
            <a:r>
              <a:rPr lang="en-US" sz="1800" dirty="0" err="1" smtClean="0">
                <a:latin typeface="Symbol" panose="05050102010706020507" pitchFamily="18" charset="2"/>
              </a:rPr>
              <a:t>D</a:t>
            </a:r>
            <a:r>
              <a:rPr lang="en-US" sz="1800" dirty="0" err="1" smtClean="0"/>
              <a:t>S</a:t>
            </a:r>
            <a:r>
              <a:rPr lang="en-US" sz="1800" dirty="0" smtClean="0"/>
              <a:t> appears in J</a:t>
            </a:r>
            <a:r>
              <a:rPr lang="en-US" sz="1800" baseline="-25000" dirty="0" smtClean="0"/>
              <a:t>o</a:t>
            </a:r>
            <a:r>
              <a:rPr lang="en-US" sz="1800" dirty="0" smtClean="0"/>
              <a:t>, making </a:t>
            </a:r>
            <a:r>
              <a:rPr lang="en-US" sz="1800" dirty="0"/>
              <a:t>J(</a:t>
            </a:r>
            <a:r>
              <a:rPr lang="en-US" sz="1800" dirty="0">
                <a:latin typeface="Symbol" panose="05050102010706020507" pitchFamily="18" charset="2"/>
              </a:rPr>
              <a:t>D</a:t>
            </a:r>
            <a:r>
              <a:rPr lang="en-US" sz="1800" dirty="0"/>
              <a:t>X) </a:t>
            </a:r>
            <a:r>
              <a:rPr lang="en-US" sz="1800" dirty="0" smtClean="0"/>
              <a:t>none quadratic.</a:t>
            </a:r>
          </a:p>
          <a:p>
            <a:r>
              <a:rPr lang="en-US" sz="1800" dirty="0" smtClean="0"/>
              <a:t>Given these </a:t>
            </a:r>
            <a:r>
              <a:rPr lang="en-US" sz="1800" dirty="0"/>
              <a:t>difficulties </a:t>
            </a:r>
            <a:r>
              <a:rPr lang="en-US" sz="1800" dirty="0" smtClean="0"/>
              <a:t>and limitations, </a:t>
            </a:r>
            <a:r>
              <a:rPr lang="en-US" sz="1800" dirty="0"/>
              <a:t>we first developed a </a:t>
            </a:r>
            <a:r>
              <a:rPr lang="en-US" sz="1800" dirty="0" smtClean="0"/>
              <a:t>two-stage </a:t>
            </a:r>
            <a:r>
              <a:rPr lang="en-US" sz="1800" dirty="0"/>
              <a:t>approach </a:t>
            </a:r>
            <a:r>
              <a:rPr lang="en-US" sz="1800" dirty="0" smtClean="0"/>
              <a:t>in which the height variation of each AMV is estimated first using a 1D-Var scheme. AMVs are then assimilated with reassigned height in 4D-EnVar along with all the other types of observations.</a:t>
            </a:r>
            <a:endParaRPr lang="en-US" sz="1800" dirty="0"/>
          </a:p>
          <a:p>
            <a:endParaRPr lang="en-US" sz="2000" dirty="0" smtClean="0"/>
          </a:p>
        </p:txBody>
      </p:sp>
    </p:spTree>
    <p:extLst>
      <p:ext uri="{BB962C8B-B14F-4D97-AF65-F5344CB8AC3E}">
        <p14:creationId xmlns:p14="http://schemas.microsoft.com/office/powerpoint/2010/main" val="407497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62000" y="116632"/>
            <a:ext cx="8382000" cy="1143000"/>
          </a:xfrm>
        </p:spPr>
        <p:txBody>
          <a:bodyPr/>
          <a:lstStyle/>
          <a:p>
            <a:r>
              <a:rPr lang="en-US" sz="3200" dirty="0" smtClean="0"/>
              <a:t>First stage: 1D-Var scheme for estimating the reassigned height and its error</a:t>
            </a:r>
            <a:endParaRPr lang="en-US" sz="3200" dirty="0"/>
          </a:p>
        </p:txBody>
      </p:sp>
      <mc:AlternateContent xmlns:mc="http://schemas.openxmlformats.org/markup-compatibility/2006" xmlns:a14="http://schemas.microsoft.com/office/drawing/2010/main">
        <mc:Choice Requires="a14">
          <p:sp>
            <p:nvSpPr>
              <p:cNvPr id="4" name="TextBox 3"/>
              <p:cNvSpPr txBox="1"/>
              <p:nvPr/>
            </p:nvSpPr>
            <p:spPr>
              <a:xfrm>
                <a:off x="755576" y="2062492"/>
                <a:ext cx="5822556" cy="675185"/>
              </a:xfrm>
              <a:prstGeom prst="rect">
                <a:avLst/>
              </a:prstGeom>
              <a:noFill/>
            </p:spPr>
            <p:txBody>
              <a:bodyPr wrap="none" rtlCol="0">
                <a:spAutoFit/>
              </a:bodyPr>
              <a:lstStyle/>
              <a:p>
                <a:r>
                  <a:rPr lang="fr-CA" b="0" dirty="0" smtClean="0"/>
                  <a:t>J</a:t>
                </a:r>
                <a14:m>
                  <m:oMath xmlns:m="http://schemas.openxmlformats.org/officeDocument/2006/math">
                    <m:d>
                      <m:dPr>
                        <m:ctrlPr>
                          <a:rPr lang="fr-CA" b="0" i="1" smtClean="0">
                            <a:latin typeface="Cambria Math"/>
                            <a:ea typeface="Cambria Math"/>
                          </a:rPr>
                        </m:ctrlPr>
                      </m:dPr>
                      <m:e>
                        <m:r>
                          <a:rPr lang="fr-CA" b="0" i="0" smtClean="0">
                            <a:latin typeface="Cambria Math"/>
                            <a:ea typeface="Cambria Math"/>
                          </a:rPr>
                          <m:t>∆</m:t>
                        </m:r>
                        <m:r>
                          <m:rPr>
                            <m:sty m:val="p"/>
                          </m:rPr>
                          <a:rPr lang="fr-CA" b="0" i="0" smtClean="0">
                            <a:latin typeface="Cambria Math"/>
                            <a:ea typeface="Cambria Math"/>
                          </a:rPr>
                          <m:t>u</m:t>
                        </m:r>
                        <m:r>
                          <a:rPr lang="fr-CA" b="0" i="0" smtClean="0">
                            <a:latin typeface="Cambria Math"/>
                            <a:ea typeface="Cambria Math"/>
                          </a:rPr>
                          <m:t>,</m:t>
                        </m:r>
                        <m:r>
                          <a:rPr lang="fr-CA" b="0" i="1" smtClean="0">
                            <a:latin typeface="Cambria Math"/>
                            <a:ea typeface="Cambria Math"/>
                          </a:rPr>
                          <m:t>∆</m:t>
                        </m:r>
                        <m:r>
                          <m:rPr>
                            <m:sty m:val="p"/>
                          </m:rPr>
                          <a:rPr lang="fr-CA" b="0" i="0" smtClean="0">
                            <a:latin typeface="Cambria Math"/>
                            <a:ea typeface="Cambria Math"/>
                          </a:rPr>
                          <m:t>p</m:t>
                        </m:r>
                      </m:e>
                    </m:d>
                    <m:r>
                      <a:rPr lang="fr-CA" b="0" i="0" smtClean="0">
                        <a:latin typeface="Cambria Math"/>
                        <a:ea typeface="Cambria Math"/>
                      </a:rPr>
                      <m:t>=</m:t>
                    </m:r>
                    <m:f>
                      <m:fPr>
                        <m:ctrlPr>
                          <a:rPr lang="fr-CA" i="1">
                            <a:latin typeface="Cambria Math"/>
                          </a:rPr>
                        </m:ctrlPr>
                      </m:fPr>
                      <m:num>
                        <m:r>
                          <a:rPr lang="fr-CA">
                            <a:latin typeface="Cambria Math"/>
                            <a:ea typeface="Cambria Math"/>
                          </a:rPr>
                          <m:t>0.5</m:t>
                        </m:r>
                        <m:r>
                          <a:rPr lang="fr-CA" i="1">
                            <a:latin typeface="Cambria Math"/>
                            <a:ea typeface="Cambria Math"/>
                          </a:rPr>
                          <m:t>∆</m:t>
                        </m:r>
                        <m:sSup>
                          <m:sSupPr>
                            <m:ctrlPr>
                              <a:rPr lang="fr-CA" i="1">
                                <a:latin typeface="Cambria Math"/>
                                <a:ea typeface="Cambria Math"/>
                              </a:rPr>
                            </m:ctrlPr>
                          </m:sSupPr>
                          <m:e>
                            <m:r>
                              <m:rPr>
                                <m:sty m:val="p"/>
                              </m:rPr>
                              <a:rPr lang="fr-CA" b="0" i="0" smtClean="0">
                                <a:latin typeface="Cambria Math"/>
                                <a:ea typeface="Cambria Math"/>
                              </a:rPr>
                              <m:t>u</m:t>
                            </m:r>
                          </m:e>
                          <m:sup>
                            <m:r>
                              <a:rPr lang="fr-CA" i="1">
                                <a:latin typeface="Cambria Math"/>
                                <a:ea typeface="Cambria Math"/>
                              </a:rPr>
                              <m:t>2</m:t>
                            </m:r>
                          </m:sup>
                        </m:sSup>
                      </m:num>
                      <m:den>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b="0" i="0" smtClean="0">
                                    <a:latin typeface="Cambria Math"/>
                                    <a:ea typeface="Cambria Math"/>
                                  </a:rPr>
                                  <m:t>b</m:t>
                                </m:r>
                              </m:sub>
                              <m:sup/>
                            </m:sSubSup>
                          </m:e>
                          <m:sub/>
                          <m:sup>
                            <m:r>
                              <a:rPr lang="fr-CA">
                                <a:latin typeface="Cambria Math"/>
                              </a:rPr>
                              <m:t>2</m:t>
                            </m:r>
                          </m:sup>
                        </m:sSubSup>
                      </m:den>
                    </m:f>
                    <m:r>
                      <a:rPr lang="fr-CA" b="1" i="1" smtClean="0">
                        <a:latin typeface="Cambria Math"/>
                      </a:rPr>
                      <m:t>+</m:t>
                    </m:r>
                    <m:f>
                      <m:fPr>
                        <m:ctrlPr>
                          <a:rPr lang="fr-CA" i="1">
                            <a:latin typeface="Cambria Math"/>
                          </a:rPr>
                        </m:ctrlPr>
                      </m:fPr>
                      <m:num>
                        <m:r>
                          <a:rPr lang="fr-CA">
                            <a:latin typeface="Cambria Math"/>
                            <a:ea typeface="Cambria Math"/>
                          </a:rPr>
                          <m:t>0.5</m:t>
                        </m:r>
                        <m:sSup>
                          <m:sSupPr>
                            <m:ctrlPr>
                              <a:rPr lang="fr-CA" i="1" smtClean="0">
                                <a:latin typeface="Cambria Math"/>
                                <a:ea typeface="Cambria Math"/>
                              </a:rPr>
                            </m:ctrlPr>
                          </m:sSupPr>
                          <m:e>
                            <m:d>
                              <m:dPr>
                                <m:ctrlPr>
                                  <a:rPr lang="fr-CA" i="1" smtClean="0">
                                    <a:latin typeface="Cambria Math"/>
                                    <a:ea typeface="Cambria Math"/>
                                  </a:rPr>
                                </m:ctrlPr>
                              </m:dPr>
                              <m:e>
                                <m:r>
                                  <a:rPr lang="fr-CA">
                                    <a:latin typeface="Cambria Math"/>
                                    <a:ea typeface="Cambria Math"/>
                                  </a:rPr>
                                  <m:t>∆</m:t>
                                </m:r>
                                <m:r>
                                  <m:rPr>
                                    <m:sty m:val="p"/>
                                  </m:rPr>
                                  <a:rPr lang="fr-CA">
                                    <a:latin typeface="Cambria Math"/>
                                    <a:ea typeface="Cambria Math"/>
                                  </a:rPr>
                                  <m:t>u</m:t>
                                </m:r>
                                <m:r>
                                  <a:rPr lang="fr-CA" b="0" i="0" smtClean="0">
                                    <a:latin typeface="Cambria Math"/>
                                    <a:ea typeface="Cambria Math"/>
                                  </a:rPr>
                                  <m:t>(</m:t>
                                </m:r>
                                <m:sSub>
                                  <m:sSubPr>
                                    <m:ctrlPr>
                                      <a:rPr lang="fr-CA" i="1">
                                        <a:latin typeface="Cambria Math"/>
                                        <a:ea typeface="Cambria Math"/>
                                      </a:rPr>
                                    </m:ctrlPr>
                                  </m:sSubPr>
                                  <m:e>
                                    <m:r>
                                      <m:rPr>
                                        <m:sty m:val="p"/>
                                      </m:rPr>
                                      <a:rPr lang="fr-CA">
                                        <a:latin typeface="Cambria Math"/>
                                        <a:ea typeface="Cambria Math"/>
                                      </a:rPr>
                                      <m:t>p</m:t>
                                    </m:r>
                                  </m:e>
                                  <m:sub>
                                    <m:r>
                                      <m:rPr>
                                        <m:sty m:val="p"/>
                                      </m:rPr>
                                      <a:rPr lang="fr-CA">
                                        <a:latin typeface="Cambria Math"/>
                                        <a:ea typeface="Cambria Math"/>
                                      </a:rPr>
                                      <m:t>o</m:t>
                                    </m:r>
                                  </m:sub>
                                </m:sSub>
                                <m:r>
                                  <a:rPr lang="fr-CA">
                                    <a:latin typeface="Cambria Math"/>
                                    <a:ea typeface="Cambria Math"/>
                                  </a:rPr>
                                  <m:t>+∆</m:t>
                                </m:r>
                                <m:r>
                                  <m:rPr>
                                    <m:sty m:val="p"/>
                                  </m:rPr>
                                  <a:rPr lang="fr-CA">
                                    <a:latin typeface="Cambria Math"/>
                                    <a:ea typeface="Cambria Math"/>
                                  </a:rPr>
                                  <m:t>p</m:t>
                                </m:r>
                                <m:r>
                                  <a:rPr lang="fr-CA" b="0" i="0" smtClean="0">
                                    <a:latin typeface="Cambria Math"/>
                                    <a:ea typeface="Cambria Math"/>
                                  </a:rPr>
                                  <m:t>)</m:t>
                                </m:r>
                                <m:r>
                                  <a:rPr lang="fr-CA" i="1">
                                    <a:latin typeface="Cambria Math"/>
                                    <a:ea typeface="Cambria Math"/>
                                  </a:rPr>
                                  <m:t>−</m:t>
                                </m:r>
                                <m:d>
                                  <m:dPr>
                                    <m:ctrlPr>
                                      <a:rPr lang="fr-CA" i="1">
                                        <a:latin typeface="Cambria Math"/>
                                        <a:ea typeface="Cambria Math"/>
                                      </a:rPr>
                                    </m:ctrlPr>
                                  </m:dPr>
                                  <m:e>
                                    <m:sSub>
                                      <m:sSubPr>
                                        <m:ctrlPr>
                                          <a:rPr lang="fr-CA" i="1">
                                            <a:latin typeface="Cambria Math"/>
                                            <a:ea typeface="Cambria Math"/>
                                          </a:rPr>
                                        </m:ctrlPr>
                                      </m:sSubPr>
                                      <m:e>
                                        <m:r>
                                          <m:rPr>
                                            <m:sty m:val="p"/>
                                          </m:rPr>
                                          <a:rPr lang="fr-CA">
                                            <a:latin typeface="Cambria Math"/>
                                            <a:ea typeface="Cambria Math"/>
                                          </a:rPr>
                                          <m:t>u</m:t>
                                        </m:r>
                                      </m:e>
                                      <m:sub>
                                        <m:r>
                                          <m:rPr>
                                            <m:sty m:val="p"/>
                                          </m:rPr>
                                          <a:rPr lang="fr-CA">
                                            <a:latin typeface="Cambria Math"/>
                                            <a:ea typeface="Cambria Math"/>
                                          </a:rPr>
                                          <m:t>o</m:t>
                                        </m:r>
                                      </m:sub>
                                    </m:sSub>
                                    <m:r>
                                      <a:rPr lang="fr-CA">
                                        <a:latin typeface="Cambria Math"/>
                                        <a:ea typeface="Cambria Math"/>
                                      </a:rPr>
                                      <m:t>−</m:t>
                                    </m:r>
                                    <m:sSub>
                                      <m:sSubPr>
                                        <m:ctrlPr>
                                          <a:rPr lang="fr-CA" i="1">
                                            <a:latin typeface="Cambria Math"/>
                                            <a:ea typeface="Cambria Math"/>
                                          </a:rPr>
                                        </m:ctrlPr>
                                      </m:sSubPr>
                                      <m:e>
                                        <m:r>
                                          <m:rPr>
                                            <m:sty m:val="p"/>
                                          </m:rPr>
                                          <a:rPr lang="fr-CA">
                                            <a:latin typeface="Cambria Math"/>
                                            <a:ea typeface="Cambria Math"/>
                                          </a:rPr>
                                          <m:t>u</m:t>
                                        </m:r>
                                      </m:e>
                                      <m:sub>
                                        <m:r>
                                          <m:rPr>
                                            <m:sty m:val="p"/>
                                          </m:rPr>
                                          <a:rPr lang="fr-CA">
                                            <a:latin typeface="Cambria Math"/>
                                            <a:ea typeface="Cambria Math"/>
                                          </a:rPr>
                                          <m:t>b</m:t>
                                        </m:r>
                                      </m:sub>
                                    </m:sSub>
                                    <m:d>
                                      <m:dPr>
                                        <m:ctrlPr>
                                          <a:rPr lang="fr-CA" i="1">
                                            <a:latin typeface="Cambria Math"/>
                                            <a:ea typeface="Cambria Math"/>
                                          </a:rPr>
                                        </m:ctrlPr>
                                      </m:dPr>
                                      <m:e>
                                        <m:sSub>
                                          <m:sSubPr>
                                            <m:ctrlPr>
                                              <a:rPr lang="fr-CA" i="1" smtClean="0">
                                                <a:latin typeface="Cambria Math"/>
                                                <a:ea typeface="Cambria Math"/>
                                              </a:rPr>
                                            </m:ctrlPr>
                                          </m:sSubPr>
                                          <m:e>
                                            <m:r>
                                              <m:rPr>
                                                <m:sty m:val="p"/>
                                              </m:rPr>
                                              <a:rPr lang="fr-CA" b="0" i="0" smtClean="0">
                                                <a:latin typeface="Cambria Math"/>
                                                <a:ea typeface="Cambria Math"/>
                                              </a:rPr>
                                              <m:t>p</m:t>
                                            </m:r>
                                          </m:e>
                                          <m:sub>
                                            <m:r>
                                              <m:rPr>
                                                <m:sty m:val="p"/>
                                              </m:rPr>
                                              <a:rPr lang="fr-CA" b="0" i="0" smtClean="0">
                                                <a:latin typeface="Cambria Math"/>
                                                <a:ea typeface="Cambria Math"/>
                                              </a:rPr>
                                              <m:t>o</m:t>
                                            </m:r>
                                          </m:sub>
                                        </m:sSub>
                                        <m:r>
                                          <a:rPr lang="fr-CA">
                                            <a:latin typeface="Cambria Math"/>
                                            <a:ea typeface="Cambria Math"/>
                                          </a:rPr>
                                          <m:t>+∆</m:t>
                                        </m:r>
                                        <m:r>
                                          <m:rPr>
                                            <m:sty m:val="p"/>
                                          </m:rPr>
                                          <a:rPr lang="fr-CA">
                                            <a:latin typeface="Cambria Math"/>
                                            <a:ea typeface="Cambria Math"/>
                                          </a:rPr>
                                          <m:t>p</m:t>
                                        </m:r>
                                      </m:e>
                                    </m:d>
                                  </m:e>
                                </m:d>
                              </m:e>
                            </m:d>
                          </m:e>
                          <m:sup>
                            <m:r>
                              <a:rPr lang="fr-CA" b="0" i="1" smtClean="0">
                                <a:latin typeface="Cambria Math"/>
                                <a:ea typeface="Cambria Math"/>
                              </a:rPr>
                              <m:t>2</m:t>
                            </m:r>
                          </m:sup>
                        </m:sSup>
                      </m:num>
                      <m:den>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b="0" i="0" smtClean="0">
                                    <a:latin typeface="Cambria Math"/>
                                    <a:ea typeface="Cambria Math"/>
                                  </a:rPr>
                                  <m:t>t</m:t>
                                </m:r>
                              </m:sub>
                              <m:sup/>
                            </m:sSubSup>
                          </m:e>
                          <m:sub/>
                          <m:sup>
                            <m:r>
                              <a:rPr lang="fr-CA">
                                <a:latin typeface="Cambria Math"/>
                              </a:rPr>
                              <m:t>2</m:t>
                            </m:r>
                          </m:sup>
                        </m:sSubSup>
                      </m:den>
                    </m:f>
                    <m:r>
                      <a:rPr lang="fr-CA" b="1" i="1" smtClean="0">
                        <a:latin typeface="Cambria Math"/>
                      </a:rPr>
                      <m:t>+</m:t>
                    </m:r>
                    <m:f>
                      <m:fPr>
                        <m:ctrlPr>
                          <a:rPr lang="fr-CA" i="1">
                            <a:latin typeface="Cambria Math"/>
                          </a:rPr>
                        </m:ctrlPr>
                      </m:fPr>
                      <m:num>
                        <m:r>
                          <a:rPr lang="fr-CA">
                            <a:latin typeface="Cambria Math"/>
                            <a:ea typeface="Cambria Math"/>
                          </a:rPr>
                          <m:t>0.5</m:t>
                        </m:r>
                        <m:r>
                          <a:rPr lang="fr-CA" i="1">
                            <a:latin typeface="Cambria Math"/>
                            <a:ea typeface="Cambria Math"/>
                          </a:rPr>
                          <m:t>∆</m:t>
                        </m:r>
                        <m:sSup>
                          <m:sSupPr>
                            <m:ctrlPr>
                              <a:rPr lang="fr-CA" i="1">
                                <a:latin typeface="Cambria Math"/>
                                <a:ea typeface="Cambria Math"/>
                              </a:rPr>
                            </m:ctrlPr>
                          </m:sSupPr>
                          <m:e>
                            <m:r>
                              <m:rPr>
                                <m:sty m:val="p"/>
                              </m:rPr>
                              <a:rPr lang="fr-CA">
                                <a:latin typeface="Cambria Math"/>
                                <a:ea typeface="Cambria Math"/>
                              </a:rPr>
                              <m:t>p</m:t>
                            </m:r>
                          </m:e>
                          <m:sup>
                            <m:r>
                              <a:rPr lang="fr-CA" i="1">
                                <a:latin typeface="Cambria Math"/>
                                <a:ea typeface="Cambria Math"/>
                              </a:rPr>
                              <m:t>2</m:t>
                            </m:r>
                          </m:sup>
                        </m:sSup>
                      </m:num>
                      <m:den>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a:latin typeface="Cambria Math"/>
                                    <a:ea typeface="Cambria Math"/>
                                  </a:rPr>
                                  <m:t>p</m:t>
                                </m:r>
                              </m:sub>
                              <m:sup/>
                            </m:sSubSup>
                          </m:e>
                          <m:sub/>
                          <m:sup>
                            <m:r>
                              <a:rPr lang="fr-CA">
                                <a:latin typeface="Cambria Math"/>
                              </a:rPr>
                              <m:t>2</m:t>
                            </m:r>
                          </m:sup>
                        </m:sSubSup>
                      </m:den>
                    </m:f>
                  </m:oMath>
                </a14:m>
                <a:endParaRPr lang="en-US"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55576" y="2062492"/>
                <a:ext cx="5822556" cy="675185"/>
              </a:xfrm>
              <a:prstGeom prst="rect">
                <a:avLst/>
              </a:prstGeom>
              <a:blipFill rotWithShape="1">
                <a:blip r:embed="rId2"/>
                <a:stretch>
                  <a:fillRect l="-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4395571"/>
                <a:ext cx="3708412" cy="617605"/>
              </a:xfrm>
              <a:prstGeom prst="rect">
                <a:avLst/>
              </a:prstGeom>
              <a:noFill/>
            </p:spPr>
            <p:txBody>
              <a:bodyPr wrap="square" rtlCol="0">
                <a:spAutoFit/>
              </a:bodyPr>
              <a:lstStyle/>
              <a:p>
                <a:r>
                  <a:rPr lang="fr-CA" b="0" dirty="0" smtClean="0"/>
                  <a:t>J</a:t>
                </a:r>
                <a14:m>
                  <m:oMath xmlns:m="http://schemas.openxmlformats.org/officeDocument/2006/math">
                    <m:d>
                      <m:dPr>
                        <m:ctrlPr>
                          <a:rPr lang="fr-CA" b="0" i="1" smtClean="0">
                            <a:latin typeface="Cambria Math"/>
                            <a:ea typeface="Cambria Math"/>
                          </a:rPr>
                        </m:ctrlPr>
                      </m:dPr>
                      <m:e>
                        <m:r>
                          <a:rPr lang="fr-CA" b="0" i="1" smtClean="0">
                            <a:latin typeface="Cambria Math"/>
                            <a:ea typeface="Cambria Math"/>
                          </a:rPr>
                          <m:t>∆</m:t>
                        </m:r>
                        <m:r>
                          <m:rPr>
                            <m:sty m:val="p"/>
                          </m:rPr>
                          <a:rPr lang="fr-CA" b="0" i="0" smtClean="0">
                            <a:latin typeface="Cambria Math"/>
                            <a:ea typeface="Cambria Math"/>
                          </a:rPr>
                          <m:t>p</m:t>
                        </m:r>
                      </m:e>
                    </m:d>
                    <m:r>
                      <a:rPr lang="fr-CA" b="0" i="0" smtClean="0">
                        <a:latin typeface="Cambria Math"/>
                        <a:ea typeface="Cambria Math"/>
                      </a:rPr>
                      <m:t>=</m:t>
                    </m:r>
                    <m:f>
                      <m:fPr>
                        <m:ctrlPr>
                          <a:rPr lang="fr-CA" b="1" i="1">
                            <a:latin typeface="Cambria Math"/>
                          </a:rPr>
                        </m:ctrlPr>
                      </m:fPr>
                      <m:num>
                        <m:r>
                          <a:rPr lang="fr-CA">
                            <a:latin typeface="Cambria Math"/>
                            <a:ea typeface="Cambria Math"/>
                          </a:rPr>
                          <m:t>0.5</m:t>
                        </m:r>
                        <m:sSup>
                          <m:sSupPr>
                            <m:ctrlPr>
                              <a:rPr lang="fr-CA" i="1">
                                <a:latin typeface="Cambria Math"/>
                                <a:ea typeface="Cambria Math"/>
                              </a:rPr>
                            </m:ctrlPr>
                          </m:sSupPr>
                          <m:e>
                            <m:d>
                              <m:dPr>
                                <m:ctrlPr>
                                  <a:rPr lang="fr-CA" i="1" smtClean="0">
                                    <a:latin typeface="Cambria Math"/>
                                    <a:ea typeface="Cambria Math"/>
                                  </a:rPr>
                                </m:ctrlPr>
                              </m:dPr>
                              <m:e>
                                <m:sSub>
                                  <m:sSubPr>
                                    <m:ctrlPr>
                                      <a:rPr lang="fr-CA" i="1">
                                        <a:latin typeface="Cambria Math"/>
                                        <a:ea typeface="Cambria Math"/>
                                      </a:rPr>
                                    </m:ctrlPr>
                                  </m:sSubPr>
                                  <m:e>
                                    <m:r>
                                      <m:rPr>
                                        <m:sty m:val="p"/>
                                      </m:rPr>
                                      <a:rPr lang="fr-CA">
                                        <a:latin typeface="Cambria Math"/>
                                        <a:ea typeface="Cambria Math"/>
                                      </a:rPr>
                                      <m:t>u</m:t>
                                    </m:r>
                                  </m:e>
                                  <m:sub>
                                    <m:r>
                                      <m:rPr>
                                        <m:sty m:val="p"/>
                                      </m:rPr>
                                      <a:rPr lang="fr-CA">
                                        <a:latin typeface="Cambria Math"/>
                                        <a:ea typeface="Cambria Math"/>
                                      </a:rPr>
                                      <m:t>o</m:t>
                                    </m:r>
                                  </m:sub>
                                </m:sSub>
                                <m:r>
                                  <a:rPr lang="fr-CA">
                                    <a:latin typeface="Cambria Math"/>
                                    <a:ea typeface="Cambria Math"/>
                                  </a:rPr>
                                  <m:t>−</m:t>
                                </m:r>
                                <m:sSub>
                                  <m:sSubPr>
                                    <m:ctrlPr>
                                      <a:rPr lang="fr-CA" i="1">
                                        <a:latin typeface="Cambria Math"/>
                                        <a:ea typeface="Cambria Math"/>
                                      </a:rPr>
                                    </m:ctrlPr>
                                  </m:sSubPr>
                                  <m:e>
                                    <m:r>
                                      <m:rPr>
                                        <m:sty m:val="p"/>
                                      </m:rPr>
                                      <a:rPr lang="fr-CA" b="0" i="0" smtClean="0">
                                        <a:latin typeface="Cambria Math"/>
                                        <a:ea typeface="Cambria Math"/>
                                      </a:rPr>
                                      <m:t>u</m:t>
                                    </m:r>
                                  </m:e>
                                  <m:sub>
                                    <m:r>
                                      <m:rPr>
                                        <m:sty m:val="p"/>
                                      </m:rPr>
                                      <a:rPr lang="fr-CA">
                                        <a:latin typeface="Cambria Math"/>
                                        <a:ea typeface="Cambria Math"/>
                                      </a:rPr>
                                      <m:t>b</m:t>
                                    </m:r>
                                  </m:sub>
                                </m:sSub>
                                <m:d>
                                  <m:dPr>
                                    <m:ctrlPr>
                                      <a:rPr lang="fr-CA" b="0" i="1" smtClean="0">
                                        <a:latin typeface="Cambria Math"/>
                                        <a:ea typeface="Cambria Math"/>
                                      </a:rPr>
                                    </m:ctrlPr>
                                  </m:dPr>
                                  <m:e>
                                    <m:sSub>
                                      <m:sSubPr>
                                        <m:ctrlPr>
                                          <a:rPr lang="fr-CA" i="1">
                                            <a:latin typeface="Cambria Math"/>
                                            <a:ea typeface="Cambria Math"/>
                                          </a:rPr>
                                        </m:ctrlPr>
                                      </m:sSubPr>
                                      <m:e>
                                        <m:r>
                                          <m:rPr>
                                            <m:sty m:val="p"/>
                                          </m:rPr>
                                          <a:rPr lang="fr-CA">
                                            <a:latin typeface="Cambria Math"/>
                                            <a:ea typeface="Cambria Math"/>
                                          </a:rPr>
                                          <m:t>p</m:t>
                                        </m:r>
                                      </m:e>
                                      <m:sub>
                                        <m:r>
                                          <m:rPr>
                                            <m:sty m:val="p"/>
                                          </m:rPr>
                                          <a:rPr lang="fr-CA">
                                            <a:latin typeface="Cambria Math"/>
                                            <a:ea typeface="Cambria Math"/>
                                          </a:rPr>
                                          <m:t>o</m:t>
                                        </m:r>
                                      </m:sub>
                                    </m:sSub>
                                    <m:r>
                                      <a:rPr lang="fr-CA" b="0" i="0" smtClean="0">
                                        <a:latin typeface="Cambria Math"/>
                                        <a:ea typeface="Cambria Math"/>
                                      </a:rPr>
                                      <m:t>+∆</m:t>
                                    </m:r>
                                    <m:r>
                                      <m:rPr>
                                        <m:sty m:val="p"/>
                                      </m:rPr>
                                      <a:rPr lang="fr-CA" b="0" i="0" smtClean="0">
                                        <a:latin typeface="Cambria Math"/>
                                        <a:ea typeface="Cambria Math"/>
                                      </a:rPr>
                                      <m:t>p</m:t>
                                    </m:r>
                                  </m:e>
                                </m:d>
                              </m:e>
                            </m:d>
                            <m:r>
                              <a:rPr lang="fr-CA" b="0" i="1" smtClean="0">
                                <a:latin typeface="Cambria Math"/>
                                <a:ea typeface="Cambria Math"/>
                              </a:rPr>
                              <m:t> </m:t>
                            </m:r>
                            <m:r>
                              <a:rPr lang="fr-CA">
                                <a:latin typeface="Cambria Math"/>
                                <a:ea typeface="Cambria Math"/>
                              </a:rPr>
                              <m:t>)</m:t>
                            </m:r>
                          </m:e>
                          <m:sup>
                            <m:r>
                              <a:rPr lang="fr-CA">
                                <a:latin typeface="Cambria Math"/>
                                <a:ea typeface="Cambria Math"/>
                              </a:rPr>
                              <m:t>2</m:t>
                            </m:r>
                          </m:sup>
                        </m:sSup>
                      </m:num>
                      <m:den>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b="0" i="0" smtClean="0">
                                    <a:latin typeface="Cambria Math"/>
                                    <a:ea typeface="Cambria Math"/>
                                  </a:rPr>
                                  <m:t>t</m:t>
                                </m:r>
                              </m:sub>
                              <m:sup/>
                            </m:sSubSup>
                          </m:e>
                          <m:sub/>
                          <m:sup>
                            <m:r>
                              <a:rPr lang="fr-CA">
                                <a:latin typeface="Cambria Math"/>
                              </a:rPr>
                              <m:t>2</m:t>
                            </m:r>
                          </m:sup>
                        </m:sSubSup>
                        <m:r>
                          <a:rPr lang="fr-CA" b="0" i="1" smtClean="0">
                            <a:latin typeface="Cambria Math"/>
                          </a:rPr>
                          <m:t>+</m:t>
                        </m:r>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b="0" i="0" smtClean="0">
                                    <a:latin typeface="Cambria Math"/>
                                    <a:ea typeface="Cambria Math"/>
                                  </a:rPr>
                                  <m:t>b</m:t>
                                </m:r>
                              </m:sub>
                              <m:sup/>
                            </m:sSubSup>
                          </m:e>
                          <m:sub/>
                          <m:sup>
                            <m:r>
                              <a:rPr lang="fr-CA">
                                <a:latin typeface="Cambria Math"/>
                              </a:rPr>
                              <m:t>2</m:t>
                            </m:r>
                          </m:sup>
                        </m:sSubSup>
                      </m:den>
                    </m:f>
                    <m:r>
                      <a:rPr lang="fr-CA">
                        <a:latin typeface="Cambria Math"/>
                      </a:rPr>
                      <m:t>+</m:t>
                    </m:r>
                    <m:f>
                      <m:fPr>
                        <m:ctrlPr>
                          <a:rPr lang="fr-CA" i="1">
                            <a:latin typeface="Cambria Math"/>
                          </a:rPr>
                        </m:ctrlPr>
                      </m:fPr>
                      <m:num>
                        <m:r>
                          <a:rPr lang="fr-CA">
                            <a:latin typeface="Cambria Math"/>
                            <a:ea typeface="Cambria Math"/>
                          </a:rPr>
                          <m:t>0.5</m:t>
                        </m:r>
                        <m:r>
                          <a:rPr lang="fr-CA" i="1">
                            <a:latin typeface="Cambria Math"/>
                            <a:ea typeface="Cambria Math"/>
                          </a:rPr>
                          <m:t>∆</m:t>
                        </m:r>
                        <m:sSup>
                          <m:sSupPr>
                            <m:ctrlPr>
                              <a:rPr lang="fr-CA" i="1">
                                <a:latin typeface="Cambria Math"/>
                                <a:ea typeface="Cambria Math"/>
                              </a:rPr>
                            </m:ctrlPr>
                          </m:sSupPr>
                          <m:e>
                            <m:r>
                              <m:rPr>
                                <m:sty m:val="p"/>
                              </m:rPr>
                              <a:rPr lang="fr-CA">
                                <a:latin typeface="Cambria Math"/>
                                <a:ea typeface="Cambria Math"/>
                              </a:rPr>
                              <m:t>p</m:t>
                            </m:r>
                          </m:e>
                          <m:sup>
                            <m:r>
                              <a:rPr lang="fr-CA" i="1">
                                <a:latin typeface="Cambria Math"/>
                                <a:ea typeface="Cambria Math"/>
                              </a:rPr>
                              <m:t>2</m:t>
                            </m:r>
                          </m:sup>
                        </m:sSup>
                      </m:num>
                      <m:den>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a:latin typeface="Cambria Math"/>
                                    <a:ea typeface="Cambria Math"/>
                                  </a:rPr>
                                  <m:t>p</m:t>
                                </m:r>
                              </m:sub>
                              <m:sup/>
                            </m:sSubSup>
                          </m:e>
                          <m:sub/>
                          <m:sup>
                            <m:r>
                              <a:rPr lang="fr-CA">
                                <a:latin typeface="Cambria Math"/>
                              </a:rPr>
                              <m:t>2</m:t>
                            </m:r>
                          </m:sup>
                        </m:sSubSup>
                      </m:den>
                    </m:f>
                  </m:oMath>
                </a14:m>
                <a:endParaRPr lang="en-US"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71600" y="4395571"/>
                <a:ext cx="3708412" cy="617605"/>
              </a:xfrm>
              <a:prstGeom prst="rect">
                <a:avLst/>
              </a:prstGeom>
              <a:blipFill rotWithShape="1">
                <a:blip r:embed="rId3"/>
                <a:stretch>
                  <a:fillRect l="-1314"/>
                </a:stretch>
              </a:blipFill>
            </p:spPr>
            <p:txBody>
              <a:bodyPr/>
              <a:lstStyle/>
              <a:p>
                <a:r>
                  <a:rPr lang="en-US">
                    <a:noFill/>
                  </a:rPr>
                  <a:t> </a:t>
                </a:r>
              </a:p>
            </p:txBody>
          </p:sp>
        </mc:Fallback>
      </mc:AlternateContent>
      <p:sp>
        <p:nvSpPr>
          <p:cNvPr id="7" name="TextBox 6"/>
          <p:cNvSpPr txBox="1"/>
          <p:nvPr/>
        </p:nvSpPr>
        <p:spPr>
          <a:xfrm>
            <a:off x="741669" y="1664804"/>
            <a:ext cx="4694427" cy="369332"/>
          </a:xfrm>
          <a:prstGeom prst="rect">
            <a:avLst/>
          </a:prstGeom>
          <a:noFill/>
        </p:spPr>
        <p:txBody>
          <a:bodyPr wrap="none" rtlCol="0">
            <a:spAutoFit/>
          </a:bodyPr>
          <a:lstStyle/>
          <a:p>
            <a:r>
              <a:rPr lang="en-US" dirty="0" smtClean="0"/>
              <a:t>1D-Var formulation for one wind component:</a:t>
            </a:r>
            <a:endParaRPr lang="en-US" dirty="0"/>
          </a:p>
        </p:txBody>
      </p:sp>
      <p:sp>
        <p:nvSpPr>
          <p:cNvPr id="8" name="TextBox 7"/>
          <p:cNvSpPr txBox="1"/>
          <p:nvPr/>
        </p:nvSpPr>
        <p:spPr>
          <a:xfrm>
            <a:off x="755577" y="3081734"/>
            <a:ext cx="5400599" cy="923330"/>
          </a:xfrm>
          <a:prstGeom prst="rect">
            <a:avLst/>
          </a:prstGeom>
          <a:noFill/>
        </p:spPr>
        <p:txBody>
          <a:bodyPr wrap="square" rtlCol="0">
            <a:spAutoFit/>
          </a:bodyPr>
          <a:lstStyle/>
          <a:p>
            <a:r>
              <a:rPr lang="en-US" dirty="0" smtClean="0"/>
              <a:t>In a linear approximation and for one observation, it can be shown that the optimal </a:t>
            </a:r>
            <a:r>
              <a:rPr lang="en-US" dirty="0" err="1" smtClean="0">
                <a:latin typeface="Symbol" panose="05050102010706020507" pitchFamily="18" charset="2"/>
              </a:rPr>
              <a:t>D</a:t>
            </a:r>
            <a:r>
              <a:rPr lang="en-US" dirty="0" err="1" smtClean="0"/>
              <a:t>p</a:t>
            </a:r>
            <a:r>
              <a:rPr lang="en-US" dirty="0" smtClean="0"/>
              <a:t> can also be found by minimizing the following cost function:</a:t>
            </a:r>
            <a:endParaRPr lang="en-US" dirty="0"/>
          </a:p>
        </p:txBody>
      </p:sp>
      <p:cxnSp>
        <p:nvCxnSpPr>
          <p:cNvPr id="9" name="Straight Connector 8"/>
          <p:cNvCxnSpPr/>
          <p:nvPr/>
        </p:nvCxnSpPr>
        <p:spPr bwMode="auto">
          <a:xfrm>
            <a:off x="6474082" y="2780640"/>
            <a:ext cx="13486" cy="2916324"/>
          </a:xfrm>
          <a:prstGeom prst="line">
            <a:avLst/>
          </a:prstGeom>
          <a:solidFill>
            <a:schemeClr val="accent1"/>
          </a:solidFill>
          <a:ln w="38100" cap="flat" cmpd="sng" algn="ctr">
            <a:solidFill>
              <a:schemeClr val="tx1"/>
            </a:solidFill>
            <a:prstDash val="solid"/>
            <a:round/>
            <a:headEnd type="arrow" w="med" len="med"/>
            <a:tailEnd type="none" w="med" len="med"/>
          </a:ln>
          <a:effectLst/>
        </p:spPr>
      </p:cxnSp>
      <p:cxnSp>
        <p:nvCxnSpPr>
          <p:cNvPr id="10" name="Straight Connector 9"/>
          <p:cNvCxnSpPr/>
          <p:nvPr/>
        </p:nvCxnSpPr>
        <p:spPr bwMode="auto">
          <a:xfrm flipV="1">
            <a:off x="7747708" y="3424544"/>
            <a:ext cx="777213" cy="20203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7215606" y="3424544"/>
            <a:ext cx="297653" cy="20203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Arrow Connector 20"/>
          <p:cNvCxnSpPr/>
          <p:nvPr/>
        </p:nvCxnSpPr>
        <p:spPr bwMode="auto">
          <a:xfrm flipH="1" flipV="1">
            <a:off x="7435738" y="3896764"/>
            <a:ext cx="876594" cy="5981"/>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22" name="Straight Arrow Connector 21"/>
          <p:cNvCxnSpPr/>
          <p:nvPr/>
        </p:nvCxnSpPr>
        <p:spPr bwMode="auto">
          <a:xfrm flipH="1">
            <a:off x="7238608" y="5175868"/>
            <a:ext cx="617112" cy="225"/>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25" name="Straight Connector 24"/>
          <p:cNvCxnSpPr/>
          <p:nvPr/>
        </p:nvCxnSpPr>
        <p:spPr bwMode="auto">
          <a:xfrm>
            <a:off x="6503980" y="4174223"/>
            <a:ext cx="950108" cy="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6" name="Straight Connector 25"/>
          <p:cNvCxnSpPr/>
          <p:nvPr/>
        </p:nvCxnSpPr>
        <p:spPr bwMode="auto">
          <a:xfrm flipV="1">
            <a:off x="6474082" y="5175868"/>
            <a:ext cx="813532" cy="225"/>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8" name="Oval 27"/>
          <p:cNvSpPr/>
          <p:nvPr/>
        </p:nvSpPr>
        <p:spPr bwMode="auto">
          <a:xfrm>
            <a:off x="6880959" y="4864524"/>
            <a:ext cx="65590" cy="717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9" name="Oval 28"/>
          <p:cNvSpPr/>
          <p:nvPr/>
        </p:nvSpPr>
        <p:spPr bwMode="auto">
          <a:xfrm>
            <a:off x="6892360" y="4364816"/>
            <a:ext cx="65590" cy="7179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0" name="TextBox 29"/>
          <p:cNvSpPr txBox="1"/>
          <p:nvPr/>
        </p:nvSpPr>
        <p:spPr>
          <a:xfrm>
            <a:off x="6948632" y="4709192"/>
            <a:ext cx="407484" cy="369332"/>
          </a:xfrm>
          <a:prstGeom prst="rect">
            <a:avLst/>
          </a:prstGeom>
          <a:noFill/>
        </p:spPr>
        <p:txBody>
          <a:bodyPr wrap="none" rtlCol="0">
            <a:spAutoFit/>
          </a:bodyPr>
          <a:lstStyle/>
          <a:p>
            <a:r>
              <a:rPr lang="fr-CA" dirty="0" err="1" smtClean="0"/>
              <a:t>u</a:t>
            </a:r>
            <a:r>
              <a:rPr lang="fr-CA" b="1" baseline="-25000" dirty="0" err="1" smtClean="0"/>
              <a:t>o</a:t>
            </a:r>
            <a:endParaRPr lang="en-US" b="1" baseline="-25000" dirty="0"/>
          </a:p>
        </p:txBody>
      </p:sp>
      <p:cxnSp>
        <p:nvCxnSpPr>
          <p:cNvPr id="31" name="Straight Arrow Connector 30"/>
          <p:cNvCxnSpPr/>
          <p:nvPr/>
        </p:nvCxnSpPr>
        <p:spPr bwMode="auto">
          <a:xfrm flipV="1">
            <a:off x="6921946" y="4472828"/>
            <a:ext cx="0" cy="391591"/>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sp>
        <p:nvSpPr>
          <p:cNvPr id="32" name="TextBox 31"/>
          <p:cNvSpPr txBox="1"/>
          <p:nvPr/>
        </p:nvSpPr>
        <p:spPr>
          <a:xfrm>
            <a:off x="6503980" y="4436824"/>
            <a:ext cx="453970" cy="369332"/>
          </a:xfrm>
          <a:prstGeom prst="rect">
            <a:avLst/>
          </a:prstGeom>
          <a:noFill/>
        </p:spPr>
        <p:txBody>
          <a:bodyPr wrap="none" rtlCol="0">
            <a:spAutoFit/>
          </a:bodyPr>
          <a:lstStyle/>
          <a:p>
            <a:r>
              <a:rPr lang="fr-CA" dirty="0" err="1" smtClean="0">
                <a:latin typeface="Symbol" panose="05050102010706020507" pitchFamily="18" charset="2"/>
              </a:rPr>
              <a:t>D</a:t>
            </a:r>
            <a:r>
              <a:rPr lang="fr-CA" dirty="0" err="1"/>
              <a:t>p</a:t>
            </a:r>
            <a:endParaRPr lang="en-US" sz="1600" b="1" baseline="-25000" dirty="0"/>
          </a:p>
        </p:txBody>
      </p:sp>
      <p:sp>
        <p:nvSpPr>
          <p:cNvPr id="33" name="TextBox 32"/>
          <p:cNvSpPr txBox="1"/>
          <p:nvPr/>
        </p:nvSpPr>
        <p:spPr>
          <a:xfrm>
            <a:off x="6116088" y="4184796"/>
            <a:ext cx="407484" cy="369332"/>
          </a:xfrm>
          <a:prstGeom prst="rect">
            <a:avLst/>
          </a:prstGeom>
          <a:noFill/>
        </p:spPr>
        <p:txBody>
          <a:bodyPr wrap="none" rtlCol="0">
            <a:spAutoFit/>
          </a:bodyPr>
          <a:lstStyle/>
          <a:p>
            <a:r>
              <a:rPr lang="fr-CA" dirty="0"/>
              <a:t>p</a:t>
            </a:r>
            <a:r>
              <a:rPr lang="fr-CA" b="1" baseline="-25000" dirty="0" smtClean="0"/>
              <a:t>o</a:t>
            </a:r>
            <a:endParaRPr lang="en-US" b="1" baseline="-25000" dirty="0"/>
          </a:p>
        </p:txBody>
      </p:sp>
      <p:cxnSp>
        <p:nvCxnSpPr>
          <p:cNvPr id="34" name="Straight Connector 33"/>
          <p:cNvCxnSpPr>
            <a:endCxn id="29" idx="6"/>
          </p:cNvCxnSpPr>
          <p:nvPr/>
        </p:nvCxnSpPr>
        <p:spPr bwMode="auto">
          <a:xfrm flipV="1">
            <a:off x="6379556" y="4400714"/>
            <a:ext cx="578394" cy="105"/>
          </a:xfrm>
          <a:prstGeom prst="line">
            <a:avLst/>
          </a:prstGeom>
          <a:solidFill>
            <a:schemeClr val="accent1"/>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35" name="TextBox 34"/>
              <p:cNvSpPr txBox="1"/>
              <p:nvPr/>
            </p:nvSpPr>
            <p:spPr>
              <a:xfrm>
                <a:off x="7378455" y="5374987"/>
                <a:ext cx="937051" cy="5382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m:rPr>
                              <m:sty m:val="p"/>
                            </m:rPr>
                            <a:rPr lang="fr-CA" sz="1400" b="0" i="0" smtClean="0">
                              <a:latin typeface="Cambria Math"/>
                            </a:rPr>
                            <m:t>S</m:t>
                          </m:r>
                        </m:e>
                        <m:sub>
                          <m:r>
                            <m:rPr>
                              <m:sty m:val="p"/>
                            </m:rPr>
                            <a:rPr lang="fr-CA" sz="1400" b="0" i="0" smtClean="0">
                              <a:latin typeface="Cambria Math"/>
                            </a:rPr>
                            <m:t>b</m:t>
                          </m:r>
                        </m:sub>
                      </m:sSub>
                      <m:r>
                        <a:rPr lang="en-US" sz="1400" i="1" smtClean="0">
                          <a:latin typeface="Cambria Math"/>
                        </a:rPr>
                        <m:t>=</m:t>
                      </m:r>
                      <m:f>
                        <m:fPr>
                          <m:ctrlPr>
                            <a:rPr lang="en-US" sz="1400" i="1" smtClean="0">
                              <a:latin typeface="Cambria Math"/>
                            </a:rPr>
                          </m:ctrlPr>
                        </m:fPr>
                        <m:num>
                          <m:r>
                            <a:rPr lang="en-US" sz="1400" i="1" smtClean="0">
                              <a:latin typeface="Cambria Math"/>
                              <a:ea typeface="Cambria Math"/>
                            </a:rPr>
                            <m:t>𝜕</m:t>
                          </m:r>
                          <m:sSub>
                            <m:sSubPr>
                              <m:ctrlPr>
                                <a:rPr lang="en-US" sz="1400" i="1" smtClean="0">
                                  <a:latin typeface="Cambria Math"/>
                                  <a:ea typeface="Cambria Math"/>
                                </a:rPr>
                              </m:ctrlPr>
                            </m:sSubPr>
                            <m:e>
                              <m:r>
                                <m:rPr>
                                  <m:sty m:val="p"/>
                                </m:rPr>
                                <a:rPr lang="fr-CA" sz="1400" b="0" i="0" smtClean="0">
                                  <a:latin typeface="Cambria Math"/>
                                  <a:ea typeface="Cambria Math"/>
                                </a:rPr>
                                <m:t>u</m:t>
                              </m:r>
                            </m:e>
                            <m:sub>
                              <m:r>
                                <m:rPr>
                                  <m:sty m:val="p"/>
                                </m:rPr>
                                <a:rPr lang="fr-CA" sz="1400" b="0" i="0" smtClean="0">
                                  <a:latin typeface="Cambria Math"/>
                                  <a:ea typeface="Cambria Math"/>
                                </a:rPr>
                                <m:t>b</m:t>
                              </m:r>
                            </m:sub>
                          </m:sSub>
                        </m:num>
                        <m:den>
                          <m:r>
                            <a:rPr lang="en-US" sz="1400" i="1" smtClean="0">
                              <a:latin typeface="Cambria Math"/>
                              <a:ea typeface="Cambria Math"/>
                            </a:rPr>
                            <m:t>𝜕</m:t>
                          </m:r>
                          <m:r>
                            <m:rPr>
                              <m:sty m:val="p"/>
                            </m:rPr>
                            <a:rPr lang="fr-CA" sz="1400" b="0" i="0" smtClean="0">
                              <a:latin typeface="Cambria Math"/>
                              <a:ea typeface="Cambria Math"/>
                            </a:rPr>
                            <m:t>p</m:t>
                          </m:r>
                        </m:den>
                      </m:f>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7378455" y="5374987"/>
                <a:ext cx="937051" cy="538289"/>
              </a:xfrm>
              <a:prstGeom prst="rect">
                <a:avLst/>
              </a:prstGeom>
              <a:blipFill rotWithShape="1">
                <a:blip r:embed="rId4"/>
                <a:stretch>
                  <a:fillRect b="-2273"/>
                </a:stretch>
              </a:blipFill>
            </p:spPr>
            <p:txBody>
              <a:bodyPr/>
              <a:lstStyle/>
              <a:p>
                <a:r>
                  <a:rPr lang="en-US">
                    <a:noFill/>
                  </a:rPr>
                  <a:t> </a:t>
                </a:r>
              </a:p>
            </p:txBody>
          </p:sp>
        </mc:Fallback>
      </mc:AlternateContent>
      <p:sp>
        <p:nvSpPr>
          <p:cNvPr id="3" name="TextBox 2"/>
          <p:cNvSpPr txBox="1"/>
          <p:nvPr/>
        </p:nvSpPr>
        <p:spPr>
          <a:xfrm>
            <a:off x="4319972" y="5301208"/>
            <a:ext cx="1976918" cy="738664"/>
          </a:xfrm>
          <a:prstGeom prst="rect">
            <a:avLst/>
          </a:prstGeom>
          <a:noFill/>
          <a:ln w="19050">
            <a:solidFill>
              <a:schemeClr val="tx1"/>
            </a:solidFill>
          </a:ln>
        </p:spPr>
        <p:txBody>
          <a:bodyPr wrap="square" rtlCol="0">
            <a:spAutoFit/>
          </a:bodyPr>
          <a:lstStyle/>
          <a:p>
            <a:pPr algn="ctr"/>
            <a:r>
              <a:rPr lang="en-US" sz="1400" b="1" dirty="0" smtClean="0"/>
              <a:t>Error variance estimation of the reassigned height  </a:t>
            </a:r>
            <a:endParaRPr lang="en-US" sz="1400" b="1" dirty="0"/>
          </a:p>
        </p:txBody>
      </p:sp>
      <mc:AlternateContent xmlns:mc="http://schemas.openxmlformats.org/markup-compatibility/2006" xmlns:a14="http://schemas.microsoft.com/office/drawing/2010/main">
        <mc:Choice Requires="a14">
          <p:sp>
            <p:nvSpPr>
              <p:cNvPr id="27" name="TextBox 26"/>
              <p:cNvSpPr txBox="1"/>
              <p:nvPr/>
            </p:nvSpPr>
            <p:spPr>
              <a:xfrm>
                <a:off x="1082134" y="5244250"/>
                <a:ext cx="3309846" cy="8850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fr-CA" sz="1600" i="1" smtClean="0">
                              <a:latin typeface="Cambria Math"/>
                            </a:rPr>
                          </m:ctrlPr>
                        </m:sSubSupPr>
                        <m:e>
                          <m:sSubSup>
                            <m:sSubSupPr>
                              <m:ctrlPr>
                                <a:rPr lang="fr-CA" sz="1600" i="1">
                                  <a:latin typeface="Cambria Math"/>
                                </a:rPr>
                              </m:ctrlPr>
                            </m:sSubSupPr>
                            <m:e>
                              <m:r>
                                <m:rPr>
                                  <m:sty m:val="p"/>
                                </m:rPr>
                                <a:rPr lang="fr-CA" sz="1600" smtClean="0">
                                  <a:latin typeface="Cambria Math"/>
                                  <a:ea typeface="Cambria Math"/>
                                </a:rPr>
                                <m:t>σ</m:t>
                              </m:r>
                            </m:e>
                            <m:sub>
                              <m:r>
                                <m:rPr>
                                  <m:sty m:val="p"/>
                                </m:rPr>
                                <a:rPr lang="fr-CA" sz="1600">
                                  <a:latin typeface="Cambria Math"/>
                                  <a:ea typeface="Cambria Math"/>
                                </a:rPr>
                                <m:t>p</m:t>
                              </m:r>
                              <m:r>
                                <m:rPr>
                                  <m:sty m:val="p"/>
                                </m:rPr>
                                <a:rPr lang="en-US" sz="1600" b="0" i="0" smtClean="0">
                                  <a:latin typeface="Cambria Math"/>
                                  <a:ea typeface="Cambria Math"/>
                                </a:rPr>
                                <m:t>r</m:t>
                              </m:r>
                            </m:sub>
                            <m:sup/>
                          </m:sSubSup>
                        </m:e>
                        <m:sub/>
                        <m:sup>
                          <m:r>
                            <a:rPr lang="fr-CA" sz="1600">
                              <a:latin typeface="Cambria Math"/>
                            </a:rPr>
                            <m:t>2</m:t>
                          </m:r>
                        </m:sup>
                      </m:sSubSup>
                      <m:r>
                        <a:rPr lang="fr-CA" sz="1600" b="0" i="0" smtClean="0">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p</m:t>
                              </m:r>
                            </m:sub>
                            <m:sup/>
                          </m:sSubSup>
                        </m:e>
                        <m:sub/>
                        <m:sup>
                          <m:r>
                            <a:rPr lang="fr-CA" sz="1600">
                              <a:latin typeface="Cambria Math"/>
                            </a:rPr>
                            <m:t>2</m:t>
                          </m:r>
                        </m:sup>
                      </m:sSubSup>
                      <m:d>
                        <m:dPr>
                          <m:ctrlPr>
                            <a:rPr lang="fr-CA" sz="1600" i="1" smtClean="0">
                              <a:latin typeface="Cambria Math"/>
                            </a:rPr>
                          </m:ctrlPr>
                        </m:dPr>
                        <m:e>
                          <m:f>
                            <m:fPr>
                              <m:ctrlPr>
                                <a:rPr lang="fr-CA" sz="1600" i="1" smtClean="0">
                                  <a:latin typeface="Cambria Math"/>
                                </a:rPr>
                              </m:ctrlPr>
                            </m:fPr>
                            <m:num>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t</m:t>
                                      </m:r>
                                    </m:sub>
                                    <m:sup/>
                                  </m:sSubSup>
                                </m:e>
                                <m:sub/>
                                <m:sup>
                                  <m:r>
                                    <a:rPr lang="fr-CA" sz="1600">
                                      <a:latin typeface="Cambria Math"/>
                                    </a:rPr>
                                    <m:t>2</m:t>
                                  </m:r>
                                </m:sup>
                              </m:sSubSup>
                              <m:r>
                                <a:rPr lang="fr-CA" sz="1600" i="1">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b</m:t>
                                      </m:r>
                                    </m:sub>
                                    <m:sup/>
                                  </m:sSubSup>
                                </m:e>
                                <m:sub/>
                                <m:sup>
                                  <m:r>
                                    <a:rPr lang="fr-CA" sz="1600">
                                      <a:latin typeface="Cambria Math"/>
                                    </a:rPr>
                                    <m:t>2</m:t>
                                  </m:r>
                                </m:sup>
                              </m:sSub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t</m:t>
                                      </m:r>
                                    </m:sub>
                                    <m:sup/>
                                  </m:sSubSup>
                                </m:e>
                                <m:sub/>
                                <m:sup>
                                  <m:r>
                                    <a:rPr lang="fr-CA" sz="1600">
                                      <a:latin typeface="Cambria Math"/>
                                    </a:rPr>
                                    <m:t>2</m:t>
                                  </m:r>
                                </m:sup>
                              </m:sSubSup>
                              <m:r>
                                <a:rPr lang="fr-CA" sz="1600" i="1">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b</m:t>
                                      </m:r>
                                    </m:sub>
                                    <m:sup/>
                                  </m:sSubSup>
                                </m:e>
                                <m:sub/>
                                <m:sup>
                                  <m:r>
                                    <a:rPr lang="fr-CA" sz="1600">
                                      <a:latin typeface="Cambria Math"/>
                                    </a:rPr>
                                    <m:t>2</m:t>
                                  </m:r>
                                </m:sup>
                              </m:sSubSup>
                              <m:r>
                                <a:rPr lang="fr-CA" sz="1600" b="0" i="1" smtClean="0">
                                  <a:latin typeface="Cambria Math"/>
                                </a:rPr>
                                <m:t>+</m:t>
                              </m:r>
                              <m:sSubSup>
                                <m:sSubSupPr>
                                  <m:ctrlPr>
                                    <a:rPr lang="fr-CA" sz="1600" i="1">
                                      <a:latin typeface="Cambria Math"/>
                                    </a:rPr>
                                  </m:ctrlPr>
                                </m:sSubSupPr>
                                <m:e>
                                  <m:sSubSup>
                                    <m:sSubSupPr>
                                      <m:ctrlPr>
                                        <a:rPr lang="fr-CA" sz="1600" i="1">
                                          <a:latin typeface="Cambria Math"/>
                                        </a:rPr>
                                      </m:ctrlPr>
                                    </m:sSubSupPr>
                                    <m:e>
                                      <m:sSubSup>
                                        <m:sSubSupPr>
                                          <m:ctrlPr>
                                            <a:rPr lang="fr-CA" sz="1600" i="1">
                                              <a:latin typeface="Cambria Math"/>
                                            </a:rPr>
                                          </m:ctrlPr>
                                        </m:sSubSupPr>
                                        <m:e>
                                          <m:sSubSup>
                                            <m:sSubSupPr>
                                              <m:ctrlPr>
                                                <a:rPr lang="fr-CA" sz="1600" i="1">
                                                  <a:latin typeface="Cambria Math"/>
                                                </a:rPr>
                                              </m:ctrlPr>
                                            </m:sSubSupPr>
                                            <m:e>
                                              <m:r>
                                                <m:rPr>
                                                  <m:sty m:val="p"/>
                                                </m:rPr>
                                                <a:rPr lang="fr-CA" sz="1600" b="0" i="0" smtClean="0">
                                                  <a:latin typeface="Cambria Math"/>
                                                </a:rPr>
                                                <m:t>S</m:t>
                                              </m:r>
                                            </m:e>
                                            <m:sub>
                                              <m:r>
                                                <m:rPr>
                                                  <m:sty m:val="p"/>
                                                </m:rPr>
                                                <a:rPr lang="fr-CA" sz="1600">
                                                  <a:latin typeface="Cambria Math"/>
                                                  <a:ea typeface="Cambria Math"/>
                                                </a:rPr>
                                                <m:t>b</m:t>
                                              </m:r>
                                            </m:sub>
                                            <m:sup/>
                                          </m:sSubSup>
                                        </m:e>
                                        <m:sub/>
                                        <m:sup>
                                          <m:r>
                                            <a:rPr lang="fr-CA" sz="1600">
                                              <a:latin typeface="Cambria Math"/>
                                            </a:rPr>
                                            <m:t>2</m:t>
                                          </m:r>
                                        </m:sup>
                                      </m:sSubSup>
                                      <m:r>
                                        <m:rPr>
                                          <m:sty m:val="p"/>
                                        </m:rPr>
                                        <a:rPr lang="fr-CA" sz="1600">
                                          <a:latin typeface="Cambria Math"/>
                                          <a:ea typeface="Cambria Math"/>
                                        </a:rPr>
                                        <m:t>σ</m:t>
                                      </m:r>
                                    </m:e>
                                    <m:sub>
                                      <m:r>
                                        <m:rPr>
                                          <m:sty m:val="p"/>
                                        </m:rPr>
                                        <a:rPr lang="fr-CA" sz="1600">
                                          <a:latin typeface="Cambria Math"/>
                                          <a:ea typeface="Cambria Math"/>
                                        </a:rPr>
                                        <m:t>p</m:t>
                                      </m:r>
                                    </m:sub>
                                    <m:sup/>
                                  </m:sSubSup>
                                </m:e>
                                <m:sub/>
                                <m:sup>
                                  <m:r>
                                    <a:rPr lang="fr-CA" sz="1600">
                                      <a:latin typeface="Cambria Math"/>
                                    </a:rPr>
                                    <m:t>2</m:t>
                                  </m:r>
                                </m:sup>
                              </m:sSubSup>
                            </m:den>
                          </m:f>
                        </m:e>
                      </m:d>
                    </m:oMath>
                  </m:oMathPara>
                </a14:m>
                <a:endParaRPr lang="en-US" sz="1600" dirty="0">
                  <a:latin typeface="+mn-l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82134" y="5244250"/>
                <a:ext cx="3309846" cy="885050"/>
              </a:xfrm>
              <a:prstGeom prst="rect">
                <a:avLst/>
              </a:prstGeom>
              <a:blipFill rotWithShape="1">
                <a:blip r:embed="rId5"/>
                <a:stretch>
                  <a:fillRect/>
                </a:stretch>
              </a:blipFill>
            </p:spPr>
            <p:txBody>
              <a:bodyPr/>
              <a:lstStyle/>
              <a:p>
                <a:r>
                  <a:rPr lang="en-US">
                    <a:noFill/>
                  </a:rPr>
                  <a:t> </a:t>
                </a:r>
              </a:p>
            </p:txBody>
          </p:sp>
        </mc:Fallback>
      </mc:AlternateContent>
      <p:sp>
        <p:nvSpPr>
          <p:cNvPr id="37" name="TextBox 36"/>
          <p:cNvSpPr txBox="1"/>
          <p:nvPr/>
        </p:nvSpPr>
        <p:spPr>
          <a:xfrm>
            <a:off x="7916288" y="2627332"/>
            <a:ext cx="1228220" cy="523220"/>
          </a:xfrm>
          <a:prstGeom prst="rect">
            <a:avLst/>
          </a:prstGeom>
          <a:noFill/>
        </p:spPr>
        <p:txBody>
          <a:bodyPr wrap="none" rtlCol="0">
            <a:spAutoFit/>
          </a:bodyPr>
          <a:lstStyle/>
          <a:p>
            <a:pPr algn="ctr"/>
            <a:r>
              <a:rPr lang="fr-CA" sz="1400" b="1" dirty="0" smtClean="0"/>
              <a:t>Background</a:t>
            </a:r>
          </a:p>
          <a:p>
            <a:pPr algn="ctr"/>
            <a:r>
              <a:rPr lang="fr-CA" sz="1400" b="1" dirty="0"/>
              <a:t>p</a:t>
            </a:r>
            <a:r>
              <a:rPr lang="fr-CA" sz="1400" b="1" dirty="0" smtClean="0"/>
              <a:t>rofile</a:t>
            </a:r>
            <a:endParaRPr lang="en-US" sz="1400" b="1" dirty="0"/>
          </a:p>
        </p:txBody>
      </p:sp>
      <p:sp>
        <p:nvSpPr>
          <p:cNvPr id="38" name="TextBox 37"/>
          <p:cNvSpPr txBox="1"/>
          <p:nvPr/>
        </p:nvSpPr>
        <p:spPr>
          <a:xfrm>
            <a:off x="6995843" y="2627332"/>
            <a:ext cx="920445" cy="523220"/>
          </a:xfrm>
          <a:prstGeom prst="rect">
            <a:avLst/>
          </a:prstGeom>
          <a:noFill/>
        </p:spPr>
        <p:txBody>
          <a:bodyPr wrap="none" rtlCol="0">
            <a:spAutoFit/>
          </a:bodyPr>
          <a:lstStyle/>
          <a:p>
            <a:pPr algn="ctr"/>
            <a:r>
              <a:rPr lang="fr-CA" sz="1400" b="1" dirty="0" err="1" smtClean="0"/>
              <a:t>Analysis</a:t>
            </a:r>
            <a:endParaRPr lang="fr-CA" sz="1400" b="1" dirty="0" smtClean="0"/>
          </a:p>
          <a:p>
            <a:pPr algn="ctr"/>
            <a:r>
              <a:rPr lang="fr-CA" sz="1400" b="1" dirty="0" smtClean="0"/>
              <a:t>profile</a:t>
            </a:r>
            <a:endParaRPr lang="en-US" sz="1400" b="1" dirty="0"/>
          </a:p>
        </p:txBody>
      </p:sp>
      <p:sp>
        <p:nvSpPr>
          <p:cNvPr id="39" name="TextBox 38"/>
          <p:cNvSpPr txBox="1"/>
          <p:nvPr/>
        </p:nvSpPr>
        <p:spPr>
          <a:xfrm>
            <a:off x="8388936" y="2951368"/>
            <a:ext cx="396262" cy="369332"/>
          </a:xfrm>
          <a:prstGeom prst="rect">
            <a:avLst/>
          </a:prstGeom>
          <a:noFill/>
        </p:spPr>
        <p:txBody>
          <a:bodyPr wrap="none" rtlCol="0">
            <a:spAutoFit/>
          </a:bodyPr>
          <a:lstStyle/>
          <a:p>
            <a:r>
              <a:rPr lang="fr-CA" dirty="0" err="1" smtClean="0"/>
              <a:t>u</a:t>
            </a:r>
            <a:r>
              <a:rPr lang="fr-CA" sz="1600" b="1" baseline="-25000" dirty="0" err="1" smtClean="0"/>
              <a:t>b</a:t>
            </a:r>
            <a:endParaRPr lang="en-US" sz="1600" dirty="0"/>
          </a:p>
        </p:txBody>
      </p:sp>
      <p:sp>
        <p:nvSpPr>
          <p:cNvPr id="40" name="TextBox 39"/>
          <p:cNvSpPr txBox="1"/>
          <p:nvPr/>
        </p:nvSpPr>
        <p:spPr>
          <a:xfrm>
            <a:off x="7313020" y="3023376"/>
            <a:ext cx="312906" cy="369332"/>
          </a:xfrm>
          <a:prstGeom prst="rect">
            <a:avLst/>
          </a:prstGeom>
          <a:noFill/>
        </p:spPr>
        <p:txBody>
          <a:bodyPr wrap="none" rtlCol="0">
            <a:spAutoFit/>
          </a:bodyPr>
          <a:lstStyle/>
          <a:p>
            <a:r>
              <a:rPr lang="fr-CA" dirty="0" smtClean="0"/>
              <a:t>u</a:t>
            </a:r>
            <a:endParaRPr lang="en-US" sz="1600" dirty="0"/>
          </a:p>
        </p:txBody>
      </p:sp>
      <p:sp>
        <p:nvSpPr>
          <p:cNvPr id="41" name="TextBox 40"/>
          <p:cNvSpPr txBox="1"/>
          <p:nvPr/>
        </p:nvSpPr>
        <p:spPr>
          <a:xfrm>
            <a:off x="7529237" y="3320700"/>
            <a:ext cx="1071127" cy="369332"/>
          </a:xfrm>
          <a:prstGeom prst="rect">
            <a:avLst/>
          </a:prstGeom>
          <a:noFill/>
        </p:spPr>
        <p:txBody>
          <a:bodyPr wrap="none" rtlCol="0">
            <a:spAutoFit/>
          </a:bodyPr>
          <a:lstStyle/>
          <a:p>
            <a:r>
              <a:rPr lang="fr-CA" dirty="0" smtClean="0">
                <a:latin typeface="Symbol" panose="05050102010706020507" pitchFamily="18" charset="2"/>
              </a:rPr>
              <a:t>D</a:t>
            </a:r>
            <a:r>
              <a:rPr lang="fr-CA" dirty="0" smtClean="0"/>
              <a:t>u=u-</a:t>
            </a:r>
            <a:r>
              <a:rPr lang="fr-CA" dirty="0" err="1" smtClean="0"/>
              <a:t>u</a:t>
            </a:r>
            <a:r>
              <a:rPr lang="fr-CA" baseline="-25000" dirty="0" err="1" smtClean="0"/>
              <a:t>b</a:t>
            </a:r>
            <a:r>
              <a:rPr lang="fr-CA" sz="1600" b="1" baseline="-25000" dirty="0" smtClean="0"/>
              <a:t> </a:t>
            </a:r>
            <a:endParaRPr lang="en-US" sz="1600" dirty="0"/>
          </a:p>
        </p:txBody>
      </p:sp>
    </p:spTree>
    <p:extLst>
      <p:ext uri="{BB962C8B-B14F-4D97-AF65-F5344CB8AC3E}">
        <p14:creationId xmlns:p14="http://schemas.microsoft.com/office/powerpoint/2010/main" val="423092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30" name="Rectangle 29"/>
          <p:cNvSpPr/>
          <p:nvPr/>
        </p:nvSpPr>
        <p:spPr bwMode="auto">
          <a:xfrm>
            <a:off x="899592" y="4977172"/>
            <a:ext cx="7848872" cy="160276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1" name="Rectangle 20"/>
          <p:cNvSpPr/>
          <p:nvPr/>
        </p:nvSpPr>
        <p:spPr bwMode="auto">
          <a:xfrm>
            <a:off x="899592" y="1952836"/>
            <a:ext cx="7848872" cy="28443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‘1D-Var + 4D-EnVar’ approach</a:t>
            </a:r>
            <a:endParaRPr lang="en-US" dirty="0"/>
          </a:p>
        </p:txBody>
      </p:sp>
      <p:sp>
        <p:nvSpPr>
          <p:cNvPr id="5" name="TextBox 4"/>
          <p:cNvSpPr txBox="1"/>
          <p:nvPr/>
        </p:nvSpPr>
        <p:spPr>
          <a:xfrm>
            <a:off x="1187624" y="2132856"/>
            <a:ext cx="2154325" cy="553998"/>
          </a:xfrm>
          <a:prstGeom prst="rect">
            <a:avLst/>
          </a:prstGeom>
          <a:noFill/>
          <a:ln w="38100">
            <a:solidFill>
              <a:schemeClr val="tx1"/>
            </a:solidFill>
          </a:ln>
        </p:spPr>
        <p:txBody>
          <a:bodyPr wrap="square" rtlCol="0">
            <a:spAutoFit/>
          </a:bodyPr>
          <a:lstStyle/>
          <a:p>
            <a:pPr algn="ctr"/>
            <a:r>
              <a:rPr lang="en-US" sz="1400" b="1" dirty="0" smtClean="0"/>
              <a:t>Selected AMVs with assigned pressure (</a:t>
            </a:r>
            <a:r>
              <a:rPr lang="en-US" sz="1400" b="1" dirty="0" err="1" smtClean="0"/>
              <a:t>p</a:t>
            </a:r>
            <a:r>
              <a:rPr lang="en-US" sz="1400" b="1" baseline="-25000" dirty="0" err="1" smtClean="0"/>
              <a:t>o</a:t>
            </a:r>
            <a:r>
              <a:rPr lang="en-US" sz="1600" dirty="0" smtClean="0"/>
              <a:t>)</a:t>
            </a:r>
            <a:endParaRPr lang="en-US" sz="1600" dirty="0"/>
          </a:p>
        </p:txBody>
      </p:sp>
      <p:sp>
        <p:nvSpPr>
          <p:cNvPr id="6" name="TextBox 5"/>
          <p:cNvSpPr txBox="1"/>
          <p:nvPr/>
        </p:nvSpPr>
        <p:spPr>
          <a:xfrm>
            <a:off x="3815916" y="3085800"/>
            <a:ext cx="2268250" cy="523220"/>
          </a:xfrm>
          <a:prstGeom prst="rect">
            <a:avLst/>
          </a:prstGeom>
          <a:noFill/>
          <a:ln w="38100">
            <a:solidFill>
              <a:schemeClr val="tx1"/>
            </a:solidFill>
          </a:ln>
        </p:spPr>
        <p:txBody>
          <a:bodyPr wrap="square" rtlCol="0">
            <a:spAutoFit/>
          </a:bodyPr>
          <a:lstStyle/>
          <a:p>
            <a:pPr algn="ctr"/>
            <a:r>
              <a:rPr lang="en-US" sz="1400" b="1" dirty="0"/>
              <a:t>R</a:t>
            </a:r>
            <a:r>
              <a:rPr lang="en-US" sz="1400" b="1" dirty="0" smtClean="0"/>
              <a:t>eassigned height (</a:t>
            </a:r>
            <a:r>
              <a:rPr lang="en-US" sz="1400" b="1" dirty="0" err="1" smtClean="0"/>
              <a:t>p</a:t>
            </a:r>
            <a:r>
              <a:rPr lang="en-US" sz="1400" b="1" baseline="-25000" dirty="0" err="1" smtClean="0"/>
              <a:t>o</a:t>
            </a:r>
            <a:r>
              <a:rPr lang="en-US" sz="1400" b="1" dirty="0" err="1" smtClean="0"/>
              <a:t>+</a:t>
            </a:r>
            <a:r>
              <a:rPr lang="en-US" sz="1400" b="1" dirty="0" err="1" smtClean="0">
                <a:latin typeface="Symbol" panose="05050102010706020507" pitchFamily="18" charset="2"/>
              </a:rPr>
              <a:t>D</a:t>
            </a:r>
            <a:r>
              <a:rPr lang="en-US" sz="1400" b="1" dirty="0" err="1" smtClean="0"/>
              <a:t>p</a:t>
            </a:r>
            <a:r>
              <a:rPr lang="en-US" sz="1400" b="1" dirty="0" smtClean="0"/>
              <a:t>) and height error</a:t>
            </a:r>
            <a:endParaRPr lang="en-US" sz="1400" b="1" dirty="0"/>
          </a:p>
        </p:txBody>
      </p:sp>
      <p:sp>
        <p:nvSpPr>
          <p:cNvPr id="7" name="TextBox 6"/>
          <p:cNvSpPr txBox="1"/>
          <p:nvPr/>
        </p:nvSpPr>
        <p:spPr>
          <a:xfrm>
            <a:off x="3833919" y="2149696"/>
            <a:ext cx="2268250" cy="523220"/>
          </a:xfrm>
          <a:prstGeom prst="rect">
            <a:avLst/>
          </a:prstGeom>
          <a:noFill/>
          <a:ln w="38100">
            <a:solidFill>
              <a:schemeClr val="tx1"/>
            </a:solidFill>
          </a:ln>
        </p:spPr>
        <p:txBody>
          <a:bodyPr wrap="square" rtlCol="0">
            <a:spAutoFit/>
          </a:bodyPr>
          <a:lstStyle/>
          <a:p>
            <a:pPr algn="ctr"/>
            <a:r>
              <a:rPr lang="fr-CA" sz="1400" b="1" dirty="0" smtClean="0"/>
              <a:t>Vertical</a:t>
            </a:r>
          </a:p>
          <a:p>
            <a:pPr algn="ctr"/>
            <a:r>
              <a:rPr lang="fr-CA" sz="1400" b="1" dirty="0" smtClean="0"/>
              <a:t>1D-Var</a:t>
            </a:r>
          </a:p>
        </p:txBody>
      </p:sp>
      <p:sp>
        <p:nvSpPr>
          <p:cNvPr id="8" name="TextBox 7"/>
          <p:cNvSpPr txBox="1"/>
          <p:nvPr/>
        </p:nvSpPr>
        <p:spPr>
          <a:xfrm>
            <a:off x="6624228" y="2276872"/>
            <a:ext cx="1944216" cy="307777"/>
          </a:xfrm>
          <a:prstGeom prst="rect">
            <a:avLst/>
          </a:prstGeom>
          <a:noFill/>
          <a:ln w="38100">
            <a:solidFill>
              <a:schemeClr val="tx1"/>
            </a:solidFill>
          </a:ln>
        </p:spPr>
        <p:txBody>
          <a:bodyPr wrap="square" rtlCol="0">
            <a:spAutoFit/>
          </a:bodyPr>
          <a:lstStyle/>
          <a:p>
            <a:pPr algn="ctr"/>
            <a:r>
              <a:rPr lang="fr-CA" sz="1400" b="1" dirty="0"/>
              <a:t>u</a:t>
            </a:r>
            <a:r>
              <a:rPr lang="fr-CA" sz="1400" b="1" dirty="0" smtClean="0"/>
              <a:t>, </a:t>
            </a:r>
            <a:r>
              <a:rPr lang="fr-CA" sz="1400" b="1" dirty="0"/>
              <a:t>v</a:t>
            </a:r>
            <a:endParaRPr lang="en-US" sz="1400" b="1" dirty="0"/>
          </a:p>
        </p:txBody>
      </p:sp>
      <p:sp>
        <p:nvSpPr>
          <p:cNvPr id="9" name="TextBox 8"/>
          <p:cNvSpPr txBox="1"/>
          <p:nvPr/>
        </p:nvSpPr>
        <p:spPr>
          <a:xfrm>
            <a:off x="6624228" y="5253635"/>
            <a:ext cx="1944216" cy="307777"/>
          </a:xfrm>
          <a:prstGeom prst="rect">
            <a:avLst/>
          </a:prstGeom>
          <a:noFill/>
          <a:ln w="38100">
            <a:solidFill>
              <a:schemeClr val="tx1"/>
            </a:solidFill>
          </a:ln>
        </p:spPr>
        <p:txBody>
          <a:bodyPr wrap="square" rtlCol="0">
            <a:spAutoFit/>
          </a:bodyPr>
          <a:lstStyle/>
          <a:p>
            <a:pPr algn="ctr"/>
            <a:r>
              <a:rPr lang="fr-CA" sz="1400" b="1" dirty="0"/>
              <a:t>u</a:t>
            </a:r>
            <a:r>
              <a:rPr lang="fr-CA" sz="1400" b="1" dirty="0" smtClean="0"/>
              <a:t>, </a:t>
            </a:r>
            <a:r>
              <a:rPr lang="fr-CA" sz="1400" b="1" dirty="0"/>
              <a:t>v</a:t>
            </a:r>
            <a:r>
              <a:rPr lang="fr-CA" sz="1400" b="1" dirty="0" smtClean="0"/>
              <a:t>, T, </a:t>
            </a:r>
            <a:r>
              <a:rPr lang="fr-CA" sz="1400" b="1" dirty="0"/>
              <a:t>q</a:t>
            </a:r>
            <a:r>
              <a:rPr lang="fr-CA" sz="1400" b="1" dirty="0" smtClean="0"/>
              <a:t>, </a:t>
            </a:r>
            <a:r>
              <a:rPr lang="fr-CA" sz="1400" b="1" dirty="0" err="1"/>
              <a:t>p</a:t>
            </a:r>
            <a:r>
              <a:rPr lang="fr-CA" sz="1400" b="1" baseline="-25000" dirty="0" err="1" smtClean="0"/>
              <a:t>s</a:t>
            </a:r>
            <a:endParaRPr lang="en-US" sz="1400" b="1" baseline="-25000" dirty="0"/>
          </a:p>
        </p:txBody>
      </p:sp>
      <p:sp>
        <p:nvSpPr>
          <p:cNvPr id="10" name="TextBox 9"/>
          <p:cNvSpPr txBox="1"/>
          <p:nvPr/>
        </p:nvSpPr>
        <p:spPr>
          <a:xfrm>
            <a:off x="3833919" y="5265204"/>
            <a:ext cx="2268250" cy="307777"/>
          </a:xfrm>
          <a:prstGeom prst="rect">
            <a:avLst/>
          </a:prstGeom>
          <a:noFill/>
          <a:ln w="38100">
            <a:solidFill>
              <a:schemeClr val="tx1"/>
            </a:solidFill>
          </a:ln>
        </p:spPr>
        <p:txBody>
          <a:bodyPr wrap="square" rtlCol="0">
            <a:spAutoFit/>
          </a:bodyPr>
          <a:lstStyle/>
          <a:p>
            <a:pPr algn="ctr"/>
            <a:r>
              <a:rPr lang="fr-CA" sz="1400" b="1" dirty="0" smtClean="0"/>
              <a:t>4D-EnVar</a:t>
            </a:r>
            <a:endParaRPr lang="en-US" sz="1400" b="1" dirty="0"/>
          </a:p>
        </p:txBody>
      </p:sp>
      <p:sp>
        <p:nvSpPr>
          <p:cNvPr id="11" name="TextBox 10"/>
          <p:cNvSpPr txBox="1"/>
          <p:nvPr/>
        </p:nvSpPr>
        <p:spPr>
          <a:xfrm>
            <a:off x="3833919" y="6073551"/>
            <a:ext cx="2268250" cy="307777"/>
          </a:xfrm>
          <a:prstGeom prst="rect">
            <a:avLst/>
          </a:prstGeom>
          <a:noFill/>
          <a:ln w="38100">
            <a:solidFill>
              <a:schemeClr val="tx1"/>
            </a:solidFill>
          </a:ln>
        </p:spPr>
        <p:txBody>
          <a:bodyPr wrap="square" rtlCol="0">
            <a:spAutoFit/>
          </a:bodyPr>
          <a:lstStyle/>
          <a:p>
            <a:pPr algn="ctr"/>
            <a:r>
              <a:rPr lang="en-US" sz="1400" b="1" dirty="0" smtClean="0"/>
              <a:t>Analysis</a:t>
            </a:r>
            <a:endParaRPr lang="en-US" sz="1400" b="1" dirty="0"/>
          </a:p>
        </p:txBody>
      </p:sp>
      <p:sp>
        <p:nvSpPr>
          <p:cNvPr id="12" name="TextBox 11"/>
          <p:cNvSpPr txBox="1"/>
          <p:nvPr/>
        </p:nvSpPr>
        <p:spPr>
          <a:xfrm>
            <a:off x="1187624" y="5138028"/>
            <a:ext cx="2155551" cy="646331"/>
          </a:xfrm>
          <a:prstGeom prst="rect">
            <a:avLst/>
          </a:prstGeom>
          <a:noFill/>
          <a:ln w="38100">
            <a:solidFill>
              <a:schemeClr val="tx1"/>
            </a:solidFill>
          </a:ln>
        </p:spPr>
        <p:txBody>
          <a:bodyPr wrap="square" rtlCol="0">
            <a:spAutoFit/>
          </a:bodyPr>
          <a:lstStyle/>
          <a:p>
            <a:pPr algn="ctr"/>
            <a:r>
              <a:rPr lang="en-US" sz="1200" b="1" dirty="0"/>
              <a:t>All the other</a:t>
            </a:r>
          </a:p>
          <a:p>
            <a:pPr algn="ctr"/>
            <a:r>
              <a:rPr lang="en-US" sz="1200" b="1" dirty="0"/>
              <a:t> satellite and conventional data</a:t>
            </a:r>
          </a:p>
        </p:txBody>
      </p:sp>
      <p:cxnSp>
        <p:nvCxnSpPr>
          <p:cNvPr id="15" name="Straight Arrow Connector 14"/>
          <p:cNvCxnSpPr>
            <a:stCxn id="7" idx="2"/>
          </p:cNvCxnSpPr>
          <p:nvPr/>
        </p:nvCxnSpPr>
        <p:spPr bwMode="auto">
          <a:xfrm>
            <a:off x="4968044" y="2672916"/>
            <a:ext cx="0" cy="41288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7" name="Straight Arrow Connector 16"/>
          <p:cNvCxnSpPr>
            <a:endCxn id="10" idx="0"/>
          </p:cNvCxnSpPr>
          <p:nvPr/>
        </p:nvCxnSpPr>
        <p:spPr bwMode="auto">
          <a:xfrm>
            <a:off x="4968044" y="4689140"/>
            <a:ext cx="0" cy="57606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8" name="Straight Arrow Connector 17"/>
          <p:cNvCxnSpPr>
            <a:stCxn id="10" idx="2"/>
            <a:endCxn id="11" idx="0"/>
          </p:cNvCxnSpPr>
          <p:nvPr/>
        </p:nvCxnSpPr>
        <p:spPr bwMode="auto">
          <a:xfrm>
            <a:off x="4968044" y="5572981"/>
            <a:ext cx="0" cy="50057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Straight Arrow Connector 21"/>
          <p:cNvCxnSpPr>
            <a:stCxn id="5" idx="3"/>
            <a:endCxn id="7" idx="1"/>
          </p:cNvCxnSpPr>
          <p:nvPr/>
        </p:nvCxnSpPr>
        <p:spPr bwMode="auto">
          <a:xfrm>
            <a:off x="3341949" y="2409855"/>
            <a:ext cx="491970" cy="14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6130760" y="2424370"/>
            <a:ext cx="491970" cy="1741"/>
          </a:xfrm>
          <a:prstGeom prst="straightConnector1">
            <a:avLst/>
          </a:prstGeom>
          <a:solidFill>
            <a:schemeClr val="accent1"/>
          </a:solidFill>
          <a:ln w="38100" cap="flat" cmpd="sng" algn="ctr">
            <a:solidFill>
              <a:schemeClr val="tx1"/>
            </a:solidFill>
            <a:prstDash val="solid"/>
            <a:round/>
            <a:headEnd type="arrow" w="med" len="med"/>
            <a:tailEnd type="none" w="med" len="med"/>
          </a:ln>
          <a:effectLst/>
        </p:spPr>
      </p:cxnSp>
      <p:cxnSp>
        <p:nvCxnSpPr>
          <p:cNvPr id="27" name="Straight Arrow Connector 26"/>
          <p:cNvCxnSpPr/>
          <p:nvPr/>
        </p:nvCxnSpPr>
        <p:spPr bwMode="auto">
          <a:xfrm>
            <a:off x="6130760" y="5419092"/>
            <a:ext cx="491970" cy="1741"/>
          </a:xfrm>
          <a:prstGeom prst="straightConnector1">
            <a:avLst/>
          </a:prstGeom>
          <a:solidFill>
            <a:schemeClr val="accent1"/>
          </a:solidFill>
          <a:ln w="38100" cap="flat" cmpd="sng" algn="ctr">
            <a:solidFill>
              <a:schemeClr val="tx1"/>
            </a:solidFill>
            <a:prstDash val="solid"/>
            <a:round/>
            <a:headEnd type="arrow" w="med" len="med"/>
            <a:tailEnd type="none" w="med" len="med"/>
          </a:ln>
          <a:effectLst/>
        </p:spPr>
      </p:cxnSp>
      <p:cxnSp>
        <p:nvCxnSpPr>
          <p:cNvPr id="28" name="Straight Arrow Connector 27"/>
          <p:cNvCxnSpPr/>
          <p:nvPr/>
        </p:nvCxnSpPr>
        <p:spPr bwMode="auto">
          <a:xfrm>
            <a:off x="3347864" y="5409220"/>
            <a:ext cx="491970" cy="174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 name="TextBox 2"/>
          <p:cNvSpPr txBox="1"/>
          <p:nvPr/>
        </p:nvSpPr>
        <p:spPr>
          <a:xfrm>
            <a:off x="6534651" y="1573196"/>
            <a:ext cx="2069797" cy="369332"/>
          </a:xfrm>
          <a:prstGeom prst="rect">
            <a:avLst/>
          </a:prstGeom>
          <a:noFill/>
        </p:spPr>
        <p:txBody>
          <a:bodyPr wrap="none" rtlCol="0">
            <a:spAutoFit/>
          </a:bodyPr>
          <a:lstStyle/>
          <a:p>
            <a:r>
              <a:rPr lang="fr-CA" b="1" dirty="0" smtClean="0"/>
              <a:t>Background </a:t>
            </a:r>
            <a:r>
              <a:rPr lang="fr-CA" b="1" dirty="0" err="1" smtClean="0"/>
              <a:t>field</a:t>
            </a:r>
            <a:endParaRPr lang="en-US" b="1" dirty="0"/>
          </a:p>
        </p:txBody>
      </p:sp>
      <p:sp>
        <p:nvSpPr>
          <p:cNvPr id="20" name="TextBox 19"/>
          <p:cNvSpPr txBox="1"/>
          <p:nvPr/>
        </p:nvSpPr>
        <p:spPr>
          <a:xfrm>
            <a:off x="1400403" y="1573196"/>
            <a:ext cx="1659429" cy="369332"/>
          </a:xfrm>
          <a:prstGeom prst="rect">
            <a:avLst/>
          </a:prstGeom>
          <a:noFill/>
        </p:spPr>
        <p:txBody>
          <a:bodyPr wrap="none" rtlCol="0">
            <a:spAutoFit/>
          </a:bodyPr>
          <a:lstStyle/>
          <a:p>
            <a:r>
              <a:rPr lang="fr-CA" b="1" dirty="0" smtClean="0"/>
              <a:t>Observations</a:t>
            </a:r>
            <a:endParaRPr lang="en-US" b="1" dirty="0"/>
          </a:p>
        </p:txBody>
      </p:sp>
      <p:sp>
        <p:nvSpPr>
          <p:cNvPr id="23" name="TextBox 22"/>
          <p:cNvSpPr txBox="1"/>
          <p:nvPr/>
        </p:nvSpPr>
        <p:spPr>
          <a:xfrm>
            <a:off x="3833919" y="4042809"/>
            <a:ext cx="2268250" cy="646331"/>
          </a:xfrm>
          <a:prstGeom prst="rect">
            <a:avLst/>
          </a:prstGeom>
          <a:noFill/>
          <a:ln w="38100">
            <a:solidFill>
              <a:schemeClr val="tx1"/>
            </a:solidFill>
          </a:ln>
        </p:spPr>
        <p:txBody>
          <a:bodyPr wrap="square" rtlCol="0">
            <a:spAutoFit/>
          </a:bodyPr>
          <a:lstStyle/>
          <a:p>
            <a:pPr algn="ctr"/>
            <a:r>
              <a:rPr lang="en-US" sz="1200" b="1" dirty="0" smtClean="0"/>
              <a:t>Calculation of observation errors (tracking and height assignment contributions)</a:t>
            </a:r>
          </a:p>
        </p:txBody>
      </p:sp>
      <p:cxnSp>
        <p:nvCxnSpPr>
          <p:cNvPr id="24" name="Straight Arrow Connector 23"/>
          <p:cNvCxnSpPr>
            <a:stCxn id="6" idx="2"/>
          </p:cNvCxnSpPr>
          <p:nvPr/>
        </p:nvCxnSpPr>
        <p:spPr bwMode="auto">
          <a:xfrm>
            <a:off x="4950041" y="3609020"/>
            <a:ext cx="0" cy="48489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9" name="TextBox 18"/>
          <p:cNvSpPr txBox="1"/>
          <p:nvPr/>
        </p:nvSpPr>
        <p:spPr>
          <a:xfrm>
            <a:off x="827584" y="4437112"/>
            <a:ext cx="1508746" cy="400110"/>
          </a:xfrm>
          <a:prstGeom prst="rect">
            <a:avLst/>
          </a:prstGeom>
          <a:noFill/>
        </p:spPr>
        <p:txBody>
          <a:bodyPr wrap="none" rtlCol="0">
            <a:spAutoFit/>
          </a:bodyPr>
          <a:lstStyle/>
          <a:p>
            <a:r>
              <a:rPr lang="en-US" sz="2000" b="1" dirty="0" smtClean="0">
                <a:solidFill>
                  <a:srgbClr val="3A601B"/>
                </a:solidFill>
              </a:rPr>
              <a:t>First Stage</a:t>
            </a:r>
            <a:endParaRPr lang="en-US" sz="2000" b="1" dirty="0">
              <a:solidFill>
                <a:srgbClr val="3A601B"/>
              </a:solidFill>
            </a:endParaRPr>
          </a:p>
        </p:txBody>
      </p:sp>
      <p:sp>
        <p:nvSpPr>
          <p:cNvPr id="31" name="TextBox 30"/>
          <p:cNvSpPr txBox="1"/>
          <p:nvPr/>
        </p:nvSpPr>
        <p:spPr>
          <a:xfrm>
            <a:off x="828054" y="6237312"/>
            <a:ext cx="1882247" cy="400110"/>
          </a:xfrm>
          <a:prstGeom prst="rect">
            <a:avLst/>
          </a:prstGeom>
          <a:noFill/>
        </p:spPr>
        <p:txBody>
          <a:bodyPr wrap="none" rtlCol="0">
            <a:spAutoFit/>
          </a:bodyPr>
          <a:lstStyle/>
          <a:p>
            <a:r>
              <a:rPr lang="en-US" sz="2000" b="1" dirty="0" smtClean="0">
                <a:solidFill>
                  <a:srgbClr val="3A601B"/>
                </a:solidFill>
              </a:rPr>
              <a:t>Second Stage</a:t>
            </a:r>
            <a:endParaRPr lang="en-US" sz="2000" b="1" dirty="0">
              <a:solidFill>
                <a:srgbClr val="3A601B"/>
              </a:solidFill>
            </a:endParaRPr>
          </a:p>
        </p:txBody>
      </p:sp>
    </p:spTree>
    <p:extLst>
      <p:ext uri="{BB962C8B-B14F-4D97-AF65-F5344CB8AC3E}">
        <p14:creationId xmlns:p14="http://schemas.microsoft.com/office/powerpoint/2010/main" val="270301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and Winter Experiments</a:t>
            </a:r>
            <a:endParaRPr lang="en-US" dirty="0"/>
          </a:p>
        </p:txBody>
      </p:sp>
      <p:sp>
        <p:nvSpPr>
          <p:cNvPr id="3" name="Content Placeholder 2"/>
          <p:cNvSpPr>
            <a:spLocks noGrp="1"/>
          </p:cNvSpPr>
          <p:nvPr>
            <p:ph idx="1"/>
          </p:nvPr>
        </p:nvSpPr>
        <p:spPr>
          <a:xfrm>
            <a:off x="755576" y="1484784"/>
            <a:ext cx="8153400" cy="1576772"/>
          </a:xfrm>
        </p:spPr>
        <p:txBody>
          <a:bodyPr/>
          <a:lstStyle/>
          <a:p>
            <a:r>
              <a:rPr lang="en-US" sz="2000" dirty="0" smtClean="0"/>
              <a:t>Experiments carried out with the operational Global Deterministic Prediction System (GDPS)</a:t>
            </a:r>
          </a:p>
          <a:p>
            <a:r>
              <a:rPr lang="en-US" sz="2000" dirty="0" smtClean="0"/>
              <a:t>Summer period : 15 June to 31 August 2016</a:t>
            </a:r>
          </a:p>
          <a:p>
            <a:r>
              <a:rPr lang="en-US" sz="2000" dirty="0" smtClean="0"/>
              <a:t>Winter period    : 15 December to 28 February 2017</a:t>
            </a:r>
          </a:p>
          <a:p>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2476721" y="5435932"/>
                <a:ext cx="1519215" cy="369332"/>
              </a:xfrm>
              <a:prstGeom prst="rect">
                <a:avLst/>
              </a:prstGeom>
              <a:solidFill>
                <a:schemeClr val="bg1">
                  <a:lumMod val="9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CA" b="0" i="1" smtClean="0">
                              <a:solidFill>
                                <a:srgbClr val="FF0000"/>
                              </a:solidFill>
                              <a:latin typeface="Cambria Math"/>
                              <a:ea typeface="Cambria Math"/>
                            </a:rPr>
                          </m:ctrlPr>
                        </m:sSupPr>
                        <m:e>
                          <m:sSub>
                            <m:sSubPr>
                              <m:ctrlPr>
                                <a:rPr lang="fr-CA" i="1">
                                  <a:solidFill>
                                    <a:srgbClr val="FF0000"/>
                                  </a:solidFill>
                                  <a:latin typeface="Cambria Math"/>
                                </a:rPr>
                              </m:ctrlPr>
                            </m:sSubPr>
                            <m:e>
                              <m:r>
                                <m:rPr>
                                  <m:sty m:val="p"/>
                                </m:rPr>
                                <a:rPr lang="fr-CA">
                                  <a:solidFill>
                                    <a:srgbClr val="FF0000"/>
                                  </a:solidFill>
                                  <a:latin typeface="Cambria Math"/>
                                  <a:ea typeface="Cambria Math"/>
                                </a:rPr>
                                <m:t>σ</m:t>
                              </m:r>
                            </m:e>
                            <m:sub>
                              <m:r>
                                <m:rPr>
                                  <m:sty m:val="p"/>
                                </m:rPr>
                                <a:rPr lang="fr-CA">
                                  <a:solidFill>
                                    <a:srgbClr val="FF0000"/>
                                  </a:solidFill>
                                  <a:latin typeface="Cambria Math"/>
                                  <a:ea typeface="Cambria Math"/>
                                </a:rPr>
                                <m:t>t</m:t>
                              </m:r>
                            </m:sub>
                          </m:sSub>
                        </m:e>
                        <m:sup>
                          <m:r>
                            <a:rPr lang="fr-CA" b="0" i="1" smtClean="0">
                              <a:solidFill>
                                <a:srgbClr val="FF0000"/>
                              </a:solidFill>
                              <a:latin typeface="Cambria Math"/>
                              <a:ea typeface="Cambria Math"/>
                            </a:rPr>
                            <m:t>2</m:t>
                          </m:r>
                        </m:sup>
                      </m:sSup>
                      <m:r>
                        <a:rPr lang="fr-CA" b="0" i="0" smtClean="0">
                          <a:latin typeface="Cambria Math"/>
                          <a:ea typeface="Cambria Math"/>
                        </a:rPr>
                        <m:t>=</m:t>
                      </m:r>
                      <m:r>
                        <m:rPr>
                          <m:sty m:val="p"/>
                        </m:rPr>
                        <a:rPr lang="fr-CA" b="0" i="0" smtClean="0">
                          <a:latin typeface="Cambria Math"/>
                          <a:ea typeface="Cambria Math"/>
                        </a:rPr>
                        <m:t>F</m:t>
                      </m:r>
                      <m:r>
                        <a:rPr lang="fr-CA" b="0" i="0" smtClean="0">
                          <a:latin typeface="Cambria Math"/>
                          <a:ea typeface="Cambria Math"/>
                        </a:rPr>
                        <m:t>(</m:t>
                      </m:r>
                      <m:r>
                        <m:rPr>
                          <m:sty m:val="p"/>
                        </m:rPr>
                        <a:rPr lang="fr-CA" b="0" i="0" smtClean="0">
                          <a:latin typeface="Cambria Math"/>
                          <a:ea typeface="Cambria Math"/>
                        </a:rPr>
                        <m:t>QI</m:t>
                      </m:r>
                      <m:r>
                        <a:rPr lang="fr-CA" b="0" i="0" smtClean="0">
                          <a:latin typeface="Cambria Math"/>
                          <a:ea typeface="Cambria Math"/>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476721" y="5435932"/>
                <a:ext cx="1519215" cy="369332"/>
              </a:xfrm>
              <a:prstGeom prst="rect">
                <a:avLst/>
              </a:prstGeom>
              <a:blipFill rotWithShape="1">
                <a:blip r:embed="rId2"/>
                <a:stretch>
                  <a:fillRect b="-15000"/>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3247498703"/>
              </p:ext>
            </p:extLst>
          </p:nvPr>
        </p:nvGraphicFramePr>
        <p:xfrm>
          <a:off x="977804" y="3291151"/>
          <a:ext cx="7914676" cy="1742440"/>
        </p:xfrm>
        <a:graphic>
          <a:graphicData uri="http://schemas.openxmlformats.org/drawingml/2006/table">
            <a:tbl>
              <a:tblPr firstRow="1" bandRow="1">
                <a:tableStyleId>{93296810-A885-4BE3-A3E7-6D5BEEA58F35}</a:tableStyleId>
              </a:tblPr>
              <a:tblGrid>
                <a:gridCol w="1938012"/>
                <a:gridCol w="1908212"/>
                <a:gridCol w="2268252"/>
                <a:gridCol w="1800200"/>
              </a:tblGrid>
              <a:tr h="370840">
                <a:tc>
                  <a:txBody>
                    <a:bodyPr/>
                    <a:lstStyle/>
                    <a:p>
                      <a:pPr algn="ctr"/>
                      <a:r>
                        <a:rPr lang="fr-CA" dirty="0" err="1" smtClean="0"/>
                        <a:t>Experiment</a:t>
                      </a:r>
                      <a:endParaRPr lang="en-US" b="1" dirty="0"/>
                    </a:p>
                  </a:txBody>
                  <a:tcPr/>
                </a:tc>
                <a:tc>
                  <a:txBody>
                    <a:bodyPr/>
                    <a:lstStyle/>
                    <a:p>
                      <a:pPr algn="ctr"/>
                      <a:r>
                        <a:rPr lang="fr-CA" dirty="0" err="1" smtClean="0"/>
                        <a:t>Tracking</a:t>
                      </a:r>
                      <a:r>
                        <a:rPr lang="fr-CA" dirty="0" smtClean="0"/>
                        <a:t> </a:t>
                      </a:r>
                      <a:r>
                        <a:rPr lang="fr-CA" dirty="0" err="1" smtClean="0"/>
                        <a:t>error</a:t>
                      </a:r>
                      <a:endParaRPr lang="en-US" b="1" dirty="0"/>
                    </a:p>
                  </a:txBody>
                  <a:tcPr/>
                </a:tc>
                <a:tc>
                  <a:txBody>
                    <a:bodyPr/>
                    <a:lstStyle/>
                    <a:p>
                      <a:pPr algn="ctr"/>
                      <a:r>
                        <a:rPr lang="fr-CA" dirty="0" err="1" smtClean="0"/>
                        <a:t>Height</a:t>
                      </a:r>
                      <a:r>
                        <a:rPr lang="fr-CA" dirty="0" smtClean="0"/>
                        <a:t> </a:t>
                      </a:r>
                      <a:r>
                        <a:rPr lang="fr-CA" dirty="0" err="1" smtClean="0"/>
                        <a:t>error</a:t>
                      </a:r>
                      <a:endParaRPr lang="en-US" b="1" dirty="0"/>
                    </a:p>
                  </a:txBody>
                  <a:tcPr/>
                </a:tc>
                <a:tc>
                  <a:txBody>
                    <a:bodyPr/>
                    <a:lstStyle/>
                    <a:p>
                      <a:pPr algn="ctr"/>
                      <a:r>
                        <a:rPr lang="fr-CA" dirty="0" err="1" smtClean="0"/>
                        <a:t>Height</a:t>
                      </a:r>
                      <a:endParaRPr lang="en-US" b="1" dirty="0"/>
                    </a:p>
                  </a:txBody>
                  <a:tcPr/>
                </a:tc>
              </a:tr>
              <a:tr h="370840">
                <a:tc>
                  <a:txBody>
                    <a:bodyPr/>
                    <a:lstStyle/>
                    <a:p>
                      <a:pPr algn="ctr"/>
                      <a:r>
                        <a:rPr lang="fr-CA" sz="2400" dirty="0" smtClean="0"/>
                        <a:t>Control</a:t>
                      </a:r>
                      <a:endParaRPr lang="en-US" sz="2400" dirty="0"/>
                    </a:p>
                  </a:txBody>
                  <a:tcPr/>
                </a:tc>
                <a:tc>
                  <a:txBody>
                    <a:bodyPr/>
                    <a:lstStyle/>
                    <a:p>
                      <a:pPr algn="ctr"/>
                      <a:r>
                        <a:rPr lang="fr-CA" sz="2400" baseline="0" dirty="0" smtClean="0">
                          <a:latin typeface="Symbol" panose="05050102010706020507" pitchFamily="18" charset="2"/>
                        </a:rPr>
                        <a:t>s</a:t>
                      </a:r>
                      <a:r>
                        <a:rPr lang="fr-CA" sz="2400" baseline="-25000" dirty="0" smtClean="0"/>
                        <a:t>t</a:t>
                      </a:r>
                      <a:r>
                        <a:rPr lang="fr-CA" sz="2400" baseline="30000" dirty="0" smtClean="0"/>
                        <a:t>2</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400" baseline="0" dirty="0" smtClean="0">
                          <a:latin typeface="Symbol" panose="05050102010706020507" pitchFamily="18" charset="2"/>
                        </a:rPr>
                        <a:t>s</a:t>
                      </a:r>
                      <a:r>
                        <a:rPr lang="fr-CA" sz="2400" baseline="-25000" dirty="0" smtClean="0"/>
                        <a:t>p</a:t>
                      </a:r>
                      <a:r>
                        <a:rPr lang="fr-CA" sz="2400" baseline="30000" dirty="0" smtClean="0"/>
                        <a:t>2</a:t>
                      </a:r>
                      <a:endParaRPr lang="en-US" sz="2400" dirty="0" smtClean="0"/>
                    </a:p>
                  </a:txBody>
                  <a:tcPr/>
                </a:tc>
                <a:tc>
                  <a:txBody>
                    <a:bodyPr/>
                    <a:lstStyle/>
                    <a:p>
                      <a:pPr algn="ctr"/>
                      <a:r>
                        <a:rPr lang="fr-CA" sz="2400" dirty="0" smtClean="0"/>
                        <a:t>p</a:t>
                      </a:r>
                      <a:r>
                        <a:rPr lang="fr-CA" sz="2400" baseline="-25000" dirty="0" smtClean="0"/>
                        <a:t>o</a:t>
                      </a:r>
                      <a:endParaRPr lang="en-US" sz="2400" dirty="0"/>
                    </a:p>
                  </a:txBody>
                  <a:tcPr/>
                </a:tc>
              </a:tr>
              <a:tr h="370840">
                <a:tc>
                  <a:txBody>
                    <a:bodyPr/>
                    <a:lstStyle/>
                    <a:p>
                      <a:pPr algn="ctr"/>
                      <a:r>
                        <a:rPr lang="fr-CA" sz="2400" dirty="0" smtClean="0"/>
                        <a:t>First</a:t>
                      </a:r>
                      <a:endParaRPr lang="en-US" sz="2400" dirty="0"/>
                    </a:p>
                  </a:txBody>
                  <a:tcPr/>
                </a:tc>
                <a:tc>
                  <a:txBody>
                    <a:bodyPr/>
                    <a:lstStyle/>
                    <a:p>
                      <a:pPr algn="ctr"/>
                      <a:r>
                        <a:rPr lang="fr-CA" sz="2400" baseline="0" dirty="0" smtClean="0">
                          <a:latin typeface="Symbol" panose="05050102010706020507" pitchFamily="18" charset="2"/>
                        </a:rPr>
                        <a:t>s</a:t>
                      </a:r>
                      <a:r>
                        <a:rPr lang="fr-CA" sz="2400" baseline="-25000" dirty="0" smtClean="0"/>
                        <a:t>t</a:t>
                      </a:r>
                      <a:r>
                        <a:rPr lang="fr-CA" sz="2400" baseline="30000" dirty="0" smtClean="0"/>
                        <a:t>2</a:t>
                      </a:r>
                      <a:endParaRPr lang="en-US" sz="2400" dirty="0"/>
                    </a:p>
                  </a:txBody>
                  <a:tcPr/>
                </a:tc>
                <a:tc>
                  <a:txBody>
                    <a:bodyPr/>
                    <a:lstStyle/>
                    <a:p>
                      <a:pPr algn="ctr"/>
                      <a:r>
                        <a:rPr lang="fr-CA" sz="2400" dirty="0" smtClean="0"/>
                        <a:t>-</a:t>
                      </a:r>
                      <a:endParaRPr lang="en-US" sz="2400" dirty="0"/>
                    </a:p>
                  </a:txBody>
                  <a:tcPr/>
                </a:tc>
                <a:tc>
                  <a:txBody>
                    <a:bodyPr/>
                    <a:lstStyle/>
                    <a:p>
                      <a:pPr algn="ctr"/>
                      <a:r>
                        <a:rPr lang="fr-CA" sz="2400" dirty="0" err="1" smtClean="0"/>
                        <a:t>p</a:t>
                      </a:r>
                      <a:r>
                        <a:rPr lang="fr-CA" sz="2400" baseline="-25000" dirty="0" err="1" smtClean="0"/>
                        <a:t>o</a:t>
                      </a:r>
                      <a:r>
                        <a:rPr lang="fr-CA" sz="2400" dirty="0" err="1" smtClean="0"/>
                        <a:t>+</a:t>
                      </a:r>
                      <a:r>
                        <a:rPr lang="fr-CA" sz="2400" dirty="0" err="1" smtClean="0">
                          <a:latin typeface="Symbol" panose="05050102010706020507" pitchFamily="18" charset="2"/>
                        </a:rPr>
                        <a:t>D</a:t>
                      </a:r>
                      <a:r>
                        <a:rPr lang="fr-CA" sz="2400" dirty="0" err="1" smtClean="0"/>
                        <a:t>p</a:t>
                      </a:r>
                      <a:endParaRPr lang="en-US" sz="2400" dirty="0"/>
                    </a:p>
                  </a:txBody>
                  <a:tcPr/>
                </a:tc>
              </a:tr>
              <a:tr h="370840">
                <a:tc>
                  <a:txBody>
                    <a:bodyPr/>
                    <a:lstStyle/>
                    <a:p>
                      <a:pPr algn="ctr"/>
                      <a:r>
                        <a:rPr lang="fr-CA" sz="2400" dirty="0" smtClean="0"/>
                        <a:t>Second</a:t>
                      </a:r>
                      <a:endParaRPr lang="en-US" sz="2400" dirty="0"/>
                    </a:p>
                  </a:txBody>
                  <a:tcPr/>
                </a:tc>
                <a:tc>
                  <a:txBody>
                    <a:bodyPr/>
                    <a:lstStyle/>
                    <a:p>
                      <a:pPr algn="ctr"/>
                      <a:r>
                        <a:rPr lang="fr-CA" sz="2400" baseline="0" dirty="0" smtClean="0">
                          <a:latin typeface="Symbol" panose="05050102010706020507" pitchFamily="18" charset="2"/>
                        </a:rPr>
                        <a:t>s</a:t>
                      </a:r>
                      <a:r>
                        <a:rPr lang="fr-CA" sz="2400" baseline="-25000" dirty="0" smtClean="0"/>
                        <a:t>t</a:t>
                      </a:r>
                      <a:r>
                        <a:rPr lang="fr-CA" sz="2400" baseline="30000" dirty="0" smtClean="0"/>
                        <a:t>2</a:t>
                      </a:r>
                      <a:endParaRPr lang="en-US" sz="2400" dirty="0"/>
                    </a:p>
                  </a:txBody>
                  <a:tcPr/>
                </a:tc>
                <a:tc>
                  <a:txBody>
                    <a:bodyPr/>
                    <a:lstStyle/>
                    <a:p>
                      <a:pPr algn="ctr"/>
                      <a:r>
                        <a:rPr lang="fr-CA" sz="2400" baseline="0" dirty="0" smtClean="0">
                          <a:latin typeface="Symbol" panose="05050102010706020507" pitchFamily="18" charset="2"/>
                        </a:rPr>
                        <a:t>s</a:t>
                      </a:r>
                      <a:r>
                        <a:rPr lang="fr-CA" sz="2400" baseline="-25000" dirty="0" smtClean="0"/>
                        <a:t>pr</a:t>
                      </a:r>
                      <a:r>
                        <a:rPr lang="fr-CA" sz="2400" baseline="30000" dirty="0" smtClean="0"/>
                        <a:t>2</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400" dirty="0" err="1" smtClean="0"/>
                        <a:t>p</a:t>
                      </a:r>
                      <a:r>
                        <a:rPr lang="fr-CA" sz="2400" baseline="-25000" dirty="0" err="1" smtClean="0"/>
                        <a:t>o</a:t>
                      </a:r>
                      <a:r>
                        <a:rPr lang="fr-CA" sz="2400" dirty="0" err="1" smtClean="0"/>
                        <a:t>+</a:t>
                      </a:r>
                      <a:r>
                        <a:rPr lang="fr-CA" sz="2400" dirty="0" err="1" smtClean="0">
                          <a:latin typeface="Symbol" panose="05050102010706020507" pitchFamily="18" charset="2"/>
                        </a:rPr>
                        <a:t>D</a:t>
                      </a:r>
                      <a:r>
                        <a:rPr lang="fr-CA" sz="2400" dirty="0" err="1" smtClean="0"/>
                        <a:t>p</a:t>
                      </a:r>
                      <a:endParaRPr lang="en-US" sz="2400" dirty="0" smtClean="0"/>
                    </a:p>
                  </a:txBody>
                  <a:tcPr/>
                </a:tc>
              </a:tr>
            </a:tbl>
          </a:graphicData>
        </a:graphic>
      </p:graphicFrame>
      <mc:AlternateContent xmlns:mc="http://schemas.openxmlformats.org/markup-compatibility/2006" xmlns:a14="http://schemas.microsoft.com/office/drawing/2010/main">
        <mc:Choice Requires="a14">
          <p:sp>
            <p:nvSpPr>
              <p:cNvPr id="10" name="TextBox 9"/>
              <p:cNvSpPr txBox="1"/>
              <p:nvPr/>
            </p:nvSpPr>
            <p:spPr>
              <a:xfrm>
                <a:off x="4247964" y="5193196"/>
                <a:ext cx="3780420" cy="984052"/>
              </a:xfrm>
              <a:prstGeom prst="rect">
                <a:avLst/>
              </a:prstGeom>
              <a:solidFill>
                <a:schemeClr val="bg1">
                  <a:lumMod val="9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fr-CA" i="1" smtClean="0">
                              <a:solidFill>
                                <a:srgbClr val="FF0000"/>
                              </a:solidFill>
                              <a:latin typeface="Cambria Math"/>
                            </a:rPr>
                          </m:ctrlPr>
                        </m:sSubSupPr>
                        <m:e>
                          <m:sSubSup>
                            <m:sSubSupPr>
                              <m:ctrlPr>
                                <a:rPr lang="fr-CA" i="1">
                                  <a:solidFill>
                                    <a:srgbClr val="FF0000"/>
                                  </a:solidFill>
                                  <a:latin typeface="Cambria Math"/>
                                </a:rPr>
                              </m:ctrlPr>
                            </m:sSubSupPr>
                            <m:e>
                              <m:r>
                                <m:rPr>
                                  <m:sty m:val="p"/>
                                </m:rPr>
                                <a:rPr lang="fr-CA" smtClean="0">
                                  <a:solidFill>
                                    <a:srgbClr val="FF0000"/>
                                  </a:solidFill>
                                  <a:latin typeface="Cambria Math"/>
                                  <a:ea typeface="Cambria Math"/>
                                </a:rPr>
                                <m:t>σ</m:t>
                              </m:r>
                            </m:e>
                            <m:sub>
                              <m:r>
                                <m:rPr>
                                  <m:sty m:val="p"/>
                                </m:rPr>
                                <a:rPr lang="fr-CA">
                                  <a:solidFill>
                                    <a:srgbClr val="FF0000"/>
                                  </a:solidFill>
                                  <a:latin typeface="Cambria Math"/>
                                  <a:ea typeface="Cambria Math"/>
                                </a:rPr>
                                <m:t>p</m:t>
                              </m:r>
                              <m:r>
                                <m:rPr>
                                  <m:sty m:val="p"/>
                                </m:rPr>
                                <a:rPr lang="en-US" b="0" i="0" smtClean="0">
                                  <a:solidFill>
                                    <a:srgbClr val="FF0000"/>
                                  </a:solidFill>
                                  <a:latin typeface="Cambria Math"/>
                                  <a:ea typeface="Cambria Math"/>
                                </a:rPr>
                                <m:t>r</m:t>
                              </m:r>
                            </m:sub>
                            <m:sup/>
                          </m:sSubSup>
                        </m:e>
                        <m:sub/>
                        <m:sup>
                          <m:r>
                            <a:rPr lang="fr-CA">
                              <a:solidFill>
                                <a:srgbClr val="FF0000"/>
                              </a:solidFill>
                              <a:latin typeface="Cambria Math"/>
                            </a:rPr>
                            <m:t>2</m:t>
                          </m:r>
                        </m:sup>
                      </m:sSubSup>
                      <m:r>
                        <a:rPr lang="fr-CA" b="0" i="0" smtClean="0">
                          <a:latin typeface="Cambria Math"/>
                        </a:rPr>
                        <m:t>=</m:t>
                      </m:r>
                      <m:sSubSup>
                        <m:sSubSupPr>
                          <m:ctrlPr>
                            <a:rPr lang="fr-CA" i="1" smtClean="0">
                              <a:solidFill>
                                <a:srgbClr val="FF0000"/>
                              </a:solidFill>
                              <a:latin typeface="Cambria Math"/>
                            </a:rPr>
                          </m:ctrlPr>
                        </m:sSubSupPr>
                        <m:e>
                          <m:sSubSup>
                            <m:sSubSupPr>
                              <m:ctrlPr>
                                <a:rPr lang="fr-CA" i="1">
                                  <a:solidFill>
                                    <a:srgbClr val="FF0000"/>
                                  </a:solidFill>
                                  <a:latin typeface="Cambria Math"/>
                                </a:rPr>
                              </m:ctrlPr>
                            </m:sSubSupPr>
                            <m:e>
                              <m:r>
                                <m:rPr>
                                  <m:sty m:val="p"/>
                                </m:rPr>
                                <a:rPr lang="fr-CA">
                                  <a:solidFill>
                                    <a:srgbClr val="FF0000"/>
                                  </a:solidFill>
                                  <a:latin typeface="Cambria Math"/>
                                  <a:ea typeface="Cambria Math"/>
                                </a:rPr>
                                <m:t>σ</m:t>
                              </m:r>
                            </m:e>
                            <m:sub>
                              <m:r>
                                <m:rPr>
                                  <m:sty m:val="p"/>
                                </m:rPr>
                                <a:rPr lang="fr-CA">
                                  <a:solidFill>
                                    <a:srgbClr val="FF0000"/>
                                  </a:solidFill>
                                  <a:latin typeface="Cambria Math"/>
                                  <a:ea typeface="Cambria Math"/>
                                </a:rPr>
                                <m:t>p</m:t>
                              </m:r>
                            </m:sub>
                            <m:sup/>
                          </m:sSubSup>
                        </m:e>
                        <m:sub/>
                        <m:sup>
                          <m:r>
                            <a:rPr lang="fr-CA">
                              <a:solidFill>
                                <a:srgbClr val="FF0000"/>
                              </a:solidFill>
                              <a:latin typeface="Cambria Math"/>
                            </a:rPr>
                            <m:t>2</m:t>
                          </m:r>
                        </m:sup>
                      </m:sSubSup>
                      <m:d>
                        <m:dPr>
                          <m:ctrlPr>
                            <a:rPr lang="fr-CA" i="1" smtClean="0">
                              <a:latin typeface="Cambria Math"/>
                            </a:rPr>
                          </m:ctrlPr>
                        </m:dPr>
                        <m:e>
                          <m:f>
                            <m:fPr>
                              <m:ctrlPr>
                                <a:rPr lang="fr-CA" i="1" smtClean="0">
                                  <a:latin typeface="Cambria Math"/>
                                </a:rPr>
                              </m:ctrlPr>
                            </m:fPr>
                            <m:num>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a:latin typeface="Cambria Math"/>
                                          <a:ea typeface="Cambria Math"/>
                                        </a:rPr>
                                        <m:t>t</m:t>
                                      </m:r>
                                    </m:sub>
                                    <m:sup/>
                                  </m:sSubSup>
                                </m:e>
                                <m:sub/>
                                <m:sup>
                                  <m:r>
                                    <a:rPr lang="fr-CA">
                                      <a:latin typeface="Cambria Math"/>
                                    </a:rPr>
                                    <m:t>2</m:t>
                                  </m:r>
                                </m:sup>
                              </m:sSubSup>
                              <m:r>
                                <a:rPr lang="fr-CA" i="1">
                                  <a:latin typeface="Cambria Math"/>
                                </a:rPr>
                                <m:t>+</m:t>
                              </m:r>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a:latin typeface="Cambria Math"/>
                                          <a:ea typeface="Cambria Math"/>
                                        </a:rPr>
                                        <m:t>b</m:t>
                                      </m:r>
                                    </m:sub>
                                    <m:sup/>
                                  </m:sSubSup>
                                </m:e>
                                <m:sub/>
                                <m:sup>
                                  <m:r>
                                    <a:rPr lang="fr-CA">
                                      <a:latin typeface="Cambria Math"/>
                                    </a:rPr>
                                    <m:t>2</m:t>
                                  </m:r>
                                </m:sup>
                              </m:sSubSup>
                            </m:num>
                            <m:den>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a:latin typeface="Cambria Math"/>
                                          <a:ea typeface="Cambria Math"/>
                                        </a:rPr>
                                        <m:t>t</m:t>
                                      </m:r>
                                    </m:sub>
                                    <m:sup/>
                                  </m:sSubSup>
                                </m:e>
                                <m:sub/>
                                <m:sup>
                                  <m:r>
                                    <a:rPr lang="fr-CA">
                                      <a:latin typeface="Cambria Math"/>
                                    </a:rPr>
                                    <m:t>2</m:t>
                                  </m:r>
                                </m:sup>
                              </m:sSubSup>
                              <m:r>
                                <a:rPr lang="fr-CA" i="1">
                                  <a:latin typeface="Cambria Math"/>
                                </a:rPr>
                                <m:t>+</m:t>
                              </m:r>
                              <m:sSubSup>
                                <m:sSubSupPr>
                                  <m:ctrlPr>
                                    <a:rPr lang="fr-CA" i="1">
                                      <a:latin typeface="Cambria Math"/>
                                    </a:rPr>
                                  </m:ctrlPr>
                                </m:sSubSupPr>
                                <m:e>
                                  <m:sSubSup>
                                    <m:sSubSupPr>
                                      <m:ctrlPr>
                                        <a:rPr lang="fr-CA" i="1">
                                          <a:latin typeface="Cambria Math"/>
                                        </a:rPr>
                                      </m:ctrlPr>
                                    </m:sSubSupPr>
                                    <m:e>
                                      <m:r>
                                        <m:rPr>
                                          <m:sty m:val="p"/>
                                        </m:rPr>
                                        <a:rPr lang="fr-CA">
                                          <a:latin typeface="Cambria Math"/>
                                          <a:ea typeface="Cambria Math"/>
                                        </a:rPr>
                                        <m:t>σ</m:t>
                                      </m:r>
                                    </m:e>
                                    <m:sub>
                                      <m:r>
                                        <m:rPr>
                                          <m:sty m:val="p"/>
                                        </m:rPr>
                                        <a:rPr lang="fr-CA">
                                          <a:latin typeface="Cambria Math"/>
                                          <a:ea typeface="Cambria Math"/>
                                        </a:rPr>
                                        <m:t>b</m:t>
                                      </m:r>
                                    </m:sub>
                                    <m:sup/>
                                  </m:sSubSup>
                                </m:e>
                                <m:sub/>
                                <m:sup>
                                  <m:r>
                                    <a:rPr lang="fr-CA">
                                      <a:latin typeface="Cambria Math"/>
                                    </a:rPr>
                                    <m:t>2</m:t>
                                  </m:r>
                                </m:sup>
                              </m:sSubSup>
                              <m:r>
                                <a:rPr lang="fr-CA" b="0" i="1" smtClean="0">
                                  <a:latin typeface="Cambria Math"/>
                                </a:rPr>
                                <m:t>+</m:t>
                              </m:r>
                              <m:sSubSup>
                                <m:sSubSupPr>
                                  <m:ctrlPr>
                                    <a:rPr lang="fr-CA" i="1" smtClean="0">
                                      <a:solidFill>
                                        <a:srgbClr val="FF0000"/>
                                      </a:solidFill>
                                      <a:latin typeface="Cambria Math"/>
                                    </a:rPr>
                                  </m:ctrlPr>
                                </m:sSubSupPr>
                                <m:e>
                                  <m:sSubSup>
                                    <m:sSubSupPr>
                                      <m:ctrlPr>
                                        <a:rPr lang="fr-CA" i="1">
                                          <a:solidFill>
                                            <a:srgbClr val="FF0000"/>
                                          </a:solidFill>
                                          <a:latin typeface="Cambria Math"/>
                                        </a:rPr>
                                      </m:ctrlPr>
                                    </m:sSubSupPr>
                                    <m:e>
                                      <m:sSubSup>
                                        <m:sSubSupPr>
                                          <m:ctrlPr>
                                            <a:rPr lang="fr-CA" i="1" smtClean="0">
                                              <a:solidFill>
                                                <a:schemeClr val="tx1"/>
                                              </a:solidFill>
                                              <a:latin typeface="Cambria Math"/>
                                            </a:rPr>
                                          </m:ctrlPr>
                                        </m:sSubSupPr>
                                        <m:e>
                                          <m:sSubSup>
                                            <m:sSubSupPr>
                                              <m:ctrlPr>
                                                <a:rPr lang="fr-CA" i="1">
                                                  <a:solidFill>
                                                    <a:schemeClr val="tx1"/>
                                                  </a:solidFill>
                                                  <a:latin typeface="Cambria Math"/>
                                                </a:rPr>
                                              </m:ctrlPr>
                                            </m:sSubSupPr>
                                            <m:e>
                                              <m:r>
                                                <m:rPr>
                                                  <m:sty m:val="p"/>
                                                </m:rPr>
                                                <a:rPr lang="fr-CA" b="0" i="0" smtClean="0">
                                                  <a:solidFill>
                                                    <a:schemeClr val="tx1"/>
                                                  </a:solidFill>
                                                  <a:latin typeface="Cambria Math"/>
                                                </a:rPr>
                                                <m:t>S</m:t>
                                              </m:r>
                                            </m:e>
                                            <m:sub>
                                              <m:r>
                                                <m:rPr>
                                                  <m:sty m:val="p"/>
                                                </m:rPr>
                                                <a:rPr lang="fr-CA">
                                                  <a:solidFill>
                                                    <a:schemeClr val="tx1"/>
                                                  </a:solidFill>
                                                  <a:latin typeface="Cambria Math"/>
                                                  <a:ea typeface="Cambria Math"/>
                                                </a:rPr>
                                                <m:t>b</m:t>
                                              </m:r>
                                            </m:sub>
                                            <m:sup/>
                                          </m:sSubSup>
                                        </m:e>
                                        <m:sub/>
                                        <m:sup>
                                          <m:r>
                                            <a:rPr lang="fr-CA">
                                              <a:solidFill>
                                                <a:schemeClr val="tx1"/>
                                              </a:solidFill>
                                              <a:latin typeface="Cambria Math"/>
                                            </a:rPr>
                                            <m:t>2</m:t>
                                          </m:r>
                                        </m:sup>
                                      </m:sSubSup>
                                      <m:r>
                                        <m:rPr>
                                          <m:sty m:val="p"/>
                                        </m:rPr>
                                        <a:rPr lang="fr-CA">
                                          <a:solidFill>
                                            <a:srgbClr val="FF0000"/>
                                          </a:solidFill>
                                          <a:latin typeface="Cambria Math"/>
                                          <a:ea typeface="Cambria Math"/>
                                        </a:rPr>
                                        <m:t>σ</m:t>
                                      </m:r>
                                    </m:e>
                                    <m:sub>
                                      <m:r>
                                        <m:rPr>
                                          <m:sty m:val="p"/>
                                        </m:rPr>
                                        <a:rPr lang="fr-CA">
                                          <a:solidFill>
                                            <a:srgbClr val="FF0000"/>
                                          </a:solidFill>
                                          <a:latin typeface="Cambria Math"/>
                                          <a:ea typeface="Cambria Math"/>
                                        </a:rPr>
                                        <m:t>p</m:t>
                                      </m:r>
                                    </m:sub>
                                    <m:sup/>
                                  </m:sSubSup>
                                </m:e>
                                <m:sub/>
                                <m:sup>
                                  <m:r>
                                    <a:rPr lang="fr-CA">
                                      <a:solidFill>
                                        <a:srgbClr val="FF0000"/>
                                      </a:solidFill>
                                      <a:latin typeface="Cambria Math"/>
                                    </a:rPr>
                                    <m:t>2</m:t>
                                  </m:r>
                                </m:sup>
                              </m:sSubSup>
                            </m:den>
                          </m:f>
                        </m:e>
                      </m:d>
                    </m:oMath>
                  </m:oMathPara>
                </a14:m>
                <a:endParaRPr lang="en-US"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47964" y="5193196"/>
                <a:ext cx="3780420" cy="98405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578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847092" y="152636"/>
            <a:ext cx="8153400" cy="1143000"/>
          </a:xfrm>
        </p:spPr>
        <p:txBody>
          <a:bodyPr/>
          <a:lstStyle/>
          <a:p>
            <a:r>
              <a:rPr lang="en-US" sz="3200" dirty="0" smtClean="0"/>
              <a:t>Histograms of </a:t>
            </a:r>
            <a:r>
              <a:rPr lang="en-US" sz="3200" dirty="0" err="1" smtClean="0">
                <a:latin typeface="Symbol" panose="05050102010706020507" pitchFamily="18" charset="2"/>
              </a:rPr>
              <a:t>D</a:t>
            </a:r>
            <a:r>
              <a:rPr lang="en-US" sz="3200" dirty="0" err="1" smtClean="0"/>
              <a:t>p</a:t>
            </a:r>
            <a:r>
              <a:rPr lang="en-US" sz="3200" dirty="0" smtClean="0"/>
              <a:t> from </a:t>
            </a:r>
            <a:r>
              <a:rPr lang="en-US" sz="3200" dirty="0"/>
              <a:t>1D-Var </a:t>
            </a:r>
            <a:r>
              <a:rPr lang="en-US" sz="3200" dirty="0" smtClean="0"/>
              <a:t>and model best-fit approaches for Meteosat-10</a:t>
            </a:r>
            <a:endParaRPr lang="en-US" sz="3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870" t="8420" r="8274" b="2045"/>
          <a:stretch/>
        </p:blipFill>
        <p:spPr>
          <a:xfrm>
            <a:off x="4824028" y="1587263"/>
            <a:ext cx="4142561" cy="5154105"/>
          </a:xfrm>
          <a:prstGeom prst="rect">
            <a:avLst/>
          </a:prstGeom>
        </p:spPr>
      </p:pic>
      <p:sp>
        <p:nvSpPr>
          <p:cNvPr id="6" name="TextBox 5"/>
          <p:cNvSpPr txBox="1"/>
          <p:nvPr/>
        </p:nvSpPr>
        <p:spPr>
          <a:xfrm>
            <a:off x="5648546" y="1340768"/>
            <a:ext cx="2850717" cy="276999"/>
          </a:xfrm>
          <a:prstGeom prst="rect">
            <a:avLst/>
          </a:prstGeom>
          <a:noFill/>
        </p:spPr>
        <p:txBody>
          <a:bodyPr wrap="none" rtlCol="0">
            <a:spAutoFit/>
          </a:bodyPr>
          <a:lstStyle/>
          <a:p>
            <a:r>
              <a:rPr lang="en-US" sz="1200" b="1" dirty="0" smtClean="0"/>
              <a:t>Winter period: 15 Dec – 28 Feb 2017 </a:t>
            </a:r>
            <a:endParaRPr lang="en-US" sz="1200" b="1" dirty="0"/>
          </a:p>
        </p:txBody>
      </p:sp>
      <p:sp>
        <p:nvSpPr>
          <p:cNvPr id="5" name="TextBox 4"/>
          <p:cNvSpPr txBox="1"/>
          <p:nvPr/>
        </p:nvSpPr>
        <p:spPr>
          <a:xfrm>
            <a:off x="6638781" y="6541603"/>
            <a:ext cx="881973" cy="307777"/>
          </a:xfrm>
          <a:prstGeom prst="rect">
            <a:avLst/>
          </a:prstGeom>
          <a:noFill/>
        </p:spPr>
        <p:txBody>
          <a:bodyPr wrap="none" rtlCol="0">
            <a:spAutoFit/>
          </a:bodyPr>
          <a:lstStyle/>
          <a:p>
            <a:r>
              <a:rPr lang="fr-CA" sz="1400" dirty="0" err="1" smtClean="0">
                <a:latin typeface="Symbol" panose="05050102010706020507" pitchFamily="18" charset="2"/>
              </a:rPr>
              <a:t>D</a:t>
            </a:r>
            <a:r>
              <a:rPr lang="fr-CA" sz="1400" dirty="0" err="1" smtClean="0"/>
              <a:t>p</a:t>
            </a:r>
            <a:r>
              <a:rPr lang="fr-CA" sz="1400" dirty="0" smtClean="0"/>
              <a:t> (</a:t>
            </a:r>
            <a:r>
              <a:rPr lang="fr-CA" sz="1400" dirty="0" err="1" smtClean="0"/>
              <a:t>hPa</a:t>
            </a:r>
            <a:r>
              <a:rPr lang="fr-CA" sz="1400" dirty="0" smtClean="0"/>
              <a:t>)</a:t>
            </a:r>
            <a:endParaRPr lang="en-US" sz="1400" dirty="0"/>
          </a:p>
        </p:txBody>
      </p:sp>
      <p:grpSp>
        <p:nvGrpSpPr>
          <p:cNvPr id="17" name="Group 16"/>
          <p:cNvGrpSpPr/>
          <p:nvPr/>
        </p:nvGrpSpPr>
        <p:grpSpPr>
          <a:xfrm>
            <a:off x="791580" y="3897052"/>
            <a:ext cx="3572183" cy="2739211"/>
            <a:chOff x="787367" y="1664804"/>
            <a:chExt cx="3572183" cy="2739211"/>
          </a:xfrm>
        </p:grpSpPr>
        <p:sp>
          <p:nvSpPr>
            <p:cNvPr id="18" name="Rectangle 17"/>
            <p:cNvSpPr/>
            <p:nvPr/>
          </p:nvSpPr>
          <p:spPr bwMode="auto">
            <a:xfrm>
              <a:off x="791580" y="1700808"/>
              <a:ext cx="3567970" cy="26770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9" name="TextBox 18"/>
            <p:cNvSpPr txBox="1"/>
            <p:nvPr/>
          </p:nvSpPr>
          <p:spPr>
            <a:xfrm>
              <a:off x="787367" y="1664804"/>
              <a:ext cx="3572183" cy="2739211"/>
            </a:xfrm>
            <a:prstGeom prst="rect">
              <a:avLst/>
            </a:prstGeom>
            <a:noFill/>
          </p:spPr>
          <p:txBody>
            <a:bodyPr wrap="square" rtlCol="0">
              <a:spAutoFit/>
            </a:bodyPr>
            <a:lstStyle/>
            <a:p>
              <a:r>
                <a:rPr lang="en-US" sz="1600" b="1" dirty="0" smtClean="0">
                  <a:solidFill>
                    <a:srgbClr val="FF0000"/>
                  </a:solidFill>
                </a:rPr>
                <a:t>Model best-fit pressure approach</a:t>
              </a:r>
            </a:p>
            <a:p>
              <a:r>
                <a:rPr lang="en-US" sz="1600" dirty="0" err="1" smtClean="0"/>
                <a:t>Salonen</a:t>
              </a:r>
              <a:r>
                <a:rPr lang="en-US" sz="1600" dirty="0" smtClean="0"/>
                <a:t> et al. (2015)</a:t>
              </a:r>
            </a:p>
            <a:p>
              <a:endParaRPr lang="en-US" sz="1400" dirty="0" smtClean="0"/>
            </a:p>
            <a:p>
              <a:r>
                <a:rPr lang="en-US" sz="1200" dirty="0" smtClean="0"/>
                <a:t>        VD = [ (</a:t>
              </a:r>
              <a:r>
                <a:rPr lang="en-US" sz="1200" dirty="0" err="1" smtClean="0"/>
                <a:t>u</a:t>
              </a:r>
              <a:r>
                <a:rPr lang="en-US" sz="1200" baseline="-25000" dirty="0" err="1" smtClean="0"/>
                <a:t>o</a:t>
              </a:r>
              <a:r>
                <a:rPr lang="en-US" sz="1200" dirty="0" smtClean="0"/>
                <a:t> - </a:t>
              </a:r>
              <a:r>
                <a:rPr lang="en-US" sz="1200" dirty="0" err="1" smtClean="0"/>
                <a:t>u</a:t>
              </a:r>
              <a:r>
                <a:rPr lang="en-US" sz="1200" baseline="-25000" dirty="0" err="1" smtClean="0"/>
                <a:t>b</a:t>
              </a:r>
              <a:r>
                <a:rPr lang="en-US" sz="1200" dirty="0" smtClean="0"/>
                <a:t>)</a:t>
              </a:r>
              <a:r>
                <a:rPr lang="en-US" sz="1200" baseline="30000" dirty="0" smtClean="0"/>
                <a:t>2</a:t>
              </a:r>
              <a:r>
                <a:rPr lang="en-US" sz="1200" dirty="0" smtClean="0"/>
                <a:t> + (</a:t>
              </a:r>
              <a:r>
                <a:rPr lang="en-US" sz="1200" dirty="0" err="1"/>
                <a:t>v</a:t>
              </a:r>
              <a:r>
                <a:rPr lang="en-US" sz="1200" baseline="-25000" dirty="0" err="1" smtClean="0"/>
                <a:t>o</a:t>
              </a:r>
              <a:r>
                <a:rPr lang="en-US" sz="1200" dirty="0" smtClean="0"/>
                <a:t> </a:t>
              </a:r>
              <a:r>
                <a:rPr lang="en-US" sz="1200" dirty="0"/>
                <a:t>- </a:t>
              </a:r>
              <a:r>
                <a:rPr lang="en-US" sz="1200" dirty="0" err="1"/>
                <a:t>v</a:t>
              </a:r>
              <a:r>
                <a:rPr lang="en-US" sz="1200" baseline="-25000" dirty="0" err="1" smtClean="0"/>
                <a:t>b</a:t>
              </a:r>
              <a:r>
                <a:rPr lang="en-US" sz="1200" dirty="0" smtClean="0"/>
                <a:t>)</a:t>
              </a:r>
              <a:r>
                <a:rPr lang="en-US" sz="1200" baseline="30000" dirty="0" smtClean="0"/>
                <a:t>2</a:t>
              </a:r>
              <a:r>
                <a:rPr lang="en-US" sz="1200" dirty="0" smtClean="0"/>
                <a:t> ]</a:t>
              </a:r>
              <a:r>
                <a:rPr lang="en-US" sz="1200" baseline="30000" dirty="0" smtClean="0"/>
                <a:t>1/2</a:t>
              </a:r>
            </a:p>
            <a:p>
              <a:endParaRPr lang="en-US" sz="1200" dirty="0" smtClean="0"/>
            </a:p>
            <a:p>
              <a:pPr marL="342900" indent="-342900">
                <a:buAutoNum type="arabicPeriod"/>
              </a:pPr>
              <a:r>
                <a:rPr lang="en-US" sz="1200" dirty="0" err="1" smtClean="0"/>
                <a:t>VD</a:t>
              </a:r>
              <a:r>
                <a:rPr lang="en-US" sz="1200" baseline="-25000" dirty="0" err="1" smtClean="0"/>
                <a:t>min</a:t>
              </a:r>
              <a:r>
                <a:rPr lang="en-US" sz="1200" dirty="0" smtClean="0"/>
                <a:t> &lt; 4 m/s</a:t>
              </a:r>
            </a:p>
            <a:p>
              <a:pPr marL="342900" indent="-342900">
                <a:buAutoNum type="arabicPeriod"/>
              </a:pPr>
              <a:endParaRPr lang="en-US" sz="1200" dirty="0" smtClean="0"/>
            </a:p>
            <a:p>
              <a:pPr marL="342900" indent="-342900">
                <a:buAutoNum type="arabicPeriod"/>
              </a:pPr>
              <a:r>
                <a:rPr lang="en-US" sz="1200" dirty="0" err="1"/>
                <a:t>VD</a:t>
              </a:r>
              <a:r>
                <a:rPr lang="en-US" sz="1200" baseline="-25000" dirty="0" err="1"/>
                <a:t>min</a:t>
              </a:r>
              <a:r>
                <a:rPr lang="en-US" sz="1200" baseline="-25000" dirty="0"/>
                <a:t> </a:t>
              </a:r>
              <a:r>
                <a:rPr lang="en-US" sz="1200" dirty="0" smtClean="0"/>
                <a:t>&lt; </a:t>
              </a:r>
              <a:r>
                <a:rPr lang="en-US" sz="1200" dirty="0"/>
                <a:t>(VD </a:t>
              </a:r>
              <a:r>
                <a:rPr lang="en-US" sz="1200" dirty="0" smtClean="0"/>
                <a:t>- 2 m/s) for |</a:t>
              </a:r>
              <a:r>
                <a:rPr lang="en-US" sz="1200" dirty="0" err="1" smtClean="0"/>
                <a:t>p</a:t>
              </a:r>
              <a:r>
                <a:rPr lang="en-US" sz="1200" baseline="-25000" dirty="0" err="1" smtClean="0"/>
                <a:t>o</a:t>
              </a:r>
              <a:r>
                <a:rPr lang="en-US" sz="1200" dirty="0" smtClean="0"/>
                <a:t> – </a:t>
              </a:r>
              <a:r>
                <a:rPr lang="en-US" sz="1200" dirty="0" err="1" smtClean="0"/>
                <a:t>p</a:t>
              </a:r>
              <a:r>
                <a:rPr lang="en-US" sz="1200" baseline="-25000" dirty="0" err="1" smtClean="0"/>
                <a:t>min</a:t>
              </a:r>
              <a:r>
                <a:rPr lang="en-US" sz="1200" dirty="0" smtClean="0"/>
                <a:t>| &gt; 100 </a:t>
              </a:r>
              <a:r>
                <a:rPr lang="en-US" sz="1200" dirty="0" err="1" smtClean="0"/>
                <a:t>hPa</a:t>
              </a:r>
              <a:endParaRPr lang="en-US" sz="1200" dirty="0"/>
            </a:p>
            <a:p>
              <a:endParaRPr lang="en-US" dirty="0" smtClean="0"/>
            </a:p>
            <a:p>
              <a:r>
                <a:rPr lang="en-US" sz="1600" dirty="0" smtClean="0"/>
                <a:t>In case of multiple minima, the minimum closest to the originally assigned pressure (</a:t>
              </a:r>
              <a:r>
                <a:rPr lang="en-US" sz="1600" dirty="0" err="1" smtClean="0"/>
                <a:t>p</a:t>
              </a:r>
              <a:r>
                <a:rPr lang="en-US" sz="1600" baseline="-25000" dirty="0" err="1" smtClean="0"/>
                <a:t>o</a:t>
              </a:r>
              <a:r>
                <a:rPr lang="en-US" sz="1600" dirty="0" smtClean="0"/>
                <a:t>) is chosen.</a:t>
              </a:r>
              <a:endParaRPr lang="en-US" sz="1600" dirty="0"/>
            </a:p>
          </p:txBody>
        </p:sp>
      </p:grpSp>
      <p:grpSp>
        <p:nvGrpSpPr>
          <p:cNvPr id="21" name="Group 20"/>
          <p:cNvGrpSpPr/>
          <p:nvPr/>
        </p:nvGrpSpPr>
        <p:grpSpPr>
          <a:xfrm>
            <a:off x="755576" y="1664804"/>
            <a:ext cx="3717074" cy="1908212"/>
            <a:chOff x="755576" y="4581128"/>
            <a:chExt cx="3717074" cy="1908212"/>
          </a:xfrm>
        </p:grpSpPr>
        <p:sp>
          <p:nvSpPr>
            <p:cNvPr id="22" name="Rectangle 21"/>
            <p:cNvSpPr/>
            <p:nvPr/>
          </p:nvSpPr>
          <p:spPr bwMode="auto">
            <a:xfrm>
              <a:off x="791580" y="4581128"/>
              <a:ext cx="3567970" cy="19082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23" name="TextBox 22"/>
                <p:cNvSpPr txBox="1"/>
                <p:nvPr/>
              </p:nvSpPr>
              <p:spPr>
                <a:xfrm>
                  <a:off x="755576" y="4957912"/>
                  <a:ext cx="3708412" cy="559320"/>
                </a:xfrm>
                <a:prstGeom prst="rect">
                  <a:avLst/>
                </a:prstGeom>
                <a:noFill/>
              </p:spPr>
              <p:txBody>
                <a:bodyPr wrap="square" rtlCol="0">
                  <a:spAutoFit/>
                </a:bodyPr>
                <a:lstStyle/>
                <a:p>
                  <a:r>
                    <a:rPr lang="fr-CA" sz="1600" b="0" dirty="0" smtClean="0"/>
                    <a:t>J</a:t>
                  </a:r>
                  <a14:m>
                    <m:oMath xmlns:m="http://schemas.openxmlformats.org/officeDocument/2006/math">
                      <m:d>
                        <m:dPr>
                          <m:ctrlPr>
                            <a:rPr lang="fr-CA" sz="1600" b="0" i="1" smtClean="0">
                              <a:latin typeface="Cambria Math"/>
                              <a:ea typeface="Cambria Math"/>
                            </a:rPr>
                          </m:ctrlPr>
                        </m:dPr>
                        <m:e>
                          <m:r>
                            <a:rPr lang="fr-CA" sz="1600" b="0" i="0" smtClean="0">
                              <a:latin typeface="Cambria Math"/>
                              <a:ea typeface="Cambria Math"/>
                            </a:rPr>
                            <m:t>∆</m:t>
                          </m:r>
                          <m:r>
                            <m:rPr>
                              <m:sty m:val="p"/>
                            </m:rPr>
                            <a:rPr lang="fr-CA" sz="1600" b="0" i="0" smtClean="0">
                              <a:latin typeface="Cambria Math"/>
                              <a:ea typeface="Cambria Math"/>
                            </a:rPr>
                            <m:t>p</m:t>
                          </m:r>
                        </m:e>
                      </m:d>
                      <m:r>
                        <a:rPr lang="fr-CA" sz="1600" b="0" i="0" smtClean="0">
                          <a:latin typeface="Cambria Math"/>
                          <a:ea typeface="Cambria Math"/>
                        </a:rPr>
                        <m:t>=</m:t>
                      </m:r>
                      <m:f>
                        <m:fPr>
                          <m:ctrlPr>
                            <a:rPr lang="fr-CA" sz="1600" b="1" i="1">
                              <a:latin typeface="Cambria Math"/>
                            </a:rPr>
                          </m:ctrlPr>
                        </m:fPr>
                        <m:num>
                          <m:r>
                            <a:rPr lang="fr-CA" sz="1600" i="0">
                              <a:latin typeface="Cambria Math"/>
                              <a:ea typeface="Cambria Math"/>
                            </a:rPr>
                            <m:t>0.5</m:t>
                          </m:r>
                          <m:sSup>
                            <m:sSupPr>
                              <m:ctrlPr>
                                <a:rPr lang="fr-CA" sz="1600" i="1">
                                  <a:latin typeface="Cambria Math"/>
                                  <a:ea typeface="Cambria Math"/>
                                </a:rPr>
                              </m:ctrlPr>
                            </m:sSupPr>
                            <m:e>
                              <m:d>
                                <m:dPr>
                                  <m:ctrlPr>
                                    <a:rPr lang="fr-CA" sz="1600" i="1" smtClean="0">
                                      <a:latin typeface="Cambria Math"/>
                                      <a:ea typeface="Cambria Math"/>
                                    </a:rPr>
                                  </m:ctrlPr>
                                </m:dPr>
                                <m:e>
                                  <m:sSub>
                                    <m:sSubPr>
                                      <m:ctrlPr>
                                        <a:rPr lang="fr-CA" sz="1600" i="1">
                                          <a:latin typeface="Cambria Math"/>
                                          <a:ea typeface="Cambria Math"/>
                                        </a:rPr>
                                      </m:ctrlPr>
                                    </m:sSubPr>
                                    <m:e>
                                      <m:r>
                                        <m:rPr>
                                          <m:sty m:val="p"/>
                                        </m:rPr>
                                        <a:rPr lang="fr-CA" sz="1600" i="0">
                                          <a:latin typeface="Cambria Math"/>
                                          <a:ea typeface="Cambria Math"/>
                                        </a:rPr>
                                        <m:t>u</m:t>
                                      </m:r>
                                    </m:e>
                                    <m:sub>
                                      <m:r>
                                        <m:rPr>
                                          <m:sty m:val="p"/>
                                        </m:rPr>
                                        <a:rPr lang="fr-CA" sz="1600" i="0">
                                          <a:latin typeface="Cambria Math"/>
                                          <a:ea typeface="Cambria Math"/>
                                        </a:rPr>
                                        <m:t>o</m:t>
                                      </m:r>
                                    </m:sub>
                                  </m:sSub>
                                  <m:r>
                                    <a:rPr lang="fr-CA" sz="1600" i="0">
                                      <a:latin typeface="Cambria Math"/>
                                      <a:ea typeface="Cambria Math"/>
                                    </a:rPr>
                                    <m:t>−</m:t>
                                  </m:r>
                                  <m:sSub>
                                    <m:sSubPr>
                                      <m:ctrlPr>
                                        <a:rPr lang="fr-CA" sz="1600" i="1">
                                          <a:latin typeface="Cambria Math"/>
                                          <a:ea typeface="Cambria Math"/>
                                        </a:rPr>
                                      </m:ctrlPr>
                                    </m:sSubPr>
                                    <m:e>
                                      <m:r>
                                        <m:rPr>
                                          <m:sty m:val="p"/>
                                        </m:rPr>
                                        <a:rPr lang="fr-CA" sz="1600" i="0">
                                          <a:latin typeface="Cambria Math"/>
                                          <a:ea typeface="Cambria Math"/>
                                        </a:rPr>
                                        <m:t>u</m:t>
                                      </m:r>
                                    </m:e>
                                    <m:sub>
                                      <m:r>
                                        <m:rPr>
                                          <m:sty m:val="p"/>
                                        </m:rPr>
                                        <a:rPr lang="fr-CA" sz="1600" i="0">
                                          <a:latin typeface="Cambria Math"/>
                                          <a:ea typeface="Cambria Math"/>
                                        </a:rPr>
                                        <m:t>b</m:t>
                                      </m:r>
                                    </m:sub>
                                  </m:sSub>
                                </m:e>
                              </m:d>
                            </m:e>
                            <m:sup>
                              <m:r>
                                <a:rPr lang="fr-CA" sz="1600" i="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i="0">
                                      <a:latin typeface="Cambria Math"/>
                                      <a:ea typeface="Cambria Math"/>
                                    </a:rPr>
                                    <m:t>σ</m:t>
                                  </m:r>
                                </m:e>
                                <m:sub>
                                  <m:r>
                                    <m:rPr>
                                      <m:sty m:val="p"/>
                                    </m:rPr>
                                    <a:rPr lang="en-US" sz="1600" b="0" i="0" smtClean="0">
                                      <a:latin typeface="Cambria Math"/>
                                      <a:ea typeface="Cambria Math"/>
                                    </a:rPr>
                                    <m:t>u</m:t>
                                  </m:r>
                                  <m:r>
                                    <m:rPr>
                                      <m:sty m:val="p"/>
                                    </m:rPr>
                                    <a:rPr lang="fr-CA" sz="1600" b="0" i="0" smtClean="0">
                                      <a:latin typeface="Cambria Math"/>
                                      <a:ea typeface="Cambria Math"/>
                                    </a:rPr>
                                    <m:t>t</m:t>
                                  </m:r>
                                </m:sub>
                                <m:sup/>
                              </m:sSubSup>
                            </m:e>
                            <m:sub/>
                            <m:sup>
                              <m:r>
                                <a:rPr lang="fr-CA" sz="1600" i="0">
                                  <a:latin typeface="Cambria Math"/>
                                </a:rPr>
                                <m:t>2</m:t>
                              </m:r>
                            </m:sup>
                          </m:sSubSup>
                          <m:r>
                            <a:rPr lang="fr-CA" sz="1600" b="0" i="0" smtClean="0">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i="0">
                                      <a:latin typeface="Cambria Math"/>
                                      <a:ea typeface="Cambria Math"/>
                                    </a:rPr>
                                    <m:t>σ</m:t>
                                  </m:r>
                                </m:e>
                                <m:sub>
                                  <m:r>
                                    <m:rPr>
                                      <m:sty m:val="p"/>
                                    </m:rPr>
                                    <a:rPr lang="en-US" sz="1600" b="0" i="0" smtClean="0">
                                      <a:latin typeface="Cambria Math"/>
                                      <a:ea typeface="Cambria Math"/>
                                    </a:rPr>
                                    <m:t>u</m:t>
                                  </m:r>
                                  <m:r>
                                    <m:rPr>
                                      <m:sty m:val="p"/>
                                    </m:rPr>
                                    <a:rPr lang="fr-CA" sz="1600" b="0" i="0" smtClean="0">
                                      <a:latin typeface="Cambria Math"/>
                                      <a:ea typeface="Cambria Math"/>
                                    </a:rPr>
                                    <m:t>b</m:t>
                                  </m:r>
                                </m:sub>
                                <m:sup/>
                              </m:sSubSup>
                            </m:e>
                            <m:sub/>
                            <m:sup>
                              <m:r>
                                <a:rPr lang="fr-CA" sz="1600" i="0">
                                  <a:latin typeface="Cambria Math"/>
                                </a:rPr>
                                <m:t>2</m:t>
                              </m:r>
                            </m:sup>
                          </m:sSubSup>
                        </m:den>
                      </m:f>
                      <m:r>
                        <a:rPr lang="fr-CA" sz="1600">
                          <a:latin typeface="Cambria Math"/>
                        </a:rPr>
                        <m:t>+</m:t>
                      </m:r>
                      <m:f>
                        <m:fPr>
                          <m:ctrlPr>
                            <a:rPr lang="fr-CA" sz="1600" b="1" i="1">
                              <a:latin typeface="Cambria Math"/>
                            </a:rPr>
                          </m:ctrlPr>
                        </m:fPr>
                        <m:num>
                          <m:r>
                            <a:rPr lang="fr-CA" sz="1600">
                              <a:latin typeface="Cambria Math"/>
                              <a:ea typeface="Cambria Math"/>
                            </a:rPr>
                            <m:t>0.5</m:t>
                          </m:r>
                          <m:sSup>
                            <m:sSupPr>
                              <m:ctrlPr>
                                <a:rPr lang="fr-CA" sz="1600" i="1">
                                  <a:latin typeface="Cambria Math"/>
                                  <a:ea typeface="Cambria Math"/>
                                </a:rPr>
                              </m:ctrlPr>
                            </m:sSupPr>
                            <m:e>
                              <m:d>
                                <m:dPr>
                                  <m:ctrlPr>
                                    <a:rPr lang="fr-CA" sz="1600" i="1">
                                      <a:latin typeface="Cambria Math"/>
                                      <a:ea typeface="Cambria Math"/>
                                    </a:rPr>
                                  </m:ctrlPr>
                                </m:dPr>
                                <m:e>
                                  <m:sSub>
                                    <m:sSubPr>
                                      <m:ctrlPr>
                                        <a:rPr lang="fr-CA" sz="1600" i="1">
                                          <a:latin typeface="Cambria Math"/>
                                          <a:ea typeface="Cambria Math"/>
                                        </a:rPr>
                                      </m:ctrlPr>
                                    </m:sSubPr>
                                    <m:e>
                                      <m:r>
                                        <m:rPr>
                                          <m:sty m:val="p"/>
                                        </m:rPr>
                                        <a:rPr lang="en-US" sz="1600" b="0" i="0" smtClean="0">
                                          <a:latin typeface="Cambria Math"/>
                                          <a:ea typeface="Cambria Math"/>
                                        </a:rPr>
                                        <m:t>v</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en-US" sz="1600" b="0" i="0" smtClean="0">
                                          <a:latin typeface="Cambria Math"/>
                                          <a:ea typeface="Cambria Math"/>
                                        </a:rPr>
                                        <m:t>v</m:t>
                                      </m:r>
                                    </m:e>
                                    <m:sub>
                                      <m:r>
                                        <m:rPr>
                                          <m:sty m:val="p"/>
                                        </m:rPr>
                                        <a:rPr lang="fr-CA" sz="1600">
                                          <a:latin typeface="Cambria Math"/>
                                          <a:ea typeface="Cambria Math"/>
                                        </a:rPr>
                                        <m:t>b</m:t>
                                      </m:r>
                                    </m:sub>
                                  </m:sSub>
                                </m:e>
                              </m:d>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en-US" sz="1600" b="0" i="0" smtClean="0">
                                      <a:latin typeface="Cambria Math"/>
                                      <a:ea typeface="Cambria Math"/>
                                    </a:rPr>
                                    <m:t>v</m:t>
                                  </m:r>
                                  <m:r>
                                    <m:rPr>
                                      <m:sty m:val="p"/>
                                    </m:rPr>
                                    <a:rPr lang="fr-CA" sz="1600">
                                      <a:latin typeface="Cambria Math"/>
                                      <a:ea typeface="Cambria Math"/>
                                    </a:rPr>
                                    <m:t>t</m:t>
                                  </m:r>
                                </m:sub>
                                <m:sup/>
                              </m:sSubSup>
                            </m:e>
                            <m:sub/>
                            <m:sup>
                              <m:r>
                                <a:rPr lang="fr-CA" sz="1600">
                                  <a:latin typeface="Cambria Math"/>
                                </a:rPr>
                                <m:t>2</m:t>
                              </m:r>
                            </m:sup>
                          </m:sSubSup>
                          <m:r>
                            <a:rPr lang="fr-CA" sz="1600" i="1">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en-US" sz="1600" b="0" i="0" smtClean="0">
                                      <a:latin typeface="Cambria Math"/>
                                      <a:ea typeface="Cambria Math"/>
                                    </a:rPr>
                                    <m:t>v</m:t>
                                  </m:r>
                                  <m:r>
                                    <m:rPr>
                                      <m:sty m:val="p"/>
                                    </m:rPr>
                                    <a:rPr lang="fr-CA" sz="1600">
                                      <a:latin typeface="Cambria Math"/>
                                      <a:ea typeface="Cambria Math"/>
                                    </a:rPr>
                                    <m:t>b</m:t>
                                  </m:r>
                                </m:sub>
                                <m:sup/>
                              </m:sSubSup>
                            </m:e>
                            <m:sub/>
                            <m:sup>
                              <m:r>
                                <a:rPr lang="fr-CA" sz="1600">
                                  <a:latin typeface="Cambria Math"/>
                                </a:rPr>
                                <m:t>2</m:t>
                              </m:r>
                            </m:sup>
                          </m:sSubSup>
                        </m:den>
                      </m:f>
                      <m:r>
                        <a:rPr lang="en-US" sz="1600" b="0" i="1" smtClean="0">
                          <a:latin typeface="Cambria Math"/>
                        </a:rPr>
                        <m:t>+</m:t>
                      </m:r>
                      <m:f>
                        <m:fPr>
                          <m:ctrlPr>
                            <a:rPr lang="fr-CA" sz="1600" i="1">
                              <a:latin typeface="Cambria Math"/>
                            </a:rPr>
                          </m:ctrlPr>
                        </m:fPr>
                        <m:num>
                          <m:r>
                            <a:rPr lang="fr-CA" sz="1600">
                              <a:latin typeface="Cambria Math"/>
                              <a:ea typeface="Cambria Math"/>
                            </a:rPr>
                            <m:t>0.5</m:t>
                          </m:r>
                          <m:r>
                            <a:rPr lang="fr-CA" sz="1600" i="1">
                              <a:latin typeface="Cambria Math"/>
                              <a:ea typeface="Cambria Math"/>
                            </a:rPr>
                            <m:t>∆</m:t>
                          </m:r>
                          <m:sSup>
                            <m:sSupPr>
                              <m:ctrlPr>
                                <a:rPr lang="fr-CA" sz="1600" i="1">
                                  <a:latin typeface="Cambria Math"/>
                                  <a:ea typeface="Cambria Math"/>
                                </a:rPr>
                              </m:ctrlPr>
                            </m:sSupPr>
                            <m:e>
                              <m:r>
                                <m:rPr>
                                  <m:sty m:val="p"/>
                                </m:rPr>
                                <a:rPr lang="fr-CA" sz="1600">
                                  <a:latin typeface="Cambria Math"/>
                                  <a:ea typeface="Cambria Math"/>
                                </a:rPr>
                                <m:t>p</m:t>
                              </m:r>
                            </m:e>
                            <m:sup>
                              <m:r>
                                <a:rPr lang="fr-CA" sz="1600" i="1">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p</m:t>
                                  </m:r>
                                </m:sub>
                                <m:sup/>
                              </m:sSubSup>
                            </m:e>
                            <m:sub/>
                            <m:sup>
                              <m:r>
                                <a:rPr lang="fr-CA" sz="1600">
                                  <a:latin typeface="Cambria Math"/>
                                </a:rPr>
                                <m:t>2</m:t>
                              </m:r>
                            </m:sup>
                          </m:sSubSup>
                        </m:den>
                      </m:f>
                    </m:oMath>
                  </a14:m>
                  <a:endParaRPr lang="en-US" sz="1600" dirty="0">
                    <a:latin typeface="+mn-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55576" y="4957912"/>
                  <a:ext cx="3708412" cy="559320"/>
                </a:xfrm>
                <a:prstGeom prst="rect">
                  <a:avLst/>
                </a:prstGeom>
                <a:blipFill rotWithShape="1">
                  <a:blip r:embed="rId3"/>
                  <a:stretch>
                    <a:fillRect l="-987"/>
                  </a:stretch>
                </a:blipFill>
              </p:spPr>
              <p:txBody>
                <a:bodyPr/>
                <a:lstStyle/>
                <a:p>
                  <a:r>
                    <a:rPr lang="en-US">
                      <a:noFill/>
                    </a:rPr>
                    <a:t> </a:t>
                  </a:r>
                </a:p>
              </p:txBody>
            </p:sp>
          </mc:Fallback>
        </mc:AlternateContent>
        <p:sp>
          <p:nvSpPr>
            <p:cNvPr id="24" name="TextBox 23"/>
            <p:cNvSpPr txBox="1"/>
            <p:nvPr/>
          </p:nvSpPr>
          <p:spPr>
            <a:xfrm>
              <a:off x="791580" y="4581128"/>
              <a:ext cx="1813189" cy="338554"/>
            </a:xfrm>
            <a:prstGeom prst="rect">
              <a:avLst/>
            </a:prstGeom>
            <a:noFill/>
          </p:spPr>
          <p:txBody>
            <a:bodyPr wrap="none" rtlCol="0">
              <a:spAutoFit/>
            </a:bodyPr>
            <a:lstStyle/>
            <a:p>
              <a:r>
                <a:rPr lang="en-US" sz="1600" b="1" dirty="0" smtClean="0">
                  <a:solidFill>
                    <a:srgbClr val="0033CC"/>
                  </a:solidFill>
                </a:rPr>
                <a:t>1D-Var approach</a:t>
              </a:r>
              <a:endParaRPr lang="en-US" sz="1600" b="1" dirty="0">
                <a:solidFill>
                  <a:srgbClr val="0033CC"/>
                </a:solidFill>
              </a:endParaRPr>
            </a:p>
          </p:txBody>
        </p:sp>
        <p:sp>
          <p:nvSpPr>
            <p:cNvPr id="25" name="Rectangle 24"/>
            <p:cNvSpPr/>
            <p:nvPr/>
          </p:nvSpPr>
          <p:spPr>
            <a:xfrm>
              <a:off x="791580" y="5586335"/>
              <a:ext cx="3681070" cy="830997"/>
            </a:xfrm>
            <a:prstGeom prst="rect">
              <a:avLst/>
            </a:prstGeom>
          </p:spPr>
          <p:txBody>
            <a:bodyPr wrap="square">
              <a:spAutoFit/>
            </a:bodyPr>
            <a:lstStyle/>
            <a:p>
              <a:r>
                <a:rPr lang="en-US" sz="1600" dirty="0"/>
                <a:t>In case of multiple minima, the minimum closest to the originally assigned pressure (</a:t>
              </a:r>
              <a:r>
                <a:rPr lang="en-US" sz="1600" dirty="0" err="1"/>
                <a:t>p</a:t>
              </a:r>
              <a:r>
                <a:rPr lang="en-US" sz="1600" baseline="-25000" dirty="0" err="1"/>
                <a:t>o</a:t>
              </a:r>
              <a:r>
                <a:rPr lang="en-US" sz="1600" dirty="0"/>
                <a:t>) is chosen.</a:t>
              </a:r>
            </a:p>
          </p:txBody>
        </p:sp>
      </p:grpSp>
      <p:cxnSp>
        <p:nvCxnSpPr>
          <p:cNvPr id="11" name="Straight Arrow Connector 10"/>
          <p:cNvCxnSpPr/>
          <p:nvPr/>
        </p:nvCxnSpPr>
        <p:spPr bwMode="auto">
          <a:xfrm flipV="1">
            <a:off x="4139952" y="4977172"/>
            <a:ext cx="1872208" cy="3960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Rectangle 7"/>
          <p:cNvSpPr/>
          <p:nvPr/>
        </p:nvSpPr>
        <p:spPr bwMode="auto">
          <a:xfrm>
            <a:off x="8100392" y="1628800"/>
            <a:ext cx="648072" cy="216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6" name="Rectangle 25"/>
          <p:cNvSpPr/>
          <p:nvPr/>
        </p:nvSpPr>
        <p:spPr bwMode="auto">
          <a:xfrm>
            <a:off x="8100392" y="5444934"/>
            <a:ext cx="648072" cy="216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7" name="Rectangle 26"/>
          <p:cNvSpPr/>
          <p:nvPr/>
        </p:nvSpPr>
        <p:spPr bwMode="auto">
          <a:xfrm>
            <a:off x="8100392" y="4184794"/>
            <a:ext cx="648072" cy="216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8" name="Rectangle 27"/>
          <p:cNvSpPr/>
          <p:nvPr/>
        </p:nvSpPr>
        <p:spPr bwMode="auto">
          <a:xfrm>
            <a:off x="8100392" y="2924654"/>
            <a:ext cx="648072" cy="216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9" name="TextBox 8"/>
          <p:cNvSpPr txBox="1"/>
          <p:nvPr/>
        </p:nvSpPr>
        <p:spPr>
          <a:xfrm>
            <a:off x="7277935" y="1592796"/>
            <a:ext cx="1614545" cy="461665"/>
          </a:xfrm>
          <a:prstGeom prst="rect">
            <a:avLst/>
          </a:prstGeom>
          <a:noFill/>
        </p:spPr>
        <p:txBody>
          <a:bodyPr wrap="none" rtlCol="0">
            <a:spAutoFit/>
          </a:bodyPr>
          <a:lstStyle/>
          <a:p>
            <a:r>
              <a:rPr lang="fr-CA" sz="1200" b="1" dirty="0" smtClean="0">
                <a:solidFill>
                  <a:srgbClr val="0033CC"/>
                </a:solidFill>
              </a:rPr>
              <a:t>Blue: 1D-Var</a:t>
            </a:r>
          </a:p>
          <a:p>
            <a:r>
              <a:rPr lang="fr-CA" sz="1200" b="1" dirty="0" err="1" smtClean="0">
                <a:solidFill>
                  <a:srgbClr val="FF0000"/>
                </a:solidFill>
              </a:rPr>
              <a:t>Red</a:t>
            </a:r>
            <a:r>
              <a:rPr lang="fr-CA" sz="1200" b="1" dirty="0" smtClean="0">
                <a:solidFill>
                  <a:srgbClr val="FF0000"/>
                </a:solidFill>
              </a:rPr>
              <a:t>: Model best-fit</a:t>
            </a:r>
            <a:endParaRPr lang="en-US" sz="1200" b="1" dirty="0">
              <a:solidFill>
                <a:srgbClr val="FF0000"/>
              </a:solidFill>
            </a:endParaRPr>
          </a:p>
        </p:txBody>
      </p:sp>
      <p:cxnSp>
        <p:nvCxnSpPr>
          <p:cNvPr id="29" name="Straight Arrow Connector 28"/>
          <p:cNvCxnSpPr/>
          <p:nvPr/>
        </p:nvCxnSpPr>
        <p:spPr bwMode="auto">
          <a:xfrm flipV="1">
            <a:off x="4359550" y="5129572"/>
            <a:ext cx="3524818" cy="3153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3368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671" y="1542752"/>
            <a:ext cx="4033837" cy="275034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163" y="4113076"/>
            <a:ext cx="4033837" cy="275034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187" y="1542752"/>
            <a:ext cx="4033837" cy="27503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87" y="4113076"/>
            <a:ext cx="4033837" cy="2750344"/>
          </a:xfrm>
          <a:prstGeom prst="rect">
            <a:avLst/>
          </a:prstGeom>
        </p:spPr>
      </p:pic>
      <p:sp>
        <p:nvSpPr>
          <p:cNvPr id="12" name="Title 1"/>
          <p:cNvSpPr>
            <a:spLocks noGrp="1"/>
          </p:cNvSpPr>
          <p:nvPr>
            <p:ph type="title"/>
          </p:nvPr>
        </p:nvSpPr>
        <p:spPr>
          <a:xfrm>
            <a:off x="762000" y="274638"/>
            <a:ext cx="8153400" cy="1143000"/>
          </a:xfrm>
        </p:spPr>
        <p:txBody>
          <a:bodyPr/>
          <a:lstStyle/>
          <a:p>
            <a:pPr algn="ctr"/>
            <a:r>
              <a:rPr lang="en-US" sz="2800" dirty="0" smtClean="0"/>
              <a:t>Verification scores for the first experiment</a:t>
            </a:r>
            <a:r>
              <a:rPr lang="fr-CA" sz="2400" dirty="0" smtClean="0"/>
              <a:t/>
            </a:r>
            <a:br>
              <a:rPr lang="fr-CA" sz="2400" dirty="0" smtClean="0"/>
            </a:br>
            <a:r>
              <a:rPr lang="fr-CA" sz="1400" dirty="0" smtClean="0">
                <a:solidFill>
                  <a:schemeClr val="tx1"/>
                </a:solidFill>
              </a:rPr>
              <a:t>(</a:t>
            </a:r>
            <a:r>
              <a:rPr lang="en-US" sz="1400" dirty="0">
                <a:solidFill>
                  <a:schemeClr val="tx1"/>
                </a:solidFill>
              </a:rPr>
              <a:t>tracking error </a:t>
            </a:r>
            <a:r>
              <a:rPr lang="en-US" sz="1400" dirty="0" smtClean="0">
                <a:solidFill>
                  <a:schemeClr val="tx1"/>
                </a:solidFill>
              </a:rPr>
              <a:t>and reassigned pressure level)</a:t>
            </a:r>
            <a:endParaRPr lang="en-US" sz="1400" dirty="0">
              <a:solidFill>
                <a:schemeClr val="tx1"/>
              </a:solidFill>
            </a:endParaRPr>
          </a:p>
        </p:txBody>
      </p:sp>
      <p:sp>
        <p:nvSpPr>
          <p:cNvPr id="13" name="TextBox 12"/>
          <p:cNvSpPr txBox="1"/>
          <p:nvPr/>
        </p:nvSpPr>
        <p:spPr>
          <a:xfrm>
            <a:off x="1214505" y="3609020"/>
            <a:ext cx="909223"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smtClean="0"/>
              <a:t>Radiosondes</a:t>
            </a:r>
            <a:endParaRPr lang="en-US" sz="900" b="1" dirty="0"/>
          </a:p>
        </p:txBody>
      </p:sp>
      <p:sp>
        <p:nvSpPr>
          <p:cNvPr id="14" name="TextBox 13"/>
          <p:cNvSpPr txBox="1"/>
          <p:nvPr/>
        </p:nvSpPr>
        <p:spPr>
          <a:xfrm>
            <a:off x="5570989" y="3635732"/>
            <a:ext cx="909223"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smtClean="0"/>
              <a:t>Radiosondes</a:t>
            </a:r>
            <a:endParaRPr lang="en-US" sz="900" b="1" dirty="0"/>
          </a:p>
        </p:txBody>
      </p:sp>
      <p:sp>
        <p:nvSpPr>
          <p:cNvPr id="15" name="TextBox 14"/>
          <p:cNvSpPr txBox="1"/>
          <p:nvPr/>
        </p:nvSpPr>
        <p:spPr>
          <a:xfrm>
            <a:off x="1212036" y="6192016"/>
            <a:ext cx="947696"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err="1" smtClean="0"/>
              <a:t>Own-Analysis</a:t>
            </a:r>
            <a:endParaRPr lang="en-US" sz="900" b="1" dirty="0"/>
          </a:p>
        </p:txBody>
      </p:sp>
      <p:sp>
        <p:nvSpPr>
          <p:cNvPr id="16" name="TextBox 15"/>
          <p:cNvSpPr txBox="1"/>
          <p:nvPr/>
        </p:nvSpPr>
        <p:spPr>
          <a:xfrm>
            <a:off x="5568520" y="6201308"/>
            <a:ext cx="947696"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err="1" smtClean="0"/>
              <a:t>Own-Analysis</a:t>
            </a:r>
            <a:endParaRPr lang="en-US" sz="900" b="1" dirty="0"/>
          </a:p>
        </p:txBody>
      </p:sp>
      <p:sp>
        <p:nvSpPr>
          <p:cNvPr id="4" name="TextBox 3"/>
          <p:cNvSpPr txBox="1"/>
          <p:nvPr/>
        </p:nvSpPr>
        <p:spPr>
          <a:xfrm>
            <a:off x="1247719" y="1387805"/>
            <a:ext cx="3000245" cy="276999"/>
          </a:xfrm>
          <a:prstGeom prst="rect">
            <a:avLst/>
          </a:prstGeom>
          <a:noFill/>
        </p:spPr>
        <p:txBody>
          <a:bodyPr wrap="none" rtlCol="0">
            <a:spAutoFit/>
          </a:bodyPr>
          <a:lstStyle/>
          <a:p>
            <a:r>
              <a:rPr lang="en-US" sz="1200" b="1" dirty="0" smtClean="0"/>
              <a:t>Summer period: 15 Jun – 31 Aug 2016 </a:t>
            </a:r>
            <a:endParaRPr lang="en-US" sz="1200" b="1" dirty="0"/>
          </a:p>
        </p:txBody>
      </p:sp>
      <p:sp>
        <p:nvSpPr>
          <p:cNvPr id="17" name="TextBox 16"/>
          <p:cNvSpPr txBox="1"/>
          <p:nvPr/>
        </p:nvSpPr>
        <p:spPr>
          <a:xfrm>
            <a:off x="5652120" y="1387805"/>
            <a:ext cx="2850717" cy="276999"/>
          </a:xfrm>
          <a:prstGeom prst="rect">
            <a:avLst/>
          </a:prstGeom>
          <a:noFill/>
        </p:spPr>
        <p:txBody>
          <a:bodyPr wrap="none" rtlCol="0">
            <a:spAutoFit/>
          </a:bodyPr>
          <a:lstStyle/>
          <a:p>
            <a:r>
              <a:rPr lang="en-US" sz="1200" b="1" dirty="0" smtClean="0"/>
              <a:t>Winter period: 15 Dec – 28 Feb 2017 </a:t>
            </a:r>
            <a:endParaRPr lang="en-US" sz="1200" b="1" dirty="0"/>
          </a:p>
        </p:txBody>
      </p:sp>
    </p:spTree>
    <p:extLst>
      <p:ext uri="{BB962C8B-B14F-4D97-AF65-F5344CB8AC3E}">
        <p14:creationId xmlns:p14="http://schemas.microsoft.com/office/powerpoint/2010/main" val="1364985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671" y="1520788"/>
            <a:ext cx="4033837" cy="27503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20788"/>
            <a:ext cx="4033837" cy="2750344"/>
          </a:xfrm>
          <a:prstGeom prst="rect">
            <a:avLst/>
          </a:prstGeom>
        </p:spPr>
      </p:pic>
      <p:sp>
        <p:nvSpPr>
          <p:cNvPr id="7" name="Rectangle 6"/>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060" y="4113076"/>
            <a:ext cx="4033837" cy="27503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87" y="4113076"/>
            <a:ext cx="4033837" cy="2750344"/>
          </a:xfrm>
          <a:prstGeom prst="rect">
            <a:avLst/>
          </a:prstGeom>
        </p:spPr>
      </p:pic>
      <p:sp>
        <p:nvSpPr>
          <p:cNvPr id="2" name="Title 1"/>
          <p:cNvSpPr>
            <a:spLocks noGrp="1"/>
          </p:cNvSpPr>
          <p:nvPr>
            <p:ph type="title"/>
          </p:nvPr>
        </p:nvSpPr>
        <p:spPr/>
        <p:txBody>
          <a:bodyPr/>
          <a:lstStyle/>
          <a:p>
            <a:pPr algn="ctr"/>
            <a:r>
              <a:rPr lang="en-US" sz="2800" dirty="0" smtClean="0"/>
              <a:t>Verification scores for the second experiment</a:t>
            </a:r>
            <a:r>
              <a:rPr lang="fr-CA" sz="2400" dirty="0" smtClean="0"/>
              <a:t/>
            </a:r>
            <a:br>
              <a:rPr lang="fr-CA" sz="2400" dirty="0" smtClean="0"/>
            </a:br>
            <a:r>
              <a:rPr lang="fr-CA" sz="1400" dirty="0" smtClean="0">
                <a:solidFill>
                  <a:schemeClr val="tx1"/>
                </a:solidFill>
              </a:rPr>
              <a:t>(</a:t>
            </a:r>
            <a:r>
              <a:rPr lang="en-US" sz="1400" dirty="0" smtClean="0">
                <a:solidFill>
                  <a:schemeClr val="tx1"/>
                </a:solidFill>
              </a:rPr>
              <a:t>tracking + </a:t>
            </a:r>
            <a:r>
              <a:rPr lang="en-US" sz="1400" dirty="0">
                <a:solidFill>
                  <a:schemeClr val="tx1"/>
                </a:solidFill>
              </a:rPr>
              <a:t>updated height </a:t>
            </a:r>
            <a:r>
              <a:rPr lang="en-US" sz="1400" dirty="0" smtClean="0">
                <a:solidFill>
                  <a:schemeClr val="tx1"/>
                </a:solidFill>
              </a:rPr>
              <a:t>errors </a:t>
            </a:r>
            <a:r>
              <a:rPr lang="en-US" sz="1400" dirty="0">
                <a:solidFill>
                  <a:schemeClr val="tx1"/>
                </a:solidFill>
              </a:rPr>
              <a:t>and reassigned pressure level)</a:t>
            </a:r>
          </a:p>
        </p:txBody>
      </p:sp>
      <p:sp>
        <p:nvSpPr>
          <p:cNvPr id="11" name="TextBox 10"/>
          <p:cNvSpPr txBox="1"/>
          <p:nvPr/>
        </p:nvSpPr>
        <p:spPr>
          <a:xfrm>
            <a:off x="1214505" y="3609020"/>
            <a:ext cx="909223"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smtClean="0"/>
              <a:t>Radiosondes</a:t>
            </a:r>
            <a:endParaRPr lang="en-US" sz="900" b="1" dirty="0"/>
          </a:p>
        </p:txBody>
      </p:sp>
      <p:sp>
        <p:nvSpPr>
          <p:cNvPr id="12" name="TextBox 11"/>
          <p:cNvSpPr txBox="1"/>
          <p:nvPr/>
        </p:nvSpPr>
        <p:spPr>
          <a:xfrm>
            <a:off x="5570989" y="3609020"/>
            <a:ext cx="909223"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smtClean="0"/>
              <a:t>Radiosondes</a:t>
            </a:r>
            <a:endParaRPr lang="en-US" sz="900" b="1" dirty="0"/>
          </a:p>
        </p:txBody>
      </p:sp>
      <p:sp>
        <p:nvSpPr>
          <p:cNvPr id="13" name="TextBox 12"/>
          <p:cNvSpPr txBox="1"/>
          <p:nvPr/>
        </p:nvSpPr>
        <p:spPr>
          <a:xfrm>
            <a:off x="1212036" y="6192016"/>
            <a:ext cx="947696"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err="1" smtClean="0"/>
              <a:t>Own-Analysis</a:t>
            </a:r>
            <a:endParaRPr lang="en-US" sz="900" b="1" dirty="0"/>
          </a:p>
        </p:txBody>
      </p:sp>
      <p:sp>
        <p:nvSpPr>
          <p:cNvPr id="14" name="TextBox 13"/>
          <p:cNvSpPr txBox="1"/>
          <p:nvPr/>
        </p:nvSpPr>
        <p:spPr>
          <a:xfrm>
            <a:off x="5568520" y="6201308"/>
            <a:ext cx="947696" cy="369332"/>
          </a:xfrm>
          <a:prstGeom prst="rect">
            <a:avLst/>
          </a:prstGeom>
          <a:solidFill>
            <a:schemeClr val="bg1"/>
          </a:solidFill>
        </p:spPr>
        <p:txBody>
          <a:bodyPr wrap="none" rtlCol="0">
            <a:spAutoFit/>
          </a:bodyPr>
          <a:lstStyle/>
          <a:p>
            <a:pPr algn="ctr"/>
            <a:r>
              <a:rPr lang="fr-CA" sz="900" b="1" dirty="0" smtClean="0"/>
              <a:t>Against</a:t>
            </a:r>
          </a:p>
          <a:p>
            <a:pPr algn="ctr"/>
            <a:r>
              <a:rPr lang="fr-CA" sz="900" b="1" dirty="0" err="1" smtClean="0"/>
              <a:t>Own-Analysis</a:t>
            </a:r>
            <a:endParaRPr lang="en-US" sz="900" b="1" dirty="0"/>
          </a:p>
        </p:txBody>
      </p:sp>
      <p:sp>
        <p:nvSpPr>
          <p:cNvPr id="15" name="TextBox 14"/>
          <p:cNvSpPr txBox="1"/>
          <p:nvPr/>
        </p:nvSpPr>
        <p:spPr>
          <a:xfrm>
            <a:off x="1247719" y="1387805"/>
            <a:ext cx="3000245" cy="276999"/>
          </a:xfrm>
          <a:prstGeom prst="rect">
            <a:avLst/>
          </a:prstGeom>
          <a:noFill/>
        </p:spPr>
        <p:txBody>
          <a:bodyPr wrap="none" rtlCol="0">
            <a:spAutoFit/>
          </a:bodyPr>
          <a:lstStyle/>
          <a:p>
            <a:r>
              <a:rPr lang="en-US" sz="1200" b="1" dirty="0" smtClean="0"/>
              <a:t>Summer period: 15 Jun – 31 Aug 2016 </a:t>
            </a:r>
            <a:endParaRPr lang="en-US" sz="1200" b="1" dirty="0"/>
          </a:p>
        </p:txBody>
      </p:sp>
      <p:sp>
        <p:nvSpPr>
          <p:cNvPr id="16" name="TextBox 15"/>
          <p:cNvSpPr txBox="1"/>
          <p:nvPr/>
        </p:nvSpPr>
        <p:spPr>
          <a:xfrm>
            <a:off x="5652120" y="1387805"/>
            <a:ext cx="2850717" cy="276999"/>
          </a:xfrm>
          <a:prstGeom prst="rect">
            <a:avLst/>
          </a:prstGeom>
          <a:noFill/>
        </p:spPr>
        <p:txBody>
          <a:bodyPr wrap="none" rtlCol="0">
            <a:spAutoFit/>
          </a:bodyPr>
          <a:lstStyle/>
          <a:p>
            <a:r>
              <a:rPr lang="en-US" sz="1200" b="1" dirty="0" smtClean="0"/>
              <a:t>Winter period: 15 Dec – 28 Feb 2017 </a:t>
            </a:r>
            <a:endParaRPr lang="en-US" sz="1200" b="1" dirty="0"/>
          </a:p>
        </p:txBody>
      </p:sp>
    </p:spTree>
    <p:extLst>
      <p:ext uri="{BB962C8B-B14F-4D97-AF65-F5344CB8AC3E}">
        <p14:creationId xmlns:p14="http://schemas.microsoft.com/office/powerpoint/2010/main" val="4074082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540060" y="116632"/>
            <a:ext cx="8748464" cy="1143000"/>
          </a:xfrm>
        </p:spPr>
        <p:txBody>
          <a:bodyPr/>
          <a:lstStyle/>
          <a:p>
            <a:pPr algn="ctr"/>
            <a:r>
              <a:rPr lang="en-US" sz="3200" dirty="0" smtClean="0"/>
              <a:t>Zonal mean analysis wind speed difference</a:t>
            </a:r>
            <a:endParaRPr lang="en-US" sz="3200" dirty="0"/>
          </a:p>
        </p:txBody>
      </p:sp>
      <p:sp>
        <p:nvSpPr>
          <p:cNvPr id="3" name="TextBox 2"/>
          <p:cNvSpPr txBox="1"/>
          <p:nvPr/>
        </p:nvSpPr>
        <p:spPr>
          <a:xfrm>
            <a:off x="3131840" y="1643867"/>
            <a:ext cx="3147015" cy="369332"/>
          </a:xfrm>
          <a:prstGeom prst="rect">
            <a:avLst/>
          </a:prstGeom>
          <a:noFill/>
        </p:spPr>
        <p:txBody>
          <a:bodyPr wrap="none" rtlCol="0">
            <a:spAutoFit/>
          </a:bodyPr>
          <a:lstStyle/>
          <a:p>
            <a:r>
              <a:rPr lang="en-US" dirty="0" smtClean="0"/>
              <a:t>Second Experiment - Control</a:t>
            </a:r>
            <a:endParaRPr lang="en-US" dirty="0"/>
          </a:p>
        </p:txBody>
      </p:sp>
      <p:sp>
        <p:nvSpPr>
          <p:cNvPr id="5" name="TextBox 4"/>
          <p:cNvSpPr txBox="1"/>
          <p:nvPr/>
        </p:nvSpPr>
        <p:spPr>
          <a:xfrm>
            <a:off x="2979846" y="908720"/>
            <a:ext cx="3743141" cy="338554"/>
          </a:xfrm>
          <a:prstGeom prst="rect">
            <a:avLst/>
          </a:prstGeom>
          <a:noFill/>
        </p:spPr>
        <p:txBody>
          <a:bodyPr wrap="none" rtlCol="0">
            <a:spAutoFit/>
          </a:bodyPr>
          <a:lstStyle/>
          <a:p>
            <a:r>
              <a:rPr lang="en-US" sz="1600" b="1" dirty="0" smtClean="0"/>
              <a:t>Winter period: 15 Dec – 28 Feb 2017 </a:t>
            </a:r>
            <a:endParaRPr lang="en-US" sz="16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75" b="12035"/>
          <a:stretch/>
        </p:blipFill>
        <p:spPr bwMode="auto">
          <a:xfrm>
            <a:off x="1151620" y="2028154"/>
            <a:ext cx="7214235" cy="370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01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5" t="12485" r="-528" b="-12150"/>
          <a:stretch/>
        </p:blipFill>
        <p:spPr bwMode="auto">
          <a:xfrm>
            <a:off x="1071425" y="1820705"/>
            <a:ext cx="7353003" cy="513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17471" y="80628"/>
            <a:ext cx="8571053" cy="1143000"/>
          </a:xfrm>
        </p:spPr>
        <p:txBody>
          <a:bodyPr/>
          <a:lstStyle/>
          <a:p>
            <a:r>
              <a:rPr lang="en-US" dirty="0" smtClean="0"/>
              <a:t>Mean analysis wind speed difference</a:t>
            </a:r>
            <a:endParaRPr lang="en-US" dirty="0"/>
          </a:p>
        </p:txBody>
      </p:sp>
      <p:sp>
        <p:nvSpPr>
          <p:cNvPr id="4" name="TextBox 3"/>
          <p:cNvSpPr txBox="1"/>
          <p:nvPr/>
        </p:nvSpPr>
        <p:spPr>
          <a:xfrm>
            <a:off x="3105866" y="1439488"/>
            <a:ext cx="3147015" cy="369332"/>
          </a:xfrm>
          <a:prstGeom prst="rect">
            <a:avLst/>
          </a:prstGeom>
          <a:noFill/>
        </p:spPr>
        <p:txBody>
          <a:bodyPr wrap="none" rtlCol="0">
            <a:spAutoFit/>
          </a:bodyPr>
          <a:lstStyle/>
          <a:p>
            <a:r>
              <a:rPr lang="fr-CA" dirty="0" smtClean="0"/>
              <a:t>Second </a:t>
            </a:r>
            <a:r>
              <a:rPr lang="fr-CA" dirty="0" err="1" smtClean="0"/>
              <a:t>Experiment</a:t>
            </a:r>
            <a:r>
              <a:rPr lang="fr-CA" dirty="0" smtClean="0"/>
              <a:t> - Control</a:t>
            </a:r>
            <a:endParaRPr lang="en-US" dirty="0"/>
          </a:p>
        </p:txBody>
      </p:sp>
      <p:sp>
        <p:nvSpPr>
          <p:cNvPr id="5" name="TextBox 4"/>
          <p:cNvSpPr txBox="1"/>
          <p:nvPr/>
        </p:nvSpPr>
        <p:spPr>
          <a:xfrm>
            <a:off x="2807804" y="930206"/>
            <a:ext cx="3743141" cy="338554"/>
          </a:xfrm>
          <a:prstGeom prst="rect">
            <a:avLst/>
          </a:prstGeom>
          <a:noFill/>
        </p:spPr>
        <p:txBody>
          <a:bodyPr wrap="none" rtlCol="0">
            <a:spAutoFit/>
          </a:bodyPr>
          <a:lstStyle/>
          <a:p>
            <a:r>
              <a:rPr lang="en-US" sz="1600" b="1" dirty="0" smtClean="0"/>
              <a:t>Winter period: 15 Dec – 28 Feb 2017 </a:t>
            </a:r>
            <a:endParaRPr lang="en-US" sz="1600" b="1" dirty="0"/>
          </a:p>
        </p:txBody>
      </p:sp>
    </p:spTree>
    <p:extLst>
      <p:ext uri="{BB962C8B-B14F-4D97-AF65-F5344CB8AC3E}">
        <p14:creationId xmlns:p14="http://schemas.microsoft.com/office/powerpoint/2010/main" val="53805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Concluding</a:t>
            </a:r>
            <a:r>
              <a:rPr lang="fr-CA" dirty="0" smtClean="0"/>
              <a:t> </a:t>
            </a:r>
            <a:r>
              <a:rPr lang="fr-CA" dirty="0" err="1" smtClean="0"/>
              <a:t>Remarks</a:t>
            </a:r>
            <a:endParaRPr lang="en-US" dirty="0"/>
          </a:p>
        </p:txBody>
      </p:sp>
      <p:sp>
        <p:nvSpPr>
          <p:cNvPr id="3" name="Content Placeholder 2"/>
          <p:cNvSpPr>
            <a:spLocks noGrp="1"/>
          </p:cNvSpPr>
          <p:nvPr>
            <p:ph idx="1"/>
          </p:nvPr>
        </p:nvSpPr>
        <p:spPr>
          <a:xfrm>
            <a:off x="775084" y="1376772"/>
            <a:ext cx="8368916" cy="4896544"/>
          </a:xfrm>
        </p:spPr>
        <p:txBody>
          <a:bodyPr/>
          <a:lstStyle/>
          <a:p>
            <a:r>
              <a:rPr lang="en-US" sz="2000" dirty="0" smtClean="0"/>
              <a:t>Although many difficulties remain to explicitly include a pressure variation for AMVs in a 4D incremental </a:t>
            </a:r>
            <a:r>
              <a:rPr lang="en-US" sz="2000" dirty="0" err="1" smtClean="0"/>
              <a:t>variational</a:t>
            </a:r>
            <a:r>
              <a:rPr lang="en-US" sz="2000" dirty="0" smtClean="0"/>
              <a:t> scheme, preliminary results with the ‘1D-Var + 4D-EnVar’ approach explored in this study are encouraging (neutral or slightly positive against radiosondes).</a:t>
            </a:r>
          </a:p>
          <a:p>
            <a:r>
              <a:rPr lang="en-US" sz="2000" dirty="0" smtClean="0"/>
              <a:t>Better results are obtained when the tracking error is combined with the contribution of the reassigned height error, especially for the summer period</a:t>
            </a:r>
            <a:r>
              <a:rPr lang="en-US" sz="2000" smtClean="0"/>
              <a:t>. </a:t>
            </a:r>
          </a:p>
          <a:p>
            <a:r>
              <a:rPr lang="en-US" sz="2000" smtClean="0"/>
              <a:t>The </a:t>
            </a:r>
            <a:r>
              <a:rPr lang="en-US" sz="2000" dirty="0" smtClean="0"/>
              <a:t>proper estimation of the tracking and height error statistics remain an important issue.</a:t>
            </a:r>
          </a:p>
          <a:p>
            <a:r>
              <a:rPr lang="en-CA" sz="2000" dirty="0"/>
              <a:t>Reassigning the height of AMVs via a </a:t>
            </a:r>
            <a:r>
              <a:rPr lang="en-CA" sz="2000" dirty="0" err="1"/>
              <a:t>variational</a:t>
            </a:r>
            <a:r>
              <a:rPr lang="en-CA" sz="2000" dirty="0"/>
              <a:t> approach has been first proposed by </a:t>
            </a:r>
            <a:r>
              <a:rPr lang="en-CA" sz="2000" dirty="0" err="1"/>
              <a:t>Velden</a:t>
            </a:r>
            <a:r>
              <a:rPr lang="en-CA" sz="2000" dirty="0"/>
              <a:t> et al. (1998) and used as a post-processing step of AMV products. The </a:t>
            </a:r>
            <a:r>
              <a:rPr lang="en-CA" sz="2000" dirty="0" smtClean="0"/>
              <a:t>main novelty </a:t>
            </a:r>
            <a:r>
              <a:rPr lang="en-CA" sz="2000" dirty="0"/>
              <a:t>of our work is to use explicitly the height error estimates in the </a:t>
            </a:r>
            <a:r>
              <a:rPr lang="en-CA" sz="2000" dirty="0" err="1"/>
              <a:t>variational</a:t>
            </a:r>
            <a:r>
              <a:rPr lang="en-CA" sz="2000" dirty="0"/>
              <a:t> </a:t>
            </a:r>
            <a:r>
              <a:rPr lang="en-CA" sz="2000" dirty="0" smtClean="0"/>
              <a:t>data assimilation formulation</a:t>
            </a:r>
            <a:r>
              <a:rPr lang="en-US" sz="2000" dirty="0" smtClean="0"/>
              <a:t>.</a:t>
            </a:r>
            <a:endParaRPr lang="en-US" sz="2000" dirty="0"/>
          </a:p>
          <a:p>
            <a:endParaRPr lang="en-US" sz="2000" dirty="0" smtClean="0"/>
          </a:p>
          <a:p>
            <a:pPr marL="0" indent="0">
              <a:buNone/>
            </a:pPr>
            <a:endParaRPr lang="en-US" sz="2000" dirty="0" smtClean="0"/>
          </a:p>
        </p:txBody>
      </p:sp>
    </p:spTree>
    <p:extLst>
      <p:ext uri="{BB962C8B-B14F-4D97-AF65-F5344CB8AC3E}">
        <p14:creationId xmlns:p14="http://schemas.microsoft.com/office/powerpoint/2010/main" val="1891548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Motivation</a:t>
            </a:r>
            <a:endParaRPr lang="en-US" dirty="0"/>
          </a:p>
        </p:txBody>
      </p:sp>
      <p:sp>
        <p:nvSpPr>
          <p:cNvPr id="3" name="Content Placeholder 2"/>
          <p:cNvSpPr>
            <a:spLocks noGrp="1"/>
          </p:cNvSpPr>
          <p:nvPr>
            <p:ph idx="1"/>
          </p:nvPr>
        </p:nvSpPr>
        <p:spPr/>
        <p:txBody>
          <a:bodyPr/>
          <a:lstStyle/>
          <a:p>
            <a:r>
              <a:rPr lang="en-US" sz="2000" dirty="0"/>
              <a:t>Forsythe and Saunders (2008) proposed a situation dependent observation error estimation in which the tracking and the contribution of the height assignment errors are combined. This approach has been successfully implemented at the UK Met Office and ECMWF and will soon be </a:t>
            </a:r>
            <a:r>
              <a:rPr lang="en-US" sz="2000" dirty="0" smtClean="0"/>
              <a:t>operational </a:t>
            </a:r>
            <a:r>
              <a:rPr lang="en-US" sz="2000" dirty="0"/>
              <a:t>at the Meteorological Service of Canada (see poster by Laroche et al. in this workshop</a:t>
            </a:r>
            <a:r>
              <a:rPr lang="en-US" sz="2000" dirty="0" smtClean="0"/>
              <a:t>).</a:t>
            </a:r>
          </a:p>
          <a:p>
            <a:pPr marL="0" indent="0">
              <a:buNone/>
            </a:pPr>
            <a:endParaRPr lang="en-US" sz="2000" dirty="0"/>
          </a:p>
          <a:p>
            <a:r>
              <a:rPr lang="en-US" sz="2000" dirty="0" smtClean="0"/>
              <a:t>The </a:t>
            </a:r>
            <a:r>
              <a:rPr lang="en-US" sz="2000" dirty="0"/>
              <a:t>height </a:t>
            </a:r>
            <a:r>
              <a:rPr lang="en-US" sz="2000" dirty="0" smtClean="0"/>
              <a:t>assignment error </a:t>
            </a:r>
            <a:r>
              <a:rPr lang="en-US" sz="2000" dirty="0"/>
              <a:t>is used to increase the </a:t>
            </a:r>
            <a:r>
              <a:rPr lang="en-US" sz="2000" dirty="0" smtClean="0"/>
              <a:t>total observation </a:t>
            </a:r>
            <a:r>
              <a:rPr lang="en-US" sz="2000" dirty="0"/>
              <a:t>error in present of vertical wind variation (shear). Thus </a:t>
            </a:r>
            <a:r>
              <a:rPr lang="en-US" sz="2000" dirty="0" smtClean="0"/>
              <a:t>the impact </a:t>
            </a:r>
            <a:r>
              <a:rPr lang="en-US" sz="2000" dirty="0"/>
              <a:t>of the </a:t>
            </a:r>
            <a:r>
              <a:rPr lang="en-US" sz="2000" dirty="0" smtClean="0"/>
              <a:t>AMV in the analysis is reduced </a:t>
            </a:r>
            <a:r>
              <a:rPr lang="en-US" sz="2000" dirty="0"/>
              <a:t>when </a:t>
            </a:r>
            <a:r>
              <a:rPr lang="en-US" sz="2000" dirty="0" smtClean="0"/>
              <a:t>the observation is located </a:t>
            </a:r>
            <a:r>
              <a:rPr lang="en-US" sz="2000" dirty="0"/>
              <a:t>in strong vertical wind shear without modifying the vertical </a:t>
            </a:r>
            <a:r>
              <a:rPr lang="en-US" sz="2000" dirty="0" smtClean="0"/>
              <a:t>position of the AMV.</a:t>
            </a:r>
          </a:p>
        </p:txBody>
      </p:sp>
    </p:spTree>
    <p:extLst>
      <p:ext uri="{BB962C8B-B14F-4D97-AF65-F5344CB8AC3E}">
        <p14:creationId xmlns:p14="http://schemas.microsoft.com/office/powerpoint/2010/main" val="971724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References</a:t>
            </a:r>
            <a:endParaRPr lang="en-US" dirty="0"/>
          </a:p>
        </p:txBody>
      </p:sp>
      <p:sp>
        <p:nvSpPr>
          <p:cNvPr id="4" name="TextBox 3"/>
          <p:cNvSpPr txBox="1"/>
          <p:nvPr/>
        </p:nvSpPr>
        <p:spPr>
          <a:xfrm>
            <a:off x="924847" y="1844824"/>
            <a:ext cx="8161145" cy="3877985"/>
          </a:xfrm>
          <a:prstGeom prst="rect">
            <a:avLst/>
          </a:prstGeom>
          <a:noFill/>
        </p:spPr>
        <p:txBody>
          <a:bodyPr wrap="none" rtlCol="0">
            <a:spAutoFit/>
          </a:bodyPr>
          <a:lstStyle/>
          <a:p>
            <a:endParaRPr lang="fr-CA" dirty="0" smtClean="0"/>
          </a:p>
          <a:p>
            <a:r>
              <a:rPr lang="en-US" sz="1400" dirty="0" smtClean="0"/>
              <a:t>Folger and </a:t>
            </a:r>
            <a:r>
              <a:rPr lang="en-US" sz="1400" dirty="0" err="1"/>
              <a:t>Weissmann</a:t>
            </a:r>
            <a:r>
              <a:rPr lang="en-US" sz="1400" dirty="0"/>
              <a:t>, 2016: Lidar-based height correction for the assimilation of</a:t>
            </a:r>
          </a:p>
          <a:p>
            <a:r>
              <a:rPr lang="en-US" sz="1400" dirty="0" smtClean="0"/>
              <a:t>     atmospheric </a:t>
            </a:r>
            <a:r>
              <a:rPr lang="en-US" sz="1400" dirty="0"/>
              <a:t>motion vectors. </a:t>
            </a:r>
            <a:r>
              <a:rPr lang="en-US" sz="1400" i="1" dirty="0"/>
              <a:t>Journal of Applied Meteorology and </a:t>
            </a:r>
            <a:r>
              <a:rPr lang="en-US" sz="1400" i="1" dirty="0" smtClean="0"/>
              <a:t>Climatology</a:t>
            </a:r>
            <a:r>
              <a:rPr lang="en-US" sz="1400" dirty="0" smtClean="0"/>
              <a:t>, 2211-2227.</a:t>
            </a:r>
            <a:endParaRPr lang="fr-CA" sz="1400" dirty="0" smtClean="0"/>
          </a:p>
          <a:p>
            <a:endParaRPr lang="en-US" sz="1400" dirty="0" smtClean="0"/>
          </a:p>
          <a:p>
            <a:r>
              <a:rPr lang="en-US" sz="1400" dirty="0" smtClean="0"/>
              <a:t>Forsythe </a:t>
            </a:r>
            <a:r>
              <a:rPr lang="en-US" sz="1400" dirty="0"/>
              <a:t>and </a:t>
            </a:r>
            <a:r>
              <a:rPr lang="en-US" sz="1400" dirty="0" smtClean="0"/>
              <a:t>Saunders, 2008 : AMV errors: a new approach in </a:t>
            </a:r>
            <a:r>
              <a:rPr lang="en-US" sz="1400" dirty="0"/>
              <a:t>NWP. Extended abstract, </a:t>
            </a:r>
            <a:r>
              <a:rPr lang="en-US" sz="1400" dirty="0" smtClean="0"/>
              <a:t>IWW09.</a:t>
            </a:r>
          </a:p>
          <a:p>
            <a:r>
              <a:rPr lang="en-US" sz="1400" dirty="0"/>
              <a:t> </a:t>
            </a:r>
            <a:r>
              <a:rPr lang="en-US" sz="1400" dirty="0" smtClean="0"/>
              <a:t>     </a:t>
            </a:r>
            <a:endParaRPr lang="en-GB" sz="1400" dirty="0" smtClean="0"/>
          </a:p>
          <a:p>
            <a:r>
              <a:rPr lang="en-GB" sz="1400" dirty="0" err="1" smtClean="0"/>
              <a:t>Salonen</a:t>
            </a:r>
            <a:r>
              <a:rPr lang="en-GB" sz="1400" dirty="0" smtClean="0"/>
              <a:t> </a:t>
            </a:r>
            <a:r>
              <a:rPr lang="en-GB" sz="1400" dirty="0"/>
              <a:t>and </a:t>
            </a:r>
            <a:r>
              <a:rPr lang="en-GB" sz="1400" dirty="0" smtClean="0"/>
              <a:t>Bormann, 2014: </a:t>
            </a:r>
            <a:r>
              <a:rPr lang="en-US" sz="1400" dirty="0"/>
              <a:t>Investigations of alternative interpretations of </a:t>
            </a:r>
            <a:r>
              <a:rPr lang="en-US" sz="1400" dirty="0" smtClean="0"/>
              <a:t>AMVs.</a:t>
            </a:r>
          </a:p>
          <a:p>
            <a:r>
              <a:rPr lang="en-US" sz="1400" dirty="0"/>
              <a:t> </a:t>
            </a:r>
            <a:r>
              <a:rPr lang="en-US" sz="1400" dirty="0" smtClean="0"/>
              <a:t>     </a:t>
            </a:r>
            <a:r>
              <a:rPr lang="en-US" sz="1400" dirty="0"/>
              <a:t>Extended abstract, </a:t>
            </a:r>
            <a:r>
              <a:rPr lang="en-GB" sz="1400" dirty="0" smtClean="0"/>
              <a:t>IWW12 .</a:t>
            </a:r>
          </a:p>
          <a:p>
            <a:endParaRPr lang="fr-CA" sz="1400" dirty="0" smtClean="0"/>
          </a:p>
          <a:p>
            <a:r>
              <a:rPr lang="fr-CA" sz="1400" dirty="0" err="1" smtClean="0"/>
              <a:t>Salonen</a:t>
            </a:r>
            <a:r>
              <a:rPr lang="fr-CA" sz="1400" dirty="0" smtClean="0"/>
              <a:t>, Cotton</a:t>
            </a:r>
            <a:r>
              <a:rPr lang="en-US" sz="1400" dirty="0" smtClean="0"/>
              <a:t>, Bormann and Forsythe 2015: Characterizing </a:t>
            </a:r>
            <a:r>
              <a:rPr lang="en-US" sz="1400" dirty="0"/>
              <a:t>AMV height-assignment error </a:t>
            </a:r>
            <a:r>
              <a:rPr lang="en-US" sz="1400" dirty="0" smtClean="0"/>
              <a:t>by</a:t>
            </a:r>
          </a:p>
          <a:p>
            <a:r>
              <a:rPr lang="en-US" sz="1400"/>
              <a:t> </a:t>
            </a:r>
            <a:r>
              <a:rPr lang="en-US" sz="1400" smtClean="0"/>
              <a:t>    comparing best-fit </a:t>
            </a:r>
            <a:r>
              <a:rPr lang="en-US" sz="1400" dirty="0" smtClean="0"/>
              <a:t>pressures statistics from the Met Office and ECMWF data assimilation systems.</a:t>
            </a:r>
          </a:p>
          <a:p>
            <a:r>
              <a:rPr lang="en-US" sz="1400" i="1" dirty="0" smtClean="0"/>
              <a:t>     J</a:t>
            </a:r>
            <a:r>
              <a:rPr lang="en-US" sz="1400" i="1" dirty="0"/>
              <a:t>. Appl. Meteor. </a:t>
            </a:r>
            <a:r>
              <a:rPr lang="en-US" sz="1400" i="1" dirty="0" err="1"/>
              <a:t>Climatol</a:t>
            </a:r>
            <a:r>
              <a:rPr lang="en-US" sz="1400" i="1" dirty="0" smtClean="0"/>
              <a:t>.</a:t>
            </a:r>
            <a:r>
              <a:rPr lang="en-US" sz="1400" dirty="0" smtClean="0"/>
              <a:t>, 225–242.</a:t>
            </a:r>
            <a:endParaRPr lang="fr-CA" sz="1400" dirty="0" smtClean="0"/>
          </a:p>
          <a:p>
            <a:endParaRPr lang="en-US" sz="1400" dirty="0" smtClean="0"/>
          </a:p>
          <a:p>
            <a:r>
              <a:rPr lang="en-US" sz="1400" dirty="0" err="1" smtClean="0"/>
              <a:t>Velden</a:t>
            </a:r>
            <a:r>
              <a:rPr lang="en-US" sz="1400" dirty="0" smtClean="0"/>
              <a:t>, Olander, Wanzong,1998 :</a:t>
            </a:r>
            <a:r>
              <a:rPr lang="en-US" sz="1400" dirty="0"/>
              <a:t>The Impact of Multispectral </a:t>
            </a:r>
            <a:r>
              <a:rPr lang="en-US" sz="1400" i="1" dirty="0"/>
              <a:t>GOES-8 </a:t>
            </a:r>
            <a:r>
              <a:rPr lang="en-US" sz="1400" dirty="0"/>
              <a:t>Wind </a:t>
            </a:r>
            <a:r>
              <a:rPr lang="en-US" sz="1400" dirty="0" smtClean="0"/>
              <a:t>Information</a:t>
            </a:r>
          </a:p>
          <a:p>
            <a:r>
              <a:rPr lang="en-US" sz="1400" dirty="0"/>
              <a:t> </a:t>
            </a:r>
            <a:r>
              <a:rPr lang="en-US" sz="1400" dirty="0" smtClean="0"/>
              <a:t>    on </a:t>
            </a:r>
            <a:r>
              <a:rPr lang="en-US" sz="1400" dirty="0"/>
              <a:t>Atlantic </a:t>
            </a:r>
            <a:r>
              <a:rPr lang="en-US" sz="1400" dirty="0" smtClean="0"/>
              <a:t>Tropical Cyclone </a:t>
            </a:r>
            <a:r>
              <a:rPr lang="en-US" sz="1400" dirty="0"/>
              <a:t>Track Forecasts in 1995.  </a:t>
            </a:r>
            <a:r>
              <a:rPr lang="en-US" sz="1400" dirty="0" smtClean="0"/>
              <a:t>Part </a:t>
            </a:r>
            <a:r>
              <a:rPr lang="en-US" sz="1400" dirty="0"/>
              <a:t>I: Dataset </a:t>
            </a:r>
            <a:r>
              <a:rPr lang="en-US" sz="1400" dirty="0" smtClean="0"/>
              <a:t>Methodology,</a:t>
            </a:r>
          </a:p>
          <a:p>
            <a:r>
              <a:rPr lang="en-US" sz="1400" dirty="0"/>
              <a:t> </a:t>
            </a:r>
            <a:r>
              <a:rPr lang="en-US" sz="1400" dirty="0" smtClean="0"/>
              <a:t>    Description</a:t>
            </a:r>
            <a:r>
              <a:rPr lang="en-US" sz="1400" dirty="0"/>
              <a:t>, and Case </a:t>
            </a:r>
            <a:r>
              <a:rPr lang="en-US" sz="1400" dirty="0" smtClean="0"/>
              <a:t>Analysis. Mon. </a:t>
            </a:r>
            <a:r>
              <a:rPr lang="en-US" sz="1400" dirty="0" err="1" smtClean="0"/>
              <a:t>Wea</a:t>
            </a:r>
            <a:r>
              <a:rPr lang="en-US" sz="1400" dirty="0" smtClean="0"/>
              <a:t>. Rev., 1202-1218.</a:t>
            </a:r>
            <a:endParaRPr lang="fr-CA" sz="1400" dirty="0" smtClean="0"/>
          </a:p>
          <a:p>
            <a:endParaRPr lang="en-US" dirty="0"/>
          </a:p>
        </p:txBody>
      </p:sp>
    </p:spTree>
    <p:extLst>
      <p:ext uri="{BB962C8B-B14F-4D97-AF65-F5344CB8AC3E}">
        <p14:creationId xmlns:p14="http://schemas.microsoft.com/office/powerpoint/2010/main" val="3300935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88" y="3320988"/>
            <a:ext cx="8153400" cy="1143000"/>
          </a:xfrm>
        </p:spPr>
        <p:txBody>
          <a:bodyPr/>
          <a:lstStyle/>
          <a:p>
            <a:pPr algn="ctr"/>
            <a:r>
              <a:rPr lang="fr-CA" sz="6000" dirty="0" smtClean="0"/>
              <a:t>Extra Slides</a:t>
            </a:r>
            <a:endParaRPr lang="en-US" sz="6000" dirty="0"/>
          </a:p>
        </p:txBody>
      </p:sp>
    </p:spTree>
    <p:extLst>
      <p:ext uri="{BB962C8B-B14F-4D97-AF65-F5344CB8AC3E}">
        <p14:creationId xmlns:p14="http://schemas.microsoft.com/office/powerpoint/2010/main" val="103821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62000" y="152636"/>
            <a:ext cx="8153400" cy="1143000"/>
          </a:xfrm>
        </p:spPr>
        <p:txBody>
          <a:bodyPr/>
          <a:lstStyle/>
          <a:p>
            <a:r>
              <a:rPr lang="fr-CA" dirty="0" err="1" smtClean="0">
                <a:latin typeface="Symbol" panose="05050102010706020507" pitchFamily="18" charset="2"/>
              </a:rPr>
              <a:t>D</a:t>
            </a:r>
            <a:r>
              <a:rPr lang="fr-CA" dirty="0" err="1"/>
              <a:t>p</a:t>
            </a:r>
            <a:r>
              <a:rPr lang="fr-CA" dirty="0" smtClean="0"/>
              <a:t> </a:t>
            </a:r>
            <a:r>
              <a:rPr lang="fr-CA" dirty="0" err="1" smtClean="0"/>
              <a:t>from</a:t>
            </a:r>
            <a:r>
              <a:rPr lang="fr-CA" dirty="0" smtClean="0"/>
              <a:t> 1D-Var and model best-fit pressure approches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549" r="7218" b="3680"/>
          <a:stretch/>
        </p:blipFill>
        <p:spPr>
          <a:xfrm>
            <a:off x="4359550" y="1808820"/>
            <a:ext cx="4784958" cy="4905164"/>
          </a:xfrm>
          <a:prstGeom prst="rect">
            <a:avLst/>
          </a:prstGeom>
        </p:spPr>
      </p:pic>
      <p:sp>
        <p:nvSpPr>
          <p:cNvPr id="4" name="TextBox 3"/>
          <p:cNvSpPr txBox="1"/>
          <p:nvPr/>
        </p:nvSpPr>
        <p:spPr>
          <a:xfrm>
            <a:off x="7164288" y="3239688"/>
            <a:ext cx="394660" cy="307777"/>
          </a:xfrm>
          <a:prstGeom prst="rect">
            <a:avLst/>
          </a:prstGeom>
          <a:noFill/>
        </p:spPr>
        <p:txBody>
          <a:bodyPr wrap="none" rtlCol="0">
            <a:spAutoFit/>
          </a:bodyPr>
          <a:lstStyle/>
          <a:p>
            <a:r>
              <a:rPr lang="fr-CA" sz="1400" dirty="0" err="1" smtClean="0">
                <a:latin typeface="Symbol" panose="05050102010706020507" pitchFamily="18" charset="2"/>
              </a:rPr>
              <a:t>D</a:t>
            </a:r>
            <a:r>
              <a:rPr lang="fr-CA" sz="1400" dirty="0" err="1"/>
              <a:t>p</a:t>
            </a:r>
            <a:endParaRPr lang="en-US" sz="1200" b="1" baseline="-25000" dirty="0"/>
          </a:p>
        </p:txBody>
      </p:sp>
      <p:sp>
        <p:nvSpPr>
          <p:cNvPr id="5" name="TextBox 4"/>
          <p:cNvSpPr txBox="1"/>
          <p:nvPr/>
        </p:nvSpPr>
        <p:spPr>
          <a:xfrm>
            <a:off x="4824028" y="2816932"/>
            <a:ext cx="394660" cy="307777"/>
          </a:xfrm>
          <a:prstGeom prst="rect">
            <a:avLst/>
          </a:prstGeom>
          <a:noFill/>
        </p:spPr>
        <p:txBody>
          <a:bodyPr wrap="none" rtlCol="0">
            <a:spAutoFit/>
          </a:bodyPr>
          <a:lstStyle/>
          <a:p>
            <a:r>
              <a:rPr lang="fr-CA" sz="1400" dirty="0" err="1" smtClean="0">
                <a:latin typeface="Symbol" panose="05050102010706020507" pitchFamily="18" charset="2"/>
              </a:rPr>
              <a:t>D</a:t>
            </a:r>
            <a:r>
              <a:rPr lang="fr-CA" sz="1400" dirty="0" err="1"/>
              <a:t>p</a:t>
            </a:r>
            <a:endParaRPr lang="en-US" sz="1200" b="1" baseline="-25000" dirty="0"/>
          </a:p>
        </p:txBody>
      </p:sp>
      <p:cxnSp>
        <p:nvCxnSpPr>
          <p:cNvPr id="7" name="Straight Arrow Connector 6"/>
          <p:cNvCxnSpPr/>
          <p:nvPr/>
        </p:nvCxnSpPr>
        <p:spPr bwMode="auto">
          <a:xfrm flipV="1">
            <a:off x="5220072" y="2744924"/>
            <a:ext cx="0" cy="54006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8" name="Straight Arrow Connector 7"/>
          <p:cNvCxnSpPr/>
          <p:nvPr/>
        </p:nvCxnSpPr>
        <p:spPr bwMode="auto">
          <a:xfrm flipV="1">
            <a:off x="7654262" y="3275692"/>
            <a:ext cx="0" cy="28803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10" name="TextBox 9"/>
          <p:cNvSpPr txBox="1"/>
          <p:nvPr/>
        </p:nvSpPr>
        <p:spPr>
          <a:xfrm>
            <a:off x="4724705" y="1573051"/>
            <a:ext cx="2151551" cy="307777"/>
          </a:xfrm>
          <a:prstGeom prst="rect">
            <a:avLst/>
          </a:prstGeom>
          <a:noFill/>
        </p:spPr>
        <p:txBody>
          <a:bodyPr wrap="none" rtlCol="0">
            <a:spAutoFit/>
          </a:bodyPr>
          <a:lstStyle/>
          <a:p>
            <a:r>
              <a:rPr lang="fr-CA" sz="1400" b="1" dirty="0" smtClean="0"/>
              <a:t>Model best-fit pressure</a:t>
            </a:r>
            <a:endParaRPr lang="en-US" sz="1400" b="1" dirty="0"/>
          </a:p>
        </p:txBody>
      </p:sp>
      <p:sp>
        <p:nvSpPr>
          <p:cNvPr id="11" name="TextBox 10"/>
          <p:cNvSpPr txBox="1"/>
          <p:nvPr/>
        </p:nvSpPr>
        <p:spPr>
          <a:xfrm>
            <a:off x="7670952" y="1573051"/>
            <a:ext cx="753476" cy="307777"/>
          </a:xfrm>
          <a:prstGeom prst="rect">
            <a:avLst/>
          </a:prstGeom>
          <a:noFill/>
        </p:spPr>
        <p:txBody>
          <a:bodyPr wrap="none" rtlCol="0">
            <a:spAutoFit/>
          </a:bodyPr>
          <a:lstStyle/>
          <a:p>
            <a:r>
              <a:rPr lang="fr-CA" sz="1400" b="1" dirty="0" smtClean="0"/>
              <a:t>1D-Var</a:t>
            </a:r>
            <a:endParaRPr lang="en-US" sz="1400" b="1" dirty="0"/>
          </a:p>
        </p:txBody>
      </p:sp>
      <p:sp>
        <p:nvSpPr>
          <p:cNvPr id="12" name="Rectangle 11"/>
          <p:cNvSpPr/>
          <p:nvPr/>
        </p:nvSpPr>
        <p:spPr bwMode="auto">
          <a:xfrm>
            <a:off x="6752029" y="3055022"/>
            <a:ext cx="268243" cy="3019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5" name="TextBox 14"/>
          <p:cNvSpPr txBox="1"/>
          <p:nvPr/>
        </p:nvSpPr>
        <p:spPr>
          <a:xfrm>
            <a:off x="6650268" y="3429000"/>
            <a:ext cx="478016" cy="307777"/>
          </a:xfrm>
          <a:prstGeom prst="rect">
            <a:avLst/>
          </a:prstGeom>
          <a:noFill/>
        </p:spPr>
        <p:txBody>
          <a:bodyPr wrap="none" rtlCol="0">
            <a:spAutoFit/>
          </a:bodyPr>
          <a:lstStyle/>
          <a:p>
            <a:r>
              <a:rPr lang="fr-CA" sz="1400" dirty="0" err="1" smtClean="0"/>
              <a:t>p</a:t>
            </a:r>
            <a:r>
              <a:rPr lang="fr-CA" sz="1400" baseline="-25000" dirty="0" err="1" smtClean="0"/>
              <a:t>min</a:t>
            </a:r>
            <a:endParaRPr lang="en-US" sz="1400" baseline="-25000" dirty="0"/>
          </a:p>
        </p:txBody>
      </p:sp>
      <p:sp>
        <p:nvSpPr>
          <p:cNvPr id="6" name="TextBox 5"/>
          <p:cNvSpPr txBox="1"/>
          <p:nvPr/>
        </p:nvSpPr>
        <p:spPr>
          <a:xfrm>
            <a:off x="6776906" y="3104964"/>
            <a:ext cx="351378" cy="307777"/>
          </a:xfrm>
          <a:prstGeom prst="rect">
            <a:avLst/>
          </a:prstGeom>
          <a:noFill/>
        </p:spPr>
        <p:txBody>
          <a:bodyPr wrap="none" rtlCol="0">
            <a:spAutoFit/>
          </a:bodyPr>
          <a:lstStyle/>
          <a:p>
            <a:r>
              <a:rPr lang="fr-CA" sz="1400" dirty="0" smtClean="0"/>
              <a:t>p</a:t>
            </a:r>
            <a:r>
              <a:rPr lang="fr-CA" sz="1400" baseline="-25000" dirty="0" smtClean="0"/>
              <a:t>o</a:t>
            </a:r>
            <a:endParaRPr lang="en-US" sz="1400" baseline="-25000" dirty="0"/>
          </a:p>
        </p:txBody>
      </p:sp>
      <p:grpSp>
        <p:nvGrpSpPr>
          <p:cNvPr id="21" name="Group 20"/>
          <p:cNvGrpSpPr/>
          <p:nvPr/>
        </p:nvGrpSpPr>
        <p:grpSpPr>
          <a:xfrm>
            <a:off x="791580" y="3897052"/>
            <a:ext cx="3572183" cy="2739211"/>
            <a:chOff x="787367" y="1664804"/>
            <a:chExt cx="3572183" cy="2739211"/>
          </a:xfrm>
        </p:grpSpPr>
        <p:sp>
          <p:nvSpPr>
            <p:cNvPr id="25" name="Rectangle 24"/>
            <p:cNvSpPr/>
            <p:nvPr/>
          </p:nvSpPr>
          <p:spPr bwMode="auto">
            <a:xfrm>
              <a:off x="791580" y="1700808"/>
              <a:ext cx="3567970" cy="26770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3" name="TextBox 12"/>
            <p:cNvSpPr txBox="1"/>
            <p:nvPr/>
          </p:nvSpPr>
          <p:spPr>
            <a:xfrm>
              <a:off x="787367" y="1664804"/>
              <a:ext cx="3572183" cy="2739211"/>
            </a:xfrm>
            <a:prstGeom prst="rect">
              <a:avLst/>
            </a:prstGeom>
            <a:noFill/>
          </p:spPr>
          <p:txBody>
            <a:bodyPr wrap="square" rtlCol="0">
              <a:spAutoFit/>
            </a:bodyPr>
            <a:lstStyle/>
            <a:p>
              <a:r>
                <a:rPr lang="en-US" sz="1600" b="1" dirty="0" smtClean="0"/>
                <a:t>Model best-fit pressure approach</a:t>
              </a:r>
            </a:p>
            <a:p>
              <a:r>
                <a:rPr lang="en-US" sz="1600" dirty="0" err="1" smtClean="0"/>
                <a:t>Salonen</a:t>
              </a:r>
              <a:r>
                <a:rPr lang="en-US" sz="1600" dirty="0" smtClean="0"/>
                <a:t> et al. (2015)</a:t>
              </a:r>
            </a:p>
            <a:p>
              <a:endParaRPr lang="en-US" sz="1400" dirty="0" smtClean="0"/>
            </a:p>
            <a:p>
              <a:r>
                <a:rPr lang="en-US" sz="1200" dirty="0" smtClean="0"/>
                <a:t>        VD = [ (</a:t>
              </a:r>
              <a:r>
                <a:rPr lang="en-US" sz="1200" dirty="0" err="1" smtClean="0"/>
                <a:t>u</a:t>
              </a:r>
              <a:r>
                <a:rPr lang="en-US" sz="1200" baseline="-25000" dirty="0" err="1" smtClean="0"/>
                <a:t>o</a:t>
              </a:r>
              <a:r>
                <a:rPr lang="en-US" sz="1200" dirty="0" smtClean="0"/>
                <a:t> - </a:t>
              </a:r>
              <a:r>
                <a:rPr lang="en-US" sz="1200" dirty="0" err="1" smtClean="0"/>
                <a:t>u</a:t>
              </a:r>
              <a:r>
                <a:rPr lang="en-US" sz="1200" baseline="-25000" dirty="0" err="1" smtClean="0"/>
                <a:t>b</a:t>
              </a:r>
              <a:r>
                <a:rPr lang="en-US" sz="1200" dirty="0" smtClean="0"/>
                <a:t>)</a:t>
              </a:r>
              <a:r>
                <a:rPr lang="en-US" sz="1200" baseline="30000" dirty="0" smtClean="0"/>
                <a:t>2</a:t>
              </a:r>
              <a:r>
                <a:rPr lang="en-US" sz="1200" dirty="0" smtClean="0"/>
                <a:t> + (</a:t>
              </a:r>
              <a:r>
                <a:rPr lang="en-US" sz="1200" dirty="0" err="1"/>
                <a:t>v</a:t>
              </a:r>
              <a:r>
                <a:rPr lang="en-US" sz="1200" baseline="-25000" dirty="0" err="1" smtClean="0"/>
                <a:t>o</a:t>
              </a:r>
              <a:r>
                <a:rPr lang="en-US" sz="1200" dirty="0" smtClean="0"/>
                <a:t> </a:t>
              </a:r>
              <a:r>
                <a:rPr lang="en-US" sz="1200" dirty="0"/>
                <a:t>- </a:t>
              </a:r>
              <a:r>
                <a:rPr lang="en-US" sz="1200" dirty="0" err="1"/>
                <a:t>v</a:t>
              </a:r>
              <a:r>
                <a:rPr lang="en-US" sz="1200" baseline="-25000" dirty="0" err="1" smtClean="0"/>
                <a:t>b</a:t>
              </a:r>
              <a:r>
                <a:rPr lang="en-US" sz="1200" dirty="0" smtClean="0"/>
                <a:t>)</a:t>
              </a:r>
              <a:r>
                <a:rPr lang="en-US" sz="1200" baseline="30000" dirty="0" smtClean="0"/>
                <a:t>2</a:t>
              </a:r>
              <a:r>
                <a:rPr lang="en-US" sz="1200" dirty="0" smtClean="0"/>
                <a:t> ]</a:t>
              </a:r>
              <a:r>
                <a:rPr lang="en-US" sz="1200" baseline="30000" dirty="0" smtClean="0"/>
                <a:t>1/2</a:t>
              </a:r>
            </a:p>
            <a:p>
              <a:endParaRPr lang="en-US" sz="1200" dirty="0" smtClean="0"/>
            </a:p>
            <a:p>
              <a:pPr marL="342900" indent="-342900">
                <a:buAutoNum type="arabicPeriod"/>
              </a:pPr>
              <a:r>
                <a:rPr lang="en-US" sz="1200" dirty="0" err="1" smtClean="0"/>
                <a:t>VD</a:t>
              </a:r>
              <a:r>
                <a:rPr lang="en-US" sz="1200" baseline="-25000" dirty="0" err="1" smtClean="0"/>
                <a:t>min</a:t>
              </a:r>
              <a:r>
                <a:rPr lang="en-US" sz="1200" dirty="0" smtClean="0"/>
                <a:t> &lt; 4 m/s</a:t>
              </a:r>
            </a:p>
            <a:p>
              <a:pPr marL="342900" indent="-342900">
                <a:buAutoNum type="arabicPeriod"/>
              </a:pPr>
              <a:endParaRPr lang="en-US" sz="1200" dirty="0" smtClean="0"/>
            </a:p>
            <a:p>
              <a:pPr marL="342900" indent="-342900">
                <a:buAutoNum type="arabicPeriod"/>
              </a:pPr>
              <a:r>
                <a:rPr lang="en-US" sz="1200" dirty="0" err="1"/>
                <a:t>VD</a:t>
              </a:r>
              <a:r>
                <a:rPr lang="en-US" sz="1200" baseline="-25000" dirty="0" err="1"/>
                <a:t>min</a:t>
              </a:r>
              <a:r>
                <a:rPr lang="en-US" sz="1200" baseline="-25000" dirty="0"/>
                <a:t> </a:t>
              </a:r>
              <a:r>
                <a:rPr lang="en-US" sz="1200" dirty="0" smtClean="0"/>
                <a:t>&lt; </a:t>
              </a:r>
              <a:r>
                <a:rPr lang="en-US" sz="1200" dirty="0"/>
                <a:t>(VD </a:t>
              </a:r>
              <a:r>
                <a:rPr lang="en-US" sz="1200" dirty="0" smtClean="0"/>
                <a:t>- 2 m/s) for |</a:t>
              </a:r>
              <a:r>
                <a:rPr lang="en-US" sz="1200" dirty="0" err="1" smtClean="0"/>
                <a:t>p</a:t>
              </a:r>
              <a:r>
                <a:rPr lang="en-US" sz="1200" baseline="-25000" dirty="0" err="1" smtClean="0"/>
                <a:t>o</a:t>
              </a:r>
              <a:r>
                <a:rPr lang="en-US" sz="1200" dirty="0" smtClean="0"/>
                <a:t> – </a:t>
              </a:r>
              <a:r>
                <a:rPr lang="en-US" sz="1200" dirty="0" err="1" smtClean="0"/>
                <a:t>p</a:t>
              </a:r>
              <a:r>
                <a:rPr lang="en-US" sz="1200" baseline="-25000" dirty="0" err="1" smtClean="0"/>
                <a:t>min</a:t>
              </a:r>
              <a:r>
                <a:rPr lang="en-US" sz="1200" dirty="0" smtClean="0"/>
                <a:t>| &gt; 100 </a:t>
              </a:r>
              <a:r>
                <a:rPr lang="en-US" sz="1200" dirty="0" err="1" smtClean="0"/>
                <a:t>hPa</a:t>
              </a:r>
              <a:endParaRPr lang="en-US" sz="1200" dirty="0"/>
            </a:p>
            <a:p>
              <a:endParaRPr lang="en-US" dirty="0" smtClean="0"/>
            </a:p>
            <a:p>
              <a:r>
                <a:rPr lang="en-US" sz="1600" dirty="0" smtClean="0"/>
                <a:t>In case of multiple minima, the minimum closest to the originally assigned pressure (</a:t>
              </a:r>
              <a:r>
                <a:rPr lang="en-US" sz="1600" dirty="0" err="1" smtClean="0"/>
                <a:t>p</a:t>
              </a:r>
              <a:r>
                <a:rPr lang="en-US" sz="1600" baseline="-25000" dirty="0" err="1" smtClean="0"/>
                <a:t>o</a:t>
              </a:r>
              <a:r>
                <a:rPr lang="en-US" sz="1600" dirty="0" smtClean="0"/>
                <a:t>) is chosen.</a:t>
              </a:r>
              <a:endParaRPr lang="en-US" sz="1600" dirty="0"/>
            </a:p>
          </p:txBody>
        </p:sp>
      </p:grpSp>
      <p:sp>
        <p:nvSpPr>
          <p:cNvPr id="17" name="Rectangle 16"/>
          <p:cNvSpPr/>
          <p:nvPr/>
        </p:nvSpPr>
        <p:spPr bwMode="auto">
          <a:xfrm>
            <a:off x="4591789" y="3140968"/>
            <a:ext cx="268243" cy="3019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2" name="TextBox 21"/>
          <p:cNvSpPr txBox="1"/>
          <p:nvPr/>
        </p:nvSpPr>
        <p:spPr>
          <a:xfrm>
            <a:off x="4454024" y="2545159"/>
            <a:ext cx="478016" cy="307777"/>
          </a:xfrm>
          <a:prstGeom prst="rect">
            <a:avLst/>
          </a:prstGeom>
          <a:noFill/>
        </p:spPr>
        <p:txBody>
          <a:bodyPr wrap="none" rtlCol="0">
            <a:spAutoFit/>
          </a:bodyPr>
          <a:lstStyle/>
          <a:p>
            <a:r>
              <a:rPr lang="fr-CA" sz="1400" dirty="0" err="1" smtClean="0"/>
              <a:t>p</a:t>
            </a:r>
            <a:r>
              <a:rPr lang="fr-CA" sz="1400" baseline="-25000" dirty="0" err="1" smtClean="0"/>
              <a:t>min</a:t>
            </a:r>
            <a:endParaRPr lang="en-US" sz="1400" baseline="-25000" dirty="0"/>
          </a:p>
        </p:txBody>
      </p:sp>
      <p:sp>
        <p:nvSpPr>
          <p:cNvPr id="23" name="TextBox 22"/>
          <p:cNvSpPr txBox="1"/>
          <p:nvPr/>
        </p:nvSpPr>
        <p:spPr>
          <a:xfrm>
            <a:off x="4580662" y="3101478"/>
            <a:ext cx="351378" cy="307777"/>
          </a:xfrm>
          <a:prstGeom prst="rect">
            <a:avLst/>
          </a:prstGeom>
          <a:noFill/>
        </p:spPr>
        <p:txBody>
          <a:bodyPr wrap="none" rtlCol="0">
            <a:spAutoFit/>
          </a:bodyPr>
          <a:lstStyle/>
          <a:p>
            <a:r>
              <a:rPr lang="fr-CA" sz="1400" dirty="0" smtClean="0"/>
              <a:t>p</a:t>
            </a:r>
            <a:r>
              <a:rPr lang="fr-CA" sz="1400" baseline="-25000" dirty="0" smtClean="0"/>
              <a:t>o</a:t>
            </a:r>
            <a:endParaRPr lang="en-US" sz="1400" baseline="-25000" dirty="0"/>
          </a:p>
        </p:txBody>
      </p:sp>
      <p:sp>
        <p:nvSpPr>
          <p:cNvPr id="24" name="Rectangle 23"/>
          <p:cNvSpPr/>
          <p:nvPr/>
        </p:nvSpPr>
        <p:spPr bwMode="auto">
          <a:xfrm>
            <a:off x="7558948" y="6543346"/>
            <a:ext cx="1009496" cy="2340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nvGrpSpPr>
          <p:cNvPr id="19" name="Group 18"/>
          <p:cNvGrpSpPr/>
          <p:nvPr/>
        </p:nvGrpSpPr>
        <p:grpSpPr>
          <a:xfrm>
            <a:off x="755576" y="1664804"/>
            <a:ext cx="3717074" cy="1908212"/>
            <a:chOff x="755576" y="4581128"/>
            <a:chExt cx="3717074" cy="1908212"/>
          </a:xfrm>
        </p:grpSpPr>
        <p:sp>
          <p:nvSpPr>
            <p:cNvPr id="26" name="Rectangle 25"/>
            <p:cNvSpPr/>
            <p:nvPr/>
          </p:nvSpPr>
          <p:spPr bwMode="auto">
            <a:xfrm>
              <a:off x="791580" y="4581128"/>
              <a:ext cx="3567970" cy="19082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14" name="TextBox 13"/>
                <p:cNvSpPr txBox="1"/>
                <p:nvPr/>
              </p:nvSpPr>
              <p:spPr>
                <a:xfrm>
                  <a:off x="755576" y="4957912"/>
                  <a:ext cx="3708412" cy="559320"/>
                </a:xfrm>
                <a:prstGeom prst="rect">
                  <a:avLst/>
                </a:prstGeom>
                <a:noFill/>
              </p:spPr>
              <p:txBody>
                <a:bodyPr wrap="square" rtlCol="0">
                  <a:spAutoFit/>
                </a:bodyPr>
                <a:lstStyle/>
                <a:p>
                  <a:r>
                    <a:rPr lang="fr-CA" sz="1600" b="0" dirty="0" smtClean="0"/>
                    <a:t>J</a:t>
                  </a:r>
                  <a14:m>
                    <m:oMath xmlns:m="http://schemas.openxmlformats.org/officeDocument/2006/math">
                      <m:d>
                        <m:dPr>
                          <m:ctrlPr>
                            <a:rPr lang="fr-CA" sz="1600" b="0" i="1" smtClean="0">
                              <a:latin typeface="Cambria Math"/>
                              <a:ea typeface="Cambria Math"/>
                            </a:rPr>
                          </m:ctrlPr>
                        </m:dPr>
                        <m:e>
                          <m:r>
                            <a:rPr lang="fr-CA" sz="1600" b="0" i="0" smtClean="0">
                              <a:latin typeface="Cambria Math"/>
                              <a:ea typeface="Cambria Math"/>
                            </a:rPr>
                            <m:t>∆</m:t>
                          </m:r>
                          <m:r>
                            <m:rPr>
                              <m:sty m:val="p"/>
                            </m:rPr>
                            <a:rPr lang="fr-CA" sz="1600" b="0" i="0" smtClean="0">
                              <a:latin typeface="Cambria Math"/>
                              <a:ea typeface="Cambria Math"/>
                            </a:rPr>
                            <m:t>p</m:t>
                          </m:r>
                        </m:e>
                      </m:d>
                      <m:r>
                        <a:rPr lang="fr-CA" sz="1600" b="0" i="0" smtClean="0">
                          <a:latin typeface="Cambria Math"/>
                          <a:ea typeface="Cambria Math"/>
                        </a:rPr>
                        <m:t>=</m:t>
                      </m:r>
                      <m:f>
                        <m:fPr>
                          <m:ctrlPr>
                            <a:rPr lang="fr-CA" sz="1600" b="1" i="1">
                              <a:latin typeface="Cambria Math"/>
                            </a:rPr>
                          </m:ctrlPr>
                        </m:fPr>
                        <m:num>
                          <m:r>
                            <a:rPr lang="fr-CA" sz="1600" i="0">
                              <a:latin typeface="Cambria Math"/>
                              <a:ea typeface="Cambria Math"/>
                            </a:rPr>
                            <m:t>0.5</m:t>
                          </m:r>
                          <m:sSup>
                            <m:sSupPr>
                              <m:ctrlPr>
                                <a:rPr lang="fr-CA" sz="1600" i="1">
                                  <a:latin typeface="Cambria Math"/>
                                  <a:ea typeface="Cambria Math"/>
                                </a:rPr>
                              </m:ctrlPr>
                            </m:sSupPr>
                            <m:e>
                              <m:d>
                                <m:dPr>
                                  <m:ctrlPr>
                                    <a:rPr lang="fr-CA" sz="1600" i="1" smtClean="0">
                                      <a:latin typeface="Cambria Math"/>
                                      <a:ea typeface="Cambria Math"/>
                                    </a:rPr>
                                  </m:ctrlPr>
                                </m:dPr>
                                <m:e>
                                  <m:sSub>
                                    <m:sSubPr>
                                      <m:ctrlPr>
                                        <a:rPr lang="fr-CA" sz="1600" i="1">
                                          <a:latin typeface="Cambria Math"/>
                                          <a:ea typeface="Cambria Math"/>
                                        </a:rPr>
                                      </m:ctrlPr>
                                    </m:sSubPr>
                                    <m:e>
                                      <m:r>
                                        <m:rPr>
                                          <m:sty m:val="p"/>
                                        </m:rPr>
                                        <a:rPr lang="fr-CA" sz="1600" i="0">
                                          <a:latin typeface="Cambria Math"/>
                                          <a:ea typeface="Cambria Math"/>
                                        </a:rPr>
                                        <m:t>u</m:t>
                                      </m:r>
                                    </m:e>
                                    <m:sub>
                                      <m:r>
                                        <m:rPr>
                                          <m:sty m:val="p"/>
                                        </m:rPr>
                                        <a:rPr lang="fr-CA" sz="1600" i="0">
                                          <a:latin typeface="Cambria Math"/>
                                          <a:ea typeface="Cambria Math"/>
                                        </a:rPr>
                                        <m:t>o</m:t>
                                      </m:r>
                                    </m:sub>
                                  </m:sSub>
                                  <m:r>
                                    <a:rPr lang="fr-CA" sz="1600" i="0">
                                      <a:latin typeface="Cambria Math"/>
                                      <a:ea typeface="Cambria Math"/>
                                    </a:rPr>
                                    <m:t>−</m:t>
                                  </m:r>
                                  <m:sSub>
                                    <m:sSubPr>
                                      <m:ctrlPr>
                                        <a:rPr lang="fr-CA" sz="1600" i="1">
                                          <a:latin typeface="Cambria Math"/>
                                          <a:ea typeface="Cambria Math"/>
                                        </a:rPr>
                                      </m:ctrlPr>
                                    </m:sSubPr>
                                    <m:e>
                                      <m:r>
                                        <m:rPr>
                                          <m:sty m:val="p"/>
                                        </m:rPr>
                                        <a:rPr lang="fr-CA" sz="1600" i="0">
                                          <a:latin typeface="Cambria Math"/>
                                          <a:ea typeface="Cambria Math"/>
                                        </a:rPr>
                                        <m:t>u</m:t>
                                      </m:r>
                                    </m:e>
                                    <m:sub>
                                      <m:r>
                                        <m:rPr>
                                          <m:sty m:val="p"/>
                                        </m:rPr>
                                        <a:rPr lang="fr-CA" sz="1600" i="0">
                                          <a:latin typeface="Cambria Math"/>
                                          <a:ea typeface="Cambria Math"/>
                                        </a:rPr>
                                        <m:t>b</m:t>
                                      </m:r>
                                    </m:sub>
                                  </m:sSub>
                                </m:e>
                              </m:d>
                            </m:e>
                            <m:sup>
                              <m:r>
                                <a:rPr lang="fr-CA" sz="1600" i="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i="0">
                                      <a:latin typeface="Cambria Math"/>
                                      <a:ea typeface="Cambria Math"/>
                                    </a:rPr>
                                    <m:t>σ</m:t>
                                  </m:r>
                                </m:e>
                                <m:sub>
                                  <m:r>
                                    <m:rPr>
                                      <m:sty m:val="p"/>
                                    </m:rPr>
                                    <a:rPr lang="en-US" sz="1600" b="0" i="0" smtClean="0">
                                      <a:latin typeface="Cambria Math"/>
                                      <a:ea typeface="Cambria Math"/>
                                    </a:rPr>
                                    <m:t>u</m:t>
                                  </m:r>
                                  <m:r>
                                    <m:rPr>
                                      <m:sty m:val="p"/>
                                    </m:rPr>
                                    <a:rPr lang="fr-CA" sz="1600" b="0" i="0" smtClean="0">
                                      <a:latin typeface="Cambria Math"/>
                                      <a:ea typeface="Cambria Math"/>
                                    </a:rPr>
                                    <m:t>t</m:t>
                                  </m:r>
                                </m:sub>
                                <m:sup/>
                              </m:sSubSup>
                            </m:e>
                            <m:sub/>
                            <m:sup>
                              <m:r>
                                <a:rPr lang="fr-CA" sz="1600" i="0">
                                  <a:latin typeface="Cambria Math"/>
                                </a:rPr>
                                <m:t>2</m:t>
                              </m:r>
                            </m:sup>
                          </m:sSubSup>
                          <m:r>
                            <a:rPr lang="fr-CA" sz="1600" b="0" i="0" smtClean="0">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i="0">
                                      <a:latin typeface="Cambria Math"/>
                                      <a:ea typeface="Cambria Math"/>
                                    </a:rPr>
                                    <m:t>σ</m:t>
                                  </m:r>
                                </m:e>
                                <m:sub>
                                  <m:r>
                                    <m:rPr>
                                      <m:sty m:val="p"/>
                                    </m:rPr>
                                    <a:rPr lang="en-US" sz="1600" b="0" i="0" smtClean="0">
                                      <a:latin typeface="Cambria Math"/>
                                      <a:ea typeface="Cambria Math"/>
                                    </a:rPr>
                                    <m:t>u</m:t>
                                  </m:r>
                                  <m:r>
                                    <m:rPr>
                                      <m:sty m:val="p"/>
                                    </m:rPr>
                                    <a:rPr lang="fr-CA" sz="1600" b="0" i="0" smtClean="0">
                                      <a:latin typeface="Cambria Math"/>
                                      <a:ea typeface="Cambria Math"/>
                                    </a:rPr>
                                    <m:t>b</m:t>
                                  </m:r>
                                </m:sub>
                                <m:sup/>
                              </m:sSubSup>
                            </m:e>
                            <m:sub/>
                            <m:sup>
                              <m:r>
                                <a:rPr lang="fr-CA" sz="1600" i="0">
                                  <a:latin typeface="Cambria Math"/>
                                </a:rPr>
                                <m:t>2</m:t>
                              </m:r>
                            </m:sup>
                          </m:sSubSup>
                        </m:den>
                      </m:f>
                      <m:r>
                        <a:rPr lang="fr-CA" sz="1600">
                          <a:latin typeface="Cambria Math"/>
                        </a:rPr>
                        <m:t>+</m:t>
                      </m:r>
                      <m:f>
                        <m:fPr>
                          <m:ctrlPr>
                            <a:rPr lang="fr-CA" sz="1600" b="1" i="1">
                              <a:latin typeface="Cambria Math"/>
                            </a:rPr>
                          </m:ctrlPr>
                        </m:fPr>
                        <m:num>
                          <m:r>
                            <a:rPr lang="fr-CA" sz="1600">
                              <a:latin typeface="Cambria Math"/>
                              <a:ea typeface="Cambria Math"/>
                            </a:rPr>
                            <m:t>0.5</m:t>
                          </m:r>
                          <m:sSup>
                            <m:sSupPr>
                              <m:ctrlPr>
                                <a:rPr lang="fr-CA" sz="1600" i="1">
                                  <a:latin typeface="Cambria Math"/>
                                  <a:ea typeface="Cambria Math"/>
                                </a:rPr>
                              </m:ctrlPr>
                            </m:sSupPr>
                            <m:e>
                              <m:d>
                                <m:dPr>
                                  <m:ctrlPr>
                                    <a:rPr lang="fr-CA" sz="1600" i="1">
                                      <a:latin typeface="Cambria Math"/>
                                      <a:ea typeface="Cambria Math"/>
                                    </a:rPr>
                                  </m:ctrlPr>
                                </m:dPr>
                                <m:e>
                                  <m:sSub>
                                    <m:sSubPr>
                                      <m:ctrlPr>
                                        <a:rPr lang="fr-CA" sz="1600" i="1">
                                          <a:latin typeface="Cambria Math"/>
                                          <a:ea typeface="Cambria Math"/>
                                        </a:rPr>
                                      </m:ctrlPr>
                                    </m:sSubPr>
                                    <m:e>
                                      <m:r>
                                        <m:rPr>
                                          <m:sty m:val="p"/>
                                        </m:rPr>
                                        <a:rPr lang="en-US" sz="1600" b="0" i="0" smtClean="0">
                                          <a:latin typeface="Cambria Math"/>
                                          <a:ea typeface="Cambria Math"/>
                                        </a:rPr>
                                        <m:t>v</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en-US" sz="1600" b="0" i="0" smtClean="0">
                                          <a:latin typeface="Cambria Math"/>
                                          <a:ea typeface="Cambria Math"/>
                                        </a:rPr>
                                        <m:t>v</m:t>
                                      </m:r>
                                    </m:e>
                                    <m:sub>
                                      <m:r>
                                        <m:rPr>
                                          <m:sty m:val="p"/>
                                        </m:rPr>
                                        <a:rPr lang="fr-CA" sz="1600">
                                          <a:latin typeface="Cambria Math"/>
                                          <a:ea typeface="Cambria Math"/>
                                        </a:rPr>
                                        <m:t>b</m:t>
                                      </m:r>
                                    </m:sub>
                                  </m:sSub>
                                </m:e>
                              </m:d>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en-US" sz="1600" b="0" i="0" smtClean="0">
                                      <a:latin typeface="Cambria Math"/>
                                      <a:ea typeface="Cambria Math"/>
                                    </a:rPr>
                                    <m:t>v</m:t>
                                  </m:r>
                                  <m:r>
                                    <m:rPr>
                                      <m:sty m:val="p"/>
                                    </m:rPr>
                                    <a:rPr lang="fr-CA" sz="1600">
                                      <a:latin typeface="Cambria Math"/>
                                      <a:ea typeface="Cambria Math"/>
                                    </a:rPr>
                                    <m:t>t</m:t>
                                  </m:r>
                                </m:sub>
                                <m:sup/>
                              </m:sSubSup>
                            </m:e>
                            <m:sub/>
                            <m:sup>
                              <m:r>
                                <a:rPr lang="fr-CA" sz="1600">
                                  <a:latin typeface="Cambria Math"/>
                                </a:rPr>
                                <m:t>2</m:t>
                              </m:r>
                            </m:sup>
                          </m:sSubSup>
                          <m:r>
                            <a:rPr lang="fr-CA" sz="1600" i="1">
                              <a:latin typeface="Cambria Math"/>
                            </a:rPr>
                            <m:t>+</m:t>
                          </m:r>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en-US" sz="1600" b="0" i="0" smtClean="0">
                                      <a:latin typeface="Cambria Math"/>
                                      <a:ea typeface="Cambria Math"/>
                                    </a:rPr>
                                    <m:t>v</m:t>
                                  </m:r>
                                  <m:r>
                                    <m:rPr>
                                      <m:sty m:val="p"/>
                                    </m:rPr>
                                    <a:rPr lang="fr-CA" sz="1600">
                                      <a:latin typeface="Cambria Math"/>
                                      <a:ea typeface="Cambria Math"/>
                                    </a:rPr>
                                    <m:t>b</m:t>
                                  </m:r>
                                </m:sub>
                                <m:sup/>
                              </m:sSubSup>
                            </m:e>
                            <m:sub/>
                            <m:sup>
                              <m:r>
                                <a:rPr lang="fr-CA" sz="1600">
                                  <a:latin typeface="Cambria Math"/>
                                </a:rPr>
                                <m:t>2</m:t>
                              </m:r>
                            </m:sup>
                          </m:sSubSup>
                        </m:den>
                      </m:f>
                      <m:r>
                        <a:rPr lang="en-US" sz="1600" b="0" i="1" smtClean="0">
                          <a:latin typeface="Cambria Math"/>
                        </a:rPr>
                        <m:t>+</m:t>
                      </m:r>
                      <m:f>
                        <m:fPr>
                          <m:ctrlPr>
                            <a:rPr lang="fr-CA" sz="1600" i="1">
                              <a:latin typeface="Cambria Math"/>
                            </a:rPr>
                          </m:ctrlPr>
                        </m:fPr>
                        <m:num>
                          <m:r>
                            <a:rPr lang="fr-CA" sz="1600">
                              <a:latin typeface="Cambria Math"/>
                              <a:ea typeface="Cambria Math"/>
                            </a:rPr>
                            <m:t>0.5</m:t>
                          </m:r>
                          <m:r>
                            <a:rPr lang="fr-CA" sz="1600" i="1">
                              <a:latin typeface="Cambria Math"/>
                              <a:ea typeface="Cambria Math"/>
                            </a:rPr>
                            <m:t>∆</m:t>
                          </m:r>
                          <m:sSup>
                            <m:sSupPr>
                              <m:ctrlPr>
                                <a:rPr lang="fr-CA" sz="1600" i="1">
                                  <a:latin typeface="Cambria Math"/>
                                  <a:ea typeface="Cambria Math"/>
                                </a:rPr>
                              </m:ctrlPr>
                            </m:sSupPr>
                            <m:e>
                              <m:r>
                                <m:rPr>
                                  <m:sty m:val="p"/>
                                </m:rPr>
                                <a:rPr lang="fr-CA" sz="1600">
                                  <a:latin typeface="Cambria Math"/>
                                  <a:ea typeface="Cambria Math"/>
                                </a:rPr>
                                <m:t>p</m:t>
                              </m:r>
                            </m:e>
                            <m:sup>
                              <m:r>
                                <a:rPr lang="fr-CA" sz="1600" i="1">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p</m:t>
                                  </m:r>
                                </m:sub>
                                <m:sup/>
                              </m:sSubSup>
                            </m:e>
                            <m:sub/>
                            <m:sup>
                              <m:r>
                                <a:rPr lang="fr-CA" sz="1600">
                                  <a:latin typeface="Cambria Math"/>
                                </a:rPr>
                                <m:t>2</m:t>
                              </m:r>
                            </m:sup>
                          </m:sSubSup>
                        </m:den>
                      </m:f>
                    </m:oMath>
                  </a14:m>
                  <a:endParaRPr lang="en-US" sz="1600" dirty="0">
                    <a:latin typeface="+mn-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55576" y="4957912"/>
                  <a:ext cx="3708412" cy="559320"/>
                </a:xfrm>
                <a:prstGeom prst="rect">
                  <a:avLst/>
                </a:prstGeom>
                <a:blipFill rotWithShape="1">
                  <a:blip r:embed="rId3"/>
                  <a:stretch>
                    <a:fillRect l="-987"/>
                  </a:stretch>
                </a:blipFill>
              </p:spPr>
              <p:txBody>
                <a:bodyPr/>
                <a:lstStyle/>
                <a:p>
                  <a:r>
                    <a:rPr lang="en-US">
                      <a:noFill/>
                    </a:rPr>
                    <a:t> </a:t>
                  </a:r>
                </a:p>
              </p:txBody>
            </p:sp>
          </mc:Fallback>
        </mc:AlternateContent>
        <p:sp>
          <p:nvSpPr>
            <p:cNvPr id="9" name="TextBox 8"/>
            <p:cNvSpPr txBox="1"/>
            <p:nvPr/>
          </p:nvSpPr>
          <p:spPr>
            <a:xfrm>
              <a:off x="791580" y="4581128"/>
              <a:ext cx="1813189" cy="338554"/>
            </a:xfrm>
            <a:prstGeom prst="rect">
              <a:avLst/>
            </a:prstGeom>
            <a:noFill/>
          </p:spPr>
          <p:txBody>
            <a:bodyPr wrap="none" rtlCol="0">
              <a:spAutoFit/>
            </a:bodyPr>
            <a:lstStyle/>
            <a:p>
              <a:r>
                <a:rPr lang="en-US" sz="1600" b="1" dirty="0" smtClean="0"/>
                <a:t>1D-Var approach</a:t>
              </a:r>
              <a:endParaRPr lang="en-US" sz="1600" b="1" dirty="0"/>
            </a:p>
          </p:txBody>
        </p:sp>
        <p:sp>
          <p:nvSpPr>
            <p:cNvPr id="18" name="Rectangle 17"/>
            <p:cNvSpPr/>
            <p:nvPr/>
          </p:nvSpPr>
          <p:spPr>
            <a:xfrm>
              <a:off x="791580" y="5586335"/>
              <a:ext cx="3681070" cy="830997"/>
            </a:xfrm>
            <a:prstGeom prst="rect">
              <a:avLst/>
            </a:prstGeom>
          </p:spPr>
          <p:txBody>
            <a:bodyPr wrap="square">
              <a:spAutoFit/>
            </a:bodyPr>
            <a:lstStyle/>
            <a:p>
              <a:r>
                <a:rPr lang="en-US" sz="1600" dirty="0"/>
                <a:t>In case of multiple minima, the minimum closest to the originally assigned pressure (</a:t>
              </a:r>
              <a:r>
                <a:rPr lang="en-US" sz="1600" dirty="0" err="1"/>
                <a:t>p</a:t>
              </a:r>
              <a:r>
                <a:rPr lang="en-US" sz="1600" baseline="-25000" dirty="0" err="1"/>
                <a:t>o</a:t>
              </a:r>
              <a:r>
                <a:rPr lang="en-US" sz="1600" dirty="0"/>
                <a:t>) is chosen.</a:t>
              </a:r>
            </a:p>
          </p:txBody>
        </p:sp>
      </p:grpSp>
      <p:sp>
        <p:nvSpPr>
          <p:cNvPr id="27" name="TextBox 26"/>
          <p:cNvSpPr txBox="1"/>
          <p:nvPr/>
        </p:nvSpPr>
        <p:spPr>
          <a:xfrm>
            <a:off x="7772677" y="6464369"/>
            <a:ext cx="543739" cy="276999"/>
          </a:xfrm>
          <a:prstGeom prst="rect">
            <a:avLst/>
          </a:prstGeom>
          <a:noFill/>
        </p:spPr>
        <p:txBody>
          <a:bodyPr wrap="none" rtlCol="0">
            <a:spAutoFit/>
          </a:bodyPr>
          <a:lstStyle/>
          <a:p>
            <a:r>
              <a:rPr lang="fr-CA" sz="1200" dirty="0" smtClean="0"/>
              <a:t>J(</a:t>
            </a:r>
            <a:r>
              <a:rPr lang="fr-CA" sz="1200" dirty="0" err="1" smtClean="0">
                <a:latin typeface="Symbol" panose="05050102010706020507" pitchFamily="18" charset="2"/>
              </a:rPr>
              <a:t>D</a:t>
            </a:r>
            <a:r>
              <a:rPr lang="fr-CA" sz="1200" dirty="0" err="1" smtClean="0"/>
              <a:t>p</a:t>
            </a:r>
            <a:r>
              <a:rPr lang="fr-CA" sz="1200" dirty="0" smtClean="0"/>
              <a:t>)</a:t>
            </a:r>
            <a:endParaRPr lang="en-US" sz="1200" dirty="0"/>
          </a:p>
        </p:txBody>
      </p:sp>
    </p:spTree>
    <p:extLst>
      <p:ext uri="{BB962C8B-B14F-4D97-AF65-F5344CB8AC3E}">
        <p14:creationId xmlns:p14="http://schemas.microsoft.com/office/powerpoint/2010/main" val="3524152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62000" y="188640"/>
            <a:ext cx="8310500" cy="1143000"/>
          </a:xfrm>
        </p:spPr>
        <p:txBody>
          <a:bodyPr/>
          <a:lstStyle/>
          <a:p>
            <a:r>
              <a:rPr lang="en-US" sz="3200" dirty="0" err="1">
                <a:latin typeface="Symbol" panose="05050102010706020507" pitchFamily="18" charset="2"/>
              </a:rPr>
              <a:t>D</a:t>
            </a:r>
            <a:r>
              <a:rPr lang="en-US" sz="3200" dirty="0" err="1"/>
              <a:t>p</a:t>
            </a:r>
            <a:r>
              <a:rPr lang="en-US" sz="3200" dirty="0"/>
              <a:t> </a:t>
            </a:r>
            <a:r>
              <a:rPr lang="en-US" sz="3200" dirty="0" smtClean="0"/>
              <a:t>biases from the model best-fit</a:t>
            </a:r>
            <a:br>
              <a:rPr lang="en-US" sz="3200" dirty="0" smtClean="0"/>
            </a:br>
            <a:r>
              <a:rPr lang="en-US" sz="3200" dirty="0" smtClean="0"/>
              <a:t>and 1D-Var (Meteosat-10)</a:t>
            </a:r>
            <a:endParaRPr lang="en-US" sz="3200"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929" t="68317" r="5094" b="4229"/>
          <a:stretch/>
        </p:blipFill>
        <p:spPr>
          <a:xfrm>
            <a:off x="756028" y="1988840"/>
            <a:ext cx="4068000" cy="18828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929" t="68082" r="5044" b="4253"/>
          <a:stretch/>
        </p:blipFill>
        <p:spPr>
          <a:xfrm>
            <a:off x="5040052" y="1952836"/>
            <a:ext cx="4070295" cy="18972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929" t="68673" r="5094" b="4292"/>
          <a:stretch/>
        </p:blipFill>
        <p:spPr>
          <a:xfrm>
            <a:off x="4968496" y="4239296"/>
            <a:ext cx="4068000" cy="18540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5929" t="68555" r="5094" b="4358"/>
          <a:stretch/>
        </p:blipFill>
        <p:spPr>
          <a:xfrm>
            <a:off x="756028" y="4235569"/>
            <a:ext cx="4068000" cy="1857727"/>
          </a:xfrm>
          <a:prstGeom prst="rect">
            <a:avLst/>
          </a:prstGeom>
        </p:spPr>
      </p:pic>
    </p:spTree>
    <p:extLst>
      <p:ext uri="{BB962C8B-B14F-4D97-AF65-F5344CB8AC3E}">
        <p14:creationId xmlns:p14="http://schemas.microsoft.com/office/powerpoint/2010/main" val="1889000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6" name="Title 1"/>
          <p:cNvSpPr>
            <a:spLocks noGrp="1"/>
          </p:cNvSpPr>
          <p:nvPr>
            <p:ph type="title"/>
          </p:nvPr>
        </p:nvSpPr>
        <p:spPr>
          <a:xfrm>
            <a:off x="762000" y="188640"/>
            <a:ext cx="8310500" cy="1143000"/>
          </a:xfrm>
        </p:spPr>
        <p:txBody>
          <a:bodyPr/>
          <a:lstStyle/>
          <a:p>
            <a:r>
              <a:rPr lang="en-US" sz="3200" dirty="0" err="1" smtClean="0">
                <a:latin typeface="Symbol" panose="05050102010706020507" pitchFamily="18" charset="2"/>
              </a:rPr>
              <a:t>D</a:t>
            </a:r>
            <a:r>
              <a:rPr lang="en-US" sz="3200" dirty="0" err="1" smtClean="0"/>
              <a:t>p</a:t>
            </a:r>
            <a:r>
              <a:rPr lang="en-US" sz="3200" dirty="0" smtClean="0"/>
              <a:t> standard deviations from model best-fit and 1D-Var </a:t>
            </a:r>
            <a:r>
              <a:rPr lang="en-US" sz="3200" dirty="0"/>
              <a:t>(Meteosat-10)</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69" t="68459" r="4542" b="3835"/>
          <a:stretch/>
        </p:blipFill>
        <p:spPr>
          <a:xfrm>
            <a:off x="746066" y="1988861"/>
            <a:ext cx="4118847" cy="190009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575" t="68459" r="4690" b="3717"/>
          <a:stretch/>
        </p:blipFill>
        <p:spPr>
          <a:xfrm>
            <a:off x="5041845" y="1988861"/>
            <a:ext cx="4102663" cy="190819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753" t="68459" r="4513" b="3835"/>
          <a:stretch/>
        </p:blipFill>
        <p:spPr>
          <a:xfrm>
            <a:off x="755576" y="4229222"/>
            <a:ext cx="4102663" cy="190009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575" t="68459" r="4337" b="3717"/>
          <a:stretch/>
        </p:blipFill>
        <p:spPr>
          <a:xfrm>
            <a:off x="5025661" y="4257113"/>
            <a:ext cx="4118847" cy="1908191"/>
          </a:xfrm>
          <a:prstGeom prst="rect">
            <a:avLst/>
          </a:prstGeom>
        </p:spPr>
      </p:pic>
      <p:sp>
        <p:nvSpPr>
          <p:cNvPr id="12" name="TextBox 11"/>
          <p:cNvSpPr txBox="1"/>
          <p:nvPr/>
        </p:nvSpPr>
        <p:spPr>
          <a:xfrm>
            <a:off x="1247719" y="1387805"/>
            <a:ext cx="3000245" cy="276999"/>
          </a:xfrm>
          <a:prstGeom prst="rect">
            <a:avLst/>
          </a:prstGeom>
          <a:noFill/>
        </p:spPr>
        <p:txBody>
          <a:bodyPr wrap="none" rtlCol="0">
            <a:spAutoFit/>
          </a:bodyPr>
          <a:lstStyle/>
          <a:p>
            <a:r>
              <a:rPr lang="en-US" sz="1200" b="1" dirty="0" smtClean="0"/>
              <a:t>Summer period: 15 Jun – 31 Aug 2016 </a:t>
            </a:r>
            <a:endParaRPr lang="en-US" sz="1200" b="1" dirty="0"/>
          </a:p>
        </p:txBody>
      </p:sp>
      <p:sp>
        <p:nvSpPr>
          <p:cNvPr id="14" name="TextBox 13"/>
          <p:cNvSpPr txBox="1"/>
          <p:nvPr/>
        </p:nvSpPr>
        <p:spPr>
          <a:xfrm>
            <a:off x="5652120" y="1387805"/>
            <a:ext cx="2850717" cy="276999"/>
          </a:xfrm>
          <a:prstGeom prst="rect">
            <a:avLst/>
          </a:prstGeom>
          <a:noFill/>
        </p:spPr>
        <p:txBody>
          <a:bodyPr wrap="none" rtlCol="0">
            <a:spAutoFit/>
          </a:bodyPr>
          <a:lstStyle/>
          <a:p>
            <a:r>
              <a:rPr lang="en-US" sz="1200" b="1" dirty="0" smtClean="0"/>
              <a:t>Winter period: 15 Dec – 28 Feb 2017 </a:t>
            </a:r>
            <a:endParaRPr lang="en-US" sz="1200" b="1" dirty="0"/>
          </a:p>
        </p:txBody>
      </p:sp>
    </p:spTree>
    <p:extLst>
      <p:ext uri="{BB962C8B-B14F-4D97-AF65-F5344CB8AC3E}">
        <p14:creationId xmlns:p14="http://schemas.microsoft.com/office/powerpoint/2010/main" val="1475806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540060" y="116632"/>
            <a:ext cx="8748464" cy="1143000"/>
          </a:xfrm>
        </p:spPr>
        <p:txBody>
          <a:bodyPr/>
          <a:lstStyle/>
          <a:p>
            <a:pPr algn="ctr"/>
            <a:r>
              <a:rPr lang="fr-CA" sz="3200" dirty="0" smtClean="0"/>
              <a:t>Zonal </a:t>
            </a:r>
            <a:r>
              <a:rPr lang="fr-CA" sz="3200" dirty="0" err="1" smtClean="0"/>
              <a:t>mean</a:t>
            </a:r>
            <a:r>
              <a:rPr lang="fr-CA" sz="3200" dirty="0" smtClean="0"/>
              <a:t> </a:t>
            </a:r>
            <a:r>
              <a:rPr lang="fr-CA" sz="3200" dirty="0" err="1" smtClean="0"/>
              <a:t>analysis</a:t>
            </a:r>
            <a:r>
              <a:rPr lang="fr-CA" sz="3200" dirty="0" smtClean="0"/>
              <a:t> </a:t>
            </a:r>
            <a:r>
              <a:rPr lang="fr-CA" sz="3200" dirty="0" err="1" smtClean="0"/>
              <a:t>wind</a:t>
            </a:r>
            <a:r>
              <a:rPr lang="fr-CA" sz="3200" dirty="0" smtClean="0"/>
              <a:t> speed </a:t>
            </a:r>
            <a:r>
              <a:rPr lang="fr-CA" sz="3200" dirty="0" err="1" smtClean="0"/>
              <a:t>difference</a:t>
            </a:r>
            <a:endParaRPr lang="en-US" sz="3200" dirty="0"/>
          </a:p>
        </p:txBody>
      </p:sp>
      <p:sp>
        <p:nvSpPr>
          <p:cNvPr id="3" name="TextBox 2"/>
          <p:cNvSpPr txBox="1"/>
          <p:nvPr/>
        </p:nvSpPr>
        <p:spPr>
          <a:xfrm>
            <a:off x="3347864" y="5759968"/>
            <a:ext cx="3147015" cy="369332"/>
          </a:xfrm>
          <a:prstGeom prst="rect">
            <a:avLst/>
          </a:prstGeom>
          <a:noFill/>
        </p:spPr>
        <p:txBody>
          <a:bodyPr wrap="none" rtlCol="0">
            <a:spAutoFit/>
          </a:bodyPr>
          <a:lstStyle/>
          <a:p>
            <a:r>
              <a:rPr lang="fr-CA" dirty="0" smtClean="0"/>
              <a:t>Second </a:t>
            </a:r>
            <a:r>
              <a:rPr lang="fr-CA" dirty="0" err="1" smtClean="0"/>
              <a:t>Experiment</a:t>
            </a:r>
            <a:r>
              <a:rPr lang="fr-CA" dirty="0" smtClean="0"/>
              <a:t> - Control</a:t>
            </a:r>
            <a:endParaRPr lang="en-US" dirty="0"/>
          </a:p>
        </p:txBody>
      </p:sp>
      <p:sp>
        <p:nvSpPr>
          <p:cNvPr id="5" name="TextBox 4"/>
          <p:cNvSpPr txBox="1"/>
          <p:nvPr/>
        </p:nvSpPr>
        <p:spPr>
          <a:xfrm>
            <a:off x="2807804" y="1542274"/>
            <a:ext cx="3940887" cy="338554"/>
          </a:xfrm>
          <a:prstGeom prst="rect">
            <a:avLst/>
          </a:prstGeom>
          <a:noFill/>
        </p:spPr>
        <p:txBody>
          <a:bodyPr wrap="none" rtlCol="0">
            <a:spAutoFit/>
          </a:bodyPr>
          <a:lstStyle/>
          <a:p>
            <a:r>
              <a:rPr lang="en-US" sz="1600" b="1" dirty="0" smtClean="0"/>
              <a:t>Summer period: 15 Jun – 31 Aug 2016 </a:t>
            </a:r>
            <a:endParaRPr lang="en-US" sz="1600"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101" b="11592"/>
          <a:stretch/>
        </p:blipFill>
        <p:spPr bwMode="auto">
          <a:xfrm>
            <a:off x="1138185" y="1920521"/>
            <a:ext cx="7214235" cy="374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599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17471" y="274638"/>
            <a:ext cx="8571053" cy="1143000"/>
          </a:xfrm>
        </p:spPr>
        <p:txBody>
          <a:bodyPr/>
          <a:lstStyle/>
          <a:p>
            <a:r>
              <a:rPr lang="fr-CA" dirty="0" err="1" smtClean="0"/>
              <a:t>Mean</a:t>
            </a:r>
            <a:r>
              <a:rPr lang="fr-CA" dirty="0" smtClean="0"/>
              <a:t> </a:t>
            </a:r>
            <a:r>
              <a:rPr lang="fr-CA" dirty="0" err="1" smtClean="0"/>
              <a:t>analysis</a:t>
            </a:r>
            <a:r>
              <a:rPr lang="fr-CA" dirty="0" smtClean="0"/>
              <a:t> </a:t>
            </a:r>
            <a:r>
              <a:rPr lang="fr-CA" dirty="0" err="1" smtClean="0"/>
              <a:t>wind</a:t>
            </a:r>
            <a:r>
              <a:rPr lang="fr-CA" dirty="0" smtClean="0"/>
              <a:t> speed </a:t>
            </a:r>
            <a:r>
              <a:rPr lang="fr-CA" dirty="0" err="1" smtClean="0"/>
              <a:t>difference</a:t>
            </a:r>
            <a:endParaRPr lang="en-US" dirty="0"/>
          </a:p>
        </p:txBody>
      </p:sp>
      <p:sp>
        <p:nvSpPr>
          <p:cNvPr id="4" name="TextBox 3"/>
          <p:cNvSpPr txBox="1"/>
          <p:nvPr/>
        </p:nvSpPr>
        <p:spPr>
          <a:xfrm>
            <a:off x="3347864" y="6228020"/>
            <a:ext cx="3147015" cy="369332"/>
          </a:xfrm>
          <a:prstGeom prst="rect">
            <a:avLst/>
          </a:prstGeom>
          <a:noFill/>
        </p:spPr>
        <p:txBody>
          <a:bodyPr wrap="none" rtlCol="0">
            <a:spAutoFit/>
          </a:bodyPr>
          <a:lstStyle/>
          <a:p>
            <a:r>
              <a:rPr lang="fr-CA" dirty="0" smtClean="0"/>
              <a:t>Second </a:t>
            </a:r>
            <a:r>
              <a:rPr lang="fr-CA" dirty="0" err="1" smtClean="0"/>
              <a:t>Experiment</a:t>
            </a:r>
            <a:r>
              <a:rPr lang="fr-CA" dirty="0" smtClean="0"/>
              <a:t> - Control</a:t>
            </a:r>
            <a:endParaRPr lang="en-US" dirty="0"/>
          </a:p>
        </p:txBody>
      </p:sp>
      <p:sp>
        <p:nvSpPr>
          <p:cNvPr id="5" name="TextBox 4"/>
          <p:cNvSpPr txBox="1"/>
          <p:nvPr/>
        </p:nvSpPr>
        <p:spPr>
          <a:xfrm>
            <a:off x="2807804" y="1376772"/>
            <a:ext cx="3940887" cy="338554"/>
          </a:xfrm>
          <a:prstGeom prst="rect">
            <a:avLst/>
          </a:prstGeom>
          <a:noFill/>
        </p:spPr>
        <p:txBody>
          <a:bodyPr wrap="none" rtlCol="0">
            <a:spAutoFit/>
          </a:bodyPr>
          <a:lstStyle/>
          <a:p>
            <a:r>
              <a:rPr lang="en-US" sz="1600" b="1" dirty="0" smtClean="0"/>
              <a:t>Summer period: 15 Jun – 31 Aug 2016 </a:t>
            </a:r>
            <a:endParaRPr lang="en-US" sz="1600" b="1"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55"/>
          <a:stretch/>
        </p:blipFill>
        <p:spPr bwMode="auto">
          <a:xfrm>
            <a:off x="1151620" y="1735574"/>
            <a:ext cx="7214235" cy="450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89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Motivation</a:t>
            </a:r>
            <a:endParaRPr lang="en-US" dirty="0"/>
          </a:p>
        </p:txBody>
      </p:sp>
      <p:sp>
        <p:nvSpPr>
          <p:cNvPr id="3" name="Content Placeholder 2"/>
          <p:cNvSpPr>
            <a:spLocks noGrp="1"/>
          </p:cNvSpPr>
          <p:nvPr>
            <p:ph idx="1"/>
          </p:nvPr>
        </p:nvSpPr>
        <p:spPr>
          <a:xfrm>
            <a:off x="762000" y="1484784"/>
            <a:ext cx="8153400" cy="4648200"/>
          </a:xfrm>
        </p:spPr>
        <p:txBody>
          <a:bodyPr/>
          <a:lstStyle/>
          <a:p>
            <a:r>
              <a:rPr lang="en-US" sz="2000" dirty="0" smtClean="0"/>
              <a:t>The impact of the systematic (bias) error of the assigned height as well as interpreting the AMV as a layer-averaged motion on NWP forecast have recently been examined using background best-fit pressure and </a:t>
            </a:r>
            <a:r>
              <a:rPr lang="en-US" sz="2000" dirty="0" err="1" smtClean="0"/>
              <a:t>lidar</a:t>
            </a:r>
            <a:r>
              <a:rPr lang="en-US" sz="2000" dirty="0" smtClean="0"/>
              <a:t> measurements (e.g. </a:t>
            </a:r>
            <a:r>
              <a:rPr lang="en-US" sz="2000" dirty="0" err="1" smtClean="0"/>
              <a:t>Salonen</a:t>
            </a:r>
            <a:r>
              <a:rPr lang="en-US" sz="2000" dirty="0" smtClean="0"/>
              <a:t> et al. 2016, Folger and </a:t>
            </a:r>
            <a:r>
              <a:rPr lang="en-US" sz="2000" dirty="0" err="1" smtClean="0"/>
              <a:t>Weissmann</a:t>
            </a:r>
            <a:r>
              <a:rPr lang="en-US" sz="2000" dirty="0" smtClean="0"/>
              <a:t>, 2016).</a:t>
            </a:r>
          </a:p>
          <a:p>
            <a:endParaRPr lang="en-US" sz="2000" dirty="0" smtClean="0"/>
          </a:p>
          <a:p>
            <a:r>
              <a:rPr lang="en-GB" sz="2000" dirty="0" err="1" smtClean="0"/>
              <a:t>Salonen</a:t>
            </a:r>
            <a:r>
              <a:rPr lang="en-GB" sz="2000" dirty="0" smtClean="0"/>
              <a:t> </a:t>
            </a:r>
            <a:r>
              <a:rPr lang="en-GB" sz="2000" dirty="0"/>
              <a:t>and Bormann (2014, IWW12) showed </a:t>
            </a:r>
            <a:r>
              <a:rPr lang="en-GB" sz="2000" dirty="0" smtClean="0"/>
              <a:t>that taking into account the systematic height errors clearly improves forecasts where as the impact of using </a:t>
            </a:r>
            <a:r>
              <a:rPr lang="en-GB" sz="2000" dirty="0"/>
              <a:t>a </a:t>
            </a:r>
            <a:r>
              <a:rPr lang="en-GB" sz="2000" dirty="0" smtClean="0"/>
              <a:t>layer-averaging </a:t>
            </a:r>
            <a:r>
              <a:rPr lang="en-GB" sz="2000" dirty="0"/>
              <a:t>observation </a:t>
            </a:r>
            <a:r>
              <a:rPr lang="en-GB" sz="2000" dirty="0" smtClean="0"/>
              <a:t>operator is mixed. These results suggest that the accuracy of the assigned height plays an important role in NWP forecast skill and reassign the height is beneficial.</a:t>
            </a:r>
          </a:p>
          <a:p>
            <a:endParaRPr lang="en-GB" sz="2000" dirty="0" smtClean="0"/>
          </a:p>
        </p:txBody>
      </p:sp>
    </p:spTree>
    <p:extLst>
      <p:ext uri="{BB962C8B-B14F-4D97-AF65-F5344CB8AC3E}">
        <p14:creationId xmlns:p14="http://schemas.microsoft.com/office/powerpoint/2010/main" val="2133400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Objectives of the present study</a:t>
            </a:r>
            <a:endParaRPr lang="en-US" dirty="0"/>
          </a:p>
        </p:txBody>
      </p:sp>
      <p:sp>
        <p:nvSpPr>
          <p:cNvPr id="3" name="Content Placeholder 2"/>
          <p:cNvSpPr>
            <a:spLocks noGrp="1"/>
          </p:cNvSpPr>
          <p:nvPr>
            <p:ph idx="1"/>
          </p:nvPr>
        </p:nvSpPr>
        <p:spPr>
          <a:xfrm>
            <a:off x="762000" y="1517104"/>
            <a:ext cx="8310500" cy="4648200"/>
          </a:xfrm>
        </p:spPr>
        <p:txBody>
          <a:bodyPr/>
          <a:lstStyle/>
          <a:p>
            <a:r>
              <a:rPr lang="en-US" sz="2000" dirty="0" smtClean="0"/>
              <a:t>Show how a variation of the AMV assigned height can be included in an incremental </a:t>
            </a:r>
            <a:r>
              <a:rPr lang="en-US" sz="2000" dirty="0" err="1" smtClean="0"/>
              <a:t>variational</a:t>
            </a:r>
            <a:r>
              <a:rPr lang="en-US" sz="2000" dirty="0" smtClean="0"/>
              <a:t> data assimilation scheme like 4D-EnVar.</a:t>
            </a:r>
          </a:p>
          <a:p>
            <a:endParaRPr lang="en-US" sz="2000" dirty="0" smtClean="0"/>
          </a:p>
          <a:p>
            <a:r>
              <a:rPr lang="en-US" sz="2000" dirty="0" smtClean="0"/>
              <a:t>Discuss the difficulties and limitations of this approach.</a:t>
            </a:r>
          </a:p>
          <a:p>
            <a:endParaRPr lang="en-US" sz="2000" dirty="0" smtClean="0"/>
          </a:p>
          <a:p>
            <a:r>
              <a:rPr lang="en-US" sz="2000" dirty="0" smtClean="0"/>
              <a:t>Examine a two-stage approach in which a reassigned height and observation error for each AMV are first calculated prior to assimilation.</a:t>
            </a:r>
          </a:p>
          <a:p>
            <a:endParaRPr lang="en-US" sz="2000" dirty="0" smtClean="0"/>
          </a:p>
          <a:p>
            <a:r>
              <a:rPr lang="en-US" sz="2000" dirty="0" smtClean="0"/>
              <a:t>Assess the impact of the two-stage approach on short to medium range forecasts from two data assimilation experiments (two-month winter and summer periods).</a:t>
            </a:r>
          </a:p>
          <a:p>
            <a:pPr marL="0" indent="0">
              <a:buNone/>
            </a:pPr>
            <a:endParaRPr lang="en-US" sz="2000" dirty="0" smtClean="0"/>
          </a:p>
        </p:txBody>
      </p:sp>
    </p:spTree>
    <p:extLst>
      <p:ext uri="{BB962C8B-B14F-4D97-AF65-F5344CB8AC3E}">
        <p14:creationId xmlns:p14="http://schemas.microsoft.com/office/powerpoint/2010/main" val="2801244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62000" y="116632"/>
            <a:ext cx="8153400" cy="1143000"/>
          </a:xfrm>
        </p:spPr>
        <p:txBody>
          <a:bodyPr/>
          <a:lstStyle/>
          <a:p>
            <a:r>
              <a:rPr lang="en-US" dirty="0"/>
              <a:t>I</a:t>
            </a:r>
            <a:r>
              <a:rPr lang="en-US" dirty="0" smtClean="0"/>
              <a:t>ncremental </a:t>
            </a:r>
            <a:r>
              <a:rPr lang="en-US" dirty="0" err="1" smtClean="0"/>
              <a:t>variational</a:t>
            </a:r>
            <a:r>
              <a:rPr lang="en-US" dirty="0" smtClean="0"/>
              <a:t> data assimilation scheme</a:t>
            </a:r>
            <a:endParaRPr lang="en-US" dirty="0"/>
          </a:p>
        </p:txBody>
      </p:sp>
      <p:cxnSp>
        <p:nvCxnSpPr>
          <p:cNvPr id="4" name="Straight Connector 3"/>
          <p:cNvCxnSpPr/>
          <p:nvPr/>
        </p:nvCxnSpPr>
        <p:spPr bwMode="auto">
          <a:xfrm>
            <a:off x="6134415" y="1916832"/>
            <a:ext cx="21761" cy="2664296"/>
          </a:xfrm>
          <a:prstGeom prst="line">
            <a:avLst/>
          </a:prstGeom>
          <a:solidFill>
            <a:schemeClr val="accent1"/>
          </a:solidFill>
          <a:ln w="38100" cap="flat" cmpd="sng" algn="ctr">
            <a:solidFill>
              <a:schemeClr val="tx1"/>
            </a:solidFill>
            <a:prstDash val="solid"/>
            <a:round/>
            <a:headEnd type="arrow" w="med" len="med"/>
            <a:tailEnd type="none" w="med" len="med"/>
          </a:ln>
          <a:effectLst/>
        </p:spPr>
      </p:cxnSp>
      <p:cxnSp>
        <p:nvCxnSpPr>
          <p:cNvPr id="14" name="Straight Connector 13"/>
          <p:cNvCxnSpPr/>
          <p:nvPr/>
        </p:nvCxnSpPr>
        <p:spPr bwMode="auto">
          <a:xfrm flipV="1">
            <a:off x="7719223" y="2560736"/>
            <a:ext cx="777213" cy="20203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134415" y="3310416"/>
            <a:ext cx="88026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7" name="Straight Connector 16"/>
          <p:cNvCxnSpPr/>
          <p:nvPr/>
        </p:nvCxnSpPr>
        <p:spPr bwMode="auto">
          <a:xfrm flipV="1">
            <a:off x="6145295" y="4312060"/>
            <a:ext cx="702915" cy="22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V="1">
            <a:off x="6848210" y="2560736"/>
            <a:ext cx="297653" cy="20203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Oval 27"/>
          <p:cNvSpPr/>
          <p:nvPr/>
        </p:nvSpPr>
        <p:spPr bwMode="auto">
          <a:xfrm>
            <a:off x="6452956" y="3671736"/>
            <a:ext cx="65590" cy="7179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2" name="TextBox 41"/>
          <p:cNvSpPr txBox="1"/>
          <p:nvPr/>
        </p:nvSpPr>
        <p:spPr>
          <a:xfrm>
            <a:off x="6509228" y="3491716"/>
            <a:ext cx="407484" cy="369332"/>
          </a:xfrm>
          <a:prstGeom prst="rect">
            <a:avLst/>
          </a:prstGeom>
          <a:noFill/>
        </p:spPr>
        <p:txBody>
          <a:bodyPr wrap="none" rtlCol="0">
            <a:spAutoFit/>
          </a:bodyPr>
          <a:lstStyle/>
          <a:p>
            <a:r>
              <a:rPr lang="fr-CA" dirty="0" err="1" smtClean="0"/>
              <a:t>u</a:t>
            </a:r>
            <a:r>
              <a:rPr lang="fr-CA" b="1" baseline="-25000" dirty="0" err="1" smtClean="0"/>
              <a:t>o</a:t>
            </a:r>
            <a:endParaRPr lang="en-US" b="1" baseline="-25000" dirty="0"/>
          </a:p>
        </p:txBody>
      </p:sp>
      <p:sp>
        <p:nvSpPr>
          <p:cNvPr id="49" name="TextBox 48"/>
          <p:cNvSpPr txBox="1"/>
          <p:nvPr/>
        </p:nvSpPr>
        <p:spPr>
          <a:xfrm>
            <a:off x="7882614" y="1844824"/>
            <a:ext cx="1228220" cy="523220"/>
          </a:xfrm>
          <a:prstGeom prst="rect">
            <a:avLst/>
          </a:prstGeom>
          <a:noFill/>
        </p:spPr>
        <p:txBody>
          <a:bodyPr wrap="none" rtlCol="0">
            <a:spAutoFit/>
          </a:bodyPr>
          <a:lstStyle/>
          <a:p>
            <a:pPr algn="ctr"/>
            <a:r>
              <a:rPr lang="fr-CA" sz="1400" b="1" dirty="0" smtClean="0"/>
              <a:t>Background</a:t>
            </a:r>
          </a:p>
          <a:p>
            <a:pPr algn="ctr"/>
            <a:r>
              <a:rPr lang="fr-CA" sz="1400" b="1" dirty="0"/>
              <a:t>p</a:t>
            </a:r>
            <a:r>
              <a:rPr lang="fr-CA" sz="1400" b="1" dirty="0" smtClean="0"/>
              <a:t>rofile</a:t>
            </a:r>
            <a:endParaRPr lang="en-US" sz="1400" b="1" dirty="0"/>
          </a:p>
        </p:txBody>
      </p:sp>
      <p:sp>
        <p:nvSpPr>
          <p:cNvPr id="50" name="TextBox 49"/>
          <p:cNvSpPr txBox="1"/>
          <p:nvPr/>
        </p:nvSpPr>
        <p:spPr>
          <a:xfrm>
            <a:off x="6678221" y="1844824"/>
            <a:ext cx="920445" cy="523220"/>
          </a:xfrm>
          <a:prstGeom prst="rect">
            <a:avLst/>
          </a:prstGeom>
          <a:noFill/>
        </p:spPr>
        <p:txBody>
          <a:bodyPr wrap="none" rtlCol="0">
            <a:spAutoFit/>
          </a:bodyPr>
          <a:lstStyle/>
          <a:p>
            <a:pPr algn="ctr"/>
            <a:r>
              <a:rPr lang="fr-CA" sz="1400" b="1" dirty="0" err="1" smtClean="0"/>
              <a:t>Analysis</a:t>
            </a:r>
            <a:endParaRPr lang="fr-CA" sz="1400" b="1" dirty="0" smtClean="0"/>
          </a:p>
          <a:p>
            <a:pPr algn="ctr"/>
            <a:r>
              <a:rPr lang="fr-CA" sz="1400" b="1" dirty="0" smtClean="0"/>
              <a:t>profile</a:t>
            </a:r>
            <a:endParaRPr lang="en-US" sz="1400" b="1" dirty="0"/>
          </a:p>
        </p:txBody>
      </p:sp>
      <p:cxnSp>
        <p:nvCxnSpPr>
          <p:cNvPr id="52" name="Straight Arrow Connector 51"/>
          <p:cNvCxnSpPr/>
          <p:nvPr/>
        </p:nvCxnSpPr>
        <p:spPr bwMode="auto">
          <a:xfrm flipH="1">
            <a:off x="6960659" y="3707634"/>
            <a:ext cx="1120116" cy="6088"/>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7" name="TextBox 56"/>
          <p:cNvSpPr txBox="1"/>
          <p:nvPr/>
        </p:nvSpPr>
        <p:spPr>
          <a:xfrm>
            <a:off x="8388206" y="2204864"/>
            <a:ext cx="396262" cy="369332"/>
          </a:xfrm>
          <a:prstGeom prst="rect">
            <a:avLst/>
          </a:prstGeom>
          <a:noFill/>
        </p:spPr>
        <p:txBody>
          <a:bodyPr wrap="none" rtlCol="0">
            <a:spAutoFit/>
          </a:bodyPr>
          <a:lstStyle/>
          <a:p>
            <a:r>
              <a:rPr lang="fr-CA" dirty="0" err="1" smtClean="0"/>
              <a:t>u</a:t>
            </a:r>
            <a:r>
              <a:rPr lang="fr-CA" sz="1600" b="1" baseline="-25000" dirty="0" err="1" smtClean="0"/>
              <a:t>b</a:t>
            </a:r>
            <a:endParaRPr lang="en-US" sz="1600" dirty="0"/>
          </a:p>
        </p:txBody>
      </p:sp>
      <mc:AlternateContent xmlns:mc="http://schemas.openxmlformats.org/markup-compatibility/2006" xmlns:a14="http://schemas.microsoft.com/office/drawing/2010/main">
        <mc:Choice Requires="a14">
          <p:sp>
            <p:nvSpPr>
              <p:cNvPr id="38" name="TextBox 37"/>
              <p:cNvSpPr txBox="1"/>
              <p:nvPr/>
            </p:nvSpPr>
            <p:spPr>
              <a:xfrm>
                <a:off x="719572" y="1864566"/>
                <a:ext cx="38513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fr-CA" sz="1600" b="0" i="0" smtClean="0">
                          <a:latin typeface="Cambria Math"/>
                        </a:rPr>
                        <m:t>J</m:t>
                      </m:r>
                      <m:d>
                        <m:dPr>
                          <m:ctrlPr>
                            <a:rPr lang="fr-CA" sz="1600" b="0" i="1" smtClean="0">
                              <a:latin typeface="Cambria Math"/>
                            </a:rPr>
                          </m:ctrlPr>
                        </m:dPr>
                        <m:e>
                          <m:r>
                            <a:rPr lang="fr-CA" sz="1600" b="0" i="0" smtClean="0">
                              <a:latin typeface="Cambria Math"/>
                              <a:ea typeface="Cambria Math"/>
                            </a:rPr>
                            <m:t>∆</m:t>
                          </m:r>
                          <m:r>
                            <m:rPr>
                              <m:sty m:val="p"/>
                            </m:rPr>
                            <a:rPr lang="fr-CA" sz="1600" b="0" i="0" smtClean="0">
                              <a:latin typeface="Cambria Math"/>
                              <a:ea typeface="Cambria Math"/>
                            </a:rPr>
                            <m:t>X</m:t>
                          </m:r>
                        </m:e>
                      </m:d>
                      <m:r>
                        <a:rPr lang="fr-CA" sz="1600" b="0" i="0" smtClean="0">
                          <a:latin typeface="Cambria Math"/>
                        </a:rPr>
                        <m:t>=</m:t>
                      </m:r>
                      <m:sSub>
                        <m:sSubPr>
                          <m:ctrlPr>
                            <a:rPr lang="fr-CA" sz="1600" b="0" i="1" smtClean="0">
                              <a:latin typeface="Cambria Math"/>
                            </a:rPr>
                          </m:ctrlPr>
                        </m:sSubPr>
                        <m:e>
                          <m:r>
                            <a:rPr lang="fr-CA" sz="1600" b="0" i="0" smtClean="0">
                              <a:latin typeface="Cambria Math"/>
                            </a:rPr>
                            <m:t>      </m:t>
                          </m:r>
                          <m:r>
                            <m:rPr>
                              <m:sty m:val="p"/>
                            </m:rPr>
                            <a:rPr lang="fr-CA" sz="1600" b="0" i="0" smtClean="0">
                              <a:latin typeface="Cambria Math"/>
                            </a:rPr>
                            <m:t>J</m:t>
                          </m:r>
                        </m:e>
                        <m:sub>
                          <m:r>
                            <m:rPr>
                              <m:sty m:val="p"/>
                            </m:rPr>
                            <a:rPr lang="fr-CA" sz="1600" b="0" i="0" smtClean="0">
                              <a:latin typeface="Cambria Math"/>
                            </a:rPr>
                            <m:t>b</m:t>
                          </m:r>
                        </m:sub>
                      </m:sSub>
                      <m:d>
                        <m:dPr>
                          <m:ctrlPr>
                            <a:rPr lang="fr-CA" sz="1600" i="1">
                              <a:latin typeface="Cambria Math"/>
                            </a:rPr>
                          </m:ctrlPr>
                        </m:dPr>
                        <m:e>
                          <m:r>
                            <a:rPr lang="fr-CA" sz="1600">
                              <a:latin typeface="Cambria Math"/>
                              <a:ea typeface="Cambria Math"/>
                            </a:rPr>
                            <m:t>∆</m:t>
                          </m:r>
                          <m:r>
                            <m:rPr>
                              <m:sty m:val="p"/>
                            </m:rPr>
                            <a:rPr lang="fr-CA" sz="1600">
                              <a:latin typeface="Cambria Math"/>
                              <a:ea typeface="Cambria Math"/>
                            </a:rPr>
                            <m:t>X</m:t>
                          </m:r>
                        </m:e>
                      </m:d>
                      <m:r>
                        <a:rPr lang="fr-CA" sz="1600" b="0" i="0" smtClean="0">
                          <a:latin typeface="Cambria Math"/>
                          <a:ea typeface="Cambria Math"/>
                        </a:rPr>
                        <m:t>   </m:t>
                      </m:r>
                      <m:r>
                        <a:rPr lang="fr-CA" sz="1600" b="0" i="0" smtClean="0">
                          <a:latin typeface="Cambria Math"/>
                        </a:rPr>
                        <m:t>+                        </m:t>
                      </m:r>
                      <m:sSub>
                        <m:sSubPr>
                          <m:ctrlPr>
                            <a:rPr lang="fr-CA" sz="1600" i="1">
                              <a:latin typeface="Cambria Math"/>
                            </a:rPr>
                          </m:ctrlPr>
                        </m:sSubPr>
                        <m:e>
                          <m:r>
                            <m:rPr>
                              <m:sty m:val="p"/>
                            </m:rPr>
                            <a:rPr lang="fr-CA" sz="1600" i="0">
                              <a:latin typeface="Cambria Math"/>
                            </a:rPr>
                            <m:t>J</m:t>
                          </m:r>
                        </m:e>
                        <m:sub>
                          <m:r>
                            <m:rPr>
                              <m:sty m:val="p"/>
                            </m:rPr>
                            <a:rPr lang="fr-CA" sz="1600" b="0" i="0" smtClean="0">
                              <a:latin typeface="Cambria Math"/>
                            </a:rPr>
                            <m:t>o</m:t>
                          </m:r>
                        </m:sub>
                      </m:sSub>
                      <m:d>
                        <m:dPr>
                          <m:ctrlPr>
                            <a:rPr lang="fr-CA" sz="1600" i="1">
                              <a:latin typeface="Cambria Math"/>
                            </a:rPr>
                          </m:ctrlPr>
                        </m:dPr>
                        <m:e>
                          <m:r>
                            <a:rPr lang="fr-CA" sz="1600">
                              <a:latin typeface="Cambria Math"/>
                              <a:ea typeface="Cambria Math"/>
                            </a:rPr>
                            <m:t>∆</m:t>
                          </m:r>
                          <m:r>
                            <m:rPr>
                              <m:sty m:val="p"/>
                            </m:rPr>
                            <a:rPr lang="fr-CA" sz="1600">
                              <a:latin typeface="Cambria Math"/>
                              <a:ea typeface="Cambria Math"/>
                            </a:rPr>
                            <m:t>X</m:t>
                          </m:r>
                        </m:e>
                      </m:d>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19572" y="1864566"/>
                <a:ext cx="3851311" cy="338554"/>
              </a:xfrm>
              <a:prstGeom prst="rect">
                <a:avLst/>
              </a:prstGeom>
              <a:blipFill rotWithShape="1">
                <a:blip r:embed="rId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55576" y="2453106"/>
                <a:ext cx="4815036" cy="3115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fr-CA" sz="1400" b="0" i="0" smtClean="0">
                          <a:latin typeface="Cambria Math"/>
                        </a:rPr>
                        <m:t>J</m:t>
                      </m:r>
                      <m:r>
                        <a:rPr lang="fr-CA" sz="1400" b="0" i="0" smtClean="0">
                          <a:latin typeface="Cambria Math"/>
                        </a:rPr>
                        <m:t>(∆</m:t>
                      </m:r>
                      <m:r>
                        <m:rPr>
                          <m:sty m:val="p"/>
                        </m:rPr>
                        <a:rPr lang="fr-CA" sz="1400" b="0" i="0" smtClean="0">
                          <a:latin typeface="Cambria Math"/>
                          <a:ea typeface="Cambria Math"/>
                        </a:rPr>
                        <m:t>X</m:t>
                      </m:r>
                      <m:r>
                        <a:rPr lang="fr-CA" sz="1400" b="0" i="0" smtClean="0">
                          <a:latin typeface="Cambria Math"/>
                          <a:ea typeface="Cambria Math"/>
                        </a:rPr>
                        <m:t>)=</m:t>
                      </m:r>
                      <m:sSup>
                        <m:sSupPr>
                          <m:ctrlPr>
                            <a:rPr lang="fr-CA" sz="1400" b="0" i="1" smtClean="0">
                              <a:latin typeface="Cambria Math"/>
                            </a:rPr>
                          </m:ctrlPr>
                        </m:sSupPr>
                        <m:e>
                          <m:r>
                            <a:rPr lang="fr-CA" sz="1400" b="0" i="0" smtClean="0">
                              <a:latin typeface="Cambria Math"/>
                            </a:rPr>
                            <m:t>0.5</m:t>
                          </m:r>
                          <m:r>
                            <a:rPr lang="fr-CA" sz="1400" i="0">
                              <a:latin typeface="Cambria Math"/>
                              <a:ea typeface="Cambria Math"/>
                            </a:rPr>
                            <m:t>∆</m:t>
                          </m:r>
                          <m:r>
                            <m:rPr>
                              <m:sty m:val="p"/>
                            </m:rPr>
                            <a:rPr lang="fr-CA" sz="1400" i="0">
                              <a:latin typeface="Cambria Math"/>
                              <a:ea typeface="Cambria Math"/>
                            </a:rPr>
                            <m:t>X</m:t>
                          </m:r>
                        </m:e>
                        <m:sup>
                          <m:r>
                            <m:rPr>
                              <m:sty m:val="p"/>
                            </m:rPr>
                            <a:rPr lang="fr-CA" sz="1400" b="0" i="0" smtClean="0">
                              <a:latin typeface="Cambria Math"/>
                            </a:rPr>
                            <m:t>T</m:t>
                          </m:r>
                        </m:sup>
                      </m:sSup>
                      <m:sSub>
                        <m:sSubPr>
                          <m:ctrlPr>
                            <a:rPr lang="fr-CA" sz="1400" b="0" i="1" smtClean="0">
                              <a:latin typeface="Cambria Math"/>
                            </a:rPr>
                          </m:ctrlPr>
                        </m:sSubPr>
                        <m:e>
                          <m:sSubSup>
                            <m:sSubSupPr>
                              <m:ctrlPr>
                                <a:rPr lang="fr-CA" sz="1400" b="0" i="1" smtClean="0">
                                  <a:latin typeface="Cambria Math"/>
                                </a:rPr>
                              </m:ctrlPr>
                            </m:sSubSupPr>
                            <m:e>
                              <m:r>
                                <m:rPr>
                                  <m:sty m:val="p"/>
                                </m:rPr>
                                <a:rPr lang="fr-CA" sz="1400" b="0" i="0" smtClean="0">
                                  <a:latin typeface="Cambria Math"/>
                                </a:rPr>
                                <m:t>B</m:t>
                              </m:r>
                            </m:e>
                            <m:sub/>
                            <m:sup>
                              <m:r>
                                <a:rPr lang="fr-CA" sz="1400" b="0" i="0" smtClean="0">
                                  <a:latin typeface="Cambria Math"/>
                                </a:rPr>
                                <m:t>−1</m:t>
                              </m:r>
                            </m:sup>
                          </m:sSubSup>
                          <m:r>
                            <a:rPr lang="fr-CA" sz="1400" b="0" i="0" smtClean="0">
                              <a:latin typeface="Cambria Math"/>
                              <a:ea typeface="Cambria Math"/>
                            </a:rPr>
                            <m:t>∆</m:t>
                          </m:r>
                          <m:r>
                            <m:rPr>
                              <m:sty m:val="p"/>
                            </m:rPr>
                            <a:rPr lang="fr-CA" sz="1400" b="0" i="0" smtClean="0">
                              <a:latin typeface="Cambria Math"/>
                              <a:ea typeface="Cambria Math"/>
                            </a:rPr>
                            <m:t>X</m:t>
                          </m:r>
                          <m:r>
                            <a:rPr lang="fr-CA" sz="1400" b="0" i="0" smtClean="0">
                              <a:latin typeface="Cambria Math"/>
                              <a:ea typeface="Cambria Math"/>
                            </a:rPr>
                            <m:t>+0.5</m:t>
                          </m:r>
                          <m:sSup>
                            <m:sSupPr>
                              <m:ctrlPr>
                                <a:rPr lang="fr-CA" sz="1400" b="0" i="1" smtClean="0">
                                  <a:latin typeface="Cambria Math"/>
                                  <a:ea typeface="Cambria Math"/>
                                </a:rPr>
                              </m:ctrlPr>
                            </m:sSupPr>
                            <m:e>
                              <m:d>
                                <m:dPr>
                                  <m:ctrlPr>
                                    <a:rPr lang="fr-CA" sz="1400" i="1">
                                      <a:latin typeface="Cambria Math"/>
                                      <a:ea typeface="Cambria Math"/>
                                    </a:rPr>
                                  </m:ctrlPr>
                                </m:dPr>
                                <m:e>
                                  <m:r>
                                    <m:rPr>
                                      <m:sty m:val="p"/>
                                    </m:rPr>
                                    <a:rPr lang="fr-CA" sz="1400" i="0">
                                      <a:latin typeface="Cambria Math"/>
                                      <a:ea typeface="Cambria Math"/>
                                    </a:rPr>
                                    <m:t>H</m:t>
                                  </m:r>
                                  <m:r>
                                    <a:rPr lang="fr-CA" sz="1400" i="0">
                                      <a:latin typeface="Cambria Math"/>
                                      <a:ea typeface="Cambria Math"/>
                                    </a:rPr>
                                    <m:t>(∆</m:t>
                                  </m:r>
                                  <m:r>
                                    <m:rPr>
                                      <m:sty m:val="p"/>
                                    </m:rPr>
                                    <a:rPr lang="fr-CA" sz="1400" i="0">
                                      <a:latin typeface="Cambria Math"/>
                                      <a:ea typeface="Cambria Math"/>
                                    </a:rPr>
                                    <m:t>X</m:t>
                                  </m:r>
                                </m:e>
                              </m:d>
                              <m:r>
                                <a:rPr lang="fr-CA" sz="1400" i="0">
                                  <a:latin typeface="Cambria Math"/>
                                  <a:ea typeface="Cambria Math"/>
                                </a:rPr>
                                <m:t>−</m:t>
                              </m:r>
                              <m:r>
                                <m:rPr>
                                  <m:sty m:val="p"/>
                                </m:rPr>
                                <a:rPr lang="fr-CA" sz="1400" i="0">
                                  <a:latin typeface="Cambria Math"/>
                                  <a:ea typeface="Cambria Math"/>
                                </a:rPr>
                                <m:t>d</m:t>
                              </m:r>
                              <m:r>
                                <a:rPr lang="fr-CA" sz="1400" i="0">
                                  <a:latin typeface="Cambria Math"/>
                                  <a:ea typeface="Cambria Math"/>
                                </a:rPr>
                                <m:t>)</m:t>
                              </m:r>
                            </m:e>
                            <m:sup>
                              <m:r>
                                <m:rPr>
                                  <m:sty m:val="p"/>
                                </m:rPr>
                                <a:rPr lang="fr-CA" sz="1400" b="0" i="0" smtClean="0">
                                  <a:latin typeface="Cambria Math"/>
                                  <a:ea typeface="Cambria Math"/>
                                </a:rPr>
                                <m:t>T</m:t>
                              </m:r>
                            </m:sup>
                          </m:sSup>
                          <m:sSup>
                            <m:sSupPr>
                              <m:ctrlPr>
                                <a:rPr lang="fr-CA" sz="1400" b="0" i="1" smtClean="0">
                                  <a:latin typeface="Cambria Math"/>
                                  <a:ea typeface="Cambria Math"/>
                                </a:rPr>
                              </m:ctrlPr>
                            </m:sSupPr>
                            <m:e>
                              <m:r>
                                <m:rPr>
                                  <m:sty m:val="p"/>
                                </m:rPr>
                                <a:rPr lang="fr-CA" sz="1400" b="0" i="0" smtClean="0">
                                  <a:latin typeface="Cambria Math"/>
                                  <a:ea typeface="Cambria Math"/>
                                </a:rPr>
                                <m:t>R</m:t>
                              </m:r>
                            </m:e>
                            <m:sup>
                              <m:r>
                                <a:rPr lang="fr-CA" sz="1400" b="0" i="0" smtClean="0">
                                  <a:latin typeface="Cambria Math"/>
                                  <a:ea typeface="Cambria Math"/>
                                </a:rPr>
                                <m:t>−1</m:t>
                              </m:r>
                            </m:sup>
                          </m:sSup>
                          <m:d>
                            <m:dPr>
                              <m:ctrlPr>
                                <a:rPr lang="fr-CA" sz="1400" b="0" i="1" smtClean="0">
                                  <a:latin typeface="Cambria Math"/>
                                  <a:ea typeface="Cambria Math"/>
                                </a:rPr>
                              </m:ctrlPr>
                            </m:dPr>
                            <m:e>
                              <m:r>
                                <m:rPr>
                                  <m:sty m:val="p"/>
                                </m:rPr>
                                <a:rPr lang="fr-CA" sz="1400" b="0" i="0" smtClean="0">
                                  <a:latin typeface="Cambria Math"/>
                                  <a:ea typeface="Cambria Math"/>
                                </a:rPr>
                                <m:t>H</m:t>
                              </m:r>
                              <m:r>
                                <a:rPr lang="fr-CA" sz="1400" b="0" i="0" smtClean="0">
                                  <a:latin typeface="Cambria Math"/>
                                  <a:ea typeface="Cambria Math"/>
                                </a:rPr>
                                <m:t>(∆</m:t>
                              </m:r>
                              <m:r>
                                <m:rPr>
                                  <m:sty m:val="p"/>
                                </m:rPr>
                                <a:rPr lang="fr-CA" sz="1400" b="0" i="0" smtClean="0">
                                  <a:latin typeface="Cambria Math"/>
                                  <a:ea typeface="Cambria Math"/>
                                </a:rPr>
                                <m:t>X</m:t>
                              </m:r>
                            </m:e>
                          </m:d>
                          <m:r>
                            <a:rPr lang="fr-CA" sz="1400" b="0" i="0" smtClean="0">
                              <a:latin typeface="Cambria Math"/>
                              <a:ea typeface="Cambria Math"/>
                            </a:rPr>
                            <m:t>−</m:t>
                          </m:r>
                          <m:r>
                            <m:rPr>
                              <m:sty m:val="p"/>
                            </m:rPr>
                            <a:rPr lang="fr-CA" sz="1400" b="0" i="0" smtClean="0">
                              <a:latin typeface="Cambria Math"/>
                              <a:ea typeface="Cambria Math"/>
                            </a:rPr>
                            <m:t>d</m:t>
                          </m:r>
                          <m:r>
                            <a:rPr lang="fr-CA" sz="1400" b="0" i="0" smtClean="0">
                              <a:latin typeface="Cambria Math"/>
                              <a:ea typeface="Cambria Math"/>
                            </a:rPr>
                            <m:t>) </m:t>
                          </m:r>
                        </m:e>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755576" y="2453106"/>
                <a:ext cx="4815036" cy="311560"/>
              </a:xfrm>
              <a:prstGeom prst="rect">
                <a:avLst/>
              </a:prstGeom>
              <a:blipFill rotWithShape="1">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04483" y="5625244"/>
                <a:ext cx="3808735" cy="660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b="0" i="1" smtClean="0">
                                      <a:latin typeface="Cambria Math"/>
                                      <a:ea typeface="Cambria Math"/>
                                    </a:rPr>
                                  </m:ctrlPr>
                                </m:sSubPr>
                                <m:e>
                                  <m:r>
                                    <m:rPr>
                                      <m:sty m:val="p"/>
                                    </m:rPr>
                                    <a:rPr lang="fr-CA" sz="1600" b="0" i="0" smtClean="0">
                                      <a:latin typeface="Cambria Math"/>
                                      <a:ea typeface="Cambria Math"/>
                                    </a:rPr>
                                    <m:t>p</m:t>
                                  </m:r>
                                </m:e>
                                <m:sub>
                                  <m:r>
                                    <m:rPr>
                                      <m:sty m:val="p"/>
                                    </m:rPr>
                                    <a:rPr lang="fr-CA" sz="1600" b="0" i="0" smtClean="0">
                                      <a:latin typeface="Cambria Math"/>
                                      <a:ea typeface="Cambria Math"/>
                                    </a:rPr>
                                    <m:t>o</m:t>
                                  </m:r>
                                </m:sub>
                              </m:sSub>
                              <m:r>
                                <a:rPr lang="fr-CA" sz="1600" b="0" i="0" smtClean="0">
                                  <a:latin typeface="Cambria Math"/>
                                  <a:ea typeface="Cambria Math"/>
                                </a:rPr>
                                <m:t>)</m:t>
                              </m:r>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a:latin typeface="Cambria Math"/>
                                      <a:ea typeface="Cambria Math"/>
                                    </a:rPr>
                                    <m:t>o</m:t>
                                  </m:r>
                                </m:sub>
                                <m:sup/>
                              </m:sSubSup>
                            </m:e>
                            <m:sub/>
                            <m:sup>
                              <m:r>
                                <a:rPr lang="fr-CA" sz="1600">
                                  <a:latin typeface="Cambria Math"/>
                                </a:rPr>
                                <m:t>2</m:t>
                              </m:r>
                            </m:sup>
                          </m:sSubSup>
                        </m:den>
                      </m:f>
                    </m:oMath>
                  </m:oMathPara>
                </a14:m>
                <a:endParaRPr lang="en-US" sz="1600" dirty="0">
                  <a:latin typeface="+mn-l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004483" y="5625244"/>
                <a:ext cx="3808735" cy="660822"/>
              </a:xfrm>
              <a:prstGeom prst="rect">
                <a:avLst/>
              </a:prstGeom>
              <a:blipFill rotWithShape="1">
                <a:blip r:embed="rId4"/>
                <a:stretch>
                  <a:fillRect/>
                </a:stretch>
              </a:blipFill>
            </p:spPr>
            <p:txBody>
              <a:bodyPr/>
              <a:lstStyle/>
              <a:p>
                <a:r>
                  <a:rPr lang="en-US">
                    <a:noFill/>
                  </a:rPr>
                  <a:t> </a:t>
                </a:r>
              </a:p>
            </p:txBody>
          </p:sp>
        </mc:Fallback>
      </mc:AlternateContent>
      <p:sp>
        <p:nvSpPr>
          <p:cNvPr id="5" name="Left Brace 4"/>
          <p:cNvSpPr/>
          <p:nvPr/>
        </p:nvSpPr>
        <p:spPr bwMode="auto">
          <a:xfrm rot="5400000">
            <a:off x="1973474" y="1822324"/>
            <a:ext cx="264504" cy="1044116"/>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7" name="Left Brace 46"/>
          <p:cNvSpPr/>
          <p:nvPr/>
        </p:nvSpPr>
        <p:spPr bwMode="auto">
          <a:xfrm rot="5400000">
            <a:off x="3953694" y="1114720"/>
            <a:ext cx="228500" cy="2448272"/>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 name="TextBox 2"/>
          <p:cNvSpPr txBox="1"/>
          <p:nvPr/>
        </p:nvSpPr>
        <p:spPr>
          <a:xfrm>
            <a:off x="814725" y="5121188"/>
            <a:ext cx="4180825" cy="369332"/>
          </a:xfrm>
          <a:prstGeom prst="rect">
            <a:avLst/>
          </a:prstGeom>
          <a:noFill/>
        </p:spPr>
        <p:txBody>
          <a:bodyPr wrap="none" rtlCol="0">
            <a:spAutoFit/>
          </a:bodyPr>
          <a:lstStyle/>
          <a:p>
            <a:r>
              <a:rPr lang="fr-CA" sz="1600" dirty="0" smtClean="0"/>
              <a:t>Contribution of one AMV u component to J</a:t>
            </a:r>
            <a:r>
              <a:rPr lang="fr-CA" sz="1600" baseline="-25000" dirty="0" smtClean="0"/>
              <a:t>o</a:t>
            </a:r>
            <a:r>
              <a:rPr lang="fr-CA" dirty="0" smtClean="0"/>
              <a:t>:</a:t>
            </a:r>
            <a:endParaRPr lang="en-US" dirty="0"/>
          </a:p>
        </p:txBody>
      </p:sp>
      <p:sp>
        <p:nvSpPr>
          <p:cNvPr id="6" name="TextBox 5"/>
          <p:cNvSpPr txBox="1"/>
          <p:nvPr/>
        </p:nvSpPr>
        <p:spPr>
          <a:xfrm>
            <a:off x="935596" y="2872678"/>
            <a:ext cx="2610010" cy="1600438"/>
          </a:xfrm>
          <a:prstGeom prst="rect">
            <a:avLst/>
          </a:prstGeom>
          <a:noFill/>
        </p:spPr>
        <p:txBody>
          <a:bodyPr wrap="none" rtlCol="0">
            <a:spAutoFit/>
          </a:bodyPr>
          <a:lstStyle/>
          <a:p>
            <a:r>
              <a:rPr lang="fr-CA" sz="1400" dirty="0" smtClean="0">
                <a:latin typeface="Symbol" panose="05050102010706020507" pitchFamily="18" charset="2"/>
                <a:cs typeface="Times New Roman" panose="02020603050405020304" pitchFamily="18" charset="0"/>
              </a:rPr>
              <a:t>D</a:t>
            </a:r>
            <a:r>
              <a:rPr lang="fr-CA" sz="1400" dirty="0" smtClean="0">
                <a:latin typeface="Times New Roman" panose="02020603050405020304" pitchFamily="18" charset="0"/>
                <a:cs typeface="Times New Roman" panose="02020603050405020304" pitchFamily="18" charset="0"/>
              </a:rPr>
              <a:t>X : </a:t>
            </a:r>
            <a:r>
              <a:rPr lang="fr-CA" sz="1400" dirty="0" err="1" smtClean="0">
                <a:latin typeface="Times New Roman" panose="02020603050405020304" pitchFamily="18" charset="0"/>
                <a:cs typeface="Times New Roman" panose="02020603050405020304" pitchFamily="18" charset="0"/>
              </a:rPr>
              <a:t>analysis</a:t>
            </a:r>
            <a:r>
              <a:rPr lang="fr-CA" sz="1400" dirty="0" smtClean="0">
                <a:latin typeface="Times New Roman" panose="02020603050405020304" pitchFamily="18" charset="0"/>
                <a:cs typeface="Times New Roman" panose="02020603050405020304" pitchFamily="18" charset="0"/>
              </a:rPr>
              <a:t> </a:t>
            </a:r>
            <a:r>
              <a:rPr lang="fr-CA" sz="1400" dirty="0" err="1" smtClean="0">
                <a:latin typeface="Times New Roman" panose="02020603050405020304" pitchFamily="18" charset="0"/>
                <a:cs typeface="Times New Roman" panose="02020603050405020304" pitchFamily="18" charset="0"/>
              </a:rPr>
              <a:t>increments</a:t>
            </a:r>
            <a:r>
              <a:rPr lang="fr-CA" sz="1400" dirty="0" smtClean="0">
                <a:latin typeface="Times New Roman" panose="02020603050405020304" pitchFamily="18" charset="0"/>
                <a:cs typeface="Times New Roman" panose="02020603050405020304" pitchFamily="18" charset="0"/>
              </a:rPr>
              <a:t> (X-</a:t>
            </a:r>
            <a:r>
              <a:rPr lang="fr-CA" sz="1400" dirty="0" err="1" smtClean="0">
                <a:latin typeface="Times New Roman" panose="02020603050405020304" pitchFamily="18" charset="0"/>
                <a:cs typeface="Times New Roman" panose="02020603050405020304" pitchFamily="18" charset="0"/>
              </a:rPr>
              <a:t>X</a:t>
            </a:r>
            <a:r>
              <a:rPr lang="fr-CA" sz="1400" baseline="-25000" dirty="0" err="1" smtClean="0">
                <a:latin typeface="Times New Roman" panose="02020603050405020304" pitchFamily="18" charset="0"/>
                <a:cs typeface="Times New Roman" panose="02020603050405020304" pitchFamily="18" charset="0"/>
              </a:rPr>
              <a:t>b</a:t>
            </a:r>
            <a:r>
              <a:rPr lang="fr-CA" sz="1400" dirty="0" smtClean="0">
                <a:latin typeface="Times New Roman" panose="02020603050405020304" pitchFamily="18" charset="0"/>
                <a:cs typeface="Times New Roman" panose="02020603050405020304" pitchFamily="18" charset="0"/>
              </a:rPr>
              <a:t>)</a:t>
            </a:r>
          </a:p>
          <a:p>
            <a:r>
              <a:rPr lang="fr-CA" sz="1400" dirty="0" smtClean="0">
                <a:latin typeface="Times New Roman" panose="02020603050405020304" pitchFamily="18" charset="0"/>
                <a:cs typeface="Times New Roman" panose="02020603050405020304" pitchFamily="18" charset="0"/>
              </a:rPr>
              <a:t>d : innovations (y-H(</a:t>
            </a:r>
            <a:r>
              <a:rPr lang="fr-CA" sz="1400" dirty="0" err="1" smtClean="0">
                <a:latin typeface="Times New Roman" panose="02020603050405020304" pitchFamily="18" charset="0"/>
                <a:cs typeface="Times New Roman" panose="02020603050405020304" pitchFamily="18" charset="0"/>
              </a:rPr>
              <a:t>X</a:t>
            </a:r>
            <a:r>
              <a:rPr lang="fr-CA" sz="1400" baseline="-25000" dirty="0" err="1" smtClean="0">
                <a:latin typeface="Times New Roman" panose="02020603050405020304" pitchFamily="18" charset="0"/>
                <a:cs typeface="Times New Roman" panose="02020603050405020304" pitchFamily="18" charset="0"/>
              </a:rPr>
              <a:t>b</a:t>
            </a:r>
            <a:r>
              <a:rPr lang="fr-CA" sz="1400" dirty="0" smtClean="0">
                <a:latin typeface="Times New Roman" panose="02020603050405020304" pitchFamily="18" charset="0"/>
                <a:cs typeface="Times New Roman" panose="02020603050405020304" pitchFamily="18" charset="0"/>
              </a:rPr>
              <a:t>))</a:t>
            </a:r>
          </a:p>
          <a:p>
            <a:r>
              <a:rPr lang="fr-CA" sz="1400" dirty="0" err="1" smtClean="0">
                <a:latin typeface="Times New Roman" panose="02020603050405020304" pitchFamily="18" charset="0"/>
                <a:cs typeface="Times New Roman" panose="02020603050405020304" pitchFamily="18" charset="0"/>
              </a:rPr>
              <a:t>X</a:t>
            </a:r>
            <a:r>
              <a:rPr lang="fr-CA" sz="1400" baseline="-25000" dirty="0" err="1" smtClean="0">
                <a:latin typeface="Times New Roman" panose="02020603050405020304" pitchFamily="18" charset="0"/>
                <a:cs typeface="Times New Roman" panose="02020603050405020304" pitchFamily="18" charset="0"/>
              </a:rPr>
              <a:t>b</a:t>
            </a:r>
            <a:r>
              <a:rPr lang="fr-CA" sz="1400" dirty="0">
                <a:latin typeface="Times New Roman" panose="02020603050405020304" pitchFamily="18" charset="0"/>
                <a:cs typeface="Times New Roman" panose="02020603050405020304" pitchFamily="18" charset="0"/>
              </a:rPr>
              <a:t> </a:t>
            </a:r>
            <a:r>
              <a:rPr lang="fr-CA" sz="1400" dirty="0" smtClean="0">
                <a:latin typeface="Times New Roman" panose="02020603050405020304" pitchFamily="18" charset="0"/>
                <a:cs typeface="Times New Roman" panose="02020603050405020304" pitchFamily="18" charset="0"/>
              </a:rPr>
              <a:t>: Background </a:t>
            </a:r>
            <a:r>
              <a:rPr lang="fr-CA" sz="1400" dirty="0" err="1" smtClean="0">
                <a:latin typeface="Times New Roman" panose="02020603050405020304" pitchFamily="18" charset="0"/>
                <a:cs typeface="Times New Roman" panose="02020603050405020304" pitchFamily="18" charset="0"/>
              </a:rPr>
              <a:t>field</a:t>
            </a:r>
            <a:endParaRPr lang="fr-CA" sz="1400" dirty="0" smtClean="0">
              <a:latin typeface="Times New Roman" panose="02020603050405020304" pitchFamily="18" charset="0"/>
              <a:cs typeface="Times New Roman" panose="02020603050405020304" pitchFamily="18" charset="0"/>
            </a:endParaRPr>
          </a:p>
          <a:p>
            <a:r>
              <a:rPr lang="fr-CA" sz="1400" dirty="0" smtClean="0">
                <a:latin typeface="Times New Roman" panose="02020603050405020304" pitchFamily="18" charset="0"/>
                <a:cs typeface="Times New Roman" panose="02020603050405020304" pitchFamily="18" charset="0"/>
              </a:rPr>
              <a:t>y : observations</a:t>
            </a:r>
          </a:p>
          <a:p>
            <a:r>
              <a:rPr lang="fr-CA" sz="1400" dirty="0" smtClean="0">
                <a:latin typeface="Times New Roman" panose="02020603050405020304" pitchFamily="18" charset="0"/>
                <a:cs typeface="Times New Roman" panose="02020603050405020304" pitchFamily="18" charset="0"/>
              </a:rPr>
              <a:t>H : observation </a:t>
            </a:r>
            <a:r>
              <a:rPr lang="fr-CA" sz="1400" dirty="0" err="1" smtClean="0">
                <a:latin typeface="Times New Roman" panose="02020603050405020304" pitchFamily="18" charset="0"/>
                <a:cs typeface="Times New Roman" panose="02020603050405020304" pitchFamily="18" charset="0"/>
              </a:rPr>
              <a:t>operator</a:t>
            </a:r>
            <a:endParaRPr lang="fr-CA" sz="1400" dirty="0" smtClean="0">
              <a:latin typeface="Times New Roman" panose="02020603050405020304" pitchFamily="18" charset="0"/>
              <a:cs typeface="Times New Roman" panose="02020603050405020304" pitchFamily="18" charset="0"/>
            </a:endParaRPr>
          </a:p>
          <a:p>
            <a:r>
              <a:rPr lang="fr-CA" sz="1400" dirty="0" smtClean="0">
                <a:latin typeface="Times New Roman" panose="02020603050405020304" pitchFamily="18" charset="0"/>
                <a:cs typeface="Times New Roman" panose="02020603050405020304" pitchFamily="18" charset="0"/>
              </a:rPr>
              <a:t>B : Background </a:t>
            </a:r>
            <a:r>
              <a:rPr lang="fr-CA" sz="1400" dirty="0" err="1" smtClean="0">
                <a:latin typeface="Times New Roman" panose="02020603050405020304" pitchFamily="18" charset="0"/>
                <a:cs typeface="Times New Roman" panose="02020603050405020304" pitchFamily="18" charset="0"/>
              </a:rPr>
              <a:t>error</a:t>
            </a:r>
            <a:r>
              <a:rPr lang="fr-CA" sz="1400" dirty="0" smtClean="0">
                <a:latin typeface="Times New Roman" panose="02020603050405020304" pitchFamily="18" charset="0"/>
                <a:cs typeface="Times New Roman" panose="02020603050405020304" pitchFamily="18" charset="0"/>
              </a:rPr>
              <a:t> covariances</a:t>
            </a:r>
          </a:p>
          <a:p>
            <a:r>
              <a:rPr lang="fr-CA" sz="1400" dirty="0" smtClean="0">
                <a:latin typeface="Times New Roman" panose="02020603050405020304" pitchFamily="18" charset="0"/>
                <a:cs typeface="Times New Roman" panose="02020603050405020304" pitchFamily="18" charset="0"/>
              </a:rPr>
              <a:t>R : Observation </a:t>
            </a:r>
            <a:r>
              <a:rPr lang="fr-CA" sz="1400" dirty="0" err="1" smtClean="0">
                <a:latin typeface="Times New Roman" panose="02020603050405020304" pitchFamily="18" charset="0"/>
                <a:cs typeface="Times New Roman" panose="02020603050405020304" pitchFamily="18" charset="0"/>
              </a:rPr>
              <a:t>error</a:t>
            </a:r>
            <a:r>
              <a:rPr lang="fr-CA" sz="1400" dirty="0" smtClean="0">
                <a:latin typeface="Times New Roman" panose="02020603050405020304" pitchFamily="18" charset="0"/>
                <a:cs typeface="Times New Roman" panose="02020603050405020304" pitchFamily="18" charset="0"/>
              </a:rPr>
              <a:t> covariances</a:t>
            </a:r>
            <a:endParaRPr lang="en-US" sz="1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370364" y="5193196"/>
            <a:ext cx="3039615" cy="1169551"/>
          </a:xfrm>
          <a:prstGeom prst="rect">
            <a:avLst/>
          </a:prstGeom>
          <a:noFill/>
        </p:spPr>
        <p:txBody>
          <a:bodyPr wrap="none" rtlCol="0">
            <a:spAutoFit/>
          </a:bodyPr>
          <a:lstStyle/>
          <a:p>
            <a:r>
              <a:rPr lang="fr-CA" sz="1400" dirty="0" smtClean="0">
                <a:latin typeface="Symbol" panose="05050102010706020507" pitchFamily="18" charset="2"/>
                <a:cs typeface="Times New Roman" panose="02020603050405020304" pitchFamily="18" charset="0"/>
              </a:rPr>
              <a:t>D</a:t>
            </a:r>
            <a:r>
              <a:rPr lang="fr-CA" sz="1400" dirty="0">
                <a:latin typeface="Times New Roman" panose="02020603050405020304" pitchFamily="18" charset="0"/>
                <a:cs typeface="Times New Roman" panose="02020603050405020304" pitchFamily="18" charset="0"/>
              </a:rPr>
              <a:t>u</a:t>
            </a:r>
            <a:r>
              <a:rPr lang="fr-CA" sz="1400" dirty="0" smtClean="0">
                <a:latin typeface="Times New Roman" panose="02020603050405020304" pitchFamily="18" charset="0"/>
                <a:cs typeface="Times New Roman" panose="02020603050405020304" pitchFamily="18" charset="0"/>
              </a:rPr>
              <a:t>       : u </a:t>
            </a:r>
            <a:r>
              <a:rPr lang="fr-CA" sz="1400" dirty="0" err="1" smtClean="0">
                <a:latin typeface="Times New Roman" panose="02020603050405020304" pitchFamily="18" charset="0"/>
                <a:cs typeface="Times New Roman" panose="02020603050405020304" pitchFamily="18" charset="0"/>
              </a:rPr>
              <a:t>increment</a:t>
            </a:r>
            <a:r>
              <a:rPr lang="fr-CA" sz="1400" dirty="0" smtClean="0">
                <a:latin typeface="Times New Roman" panose="02020603050405020304" pitchFamily="18" charset="0"/>
                <a:cs typeface="Times New Roman" panose="02020603050405020304" pitchFamily="18" charset="0"/>
              </a:rPr>
              <a:t> profile</a:t>
            </a:r>
          </a:p>
          <a:p>
            <a:r>
              <a:rPr lang="fr-CA" sz="1400" dirty="0" smtClean="0">
                <a:latin typeface="Symbol" panose="05050102010706020507" pitchFamily="18" charset="2"/>
                <a:cs typeface="Times New Roman" panose="02020603050405020304" pitchFamily="18" charset="0"/>
              </a:rPr>
              <a:t>D</a:t>
            </a:r>
            <a:r>
              <a:rPr lang="fr-CA" sz="1400" dirty="0" smtClean="0">
                <a:latin typeface="Times New Roman" panose="02020603050405020304" pitchFamily="18" charset="0"/>
                <a:cs typeface="Times New Roman" panose="02020603050405020304" pitchFamily="18" charset="0"/>
              </a:rPr>
              <a:t>u(p</a:t>
            </a:r>
            <a:r>
              <a:rPr lang="fr-CA" sz="1400" baseline="-25000" dirty="0" smtClean="0">
                <a:latin typeface="Times New Roman" panose="02020603050405020304" pitchFamily="18" charset="0"/>
                <a:cs typeface="Times New Roman" panose="02020603050405020304" pitchFamily="18" charset="0"/>
              </a:rPr>
              <a:t>o</a:t>
            </a:r>
            <a:r>
              <a:rPr lang="fr-CA" sz="1400" dirty="0" smtClean="0">
                <a:latin typeface="Times New Roman" panose="02020603050405020304" pitchFamily="18" charset="0"/>
                <a:cs typeface="Times New Roman" panose="02020603050405020304" pitchFamily="18" charset="0"/>
              </a:rPr>
              <a:t>) : u </a:t>
            </a:r>
            <a:r>
              <a:rPr lang="fr-CA" sz="1400" dirty="0" err="1">
                <a:latin typeface="Times New Roman" panose="02020603050405020304" pitchFamily="18" charset="0"/>
                <a:cs typeface="Times New Roman" panose="02020603050405020304" pitchFamily="18" charset="0"/>
              </a:rPr>
              <a:t>increment</a:t>
            </a:r>
            <a:r>
              <a:rPr lang="fr-CA" sz="1400" dirty="0">
                <a:latin typeface="Times New Roman" panose="02020603050405020304" pitchFamily="18" charset="0"/>
                <a:cs typeface="Times New Roman" panose="02020603050405020304" pitchFamily="18" charset="0"/>
              </a:rPr>
              <a:t> </a:t>
            </a:r>
            <a:r>
              <a:rPr lang="fr-CA" sz="1400" dirty="0" err="1" smtClean="0">
                <a:latin typeface="Times New Roman" panose="02020603050405020304" pitchFamily="18" charset="0"/>
                <a:cs typeface="Times New Roman" panose="02020603050405020304" pitchFamily="18" charset="0"/>
              </a:rPr>
              <a:t>interpolated</a:t>
            </a:r>
            <a:r>
              <a:rPr lang="fr-CA" sz="1400" dirty="0" smtClean="0">
                <a:latin typeface="Times New Roman" panose="02020603050405020304" pitchFamily="18" charset="0"/>
                <a:cs typeface="Times New Roman" panose="02020603050405020304" pitchFamily="18" charset="0"/>
              </a:rPr>
              <a:t> at p</a:t>
            </a:r>
            <a:r>
              <a:rPr lang="fr-CA" sz="1400" baseline="-25000" dirty="0" smtClean="0">
                <a:latin typeface="Times New Roman" panose="02020603050405020304" pitchFamily="18" charset="0"/>
                <a:cs typeface="Times New Roman" panose="02020603050405020304" pitchFamily="18" charset="0"/>
              </a:rPr>
              <a:t>o</a:t>
            </a:r>
            <a:endParaRPr lang="fr-CA" sz="1400" dirty="0" smtClean="0">
              <a:latin typeface="Times New Roman" panose="02020603050405020304" pitchFamily="18" charset="0"/>
              <a:cs typeface="Times New Roman" panose="02020603050405020304" pitchFamily="18" charset="0"/>
            </a:endParaRPr>
          </a:p>
          <a:p>
            <a:r>
              <a:rPr lang="fr-CA" sz="1400" dirty="0" err="1" smtClean="0">
                <a:latin typeface="Times New Roman" panose="02020603050405020304" pitchFamily="18" charset="0"/>
                <a:cs typeface="Times New Roman" panose="02020603050405020304" pitchFamily="18" charset="0"/>
              </a:rPr>
              <a:t>u</a:t>
            </a:r>
            <a:r>
              <a:rPr lang="fr-CA" sz="1400" baseline="-25000" dirty="0" err="1" smtClean="0">
                <a:latin typeface="Times New Roman" panose="02020603050405020304" pitchFamily="18" charset="0"/>
                <a:cs typeface="Times New Roman" panose="02020603050405020304" pitchFamily="18" charset="0"/>
              </a:rPr>
              <a:t>b</a:t>
            </a:r>
            <a:r>
              <a:rPr lang="fr-CA" sz="1400" dirty="0" smtClean="0">
                <a:latin typeface="Times New Roman" panose="02020603050405020304" pitchFamily="18" charset="0"/>
                <a:cs typeface="Times New Roman" panose="02020603050405020304" pitchFamily="18" charset="0"/>
              </a:rPr>
              <a:t> (p</a:t>
            </a:r>
            <a:r>
              <a:rPr lang="fr-CA" sz="1400" baseline="-25000" dirty="0" smtClean="0">
                <a:latin typeface="Times New Roman" panose="02020603050405020304" pitchFamily="18" charset="0"/>
                <a:cs typeface="Times New Roman" panose="02020603050405020304" pitchFamily="18" charset="0"/>
              </a:rPr>
              <a:t>o</a:t>
            </a:r>
            <a:r>
              <a:rPr lang="fr-CA" sz="1400" dirty="0" smtClean="0">
                <a:latin typeface="Times New Roman" panose="02020603050405020304" pitchFamily="18" charset="0"/>
                <a:cs typeface="Times New Roman" panose="02020603050405020304" pitchFamily="18" charset="0"/>
              </a:rPr>
              <a:t>) : </a:t>
            </a:r>
            <a:r>
              <a:rPr lang="fr-CA" sz="1400" dirty="0">
                <a:latin typeface="Times New Roman" panose="02020603050405020304" pitchFamily="18" charset="0"/>
                <a:cs typeface="Times New Roman" panose="02020603050405020304" pitchFamily="18" charset="0"/>
              </a:rPr>
              <a:t>b</a:t>
            </a:r>
            <a:r>
              <a:rPr lang="fr-CA" sz="1400" dirty="0" smtClean="0">
                <a:latin typeface="Times New Roman" panose="02020603050405020304" pitchFamily="18" charset="0"/>
                <a:cs typeface="Times New Roman" panose="02020603050405020304" pitchFamily="18" charset="0"/>
              </a:rPr>
              <a:t>ackground u </a:t>
            </a:r>
            <a:r>
              <a:rPr lang="fr-CA" sz="1400" dirty="0" err="1" smtClean="0">
                <a:latin typeface="Times New Roman" panose="02020603050405020304" pitchFamily="18" charset="0"/>
                <a:cs typeface="Times New Roman" panose="02020603050405020304" pitchFamily="18" charset="0"/>
              </a:rPr>
              <a:t>interpolated</a:t>
            </a:r>
            <a:r>
              <a:rPr lang="fr-CA" sz="1400" dirty="0" smtClean="0">
                <a:latin typeface="Times New Roman" panose="02020603050405020304" pitchFamily="18" charset="0"/>
                <a:cs typeface="Times New Roman" panose="02020603050405020304" pitchFamily="18" charset="0"/>
              </a:rPr>
              <a:t> at p</a:t>
            </a:r>
            <a:r>
              <a:rPr lang="fr-CA" sz="1400" baseline="-25000" dirty="0" smtClean="0">
                <a:latin typeface="Times New Roman" panose="02020603050405020304" pitchFamily="18" charset="0"/>
                <a:cs typeface="Times New Roman" panose="02020603050405020304" pitchFamily="18" charset="0"/>
              </a:rPr>
              <a:t>o</a:t>
            </a:r>
          </a:p>
          <a:p>
            <a:r>
              <a:rPr lang="fr-CA" sz="1400" dirty="0" err="1" smtClean="0">
                <a:latin typeface="Times New Roman" panose="02020603050405020304" pitchFamily="18" charset="0"/>
                <a:cs typeface="Times New Roman" panose="02020603050405020304" pitchFamily="18" charset="0"/>
              </a:rPr>
              <a:t>u</a:t>
            </a:r>
            <a:r>
              <a:rPr lang="fr-CA" sz="1400" baseline="-25000" dirty="0" err="1" smtClean="0">
                <a:latin typeface="Times New Roman" panose="02020603050405020304" pitchFamily="18" charset="0"/>
                <a:cs typeface="Times New Roman" panose="02020603050405020304" pitchFamily="18" charset="0"/>
              </a:rPr>
              <a:t>o</a:t>
            </a:r>
            <a:r>
              <a:rPr lang="fr-CA" sz="1400" dirty="0" smtClean="0">
                <a:latin typeface="Times New Roman" panose="02020603050405020304" pitchFamily="18" charset="0"/>
                <a:cs typeface="Times New Roman" panose="02020603050405020304" pitchFamily="18" charset="0"/>
              </a:rPr>
              <a:t>        : AMV u component</a:t>
            </a:r>
          </a:p>
          <a:p>
            <a:r>
              <a:rPr lang="fr-CA" sz="1400" dirty="0" smtClean="0">
                <a:latin typeface="Symbol" panose="05050102010706020507" pitchFamily="18" charset="2"/>
                <a:cs typeface="Times New Roman" panose="02020603050405020304" pitchFamily="18" charset="0"/>
              </a:rPr>
              <a:t>s</a:t>
            </a:r>
            <a:r>
              <a:rPr lang="fr-CA" sz="1400" baseline="-25000" dirty="0" smtClean="0">
                <a:latin typeface="Times New Roman" panose="02020603050405020304" pitchFamily="18" charset="0"/>
                <a:cs typeface="Times New Roman" panose="02020603050405020304" pitchFamily="18" charset="0"/>
              </a:rPr>
              <a:t>o</a:t>
            </a:r>
            <a:r>
              <a:rPr lang="fr-CA" sz="1400" baseline="30000" dirty="0" smtClean="0">
                <a:latin typeface="Times New Roman" panose="02020603050405020304" pitchFamily="18" charset="0"/>
                <a:cs typeface="Times New Roman" panose="02020603050405020304" pitchFamily="18" charset="0"/>
              </a:rPr>
              <a:t>2</a:t>
            </a:r>
            <a:r>
              <a:rPr lang="fr-CA" sz="1400" dirty="0" smtClean="0">
                <a:latin typeface="Times New Roman" panose="02020603050405020304" pitchFamily="18" charset="0"/>
                <a:cs typeface="Times New Roman" panose="02020603050405020304" pitchFamily="18" charset="0"/>
              </a:rPr>
              <a:t>      : observation </a:t>
            </a:r>
            <a:r>
              <a:rPr lang="fr-CA" sz="1400" dirty="0" err="1" smtClean="0">
                <a:latin typeface="Times New Roman" panose="02020603050405020304" pitchFamily="18" charset="0"/>
                <a:cs typeface="Times New Roman" panose="02020603050405020304" pitchFamily="18" charset="0"/>
              </a:rPr>
              <a:t>error</a:t>
            </a:r>
            <a:r>
              <a:rPr lang="fr-CA" sz="1400" dirty="0" smtClean="0">
                <a:latin typeface="Times New Roman" panose="02020603050405020304" pitchFamily="18" charset="0"/>
                <a:cs typeface="Times New Roman" panose="02020603050405020304" pitchFamily="18" charset="0"/>
              </a:rPr>
              <a:t> variance</a:t>
            </a:r>
          </a:p>
        </p:txBody>
      </p:sp>
      <p:sp>
        <p:nvSpPr>
          <p:cNvPr id="35" name="TextBox 34"/>
          <p:cNvSpPr txBox="1"/>
          <p:nvPr/>
        </p:nvSpPr>
        <p:spPr>
          <a:xfrm>
            <a:off x="6992930" y="2240868"/>
            <a:ext cx="351378" cy="369332"/>
          </a:xfrm>
          <a:prstGeom prst="rect">
            <a:avLst/>
          </a:prstGeom>
          <a:noFill/>
        </p:spPr>
        <p:txBody>
          <a:bodyPr wrap="none" rtlCol="0">
            <a:spAutoFit/>
          </a:bodyPr>
          <a:lstStyle/>
          <a:p>
            <a:r>
              <a:rPr lang="fr-CA" dirty="0" smtClean="0"/>
              <a:t>u</a:t>
            </a:r>
            <a:r>
              <a:rPr lang="fr-CA" sz="1600" b="1" baseline="-25000" dirty="0" smtClean="0"/>
              <a:t> </a:t>
            </a:r>
            <a:endParaRPr lang="en-US" sz="1600" dirty="0"/>
          </a:p>
        </p:txBody>
      </p:sp>
      <p:sp>
        <p:nvSpPr>
          <p:cNvPr id="9" name="TextBox 8"/>
          <p:cNvSpPr txBox="1"/>
          <p:nvPr/>
        </p:nvSpPr>
        <p:spPr>
          <a:xfrm>
            <a:off x="719572" y="6453336"/>
            <a:ext cx="8244408" cy="338554"/>
          </a:xfrm>
          <a:prstGeom prst="rect">
            <a:avLst/>
          </a:prstGeom>
          <a:noFill/>
        </p:spPr>
        <p:txBody>
          <a:bodyPr wrap="square" rtlCol="0">
            <a:spAutoFit/>
          </a:bodyPr>
          <a:lstStyle/>
          <a:p>
            <a:r>
              <a:rPr lang="en-US" sz="1600" dirty="0" smtClean="0"/>
              <a:t>Note that the position of the observations is assumed free of error.</a:t>
            </a:r>
            <a:endParaRPr lang="en-US" sz="1600" dirty="0"/>
          </a:p>
        </p:txBody>
      </p:sp>
      <p:cxnSp>
        <p:nvCxnSpPr>
          <p:cNvPr id="43" name="Straight Connector 42"/>
          <p:cNvCxnSpPr/>
          <p:nvPr/>
        </p:nvCxnSpPr>
        <p:spPr bwMode="auto">
          <a:xfrm>
            <a:off x="6156176" y="2672916"/>
            <a:ext cx="96688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4" name="Straight Connector 43"/>
          <p:cNvCxnSpPr/>
          <p:nvPr/>
        </p:nvCxnSpPr>
        <p:spPr bwMode="auto">
          <a:xfrm flipV="1">
            <a:off x="6156176" y="3707636"/>
            <a:ext cx="362370" cy="10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 name="Straight Connector 11"/>
          <p:cNvCxnSpPr/>
          <p:nvPr/>
        </p:nvCxnSpPr>
        <p:spPr bwMode="auto">
          <a:xfrm>
            <a:off x="1016788" y="4725144"/>
            <a:ext cx="4311296" cy="0"/>
          </a:xfrm>
          <a:prstGeom prst="line">
            <a:avLst/>
          </a:prstGeom>
          <a:solidFill>
            <a:schemeClr val="accent1"/>
          </a:solidFill>
          <a:ln w="38100" cap="flat" cmpd="sng" algn="ctr">
            <a:solidFill>
              <a:schemeClr val="tx1"/>
            </a:solidFill>
            <a:prstDash val="lgDash"/>
            <a:round/>
            <a:headEnd type="none" w="med" len="med"/>
            <a:tailEnd type="none" w="med" len="med"/>
          </a:ln>
          <a:effectLst/>
        </p:spPr>
      </p:cxnSp>
      <p:sp>
        <p:nvSpPr>
          <p:cNvPr id="45" name="TextBox 44"/>
          <p:cNvSpPr txBox="1"/>
          <p:nvPr/>
        </p:nvSpPr>
        <p:spPr>
          <a:xfrm>
            <a:off x="5657365" y="3465004"/>
            <a:ext cx="431528" cy="400110"/>
          </a:xfrm>
          <a:prstGeom prst="rect">
            <a:avLst/>
          </a:prstGeom>
          <a:noFill/>
        </p:spPr>
        <p:txBody>
          <a:bodyPr wrap="none" rtlCol="0">
            <a:spAutoFit/>
          </a:bodyPr>
          <a:lstStyle/>
          <a:p>
            <a:r>
              <a:rPr lang="fr-CA" sz="2000" dirty="0"/>
              <a:t>p</a:t>
            </a:r>
            <a:r>
              <a:rPr lang="fr-CA" sz="2000" b="1" baseline="-25000" dirty="0" smtClean="0"/>
              <a:t>o</a:t>
            </a:r>
            <a:endParaRPr lang="en-US" sz="2000" b="1" baseline="-25000" dirty="0"/>
          </a:p>
        </p:txBody>
      </p:sp>
      <p:sp>
        <p:nvSpPr>
          <p:cNvPr id="46" name="TextBox 45"/>
          <p:cNvSpPr txBox="1"/>
          <p:nvPr/>
        </p:nvSpPr>
        <p:spPr>
          <a:xfrm>
            <a:off x="5688124" y="4073006"/>
            <a:ext cx="689321" cy="400110"/>
          </a:xfrm>
          <a:prstGeom prst="rect">
            <a:avLst/>
          </a:prstGeom>
          <a:noFill/>
        </p:spPr>
        <p:txBody>
          <a:bodyPr wrap="square" rtlCol="0">
            <a:spAutoFit/>
          </a:bodyPr>
          <a:lstStyle/>
          <a:p>
            <a:r>
              <a:rPr lang="fr-CA" sz="2000" dirty="0" smtClean="0"/>
              <a:t>p</a:t>
            </a:r>
            <a:r>
              <a:rPr lang="fr-CA" sz="2000" b="1" baseline="-25000" dirty="0" smtClean="0"/>
              <a:t>i-1</a:t>
            </a:r>
            <a:endParaRPr lang="en-US" sz="2000" b="1" baseline="-25000" dirty="0"/>
          </a:p>
        </p:txBody>
      </p:sp>
      <p:sp>
        <p:nvSpPr>
          <p:cNvPr id="48" name="TextBox 47"/>
          <p:cNvSpPr txBox="1"/>
          <p:nvPr/>
        </p:nvSpPr>
        <p:spPr>
          <a:xfrm>
            <a:off x="5657365" y="3064894"/>
            <a:ext cx="689321" cy="400110"/>
          </a:xfrm>
          <a:prstGeom prst="rect">
            <a:avLst/>
          </a:prstGeom>
          <a:noFill/>
        </p:spPr>
        <p:txBody>
          <a:bodyPr wrap="square" rtlCol="0">
            <a:spAutoFit/>
          </a:bodyPr>
          <a:lstStyle/>
          <a:p>
            <a:r>
              <a:rPr lang="fr-CA" sz="2000" dirty="0" smtClean="0"/>
              <a:t>p</a:t>
            </a:r>
            <a:r>
              <a:rPr lang="fr-CA" sz="2000" b="1" baseline="-25000" dirty="0" smtClean="0"/>
              <a:t>i</a:t>
            </a:r>
            <a:endParaRPr lang="en-US" sz="2000" b="1" baseline="-25000" dirty="0"/>
          </a:p>
        </p:txBody>
      </p:sp>
      <p:sp>
        <p:nvSpPr>
          <p:cNvPr id="51" name="TextBox 50"/>
          <p:cNvSpPr txBox="1"/>
          <p:nvPr/>
        </p:nvSpPr>
        <p:spPr>
          <a:xfrm>
            <a:off x="5652120" y="2452826"/>
            <a:ext cx="689321" cy="400110"/>
          </a:xfrm>
          <a:prstGeom prst="rect">
            <a:avLst/>
          </a:prstGeom>
          <a:noFill/>
        </p:spPr>
        <p:txBody>
          <a:bodyPr wrap="square" rtlCol="0">
            <a:spAutoFit/>
          </a:bodyPr>
          <a:lstStyle/>
          <a:p>
            <a:r>
              <a:rPr lang="fr-CA" sz="2000" dirty="0" smtClean="0"/>
              <a:t>p</a:t>
            </a:r>
            <a:r>
              <a:rPr lang="fr-CA" sz="2000" b="1" baseline="-25000" dirty="0" smtClean="0"/>
              <a:t>i+1</a:t>
            </a:r>
            <a:endParaRPr lang="en-US" sz="2000" b="1" baseline="-25000" dirty="0"/>
          </a:p>
        </p:txBody>
      </p:sp>
      <mc:AlternateContent xmlns:mc="http://schemas.openxmlformats.org/markup-compatibility/2006" xmlns:a14="http://schemas.microsoft.com/office/drawing/2010/main">
        <mc:Choice Requires="a14">
          <p:sp>
            <p:nvSpPr>
              <p:cNvPr id="36" name="TextBox 35"/>
              <p:cNvSpPr txBox="1"/>
              <p:nvPr/>
            </p:nvSpPr>
            <p:spPr>
              <a:xfrm>
                <a:off x="1065334" y="1412776"/>
                <a:ext cx="138243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fr-CA" sz="1600" smtClean="0">
                          <a:latin typeface="Cambria Math"/>
                        </a:rPr>
                        <m:t>X</m:t>
                      </m:r>
                      <m:r>
                        <a:rPr lang="fr-CA" sz="1600" b="0" i="0" smtClean="0">
                          <a:latin typeface="Cambria Math"/>
                        </a:rPr>
                        <m:t>=</m:t>
                      </m:r>
                      <m:sSub>
                        <m:sSubPr>
                          <m:ctrlPr>
                            <a:rPr lang="fr-CA" sz="1600" b="0" i="1" smtClean="0">
                              <a:latin typeface="Cambria Math"/>
                            </a:rPr>
                          </m:ctrlPr>
                        </m:sSubPr>
                        <m:e>
                          <m:r>
                            <m:rPr>
                              <m:sty m:val="p"/>
                            </m:rPr>
                            <a:rPr lang="fr-CA" sz="1600" b="0" i="0" smtClean="0">
                              <a:latin typeface="Cambria Math"/>
                            </a:rPr>
                            <m:t>X</m:t>
                          </m:r>
                        </m:e>
                        <m:sub>
                          <m:r>
                            <m:rPr>
                              <m:sty m:val="p"/>
                            </m:rPr>
                            <a:rPr lang="fr-CA" sz="1600" b="0" i="0" smtClean="0">
                              <a:latin typeface="Cambria Math"/>
                            </a:rPr>
                            <m:t>b</m:t>
                          </m:r>
                        </m:sub>
                      </m:sSub>
                      <m:r>
                        <a:rPr lang="fr-CA" sz="1600" b="0" i="0" smtClean="0">
                          <a:latin typeface="Cambria Math"/>
                        </a:rPr>
                        <m:t>+</m:t>
                      </m:r>
                      <m:r>
                        <a:rPr lang="fr-CA" sz="1600">
                          <a:latin typeface="Cambria Math"/>
                          <a:ea typeface="Cambria Math"/>
                        </a:rPr>
                        <m:t>∆</m:t>
                      </m:r>
                      <m:r>
                        <m:rPr>
                          <m:sty m:val="p"/>
                        </m:rPr>
                        <a:rPr lang="fr-CA" sz="1600">
                          <a:latin typeface="Cambria Math"/>
                          <a:ea typeface="Cambria Math"/>
                        </a:rPr>
                        <m:t>X</m:t>
                      </m:r>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065334" y="1412776"/>
                <a:ext cx="1382430" cy="338554"/>
              </a:xfrm>
              <a:prstGeom prst="rect">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2480802" y="1412776"/>
            <a:ext cx="2324804" cy="338554"/>
          </a:xfrm>
          <a:prstGeom prst="rect">
            <a:avLst/>
          </a:prstGeom>
          <a:noFill/>
        </p:spPr>
        <p:txBody>
          <a:bodyPr wrap="none" rtlCol="0">
            <a:spAutoFit/>
          </a:bodyPr>
          <a:lstStyle/>
          <a:p>
            <a:r>
              <a:rPr lang="fr-CA" sz="1600" dirty="0" smtClean="0">
                <a:latin typeface="Cambria Math" panose="02040503050406030204" pitchFamily="18" charset="0"/>
                <a:ea typeface="Cambria Math" panose="02040503050406030204" pitchFamily="18" charset="0"/>
                <a:cs typeface="Times New Roman" panose="02020603050405020304" pitchFamily="18" charset="0"/>
              </a:rPr>
              <a:t>X : </a:t>
            </a:r>
            <a:r>
              <a:rPr lang="fr-CA" sz="1600" dirty="0" err="1" smtClean="0">
                <a:latin typeface="Cambria Math" panose="02040503050406030204" pitchFamily="18" charset="0"/>
                <a:ea typeface="Cambria Math" panose="02040503050406030204" pitchFamily="18" charset="0"/>
                <a:cs typeface="Times New Roman" panose="02020603050405020304" pitchFamily="18" charset="0"/>
              </a:rPr>
              <a:t>analysis</a:t>
            </a:r>
            <a:r>
              <a:rPr lang="fr-CA" sz="1600" dirty="0" smtClean="0">
                <a:latin typeface="Cambria Math" panose="02040503050406030204" pitchFamily="18" charset="0"/>
                <a:ea typeface="Cambria Math" panose="02040503050406030204" pitchFamily="18" charset="0"/>
                <a:cs typeface="Times New Roman" panose="02020603050405020304" pitchFamily="18" charset="0"/>
              </a:rPr>
              <a:t> (u, v, T, q, </a:t>
            </a:r>
            <a:r>
              <a:rPr lang="fr-CA" sz="1600" dirty="0" err="1" smtClean="0">
                <a:latin typeface="Cambria Math" panose="02040503050406030204" pitchFamily="18" charset="0"/>
                <a:ea typeface="Cambria Math" panose="02040503050406030204" pitchFamily="18" charset="0"/>
                <a:cs typeface="Times New Roman" panose="02020603050405020304" pitchFamily="18" charset="0"/>
              </a:rPr>
              <a:t>p</a:t>
            </a:r>
            <a:r>
              <a:rPr lang="fr-CA" sz="1600" baseline="-25000" dirty="0" err="1" smtClean="0">
                <a:latin typeface="Cambria Math" panose="02040503050406030204" pitchFamily="18" charset="0"/>
                <a:ea typeface="Cambria Math" panose="02040503050406030204" pitchFamily="18" charset="0"/>
                <a:cs typeface="Times New Roman" panose="02020603050405020304" pitchFamily="18" charset="0"/>
              </a:rPr>
              <a:t>s</a:t>
            </a:r>
            <a:r>
              <a:rPr lang="fr-CA" sz="1600" dirty="0" smtClean="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1" name="TextBox 40"/>
          <p:cNvSpPr txBox="1"/>
          <p:nvPr/>
        </p:nvSpPr>
        <p:spPr>
          <a:xfrm>
            <a:off x="7200292" y="3392996"/>
            <a:ext cx="750526" cy="338554"/>
          </a:xfrm>
          <a:prstGeom prst="rect">
            <a:avLst/>
          </a:prstGeom>
          <a:noFill/>
        </p:spPr>
        <p:txBody>
          <a:bodyPr wrap="none" rtlCol="0">
            <a:spAutoFit/>
          </a:bodyPr>
          <a:lstStyle/>
          <a:p>
            <a:r>
              <a:rPr lang="fr-CA" sz="1600" dirty="0" smtClean="0">
                <a:latin typeface="Symbol" panose="05050102010706020507" pitchFamily="18" charset="2"/>
              </a:rPr>
              <a:t>D</a:t>
            </a:r>
            <a:r>
              <a:rPr lang="fr-CA" sz="1600" dirty="0" smtClean="0"/>
              <a:t>u(p</a:t>
            </a:r>
            <a:r>
              <a:rPr lang="fr-CA" sz="1600" baseline="-25000" dirty="0" smtClean="0"/>
              <a:t>o</a:t>
            </a:r>
            <a:r>
              <a:rPr lang="fr-CA" sz="1600" dirty="0" smtClean="0"/>
              <a:t>)</a:t>
            </a:r>
            <a:endParaRPr lang="en-US" sz="1400" b="1" baseline="-25000" dirty="0"/>
          </a:p>
        </p:txBody>
      </p:sp>
      <p:sp>
        <p:nvSpPr>
          <p:cNvPr id="53" name="TextBox 52"/>
          <p:cNvSpPr txBox="1"/>
          <p:nvPr/>
        </p:nvSpPr>
        <p:spPr>
          <a:xfrm>
            <a:off x="7344308" y="2447600"/>
            <a:ext cx="1071127" cy="369332"/>
          </a:xfrm>
          <a:prstGeom prst="rect">
            <a:avLst/>
          </a:prstGeom>
          <a:noFill/>
        </p:spPr>
        <p:txBody>
          <a:bodyPr wrap="none" rtlCol="0">
            <a:spAutoFit/>
          </a:bodyPr>
          <a:lstStyle/>
          <a:p>
            <a:r>
              <a:rPr lang="fr-CA" dirty="0" smtClean="0">
                <a:latin typeface="Symbol" panose="05050102010706020507" pitchFamily="18" charset="2"/>
              </a:rPr>
              <a:t>D</a:t>
            </a:r>
            <a:r>
              <a:rPr lang="fr-CA" dirty="0" smtClean="0"/>
              <a:t>u=u-</a:t>
            </a:r>
            <a:r>
              <a:rPr lang="fr-CA" dirty="0" err="1" smtClean="0"/>
              <a:t>u</a:t>
            </a:r>
            <a:r>
              <a:rPr lang="fr-CA" baseline="-25000" dirty="0" err="1" smtClean="0"/>
              <a:t>b</a:t>
            </a:r>
            <a:r>
              <a:rPr lang="fr-CA" sz="1600" b="1" baseline="-25000" dirty="0" smtClean="0"/>
              <a:t> </a:t>
            </a:r>
            <a:endParaRPr lang="en-US" sz="1600" dirty="0"/>
          </a:p>
        </p:txBody>
      </p:sp>
      <p:sp>
        <p:nvSpPr>
          <p:cNvPr id="37" name="TextBox 36"/>
          <p:cNvSpPr txBox="1"/>
          <p:nvPr/>
        </p:nvSpPr>
        <p:spPr>
          <a:xfrm>
            <a:off x="8134295" y="3501008"/>
            <a:ext cx="794189" cy="338554"/>
          </a:xfrm>
          <a:prstGeom prst="rect">
            <a:avLst/>
          </a:prstGeom>
          <a:noFill/>
        </p:spPr>
        <p:txBody>
          <a:bodyPr wrap="square" rtlCol="0">
            <a:spAutoFit/>
          </a:bodyPr>
          <a:lstStyle/>
          <a:p>
            <a:r>
              <a:rPr lang="fr-CA" sz="1600" dirty="0" err="1" smtClean="0"/>
              <a:t>u</a:t>
            </a:r>
            <a:r>
              <a:rPr lang="fr-CA" sz="1600" b="1" baseline="-25000" dirty="0" err="1" smtClean="0"/>
              <a:t>b</a:t>
            </a:r>
            <a:r>
              <a:rPr lang="fr-CA" sz="1600" dirty="0" smtClean="0"/>
              <a:t>(p</a:t>
            </a:r>
            <a:r>
              <a:rPr lang="fr-CA" sz="1600" baseline="-25000" dirty="0" smtClean="0"/>
              <a:t>o</a:t>
            </a:r>
            <a:r>
              <a:rPr lang="fr-CA" sz="1600" dirty="0" smtClean="0"/>
              <a:t>)</a:t>
            </a:r>
            <a:endParaRPr lang="en-US" sz="1400" dirty="0"/>
          </a:p>
        </p:txBody>
      </p:sp>
    </p:spTree>
    <p:extLst>
      <p:ext uri="{BB962C8B-B14F-4D97-AF65-F5344CB8AC3E}">
        <p14:creationId xmlns:p14="http://schemas.microsoft.com/office/powerpoint/2010/main" val="2137066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1043608" y="2480799"/>
            <a:ext cx="3780420" cy="274501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58" name="Rectangle 57"/>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61999" y="116632"/>
            <a:ext cx="8376353" cy="1143000"/>
          </a:xfrm>
        </p:spPr>
        <p:txBody>
          <a:bodyPr/>
          <a:lstStyle/>
          <a:p>
            <a:r>
              <a:rPr lang="fr-CA" sz="2800" dirty="0" smtClean="0"/>
              <a:t>J</a:t>
            </a:r>
            <a:r>
              <a:rPr lang="fr-CA" sz="2800" baseline="-25000" dirty="0" smtClean="0"/>
              <a:t>o</a:t>
            </a:r>
            <a:r>
              <a:rPr lang="fr-CA" sz="2800" dirty="0" smtClean="0"/>
              <a:t> </a:t>
            </a:r>
            <a:r>
              <a:rPr lang="fr-CA" sz="2800" dirty="0" err="1" smtClean="0"/>
              <a:t>term</a:t>
            </a:r>
            <a:r>
              <a:rPr lang="fr-CA" sz="2800" dirty="0" smtClean="0"/>
              <a:t> </a:t>
            </a:r>
            <a:r>
              <a:rPr lang="fr-CA" sz="2800" dirty="0" err="1" smtClean="0"/>
              <a:t>with</a:t>
            </a:r>
            <a:r>
              <a:rPr lang="fr-CA" sz="2800" dirty="0" smtClean="0"/>
              <a:t> situation </a:t>
            </a:r>
            <a:r>
              <a:rPr lang="fr-CA" sz="2800" dirty="0" err="1" smtClean="0"/>
              <a:t>dependent</a:t>
            </a:r>
            <a:r>
              <a:rPr lang="fr-CA" sz="2800" dirty="0" smtClean="0"/>
              <a:t> observation </a:t>
            </a:r>
            <a:r>
              <a:rPr lang="fr-CA" sz="2800" dirty="0" err="1" smtClean="0"/>
              <a:t>error</a:t>
            </a:r>
            <a:r>
              <a:rPr lang="fr-CA" sz="2800" dirty="0" smtClean="0"/>
              <a:t> for one AMV </a:t>
            </a:r>
            <a:r>
              <a:rPr lang="fr-CA" sz="2800" dirty="0" err="1" smtClean="0"/>
              <a:t>wind</a:t>
            </a:r>
            <a:r>
              <a:rPr lang="fr-CA" sz="2800" dirty="0" smtClean="0"/>
              <a:t> component</a:t>
            </a:r>
            <a:endParaRPr lang="en-US" sz="2800" dirty="0"/>
          </a:p>
        </p:txBody>
      </p:sp>
      <mc:AlternateContent xmlns:mc="http://schemas.openxmlformats.org/markup-compatibility/2006" xmlns:a14="http://schemas.microsoft.com/office/drawing/2010/main">
        <mc:Choice Requires="a14">
          <p:sp>
            <p:nvSpPr>
              <p:cNvPr id="34" name="TextBox 33"/>
              <p:cNvSpPr txBox="1"/>
              <p:nvPr/>
            </p:nvSpPr>
            <p:spPr>
              <a:xfrm>
                <a:off x="1052596" y="3667324"/>
                <a:ext cx="2835713" cy="6417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solidFill>
                                <a:srgbClr val="FF0000"/>
                              </a:solidFill>
                              <a:latin typeface="Cambria Math"/>
                            </a:rPr>
                          </m:ctrlPr>
                        </m:sSupPr>
                        <m:e>
                          <m:sSub>
                            <m:sSubPr>
                              <m:ctrlPr>
                                <a:rPr lang="en-US" sz="1600" i="1" smtClean="0">
                                  <a:solidFill>
                                    <a:srgbClr val="FF0000"/>
                                  </a:solidFill>
                                  <a:latin typeface="Cambria Math"/>
                                </a:rPr>
                              </m:ctrlPr>
                            </m:sSubPr>
                            <m:e>
                              <m:r>
                                <m:rPr>
                                  <m:sty m:val="p"/>
                                </m:rPr>
                                <a:rPr lang="en-US" sz="1600" i="0" smtClean="0">
                                  <a:solidFill>
                                    <a:srgbClr val="FF0000"/>
                                  </a:solidFill>
                                  <a:latin typeface="Cambria Math"/>
                                  <a:ea typeface="Cambria Math"/>
                                </a:rPr>
                                <m:t>σ</m:t>
                              </m:r>
                            </m:e>
                            <m:sub>
                              <m:r>
                                <m:rPr>
                                  <m:sty m:val="p"/>
                                </m:rPr>
                                <a:rPr lang="fr-CA" sz="1600" b="0" i="0" smtClean="0">
                                  <a:solidFill>
                                    <a:srgbClr val="FF0000"/>
                                  </a:solidFill>
                                  <a:latin typeface="Cambria Math"/>
                                </a:rPr>
                                <m:t>h</m:t>
                              </m:r>
                            </m:sub>
                          </m:sSub>
                        </m:e>
                        <m:sup>
                          <m:r>
                            <a:rPr lang="fr-CA" sz="1600" b="0" i="0" smtClean="0">
                              <a:solidFill>
                                <a:srgbClr val="FF0000"/>
                              </a:solidFill>
                              <a:latin typeface="Cambria Math"/>
                            </a:rPr>
                            <m:t>2</m:t>
                          </m:r>
                        </m:sup>
                      </m:sSup>
                      <m:r>
                        <a:rPr lang="en-US" sz="1600" i="0" smtClean="0">
                          <a:latin typeface="Cambria Math"/>
                        </a:rPr>
                        <m:t>=</m:t>
                      </m:r>
                      <m:f>
                        <m:fPr>
                          <m:ctrlPr>
                            <a:rPr lang="en-US" sz="1600" i="1">
                              <a:latin typeface="Cambria Math"/>
                            </a:rPr>
                          </m:ctrlPr>
                        </m:fPr>
                        <m:num>
                          <m:nary>
                            <m:naryPr>
                              <m:chr m:val="∑"/>
                              <m:supHide m:val="on"/>
                              <m:ctrlPr>
                                <a:rPr lang="en-US" sz="1600" i="1">
                                  <a:latin typeface="Cambria Math"/>
                                </a:rPr>
                              </m:ctrlPr>
                            </m:naryPr>
                            <m:sub>
                              <m:r>
                                <m:rPr>
                                  <m:sty m:val="p"/>
                                  <m:brk m:alnAt="7"/>
                                </m:rPr>
                                <a:rPr lang="fr-CA" sz="1600" i="0">
                                  <a:latin typeface="Cambria Math"/>
                                </a:rPr>
                                <m:t>i</m:t>
                              </m:r>
                            </m:sub>
                            <m:sup/>
                            <m:e>
                              <m:sSub>
                                <m:sSubPr>
                                  <m:ctrlPr>
                                    <a:rPr lang="en-US" sz="1600" i="1">
                                      <a:latin typeface="Cambria Math"/>
                                    </a:rPr>
                                  </m:ctrlPr>
                                </m:sSubPr>
                                <m:e>
                                  <m:r>
                                    <m:rPr>
                                      <m:sty m:val="p"/>
                                    </m:rPr>
                                    <a:rPr lang="fr-CA" sz="1600" i="0">
                                      <a:latin typeface="Cambria Math"/>
                                    </a:rPr>
                                    <m:t>W</m:t>
                                  </m:r>
                                </m:e>
                                <m:sub>
                                  <m:r>
                                    <m:rPr>
                                      <m:sty m:val="p"/>
                                    </m:rPr>
                                    <a:rPr lang="fr-CA" sz="1600" i="0">
                                      <a:latin typeface="Cambria Math"/>
                                    </a:rPr>
                                    <m:t>i</m:t>
                                  </m:r>
                                </m:sub>
                              </m:sSub>
                              <m:sSup>
                                <m:sSupPr>
                                  <m:ctrlPr>
                                    <a:rPr lang="en-US" sz="1600" i="1">
                                      <a:latin typeface="Cambria Math"/>
                                    </a:rPr>
                                  </m:ctrlPr>
                                </m:sSupPr>
                                <m:e>
                                  <m:d>
                                    <m:dPr>
                                      <m:ctrlPr>
                                        <a:rPr lang="en-US" sz="1600" i="1">
                                          <a:latin typeface="Cambria Math"/>
                                        </a:rPr>
                                      </m:ctrlPr>
                                    </m:dPr>
                                    <m:e>
                                      <m:sSub>
                                        <m:sSubPr>
                                          <m:ctrlPr>
                                            <a:rPr lang="en-US" sz="1600" i="1">
                                              <a:latin typeface="Cambria Math"/>
                                            </a:rPr>
                                          </m:ctrlPr>
                                        </m:sSubPr>
                                        <m:e>
                                          <m:r>
                                            <m:rPr>
                                              <m:sty m:val="p"/>
                                            </m:rPr>
                                            <a:rPr lang="fr-CA" sz="1600" b="0" i="0" smtClean="0">
                                              <a:latin typeface="Cambria Math"/>
                                            </a:rPr>
                                            <m:t>u</m:t>
                                          </m:r>
                                        </m:e>
                                        <m:sub>
                                          <m:r>
                                            <m:rPr>
                                              <m:sty m:val="p"/>
                                            </m:rPr>
                                            <a:rPr lang="fr-CA" sz="1600" b="0" i="0" smtClean="0">
                                              <a:latin typeface="Cambria Math"/>
                                            </a:rPr>
                                            <m:t>o</m:t>
                                          </m:r>
                                        </m:sub>
                                      </m:sSub>
                                      <m:r>
                                        <a:rPr lang="fr-CA" sz="1600" b="0" i="1" smtClean="0">
                                          <a:latin typeface="Cambria Math"/>
                                        </a:rPr>
                                        <m:t>−</m:t>
                                      </m:r>
                                      <m:sSub>
                                        <m:sSubPr>
                                          <m:ctrlPr>
                                            <a:rPr lang="en-US" sz="1600" i="1">
                                              <a:latin typeface="Cambria Math"/>
                                            </a:rPr>
                                          </m:ctrlPr>
                                        </m:sSubPr>
                                        <m:e>
                                          <m:r>
                                            <m:rPr>
                                              <m:sty m:val="p"/>
                                            </m:rPr>
                                            <a:rPr lang="fr-CA" sz="1600">
                                              <a:latin typeface="Cambria Math"/>
                                            </a:rPr>
                                            <m:t>u</m:t>
                                          </m:r>
                                        </m:e>
                                        <m:sub>
                                          <m:r>
                                            <m:rPr>
                                              <m:sty m:val="p"/>
                                            </m:rPr>
                                            <a:rPr lang="fr-CA" sz="1600">
                                              <a:latin typeface="Cambria Math"/>
                                            </a:rPr>
                                            <m:t>b</m:t>
                                          </m:r>
                                        </m:sub>
                                      </m:sSub>
                                      <m:d>
                                        <m:dPr>
                                          <m:ctrlPr>
                                            <a:rPr lang="fr-CA" sz="1600" i="1">
                                              <a:latin typeface="Cambria Math"/>
                                            </a:rPr>
                                          </m:ctrlPr>
                                        </m:dPr>
                                        <m:e>
                                          <m:sSub>
                                            <m:sSubPr>
                                              <m:ctrlPr>
                                                <a:rPr lang="fr-CA" sz="1600" i="1">
                                                  <a:latin typeface="Cambria Math"/>
                                                </a:rPr>
                                              </m:ctrlPr>
                                            </m:sSubPr>
                                            <m:e>
                                              <m:r>
                                                <m:rPr>
                                                  <m:sty m:val="p"/>
                                                </m:rPr>
                                                <a:rPr lang="fr-CA" sz="1600">
                                                  <a:latin typeface="Cambria Math"/>
                                                </a:rPr>
                                                <m:t>p</m:t>
                                              </m:r>
                                            </m:e>
                                            <m:sub>
                                              <m:r>
                                                <m:rPr>
                                                  <m:sty m:val="p"/>
                                                </m:rPr>
                                                <a:rPr lang="fr-CA" sz="1600">
                                                  <a:latin typeface="Cambria Math"/>
                                                </a:rPr>
                                                <m:t>i</m:t>
                                              </m:r>
                                            </m:sub>
                                          </m:sSub>
                                        </m:e>
                                      </m:d>
                                    </m:e>
                                  </m:d>
                                </m:e>
                                <m:sup>
                                  <m:r>
                                    <a:rPr lang="fr-CA" sz="1600" i="0">
                                      <a:latin typeface="Cambria Math"/>
                                    </a:rPr>
                                    <m:t>2</m:t>
                                  </m:r>
                                </m:sup>
                              </m:sSup>
                              <m:r>
                                <m:rPr>
                                  <m:sty m:val="p"/>
                                </m:rPr>
                                <a:rPr lang="el-GR" sz="1600" i="1" smtClean="0">
                                  <a:latin typeface="Cambria Math"/>
                                  <a:ea typeface="Cambria Math"/>
                                </a:rPr>
                                <m:t>δ</m:t>
                              </m:r>
                              <m:sSub>
                                <m:sSubPr>
                                  <m:ctrlPr>
                                    <a:rPr lang="fr-CA" sz="1600" i="1">
                                      <a:latin typeface="Cambria Math"/>
                                    </a:rPr>
                                  </m:ctrlPr>
                                </m:sSubPr>
                                <m:e>
                                  <m:r>
                                    <m:rPr>
                                      <m:sty m:val="p"/>
                                    </m:rPr>
                                    <a:rPr lang="fr-CA" sz="1600" i="0">
                                      <a:latin typeface="Cambria Math"/>
                                    </a:rPr>
                                    <m:t>p</m:t>
                                  </m:r>
                                </m:e>
                                <m:sub>
                                  <m:r>
                                    <m:rPr>
                                      <m:sty m:val="p"/>
                                    </m:rPr>
                                    <a:rPr lang="fr-CA" sz="1600" i="0">
                                      <a:latin typeface="Cambria Math"/>
                                    </a:rPr>
                                    <m:t>i</m:t>
                                  </m:r>
                                </m:sub>
                              </m:sSub>
                            </m:e>
                          </m:nary>
                        </m:num>
                        <m:den>
                          <m:nary>
                            <m:naryPr>
                              <m:chr m:val="∑"/>
                              <m:supHide m:val="on"/>
                              <m:ctrlPr>
                                <a:rPr lang="en-US" sz="1600" i="1">
                                  <a:latin typeface="Cambria Math"/>
                                </a:rPr>
                              </m:ctrlPr>
                            </m:naryPr>
                            <m:sub>
                              <m:r>
                                <m:rPr>
                                  <m:sty m:val="p"/>
                                  <m:brk m:alnAt="7"/>
                                </m:rPr>
                                <a:rPr lang="fr-CA" sz="1600" i="0">
                                  <a:latin typeface="Cambria Math"/>
                                </a:rPr>
                                <m:t>i</m:t>
                              </m:r>
                            </m:sub>
                            <m:sup/>
                            <m:e>
                              <m:sSub>
                                <m:sSubPr>
                                  <m:ctrlPr>
                                    <a:rPr lang="en-US" sz="1600" i="1">
                                      <a:latin typeface="Cambria Math"/>
                                    </a:rPr>
                                  </m:ctrlPr>
                                </m:sSubPr>
                                <m:e>
                                  <m:r>
                                    <m:rPr>
                                      <m:sty m:val="p"/>
                                    </m:rPr>
                                    <a:rPr lang="fr-CA" sz="1600" i="0">
                                      <a:latin typeface="Cambria Math"/>
                                    </a:rPr>
                                    <m:t>W</m:t>
                                  </m:r>
                                </m:e>
                                <m:sub>
                                  <m:r>
                                    <m:rPr>
                                      <m:sty m:val="p"/>
                                    </m:rPr>
                                    <a:rPr lang="fr-CA" sz="1600" i="0">
                                      <a:latin typeface="Cambria Math"/>
                                    </a:rPr>
                                    <m:t>i</m:t>
                                  </m:r>
                                </m:sub>
                              </m:sSub>
                              <m:r>
                                <m:rPr>
                                  <m:sty m:val="p"/>
                                </m:rPr>
                                <a:rPr lang="el-GR" sz="1600" i="1" smtClean="0">
                                  <a:latin typeface="Cambria Math"/>
                                  <a:ea typeface="Cambria Math"/>
                                </a:rPr>
                                <m:t>δ</m:t>
                              </m:r>
                              <m:sSub>
                                <m:sSubPr>
                                  <m:ctrlPr>
                                    <a:rPr lang="fr-CA" sz="1600" i="1">
                                      <a:latin typeface="Cambria Math"/>
                                      <a:ea typeface="Cambria Math"/>
                                    </a:rPr>
                                  </m:ctrlPr>
                                </m:sSubPr>
                                <m:e>
                                  <m:r>
                                    <m:rPr>
                                      <m:sty m:val="p"/>
                                    </m:rPr>
                                    <a:rPr lang="fr-CA" sz="1600" i="0">
                                      <a:latin typeface="Cambria Math"/>
                                      <a:ea typeface="Cambria Math"/>
                                    </a:rPr>
                                    <m:t>p</m:t>
                                  </m:r>
                                </m:e>
                                <m:sub>
                                  <m:r>
                                    <m:rPr>
                                      <m:sty m:val="p"/>
                                    </m:rPr>
                                    <a:rPr lang="fr-CA" sz="1600" i="0">
                                      <a:latin typeface="Cambria Math"/>
                                      <a:ea typeface="Cambria Math"/>
                                    </a:rPr>
                                    <m:t>i</m:t>
                                  </m:r>
                                </m:sub>
                              </m:sSub>
                            </m:e>
                          </m:nary>
                        </m:den>
                      </m:f>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052596" y="3667324"/>
                <a:ext cx="2835713" cy="64177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008548" y="4459802"/>
                <a:ext cx="2771364" cy="658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sty m:val="p"/>
                            </m:rPr>
                            <a:rPr lang="fr-CA" sz="1600" b="0" i="0" smtClean="0">
                              <a:latin typeface="Cambria Math"/>
                            </a:rPr>
                            <m:t>W</m:t>
                          </m:r>
                        </m:e>
                        <m:sub>
                          <m:r>
                            <m:rPr>
                              <m:sty m:val="p"/>
                            </m:rPr>
                            <a:rPr lang="fr-CA" sz="1600" b="0" i="0" smtClean="0">
                              <a:latin typeface="Cambria Math"/>
                            </a:rPr>
                            <m:t>i</m:t>
                          </m:r>
                        </m:sub>
                      </m:sSub>
                      <m:r>
                        <a:rPr lang="en-US" sz="1600" i="0" smtClean="0">
                          <a:latin typeface="Cambria Math"/>
                        </a:rPr>
                        <m:t>=</m:t>
                      </m:r>
                      <m:r>
                        <m:rPr>
                          <m:sty m:val="p"/>
                        </m:rPr>
                        <a:rPr lang="fr-CA" sz="1600" b="0" i="0" smtClean="0">
                          <a:latin typeface="Cambria Math"/>
                        </a:rPr>
                        <m:t>exp</m:t>
                      </m:r>
                      <m:d>
                        <m:dPr>
                          <m:ctrlPr>
                            <a:rPr lang="fr-CA" sz="1600" b="0" i="1" smtClean="0">
                              <a:latin typeface="Cambria Math"/>
                            </a:rPr>
                          </m:ctrlPr>
                        </m:dPr>
                        <m:e>
                          <m:r>
                            <a:rPr lang="fr-CA" sz="1600" b="0" i="0" smtClean="0">
                              <a:latin typeface="Cambria Math"/>
                            </a:rPr>
                            <m:t>−</m:t>
                          </m:r>
                          <m:d>
                            <m:dPr>
                              <m:begChr m:val="["/>
                              <m:endChr m:val="]"/>
                              <m:ctrlPr>
                                <a:rPr lang="fr-CA" sz="1600" b="0" i="1" smtClean="0">
                                  <a:latin typeface="Cambria Math"/>
                                </a:rPr>
                              </m:ctrlPr>
                            </m:dPr>
                            <m:e>
                              <m:f>
                                <m:fPr>
                                  <m:ctrlPr>
                                    <a:rPr lang="fr-CA" sz="1600" b="0" i="1" smtClean="0">
                                      <a:latin typeface="Cambria Math"/>
                                    </a:rPr>
                                  </m:ctrlPr>
                                </m:fPr>
                                <m:num>
                                  <m:sSup>
                                    <m:sSupPr>
                                      <m:ctrlPr>
                                        <a:rPr lang="fr-CA" sz="1600" b="0" i="1" smtClean="0">
                                          <a:latin typeface="Cambria Math"/>
                                        </a:rPr>
                                      </m:ctrlPr>
                                    </m:sSupPr>
                                    <m:e>
                                      <m:d>
                                        <m:dPr>
                                          <m:ctrlPr>
                                            <a:rPr lang="fr-CA" sz="1600" b="0" i="1" smtClean="0">
                                              <a:latin typeface="Cambria Math"/>
                                            </a:rPr>
                                          </m:ctrlPr>
                                        </m:dPr>
                                        <m:e>
                                          <m:sSub>
                                            <m:sSubPr>
                                              <m:ctrlPr>
                                                <a:rPr lang="fr-CA" sz="1600" b="0" i="1" smtClean="0">
                                                  <a:latin typeface="Cambria Math"/>
                                                </a:rPr>
                                              </m:ctrlPr>
                                            </m:sSubPr>
                                            <m:e>
                                              <m:r>
                                                <m:rPr>
                                                  <m:sty m:val="p"/>
                                                </m:rPr>
                                                <a:rPr lang="fr-CA" sz="1600" b="0" i="0" smtClean="0">
                                                  <a:latin typeface="Cambria Math"/>
                                                </a:rPr>
                                                <m:t>p</m:t>
                                              </m:r>
                                            </m:e>
                                            <m:sub>
                                              <m:r>
                                                <m:rPr>
                                                  <m:sty m:val="p"/>
                                                </m:rPr>
                                                <a:rPr lang="fr-CA" sz="1600" b="0" i="0" smtClean="0">
                                                  <a:latin typeface="Cambria Math"/>
                                                </a:rPr>
                                                <m:t>i</m:t>
                                              </m:r>
                                            </m:sub>
                                          </m:sSub>
                                          <m:r>
                                            <a:rPr lang="fr-CA" sz="1600" b="0" i="0" smtClean="0">
                                              <a:latin typeface="Cambria Math"/>
                                            </a:rPr>
                                            <m:t>−</m:t>
                                          </m:r>
                                          <m:sSub>
                                            <m:sSubPr>
                                              <m:ctrlPr>
                                                <a:rPr lang="fr-CA" sz="1600" i="1">
                                                  <a:latin typeface="Cambria Math"/>
                                                </a:rPr>
                                              </m:ctrlPr>
                                            </m:sSubPr>
                                            <m:e>
                                              <m:r>
                                                <m:rPr>
                                                  <m:sty m:val="p"/>
                                                </m:rPr>
                                                <a:rPr lang="fr-CA" sz="1600" i="0">
                                                  <a:latin typeface="Cambria Math"/>
                                                </a:rPr>
                                                <m:t>p</m:t>
                                              </m:r>
                                            </m:e>
                                            <m:sub>
                                              <m:r>
                                                <m:rPr>
                                                  <m:sty m:val="p"/>
                                                </m:rPr>
                                                <a:rPr lang="fr-CA" sz="1600" b="0" i="0" smtClean="0">
                                                  <a:latin typeface="Cambria Math"/>
                                                </a:rPr>
                                                <m:t>o</m:t>
                                              </m:r>
                                            </m:sub>
                                          </m:sSub>
                                        </m:e>
                                      </m:d>
                                    </m:e>
                                    <m:sup>
                                      <m:r>
                                        <a:rPr lang="fr-CA" sz="1600" b="0" i="0" smtClean="0">
                                          <a:latin typeface="Cambria Math"/>
                                        </a:rPr>
                                        <m:t>2</m:t>
                                      </m:r>
                                    </m:sup>
                                  </m:sSup>
                                </m:num>
                                <m:den>
                                  <m:r>
                                    <a:rPr lang="fr-CA" sz="1600" b="0" i="0" smtClean="0">
                                      <a:latin typeface="Cambria Math"/>
                                    </a:rPr>
                                    <m:t>2</m:t>
                                  </m:r>
                                  <m:sSup>
                                    <m:sSupPr>
                                      <m:ctrlPr>
                                        <a:rPr lang="fr-CA" sz="1600" b="0" i="1" smtClean="0">
                                          <a:solidFill>
                                            <a:srgbClr val="FF0000"/>
                                          </a:solidFill>
                                          <a:latin typeface="Cambria Math"/>
                                        </a:rPr>
                                      </m:ctrlPr>
                                    </m:sSupPr>
                                    <m:e>
                                      <m:sSub>
                                        <m:sSubPr>
                                          <m:ctrlPr>
                                            <a:rPr lang="fr-CA" sz="1600" b="0" i="1" smtClean="0">
                                              <a:solidFill>
                                                <a:srgbClr val="FF0000"/>
                                              </a:solidFill>
                                              <a:latin typeface="Cambria Math"/>
                                            </a:rPr>
                                          </m:ctrlPr>
                                        </m:sSubPr>
                                        <m:e>
                                          <m:r>
                                            <m:rPr>
                                              <m:sty m:val="p"/>
                                            </m:rPr>
                                            <a:rPr lang="fr-CA" sz="1600" b="0" i="0" smtClean="0">
                                              <a:solidFill>
                                                <a:srgbClr val="FF0000"/>
                                              </a:solidFill>
                                              <a:latin typeface="Cambria Math"/>
                                              <a:ea typeface="Cambria Math"/>
                                            </a:rPr>
                                            <m:t>σ</m:t>
                                          </m:r>
                                        </m:e>
                                        <m:sub>
                                          <m:r>
                                            <m:rPr>
                                              <m:sty m:val="p"/>
                                            </m:rPr>
                                            <a:rPr lang="fr-CA" sz="1600" b="0" i="0" smtClean="0">
                                              <a:solidFill>
                                                <a:srgbClr val="FF0000"/>
                                              </a:solidFill>
                                              <a:latin typeface="Cambria Math"/>
                                            </a:rPr>
                                            <m:t>p</m:t>
                                          </m:r>
                                        </m:sub>
                                      </m:sSub>
                                    </m:e>
                                    <m:sup>
                                      <m:r>
                                        <a:rPr lang="fr-CA" sz="1600" b="0" i="0" smtClean="0">
                                          <a:solidFill>
                                            <a:srgbClr val="FF0000"/>
                                          </a:solidFill>
                                          <a:latin typeface="Cambria Math"/>
                                        </a:rPr>
                                        <m:t>2</m:t>
                                      </m:r>
                                    </m:sup>
                                  </m:sSup>
                                </m:den>
                              </m:f>
                            </m:e>
                          </m:d>
                        </m:e>
                      </m:d>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008548" y="4459802"/>
                <a:ext cx="2771364" cy="65800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971600" y="3159069"/>
                <a:ext cx="151921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CA" sz="1600" b="0" i="1" smtClean="0">
                              <a:latin typeface="Cambria Math"/>
                              <a:ea typeface="Cambria Math"/>
                            </a:rPr>
                          </m:ctrlPr>
                        </m:sSupPr>
                        <m:e>
                          <m:sSub>
                            <m:sSubPr>
                              <m:ctrlPr>
                                <a:rPr lang="fr-CA" sz="1600" i="1">
                                  <a:latin typeface="Cambria Math"/>
                                </a:rPr>
                              </m:ctrlPr>
                            </m:sSubPr>
                            <m:e>
                              <m:r>
                                <m:rPr>
                                  <m:sty m:val="p"/>
                                </m:rPr>
                                <a:rPr lang="fr-CA" sz="1600">
                                  <a:latin typeface="Cambria Math"/>
                                  <a:ea typeface="Cambria Math"/>
                                </a:rPr>
                                <m:t>σ</m:t>
                              </m:r>
                            </m:e>
                            <m:sub>
                              <m:r>
                                <m:rPr>
                                  <m:sty m:val="p"/>
                                </m:rPr>
                                <a:rPr lang="fr-CA" sz="1600">
                                  <a:latin typeface="Cambria Math"/>
                                  <a:ea typeface="Cambria Math"/>
                                </a:rPr>
                                <m:t>t</m:t>
                              </m:r>
                            </m:sub>
                          </m:sSub>
                        </m:e>
                        <m:sup>
                          <m:r>
                            <a:rPr lang="fr-CA" sz="1600" b="0" i="1" smtClean="0">
                              <a:latin typeface="Cambria Math"/>
                              <a:ea typeface="Cambria Math"/>
                            </a:rPr>
                            <m:t>2</m:t>
                          </m:r>
                        </m:sup>
                      </m:sSup>
                      <m:r>
                        <a:rPr lang="fr-CA" sz="1600" b="0" i="0" smtClean="0">
                          <a:latin typeface="Cambria Math"/>
                          <a:ea typeface="Cambria Math"/>
                        </a:rPr>
                        <m:t>=</m:t>
                      </m:r>
                      <m:r>
                        <m:rPr>
                          <m:sty m:val="p"/>
                        </m:rPr>
                        <a:rPr lang="fr-CA" sz="1600" b="0" i="0" smtClean="0">
                          <a:latin typeface="Cambria Math"/>
                          <a:ea typeface="Cambria Math"/>
                        </a:rPr>
                        <m:t>F</m:t>
                      </m:r>
                      <m:r>
                        <a:rPr lang="fr-CA" sz="1600" b="0" i="0" smtClean="0">
                          <a:latin typeface="Cambria Math"/>
                          <a:ea typeface="Cambria Math"/>
                        </a:rPr>
                        <m:t>(</m:t>
                      </m:r>
                      <m:r>
                        <m:rPr>
                          <m:sty m:val="p"/>
                        </m:rPr>
                        <a:rPr lang="fr-CA" sz="1600" b="0" i="0" smtClean="0">
                          <a:latin typeface="Cambria Math"/>
                          <a:ea typeface="Cambria Math"/>
                        </a:rPr>
                        <m:t>QI</m:t>
                      </m:r>
                      <m:r>
                        <a:rPr lang="fr-CA" sz="1600" b="0" i="0" smtClean="0">
                          <a:latin typeface="Cambria Math"/>
                          <a:ea typeface="Cambria Math"/>
                        </a:rPr>
                        <m:t>)</m:t>
                      </m:r>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971600" y="3159069"/>
                <a:ext cx="1519215" cy="338554"/>
              </a:xfrm>
              <a:prstGeom prst="rect">
                <a:avLst/>
              </a:prstGeom>
              <a:blipFill rotWithShape="1">
                <a:blip r:embed="rId4"/>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79612" y="5545324"/>
                <a:ext cx="3042371" cy="475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a:rPr>
                          </m:ctrlPr>
                        </m:sSupPr>
                        <m:e>
                          <m:sSub>
                            <m:sSubPr>
                              <m:ctrlPr>
                                <a:rPr lang="en-US" i="1" smtClean="0">
                                  <a:solidFill>
                                    <a:srgbClr val="FF0000"/>
                                  </a:solidFill>
                                  <a:latin typeface="Cambria Math"/>
                                </a:rPr>
                              </m:ctrlPr>
                            </m:sSubPr>
                            <m:e>
                              <m:r>
                                <m:rPr>
                                  <m:sty m:val="p"/>
                                </m:rPr>
                                <a:rPr lang="fr-CA" b="0" i="0" smtClean="0">
                                  <a:solidFill>
                                    <a:schemeClr val="tx1"/>
                                  </a:solidFill>
                                  <a:latin typeface="Cambria Math"/>
                                </a:rPr>
                                <m:t>For</m:t>
                              </m:r>
                              <m:r>
                                <a:rPr lang="fr-CA" b="0" i="0" smtClean="0">
                                  <a:solidFill>
                                    <a:schemeClr val="tx1"/>
                                  </a:solidFill>
                                  <a:latin typeface="Cambria Math"/>
                                </a:rPr>
                                <m:t> </m:t>
                              </m:r>
                              <m:sSub>
                                <m:sSubPr>
                                  <m:ctrlPr>
                                    <a:rPr lang="en-US" i="1" smtClean="0">
                                      <a:solidFill>
                                        <a:schemeClr val="tx1"/>
                                      </a:solidFill>
                                      <a:latin typeface="Cambria Math"/>
                                    </a:rPr>
                                  </m:ctrlPr>
                                </m:sSubPr>
                                <m:e>
                                  <m:r>
                                    <m:rPr>
                                      <m:sty m:val="p"/>
                                    </m:rPr>
                                    <a:rPr lang="en-US">
                                      <a:solidFill>
                                        <a:schemeClr val="tx1"/>
                                      </a:solidFill>
                                      <a:latin typeface="Cambria Math"/>
                                    </a:rPr>
                                    <m:t>S</m:t>
                                  </m:r>
                                </m:e>
                                <m:sub>
                                  <m:r>
                                    <m:rPr>
                                      <m:sty m:val="p"/>
                                    </m:rPr>
                                    <a:rPr lang="en-US">
                                      <a:solidFill>
                                        <a:schemeClr val="tx1"/>
                                      </a:solidFill>
                                      <a:latin typeface="Cambria Math"/>
                                    </a:rPr>
                                    <m:t>b</m:t>
                                  </m:r>
                                </m:sub>
                              </m:sSub>
                              <m:r>
                                <a:rPr lang="en-US">
                                  <a:latin typeface="Cambria Math"/>
                                </a:rPr>
                                <m:t>=</m:t>
                              </m:r>
                              <m:r>
                                <m:rPr>
                                  <m:sty m:val="p"/>
                                </m:rPr>
                                <a:rPr lang="en-US">
                                  <a:latin typeface="Cambria Math"/>
                                </a:rPr>
                                <m:t>cst</m:t>
                              </m:r>
                              <m:r>
                                <a:rPr lang="fr-CA" b="0" i="0" smtClean="0">
                                  <a:latin typeface="Cambria Math"/>
                                </a:rPr>
                                <m:t> : </m:t>
                              </m:r>
                              <m:r>
                                <m:rPr>
                                  <m:sty m:val="p"/>
                                </m:rPr>
                                <a:rPr lang="en-US" i="0" smtClean="0">
                                  <a:solidFill>
                                    <a:srgbClr val="FF0000"/>
                                  </a:solidFill>
                                  <a:latin typeface="Cambria Math"/>
                                  <a:ea typeface="Cambria Math"/>
                                </a:rPr>
                                <m:t>σ</m:t>
                              </m:r>
                            </m:e>
                            <m:sub>
                              <m:r>
                                <m:rPr>
                                  <m:sty m:val="p"/>
                                </m:rPr>
                                <a:rPr lang="fr-CA" b="0" i="0" smtClean="0">
                                  <a:solidFill>
                                    <a:srgbClr val="FF0000"/>
                                  </a:solidFill>
                                  <a:latin typeface="Cambria Math"/>
                                </a:rPr>
                                <m:t>h</m:t>
                              </m:r>
                            </m:sub>
                          </m:sSub>
                        </m:e>
                        <m:sup>
                          <m:r>
                            <a:rPr lang="fr-CA" b="0" i="0" smtClean="0">
                              <a:solidFill>
                                <a:srgbClr val="FF0000"/>
                              </a:solidFill>
                              <a:latin typeface="Cambria Math"/>
                            </a:rPr>
                            <m:t>2</m:t>
                          </m:r>
                        </m:sup>
                      </m:sSup>
                      <m:sSup>
                        <m:sSupPr>
                          <m:ctrlPr>
                            <a:rPr lang="en-US" i="1" smtClean="0">
                              <a:solidFill>
                                <a:srgbClr val="FF0000"/>
                              </a:solidFill>
                              <a:latin typeface="Cambria Math"/>
                            </a:rPr>
                          </m:ctrlPr>
                        </m:sSupPr>
                        <m:e>
                          <m:sSub>
                            <m:sSubPr>
                              <m:ctrlPr>
                                <a:rPr lang="en-US" i="1">
                                  <a:solidFill>
                                    <a:srgbClr val="FF0000"/>
                                  </a:solidFill>
                                  <a:latin typeface="Cambria Math"/>
                                </a:rPr>
                              </m:ctrlPr>
                            </m:sSubPr>
                            <m:e>
                              <m:r>
                                <a:rPr lang="en-US" b="0" i="1" smtClean="0">
                                  <a:solidFill>
                                    <a:srgbClr val="FF0000"/>
                                  </a:solidFill>
                                  <a:latin typeface="Cambria Math"/>
                                </a:rPr>
                                <m:t>=</m:t>
                              </m:r>
                              <m:sSubSup>
                                <m:sSubSupPr>
                                  <m:ctrlPr>
                                    <a:rPr lang="en-US" i="1" smtClean="0">
                                      <a:solidFill>
                                        <a:srgbClr val="FF0000"/>
                                      </a:solidFill>
                                      <a:latin typeface="Cambria Math"/>
                                    </a:rPr>
                                  </m:ctrlPr>
                                </m:sSubSupPr>
                                <m:e>
                                  <m:sSub>
                                    <m:sSubPr>
                                      <m:ctrlPr>
                                        <a:rPr lang="en-US" i="1">
                                          <a:solidFill>
                                            <a:srgbClr val="FF0000"/>
                                          </a:solidFill>
                                          <a:latin typeface="Cambria Math"/>
                                        </a:rPr>
                                      </m:ctrlPr>
                                    </m:sSubPr>
                                    <m:e>
                                      <m:r>
                                        <m:rPr>
                                          <m:sty m:val="p"/>
                                        </m:rPr>
                                        <a:rPr lang="en-US" i="0">
                                          <a:solidFill>
                                            <a:srgbClr val="FF0000"/>
                                          </a:solidFill>
                                          <a:latin typeface="Cambria Math"/>
                                        </a:rPr>
                                        <m:t>S</m:t>
                                      </m:r>
                                    </m:e>
                                    <m:sub>
                                      <m:r>
                                        <m:rPr>
                                          <m:sty m:val="p"/>
                                        </m:rPr>
                                        <a:rPr lang="en-US" i="0">
                                          <a:solidFill>
                                            <a:srgbClr val="FF0000"/>
                                          </a:solidFill>
                                          <a:latin typeface="Cambria Math"/>
                                        </a:rPr>
                                        <m:t>b</m:t>
                                      </m:r>
                                    </m:sub>
                                  </m:sSub>
                                </m:e>
                                <m:sub/>
                                <m:sup>
                                  <m:r>
                                    <a:rPr lang="en-US" i="1">
                                      <a:solidFill>
                                        <a:srgbClr val="FF0000"/>
                                      </a:solidFill>
                                      <a:latin typeface="Cambria Math"/>
                                    </a:rPr>
                                    <m:t>2</m:t>
                                  </m:r>
                                </m:sup>
                              </m:sSubSup>
                              <m:r>
                                <m:rPr>
                                  <m:sty m:val="p"/>
                                </m:rPr>
                                <a:rPr lang="en-US">
                                  <a:solidFill>
                                    <a:srgbClr val="FF0000"/>
                                  </a:solidFill>
                                  <a:latin typeface="Cambria Math"/>
                                  <a:ea typeface="Cambria Math"/>
                                </a:rPr>
                                <m:t>σ</m:t>
                              </m:r>
                            </m:e>
                            <m:sub>
                              <m:r>
                                <m:rPr>
                                  <m:sty m:val="p"/>
                                </m:rPr>
                                <a:rPr lang="en-US" b="0" i="0" smtClean="0">
                                  <a:solidFill>
                                    <a:srgbClr val="FF0000"/>
                                  </a:solidFill>
                                  <a:latin typeface="Cambria Math"/>
                                </a:rPr>
                                <m:t>p</m:t>
                              </m:r>
                            </m:sub>
                          </m:sSub>
                        </m:e>
                        <m:sup>
                          <m:r>
                            <a:rPr lang="fr-CA">
                              <a:solidFill>
                                <a:srgbClr val="FF0000"/>
                              </a:solidFill>
                              <a:latin typeface="Cambria Math"/>
                            </a:rPr>
                            <m:t>2</m:t>
                          </m:r>
                        </m:sup>
                      </m:sSup>
                    </m:oMath>
                  </m:oMathPara>
                </a14:m>
                <a:endParaRPr lang="en-US"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079612" y="5545324"/>
                <a:ext cx="3042371" cy="475964"/>
              </a:xfrm>
              <a:prstGeom prst="rect">
                <a:avLst/>
              </a:prstGeom>
              <a:blipFill rotWithShape="1">
                <a:blip r:embed="rId6"/>
                <a:stretch>
                  <a:fillRect b="-3846"/>
                </a:stretch>
              </a:blipFill>
            </p:spPr>
            <p:txBody>
              <a:bodyPr/>
              <a:lstStyle/>
              <a:p>
                <a:r>
                  <a:rPr lang="en-US">
                    <a:noFill/>
                  </a:rPr>
                  <a:t> </a:t>
                </a:r>
              </a:p>
            </p:txBody>
          </p:sp>
        </mc:Fallback>
      </mc:AlternateContent>
      <p:grpSp>
        <p:nvGrpSpPr>
          <p:cNvPr id="14" name="Group 13"/>
          <p:cNvGrpSpPr/>
          <p:nvPr/>
        </p:nvGrpSpPr>
        <p:grpSpPr>
          <a:xfrm>
            <a:off x="5970328" y="3868048"/>
            <a:ext cx="2340260" cy="2853678"/>
            <a:chOff x="4139952" y="3537012"/>
            <a:chExt cx="2340260" cy="2853678"/>
          </a:xfrm>
        </p:grpSpPr>
        <p:cxnSp>
          <p:nvCxnSpPr>
            <p:cNvPr id="59" name="Straight Connector 58"/>
            <p:cNvCxnSpPr/>
            <p:nvPr/>
          </p:nvCxnSpPr>
          <p:spPr bwMode="auto">
            <a:xfrm>
              <a:off x="4632961" y="3537012"/>
              <a:ext cx="7221" cy="2571512"/>
            </a:xfrm>
            <a:prstGeom prst="line">
              <a:avLst/>
            </a:prstGeom>
            <a:solidFill>
              <a:schemeClr val="accent1"/>
            </a:solidFill>
            <a:ln w="38100" cap="flat" cmpd="sng" algn="ctr">
              <a:solidFill>
                <a:schemeClr val="tx1"/>
              </a:solidFill>
              <a:prstDash val="solid"/>
              <a:round/>
              <a:headEnd type="arrow" w="med" len="med"/>
              <a:tailEnd type="none" w="med" len="med"/>
            </a:ln>
            <a:effectLst/>
          </p:spPr>
        </p:cxnSp>
        <p:cxnSp>
          <p:nvCxnSpPr>
            <p:cNvPr id="60" name="Straight Connector 59"/>
            <p:cNvCxnSpPr/>
            <p:nvPr/>
          </p:nvCxnSpPr>
          <p:spPr bwMode="auto">
            <a:xfrm flipV="1">
              <a:off x="5095394" y="4111881"/>
              <a:ext cx="895332" cy="18680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4636571" y="4778257"/>
              <a:ext cx="1031425" cy="1236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flipV="1">
              <a:off x="4640182" y="5670305"/>
              <a:ext cx="604922" cy="2667"/>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8" name="Oval 67"/>
            <p:cNvSpPr/>
            <p:nvPr/>
          </p:nvSpPr>
          <p:spPr bwMode="auto">
            <a:xfrm>
              <a:off x="4896036" y="5160948"/>
              <a:ext cx="72213" cy="64099"/>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70" name="TextBox 69"/>
            <p:cNvSpPr txBox="1"/>
            <p:nvPr/>
          </p:nvSpPr>
          <p:spPr>
            <a:xfrm>
              <a:off x="4932040" y="5013176"/>
              <a:ext cx="381836" cy="338554"/>
            </a:xfrm>
            <a:prstGeom prst="rect">
              <a:avLst/>
            </a:prstGeom>
            <a:noFill/>
          </p:spPr>
          <p:txBody>
            <a:bodyPr wrap="none" rtlCol="0">
              <a:spAutoFit/>
            </a:bodyPr>
            <a:lstStyle/>
            <a:p>
              <a:r>
                <a:rPr lang="fr-CA" sz="1600" dirty="0" err="1" smtClean="0"/>
                <a:t>u</a:t>
              </a:r>
              <a:r>
                <a:rPr lang="fr-CA" sz="1600" b="1" baseline="-25000" dirty="0" err="1" smtClean="0"/>
                <a:t>o</a:t>
              </a:r>
              <a:endParaRPr lang="en-US" sz="1600" b="1" baseline="-25000" dirty="0"/>
            </a:p>
          </p:txBody>
        </p:sp>
        <p:sp>
          <p:nvSpPr>
            <p:cNvPr id="78" name="TextBox 77"/>
            <p:cNvSpPr txBox="1"/>
            <p:nvPr/>
          </p:nvSpPr>
          <p:spPr>
            <a:xfrm>
              <a:off x="5615546" y="3740061"/>
              <a:ext cx="697476" cy="302257"/>
            </a:xfrm>
            <a:prstGeom prst="rect">
              <a:avLst/>
            </a:prstGeom>
            <a:noFill/>
          </p:spPr>
          <p:txBody>
            <a:bodyPr wrap="none" rtlCol="0">
              <a:spAutoFit/>
            </a:bodyPr>
            <a:lstStyle/>
            <a:p>
              <a:r>
                <a:rPr lang="fr-CA" sz="1600" dirty="0" err="1" smtClean="0"/>
                <a:t>u</a:t>
              </a:r>
              <a:r>
                <a:rPr lang="fr-CA" sz="1600" b="1" baseline="-25000" dirty="0" err="1" smtClean="0"/>
                <a:t>b</a:t>
              </a:r>
              <a:r>
                <a:rPr lang="fr-CA" sz="1600" dirty="0" smtClean="0"/>
                <a:t>(p)</a:t>
              </a:r>
              <a:endParaRPr lang="en-US" sz="1600" dirty="0"/>
            </a:p>
          </p:txBody>
        </p:sp>
        <mc:AlternateContent xmlns:mc="http://schemas.openxmlformats.org/markup-compatibility/2006" xmlns:a14="http://schemas.microsoft.com/office/drawing/2010/main">
          <mc:Choice Requires="a14">
            <p:sp>
              <p:nvSpPr>
                <p:cNvPr id="79" name="TextBox 78"/>
                <p:cNvSpPr txBox="1"/>
                <p:nvPr/>
              </p:nvSpPr>
              <p:spPr>
                <a:xfrm>
                  <a:off x="4537875" y="5853211"/>
                  <a:ext cx="1154576" cy="537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a:rPr>
                            </m:ctrlPr>
                          </m:sSubPr>
                          <m:e>
                            <m:r>
                              <m:rPr>
                                <m:sty m:val="p"/>
                              </m:rPr>
                              <a:rPr lang="fr-CA" sz="1600" b="0" i="0" smtClean="0">
                                <a:solidFill>
                                  <a:schemeClr val="tx1"/>
                                </a:solidFill>
                                <a:latin typeface="Cambria Math"/>
                              </a:rPr>
                              <m:t>S</m:t>
                            </m:r>
                          </m:e>
                          <m:sub>
                            <m:r>
                              <m:rPr>
                                <m:sty m:val="p"/>
                              </m:rPr>
                              <a:rPr lang="fr-CA" sz="1600" b="0" i="0" smtClean="0">
                                <a:solidFill>
                                  <a:schemeClr val="tx1"/>
                                </a:solidFill>
                                <a:latin typeface="Cambria Math"/>
                              </a:rPr>
                              <m:t>b</m:t>
                            </m:r>
                          </m:sub>
                        </m:sSub>
                        <m:r>
                          <a:rPr lang="en-US" sz="1600" i="1" smtClean="0">
                            <a:latin typeface="Cambria Math"/>
                          </a:rPr>
                          <m:t>=</m:t>
                        </m:r>
                        <m:f>
                          <m:fPr>
                            <m:ctrlPr>
                              <a:rPr lang="en-US" sz="1600" i="1" smtClean="0">
                                <a:latin typeface="Cambria Math"/>
                              </a:rPr>
                            </m:ctrlPr>
                          </m:fPr>
                          <m:num>
                            <m:r>
                              <a:rPr lang="en-US" sz="1600" i="1" smtClean="0">
                                <a:latin typeface="Cambria Math"/>
                                <a:ea typeface="Cambria Math"/>
                              </a:rPr>
                              <m:t>𝜕</m:t>
                            </m:r>
                            <m:sSub>
                              <m:sSubPr>
                                <m:ctrlPr>
                                  <a:rPr lang="en-US" sz="1600" i="1" smtClean="0">
                                    <a:latin typeface="Cambria Math"/>
                                    <a:ea typeface="Cambria Math"/>
                                  </a:rPr>
                                </m:ctrlPr>
                              </m:sSubPr>
                              <m:e>
                                <m:r>
                                  <m:rPr>
                                    <m:sty m:val="p"/>
                                  </m:rPr>
                                  <a:rPr lang="fr-CA" sz="1600" b="0" i="0" smtClean="0">
                                    <a:latin typeface="Cambria Math"/>
                                    <a:ea typeface="Cambria Math"/>
                                  </a:rPr>
                                  <m:t>u</m:t>
                                </m:r>
                              </m:e>
                              <m:sub>
                                <m:r>
                                  <m:rPr>
                                    <m:sty m:val="p"/>
                                  </m:rPr>
                                  <a:rPr lang="fr-CA" sz="1600" b="0" i="0" smtClean="0">
                                    <a:latin typeface="Cambria Math"/>
                                    <a:ea typeface="Cambria Math"/>
                                  </a:rPr>
                                  <m:t>b</m:t>
                                </m:r>
                              </m:sub>
                            </m:sSub>
                          </m:num>
                          <m:den>
                            <m:r>
                              <a:rPr lang="en-US" sz="1600" i="1" smtClean="0">
                                <a:latin typeface="Cambria Math"/>
                                <a:ea typeface="Cambria Math"/>
                              </a:rPr>
                              <m:t>𝜕</m:t>
                            </m:r>
                            <m:r>
                              <m:rPr>
                                <m:sty m:val="p"/>
                              </m:rPr>
                              <a:rPr lang="fr-CA" sz="1600" b="0" i="0" smtClean="0">
                                <a:latin typeface="Cambria Math"/>
                                <a:ea typeface="Cambria Math"/>
                              </a:rPr>
                              <m:t>p</m:t>
                            </m:r>
                          </m:den>
                        </m:f>
                      </m:oMath>
                    </m:oMathPara>
                  </a14:m>
                  <a:endParaRPr lang="en-US" sz="2800" dirty="0"/>
                </a:p>
              </p:txBody>
            </p:sp>
          </mc:Choice>
          <mc:Fallback xmlns="">
            <p:sp>
              <p:nvSpPr>
                <p:cNvPr id="79" name="TextBox 78"/>
                <p:cNvSpPr txBox="1">
                  <a:spLocks noRot="1" noChangeAspect="1" noMove="1" noResize="1" noEditPoints="1" noAdjustHandles="1" noChangeArrowheads="1" noChangeShapeType="1" noTextEdit="1"/>
                </p:cNvSpPr>
                <p:nvPr/>
              </p:nvSpPr>
              <p:spPr>
                <a:xfrm>
                  <a:off x="4537875" y="5853211"/>
                  <a:ext cx="1154576" cy="537479"/>
                </a:xfrm>
                <a:prstGeom prst="rect">
                  <a:avLst/>
                </a:prstGeom>
                <a:blipFill rotWithShape="1">
                  <a:blip r:embed="rId7"/>
                  <a:stretch>
                    <a:fillRect b="-2247"/>
                  </a:stretch>
                </a:blipFill>
              </p:spPr>
              <p:txBody>
                <a:bodyPr/>
                <a:lstStyle/>
                <a:p>
                  <a:r>
                    <a:rPr lang="en-US">
                      <a:noFill/>
                    </a:rPr>
                    <a:t> </a:t>
                  </a:r>
                </a:p>
              </p:txBody>
            </p:sp>
          </mc:Fallback>
        </mc:AlternateContent>
        <p:sp>
          <p:nvSpPr>
            <p:cNvPr id="83" name="TextBox 82"/>
            <p:cNvSpPr txBox="1"/>
            <p:nvPr/>
          </p:nvSpPr>
          <p:spPr>
            <a:xfrm>
              <a:off x="4139952" y="4990043"/>
              <a:ext cx="420392" cy="302257"/>
            </a:xfrm>
            <a:prstGeom prst="rect">
              <a:avLst/>
            </a:prstGeom>
            <a:noFill/>
          </p:spPr>
          <p:txBody>
            <a:bodyPr wrap="none" rtlCol="0">
              <a:spAutoFit/>
            </a:bodyPr>
            <a:lstStyle/>
            <a:p>
              <a:r>
                <a:rPr lang="fr-CA" sz="1600" dirty="0"/>
                <a:t>p</a:t>
              </a:r>
              <a:r>
                <a:rPr lang="fr-CA" sz="1600" b="1" baseline="-25000" dirty="0" smtClean="0"/>
                <a:t>o</a:t>
              </a:r>
              <a:endParaRPr lang="en-US" sz="1600" b="1" baseline="-25000" dirty="0"/>
            </a:p>
          </p:txBody>
        </p:sp>
        <p:cxnSp>
          <p:nvCxnSpPr>
            <p:cNvPr id="84" name="Straight Connector 83"/>
            <p:cNvCxnSpPr/>
            <p:nvPr/>
          </p:nvCxnSpPr>
          <p:spPr bwMode="auto">
            <a:xfrm>
              <a:off x="4634213" y="5193092"/>
              <a:ext cx="28288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86" name="Straight Connector 85"/>
            <p:cNvCxnSpPr/>
            <p:nvPr/>
          </p:nvCxnSpPr>
          <p:spPr bwMode="auto">
            <a:xfrm>
              <a:off x="4640182" y="4220977"/>
              <a:ext cx="1283891" cy="8944"/>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87" name="TextBox 86"/>
            <p:cNvSpPr txBox="1"/>
            <p:nvPr/>
          </p:nvSpPr>
          <p:spPr>
            <a:xfrm>
              <a:off x="4197814" y="5465646"/>
              <a:ext cx="758926" cy="302257"/>
            </a:xfrm>
            <a:prstGeom prst="rect">
              <a:avLst/>
            </a:prstGeom>
            <a:noFill/>
          </p:spPr>
          <p:txBody>
            <a:bodyPr wrap="square" rtlCol="0">
              <a:spAutoFit/>
            </a:bodyPr>
            <a:lstStyle/>
            <a:p>
              <a:r>
                <a:rPr lang="fr-CA" sz="1600" dirty="0" smtClean="0"/>
                <a:t>p</a:t>
              </a:r>
              <a:r>
                <a:rPr lang="fr-CA" sz="1600" b="1" baseline="-25000" dirty="0" smtClean="0"/>
                <a:t>i-1</a:t>
              </a:r>
              <a:endParaRPr lang="en-US" sz="1600" b="1" baseline="-25000" dirty="0"/>
            </a:p>
          </p:txBody>
        </p:sp>
        <p:sp>
          <p:nvSpPr>
            <p:cNvPr id="88" name="TextBox 87"/>
            <p:cNvSpPr txBox="1"/>
            <p:nvPr/>
          </p:nvSpPr>
          <p:spPr>
            <a:xfrm>
              <a:off x="4158174" y="4561987"/>
              <a:ext cx="758926" cy="302257"/>
            </a:xfrm>
            <a:prstGeom prst="rect">
              <a:avLst/>
            </a:prstGeom>
            <a:noFill/>
          </p:spPr>
          <p:txBody>
            <a:bodyPr wrap="square" rtlCol="0">
              <a:spAutoFit/>
            </a:bodyPr>
            <a:lstStyle/>
            <a:p>
              <a:r>
                <a:rPr lang="fr-CA" sz="1600" dirty="0" smtClean="0"/>
                <a:t>p</a:t>
              </a:r>
              <a:r>
                <a:rPr lang="fr-CA" sz="1600" b="1" baseline="-25000" dirty="0" smtClean="0"/>
                <a:t>i</a:t>
              </a:r>
              <a:endParaRPr lang="en-US" sz="1600" b="1" baseline="-25000" dirty="0"/>
            </a:p>
          </p:txBody>
        </p:sp>
        <p:sp>
          <p:nvSpPr>
            <p:cNvPr id="89" name="TextBox 88"/>
            <p:cNvSpPr txBox="1"/>
            <p:nvPr/>
          </p:nvSpPr>
          <p:spPr>
            <a:xfrm>
              <a:off x="4158174" y="4029356"/>
              <a:ext cx="758926" cy="302257"/>
            </a:xfrm>
            <a:prstGeom prst="rect">
              <a:avLst/>
            </a:prstGeom>
            <a:noFill/>
          </p:spPr>
          <p:txBody>
            <a:bodyPr wrap="square" rtlCol="0">
              <a:spAutoFit/>
            </a:bodyPr>
            <a:lstStyle/>
            <a:p>
              <a:r>
                <a:rPr lang="fr-CA" sz="1600" dirty="0" smtClean="0"/>
                <a:t>p</a:t>
              </a:r>
              <a:r>
                <a:rPr lang="fr-CA" sz="1600" b="1" baseline="-25000" dirty="0" smtClean="0"/>
                <a:t>i+1</a:t>
              </a:r>
              <a:endParaRPr lang="en-US" sz="1600" b="1" baseline="-25000" dirty="0"/>
            </a:p>
          </p:txBody>
        </p:sp>
        <p:sp>
          <p:nvSpPr>
            <p:cNvPr id="90" name="TextBox 89"/>
            <p:cNvSpPr txBox="1"/>
            <p:nvPr/>
          </p:nvSpPr>
          <p:spPr>
            <a:xfrm>
              <a:off x="5721286" y="4627129"/>
              <a:ext cx="758926" cy="302257"/>
            </a:xfrm>
            <a:prstGeom prst="rect">
              <a:avLst/>
            </a:prstGeom>
            <a:noFill/>
          </p:spPr>
          <p:txBody>
            <a:bodyPr wrap="square" rtlCol="0">
              <a:spAutoFit/>
            </a:bodyPr>
            <a:lstStyle/>
            <a:p>
              <a:r>
                <a:rPr lang="fr-CA" sz="1600" dirty="0" smtClean="0">
                  <a:latin typeface="Symbol" panose="05050102010706020507" pitchFamily="18" charset="2"/>
                </a:rPr>
                <a:t>d</a:t>
              </a:r>
              <a:r>
                <a:rPr lang="fr-CA" sz="1600" dirty="0" smtClean="0"/>
                <a:t>p</a:t>
              </a:r>
              <a:r>
                <a:rPr lang="fr-CA" sz="1600" b="1" baseline="-25000" dirty="0" smtClean="0"/>
                <a:t>i</a:t>
              </a:r>
              <a:endParaRPr lang="en-US" sz="1600" b="1" baseline="-25000" dirty="0"/>
            </a:p>
          </p:txBody>
        </p:sp>
        <p:cxnSp>
          <p:nvCxnSpPr>
            <p:cNvPr id="10" name="Straight Arrow Connector 9"/>
            <p:cNvCxnSpPr/>
            <p:nvPr/>
          </p:nvCxnSpPr>
          <p:spPr bwMode="auto">
            <a:xfrm flipH="1">
              <a:off x="5998763" y="4969006"/>
              <a:ext cx="1" cy="31396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flipH="1">
              <a:off x="5998762" y="4382939"/>
              <a:ext cx="1" cy="313962"/>
            </a:xfrm>
            <a:prstGeom prst="straightConnector1">
              <a:avLst/>
            </a:prstGeom>
            <a:solidFill>
              <a:schemeClr val="accent1"/>
            </a:solidFill>
            <a:ln w="19050" cap="flat" cmpd="sng" algn="ctr">
              <a:solidFill>
                <a:schemeClr val="tx1"/>
              </a:solidFill>
              <a:prstDash val="solid"/>
              <a:round/>
              <a:headEnd type="arrow" w="med" len="med"/>
              <a:tailEnd type="none" w="med" len="med"/>
            </a:ln>
            <a:effectLst/>
          </p:spPr>
        </p:cxnSp>
      </p:grpSp>
      <p:sp>
        <p:nvSpPr>
          <p:cNvPr id="7" name="TextBox 6"/>
          <p:cNvSpPr txBox="1"/>
          <p:nvPr/>
        </p:nvSpPr>
        <p:spPr>
          <a:xfrm>
            <a:off x="1079612" y="2480800"/>
            <a:ext cx="3584780" cy="584775"/>
          </a:xfrm>
          <a:prstGeom prst="rect">
            <a:avLst/>
          </a:prstGeom>
          <a:noFill/>
        </p:spPr>
        <p:txBody>
          <a:bodyPr wrap="square" rtlCol="0">
            <a:spAutoFit/>
          </a:bodyPr>
          <a:lstStyle/>
          <a:p>
            <a:r>
              <a:rPr lang="fr-CA" sz="1600" dirty="0" smtClean="0"/>
              <a:t>Formulation for </a:t>
            </a:r>
            <a:r>
              <a:rPr lang="fr-CA" sz="1600" dirty="0" smtClean="0">
                <a:solidFill>
                  <a:srgbClr val="FF0000"/>
                </a:solidFill>
                <a:latin typeface="Symbol" panose="05050102010706020507" pitchFamily="18" charset="2"/>
              </a:rPr>
              <a:t>s</a:t>
            </a:r>
            <a:r>
              <a:rPr lang="fr-CA" sz="1600" baseline="-25000" dirty="0" smtClean="0">
                <a:solidFill>
                  <a:srgbClr val="FF0000"/>
                </a:solidFill>
              </a:rPr>
              <a:t>h</a:t>
            </a:r>
            <a:r>
              <a:rPr lang="fr-CA" sz="1600" dirty="0" smtClean="0"/>
              <a:t> </a:t>
            </a:r>
            <a:r>
              <a:rPr lang="fr-CA" sz="1600" dirty="0" err="1" smtClean="0"/>
              <a:t>proposed</a:t>
            </a:r>
            <a:r>
              <a:rPr lang="fr-CA" sz="1600" dirty="0" smtClean="0"/>
              <a:t> by </a:t>
            </a:r>
            <a:r>
              <a:rPr lang="fr-CA" sz="1600" dirty="0" err="1" smtClean="0"/>
              <a:t>Forsythe</a:t>
            </a:r>
            <a:r>
              <a:rPr lang="fr-CA" sz="1600" dirty="0" smtClean="0"/>
              <a:t> and Saunders (2008):</a:t>
            </a:r>
            <a:endParaRPr lang="en-US" sz="1600" dirty="0"/>
          </a:p>
        </p:txBody>
      </p:sp>
      <p:grpSp>
        <p:nvGrpSpPr>
          <p:cNvPr id="20" name="Group 19"/>
          <p:cNvGrpSpPr/>
          <p:nvPr/>
        </p:nvGrpSpPr>
        <p:grpSpPr>
          <a:xfrm>
            <a:off x="5292080" y="1304764"/>
            <a:ext cx="3189127" cy="2376264"/>
            <a:chOff x="5328084" y="1448780"/>
            <a:chExt cx="3189127" cy="2376264"/>
          </a:xfrm>
        </p:grpSpPr>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25669" r="7797" b="23304"/>
            <a:stretch/>
          </p:blipFill>
          <p:spPr>
            <a:xfrm>
              <a:off x="5328084" y="1448780"/>
              <a:ext cx="3189127" cy="2284033"/>
            </a:xfrm>
            <a:prstGeom prst="rect">
              <a:avLst/>
            </a:prstGeom>
          </p:spPr>
        </p:pic>
        <p:sp>
          <p:nvSpPr>
            <p:cNvPr id="16" name="Rectangle 15"/>
            <p:cNvSpPr/>
            <p:nvPr/>
          </p:nvSpPr>
          <p:spPr bwMode="auto">
            <a:xfrm>
              <a:off x="6512029" y="3573016"/>
              <a:ext cx="1077909" cy="1597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7" name="TextBox 16"/>
            <p:cNvSpPr txBox="1"/>
            <p:nvPr/>
          </p:nvSpPr>
          <p:spPr>
            <a:xfrm>
              <a:off x="6743829" y="3455712"/>
              <a:ext cx="960519" cy="369332"/>
            </a:xfrm>
            <a:prstGeom prst="rect">
              <a:avLst/>
            </a:prstGeom>
            <a:noFill/>
          </p:spPr>
          <p:txBody>
            <a:bodyPr wrap="none" rtlCol="0">
              <a:spAutoFit/>
            </a:bodyPr>
            <a:lstStyle/>
            <a:p>
              <a:r>
                <a:rPr lang="fr-CA" dirty="0" err="1" smtClean="0">
                  <a:latin typeface="Symbol" panose="05050102010706020507" pitchFamily="18" charset="2"/>
                </a:rPr>
                <a:t>s</a:t>
              </a:r>
              <a:r>
                <a:rPr lang="fr-CA" baseline="-25000" dirty="0" err="1"/>
                <a:t>p</a:t>
              </a:r>
              <a:r>
                <a:rPr lang="fr-CA" dirty="0" smtClean="0"/>
                <a:t> </a:t>
              </a:r>
              <a:r>
                <a:rPr lang="fr-CA" sz="1400" dirty="0" smtClean="0"/>
                <a:t>(</a:t>
              </a:r>
              <a:r>
                <a:rPr lang="fr-CA" sz="1400" dirty="0" err="1" smtClean="0"/>
                <a:t>hPa</a:t>
              </a:r>
              <a:r>
                <a:rPr lang="fr-CA" sz="1400" dirty="0" smtClean="0"/>
                <a:t>) </a:t>
              </a:r>
              <a:endParaRPr lang="en-US" dirty="0"/>
            </a:p>
          </p:txBody>
        </p:sp>
      </p:grpSp>
      <p:sp>
        <p:nvSpPr>
          <p:cNvPr id="19" name="Rectangle 18"/>
          <p:cNvSpPr/>
          <p:nvPr/>
        </p:nvSpPr>
        <p:spPr bwMode="auto">
          <a:xfrm>
            <a:off x="5616116" y="3753036"/>
            <a:ext cx="2628292" cy="3004694"/>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6" name="TextBox 35"/>
          <p:cNvSpPr txBox="1"/>
          <p:nvPr/>
        </p:nvSpPr>
        <p:spPr>
          <a:xfrm>
            <a:off x="1004483" y="5625244"/>
            <a:ext cx="3808735" cy="660822"/>
          </a:xfrm>
          <a:prstGeom prst="rect">
            <a:avLst/>
          </a:prstGeom>
          <a:noFill/>
        </p:spPr>
        <p:txBody>
          <a:bodyPr wrap="none" rtlCol="0">
            <a:spAutoFit/>
          </a:bodyPr>
          <a:lstStyle/>
          <a:p>
            <a:endParaRPr lang="en-US" sz="1600" dirty="0">
              <a:latin typeface="+mn-lt"/>
            </a:endParaRPr>
          </a:p>
        </p:txBody>
      </p:sp>
      <mc:AlternateContent xmlns:mc="http://schemas.openxmlformats.org/markup-compatibility/2006" xmlns:a14="http://schemas.microsoft.com/office/drawing/2010/main">
        <mc:Choice Requires="a14">
          <p:sp>
            <p:nvSpPr>
              <p:cNvPr id="37" name="TextBox 36"/>
              <p:cNvSpPr txBox="1"/>
              <p:nvPr/>
            </p:nvSpPr>
            <p:spPr>
              <a:xfrm>
                <a:off x="971600" y="1601494"/>
                <a:ext cx="3698127" cy="675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b="0" i="1" smtClean="0">
                                      <a:latin typeface="Cambria Math"/>
                                      <a:ea typeface="Cambria Math"/>
                                    </a:rPr>
                                  </m:ctrlPr>
                                </m:sSubPr>
                                <m:e>
                                  <m:r>
                                    <m:rPr>
                                      <m:sty m:val="p"/>
                                    </m:rPr>
                                    <a:rPr lang="fr-CA" sz="1600" b="0" i="0" smtClean="0">
                                      <a:latin typeface="Cambria Math"/>
                                      <a:ea typeface="Cambria Math"/>
                                    </a:rPr>
                                    <m:t>p</m:t>
                                  </m:r>
                                </m:e>
                                <m:sub>
                                  <m:r>
                                    <m:rPr>
                                      <m:sty m:val="p"/>
                                    </m:rPr>
                                    <a:rPr lang="fr-CA" sz="1600" b="0" i="0" smtClean="0">
                                      <a:latin typeface="Cambria Math"/>
                                      <a:ea typeface="Cambria Math"/>
                                    </a:rPr>
                                    <m:t>o</m:t>
                                  </m:r>
                                </m:sub>
                              </m:sSub>
                              <m:r>
                                <a:rPr lang="fr-CA" sz="1600" b="0" i="0" smtClean="0">
                                  <a:latin typeface="Cambria Math"/>
                                  <a:ea typeface="Cambria Math"/>
                                </a:rPr>
                                <m:t>)</m:t>
                              </m:r>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r>
                            <a:rPr lang="fr-CA" sz="1600" b="0" i="1" smtClean="0">
                              <a:latin typeface="Cambria Math"/>
                            </a:rPr>
                            <m:t>+</m:t>
                          </m:r>
                          <m:sSubSup>
                            <m:sSubSupPr>
                              <m:ctrlPr>
                                <a:rPr lang="fr-CA" sz="1600" i="1" smtClean="0">
                                  <a:solidFill>
                                    <a:srgbClr val="FF0000"/>
                                  </a:solidFill>
                                  <a:latin typeface="Cambria Math"/>
                                </a:rPr>
                              </m:ctrlPr>
                            </m:sSubSupPr>
                            <m:e>
                              <m:sSubSup>
                                <m:sSubSupPr>
                                  <m:ctrlPr>
                                    <a:rPr lang="fr-CA" sz="1600" i="1" smtClean="0">
                                      <a:solidFill>
                                        <a:srgbClr val="FF0000"/>
                                      </a:solidFill>
                                      <a:latin typeface="Cambria Math"/>
                                    </a:rPr>
                                  </m:ctrlPr>
                                </m:sSubSupPr>
                                <m:e>
                                  <m:r>
                                    <m:rPr>
                                      <m:sty m:val="p"/>
                                    </m:rPr>
                                    <a:rPr lang="fr-CA" sz="1600">
                                      <a:solidFill>
                                        <a:srgbClr val="FF0000"/>
                                      </a:solidFill>
                                      <a:latin typeface="Cambria Math"/>
                                      <a:ea typeface="Cambria Math"/>
                                    </a:rPr>
                                    <m:t>σ</m:t>
                                  </m:r>
                                </m:e>
                                <m:sub>
                                  <m:r>
                                    <m:rPr>
                                      <m:sty m:val="p"/>
                                    </m:rPr>
                                    <a:rPr lang="fr-CA" sz="1600" b="0" i="0" smtClean="0">
                                      <a:solidFill>
                                        <a:srgbClr val="FF0000"/>
                                      </a:solidFill>
                                      <a:latin typeface="Cambria Math"/>
                                      <a:ea typeface="Cambria Math"/>
                                    </a:rPr>
                                    <m:t>h</m:t>
                                  </m:r>
                                </m:sub>
                                <m:sup/>
                              </m:sSubSup>
                            </m:e>
                            <m:sub/>
                            <m:sup>
                              <m:r>
                                <a:rPr lang="fr-CA" sz="1600">
                                  <a:solidFill>
                                    <a:srgbClr val="FF0000"/>
                                  </a:solidFill>
                                  <a:latin typeface="Cambria Math"/>
                                </a:rPr>
                                <m:t>2</m:t>
                              </m:r>
                            </m:sup>
                          </m:sSubSup>
                        </m:den>
                      </m:f>
                    </m:oMath>
                  </m:oMathPara>
                </a14:m>
                <a:endParaRPr lang="en-US" sz="1600" dirty="0">
                  <a:latin typeface="+mn-lt"/>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971600" y="1601494"/>
                <a:ext cx="3698127" cy="675378"/>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094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99592" y="2060848"/>
            <a:ext cx="7848872" cy="216982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3" name="Rectangle 12"/>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762000" y="152636"/>
            <a:ext cx="8153400" cy="1143000"/>
          </a:xfrm>
        </p:spPr>
        <p:txBody>
          <a:bodyPr/>
          <a:lstStyle/>
          <a:p>
            <a:r>
              <a:rPr lang="en-US" sz="2400" dirty="0"/>
              <a:t>S</a:t>
            </a:r>
            <a:r>
              <a:rPr lang="en-US" sz="2400" dirty="0" smtClean="0"/>
              <a:t>ituation dependent observation error estimation for AMVs prior to the assimilation</a:t>
            </a:r>
            <a:endParaRPr lang="en-US" sz="2400" dirty="0"/>
          </a:p>
        </p:txBody>
      </p:sp>
      <p:sp>
        <p:nvSpPr>
          <p:cNvPr id="6" name="TextBox 5"/>
          <p:cNvSpPr txBox="1"/>
          <p:nvPr/>
        </p:nvSpPr>
        <p:spPr>
          <a:xfrm>
            <a:off x="3833919" y="3320988"/>
            <a:ext cx="2268250" cy="523220"/>
          </a:xfrm>
          <a:prstGeom prst="rect">
            <a:avLst/>
          </a:prstGeom>
          <a:noFill/>
          <a:ln w="38100">
            <a:solidFill>
              <a:schemeClr val="tx1"/>
            </a:solidFill>
          </a:ln>
        </p:spPr>
        <p:txBody>
          <a:bodyPr wrap="square" rtlCol="0">
            <a:spAutoFit/>
          </a:bodyPr>
          <a:lstStyle/>
          <a:p>
            <a:pPr algn="ctr"/>
            <a:r>
              <a:rPr lang="en-US" sz="1400" b="1" dirty="0" smtClean="0"/>
              <a:t>Selected AMVs data with  </a:t>
            </a:r>
          </a:p>
          <a:p>
            <a:pPr algn="ctr"/>
            <a:r>
              <a:rPr lang="en-US" sz="1400" b="1" dirty="0" smtClean="0">
                <a:latin typeface="Symbol" panose="05050102010706020507" pitchFamily="18" charset="2"/>
              </a:rPr>
              <a:t>s</a:t>
            </a:r>
            <a:r>
              <a:rPr lang="en-US" sz="1400" b="1" baseline="-25000" dirty="0" smtClean="0"/>
              <a:t>o</a:t>
            </a:r>
            <a:r>
              <a:rPr lang="en-US" sz="1400" b="1" baseline="30000" dirty="0" smtClean="0"/>
              <a:t>2 </a:t>
            </a:r>
            <a:r>
              <a:rPr lang="en-US" sz="1400" b="1" dirty="0" smtClean="0"/>
              <a:t>= </a:t>
            </a:r>
            <a:r>
              <a:rPr lang="en-US" sz="1400" b="1" dirty="0" smtClean="0">
                <a:latin typeface="Symbol" panose="05050102010706020507" pitchFamily="18" charset="2"/>
              </a:rPr>
              <a:t>s</a:t>
            </a:r>
            <a:r>
              <a:rPr lang="en-US" sz="1400" b="1" baseline="-25000" dirty="0" smtClean="0"/>
              <a:t>t</a:t>
            </a:r>
            <a:r>
              <a:rPr lang="en-US" sz="1400" b="1" baseline="30000" dirty="0" smtClean="0"/>
              <a:t>2</a:t>
            </a:r>
            <a:r>
              <a:rPr lang="en-US" sz="1400" b="1" dirty="0" smtClean="0"/>
              <a:t> + </a:t>
            </a:r>
            <a:r>
              <a:rPr lang="en-US" sz="1400" b="1" dirty="0" smtClean="0">
                <a:latin typeface="Symbol" panose="05050102010706020507" pitchFamily="18" charset="2"/>
              </a:rPr>
              <a:t>s</a:t>
            </a:r>
            <a:r>
              <a:rPr lang="en-US" sz="1400" b="1" baseline="-25000" dirty="0" smtClean="0"/>
              <a:t>h</a:t>
            </a:r>
            <a:r>
              <a:rPr lang="en-US" sz="1400" b="1" baseline="30000" dirty="0" smtClean="0"/>
              <a:t>2</a:t>
            </a:r>
            <a:endParaRPr lang="en-US" sz="1400" b="1" dirty="0"/>
          </a:p>
        </p:txBody>
      </p:sp>
      <p:sp>
        <p:nvSpPr>
          <p:cNvPr id="7" name="TextBox 6"/>
          <p:cNvSpPr txBox="1"/>
          <p:nvPr/>
        </p:nvSpPr>
        <p:spPr>
          <a:xfrm>
            <a:off x="3833919" y="2257708"/>
            <a:ext cx="2268250" cy="646331"/>
          </a:xfrm>
          <a:prstGeom prst="rect">
            <a:avLst/>
          </a:prstGeom>
          <a:noFill/>
          <a:ln w="38100">
            <a:solidFill>
              <a:schemeClr val="tx1"/>
            </a:solidFill>
          </a:ln>
        </p:spPr>
        <p:txBody>
          <a:bodyPr wrap="square" rtlCol="0">
            <a:spAutoFit/>
          </a:bodyPr>
          <a:lstStyle/>
          <a:p>
            <a:pPr algn="ctr"/>
            <a:r>
              <a:rPr lang="en-US" sz="1200" b="1" dirty="0" smtClean="0"/>
              <a:t>Calculation of observation errors (tracking and height assignment contributions)</a:t>
            </a:r>
          </a:p>
        </p:txBody>
      </p:sp>
      <p:sp>
        <p:nvSpPr>
          <p:cNvPr id="8" name="TextBox 7"/>
          <p:cNvSpPr txBox="1"/>
          <p:nvPr/>
        </p:nvSpPr>
        <p:spPr>
          <a:xfrm>
            <a:off x="6624228" y="2384884"/>
            <a:ext cx="1944216" cy="307777"/>
          </a:xfrm>
          <a:prstGeom prst="rect">
            <a:avLst/>
          </a:prstGeom>
          <a:noFill/>
          <a:ln w="38100">
            <a:solidFill>
              <a:schemeClr val="tx1"/>
            </a:solidFill>
          </a:ln>
        </p:spPr>
        <p:txBody>
          <a:bodyPr wrap="square" rtlCol="0">
            <a:spAutoFit/>
          </a:bodyPr>
          <a:lstStyle/>
          <a:p>
            <a:pPr algn="ctr"/>
            <a:r>
              <a:rPr lang="fr-CA" sz="1400" b="1" dirty="0"/>
              <a:t>u</a:t>
            </a:r>
            <a:r>
              <a:rPr lang="fr-CA" sz="1400" b="1" dirty="0" smtClean="0"/>
              <a:t>, </a:t>
            </a:r>
            <a:r>
              <a:rPr lang="fr-CA" sz="1400" b="1" dirty="0"/>
              <a:t>v</a:t>
            </a:r>
            <a:endParaRPr lang="en-US" sz="1400" b="1" dirty="0"/>
          </a:p>
        </p:txBody>
      </p:sp>
      <p:sp>
        <p:nvSpPr>
          <p:cNvPr id="9" name="TextBox 8"/>
          <p:cNvSpPr txBox="1"/>
          <p:nvPr/>
        </p:nvSpPr>
        <p:spPr>
          <a:xfrm>
            <a:off x="6624228" y="4605563"/>
            <a:ext cx="1944216" cy="307777"/>
          </a:xfrm>
          <a:prstGeom prst="rect">
            <a:avLst/>
          </a:prstGeom>
          <a:noFill/>
          <a:ln w="38100">
            <a:solidFill>
              <a:schemeClr val="tx1"/>
            </a:solidFill>
          </a:ln>
        </p:spPr>
        <p:txBody>
          <a:bodyPr wrap="square" rtlCol="0">
            <a:spAutoFit/>
          </a:bodyPr>
          <a:lstStyle/>
          <a:p>
            <a:pPr algn="ctr"/>
            <a:r>
              <a:rPr lang="fr-CA" sz="1400" b="1" dirty="0"/>
              <a:t>u</a:t>
            </a:r>
            <a:r>
              <a:rPr lang="fr-CA" sz="1400" b="1" dirty="0" smtClean="0"/>
              <a:t>, </a:t>
            </a:r>
            <a:r>
              <a:rPr lang="fr-CA" sz="1400" b="1" dirty="0"/>
              <a:t>v</a:t>
            </a:r>
            <a:r>
              <a:rPr lang="fr-CA" sz="1400" b="1" dirty="0" smtClean="0"/>
              <a:t>, T, </a:t>
            </a:r>
            <a:r>
              <a:rPr lang="fr-CA" sz="1400" b="1" dirty="0"/>
              <a:t>q</a:t>
            </a:r>
            <a:r>
              <a:rPr lang="fr-CA" sz="1400" b="1" dirty="0" smtClean="0"/>
              <a:t>, </a:t>
            </a:r>
            <a:r>
              <a:rPr lang="fr-CA" sz="1400" b="1" dirty="0" err="1"/>
              <a:t>p</a:t>
            </a:r>
            <a:r>
              <a:rPr lang="fr-CA" sz="1400" b="1" baseline="-25000" dirty="0" err="1" smtClean="0"/>
              <a:t>s</a:t>
            </a:r>
            <a:endParaRPr lang="en-US" sz="1400" b="1" baseline="-25000" dirty="0"/>
          </a:p>
        </p:txBody>
      </p:sp>
      <p:sp>
        <p:nvSpPr>
          <p:cNvPr id="10" name="TextBox 9"/>
          <p:cNvSpPr txBox="1"/>
          <p:nvPr/>
        </p:nvSpPr>
        <p:spPr>
          <a:xfrm>
            <a:off x="3833919" y="4617132"/>
            <a:ext cx="2268250" cy="307777"/>
          </a:xfrm>
          <a:prstGeom prst="rect">
            <a:avLst/>
          </a:prstGeom>
          <a:noFill/>
          <a:ln w="38100">
            <a:solidFill>
              <a:schemeClr val="tx1"/>
            </a:solidFill>
          </a:ln>
        </p:spPr>
        <p:txBody>
          <a:bodyPr wrap="square" rtlCol="0">
            <a:spAutoFit/>
          </a:bodyPr>
          <a:lstStyle/>
          <a:p>
            <a:pPr algn="ctr"/>
            <a:r>
              <a:rPr lang="fr-CA" sz="1400" b="1" dirty="0" smtClean="0"/>
              <a:t>4D-EnVar</a:t>
            </a:r>
            <a:endParaRPr lang="en-US" sz="1400" b="1" dirty="0"/>
          </a:p>
        </p:txBody>
      </p:sp>
      <p:sp>
        <p:nvSpPr>
          <p:cNvPr id="11" name="TextBox 10"/>
          <p:cNvSpPr txBox="1"/>
          <p:nvPr/>
        </p:nvSpPr>
        <p:spPr>
          <a:xfrm>
            <a:off x="3833919" y="5425479"/>
            <a:ext cx="2268250" cy="307777"/>
          </a:xfrm>
          <a:prstGeom prst="rect">
            <a:avLst/>
          </a:prstGeom>
          <a:noFill/>
          <a:ln w="38100">
            <a:solidFill>
              <a:schemeClr val="tx1"/>
            </a:solidFill>
          </a:ln>
        </p:spPr>
        <p:txBody>
          <a:bodyPr wrap="square" rtlCol="0">
            <a:spAutoFit/>
          </a:bodyPr>
          <a:lstStyle/>
          <a:p>
            <a:pPr algn="ctr"/>
            <a:r>
              <a:rPr lang="fr-CA" sz="1400" b="1" dirty="0" err="1" smtClean="0"/>
              <a:t>Analysis</a:t>
            </a:r>
            <a:endParaRPr lang="en-US" sz="1400" b="1" dirty="0"/>
          </a:p>
        </p:txBody>
      </p:sp>
      <p:cxnSp>
        <p:nvCxnSpPr>
          <p:cNvPr id="15" name="Straight Arrow Connector 14"/>
          <p:cNvCxnSpPr>
            <a:stCxn id="7" idx="2"/>
            <a:endCxn id="6" idx="0"/>
          </p:cNvCxnSpPr>
          <p:nvPr/>
        </p:nvCxnSpPr>
        <p:spPr bwMode="auto">
          <a:xfrm>
            <a:off x="4968044" y="2904039"/>
            <a:ext cx="0" cy="41694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7" name="Straight Arrow Connector 16"/>
          <p:cNvCxnSpPr>
            <a:stCxn id="6" idx="2"/>
            <a:endCxn id="10" idx="0"/>
          </p:cNvCxnSpPr>
          <p:nvPr/>
        </p:nvCxnSpPr>
        <p:spPr bwMode="auto">
          <a:xfrm>
            <a:off x="4968044" y="3844208"/>
            <a:ext cx="0" cy="77292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8" name="Straight Arrow Connector 17"/>
          <p:cNvCxnSpPr>
            <a:stCxn id="10" idx="2"/>
            <a:endCxn id="11" idx="0"/>
          </p:cNvCxnSpPr>
          <p:nvPr/>
        </p:nvCxnSpPr>
        <p:spPr bwMode="auto">
          <a:xfrm>
            <a:off x="4968044" y="4924909"/>
            <a:ext cx="0" cy="50057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6130760" y="2532382"/>
            <a:ext cx="491970" cy="1741"/>
          </a:xfrm>
          <a:prstGeom prst="straightConnector1">
            <a:avLst/>
          </a:prstGeom>
          <a:solidFill>
            <a:schemeClr val="accent1"/>
          </a:solidFill>
          <a:ln w="38100" cap="flat" cmpd="sng" algn="ctr">
            <a:solidFill>
              <a:schemeClr val="tx1"/>
            </a:solidFill>
            <a:prstDash val="solid"/>
            <a:round/>
            <a:headEnd type="arrow" w="med" len="med"/>
            <a:tailEnd type="none" w="med" len="med"/>
          </a:ln>
          <a:effectLst/>
        </p:spPr>
      </p:cxnSp>
      <p:cxnSp>
        <p:nvCxnSpPr>
          <p:cNvPr id="27" name="Straight Arrow Connector 26"/>
          <p:cNvCxnSpPr/>
          <p:nvPr/>
        </p:nvCxnSpPr>
        <p:spPr bwMode="auto">
          <a:xfrm>
            <a:off x="6130760" y="4771020"/>
            <a:ext cx="491970" cy="1741"/>
          </a:xfrm>
          <a:prstGeom prst="straightConnector1">
            <a:avLst/>
          </a:prstGeom>
          <a:solidFill>
            <a:schemeClr val="accent1"/>
          </a:solidFill>
          <a:ln w="38100" cap="flat" cmpd="sng" algn="ctr">
            <a:solidFill>
              <a:schemeClr val="tx1"/>
            </a:solidFill>
            <a:prstDash val="solid"/>
            <a:round/>
            <a:headEnd type="arrow" w="med" len="med"/>
            <a:tailEnd type="none" w="med" len="med"/>
          </a:ln>
          <a:effectLst/>
        </p:spPr>
      </p:cxnSp>
      <p:sp>
        <p:nvSpPr>
          <p:cNvPr id="19" name="TextBox 18"/>
          <p:cNvSpPr txBox="1"/>
          <p:nvPr/>
        </p:nvSpPr>
        <p:spPr>
          <a:xfrm>
            <a:off x="6534651" y="1573196"/>
            <a:ext cx="2069797" cy="369332"/>
          </a:xfrm>
          <a:prstGeom prst="rect">
            <a:avLst/>
          </a:prstGeom>
          <a:noFill/>
        </p:spPr>
        <p:txBody>
          <a:bodyPr wrap="none" rtlCol="0">
            <a:spAutoFit/>
          </a:bodyPr>
          <a:lstStyle/>
          <a:p>
            <a:r>
              <a:rPr lang="fr-CA" b="1" dirty="0" smtClean="0"/>
              <a:t>Background </a:t>
            </a:r>
            <a:r>
              <a:rPr lang="fr-CA" b="1" dirty="0" err="1" smtClean="0"/>
              <a:t>field</a:t>
            </a:r>
            <a:endParaRPr lang="en-US" b="1" dirty="0"/>
          </a:p>
        </p:txBody>
      </p:sp>
      <p:sp>
        <p:nvSpPr>
          <p:cNvPr id="20" name="TextBox 19"/>
          <p:cNvSpPr txBox="1"/>
          <p:nvPr/>
        </p:nvSpPr>
        <p:spPr>
          <a:xfrm>
            <a:off x="1400403" y="1573196"/>
            <a:ext cx="1659429" cy="369332"/>
          </a:xfrm>
          <a:prstGeom prst="rect">
            <a:avLst/>
          </a:prstGeom>
          <a:noFill/>
        </p:spPr>
        <p:txBody>
          <a:bodyPr wrap="none" rtlCol="0">
            <a:spAutoFit/>
          </a:bodyPr>
          <a:lstStyle/>
          <a:p>
            <a:r>
              <a:rPr lang="fr-CA" b="1" dirty="0" smtClean="0"/>
              <a:t>Observations</a:t>
            </a:r>
            <a:endParaRPr lang="en-US" b="1" dirty="0"/>
          </a:p>
        </p:txBody>
      </p:sp>
      <p:sp>
        <p:nvSpPr>
          <p:cNvPr id="21" name="TextBox 20"/>
          <p:cNvSpPr txBox="1"/>
          <p:nvPr/>
        </p:nvSpPr>
        <p:spPr>
          <a:xfrm>
            <a:off x="1187624" y="2240868"/>
            <a:ext cx="2154325" cy="553998"/>
          </a:xfrm>
          <a:prstGeom prst="rect">
            <a:avLst/>
          </a:prstGeom>
          <a:noFill/>
          <a:ln w="38100">
            <a:solidFill>
              <a:schemeClr val="tx1"/>
            </a:solidFill>
          </a:ln>
        </p:spPr>
        <p:txBody>
          <a:bodyPr wrap="square" rtlCol="0">
            <a:spAutoFit/>
          </a:bodyPr>
          <a:lstStyle/>
          <a:p>
            <a:pPr algn="ctr"/>
            <a:r>
              <a:rPr lang="en-US" sz="1400" b="1" dirty="0" smtClean="0"/>
              <a:t>Selected AMVs with assigned pressure (</a:t>
            </a:r>
            <a:r>
              <a:rPr lang="en-US" sz="1400" b="1" dirty="0" err="1" smtClean="0"/>
              <a:t>p</a:t>
            </a:r>
            <a:r>
              <a:rPr lang="en-US" sz="1400" b="1" baseline="-25000" dirty="0" err="1" smtClean="0"/>
              <a:t>o</a:t>
            </a:r>
            <a:r>
              <a:rPr lang="en-US" sz="1600" dirty="0" smtClean="0"/>
              <a:t>)</a:t>
            </a:r>
            <a:endParaRPr lang="en-US" sz="1600" dirty="0"/>
          </a:p>
        </p:txBody>
      </p:sp>
      <p:sp>
        <p:nvSpPr>
          <p:cNvPr id="23" name="TextBox 22"/>
          <p:cNvSpPr txBox="1"/>
          <p:nvPr/>
        </p:nvSpPr>
        <p:spPr>
          <a:xfrm>
            <a:off x="1187624" y="4489956"/>
            <a:ext cx="2155551" cy="646331"/>
          </a:xfrm>
          <a:prstGeom prst="rect">
            <a:avLst/>
          </a:prstGeom>
          <a:noFill/>
          <a:ln w="38100">
            <a:solidFill>
              <a:schemeClr val="tx1"/>
            </a:solidFill>
          </a:ln>
        </p:spPr>
        <p:txBody>
          <a:bodyPr wrap="square" rtlCol="0">
            <a:spAutoFit/>
          </a:bodyPr>
          <a:lstStyle/>
          <a:p>
            <a:pPr algn="ctr"/>
            <a:r>
              <a:rPr lang="en-US" sz="1200" b="1" dirty="0" smtClean="0"/>
              <a:t>All the other</a:t>
            </a:r>
          </a:p>
          <a:p>
            <a:pPr algn="ctr"/>
            <a:r>
              <a:rPr lang="en-US" sz="1200" b="1" dirty="0" smtClean="0"/>
              <a:t> satellite and conventional data</a:t>
            </a:r>
            <a:endParaRPr lang="en-US" sz="1200" b="1" dirty="0"/>
          </a:p>
        </p:txBody>
      </p:sp>
      <p:cxnSp>
        <p:nvCxnSpPr>
          <p:cNvPr id="24" name="Straight Arrow Connector 23"/>
          <p:cNvCxnSpPr>
            <a:stCxn id="21" idx="3"/>
          </p:cNvCxnSpPr>
          <p:nvPr/>
        </p:nvCxnSpPr>
        <p:spPr bwMode="auto">
          <a:xfrm>
            <a:off x="3341949" y="2517867"/>
            <a:ext cx="491970" cy="14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3347864" y="4761148"/>
            <a:ext cx="491970" cy="174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460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467544" y="116632"/>
            <a:ext cx="8670809" cy="1143000"/>
          </a:xfrm>
        </p:spPr>
        <p:txBody>
          <a:bodyPr/>
          <a:lstStyle/>
          <a:p>
            <a:r>
              <a:rPr lang="fr-CA" dirty="0" smtClean="0"/>
              <a:t>J</a:t>
            </a:r>
            <a:r>
              <a:rPr lang="fr-CA" baseline="-25000" dirty="0" smtClean="0"/>
              <a:t>o</a:t>
            </a:r>
            <a:r>
              <a:rPr lang="fr-CA" dirty="0" smtClean="0"/>
              <a:t> </a:t>
            </a:r>
            <a:r>
              <a:rPr lang="fr-CA" dirty="0" err="1" smtClean="0"/>
              <a:t>terms</a:t>
            </a:r>
            <a:r>
              <a:rPr lang="fr-CA" dirty="0" smtClean="0"/>
              <a:t> for one AMV </a:t>
            </a:r>
            <a:r>
              <a:rPr lang="fr-CA" dirty="0" err="1" smtClean="0"/>
              <a:t>wind</a:t>
            </a:r>
            <a:r>
              <a:rPr lang="fr-CA" dirty="0" smtClean="0"/>
              <a:t> component</a:t>
            </a:r>
            <a:endParaRPr lang="en-US" dirty="0"/>
          </a:p>
        </p:txBody>
      </p:sp>
      <mc:AlternateContent xmlns:mc="http://schemas.openxmlformats.org/markup-compatibility/2006" xmlns:a14="http://schemas.microsoft.com/office/drawing/2010/main">
        <mc:Choice Requires="a14">
          <p:sp>
            <p:nvSpPr>
              <p:cNvPr id="73" name="TextBox 72"/>
              <p:cNvSpPr txBox="1"/>
              <p:nvPr/>
            </p:nvSpPr>
            <p:spPr>
              <a:xfrm>
                <a:off x="6264188" y="6480048"/>
                <a:ext cx="1271438" cy="369332"/>
              </a:xfrm>
              <a:prstGeom prst="rect">
                <a:avLst/>
              </a:prstGeom>
              <a:noFill/>
              <a:ln w="3175">
                <a:noFill/>
              </a:ln>
            </p:spPr>
            <p:txBody>
              <a:bodyPr wrap="none" rtlCol="0">
                <a:spAutoFit/>
              </a:bodyPr>
              <a:lstStyle/>
              <a:p>
                <a14:m>
                  <m:oMath xmlns:m="http://schemas.openxmlformats.org/officeDocument/2006/math">
                    <m:r>
                      <a:rPr lang="en-US" i="1" smtClean="0">
                        <a:latin typeface="Cambria Math"/>
                        <a:ea typeface="Cambria Math"/>
                      </a:rPr>
                      <m:t>∆</m:t>
                    </m:r>
                    <m:r>
                      <m:rPr>
                        <m:sty m:val="p"/>
                      </m:rPr>
                      <a:rPr lang="fr-CA" b="0" i="0" smtClean="0">
                        <a:latin typeface="Cambria Math"/>
                        <a:ea typeface="Cambria Math"/>
                      </a:rPr>
                      <m:t>S</m:t>
                    </m:r>
                    <m:r>
                      <a:rPr lang="en-US" i="1" smtClean="0">
                        <a:latin typeface="Cambria Math"/>
                      </a:rPr>
                      <m:t>=</m:t>
                    </m:r>
                    <m:r>
                      <m:rPr>
                        <m:sty m:val="p"/>
                      </m:rPr>
                      <a:rPr lang="fr-CA" b="0" i="0" smtClean="0">
                        <a:latin typeface="Cambria Math"/>
                      </a:rPr>
                      <m:t>S</m:t>
                    </m:r>
                    <m:r>
                      <a:rPr lang="fr-CA" b="0" i="0" smtClean="0">
                        <a:latin typeface="Cambria Math"/>
                      </a:rPr>
                      <m:t> </m:t>
                    </m:r>
                  </m:oMath>
                </a14:m>
                <a:r>
                  <a:rPr lang="en-US" dirty="0" smtClean="0">
                    <a:latin typeface="+mn-lt"/>
                  </a:rPr>
                  <a:t>- </a:t>
                </a:r>
                <a14:m>
                  <m:oMath xmlns:m="http://schemas.openxmlformats.org/officeDocument/2006/math">
                    <m:sSub>
                      <m:sSubPr>
                        <m:ctrlPr>
                          <a:rPr lang="en-US" i="1">
                            <a:latin typeface="Cambria Math"/>
                          </a:rPr>
                        </m:ctrlPr>
                      </m:sSubPr>
                      <m:e>
                        <m:r>
                          <m:rPr>
                            <m:sty m:val="p"/>
                          </m:rPr>
                          <a:rPr lang="fr-CA">
                            <a:latin typeface="Cambria Math"/>
                          </a:rPr>
                          <m:t>S</m:t>
                        </m:r>
                      </m:e>
                      <m:sub>
                        <m:r>
                          <m:rPr>
                            <m:sty m:val="p"/>
                          </m:rPr>
                          <a:rPr lang="fr-CA" b="0" i="0" smtClean="0">
                            <a:latin typeface="Cambria Math"/>
                          </a:rPr>
                          <m:t>b</m:t>
                        </m:r>
                      </m:sub>
                    </m:sSub>
                  </m:oMath>
                </a14:m>
                <a:endParaRPr lang="en-US" dirty="0">
                  <a:latin typeface="+mn-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6264188" y="6480048"/>
                <a:ext cx="1271438" cy="369332"/>
              </a:xfrm>
              <a:prstGeom prst="rect">
                <a:avLst/>
              </a:prstGeom>
              <a:blipFill rotWithShape="1">
                <a:blip r:embed="rId2"/>
                <a:stretch>
                  <a:fillRect t="-8197" b="-24590"/>
                </a:stretch>
              </a:blipFill>
              <a:ln w="3175">
                <a:noFill/>
              </a:ln>
            </p:spPr>
            <p:txBody>
              <a:bodyPr/>
              <a:lstStyle/>
              <a:p>
                <a:r>
                  <a:rPr lang="en-US">
                    <a:noFill/>
                  </a:rPr>
                  <a:t> </a:t>
                </a:r>
              </a:p>
            </p:txBody>
          </p:sp>
        </mc:Fallback>
      </mc:AlternateContent>
      <p:sp>
        <p:nvSpPr>
          <p:cNvPr id="66" name="Rectangle 65"/>
          <p:cNvSpPr/>
          <p:nvPr/>
        </p:nvSpPr>
        <p:spPr bwMode="auto">
          <a:xfrm>
            <a:off x="859932" y="1412776"/>
            <a:ext cx="8106657" cy="158417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41" name="TextBox 40"/>
              <p:cNvSpPr txBox="1"/>
              <p:nvPr/>
            </p:nvSpPr>
            <p:spPr>
              <a:xfrm>
                <a:off x="827584" y="1763369"/>
                <a:ext cx="5816529" cy="690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r>
                        <a:rPr lang="fr-CA" sz="1600" b="0" i="1" smtClean="0">
                          <a:solidFill>
                            <a:srgbClr val="FF0000"/>
                          </a:solidFill>
                          <a:latin typeface="Cambria Math"/>
                          <a:ea typeface="Cambria Math"/>
                        </a:rPr>
                        <m:t>∆</m:t>
                      </m:r>
                      <m:r>
                        <m:rPr>
                          <m:sty m:val="p"/>
                        </m:rPr>
                        <a:rPr lang="fr-CA" sz="1600" b="0" i="0" smtClean="0">
                          <a:solidFill>
                            <a:srgbClr val="FF0000"/>
                          </a:solidFill>
                          <a:latin typeface="Cambria Math"/>
                          <a:ea typeface="Cambria Math"/>
                        </a:rPr>
                        <m:t>p</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r>
                                <a:rPr lang="fr-CA" sz="1600">
                                  <a:solidFill>
                                    <a:srgbClr val="FF0000"/>
                                  </a:solidFill>
                                  <a:latin typeface="Cambria Math"/>
                                  <a:ea typeface="Cambria Math"/>
                                </a:rPr>
                                <m:t>∆</m:t>
                              </m:r>
                              <m:r>
                                <m:rPr>
                                  <m:sty m:val="p"/>
                                </m:rPr>
                                <a:rPr lang="fr-CA" sz="1600">
                                  <a:solidFill>
                                    <a:srgbClr val="FF0000"/>
                                  </a:solidFill>
                                  <a:latin typeface="Cambria Math"/>
                                  <a:ea typeface="Cambria Math"/>
                                </a:rPr>
                                <m:t>p</m:t>
                              </m:r>
                              <m:r>
                                <a:rPr lang="fr-CA" sz="1600" b="0" i="0" smtClean="0">
                                  <a:solidFill>
                                    <a:schemeClr val="tx1"/>
                                  </a:solidFill>
                                  <a:latin typeface="Cambria Math"/>
                                  <a:ea typeface="Cambria Math"/>
                                </a:rPr>
                                <m:t>)</m:t>
                              </m:r>
                              <m:r>
                                <a:rPr lang="fr-CA" sz="1600">
                                  <a:latin typeface="Cambria Math"/>
                                  <a:ea typeface="Cambria Math"/>
                                </a:rPr>
                                <m:t>−</m:t>
                              </m:r>
                              <m:d>
                                <m:dPr>
                                  <m:ctrlPr>
                                    <a:rPr lang="fr-CA" sz="1600" i="1">
                                      <a:latin typeface="Cambria Math"/>
                                      <a:ea typeface="Cambria Math"/>
                                    </a:rPr>
                                  </m:ctrlPr>
                                </m:dPr>
                                <m:e>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i="1">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r>
                                    <a:rPr lang="fr-CA" sz="1600" smtClean="0">
                                      <a:solidFill>
                                        <a:srgbClr val="FF0000"/>
                                      </a:solidFill>
                                      <a:latin typeface="Cambria Math"/>
                                      <a:ea typeface="Cambria Math"/>
                                    </a:rPr>
                                    <m:t>∆</m:t>
                                  </m:r>
                                  <m:r>
                                    <m:rPr>
                                      <m:sty m:val="p"/>
                                    </m:rPr>
                                    <a:rPr lang="fr-CA" sz="1600" smtClean="0">
                                      <a:solidFill>
                                        <a:srgbClr val="FF0000"/>
                                      </a:solidFill>
                                      <a:latin typeface="Cambria Math"/>
                                      <a:ea typeface="Cambria Math"/>
                                    </a:rPr>
                                    <m:t>p</m:t>
                                  </m:r>
                                  <m:r>
                                    <a:rPr lang="fr-CA" sz="1600" b="0" i="0" smtClean="0">
                                      <a:latin typeface="Cambria Math"/>
                                      <a:ea typeface="Cambria Math"/>
                                    </a:rPr>
                                    <m:t>)</m:t>
                                  </m:r>
                                </m:e>
                              </m:d>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den>
                      </m:f>
                      <m:r>
                        <a:rPr lang="fr-CA" sz="1600">
                          <a:latin typeface="Cambria Math"/>
                        </a:rPr>
                        <m:t>+</m:t>
                      </m:r>
                      <m:f>
                        <m:fPr>
                          <m:ctrlPr>
                            <a:rPr lang="fr-CA" sz="1600" i="1" smtClean="0">
                              <a:solidFill>
                                <a:srgbClr val="FF0000"/>
                              </a:solidFill>
                              <a:latin typeface="Cambria Math"/>
                            </a:rPr>
                          </m:ctrlPr>
                        </m:fPr>
                        <m:num>
                          <m:r>
                            <a:rPr lang="fr-CA" sz="1600">
                              <a:solidFill>
                                <a:srgbClr val="FF0000"/>
                              </a:solidFill>
                              <a:latin typeface="Cambria Math"/>
                              <a:ea typeface="Cambria Math"/>
                            </a:rPr>
                            <m:t>0.5</m:t>
                          </m:r>
                          <m:r>
                            <a:rPr lang="fr-CA" sz="1600" i="1">
                              <a:solidFill>
                                <a:srgbClr val="FF0000"/>
                              </a:solidFill>
                              <a:latin typeface="Cambria Math"/>
                              <a:ea typeface="Cambria Math"/>
                            </a:rPr>
                            <m:t>∆</m:t>
                          </m:r>
                          <m:sSup>
                            <m:sSupPr>
                              <m:ctrlPr>
                                <a:rPr lang="fr-CA" sz="1600" i="1">
                                  <a:solidFill>
                                    <a:srgbClr val="FF0000"/>
                                  </a:solidFill>
                                  <a:latin typeface="Cambria Math"/>
                                  <a:ea typeface="Cambria Math"/>
                                </a:rPr>
                              </m:ctrlPr>
                            </m:sSupPr>
                            <m:e>
                              <m:r>
                                <m:rPr>
                                  <m:sty m:val="p"/>
                                </m:rPr>
                                <a:rPr lang="fr-CA" sz="1600">
                                  <a:solidFill>
                                    <a:srgbClr val="FF0000"/>
                                  </a:solidFill>
                                  <a:latin typeface="Cambria Math"/>
                                  <a:ea typeface="Cambria Math"/>
                                </a:rPr>
                                <m:t>p</m:t>
                              </m:r>
                            </m:e>
                            <m:sup>
                              <m:r>
                                <a:rPr lang="fr-CA" sz="1600" i="1">
                                  <a:solidFill>
                                    <a:srgbClr val="FF0000"/>
                                  </a:solidFill>
                                  <a:latin typeface="Cambria Math"/>
                                  <a:ea typeface="Cambria Math"/>
                                </a:rPr>
                                <m:t>2</m:t>
                              </m:r>
                            </m:sup>
                          </m:sSup>
                        </m:num>
                        <m:den>
                          <m:sSubSup>
                            <m:sSubSupPr>
                              <m:ctrlPr>
                                <a:rPr lang="fr-CA" sz="1600" i="1">
                                  <a:solidFill>
                                    <a:srgbClr val="FF0000"/>
                                  </a:solidFill>
                                  <a:latin typeface="Cambria Math"/>
                                </a:rPr>
                              </m:ctrlPr>
                            </m:sSubSupPr>
                            <m:e>
                              <m:sSubSup>
                                <m:sSubSupPr>
                                  <m:ctrlPr>
                                    <a:rPr lang="fr-CA" sz="1600" i="1">
                                      <a:solidFill>
                                        <a:srgbClr val="FF0000"/>
                                      </a:solidFill>
                                      <a:latin typeface="Cambria Math"/>
                                    </a:rPr>
                                  </m:ctrlPr>
                                </m:sSubSupPr>
                                <m:e>
                                  <m:r>
                                    <m:rPr>
                                      <m:sty m:val="p"/>
                                    </m:rPr>
                                    <a:rPr lang="fr-CA" sz="1600">
                                      <a:solidFill>
                                        <a:srgbClr val="FF0000"/>
                                      </a:solidFill>
                                      <a:latin typeface="Cambria Math"/>
                                      <a:ea typeface="Cambria Math"/>
                                    </a:rPr>
                                    <m:t>σ</m:t>
                                  </m:r>
                                </m:e>
                                <m:sub>
                                  <m:r>
                                    <m:rPr>
                                      <m:sty m:val="p"/>
                                    </m:rPr>
                                    <a:rPr lang="fr-CA" sz="1600">
                                      <a:solidFill>
                                        <a:srgbClr val="FF0000"/>
                                      </a:solidFill>
                                      <a:latin typeface="Cambria Math"/>
                                      <a:ea typeface="Cambria Math"/>
                                    </a:rPr>
                                    <m:t>p</m:t>
                                  </m:r>
                                </m:sub>
                                <m:sup/>
                              </m:sSubSup>
                            </m:e>
                            <m:sub/>
                            <m:sup>
                              <m:r>
                                <a:rPr lang="fr-CA" sz="1600">
                                  <a:solidFill>
                                    <a:srgbClr val="FF0000"/>
                                  </a:solidFill>
                                  <a:latin typeface="Cambria Math"/>
                                </a:rPr>
                                <m:t>2</m:t>
                              </m:r>
                            </m:sup>
                          </m:sSubSup>
                        </m:den>
                      </m:f>
                    </m:oMath>
                  </m:oMathPara>
                </a14:m>
                <a:endParaRPr lang="en-US" sz="1600" dirty="0">
                  <a:latin typeface="+mn-lt"/>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27584" y="1763369"/>
                <a:ext cx="5816529" cy="690830"/>
              </a:xfrm>
              <a:prstGeom prst="rect">
                <a:avLst/>
              </a:prstGeom>
              <a:blipFill rotWithShape="1">
                <a:blip r:embed="rId3"/>
                <a:stretch>
                  <a:fillRect/>
                </a:stretch>
              </a:blipFill>
            </p:spPr>
            <p:txBody>
              <a:bodyPr/>
              <a:lstStyle/>
              <a:p>
                <a:r>
                  <a:rPr lang="en-US">
                    <a:noFill/>
                  </a:rPr>
                  <a:t> </a:t>
                </a:r>
              </a:p>
            </p:txBody>
          </p:sp>
        </mc:Fallback>
      </mc:AlternateContent>
      <p:sp>
        <p:nvSpPr>
          <p:cNvPr id="44" name="TextBox 43"/>
          <p:cNvSpPr txBox="1"/>
          <p:nvPr/>
        </p:nvSpPr>
        <p:spPr>
          <a:xfrm>
            <a:off x="814416" y="1376772"/>
            <a:ext cx="6837193" cy="369332"/>
          </a:xfrm>
          <a:prstGeom prst="rect">
            <a:avLst/>
          </a:prstGeom>
          <a:noFill/>
        </p:spPr>
        <p:txBody>
          <a:bodyPr wrap="none" rtlCol="0">
            <a:spAutoFit/>
          </a:bodyPr>
          <a:lstStyle/>
          <a:p>
            <a:r>
              <a:rPr lang="en-US" dirty="0" smtClean="0"/>
              <a:t>J</a:t>
            </a:r>
            <a:r>
              <a:rPr lang="en-US" baseline="-25000" dirty="0" smtClean="0"/>
              <a:t>o</a:t>
            </a:r>
            <a:r>
              <a:rPr lang="en-US" dirty="0" smtClean="0"/>
              <a:t> with adjustable AMV position (</a:t>
            </a:r>
            <a:r>
              <a:rPr lang="en-US" dirty="0" err="1" smtClean="0"/>
              <a:t>p</a:t>
            </a:r>
            <a:r>
              <a:rPr lang="en-US" baseline="-25000" dirty="0" err="1" smtClean="0"/>
              <a:t>o</a:t>
            </a:r>
            <a:r>
              <a:rPr lang="en-US" dirty="0" err="1" smtClean="0"/>
              <a:t>+</a:t>
            </a:r>
            <a:r>
              <a:rPr lang="en-US" dirty="0" err="1" smtClean="0">
                <a:latin typeface="Symbol" panose="05050102010706020507" pitchFamily="18" charset="2"/>
              </a:rPr>
              <a:t>D</a:t>
            </a:r>
            <a:r>
              <a:rPr lang="en-US" dirty="0" err="1" smtClean="0"/>
              <a:t>p</a:t>
            </a:r>
            <a:r>
              <a:rPr lang="en-US" dirty="0" smtClean="0"/>
              <a:t>) plus a penalty function</a:t>
            </a:r>
            <a:r>
              <a:rPr lang="fr-CA" dirty="0" smtClean="0"/>
              <a:t>:  </a:t>
            </a:r>
            <a:endParaRPr lang="en-US" dirty="0"/>
          </a:p>
        </p:txBody>
      </p:sp>
      <p:cxnSp>
        <p:nvCxnSpPr>
          <p:cNvPr id="4" name="Straight Connector 3"/>
          <p:cNvCxnSpPr/>
          <p:nvPr/>
        </p:nvCxnSpPr>
        <p:spPr bwMode="auto">
          <a:xfrm>
            <a:off x="6011023" y="3320988"/>
            <a:ext cx="6559" cy="2880320"/>
          </a:xfrm>
          <a:prstGeom prst="line">
            <a:avLst/>
          </a:prstGeom>
          <a:solidFill>
            <a:schemeClr val="accent1"/>
          </a:solidFill>
          <a:ln w="38100" cap="flat" cmpd="sng" algn="ctr">
            <a:solidFill>
              <a:schemeClr val="tx1"/>
            </a:solidFill>
            <a:prstDash val="solid"/>
            <a:round/>
            <a:headEnd type="arrow" w="med" len="med"/>
            <a:tailEnd type="none" w="med" len="med"/>
          </a:ln>
          <a:effectLst/>
        </p:spPr>
      </p:cxnSp>
      <p:cxnSp>
        <p:nvCxnSpPr>
          <p:cNvPr id="14" name="Straight Connector 13"/>
          <p:cNvCxnSpPr/>
          <p:nvPr/>
        </p:nvCxnSpPr>
        <p:spPr bwMode="auto">
          <a:xfrm flipV="1">
            <a:off x="7771542" y="3964892"/>
            <a:ext cx="813217" cy="209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40648" y="4714571"/>
            <a:ext cx="1074904" cy="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7" name="Straight Connector 16"/>
          <p:cNvCxnSpPr/>
          <p:nvPr/>
        </p:nvCxnSpPr>
        <p:spPr bwMode="auto">
          <a:xfrm flipV="1">
            <a:off x="6040648" y="5716215"/>
            <a:ext cx="908430" cy="22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V="1">
            <a:off x="6871442" y="3964892"/>
            <a:ext cx="375289" cy="209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Oval 23"/>
          <p:cNvSpPr/>
          <p:nvPr/>
        </p:nvSpPr>
        <p:spPr bwMode="auto">
          <a:xfrm>
            <a:off x="6542423" y="5404872"/>
            <a:ext cx="65590" cy="717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8" name="Oval 27"/>
          <p:cNvSpPr/>
          <p:nvPr/>
        </p:nvSpPr>
        <p:spPr bwMode="auto">
          <a:xfrm>
            <a:off x="6553824" y="4905164"/>
            <a:ext cx="65590" cy="7179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2" name="TextBox 41"/>
          <p:cNvSpPr txBox="1"/>
          <p:nvPr/>
        </p:nvSpPr>
        <p:spPr>
          <a:xfrm>
            <a:off x="6610096" y="5249540"/>
            <a:ext cx="407484" cy="369332"/>
          </a:xfrm>
          <a:prstGeom prst="rect">
            <a:avLst/>
          </a:prstGeom>
          <a:noFill/>
        </p:spPr>
        <p:txBody>
          <a:bodyPr wrap="none" rtlCol="0">
            <a:spAutoFit/>
          </a:bodyPr>
          <a:lstStyle/>
          <a:p>
            <a:r>
              <a:rPr lang="fr-CA" dirty="0" err="1" smtClean="0"/>
              <a:t>u</a:t>
            </a:r>
            <a:r>
              <a:rPr lang="fr-CA" b="1" baseline="-25000" dirty="0" err="1" smtClean="0"/>
              <a:t>o</a:t>
            </a:r>
            <a:endParaRPr lang="en-US" b="1" baseline="-25000" dirty="0"/>
          </a:p>
        </p:txBody>
      </p:sp>
      <p:cxnSp>
        <p:nvCxnSpPr>
          <p:cNvPr id="45" name="Straight Arrow Connector 44"/>
          <p:cNvCxnSpPr/>
          <p:nvPr/>
        </p:nvCxnSpPr>
        <p:spPr bwMode="auto">
          <a:xfrm flipV="1">
            <a:off x="6583410" y="5013176"/>
            <a:ext cx="0" cy="391591"/>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sp>
        <p:nvSpPr>
          <p:cNvPr id="46" name="TextBox 45"/>
          <p:cNvSpPr txBox="1"/>
          <p:nvPr/>
        </p:nvSpPr>
        <p:spPr>
          <a:xfrm>
            <a:off x="6165444" y="4977172"/>
            <a:ext cx="453970" cy="369332"/>
          </a:xfrm>
          <a:prstGeom prst="rect">
            <a:avLst/>
          </a:prstGeom>
          <a:noFill/>
        </p:spPr>
        <p:txBody>
          <a:bodyPr wrap="none" rtlCol="0">
            <a:spAutoFit/>
          </a:bodyPr>
          <a:lstStyle/>
          <a:p>
            <a:r>
              <a:rPr lang="fr-CA" dirty="0" err="1" smtClean="0">
                <a:latin typeface="Symbol" panose="05050102010706020507" pitchFamily="18" charset="2"/>
              </a:rPr>
              <a:t>D</a:t>
            </a:r>
            <a:r>
              <a:rPr lang="fr-CA" dirty="0" err="1"/>
              <a:t>p</a:t>
            </a:r>
            <a:endParaRPr lang="en-US" sz="1600" b="1" baseline="-25000" dirty="0"/>
          </a:p>
        </p:txBody>
      </p:sp>
      <p:sp>
        <p:nvSpPr>
          <p:cNvPr id="49" name="TextBox 48"/>
          <p:cNvSpPr txBox="1"/>
          <p:nvPr/>
        </p:nvSpPr>
        <p:spPr>
          <a:xfrm>
            <a:off x="7915558" y="3248980"/>
            <a:ext cx="1228220" cy="523220"/>
          </a:xfrm>
          <a:prstGeom prst="rect">
            <a:avLst/>
          </a:prstGeom>
          <a:noFill/>
        </p:spPr>
        <p:txBody>
          <a:bodyPr wrap="none" rtlCol="0">
            <a:spAutoFit/>
          </a:bodyPr>
          <a:lstStyle/>
          <a:p>
            <a:pPr algn="ctr"/>
            <a:r>
              <a:rPr lang="fr-CA" sz="1400" b="1" dirty="0" smtClean="0"/>
              <a:t>Background</a:t>
            </a:r>
          </a:p>
          <a:p>
            <a:pPr algn="ctr"/>
            <a:r>
              <a:rPr lang="fr-CA" sz="1400" b="1" dirty="0"/>
              <a:t>p</a:t>
            </a:r>
            <a:r>
              <a:rPr lang="fr-CA" sz="1400" b="1" dirty="0" smtClean="0"/>
              <a:t>rofile</a:t>
            </a:r>
            <a:endParaRPr lang="en-US" sz="1400" b="1" dirty="0"/>
          </a:p>
        </p:txBody>
      </p:sp>
      <p:sp>
        <p:nvSpPr>
          <p:cNvPr id="50" name="TextBox 49"/>
          <p:cNvSpPr txBox="1"/>
          <p:nvPr/>
        </p:nvSpPr>
        <p:spPr>
          <a:xfrm>
            <a:off x="6779089" y="3248980"/>
            <a:ext cx="920445" cy="523220"/>
          </a:xfrm>
          <a:prstGeom prst="rect">
            <a:avLst/>
          </a:prstGeom>
          <a:noFill/>
        </p:spPr>
        <p:txBody>
          <a:bodyPr wrap="none" rtlCol="0">
            <a:spAutoFit/>
          </a:bodyPr>
          <a:lstStyle/>
          <a:p>
            <a:pPr algn="ctr"/>
            <a:r>
              <a:rPr lang="fr-CA" sz="1400" b="1" dirty="0" err="1" smtClean="0"/>
              <a:t>Analysis</a:t>
            </a:r>
            <a:endParaRPr lang="fr-CA" sz="1400" b="1" dirty="0" smtClean="0"/>
          </a:p>
          <a:p>
            <a:pPr algn="ctr"/>
            <a:r>
              <a:rPr lang="fr-CA" sz="1400" b="1" dirty="0" smtClean="0"/>
              <a:t>profile</a:t>
            </a:r>
            <a:endParaRPr lang="en-US" sz="1400" b="1" dirty="0"/>
          </a:p>
        </p:txBody>
      </p:sp>
      <p:cxnSp>
        <p:nvCxnSpPr>
          <p:cNvPr id="52" name="Straight Arrow Connector 51"/>
          <p:cNvCxnSpPr/>
          <p:nvPr/>
        </p:nvCxnSpPr>
        <p:spPr bwMode="auto">
          <a:xfrm flipH="1">
            <a:off x="7108641" y="4708589"/>
            <a:ext cx="1182987"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54" name="Straight Arrow Connector 53"/>
          <p:cNvCxnSpPr/>
          <p:nvPr/>
        </p:nvCxnSpPr>
        <p:spPr bwMode="auto">
          <a:xfrm flipH="1">
            <a:off x="6943451" y="5710463"/>
            <a:ext cx="1011171" cy="5978"/>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7" name="TextBox 56"/>
          <p:cNvSpPr txBox="1"/>
          <p:nvPr/>
        </p:nvSpPr>
        <p:spPr>
          <a:xfrm>
            <a:off x="8388206" y="3573016"/>
            <a:ext cx="396262" cy="369332"/>
          </a:xfrm>
          <a:prstGeom prst="rect">
            <a:avLst/>
          </a:prstGeom>
          <a:noFill/>
        </p:spPr>
        <p:txBody>
          <a:bodyPr wrap="none" rtlCol="0">
            <a:spAutoFit/>
          </a:bodyPr>
          <a:lstStyle/>
          <a:p>
            <a:r>
              <a:rPr lang="fr-CA" dirty="0" err="1" smtClean="0"/>
              <a:t>u</a:t>
            </a:r>
            <a:r>
              <a:rPr lang="fr-CA" sz="1600" b="1" baseline="-25000" dirty="0" err="1" smtClean="0"/>
              <a:t>b</a:t>
            </a:r>
            <a:endParaRPr lang="en-US" sz="1600" dirty="0"/>
          </a:p>
        </p:txBody>
      </p:sp>
      <mc:AlternateContent xmlns:mc="http://schemas.openxmlformats.org/markup-compatibility/2006" xmlns:a14="http://schemas.microsoft.com/office/drawing/2010/main">
        <mc:Choice Requires="a14">
          <p:sp>
            <p:nvSpPr>
              <p:cNvPr id="61" name="TextBox 60"/>
              <p:cNvSpPr txBox="1"/>
              <p:nvPr/>
            </p:nvSpPr>
            <p:spPr>
              <a:xfrm>
                <a:off x="7236296" y="5877272"/>
                <a:ext cx="1174617" cy="6656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fr-CA" b="0" i="0" smtClean="0">
                              <a:latin typeface="Cambria Math"/>
                            </a:rPr>
                            <m:t>S</m:t>
                          </m:r>
                        </m:e>
                        <m:sub>
                          <m:r>
                            <m:rPr>
                              <m:sty m:val="p"/>
                            </m:rPr>
                            <a:rPr lang="fr-CA" b="0" i="0" smtClean="0">
                              <a:latin typeface="Cambria Math"/>
                            </a:rPr>
                            <m:t>b</m:t>
                          </m:r>
                        </m:sub>
                      </m:sSub>
                      <m:r>
                        <a:rPr lang="en-US" i="1" smtClean="0">
                          <a:latin typeface="Cambria Math"/>
                        </a:rPr>
                        <m:t>=</m:t>
                      </m:r>
                      <m:f>
                        <m:fPr>
                          <m:ctrlPr>
                            <a:rPr lang="en-US" i="1" smtClean="0">
                              <a:latin typeface="Cambria Math"/>
                            </a:rPr>
                          </m:ctrlPr>
                        </m:fPr>
                        <m:num>
                          <m:r>
                            <a:rPr lang="en-US" i="1" smtClean="0">
                              <a:latin typeface="Cambria Math"/>
                              <a:ea typeface="Cambria Math"/>
                            </a:rPr>
                            <m:t>𝜕</m:t>
                          </m:r>
                          <m:sSub>
                            <m:sSubPr>
                              <m:ctrlPr>
                                <a:rPr lang="en-US" i="1" smtClean="0">
                                  <a:latin typeface="Cambria Math"/>
                                  <a:ea typeface="Cambria Math"/>
                                </a:rPr>
                              </m:ctrlPr>
                            </m:sSubPr>
                            <m:e>
                              <m:r>
                                <m:rPr>
                                  <m:sty m:val="p"/>
                                </m:rPr>
                                <a:rPr lang="fr-CA" b="0" i="0" smtClean="0">
                                  <a:latin typeface="Cambria Math"/>
                                  <a:ea typeface="Cambria Math"/>
                                </a:rPr>
                                <m:t>u</m:t>
                              </m:r>
                            </m:e>
                            <m:sub>
                              <m:r>
                                <m:rPr>
                                  <m:sty m:val="p"/>
                                </m:rPr>
                                <a:rPr lang="fr-CA" b="0" i="0" smtClean="0">
                                  <a:latin typeface="Cambria Math"/>
                                  <a:ea typeface="Cambria Math"/>
                                </a:rPr>
                                <m:t>b</m:t>
                              </m:r>
                            </m:sub>
                          </m:sSub>
                        </m:num>
                        <m:den>
                          <m:r>
                            <a:rPr lang="en-US" i="1" smtClean="0">
                              <a:latin typeface="Cambria Math"/>
                              <a:ea typeface="Cambria Math"/>
                            </a:rPr>
                            <m:t>𝜕</m:t>
                          </m:r>
                          <m:r>
                            <m:rPr>
                              <m:sty m:val="p"/>
                            </m:rPr>
                            <a:rPr lang="fr-CA" b="0" i="0" smtClean="0">
                              <a:latin typeface="Cambria Math"/>
                              <a:ea typeface="Cambria Math"/>
                            </a:rPr>
                            <m:t>p</m:t>
                          </m:r>
                        </m:den>
                      </m:f>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236296" y="5877272"/>
                <a:ext cx="1174617" cy="6656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331017" y="5913276"/>
                <a:ext cx="941283" cy="6656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fr-CA" b="0" i="0" smtClean="0">
                          <a:latin typeface="Cambria Math"/>
                        </a:rPr>
                        <m:t>S</m:t>
                      </m:r>
                      <m:r>
                        <a:rPr lang="en-US" i="1" smtClean="0">
                          <a:latin typeface="Cambria Math"/>
                        </a:rPr>
                        <m:t>=</m:t>
                      </m:r>
                      <m:f>
                        <m:fPr>
                          <m:ctrlPr>
                            <a:rPr lang="en-US" i="1" smtClean="0">
                              <a:latin typeface="Cambria Math"/>
                            </a:rPr>
                          </m:ctrlPr>
                        </m:fPr>
                        <m:num>
                          <m:r>
                            <a:rPr lang="en-US" i="1" smtClean="0">
                              <a:latin typeface="Cambria Math"/>
                              <a:ea typeface="Cambria Math"/>
                            </a:rPr>
                            <m:t>𝜕</m:t>
                          </m:r>
                          <m:r>
                            <m:rPr>
                              <m:sty m:val="p"/>
                            </m:rPr>
                            <a:rPr lang="fr-CA" i="0" smtClean="0">
                              <a:latin typeface="Cambria Math"/>
                              <a:ea typeface="Cambria Math"/>
                            </a:rPr>
                            <m:t>u</m:t>
                          </m:r>
                        </m:num>
                        <m:den>
                          <m:r>
                            <a:rPr lang="en-US" i="1" smtClean="0">
                              <a:latin typeface="Cambria Math"/>
                              <a:ea typeface="Cambria Math"/>
                            </a:rPr>
                            <m:t>𝜕</m:t>
                          </m:r>
                          <m:r>
                            <m:rPr>
                              <m:sty m:val="p"/>
                            </m:rPr>
                            <a:rPr lang="fr-CA" b="0" i="0" smtClean="0">
                              <a:latin typeface="Cambria Math"/>
                              <a:ea typeface="Cambria Math"/>
                            </a:rPr>
                            <m:t>p</m:t>
                          </m:r>
                        </m:den>
                      </m:f>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331017" y="5913276"/>
                <a:ext cx="941283" cy="665631"/>
              </a:xfrm>
              <a:prstGeom prst="rect">
                <a:avLst/>
              </a:prstGeom>
              <a:blipFill rotWithShape="1">
                <a:blip r:embed="rId5"/>
                <a:stretch>
                  <a:fillRect/>
                </a:stretch>
              </a:blipFill>
            </p:spPr>
            <p:txBody>
              <a:bodyPr/>
              <a:lstStyle/>
              <a:p>
                <a:r>
                  <a:rPr lang="en-US">
                    <a:noFill/>
                  </a:rPr>
                  <a:t> </a:t>
                </a:r>
              </a:p>
            </p:txBody>
          </p:sp>
        </mc:Fallback>
      </mc:AlternateContent>
      <p:sp>
        <p:nvSpPr>
          <p:cNvPr id="37" name="TextBox 36"/>
          <p:cNvSpPr txBox="1"/>
          <p:nvPr/>
        </p:nvSpPr>
        <p:spPr>
          <a:xfrm>
            <a:off x="7096266" y="3645024"/>
            <a:ext cx="312906" cy="369332"/>
          </a:xfrm>
          <a:prstGeom prst="rect">
            <a:avLst/>
          </a:prstGeom>
          <a:noFill/>
        </p:spPr>
        <p:txBody>
          <a:bodyPr wrap="none" rtlCol="0">
            <a:spAutoFit/>
          </a:bodyPr>
          <a:lstStyle/>
          <a:p>
            <a:r>
              <a:rPr lang="fr-CA" dirty="0" smtClean="0"/>
              <a:t>u</a:t>
            </a:r>
            <a:endParaRPr lang="en-US" sz="1600" dirty="0"/>
          </a:p>
        </p:txBody>
      </p:sp>
      <p:cxnSp>
        <p:nvCxnSpPr>
          <p:cNvPr id="51" name="Straight Connector 50"/>
          <p:cNvCxnSpPr>
            <a:endCxn id="28" idx="6"/>
          </p:cNvCxnSpPr>
          <p:nvPr/>
        </p:nvCxnSpPr>
        <p:spPr bwMode="auto">
          <a:xfrm flipV="1">
            <a:off x="6041020" y="4941062"/>
            <a:ext cx="578394" cy="10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5" name="Straight Connector 54"/>
          <p:cNvCxnSpPr/>
          <p:nvPr/>
        </p:nvCxnSpPr>
        <p:spPr bwMode="auto">
          <a:xfrm>
            <a:off x="6077024" y="4077072"/>
            <a:ext cx="116228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3" name="TextBox 42"/>
          <p:cNvSpPr txBox="1"/>
          <p:nvPr/>
        </p:nvSpPr>
        <p:spPr>
          <a:xfrm>
            <a:off x="5549353" y="4725144"/>
            <a:ext cx="431528" cy="400110"/>
          </a:xfrm>
          <a:prstGeom prst="rect">
            <a:avLst/>
          </a:prstGeom>
          <a:noFill/>
        </p:spPr>
        <p:txBody>
          <a:bodyPr wrap="none" rtlCol="0">
            <a:spAutoFit/>
          </a:bodyPr>
          <a:lstStyle/>
          <a:p>
            <a:r>
              <a:rPr lang="fr-CA" sz="2000" dirty="0"/>
              <a:t>p</a:t>
            </a:r>
            <a:r>
              <a:rPr lang="fr-CA" sz="2000" b="1" baseline="-25000" dirty="0" smtClean="0"/>
              <a:t>o</a:t>
            </a:r>
            <a:endParaRPr lang="en-US" sz="2000" b="1" baseline="-25000" dirty="0"/>
          </a:p>
        </p:txBody>
      </p:sp>
      <p:sp>
        <p:nvSpPr>
          <p:cNvPr id="48" name="TextBox 47"/>
          <p:cNvSpPr txBox="1"/>
          <p:nvPr/>
        </p:nvSpPr>
        <p:spPr>
          <a:xfrm>
            <a:off x="5580112" y="5445224"/>
            <a:ext cx="689321" cy="400110"/>
          </a:xfrm>
          <a:prstGeom prst="rect">
            <a:avLst/>
          </a:prstGeom>
          <a:noFill/>
        </p:spPr>
        <p:txBody>
          <a:bodyPr wrap="square" rtlCol="0">
            <a:spAutoFit/>
          </a:bodyPr>
          <a:lstStyle/>
          <a:p>
            <a:r>
              <a:rPr lang="fr-CA" sz="2000" dirty="0" smtClean="0"/>
              <a:t>p</a:t>
            </a:r>
            <a:r>
              <a:rPr lang="fr-CA" sz="2000" b="1" baseline="-25000" dirty="0" smtClean="0"/>
              <a:t>i-1</a:t>
            </a:r>
            <a:endParaRPr lang="en-US" sz="2000" b="1" baseline="-25000" dirty="0"/>
          </a:p>
        </p:txBody>
      </p:sp>
      <p:sp>
        <p:nvSpPr>
          <p:cNvPr id="59" name="TextBox 58"/>
          <p:cNvSpPr txBox="1"/>
          <p:nvPr/>
        </p:nvSpPr>
        <p:spPr>
          <a:xfrm>
            <a:off x="5549353" y="4433046"/>
            <a:ext cx="689321" cy="400110"/>
          </a:xfrm>
          <a:prstGeom prst="rect">
            <a:avLst/>
          </a:prstGeom>
          <a:noFill/>
        </p:spPr>
        <p:txBody>
          <a:bodyPr wrap="square" rtlCol="0">
            <a:spAutoFit/>
          </a:bodyPr>
          <a:lstStyle/>
          <a:p>
            <a:r>
              <a:rPr lang="fr-CA" sz="2000" dirty="0" smtClean="0"/>
              <a:t>p</a:t>
            </a:r>
            <a:r>
              <a:rPr lang="fr-CA" sz="2000" b="1" baseline="-25000" dirty="0" smtClean="0"/>
              <a:t>i</a:t>
            </a:r>
            <a:endParaRPr lang="en-US" sz="2000" b="1" baseline="-25000" dirty="0"/>
          </a:p>
        </p:txBody>
      </p:sp>
      <p:sp>
        <p:nvSpPr>
          <p:cNvPr id="60" name="TextBox 59"/>
          <p:cNvSpPr txBox="1"/>
          <p:nvPr/>
        </p:nvSpPr>
        <p:spPr>
          <a:xfrm>
            <a:off x="5544108" y="3820978"/>
            <a:ext cx="689321" cy="400110"/>
          </a:xfrm>
          <a:prstGeom prst="rect">
            <a:avLst/>
          </a:prstGeom>
          <a:noFill/>
        </p:spPr>
        <p:txBody>
          <a:bodyPr wrap="square" rtlCol="0">
            <a:spAutoFit/>
          </a:bodyPr>
          <a:lstStyle/>
          <a:p>
            <a:r>
              <a:rPr lang="fr-CA" sz="2000" dirty="0" smtClean="0"/>
              <a:t>p</a:t>
            </a:r>
            <a:r>
              <a:rPr lang="fr-CA" sz="2000" b="1" baseline="-25000" dirty="0" smtClean="0"/>
              <a:t>i+1</a:t>
            </a:r>
            <a:endParaRPr lang="en-US" sz="2000" b="1" baseline="-25000" dirty="0"/>
          </a:p>
        </p:txBody>
      </p:sp>
      <p:sp>
        <p:nvSpPr>
          <p:cNvPr id="65" name="Rectangle 64"/>
          <p:cNvSpPr/>
          <p:nvPr/>
        </p:nvSpPr>
        <p:spPr bwMode="auto">
          <a:xfrm>
            <a:off x="868082" y="3834626"/>
            <a:ext cx="4604018" cy="200664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64" name="TextBox 63"/>
              <p:cNvSpPr txBox="1"/>
              <p:nvPr/>
            </p:nvSpPr>
            <p:spPr>
              <a:xfrm>
                <a:off x="1057506" y="5034761"/>
                <a:ext cx="3082446" cy="475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a:rPr>
                          </m:ctrlPr>
                        </m:sSupPr>
                        <m:e>
                          <m:sSub>
                            <m:sSubPr>
                              <m:ctrlPr>
                                <a:rPr lang="en-US" i="1" smtClean="0">
                                  <a:solidFill>
                                    <a:srgbClr val="FF0000"/>
                                  </a:solidFill>
                                  <a:latin typeface="Cambria Math"/>
                                </a:rPr>
                              </m:ctrlPr>
                            </m:sSubPr>
                            <m:e>
                              <m:r>
                                <m:rPr>
                                  <m:sty m:val="p"/>
                                </m:rPr>
                                <a:rPr lang="en-US" i="0" smtClean="0">
                                  <a:solidFill>
                                    <a:srgbClr val="FF0000"/>
                                  </a:solidFill>
                                  <a:latin typeface="Cambria Math"/>
                                  <a:ea typeface="Cambria Math"/>
                                </a:rPr>
                                <m:t>σ</m:t>
                              </m:r>
                            </m:e>
                            <m:sub>
                              <m:r>
                                <m:rPr>
                                  <m:sty m:val="p"/>
                                </m:rPr>
                                <a:rPr lang="fr-CA" b="0" i="0" smtClean="0">
                                  <a:solidFill>
                                    <a:srgbClr val="FF0000"/>
                                  </a:solidFill>
                                  <a:latin typeface="Cambria Math"/>
                                </a:rPr>
                                <m:t>h</m:t>
                              </m:r>
                            </m:sub>
                          </m:sSub>
                        </m:e>
                        <m:sup>
                          <m:r>
                            <a:rPr lang="fr-CA" b="0" i="0" smtClean="0">
                              <a:solidFill>
                                <a:srgbClr val="FF0000"/>
                              </a:solidFill>
                              <a:latin typeface="Cambria Math"/>
                            </a:rPr>
                            <m:t>2</m:t>
                          </m:r>
                        </m:sup>
                      </m:sSup>
                      <m:sSup>
                        <m:sSupPr>
                          <m:ctrlPr>
                            <a:rPr lang="en-US" i="1" smtClean="0">
                              <a:solidFill>
                                <a:srgbClr val="FF0000"/>
                              </a:solidFill>
                              <a:latin typeface="Cambria Math"/>
                            </a:rPr>
                          </m:ctrlPr>
                        </m:sSupPr>
                        <m:e>
                          <m:sSub>
                            <m:sSubPr>
                              <m:ctrlPr>
                                <a:rPr lang="en-US" i="1">
                                  <a:solidFill>
                                    <a:srgbClr val="FF0000"/>
                                  </a:solidFill>
                                  <a:latin typeface="Cambria Math"/>
                                </a:rPr>
                              </m:ctrlPr>
                            </m:sSubPr>
                            <m:e>
                              <m:r>
                                <a:rPr lang="en-US" b="0" i="1" smtClean="0">
                                  <a:solidFill>
                                    <a:srgbClr val="FF0000"/>
                                  </a:solidFill>
                                  <a:latin typeface="Cambria Math"/>
                                </a:rPr>
                                <m:t>=</m:t>
                              </m:r>
                              <m:sSubSup>
                                <m:sSubSupPr>
                                  <m:ctrlPr>
                                    <a:rPr lang="en-US" i="1" smtClean="0">
                                      <a:solidFill>
                                        <a:srgbClr val="FF0000"/>
                                      </a:solidFill>
                                      <a:latin typeface="Cambria Math"/>
                                    </a:rPr>
                                  </m:ctrlPr>
                                </m:sSubSupPr>
                                <m:e>
                                  <m:sSub>
                                    <m:sSubPr>
                                      <m:ctrlPr>
                                        <a:rPr lang="en-US" i="1">
                                          <a:solidFill>
                                            <a:srgbClr val="FF0000"/>
                                          </a:solidFill>
                                          <a:latin typeface="Cambria Math"/>
                                        </a:rPr>
                                      </m:ctrlPr>
                                    </m:sSubPr>
                                    <m:e>
                                      <m:r>
                                        <m:rPr>
                                          <m:sty m:val="p"/>
                                        </m:rPr>
                                        <a:rPr lang="en-US" i="0">
                                          <a:solidFill>
                                            <a:srgbClr val="FF0000"/>
                                          </a:solidFill>
                                          <a:latin typeface="Cambria Math"/>
                                        </a:rPr>
                                        <m:t>S</m:t>
                                      </m:r>
                                    </m:e>
                                    <m:sub>
                                      <m:r>
                                        <m:rPr>
                                          <m:sty m:val="p"/>
                                        </m:rPr>
                                        <a:rPr lang="en-US" i="0">
                                          <a:solidFill>
                                            <a:srgbClr val="FF0000"/>
                                          </a:solidFill>
                                          <a:latin typeface="Cambria Math"/>
                                        </a:rPr>
                                        <m:t>b</m:t>
                                      </m:r>
                                    </m:sub>
                                  </m:sSub>
                                </m:e>
                                <m:sub/>
                                <m:sup>
                                  <m:r>
                                    <a:rPr lang="en-US" i="1">
                                      <a:solidFill>
                                        <a:srgbClr val="FF0000"/>
                                      </a:solidFill>
                                      <a:latin typeface="Cambria Math"/>
                                    </a:rPr>
                                    <m:t>2</m:t>
                                  </m:r>
                                </m:sup>
                              </m:sSubSup>
                              <m:r>
                                <m:rPr>
                                  <m:sty m:val="p"/>
                                </m:rPr>
                                <a:rPr lang="en-US">
                                  <a:solidFill>
                                    <a:srgbClr val="FF0000"/>
                                  </a:solidFill>
                                  <a:latin typeface="Cambria Math"/>
                                  <a:ea typeface="Cambria Math"/>
                                </a:rPr>
                                <m:t>σ</m:t>
                              </m:r>
                            </m:e>
                            <m:sub>
                              <m:r>
                                <m:rPr>
                                  <m:sty m:val="p"/>
                                </m:rPr>
                                <a:rPr lang="en-US" b="0" i="0" smtClean="0">
                                  <a:solidFill>
                                    <a:srgbClr val="FF0000"/>
                                  </a:solidFill>
                                  <a:latin typeface="Cambria Math"/>
                                </a:rPr>
                                <m:t>p</m:t>
                              </m:r>
                            </m:sub>
                          </m:sSub>
                        </m:e>
                        <m:sup>
                          <m:r>
                            <a:rPr lang="fr-CA">
                              <a:solidFill>
                                <a:srgbClr val="FF0000"/>
                              </a:solidFill>
                              <a:latin typeface="Cambria Math"/>
                            </a:rPr>
                            <m:t>2</m:t>
                          </m:r>
                        </m:sup>
                      </m:sSup>
                      <m:r>
                        <m:rPr>
                          <m:sty m:val="p"/>
                        </m:rPr>
                        <a:rPr lang="en-US" b="0" i="0" smtClean="0">
                          <a:solidFill>
                            <a:schemeClr val="tx1"/>
                          </a:solidFill>
                          <a:latin typeface="Cambria Math"/>
                        </a:rPr>
                        <m:t>when</m:t>
                      </m:r>
                      <m:r>
                        <a:rPr lang="en-US" b="0" i="0" smtClean="0">
                          <a:solidFill>
                            <a:schemeClr val="tx1"/>
                          </a:solidFill>
                          <a:latin typeface="Cambria Math"/>
                        </a:rPr>
                        <m:t> </m:t>
                      </m:r>
                      <m:sSub>
                        <m:sSubPr>
                          <m:ctrlPr>
                            <a:rPr lang="en-US" b="0" i="1" smtClean="0">
                              <a:solidFill>
                                <a:srgbClr val="FF0000"/>
                              </a:solidFill>
                              <a:latin typeface="Cambria Math"/>
                            </a:rPr>
                          </m:ctrlPr>
                        </m:sSubPr>
                        <m:e>
                          <m:r>
                            <m:rPr>
                              <m:sty m:val="p"/>
                            </m:rPr>
                            <a:rPr lang="en-US" b="0" i="0" smtClean="0">
                              <a:solidFill>
                                <a:srgbClr val="FF0000"/>
                              </a:solidFill>
                              <a:latin typeface="Cambria Math"/>
                            </a:rPr>
                            <m:t>S</m:t>
                          </m:r>
                        </m:e>
                        <m:sub>
                          <m:r>
                            <m:rPr>
                              <m:sty m:val="p"/>
                            </m:rPr>
                            <a:rPr lang="en-US" b="0" i="0" smtClean="0">
                              <a:solidFill>
                                <a:srgbClr val="FF0000"/>
                              </a:solidFill>
                              <a:latin typeface="Cambria Math"/>
                            </a:rPr>
                            <m:t>b</m:t>
                          </m:r>
                        </m:sub>
                      </m:sSub>
                      <m:r>
                        <a:rPr lang="en-US" b="0" i="0" smtClean="0">
                          <a:solidFill>
                            <a:schemeClr val="tx1"/>
                          </a:solidFill>
                          <a:latin typeface="Cambria Math"/>
                        </a:rPr>
                        <m:t>=</m:t>
                      </m:r>
                      <m:r>
                        <m:rPr>
                          <m:sty m:val="p"/>
                        </m:rPr>
                        <a:rPr lang="en-US" b="0" i="0" smtClean="0">
                          <a:solidFill>
                            <a:schemeClr val="tx1"/>
                          </a:solidFill>
                          <a:latin typeface="Cambria Math"/>
                        </a:rPr>
                        <m:t>cst</m:t>
                      </m:r>
                    </m:oMath>
                  </m:oMathPara>
                </a14:m>
                <a:endParaRPr lang="en-US" sz="20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057506" y="5034761"/>
                <a:ext cx="3082446" cy="475964"/>
              </a:xfrm>
              <a:prstGeom prst="rect">
                <a:avLst/>
              </a:prstGeom>
              <a:blipFill rotWithShape="1">
                <a:blip r:embed="rId6"/>
                <a:stretch>
                  <a:fillRect b="-3846"/>
                </a:stretch>
              </a:blipFill>
            </p:spPr>
            <p:txBody>
              <a:bodyPr/>
              <a:lstStyle/>
              <a:p>
                <a:r>
                  <a:rPr lang="en-US">
                    <a:noFill/>
                  </a:rPr>
                  <a:t> </a:t>
                </a:r>
              </a:p>
            </p:txBody>
          </p:sp>
        </mc:Fallback>
      </mc:AlternateContent>
      <p:sp>
        <p:nvSpPr>
          <p:cNvPr id="5" name="TextBox 4"/>
          <p:cNvSpPr txBox="1"/>
          <p:nvPr/>
        </p:nvSpPr>
        <p:spPr>
          <a:xfrm>
            <a:off x="796074" y="3789040"/>
            <a:ext cx="4788490" cy="369332"/>
          </a:xfrm>
          <a:prstGeom prst="rect">
            <a:avLst/>
          </a:prstGeom>
          <a:noFill/>
        </p:spPr>
        <p:txBody>
          <a:bodyPr wrap="none" rtlCol="0">
            <a:spAutoFit/>
          </a:bodyPr>
          <a:lstStyle/>
          <a:p>
            <a:r>
              <a:rPr lang="fr-CA" dirty="0" smtClean="0"/>
              <a:t>J</a:t>
            </a:r>
            <a:r>
              <a:rPr lang="fr-CA" baseline="-25000" dirty="0" smtClean="0"/>
              <a:t>o</a:t>
            </a:r>
            <a:r>
              <a:rPr lang="fr-CA" dirty="0" smtClean="0"/>
              <a:t> </a:t>
            </a:r>
            <a:r>
              <a:rPr lang="fr-CA" dirty="0" err="1" smtClean="0"/>
              <a:t>with</a:t>
            </a:r>
            <a:r>
              <a:rPr lang="fr-CA" dirty="0" smtClean="0"/>
              <a:t> situation </a:t>
            </a:r>
            <a:r>
              <a:rPr lang="fr-CA" dirty="0" err="1" smtClean="0"/>
              <a:t>dependent</a:t>
            </a:r>
            <a:r>
              <a:rPr lang="fr-CA" dirty="0" smtClean="0"/>
              <a:t> observation </a:t>
            </a:r>
            <a:r>
              <a:rPr lang="fr-CA" dirty="0" err="1" smtClean="0"/>
              <a:t>error</a:t>
            </a:r>
            <a:r>
              <a:rPr lang="fr-CA" dirty="0" smtClean="0"/>
              <a:t>:</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1738601" y="2378130"/>
                <a:ext cx="5245667" cy="690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b="0" i="1" smtClean="0">
                                      <a:latin typeface="Cambria Math"/>
                                      <a:ea typeface="Cambria Math"/>
                                    </a:rPr>
                                  </m:ctrlPr>
                                </m:sSubPr>
                                <m:e>
                                  <m:r>
                                    <m:rPr>
                                      <m:sty m:val="p"/>
                                    </m:rPr>
                                    <a:rPr lang="fr-CA" sz="1600" b="0" i="0" smtClean="0">
                                      <a:latin typeface="Cambria Math"/>
                                      <a:ea typeface="Cambria Math"/>
                                    </a:rPr>
                                    <m:t>p</m:t>
                                  </m:r>
                                </m:e>
                                <m:sub>
                                  <m:r>
                                    <m:rPr>
                                      <m:sty m:val="p"/>
                                    </m:rPr>
                                    <a:rPr lang="fr-CA" sz="1600" b="0" i="0" smtClean="0">
                                      <a:latin typeface="Cambria Math"/>
                                      <a:ea typeface="Cambria Math"/>
                                    </a:rPr>
                                    <m:t>o</m:t>
                                  </m:r>
                                </m:sub>
                              </m:sSub>
                              <m:r>
                                <a:rPr lang="fr-CA" sz="1600" b="0" i="0" smtClean="0">
                                  <a:latin typeface="Cambria Math"/>
                                  <a:ea typeface="Cambria Math"/>
                                </a:rPr>
                                <m:t>)</m:t>
                              </m:r>
                              <m:r>
                                <a:rPr lang="fr-CA" sz="1600">
                                  <a:latin typeface="Cambria Math"/>
                                  <a:ea typeface="Cambria Math"/>
                                </a:rPr>
                                <m:t>−</m:t>
                              </m:r>
                              <m:d>
                                <m:dPr>
                                  <m:ctrlPr>
                                    <a:rPr lang="fr-CA" sz="1600" i="1">
                                      <a:latin typeface="Cambria Math"/>
                                      <a:ea typeface="Cambria Math"/>
                                    </a:rPr>
                                  </m:ctrlPr>
                                </m:dPr>
                                <m:e>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b="0" i="1" smtClean="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b="0" i="1" smtClean="0">
                                      <a:latin typeface="Cambria Math"/>
                                      <a:ea typeface="Cambria Math"/>
                                    </a:rPr>
                                    <m:t>)</m:t>
                                  </m:r>
                                </m:e>
                              </m:d>
                              <m:r>
                                <a:rPr lang="fr-CA" sz="1600">
                                  <a:latin typeface="Cambria Math"/>
                                  <a:ea typeface="Cambria Math"/>
                                </a:rPr>
                                <m:t>+</m:t>
                              </m:r>
                              <m:r>
                                <a:rPr lang="fr-CA" sz="1600" i="1" smtClean="0">
                                  <a:solidFill>
                                    <a:srgbClr val="FF0000"/>
                                  </a:solidFill>
                                  <a:latin typeface="Cambria Math"/>
                                  <a:ea typeface="Cambria Math"/>
                                </a:rPr>
                                <m:t>∆</m:t>
                              </m:r>
                              <m:r>
                                <m:rPr>
                                  <m:sty m:val="p"/>
                                </m:rPr>
                                <a:rPr lang="fr-CA" sz="1600" b="0" i="0" smtClean="0">
                                  <a:solidFill>
                                    <a:srgbClr val="FF0000"/>
                                  </a:solidFill>
                                  <a:latin typeface="Cambria Math"/>
                                  <a:ea typeface="Cambria Math"/>
                                </a:rPr>
                                <m:t>p</m:t>
                              </m:r>
                              <m:d>
                                <m:dPr>
                                  <m:ctrlPr>
                                    <a:rPr lang="fr-CA" sz="1600" i="1">
                                      <a:solidFill>
                                        <a:srgbClr val="FF0000"/>
                                      </a:solidFill>
                                      <a:latin typeface="Cambria Math"/>
                                      <a:ea typeface="Cambria Math"/>
                                    </a:rPr>
                                  </m:ctrlPr>
                                </m:dPr>
                                <m:e>
                                  <m:sSub>
                                    <m:sSubPr>
                                      <m:ctrlPr>
                                        <a:rPr lang="fr-CA" sz="1600" i="1">
                                          <a:solidFill>
                                            <a:srgbClr val="FF0000"/>
                                          </a:solidFill>
                                          <a:latin typeface="Cambria Math"/>
                                          <a:ea typeface="Cambria Math"/>
                                        </a:rPr>
                                      </m:ctrlPr>
                                    </m:sSubPr>
                                    <m:e>
                                      <m:r>
                                        <m:rPr>
                                          <m:sty m:val="p"/>
                                        </m:rPr>
                                        <a:rPr lang="fr-CA" sz="1600">
                                          <a:solidFill>
                                            <a:srgbClr val="FF0000"/>
                                          </a:solidFill>
                                          <a:latin typeface="Cambria Math"/>
                                          <a:ea typeface="Cambria Math"/>
                                        </a:rPr>
                                        <m:t>S</m:t>
                                      </m:r>
                                    </m:e>
                                    <m:sub>
                                      <m:r>
                                        <a:rPr lang="fr-CA" sz="1600" i="1">
                                          <a:solidFill>
                                            <a:srgbClr val="FF0000"/>
                                          </a:solidFill>
                                          <a:latin typeface="Cambria Math"/>
                                          <a:ea typeface="Cambria Math"/>
                                        </a:rPr>
                                        <m:t>𝑏</m:t>
                                      </m:r>
                                    </m:sub>
                                  </m:sSub>
                                  <m:r>
                                    <a:rPr lang="fr-CA" sz="1600" i="1">
                                      <a:solidFill>
                                        <a:srgbClr val="FF0000"/>
                                      </a:solidFill>
                                      <a:latin typeface="Cambria Math"/>
                                      <a:ea typeface="Cambria Math"/>
                                    </a:rPr>
                                    <m:t>+∆</m:t>
                                  </m:r>
                                  <m:r>
                                    <m:rPr>
                                      <m:sty m:val="p"/>
                                    </m:rPr>
                                    <a:rPr lang="fr-CA" sz="1600">
                                      <a:solidFill>
                                        <a:srgbClr val="FF0000"/>
                                      </a:solidFill>
                                      <a:latin typeface="Cambria Math"/>
                                      <a:ea typeface="Cambria Math"/>
                                    </a:rPr>
                                    <m:t>S</m:t>
                                  </m:r>
                                </m:e>
                              </m:d>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den>
                      </m:f>
                      <m:r>
                        <a:rPr lang="fr-CA" sz="1600">
                          <a:latin typeface="Cambria Math"/>
                        </a:rPr>
                        <m:t>+</m:t>
                      </m:r>
                      <m:f>
                        <m:fPr>
                          <m:ctrlPr>
                            <a:rPr lang="fr-CA" sz="1600" i="1" smtClean="0">
                              <a:solidFill>
                                <a:srgbClr val="FF0000"/>
                              </a:solidFill>
                              <a:latin typeface="Cambria Math"/>
                            </a:rPr>
                          </m:ctrlPr>
                        </m:fPr>
                        <m:num>
                          <m:r>
                            <a:rPr lang="fr-CA" sz="1600">
                              <a:solidFill>
                                <a:srgbClr val="FF0000"/>
                              </a:solidFill>
                              <a:latin typeface="Cambria Math"/>
                              <a:ea typeface="Cambria Math"/>
                            </a:rPr>
                            <m:t>0.5</m:t>
                          </m:r>
                          <m:r>
                            <a:rPr lang="fr-CA" sz="1600" i="1">
                              <a:solidFill>
                                <a:srgbClr val="FF0000"/>
                              </a:solidFill>
                              <a:latin typeface="Cambria Math"/>
                              <a:ea typeface="Cambria Math"/>
                            </a:rPr>
                            <m:t>∆</m:t>
                          </m:r>
                          <m:sSup>
                            <m:sSupPr>
                              <m:ctrlPr>
                                <a:rPr lang="fr-CA" sz="1600" i="1">
                                  <a:solidFill>
                                    <a:srgbClr val="FF0000"/>
                                  </a:solidFill>
                                  <a:latin typeface="Cambria Math"/>
                                  <a:ea typeface="Cambria Math"/>
                                </a:rPr>
                              </m:ctrlPr>
                            </m:sSupPr>
                            <m:e>
                              <m:r>
                                <m:rPr>
                                  <m:sty m:val="p"/>
                                </m:rPr>
                                <a:rPr lang="fr-CA" sz="1600">
                                  <a:solidFill>
                                    <a:srgbClr val="FF0000"/>
                                  </a:solidFill>
                                  <a:latin typeface="Cambria Math"/>
                                  <a:ea typeface="Cambria Math"/>
                                </a:rPr>
                                <m:t>p</m:t>
                              </m:r>
                            </m:e>
                            <m:sup>
                              <m:r>
                                <a:rPr lang="fr-CA" sz="1600" i="1">
                                  <a:solidFill>
                                    <a:srgbClr val="FF0000"/>
                                  </a:solidFill>
                                  <a:latin typeface="Cambria Math"/>
                                  <a:ea typeface="Cambria Math"/>
                                </a:rPr>
                                <m:t>2</m:t>
                              </m:r>
                            </m:sup>
                          </m:sSup>
                        </m:num>
                        <m:den>
                          <m:sSubSup>
                            <m:sSubSupPr>
                              <m:ctrlPr>
                                <a:rPr lang="fr-CA" sz="1600" i="1">
                                  <a:solidFill>
                                    <a:srgbClr val="FF0000"/>
                                  </a:solidFill>
                                  <a:latin typeface="Cambria Math"/>
                                </a:rPr>
                              </m:ctrlPr>
                            </m:sSubSupPr>
                            <m:e>
                              <m:sSubSup>
                                <m:sSubSupPr>
                                  <m:ctrlPr>
                                    <a:rPr lang="fr-CA" sz="1600" i="1">
                                      <a:solidFill>
                                        <a:srgbClr val="FF0000"/>
                                      </a:solidFill>
                                      <a:latin typeface="Cambria Math"/>
                                    </a:rPr>
                                  </m:ctrlPr>
                                </m:sSubSupPr>
                                <m:e>
                                  <m:r>
                                    <m:rPr>
                                      <m:sty m:val="p"/>
                                    </m:rPr>
                                    <a:rPr lang="fr-CA" sz="1600">
                                      <a:solidFill>
                                        <a:srgbClr val="FF0000"/>
                                      </a:solidFill>
                                      <a:latin typeface="Cambria Math"/>
                                      <a:ea typeface="Cambria Math"/>
                                    </a:rPr>
                                    <m:t>σ</m:t>
                                  </m:r>
                                </m:e>
                                <m:sub>
                                  <m:r>
                                    <m:rPr>
                                      <m:sty m:val="p"/>
                                    </m:rPr>
                                    <a:rPr lang="fr-CA" sz="1600">
                                      <a:solidFill>
                                        <a:srgbClr val="FF0000"/>
                                      </a:solidFill>
                                      <a:latin typeface="Cambria Math"/>
                                      <a:ea typeface="Cambria Math"/>
                                    </a:rPr>
                                    <m:t>p</m:t>
                                  </m:r>
                                </m:sub>
                                <m:sup/>
                              </m:sSubSup>
                            </m:e>
                            <m:sub/>
                            <m:sup>
                              <m:r>
                                <a:rPr lang="fr-CA" sz="1600">
                                  <a:solidFill>
                                    <a:srgbClr val="FF0000"/>
                                  </a:solidFill>
                                  <a:latin typeface="Cambria Math"/>
                                </a:rPr>
                                <m:t>2</m:t>
                              </m:r>
                            </m:sup>
                          </m:sSubSup>
                        </m:den>
                      </m:f>
                    </m:oMath>
                  </m:oMathPara>
                </a14:m>
                <a:endParaRPr lang="en-US" sz="1600" dirty="0">
                  <a:latin typeface="+mn-l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38601" y="2378130"/>
                <a:ext cx="5245667" cy="6908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873873" y="4373802"/>
                <a:ext cx="3698127" cy="675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b="0" i="1" smtClean="0">
                                      <a:latin typeface="Cambria Math"/>
                                      <a:ea typeface="Cambria Math"/>
                                    </a:rPr>
                                  </m:ctrlPr>
                                </m:sSubPr>
                                <m:e>
                                  <m:r>
                                    <m:rPr>
                                      <m:sty m:val="p"/>
                                    </m:rPr>
                                    <a:rPr lang="fr-CA" sz="1600" b="0" i="0" smtClean="0">
                                      <a:latin typeface="Cambria Math"/>
                                      <a:ea typeface="Cambria Math"/>
                                    </a:rPr>
                                    <m:t>p</m:t>
                                  </m:r>
                                </m:e>
                                <m:sub>
                                  <m:r>
                                    <m:rPr>
                                      <m:sty m:val="p"/>
                                    </m:rPr>
                                    <a:rPr lang="fr-CA" sz="1600" b="0" i="0" smtClean="0">
                                      <a:latin typeface="Cambria Math"/>
                                      <a:ea typeface="Cambria Math"/>
                                    </a:rPr>
                                    <m:t>o</m:t>
                                  </m:r>
                                </m:sub>
                              </m:sSub>
                              <m:r>
                                <a:rPr lang="fr-CA" sz="1600" b="0" i="0" smtClean="0">
                                  <a:latin typeface="Cambria Math"/>
                                  <a:ea typeface="Cambria Math"/>
                                </a:rPr>
                                <m:t>)</m:t>
                              </m:r>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r>
                            <a:rPr lang="fr-CA" sz="1600" b="0" i="1" smtClean="0">
                              <a:latin typeface="Cambria Math"/>
                            </a:rPr>
                            <m:t>+</m:t>
                          </m:r>
                          <m:sSubSup>
                            <m:sSubSupPr>
                              <m:ctrlPr>
                                <a:rPr lang="fr-CA" sz="1600" i="1" smtClean="0">
                                  <a:solidFill>
                                    <a:srgbClr val="FF0000"/>
                                  </a:solidFill>
                                  <a:latin typeface="Cambria Math"/>
                                </a:rPr>
                              </m:ctrlPr>
                            </m:sSubSupPr>
                            <m:e>
                              <m:sSubSup>
                                <m:sSubSupPr>
                                  <m:ctrlPr>
                                    <a:rPr lang="fr-CA" sz="1600" i="1" smtClean="0">
                                      <a:solidFill>
                                        <a:srgbClr val="FF0000"/>
                                      </a:solidFill>
                                      <a:latin typeface="Cambria Math"/>
                                    </a:rPr>
                                  </m:ctrlPr>
                                </m:sSubSupPr>
                                <m:e>
                                  <m:r>
                                    <m:rPr>
                                      <m:sty m:val="p"/>
                                    </m:rPr>
                                    <a:rPr lang="fr-CA" sz="1600">
                                      <a:solidFill>
                                        <a:srgbClr val="FF0000"/>
                                      </a:solidFill>
                                      <a:latin typeface="Cambria Math"/>
                                      <a:ea typeface="Cambria Math"/>
                                    </a:rPr>
                                    <m:t>σ</m:t>
                                  </m:r>
                                </m:e>
                                <m:sub>
                                  <m:r>
                                    <m:rPr>
                                      <m:sty m:val="p"/>
                                    </m:rPr>
                                    <a:rPr lang="fr-CA" sz="1600" b="0" i="0" smtClean="0">
                                      <a:solidFill>
                                        <a:srgbClr val="FF0000"/>
                                      </a:solidFill>
                                      <a:latin typeface="Cambria Math"/>
                                      <a:ea typeface="Cambria Math"/>
                                    </a:rPr>
                                    <m:t>h</m:t>
                                  </m:r>
                                </m:sub>
                                <m:sup/>
                              </m:sSubSup>
                            </m:e>
                            <m:sub/>
                            <m:sup>
                              <m:r>
                                <a:rPr lang="fr-CA" sz="1600">
                                  <a:solidFill>
                                    <a:srgbClr val="FF0000"/>
                                  </a:solidFill>
                                  <a:latin typeface="Cambria Math"/>
                                </a:rPr>
                                <m:t>2</m:t>
                              </m:r>
                            </m:sup>
                          </m:sSubSup>
                        </m:den>
                      </m:f>
                    </m:oMath>
                  </m:oMathPara>
                </a14:m>
                <a:endParaRPr lang="en-US" sz="1600" dirty="0">
                  <a:latin typeface="+mn-l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73873" y="4373802"/>
                <a:ext cx="3698127" cy="675378"/>
              </a:xfrm>
              <a:prstGeom prst="rect">
                <a:avLst/>
              </a:prstGeom>
              <a:blipFill rotWithShape="1">
                <a:blip r:embed="rId8"/>
                <a:stretch>
                  <a:fillRect/>
                </a:stretch>
              </a:blipFill>
            </p:spPr>
            <p:txBody>
              <a:bodyPr/>
              <a:lstStyle/>
              <a:p>
                <a:r>
                  <a:rPr lang="en-US">
                    <a:noFill/>
                  </a:rPr>
                  <a:t> </a:t>
                </a:r>
              </a:p>
            </p:txBody>
          </p:sp>
        </mc:Fallback>
      </mc:AlternateContent>
      <p:sp>
        <p:nvSpPr>
          <p:cNvPr id="40" name="TextBox 39"/>
          <p:cNvSpPr txBox="1"/>
          <p:nvPr/>
        </p:nvSpPr>
        <p:spPr>
          <a:xfrm>
            <a:off x="7389305" y="3969060"/>
            <a:ext cx="1071127" cy="369332"/>
          </a:xfrm>
          <a:prstGeom prst="rect">
            <a:avLst/>
          </a:prstGeom>
          <a:noFill/>
        </p:spPr>
        <p:txBody>
          <a:bodyPr wrap="none" rtlCol="0">
            <a:spAutoFit/>
          </a:bodyPr>
          <a:lstStyle/>
          <a:p>
            <a:r>
              <a:rPr lang="fr-CA" dirty="0" smtClean="0">
                <a:latin typeface="Symbol" panose="05050102010706020507" pitchFamily="18" charset="2"/>
              </a:rPr>
              <a:t>D</a:t>
            </a:r>
            <a:r>
              <a:rPr lang="fr-CA" dirty="0" smtClean="0"/>
              <a:t>u=u-</a:t>
            </a:r>
            <a:r>
              <a:rPr lang="fr-CA" dirty="0" err="1" smtClean="0"/>
              <a:t>u</a:t>
            </a:r>
            <a:r>
              <a:rPr lang="fr-CA" baseline="-25000" dirty="0" err="1" smtClean="0"/>
              <a:t>b</a:t>
            </a:r>
            <a:r>
              <a:rPr lang="fr-CA" sz="1600" b="1" baseline="-25000" dirty="0" smtClean="0"/>
              <a:t> </a:t>
            </a:r>
            <a:endParaRPr lang="en-US" sz="1600" dirty="0"/>
          </a:p>
        </p:txBody>
      </p:sp>
      <p:sp>
        <p:nvSpPr>
          <p:cNvPr id="3" name="TextBox 2"/>
          <p:cNvSpPr txBox="1"/>
          <p:nvPr/>
        </p:nvSpPr>
        <p:spPr>
          <a:xfrm>
            <a:off x="6979454" y="2384884"/>
            <a:ext cx="1841018" cy="461665"/>
          </a:xfrm>
          <a:prstGeom prst="rect">
            <a:avLst/>
          </a:prstGeom>
          <a:noFill/>
          <a:ln w="12700">
            <a:solidFill>
              <a:schemeClr val="tx1"/>
            </a:solidFill>
          </a:ln>
        </p:spPr>
        <p:txBody>
          <a:bodyPr wrap="square" rtlCol="0">
            <a:spAutoFit/>
          </a:bodyPr>
          <a:lstStyle/>
          <a:p>
            <a:pPr algn="ctr"/>
            <a:r>
              <a:rPr lang="en-US" sz="1200" b="1" dirty="0" smtClean="0"/>
              <a:t>Linear interpolation context</a:t>
            </a:r>
            <a:endParaRPr lang="en-US" sz="1200" b="1" dirty="0"/>
          </a:p>
        </p:txBody>
      </p:sp>
    </p:spTree>
    <p:extLst>
      <p:ext uri="{BB962C8B-B14F-4D97-AF65-F5344CB8AC3E}">
        <p14:creationId xmlns:p14="http://schemas.microsoft.com/office/powerpoint/2010/main" val="1997907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99592" y="6237312"/>
            <a:ext cx="8066997" cy="5400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472" t="9676" r="17403" b="3732"/>
          <a:stretch/>
        </p:blipFill>
        <p:spPr>
          <a:xfrm>
            <a:off x="791580" y="1412776"/>
            <a:ext cx="4544668" cy="5456214"/>
          </a:xfrm>
          <a:prstGeom prst="rect">
            <a:avLst/>
          </a:prstGeom>
        </p:spPr>
      </p:pic>
      <p:sp>
        <p:nvSpPr>
          <p:cNvPr id="4" name="Rectangle 3"/>
          <p:cNvSpPr/>
          <p:nvPr/>
        </p:nvSpPr>
        <p:spPr bwMode="auto">
          <a:xfrm>
            <a:off x="2986169" y="5157192"/>
            <a:ext cx="5980420" cy="6908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2400" dirty="0" smtClean="0"/>
              <a:t>Impact of the different observation errors and pressure variation </a:t>
            </a:r>
            <a:r>
              <a:rPr lang="en-US" sz="2400" dirty="0" err="1" smtClean="0">
                <a:latin typeface="Symbol" panose="05050102010706020507" pitchFamily="18" charset="2"/>
              </a:rPr>
              <a:t>D</a:t>
            </a:r>
            <a:r>
              <a:rPr lang="en-US" sz="2400" dirty="0" err="1" smtClean="0"/>
              <a:t>p</a:t>
            </a:r>
            <a:r>
              <a:rPr lang="en-US" sz="2400" dirty="0" smtClean="0"/>
              <a:t> on the analysis increment </a:t>
            </a:r>
            <a:endParaRPr lang="en-US" sz="2400" dirty="0"/>
          </a:p>
        </p:txBody>
      </p:sp>
      <p:cxnSp>
        <p:nvCxnSpPr>
          <p:cNvPr id="7" name="Straight Connector 6"/>
          <p:cNvCxnSpPr/>
          <p:nvPr/>
        </p:nvCxnSpPr>
        <p:spPr bwMode="auto">
          <a:xfrm>
            <a:off x="4067944" y="3825044"/>
            <a:ext cx="1116124"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 name="Straight Connector 7"/>
          <p:cNvCxnSpPr/>
          <p:nvPr/>
        </p:nvCxnSpPr>
        <p:spPr bwMode="auto">
          <a:xfrm>
            <a:off x="4616922" y="3501008"/>
            <a:ext cx="540060"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0" name="TextBox 9"/>
          <p:cNvSpPr txBox="1"/>
          <p:nvPr/>
        </p:nvSpPr>
        <p:spPr>
          <a:xfrm>
            <a:off x="4753404" y="3481263"/>
            <a:ext cx="394660" cy="307777"/>
          </a:xfrm>
          <a:prstGeom prst="rect">
            <a:avLst/>
          </a:prstGeom>
          <a:noFill/>
        </p:spPr>
        <p:txBody>
          <a:bodyPr wrap="none" rtlCol="0">
            <a:spAutoFit/>
          </a:bodyPr>
          <a:lstStyle/>
          <a:p>
            <a:r>
              <a:rPr lang="fr-CA" sz="1400" dirty="0" err="1" smtClean="0">
                <a:latin typeface="Symbol" panose="05050102010706020507" pitchFamily="18" charset="2"/>
              </a:rPr>
              <a:t>D</a:t>
            </a:r>
            <a:r>
              <a:rPr lang="fr-CA" sz="1400" dirty="0" err="1"/>
              <a:t>p</a:t>
            </a:r>
            <a:endParaRPr lang="en-US" sz="1200" b="1" baseline="-25000" dirty="0"/>
          </a:p>
        </p:txBody>
      </p:sp>
      <p:sp>
        <p:nvSpPr>
          <p:cNvPr id="11" name="TextBox 10"/>
          <p:cNvSpPr txBox="1"/>
          <p:nvPr/>
        </p:nvSpPr>
        <p:spPr>
          <a:xfrm>
            <a:off x="5120722" y="3320988"/>
            <a:ext cx="351378" cy="307777"/>
          </a:xfrm>
          <a:prstGeom prst="rect">
            <a:avLst/>
          </a:prstGeom>
          <a:noFill/>
        </p:spPr>
        <p:txBody>
          <a:bodyPr wrap="none" rtlCol="0">
            <a:spAutoFit/>
          </a:bodyPr>
          <a:lstStyle/>
          <a:p>
            <a:r>
              <a:rPr lang="fr-CA" sz="1400" dirty="0" smtClean="0"/>
              <a:t>p</a:t>
            </a:r>
            <a:r>
              <a:rPr lang="fr-CA" sz="1400" baseline="-25000" dirty="0" smtClean="0"/>
              <a:t>o</a:t>
            </a:r>
            <a:endParaRPr lang="en-US" sz="1400" baseline="-25000" dirty="0"/>
          </a:p>
        </p:txBody>
      </p:sp>
      <p:cxnSp>
        <p:nvCxnSpPr>
          <p:cNvPr id="16" name="Straight Arrow Connector 15"/>
          <p:cNvCxnSpPr/>
          <p:nvPr/>
        </p:nvCxnSpPr>
        <p:spPr bwMode="auto">
          <a:xfrm flipV="1">
            <a:off x="5076056" y="3501008"/>
            <a:ext cx="0" cy="306807"/>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19" name="Straight Arrow Connector 18"/>
          <p:cNvCxnSpPr/>
          <p:nvPr/>
        </p:nvCxnSpPr>
        <p:spPr bwMode="auto">
          <a:xfrm flipH="1">
            <a:off x="4572000" y="3011865"/>
            <a:ext cx="900100" cy="3811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H="1" flipV="1">
            <a:off x="3887924" y="3501008"/>
            <a:ext cx="1495216" cy="7697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3419872" y="4134644"/>
            <a:ext cx="235076" cy="12435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292080" y="1412776"/>
            <a:ext cx="3851920" cy="1015663"/>
          </a:xfrm>
          <a:prstGeom prst="rect">
            <a:avLst/>
          </a:prstGeom>
          <a:noFill/>
        </p:spPr>
        <p:txBody>
          <a:bodyPr wrap="square" rtlCol="0">
            <a:spAutoFit/>
          </a:bodyPr>
          <a:lstStyle/>
          <a:p>
            <a:r>
              <a:rPr lang="en-US" sz="2000" b="1" dirty="0" smtClean="0"/>
              <a:t>Idealized assimilation of one AMV component in presence of vertical wind shear</a:t>
            </a:r>
            <a:endParaRPr lang="en-US" sz="2000" baseline="-25000" dirty="0"/>
          </a:p>
        </p:txBody>
      </p:sp>
      <mc:AlternateContent xmlns:mc="http://schemas.openxmlformats.org/markup-compatibility/2006" xmlns:a14="http://schemas.microsoft.com/office/drawing/2010/main">
        <mc:Choice Requires="a14">
          <p:sp>
            <p:nvSpPr>
              <p:cNvPr id="18" name="TextBox 17"/>
              <p:cNvSpPr txBox="1"/>
              <p:nvPr/>
            </p:nvSpPr>
            <p:spPr>
              <a:xfrm>
                <a:off x="5328084" y="4005064"/>
                <a:ext cx="3698127" cy="675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b="0" i="1" smtClean="0">
                                      <a:latin typeface="Cambria Math"/>
                                      <a:ea typeface="Cambria Math"/>
                                    </a:rPr>
                                  </m:ctrlPr>
                                </m:sSubPr>
                                <m:e>
                                  <m:r>
                                    <m:rPr>
                                      <m:sty m:val="p"/>
                                    </m:rPr>
                                    <a:rPr lang="fr-CA" sz="1600" b="0" i="0" smtClean="0">
                                      <a:latin typeface="Cambria Math"/>
                                      <a:ea typeface="Cambria Math"/>
                                    </a:rPr>
                                    <m:t>p</m:t>
                                  </m:r>
                                </m:e>
                                <m:sub>
                                  <m:r>
                                    <m:rPr>
                                      <m:sty m:val="p"/>
                                    </m:rPr>
                                    <a:rPr lang="fr-CA" sz="1600" b="0" i="0" smtClean="0">
                                      <a:latin typeface="Cambria Math"/>
                                      <a:ea typeface="Cambria Math"/>
                                    </a:rPr>
                                    <m:t>o</m:t>
                                  </m:r>
                                </m:sub>
                              </m:sSub>
                              <m:r>
                                <a:rPr lang="fr-CA" sz="1600" b="0" i="0" smtClean="0">
                                  <a:latin typeface="Cambria Math"/>
                                  <a:ea typeface="Cambria Math"/>
                                </a:rPr>
                                <m:t>)</m:t>
                              </m:r>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r>
                            <a:rPr lang="fr-CA" sz="1600" b="0" i="1" smtClean="0">
                              <a:latin typeface="Cambria Math"/>
                            </a:rPr>
                            <m:t>+</m:t>
                          </m:r>
                          <m:sSubSup>
                            <m:sSubSupPr>
                              <m:ctrlPr>
                                <a:rPr lang="fr-CA" sz="1600" i="1" smtClean="0">
                                  <a:solidFill>
                                    <a:srgbClr val="FF0000"/>
                                  </a:solidFill>
                                  <a:latin typeface="Cambria Math"/>
                                </a:rPr>
                              </m:ctrlPr>
                            </m:sSubSupPr>
                            <m:e>
                              <m:sSubSup>
                                <m:sSubSupPr>
                                  <m:ctrlPr>
                                    <a:rPr lang="fr-CA" sz="1600" i="1" smtClean="0">
                                      <a:solidFill>
                                        <a:srgbClr val="FF0000"/>
                                      </a:solidFill>
                                      <a:latin typeface="Cambria Math"/>
                                    </a:rPr>
                                  </m:ctrlPr>
                                </m:sSubSupPr>
                                <m:e>
                                  <m:r>
                                    <m:rPr>
                                      <m:sty m:val="p"/>
                                    </m:rPr>
                                    <a:rPr lang="fr-CA" sz="1600">
                                      <a:solidFill>
                                        <a:srgbClr val="FF0000"/>
                                      </a:solidFill>
                                      <a:latin typeface="Cambria Math"/>
                                      <a:ea typeface="Cambria Math"/>
                                    </a:rPr>
                                    <m:t>σ</m:t>
                                  </m:r>
                                </m:e>
                                <m:sub>
                                  <m:r>
                                    <m:rPr>
                                      <m:sty m:val="p"/>
                                    </m:rPr>
                                    <a:rPr lang="fr-CA" sz="1600" b="0" i="0" smtClean="0">
                                      <a:solidFill>
                                        <a:srgbClr val="FF0000"/>
                                      </a:solidFill>
                                      <a:latin typeface="Cambria Math"/>
                                      <a:ea typeface="Cambria Math"/>
                                    </a:rPr>
                                    <m:t>h</m:t>
                                  </m:r>
                                </m:sub>
                                <m:sup/>
                              </m:sSubSup>
                            </m:e>
                            <m:sub/>
                            <m:sup>
                              <m:r>
                                <a:rPr lang="fr-CA" sz="1600">
                                  <a:solidFill>
                                    <a:srgbClr val="FF0000"/>
                                  </a:solidFill>
                                  <a:latin typeface="Cambria Math"/>
                                </a:rPr>
                                <m:t>2</m:t>
                              </m:r>
                            </m:sup>
                          </m:sSubSup>
                        </m:den>
                      </m:f>
                    </m:oMath>
                  </m:oMathPara>
                </a14:m>
                <a:endParaRPr lang="en-US" sz="1600" dirty="0">
                  <a:latin typeface="+mn-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28084" y="4005064"/>
                <a:ext cx="3698127" cy="6753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227761" y="2528900"/>
                <a:ext cx="3698127" cy="6693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b="0" i="1" smtClean="0">
                                      <a:latin typeface="Cambria Math"/>
                                      <a:ea typeface="Cambria Math"/>
                                    </a:rPr>
                                  </m:ctrlPr>
                                </m:sSubPr>
                                <m:e>
                                  <m:r>
                                    <m:rPr>
                                      <m:sty m:val="p"/>
                                    </m:rPr>
                                    <a:rPr lang="fr-CA" sz="1600" b="0" i="0" smtClean="0">
                                      <a:latin typeface="Cambria Math"/>
                                      <a:ea typeface="Cambria Math"/>
                                    </a:rPr>
                                    <m:t>p</m:t>
                                  </m:r>
                                </m:e>
                                <m:sub>
                                  <m:r>
                                    <m:rPr>
                                      <m:sty m:val="p"/>
                                    </m:rPr>
                                    <a:rPr lang="fr-CA" sz="1600" b="0" i="0" smtClean="0">
                                      <a:latin typeface="Cambria Math"/>
                                      <a:ea typeface="Cambria Math"/>
                                    </a:rPr>
                                    <m:t>o</m:t>
                                  </m:r>
                                </m:sub>
                              </m:sSub>
                              <m:r>
                                <a:rPr lang="fr-CA" sz="1600" b="0" i="0" smtClean="0">
                                  <a:latin typeface="Cambria Math"/>
                                  <a:ea typeface="Cambria Math"/>
                                </a:rPr>
                                <m:t>)</m:t>
                              </m:r>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den>
                      </m:f>
                    </m:oMath>
                  </m:oMathPara>
                </a14:m>
                <a:endParaRPr lang="en-US" sz="1600" dirty="0">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227761" y="2528900"/>
                <a:ext cx="3698127" cy="66935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75856" y="5330458"/>
                <a:ext cx="5816529" cy="690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A" sz="1600" b="0" i="1" smtClean="0">
                              <a:latin typeface="Cambria Math"/>
                            </a:rPr>
                          </m:ctrlPr>
                        </m:sSubPr>
                        <m:e>
                          <m:r>
                            <m:rPr>
                              <m:sty m:val="p"/>
                            </m:rPr>
                            <a:rPr lang="fr-CA" sz="1600" b="0" i="0" smtClean="0">
                              <a:latin typeface="Cambria Math"/>
                            </a:rPr>
                            <m:t>J</m:t>
                          </m:r>
                        </m:e>
                        <m:sub>
                          <m:r>
                            <m:rPr>
                              <m:sty m:val="p"/>
                            </m:rPr>
                            <a:rPr lang="fr-CA" sz="1600" b="0" i="0" smtClean="0">
                              <a:latin typeface="Cambria Math"/>
                            </a:rPr>
                            <m:t>o</m:t>
                          </m:r>
                        </m:sub>
                      </m:sSub>
                      <m:r>
                        <a:rPr lang="fr-CA" sz="1600" b="0" i="0" smtClean="0">
                          <a:latin typeface="Cambria Math"/>
                        </a:rPr>
                        <m:t>(</m:t>
                      </m:r>
                      <m:r>
                        <a:rPr lang="fr-CA" sz="1600" b="0" i="0" smtClean="0">
                          <a:latin typeface="Cambria Math"/>
                          <a:ea typeface="Cambria Math"/>
                        </a:rPr>
                        <m:t>∆</m:t>
                      </m:r>
                      <m:r>
                        <m:rPr>
                          <m:sty m:val="p"/>
                        </m:rPr>
                        <a:rPr lang="fr-CA" sz="1600" b="0" i="0" smtClean="0">
                          <a:latin typeface="Cambria Math"/>
                          <a:ea typeface="Cambria Math"/>
                        </a:rPr>
                        <m:t>u</m:t>
                      </m:r>
                      <m:r>
                        <a:rPr lang="fr-CA" sz="1600" b="0" i="0" smtClean="0">
                          <a:latin typeface="Cambria Math"/>
                          <a:ea typeface="Cambria Math"/>
                        </a:rPr>
                        <m:t>,</m:t>
                      </m:r>
                      <m:r>
                        <a:rPr lang="fr-CA" sz="1600" b="0" i="1" smtClean="0">
                          <a:latin typeface="Cambria Math"/>
                          <a:ea typeface="Cambria Math"/>
                        </a:rPr>
                        <m:t>∆</m:t>
                      </m:r>
                      <m:r>
                        <m:rPr>
                          <m:sty m:val="p"/>
                        </m:rPr>
                        <a:rPr lang="fr-CA" sz="1600" b="0" i="0" smtClean="0">
                          <a:latin typeface="Cambria Math"/>
                          <a:ea typeface="Cambria Math"/>
                        </a:rPr>
                        <m:t>p</m:t>
                      </m:r>
                      <m:r>
                        <a:rPr lang="fr-CA" sz="1600" b="0" i="0" smtClean="0">
                          <a:latin typeface="Cambria Math"/>
                          <a:ea typeface="Cambria Math"/>
                        </a:rPr>
                        <m:t>)=</m:t>
                      </m:r>
                      <m:f>
                        <m:fPr>
                          <m:ctrlPr>
                            <a:rPr lang="fr-CA" sz="1600" i="1">
                              <a:latin typeface="Cambria Math"/>
                            </a:rPr>
                          </m:ctrlPr>
                        </m:fPr>
                        <m:num>
                          <m:r>
                            <a:rPr lang="fr-CA" sz="1600">
                              <a:latin typeface="Cambria Math"/>
                              <a:ea typeface="Cambria Math"/>
                            </a:rPr>
                            <m:t>0.5</m:t>
                          </m:r>
                          <m:sSup>
                            <m:sSupPr>
                              <m:ctrlPr>
                                <a:rPr lang="fr-CA" sz="1600" i="1">
                                  <a:latin typeface="Cambria Math"/>
                                  <a:ea typeface="Cambria Math"/>
                                </a:rPr>
                              </m:ctrlPr>
                            </m:sSupPr>
                            <m:e>
                              <m:r>
                                <a:rPr lang="fr-CA" sz="1600" b="0" i="0" smtClean="0">
                                  <a:latin typeface="Cambria Math"/>
                                  <a:ea typeface="Cambria Math"/>
                                </a:rPr>
                                <m:t>(</m:t>
                              </m:r>
                              <m:r>
                                <a:rPr lang="fr-CA" sz="1600">
                                  <a:latin typeface="Cambria Math"/>
                                  <a:ea typeface="Cambria Math"/>
                                </a:rPr>
                                <m:t>∆</m:t>
                              </m:r>
                              <m:r>
                                <m:rPr>
                                  <m:sty m:val="p"/>
                                </m:rPr>
                                <a:rPr lang="fr-CA" sz="1600">
                                  <a:latin typeface="Cambria Math"/>
                                  <a:ea typeface="Cambria Math"/>
                                </a:rPr>
                                <m:t>u</m:t>
                              </m:r>
                              <m:r>
                                <a:rPr lang="fr-CA" sz="1600" b="0" i="0" smtClean="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r>
                                <a:rPr lang="fr-CA" sz="1600">
                                  <a:solidFill>
                                    <a:srgbClr val="FF0000"/>
                                  </a:solidFill>
                                  <a:latin typeface="Cambria Math"/>
                                  <a:ea typeface="Cambria Math"/>
                                </a:rPr>
                                <m:t>∆</m:t>
                              </m:r>
                              <m:r>
                                <m:rPr>
                                  <m:sty m:val="p"/>
                                </m:rPr>
                                <a:rPr lang="fr-CA" sz="1600">
                                  <a:solidFill>
                                    <a:srgbClr val="FF0000"/>
                                  </a:solidFill>
                                  <a:latin typeface="Cambria Math"/>
                                  <a:ea typeface="Cambria Math"/>
                                </a:rPr>
                                <m:t>p</m:t>
                              </m:r>
                              <m:r>
                                <a:rPr lang="fr-CA" sz="1600" b="0" i="0" smtClean="0">
                                  <a:solidFill>
                                    <a:schemeClr val="tx1"/>
                                  </a:solidFill>
                                  <a:latin typeface="Cambria Math"/>
                                  <a:ea typeface="Cambria Math"/>
                                </a:rPr>
                                <m:t>)</m:t>
                              </m:r>
                              <m:r>
                                <a:rPr lang="fr-CA" sz="1600">
                                  <a:latin typeface="Cambria Math"/>
                                  <a:ea typeface="Cambria Math"/>
                                </a:rPr>
                                <m:t>−</m:t>
                              </m:r>
                              <m:d>
                                <m:dPr>
                                  <m:ctrlPr>
                                    <a:rPr lang="fr-CA" sz="1600" i="1">
                                      <a:latin typeface="Cambria Math"/>
                                      <a:ea typeface="Cambria Math"/>
                                    </a:rPr>
                                  </m:ctrlPr>
                                </m:dPr>
                                <m:e>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o</m:t>
                                      </m:r>
                                    </m:sub>
                                  </m:sSub>
                                  <m:r>
                                    <a:rPr lang="fr-CA" sz="1600">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u</m:t>
                                      </m:r>
                                    </m:e>
                                    <m:sub>
                                      <m:r>
                                        <m:rPr>
                                          <m:sty m:val="p"/>
                                        </m:rPr>
                                        <a:rPr lang="fr-CA" sz="1600">
                                          <a:latin typeface="Cambria Math"/>
                                          <a:ea typeface="Cambria Math"/>
                                        </a:rPr>
                                        <m:t>b</m:t>
                                      </m:r>
                                    </m:sub>
                                  </m:sSub>
                                  <m:r>
                                    <a:rPr lang="fr-CA" sz="1600" i="1">
                                      <a:latin typeface="Cambria Math"/>
                                      <a:ea typeface="Cambria Math"/>
                                    </a:rPr>
                                    <m:t>(</m:t>
                                  </m:r>
                                  <m:sSub>
                                    <m:sSubPr>
                                      <m:ctrlPr>
                                        <a:rPr lang="fr-CA" sz="1600" i="1">
                                          <a:latin typeface="Cambria Math"/>
                                          <a:ea typeface="Cambria Math"/>
                                        </a:rPr>
                                      </m:ctrlPr>
                                    </m:sSubPr>
                                    <m:e>
                                      <m:r>
                                        <m:rPr>
                                          <m:sty m:val="p"/>
                                        </m:rPr>
                                        <a:rPr lang="fr-CA" sz="1600">
                                          <a:latin typeface="Cambria Math"/>
                                          <a:ea typeface="Cambria Math"/>
                                        </a:rPr>
                                        <m:t>p</m:t>
                                      </m:r>
                                    </m:e>
                                    <m:sub>
                                      <m:r>
                                        <m:rPr>
                                          <m:sty m:val="p"/>
                                        </m:rPr>
                                        <a:rPr lang="fr-CA" sz="1600">
                                          <a:latin typeface="Cambria Math"/>
                                          <a:ea typeface="Cambria Math"/>
                                        </a:rPr>
                                        <m:t>o</m:t>
                                      </m:r>
                                    </m:sub>
                                  </m:sSub>
                                  <m:r>
                                    <a:rPr lang="fr-CA" sz="1600">
                                      <a:latin typeface="Cambria Math"/>
                                      <a:ea typeface="Cambria Math"/>
                                    </a:rPr>
                                    <m:t>+</m:t>
                                  </m:r>
                                  <m:r>
                                    <a:rPr lang="fr-CA" sz="1600" smtClean="0">
                                      <a:solidFill>
                                        <a:srgbClr val="FF0000"/>
                                      </a:solidFill>
                                      <a:latin typeface="Cambria Math"/>
                                      <a:ea typeface="Cambria Math"/>
                                    </a:rPr>
                                    <m:t>∆</m:t>
                                  </m:r>
                                  <m:r>
                                    <m:rPr>
                                      <m:sty m:val="p"/>
                                    </m:rPr>
                                    <a:rPr lang="fr-CA" sz="1600" smtClean="0">
                                      <a:solidFill>
                                        <a:srgbClr val="FF0000"/>
                                      </a:solidFill>
                                      <a:latin typeface="Cambria Math"/>
                                      <a:ea typeface="Cambria Math"/>
                                    </a:rPr>
                                    <m:t>p</m:t>
                                  </m:r>
                                  <m:r>
                                    <a:rPr lang="fr-CA" sz="1600" b="0" i="0" smtClean="0">
                                      <a:latin typeface="Cambria Math"/>
                                      <a:ea typeface="Cambria Math"/>
                                    </a:rPr>
                                    <m:t>)</m:t>
                                  </m:r>
                                </m:e>
                              </m:d>
                              <m:r>
                                <a:rPr lang="fr-CA" sz="1600">
                                  <a:latin typeface="Cambria Math"/>
                                  <a:ea typeface="Cambria Math"/>
                                </a:rPr>
                                <m:t>)</m:t>
                              </m:r>
                            </m:e>
                            <m:sup>
                              <m:r>
                                <a:rPr lang="fr-CA" sz="1600">
                                  <a:latin typeface="Cambria Math"/>
                                  <a:ea typeface="Cambria Math"/>
                                </a:rPr>
                                <m:t>2</m:t>
                              </m:r>
                            </m:sup>
                          </m:sSup>
                        </m:num>
                        <m:den>
                          <m:sSubSup>
                            <m:sSubSupPr>
                              <m:ctrlPr>
                                <a:rPr lang="fr-CA" sz="1600" i="1">
                                  <a:latin typeface="Cambria Math"/>
                                </a:rPr>
                              </m:ctrlPr>
                            </m:sSubSupPr>
                            <m:e>
                              <m:sSubSup>
                                <m:sSubSupPr>
                                  <m:ctrlPr>
                                    <a:rPr lang="fr-CA" sz="1600" i="1">
                                      <a:latin typeface="Cambria Math"/>
                                    </a:rPr>
                                  </m:ctrlPr>
                                </m:sSubSupPr>
                                <m:e>
                                  <m:r>
                                    <m:rPr>
                                      <m:sty m:val="p"/>
                                    </m:rPr>
                                    <a:rPr lang="fr-CA" sz="1600">
                                      <a:latin typeface="Cambria Math"/>
                                      <a:ea typeface="Cambria Math"/>
                                    </a:rPr>
                                    <m:t>σ</m:t>
                                  </m:r>
                                </m:e>
                                <m:sub>
                                  <m:r>
                                    <m:rPr>
                                      <m:sty m:val="p"/>
                                    </m:rPr>
                                    <a:rPr lang="fr-CA" sz="1600" b="0" i="0" smtClean="0">
                                      <a:latin typeface="Cambria Math"/>
                                      <a:ea typeface="Cambria Math"/>
                                    </a:rPr>
                                    <m:t>t</m:t>
                                  </m:r>
                                </m:sub>
                                <m:sup/>
                              </m:sSubSup>
                            </m:e>
                            <m:sub/>
                            <m:sup>
                              <m:r>
                                <a:rPr lang="fr-CA" sz="1600">
                                  <a:latin typeface="Cambria Math"/>
                                </a:rPr>
                                <m:t>2</m:t>
                              </m:r>
                            </m:sup>
                          </m:sSubSup>
                        </m:den>
                      </m:f>
                      <m:r>
                        <a:rPr lang="fr-CA" sz="1600">
                          <a:latin typeface="Cambria Math"/>
                        </a:rPr>
                        <m:t>+</m:t>
                      </m:r>
                      <m:f>
                        <m:fPr>
                          <m:ctrlPr>
                            <a:rPr lang="fr-CA" sz="1600" i="1" smtClean="0">
                              <a:solidFill>
                                <a:srgbClr val="FF0000"/>
                              </a:solidFill>
                              <a:latin typeface="Cambria Math"/>
                            </a:rPr>
                          </m:ctrlPr>
                        </m:fPr>
                        <m:num>
                          <m:r>
                            <a:rPr lang="fr-CA" sz="1600">
                              <a:solidFill>
                                <a:srgbClr val="FF0000"/>
                              </a:solidFill>
                              <a:latin typeface="Cambria Math"/>
                              <a:ea typeface="Cambria Math"/>
                            </a:rPr>
                            <m:t>0.5</m:t>
                          </m:r>
                          <m:r>
                            <a:rPr lang="fr-CA" sz="1600" i="1">
                              <a:solidFill>
                                <a:srgbClr val="FF0000"/>
                              </a:solidFill>
                              <a:latin typeface="Cambria Math"/>
                              <a:ea typeface="Cambria Math"/>
                            </a:rPr>
                            <m:t>∆</m:t>
                          </m:r>
                          <m:sSup>
                            <m:sSupPr>
                              <m:ctrlPr>
                                <a:rPr lang="fr-CA" sz="1600" i="1">
                                  <a:solidFill>
                                    <a:srgbClr val="FF0000"/>
                                  </a:solidFill>
                                  <a:latin typeface="Cambria Math"/>
                                  <a:ea typeface="Cambria Math"/>
                                </a:rPr>
                              </m:ctrlPr>
                            </m:sSupPr>
                            <m:e>
                              <m:r>
                                <m:rPr>
                                  <m:sty m:val="p"/>
                                </m:rPr>
                                <a:rPr lang="fr-CA" sz="1600">
                                  <a:solidFill>
                                    <a:srgbClr val="FF0000"/>
                                  </a:solidFill>
                                  <a:latin typeface="Cambria Math"/>
                                  <a:ea typeface="Cambria Math"/>
                                </a:rPr>
                                <m:t>p</m:t>
                              </m:r>
                            </m:e>
                            <m:sup>
                              <m:r>
                                <a:rPr lang="fr-CA" sz="1600" i="1">
                                  <a:solidFill>
                                    <a:srgbClr val="FF0000"/>
                                  </a:solidFill>
                                  <a:latin typeface="Cambria Math"/>
                                  <a:ea typeface="Cambria Math"/>
                                </a:rPr>
                                <m:t>2</m:t>
                              </m:r>
                            </m:sup>
                          </m:sSup>
                        </m:num>
                        <m:den>
                          <m:sSubSup>
                            <m:sSubSupPr>
                              <m:ctrlPr>
                                <a:rPr lang="fr-CA" sz="1600" i="1">
                                  <a:solidFill>
                                    <a:srgbClr val="FF0000"/>
                                  </a:solidFill>
                                  <a:latin typeface="Cambria Math"/>
                                </a:rPr>
                              </m:ctrlPr>
                            </m:sSubSupPr>
                            <m:e>
                              <m:sSubSup>
                                <m:sSubSupPr>
                                  <m:ctrlPr>
                                    <a:rPr lang="fr-CA" sz="1600" i="1">
                                      <a:solidFill>
                                        <a:srgbClr val="FF0000"/>
                                      </a:solidFill>
                                      <a:latin typeface="Cambria Math"/>
                                    </a:rPr>
                                  </m:ctrlPr>
                                </m:sSubSupPr>
                                <m:e>
                                  <m:r>
                                    <m:rPr>
                                      <m:sty m:val="p"/>
                                    </m:rPr>
                                    <a:rPr lang="fr-CA" sz="1600">
                                      <a:solidFill>
                                        <a:srgbClr val="FF0000"/>
                                      </a:solidFill>
                                      <a:latin typeface="Cambria Math"/>
                                      <a:ea typeface="Cambria Math"/>
                                    </a:rPr>
                                    <m:t>σ</m:t>
                                  </m:r>
                                </m:e>
                                <m:sub>
                                  <m:r>
                                    <m:rPr>
                                      <m:sty m:val="p"/>
                                    </m:rPr>
                                    <a:rPr lang="fr-CA" sz="1600">
                                      <a:solidFill>
                                        <a:srgbClr val="FF0000"/>
                                      </a:solidFill>
                                      <a:latin typeface="Cambria Math"/>
                                      <a:ea typeface="Cambria Math"/>
                                    </a:rPr>
                                    <m:t>p</m:t>
                                  </m:r>
                                </m:sub>
                                <m:sup/>
                              </m:sSubSup>
                            </m:e>
                            <m:sub/>
                            <m:sup>
                              <m:r>
                                <a:rPr lang="fr-CA" sz="1600">
                                  <a:solidFill>
                                    <a:srgbClr val="FF0000"/>
                                  </a:solidFill>
                                  <a:latin typeface="Cambria Math"/>
                                </a:rPr>
                                <m:t>2</m:t>
                              </m:r>
                            </m:sup>
                          </m:sSubSup>
                        </m:den>
                      </m:f>
                    </m:oMath>
                  </m:oMathPara>
                </a14:m>
                <a:endParaRPr lang="en-US" sz="1600" dirty="0">
                  <a:latin typeface="+mn-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75856" y="5330458"/>
                <a:ext cx="5816529" cy="69083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998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683EE305-E477-4538-A7DA-492D35C9D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283D86-E130-4B37-9CAF-388FFE7D7304}">
  <ds:schemaRefs>
    <ds:schemaRef ds:uri="http://schemas.microsoft.com/sharepoint/v3/contenttype/forms"/>
  </ds:schemaRefs>
</ds:datastoreItem>
</file>

<file path=customXml/itemProps3.xml><?xml version="1.0" encoding="utf-8"?>
<ds:datastoreItem xmlns:ds="http://schemas.openxmlformats.org/officeDocument/2006/customXml" ds:itemID="{0A3F92F7-D162-482B-92B6-E942E02A6E9F}">
  <ds:schemaRefs>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3f98e56d-1113-4a65-a9e4-9f7ab45ff7e1"/>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6299</TotalTime>
  <Words>2740</Words>
  <Application>Microsoft Office PowerPoint</Application>
  <PresentationFormat>On-screen Show (4:3)</PresentationFormat>
  <Paragraphs>280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Symbol</vt:lpstr>
      <vt:lpstr>Times New Roman</vt:lpstr>
      <vt:lpstr>Cambria Math</vt:lpstr>
      <vt:lpstr>Arial Unicode MS</vt:lpstr>
      <vt:lpstr>Default Design</vt:lpstr>
      <vt:lpstr>A Variational Approach for Estimating AMV Reassigned Heights </vt:lpstr>
      <vt:lpstr>Motivation</vt:lpstr>
      <vt:lpstr>Motivation</vt:lpstr>
      <vt:lpstr>Objectives of the present study</vt:lpstr>
      <vt:lpstr>Incremental variational data assimilation scheme</vt:lpstr>
      <vt:lpstr>Jo term with situation dependent observation error for one AMV wind component</vt:lpstr>
      <vt:lpstr>Situation dependent observation error estimation for AMVs prior to the assimilation</vt:lpstr>
      <vt:lpstr>Jo terms for one AMV wind component</vt:lpstr>
      <vt:lpstr>Impact of the different observation errors and pressure variation Dp on the analysis increment </vt:lpstr>
      <vt:lpstr>Limitations and Difficulties</vt:lpstr>
      <vt:lpstr>First stage: 1D-Var scheme for estimating the reassigned height and its error</vt:lpstr>
      <vt:lpstr>‘1D-Var + 4D-EnVar’ approach</vt:lpstr>
      <vt:lpstr>Summer and Winter Experiments</vt:lpstr>
      <vt:lpstr>Histograms of Dp from 1D-Var and model best-fit approaches for Meteosat-10</vt:lpstr>
      <vt:lpstr>Verification scores for the first experiment (tracking error and reassigned pressure level)</vt:lpstr>
      <vt:lpstr>Verification scores for the second experiment (tracking + updated height errors and reassigned pressure level)</vt:lpstr>
      <vt:lpstr>Zonal mean analysis wind speed difference</vt:lpstr>
      <vt:lpstr>Mean analysis wind speed difference</vt:lpstr>
      <vt:lpstr>Concluding Remarks</vt:lpstr>
      <vt:lpstr>References</vt:lpstr>
      <vt:lpstr>Extra Slides</vt:lpstr>
      <vt:lpstr>Dp from 1D-Var and model best-fit pressure approches</vt:lpstr>
      <vt:lpstr>Dp biases from the model best-fit and 1D-Var (Meteosat-10)</vt:lpstr>
      <vt:lpstr>Dp standard deviations from model best-fit and 1D-Var (Meteosat-10)</vt:lpstr>
      <vt:lpstr>Zonal mean analysis wind speed difference</vt:lpstr>
      <vt:lpstr>Mean analysis wind speed difference</vt:lpstr>
    </vt:vector>
  </TitlesOfParts>
  <Company>Environnement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Laroche,Stephane [CMC]</cp:lastModifiedBy>
  <cp:revision>433</cp:revision>
  <cp:lastPrinted>2018-04-16T15:09:27Z</cp:lastPrinted>
  <dcterms:created xsi:type="dcterms:W3CDTF">2006-02-27T19:58:49Z</dcterms:created>
  <dcterms:modified xsi:type="dcterms:W3CDTF">2018-04-24T21:55:05Z</dcterms:modified>
</cp:coreProperties>
</file>