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477" r:id="rId2"/>
    <p:sldId id="599" r:id="rId3"/>
    <p:sldId id="600" r:id="rId4"/>
    <p:sldId id="359" r:id="rId5"/>
    <p:sldId id="361" r:id="rId6"/>
    <p:sldId id="362" r:id="rId7"/>
    <p:sldId id="364" r:id="rId8"/>
    <p:sldId id="368" r:id="rId9"/>
    <p:sldId id="601" r:id="rId10"/>
    <p:sldId id="371" r:id="rId11"/>
    <p:sldId id="372" r:id="rId12"/>
    <p:sldId id="373" r:id="rId13"/>
    <p:sldId id="602" r:id="rId14"/>
    <p:sldId id="481" r:id="rId15"/>
    <p:sldId id="483" r:id="rId16"/>
    <p:sldId id="484" r:id="rId17"/>
    <p:sldId id="485" r:id="rId18"/>
    <p:sldId id="486" r:id="rId19"/>
    <p:sldId id="487" r:id="rId20"/>
    <p:sldId id="488" r:id="rId21"/>
    <p:sldId id="489" r:id="rId22"/>
    <p:sldId id="490" r:id="rId23"/>
    <p:sldId id="603" r:id="rId24"/>
    <p:sldId id="511" r:id="rId25"/>
    <p:sldId id="512" r:id="rId26"/>
    <p:sldId id="513" r:id="rId27"/>
    <p:sldId id="514" r:id="rId28"/>
    <p:sldId id="515" r:id="rId29"/>
    <p:sldId id="516" r:id="rId30"/>
    <p:sldId id="609" r:id="rId31"/>
    <p:sldId id="610" r:id="rId32"/>
    <p:sldId id="605" r:id="rId33"/>
    <p:sldId id="604" r:id="rId34"/>
    <p:sldId id="606" r:id="rId35"/>
    <p:sldId id="611" r:id="rId36"/>
    <p:sldId id="520" r:id="rId37"/>
    <p:sldId id="521" r:id="rId38"/>
    <p:sldId id="522" r:id="rId39"/>
    <p:sldId id="523" r:id="rId40"/>
    <p:sldId id="524" r:id="rId41"/>
    <p:sldId id="532" r:id="rId42"/>
    <p:sldId id="533" r:id="rId43"/>
    <p:sldId id="534" r:id="rId44"/>
    <p:sldId id="540" r:id="rId45"/>
    <p:sldId id="541" r:id="rId46"/>
    <p:sldId id="542" r:id="rId47"/>
    <p:sldId id="543" r:id="rId48"/>
    <p:sldId id="544" r:id="rId49"/>
    <p:sldId id="545" r:id="rId50"/>
    <p:sldId id="572" r:id="rId51"/>
    <p:sldId id="576" r:id="rId52"/>
    <p:sldId id="577" r:id="rId53"/>
    <p:sldId id="578" r:id="rId54"/>
    <p:sldId id="579" r:id="rId55"/>
    <p:sldId id="580" r:id="rId56"/>
    <p:sldId id="519" r:id="rId57"/>
    <p:sldId id="612" r:id="rId58"/>
    <p:sldId id="616" r:id="rId59"/>
    <p:sldId id="615" r:id="rId60"/>
    <p:sldId id="613" r:id="rId61"/>
    <p:sldId id="614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2677" autoAdjust="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3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5F1F4-D923-BC4D-8C5F-70251D8D3D3C}" type="datetimeFigureOut">
              <a:rPr lang="en-US" smtClean="0"/>
              <a:pPr/>
              <a:t>4/24/18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AFC31-2314-BC4A-ADEB-9C35A5C24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E252A-190D-F442-BC11-E8EB3BEC96BB}" type="datetimeFigureOut">
              <a:rPr lang="en-US" smtClean="0"/>
              <a:pPr/>
              <a:t>4/24/18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7F384-0C1E-F647-B265-9320CC42E3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2143937" y="694332"/>
            <a:ext cx="2570129" cy="342752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477" y="4342517"/>
            <a:ext cx="5483807" cy="411303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Aug-Oct: New</a:t>
            </a:r>
            <a:r>
              <a:rPr lang="en-US" baseline="0" dirty="0" smtClean="0"/>
              <a:t> BUFR: variables naming changes, BUFR tool showed healthy data stream; operation feed and final code changes</a:t>
            </a:r>
          </a:p>
          <a:p>
            <a:r>
              <a:rPr lang="en-US" baseline="0" dirty="0" smtClean="0"/>
              <a:t>Nov/Dec: repositioning G-16 didn’t impact data, stats before and after confirmed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384-0C1E-F647-B265-9320CC42E37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B8D2-D983-3741-BB64-253104649E02}" type="datetime1">
              <a:rPr lang="en-US" smtClean="0"/>
              <a:pPr/>
              <a:t>4/24/18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DEAA-6457-594E-9328-1F897FA727EF}" type="datetime1">
              <a:rPr lang="en-US" smtClean="0"/>
              <a:pPr/>
              <a:t>4/24/18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E101-19BC-E247-8577-61BE812278C6}" type="datetime1">
              <a:rPr lang="en-US" smtClean="0"/>
              <a:pPr/>
              <a:t>4/24/18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7D42-7A2C-C342-9222-8D8E3077BFDC}" type="datetime1">
              <a:rPr lang="en-US" smtClean="0"/>
              <a:pPr/>
              <a:t>4/24/18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C8F4-7935-694C-AA9A-504E33B20D86}" type="datetime1">
              <a:rPr lang="en-US" smtClean="0"/>
              <a:pPr/>
              <a:t>4/24/18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CE47-C7B2-6845-ADE4-BBB1BE04377E}" type="datetime1">
              <a:rPr lang="en-US" smtClean="0"/>
              <a:pPr/>
              <a:t>4/24/18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D8CC4-080A-A642-8E2A-FDE667CCF831}" type="datetime1">
              <a:rPr lang="en-US" smtClean="0"/>
              <a:pPr/>
              <a:t>4/24/18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A5C7-9E22-F946-A6EE-5AF8BF88F9A3}" type="datetime1">
              <a:rPr lang="en-US" smtClean="0"/>
              <a:pPr/>
              <a:t>4/24/18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54AFB-AB55-2042-A6EF-72E9DB2BF72F}" type="datetime1">
              <a:rPr lang="en-US" smtClean="0"/>
              <a:pPr/>
              <a:t>4/24/18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4AAF-CFFF-C44A-8443-5E3C3E4DA97C}" type="datetime1">
              <a:rPr lang="en-US" smtClean="0"/>
              <a:pPr/>
              <a:t>4/24/18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4F2BB-01BD-8B47-8F18-FCE31F916AB9}" type="datetime1">
              <a:rPr lang="en-US" smtClean="0"/>
              <a:pPr/>
              <a:t>4/24/18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5CCD8-2FA9-4B42-B08C-616B31C39C73}" type="datetime1">
              <a:rPr lang="en-US" smtClean="0"/>
              <a:pPr/>
              <a:t>4/24/18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A13CB-3D00-324B-A712-2F9D92101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hyperlink" Target="http://www.emc.ncep.noaa.gov/gmb/STATS/STATS.html" TargetMode="External"/><Relationship Id="rId9" Type="http://schemas.openxmlformats.org/officeDocument/2006/relationships/hyperlink" Target="http://www.emc.ncep.noaa.gov/gmb/STATS_vsdb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7958" y="1068779"/>
            <a:ext cx="774423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/>
              </a:rPr>
              <a:t>Status of Atmospheric Motion Vectors use</a:t>
            </a:r>
          </a:p>
          <a:p>
            <a:r>
              <a:rPr lang="en-US" sz="2400" dirty="0" smtClean="0">
                <a:latin typeface="Century Gothic"/>
              </a:rPr>
              <a:t>in NOAA NCEP weather prediction model</a:t>
            </a:r>
          </a:p>
          <a:p>
            <a:endParaRPr lang="en-US" sz="2400" dirty="0" smtClean="0">
              <a:latin typeface="Century Gothic"/>
            </a:endParaRPr>
          </a:p>
          <a:p>
            <a:endParaRPr lang="en-US" dirty="0" smtClean="0">
              <a:latin typeface="Century Gothic"/>
            </a:endParaRPr>
          </a:p>
          <a:p>
            <a:r>
              <a:rPr lang="en-US" dirty="0">
                <a:latin typeface="Century Gothic"/>
              </a:rPr>
              <a:t>i</a:t>
            </a:r>
            <a:r>
              <a:rPr lang="en-US" dirty="0" smtClean="0">
                <a:latin typeface="Century Gothic"/>
              </a:rPr>
              <a:t>liana Genkova*, Andrew Collard*, John </a:t>
            </a:r>
            <a:r>
              <a:rPr lang="en-US" dirty="0" err="1" smtClean="0">
                <a:latin typeface="Century Gothic"/>
              </a:rPr>
              <a:t>Derber</a:t>
            </a:r>
            <a:r>
              <a:rPr lang="en-US" dirty="0" smtClean="0">
                <a:latin typeface="Century Gothic"/>
              </a:rPr>
              <a:t>** </a:t>
            </a:r>
          </a:p>
          <a:p>
            <a:r>
              <a:rPr lang="en-US" dirty="0" smtClean="0">
                <a:latin typeface="Century Gothic"/>
              </a:rPr>
              <a:t>Sharon </a:t>
            </a:r>
            <a:r>
              <a:rPr lang="en-US" dirty="0" err="1" smtClean="0">
                <a:latin typeface="Century Gothic"/>
              </a:rPr>
              <a:t>Nebuda</a:t>
            </a:r>
            <a:r>
              <a:rPr lang="en-US" dirty="0" smtClean="0">
                <a:latin typeface="Century Gothic"/>
              </a:rPr>
              <a:t>***, Jim Jung***</a:t>
            </a:r>
          </a:p>
          <a:p>
            <a:endParaRPr lang="en-US" dirty="0" smtClean="0">
              <a:latin typeface="Century Gothic"/>
            </a:endParaRPr>
          </a:p>
          <a:p>
            <a:r>
              <a:rPr lang="en-US" dirty="0" smtClean="0">
                <a:latin typeface="Century Gothic"/>
              </a:rPr>
              <a:t>*IMSG for NOAA/NCEP ** NOAA/NCEP</a:t>
            </a:r>
          </a:p>
          <a:p>
            <a:r>
              <a:rPr lang="en-US" dirty="0" smtClean="0">
                <a:latin typeface="Century Gothic"/>
              </a:rPr>
              <a:t>*** CIMSS/University of Wisconsin - Madison</a:t>
            </a:r>
          </a:p>
          <a:p>
            <a:endParaRPr lang="en-US" dirty="0" smtClean="0">
              <a:latin typeface="Century Gothic"/>
            </a:endParaRPr>
          </a:p>
          <a:p>
            <a:endParaRPr lang="en-US" dirty="0" smtClean="0">
              <a:latin typeface="Century Gothic"/>
            </a:endParaRPr>
          </a:p>
          <a:p>
            <a:endParaRPr lang="en-US" dirty="0" smtClean="0">
              <a:latin typeface="Century Gothic"/>
            </a:endParaRPr>
          </a:p>
          <a:p>
            <a:endParaRPr lang="en-US" dirty="0" smtClean="0">
              <a:latin typeface="Century Gothic"/>
            </a:endParaRPr>
          </a:p>
          <a:p>
            <a:endParaRPr lang="en-US" dirty="0" smtClean="0">
              <a:latin typeface="Century Gothic"/>
            </a:endParaRPr>
          </a:p>
          <a:p>
            <a:endParaRPr lang="en-US" dirty="0" smtClean="0">
              <a:latin typeface="Century Gothic"/>
            </a:endParaRPr>
          </a:p>
          <a:p>
            <a:r>
              <a:rPr lang="en-US" dirty="0" smtClean="0">
                <a:latin typeface="Century Gothic"/>
              </a:rPr>
              <a:t>14th International Winds Workshop</a:t>
            </a:r>
          </a:p>
          <a:p>
            <a:r>
              <a:rPr lang="en-US" dirty="0" smtClean="0">
                <a:latin typeface="Century Gothic"/>
              </a:rPr>
              <a:t>22-27 April 2018, </a:t>
            </a:r>
            <a:r>
              <a:rPr lang="en-US" dirty="0" err="1" smtClean="0">
                <a:latin typeface="Century Gothic"/>
              </a:rPr>
              <a:t>Jeju</a:t>
            </a:r>
            <a:r>
              <a:rPr lang="en-US" dirty="0" smtClean="0">
                <a:latin typeface="Century Gothic"/>
              </a:rPr>
              <a:t> City, South Korea</a:t>
            </a:r>
          </a:p>
          <a:p>
            <a:endParaRPr lang="en-US" dirty="0">
              <a:latin typeface="Century Gothic"/>
            </a:endParaRPr>
          </a:p>
        </p:txBody>
      </p:sp>
      <p:pic>
        <p:nvPicPr>
          <p:cNvPr id="3" name="Picture 2" descr="1653594_10152219880703288_300866066_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75" y="4143375"/>
            <a:ext cx="1333500" cy="1333500"/>
          </a:xfrm>
          <a:prstGeom prst="rect">
            <a:avLst/>
          </a:prstGeom>
        </p:spPr>
      </p:pic>
      <p:pic>
        <p:nvPicPr>
          <p:cNvPr id="5" name="Picture 4" descr="2000px-NOAA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5" y="4016375"/>
            <a:ext cx="1333500" cy="1333500"/>
          </a:xfrm>
          <a:prstGeom prst="rect">
            <a:avLst/>
          </a:prstGeom>
        </p:spPr>
      </p:pic>
      <p:pic>
        <p:nvPicPr>
          <p:cNvPr id="6" name="Picture 5" descr="CIMSS_logo_print_multicolor_glow_PNG_14x10i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875" y="4120696"/>
            <a:ext cx="1476375" cy="105455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640" y="944851"/>
            <a:ext cx="9753600" cy="5436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7243" y="459038"/>
            <a:ext cx="416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O-B fit to Normal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8760" y="906504"/>
            <a:ext cx="9753600" cy="5645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7242" y="459038"/>
            <a:ext cx="578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O-B PDF: shows strong similarity between M-8 and M-10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6004" y="1618842"/>
            <a:ext cx="75273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b="1" dirty="0" smtClean="0">
                <a:latin typeface="Century Gothic"/>
              </a:rPr>
              <a:t>Final thoughts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dirty="0" smtClean="0">
                <a:latin typeface="Century Gothic"/>
              </a:rPr>
              <a:t>Met-8 </a:t>
            </a:r>
            <a:r>
              <a:rPr lang="en-US" dirty="0" err="1" smtClean="0">
                <a:latin typeface="Century Gothic"/>
              </a:rPr>
              <a:t>AMVs</a:t>
            </a:r>
            <a:r>
              <a:rPr lang="en-US" dirty="0" smtClean="0">
                <a:latin typeface="Century Gothic"/>
              </a:rPr>
              <a:t> were thinned in the experiment, to match the current operational counts from Met-7 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dirty="0" smtClean="0">
                <a:latin typeface="Century Gothic"/>
              </a:rPr>
              <a:t>Met-7 and Met-8  are of comparable quality, and depending on the altitude and the counts, one or the other is slightly superior (~0.5m/s)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dirty="0" smtClean="0">
                <a:latin typeface="Century Gothic"/>
              </a:rPr>
              <a:t>Both, Met-7 and Met-8’s  O-B profiles are similar to Met-10, Bias &lt;= 1.5m/s and RMS &lt;= 6m/s </a:t>
            </a:r>
            <a:br>
              <a:rPr lang="en-US" dirty="0" smtClean="0">
                <a:latin typeface="Century Gothic"/>
              </a:rPr>
            </a:br>
            <a:endParaRPr lang="en-US" dirty="0" smtClean="0">
              <a:latin typeface="Century Gothic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341" y="1037812"/>
            <a:ext cx="867933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/>
              </a:rPr>
              <a:t>Outline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transitions: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	- From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7 to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8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	- </a:t>
            </a:r>
            <a:r>
              <a:rPr lang="en-GB" b="1" dirty="0" smtClean="0">
                <a:latin typeface="Century Gothic"/>
              </a:rPr>
              <a:t>From </a:t>
            </a:r>
            <a:r>
              <a:rPr lang="en-GB" b="1" dirty="0" err="1" smtClean="0">
                <a:latin typeface="Century Gothic"/>
              </a:rPr>
              <a:t>Meteosat</a:t>
            </a:r>
            <a:r>
              <a:rPr lang="en-GB" b="1" dirty="0" smtClean="0">
                <a:latin typeface="Century Gothic"/>
              </a:rPr>
              <a:t> 10 to </a:t>
            </a:r>
            <a:r>
              <a:rPr lang="en-GB" b="1" dirty="0" err="1" smtClean="0">
                <a:latin typeface="Century Gothic"/>
              </a:rPr>
              <a:t>Meteosat</a:t>
            </a:r>
            <a:r>
              <a:rPr lang="en-GB" b="1" dirty="0" smtClean="0">
                <a:latin typeface="Century Gothic"/>
              </a:rPr>
              <a:t> 11 winds </a:t>
            </a:r>
            <a:r>
              <a:rPr lang="en-GB" dirty="0" smtClean="0">
                <a:latin typeface="Century Gothic"/>
              </a:rPr>
              <a:t>– early 2018</a:t>
            </a:r>
            <a:r>
              <a:rPr lang="en-GB" b="1" dirty="0" smtClean="0">
                <a:latin typeface="Century Gothic"/>
              </a:rPr>
              <a:t>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Preliminary evaluation of </a:t>
            </a:r>
            <a:r>
              <a:rPr lang="en-GB" dirty="0" err="1" smtClean="0">
                <a:latin typeface="Century Gothic"/>
              </a:rPr>
              <a:t>Himawary</a:t>
            </a:r>
            <a:r>
              <a:rPr lang="en-GB" dirty="0" smtClean="0">
                <a:latin typeface="Century Gothic"/>
              </a:rPr>
              <a:t> 9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Quick peek at INSAT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Evaluating and Assimilating GOES-16 winds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What’s next?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200" dirty="0" smtClean="0">
              <a:latin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447" y="-66164"/>
            <a:ext cx="9144447" cy="7048104"/>
            <a:chOff x="-447" y="-66164"/>
            <a:chExt cx="9144447" cy="7048104"/>
          </a:xfrm>
        </p:grpSpPr>
        <p:pic>
          <p:nvPicPr>
            <p:cNvPr id="3" name="Picture 2" descr="Satdump_meteosat_counts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47" y="-66164"/>
              <a:ext cx="9098543" cy="682390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545360" y="6058610"/>
              <a:ext cx="759864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0       6        12     18     0       6        12     18      0       6        12     18</a:t>
              </a:r>
            </a:p>
            <a:p>
              <a:r>
                <a:rPr lang="en-US" dirty="0" smtClean="0"/>
                <a:t>2018-02-06                  2018-02-07                  2018-02-08   </a:t>
              </a:r>
            </a:p>
            <a:p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27871" y="0"/>
            <a:ext cx="612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M10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0000FF"/>
                </a:solidFill>
              </a:rPr>
              <a:t>M11 </a:t>
            </a:r>
            <a:r>
              <a:rPr lang="en-US" dirty="0" smtClean="0"/>
              <a:t>AMV counts from </a:t>
            </a:r>
            <a:r>
              <a:rPr lang="en-US" dirty="0" err="1" smtClean="0"/>
              <a:t>satwnd.gdas</a:t>
            </a:r>
            <a:r>
              <a:rPr lang="en-US" dirty="0" smtClean="0"/>
              <a:t> files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707" y="675150"/>
            <a:ext cx="1527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1=IR  </a:t>
            </a:r>
          </a:p>
          <a:p>
            <a:r>
              <a:rPr lang="en-US" sz="1600" dirty="0" smtClean="0"/>
              <a:t>2=VIS</a:t>
            </a: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3=WVCT</a:t>
            </a:r>
          </a:p>
          <a:p>
            <a:r>
              <a:rPr lang="en-US" sz="1600" dirty="0" smtClean="0">
                <a:sym typeface="Wingdings"/>
              </a:rPr>
              <a:t>5=WVCA</a:t>
            </a:r>
          </a:p>
          <a:p>
            <a:endParaRPr lang="en-US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10_M11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07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IR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10_M11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07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VIS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10_M11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76495"/>
            <a:ext cx="131584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</a:t>
            </a:r>
            <a:r>
              <a:rPr lang="en-US" sz="2400" b="1" dirty="0" smtClean="0"/>
              <a:t>WVCT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10_M11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" y="0"/>
            <a:ext cx="9078071" cy="6808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76495"/>
            <a:ext cx="131584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</a:t>
            </a:r>
            <a:r>
              <a:rPr lang="en-US" sz="2400" b="1" dirty="0" smtClean="0"/>
              <a:t>WVCA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8422" y="1301016"/>
            <a:ext cx="69703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dirty="0" smtClean="0">
                <a:latin typeface="Century Gothic"/>
              </a:rPr>
              <a:t>GSI experiment: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dirty="0" err="1" smtClean="0">
                <a:latin typeface="Century Gothic"/>
              </a:rPr>
              <a:t>Meteosat</a:t>
            </a:r>
            <a:r>
              <a:rPr lang="en-US" dirty="0" smtClean="0">
                <a:latin typeface="Century Gothic"/>
              </a:rPr>
              <a:t> 8   – use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dirty="0" err="1" smtClean="0">
                <a:latin typeface="Century Gothic"/>
              </a:rPr>
              <a:t>Meteosat</a:t>
            </a:r>
            <a:r>
              <a:rPr lang="en-US" dirty="0" smtClean="0">
                <a:latin typeface="Century Gothic"/>
              </a:rPr>
              <a:t> 11 – use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dirty="0" err="1" smtClean="0">
                <a:latin typeface="Century Gothic"/>
              </a:rPr>
              <a:t>Meteosat</a:t>
            </a:r>
            <a:r>
              <a:rPr lang="en-US" dirty="0" smtClean="0">
                <a:latin typeface="Century Gothic"/>
              </a:rPr>
              <a:t> 10 – monitor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dirty="0" smtClean="0">
                <a:latin typeface="Century Gothic"/>
              </a:rPr>
              <a:t>Parallel run @ T670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dirty="0" smtClean="0">
                <a:latin typeface="Century Gothic"/>
              </a:rPr>
              <a:t>One month long, but plots only from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dirty="0" smtClean="0">
                <a:latin typeface="Century Gothic"/>
              </a:rPr>
              <a:t>2018-02-06 06z – 2018-02-10-12z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341" y="1037812"/>
            <a:ext cx="867933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/>
              </a:rPr>
              <a:t>Outline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transitions: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	- From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7 to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8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	- From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10 to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11 winds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Preliminary evaluation of </a:t>
            </a:r>
            <a:r>
              <a:rPr lang="en-GB" dirty="0" err="1" smtClean="0">
                <a:latin typeface="Century Gothic"/>
              </a:rPr>
              <a:t>Himawary</a:t>
            </a:r>
            <a:r>
              <a:rPr lang="en-GB" dirty="0" smtClean="0">
                <a:latin typeface="Century Gothic"/>
              </a:rPr>
              <a:t> 9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Quick peek at INSAT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Evaluating and Assimilating GOES-16 winds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What’s next?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200" dirty="0" smtClean="0">
              <a:latin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11_20180206_2018021012_243_OB_O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07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VIS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11_20180206_2018021012_253_OB_O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07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IR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11_20180206_2018021012_254_OB_O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5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07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WV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341" y="1037812"/>
            <a:ext cx="867933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/>
              </a:rPr>
              <a:t>Outline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transitions: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	- From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7 to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8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	- From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10 to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11 winds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b="1" dirty="0" smtClean="0">
                <a:latin typeface="Century Gothic"/>
              </a:rPr>
              <a:t>Preliminary evaluation of </a:t>
            </a:r>
            <a:r>
              <a:rPr lang="en-GB" b="1" dirty="0" err="1" smtClean="0">
                <a:latin typeface="Century Gothic"/>
              </a:rPr>
              <a:t>Himawary</a:t>
            </a:r>
            <a:r>
              <a:rPr lang="en-GB" b="1" dirty="0" smtClean="0">
                <a:latin typeface="Century Gothic"/>
              </a:rPr>
              <a:t> 9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Quick peek at INSAT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Evaluating and Assimilating GOES-16 winds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What’s next?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200" dirty="0" smtClean="0">
              <a:latin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m8_Him9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907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IR</a:t>
            </a:r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m8_Him9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1"/>
            <a:ext cx="9145588" cy="6859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07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VIS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m8_Him9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2539" y="0"/>
            <a:ext cx="10907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</a:t>
            </a:r>
            <a:r>
              <a:rPr lang="en-US" sz="2400" b="1" dirty="0" smtClean="0"/>
              <a:t>WVCT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dump_Himawari_coun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71" y="427085"/>
            <a:ext cx="8295919" cy="6221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2760" y="314560"/>
            <a:ext cx="270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Century Gothic"/>
              </a:rPr>
              <a:t>Himawari</a:t>
            </a:r>
            <a:r>
              <a:rPr lang="en-GB" dirty="0" smtClean="0">
                <a:latin typeface="Century Gothic"/>
              </a:rPr>
              <a:t> counts series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m9_201802_242_OB_O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95" y="482321"/>
            <a:ext cx="8500905" cy="6375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907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VIS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041825" y="482321"/>
            <a:ext cx="6045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COUNTS                              BIAS                                   RMS</a:t>
            </a:r>
            <a:endParaRPr lang="en-US" sz="2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m9_201802_252_OB_O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83" y="385801"/>
            <a:ext cx="8607317" cy="6455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907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IR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041825" y="482321"/>
            <a:ext cx="6045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COUNTS                              BIAS                                   RMS</a:t>
            </a:r>
            <a:endParaRPr lang="en-US" sz="20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341" y="1037812"/>
            <a:ext cx="867933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/>
              </a:rPr>
              <a:t>Outline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transitions: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	- </a:t>
            </a:r>
            <a:r>
              <a:rPr lang="en-GB" b="1" dirty="0" smtClean="0">
                <a:latin typeface="Century Gothic"/>
              </a:rPr>
              <a:t>From </a:t>
            </a:r>
            <a:r>
              <a:rPr lang="en-GB" b="1" dirty="0" err="1" smtClean="0">
                <a:latin typeface="Century Gothic"/>
              </a:rPr>
              <a:t>Meteosat</a:t>
            </a:r>
            <a:r>
              <a:rPr lang="en-GB" b="1" dirty="0" smtClean="0">
                <a:latin typeface="Century Gothic"/>
              </a:rPr>
              <a:t> 7 to </a:t>
            </a:r>
            <a:r>
              <a:rPr lang="en-GB" b="1" dirty="0" err="1" smtClean="0">
                <a:latin typeface="Century Gothic"/>
              </a:rPr>
              <a:t>Meteosat</a:t>
            </a:r>
            <a:r>
              <a:rPr lang="en-GB" b="1" dirty="0" smtClean="0">
                <a:latin typeface="Century Gothic"/>
              </a:rPr>
              <a:t> 8 winds – </a:t>
            </a:r>
            <a:r>
              <a:rPr lang="en-GB" dirty="0" smtClean="0">
                <a:latin typeface="Century Gothic"/>
              </a:rPr>
              <a:t>early 2017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	- From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10 to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11 winds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Preliminary evaluation of </a:t>
            </a:r>
            <a:r>
              <a:rPr lang="en-GB" dirty="0" err="1" smtClean="0">
                <a:latin typeface="Century Gothic"/>
              </a:rPr>
              <a:t>Himawary</a:t>
            </a:r>
            <a:r>
              <a:rPr lang="en-GB" dirty="0" smtClean="0">
                <a:latin typeface="Century Gothic"/>
              </a:rPr>
              <a:t> 9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Quick peek at INSAT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Evaluating and Assimilating GOES-16 winds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What’s next?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200" dirty="0" smtClean="0">
              <a:latin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m9_201802_250_OB_O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96" y="482321"/>
            <a:ext cx="8500906" cy="6375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07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WV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041825" y="482321"/>
            <a:ext cx="6045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COUNTS                              BIAS                                   RMS</a:t>
            </a:r>
            <a:endParaRPr lang="en-US" sz="2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341" y="1037812"/>
            <a:ext cx="867933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/>
              </a:rPr>
              <a:t>Outline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transitions: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	- From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7 to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8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	- From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10 to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11 winds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Preliminary evaluation of </a:t>
            </a:r>
            <a:r>
              <a:rPr lang="en-GB" dirty="0" err="1" smtClean="0">
                <a:latin typeface="Century Gothic"/>
              </a:rPr>
              <a:t>Himawary</a:t>
            </a:r>
            <a:r>
              <a:rPr lang="en-GB" dirty="0" smtClean="0">
                <a:latin typeface="Century Gothic"/>
              </a:rPr>
              <a:t> 9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b="1" dirty="0" smtClean="0">
                <a:latin typeface="Century Gothic"/>
              </a:rPr>
              <a:t>Quick peek at INSAT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Evaluating and Assimilating GOES-16 winds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What’s next?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200" dirty="0" smtClean="0">
              <a:latin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at_M8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9485"/>
            <a:ext cx="10907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VIS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at_M8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74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07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IR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at_M8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907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WV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341" y="1037812"/>
            <a:ext cx="867933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/>
              </a:rPr>
              <a:t>Outline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transitions: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	- From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7 to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8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	- From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10 to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11 winds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Preliminary evaluation of </a:t>
            </a:r>
            <a:r>
              <a:rPr lang="en-GB" dirty="0" err="1" smtClean="0">
                <a:latin typeface="Century Gothic"/>
              </a:rPr>
              <a:t>Himawary</a:t>
            </a:r>
            <a:r>
              <a:rPr lang="en-GB" dirty="0" smtClean="0">
                <a:latin typeface="Century Gothic"/>
              </a:rPr>
              <a:t> 9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Quick peek at INSAT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b="1" dirty="0" smtClean="0">
                <a:latin typeface="Century Gothic"/>
              </a:rPr>
              <a:t>Evaluating and Assimilating GOES-16 winds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What’s next?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200" dirty="0" smtClean="0">
              <a:latin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body"/>
          </p:nvPr>
        </p:nvSpPr>
        <p:spPr>
          <a:xfrm>
            <a:off x="179388" y="188913"/>
            <a:ext cx="8713787" cy="6669087"/>
          </a:xfrm>
          <a:ln/>
        </p:spPr>
        <p:txBody>
          <a:bodyPr anchor="t">
            <a:noAutofit/>
          </a:bodyPr>
          <a:lstStyle/>
          <a:p>
            <a:pPr marL="339725" indent="-339725">
              <a:lnSpc>
                <a:spcPct val="10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200" dirty="0" smtClean="0">
                <a:latin typeface="Century Gothic"/>
              </a:rPr>
              <a:t>Preliminary GOES-R-like winds evaluation in GSI (from IWW13)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200" dirty="0" smtClean="0">
              <a:latin typeface="Century Gothic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i="1" dirty="0" smtClean="0">
                <a:latin typeface="Century Gothic"/>
                <a:ea typeface="+mn-ea"/>
                <a:cs typeface="+mn-cs"/>
              </a:rPr>
              <a:t>GOES-R-like winds</a:t>
            </a:r>
            <a:r>
              <a:rPr lang="en-GB" sz="1800" dirty="0" smtClean="0">
                <a:latin typeface="Century Gothic"/>
                <a:ea typeface="+mn-ea"/>
                <a:cs typeface="+mn-cs"/>
              </a:rPr>
              <a:t> – retrieved with Nested Tracking algorithm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dirty="0" smtClean="0">
                <a:latin typeface="Century Gothic"/>
                <a:ea typeface="+mn-ea"/>
                <a:cs typeface="+mn-cs"/>
              </a:rPr>
              <a:t>                                  (developed for GOES-R) from GOES-13/15 imagery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dirty="0" smtClean="0">
                <a:latin typeface="Century Gothic"/>
                <a:ea typeface="+mn-ea"/>
                <a:cs typeface="+mn-cs"/>
              </a:rPr>
              <a:t>	                         </a:t>
            </a:r>
            <a:r>
              <a:rPr lang="en-GB" sz="1800" dirty="0" smtClean="0">
                <a:latin typeface="Century Gothic"/>
              </a:rPr>
              <a:t> – observations from NESDIS STAR</a:t>
            </a:r>
            <a:endParaRPr lang="en-GB" sz="1800" dirty="0" smtClean="0">
              <a:latin typeface="Century Gothic"/>
              <a:ea typeface="+mn-ea"/>
              <a:cs typeface="+mn-cs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i="1" dirty="0" smtClean="0">
                <a:latin typeface="Century Gothic"/>
                <a:ea typeface="+mn-ea"/>
                <a:cs typeface="+mn-cs"/>
              </a:rPr>
              <a:t>Setup: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dirty="0" smtClean="0">
                <a:latin typeface="Century Gothic"/>
              </a:rPr>
              <a:t>3D-</a:t>
            </a:r>
            <a:r>
              <a:rPr lang="en-GB" sz="1800" dirty="0" smtClean="0">
                <a:latin typeface="Century Gothic"/>
                <a:ea typeface="+mn-ea"/>
                <a:cs typeface="+mn-cs"/>
              </a:rPr>
              <a:t>Hybrid</a:t>
            </a:r>
            <a:r>
              <a:rPr lang="en-GB" sz="1800" dirty="0" smtClean="0">
                <a:latin typeface="Century Gothic"/>
              </a:rPr>
              <a:t> run, GFS at T670, GSI at T254, </a:t>
            </a:r>
            <a:r>
              <a:rPr lang="en-GB" sz="1800" dirty="0" err="1" smtClean="0">
                <a:latin typeface="Century Gothic"/>
              </a:rPr>
              <a:t>EnKF</a:t>
            </a:r>
            <a:r>
              <a:rPr lang="en-GB" sz="1800" dirty="0" smtClean="0">
                <a:latin typeface="Century Gothic"/>
              </a:rPr>
              <a:t> at T254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Symbol" pitchFamily="-84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dirty="0" smtClean="0">
                <a:latin typeface="Century Gothic"/>
              </a:rPr>
              <a:t>64 Pressure levels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Symbol" pitchFamily="-84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dirty="0" smtClean="0">
                <a:latin typeface="Century Gothic"/>
              </a:rPr>
              <a:t>20140101- 20140201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Symbol" pitchFamily="-84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dirty="0" smtClean="0">
                <a:latin typeface="Century Gothic"/>
              </a:rPr>
              <a:t>Verification against operational </a:t>
            </a:r>
            <a:r>
              <a:rPr lang="en-GB" sz="1800" dirty="0">
                <a:latin typeface="Century Gothic"/>
              </a:rPr>
              <a:t>analysis</a:t>
            </a:r>
            <a:endParaRPr lang="en-GB" sz="1800" dirty="0" smtClean="0">
              <a:latin typeface="Century Gothic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800" dirty="0">
              <a:latin typeface="Century Gothic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i="1" dirty="0" smtClean="0">
                <a:latin typeface="Century Gothic"/>
              </a:rPr>
              <a:t>Used </a:t>
            </a:r>
            <a:r>
              <a:rPr lang="en-GB" sz="1800" i="1" dirty="0" err="1" smtClean="0">
                <a:latin typeface="Century Gothic"/>
              </a:rPr>
              <a:t>AMVs</a:t>
            </a:r>
            <a:r>
              <a:rPr lang="en-GB" sz="1800" i="1" dirty="0" smtClean="0">
                <a:latin typeface="Century Gothic"/>
              </a:rPr>
              <a:t>: 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dirty="0" err="1" smtClean="0">
                <a:latin typeface="Century Gothic"/>
              </a:rPr>
              <a:t>Meteosat</a:t>
            </a:r>
            <a:r>
              <a:rPr lang="en-GB" sz="1800" dirty="0">
                <a:latin typeface="Century Gothic"/>
              </a:rPr>
              <a:t>, MTSAT</a:t>
            </a:r>
            <a:r>
              <a:rPr lang="en-GB" sz="1800" dirty="0" smtClean="0">
                <a:latin typeface="Century Gothic"/>
              </a:rPr>
              <a:t>-2 and MODIS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800" dirty="0" smtClean="0">
              <a:latin typeface="Century Gothic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b="1" i="1" dirty="0" smtClean="0">
                <a:latin typeface="Century Gothic"/>
              </a:rPr>
              <a:t>New</a:t>
            </a:r>
            <a:r>
              <a:rPr lang="en-GB" sz="1800" i="1" dirty="0" smtClean="0">
                <a:latin typeface="Century Gothic"/>
              </a:rPr>
              <a:t>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b="1" dirty="0" smtClean="0">
                <a:latin typeface="Century Gothic"/>
              </a:rPr>
              <a:t>*</a:t>
            </a:r>
            <a:r>
              <a:rPr lang="en-GB" sz="1800" dirty="0" smtClean="0">
                <a:latin typeface="Century Gothic"/>
              </a:rPr>
              <a:t> GOES-R-like winds replace GOES-13/15 winds for synoptic times 0, 6, 12, 18 Z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b="1" dirty="0" smtClean="0">
                <a:latin typeface="Century Gothic"/>
              </a:rPr>
              <a:t>*</a:t>
            </a:r>
            <a:r>
              <a:rPr lang="en-GB" sz="1800" dirty="0" smtClean="0">
                <a:latin typeface="Century Gothic"/>
              </a:rPr>
              <a:t> </a:t>
            </a:r>
            <a:r>
              <a:rPr lang="en-GB" sz="1800" dirty="0" err="1" smtClean="0">
                <a:latin typeface="Century Gothic"/>
              </a:rPr>
              <a:t>ObsError_GOES</a:t>
            </a:r>
            <a:r>
              <a:rPr lang="en-GB" sz="1800" dirty="0" smtClean="0">
                <a:latin typeface="Century Gothic"/>
              </a:rPr>
              <a:t>-R  =  </a:t>
            </a:r>
            <a:r>
              <a:rPr lang="en-GB" sz="1800" dirty="0" err="1" smtClean="0">
                <a:latin typeface="Century Gothic"/>
              </a:rPr>
              <a:t>ObsError</a:t>
            </a:r>
            <a:r>
              <a:rPr lang="en-GB" sz="1800" dirty="0" smtClean="0">
                <a:latin typeface="Century Gothic"/>
              </a:rPr>
              <a:t> * 0.5</a:t>
            </a:r>
          </a:p>
          <a:p>
            <a:pPr algn="l"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b="1" dirty="0" smtClean="0">
                <a:latin typeface="Century Gothic"/>
              </a:rPr>
              <a:t>*</a:t>
            </a:r>
            <a:r>
              <a:rPr lang="en-GB" sz="1800" dirty="0" smtClean="0">
                <a:latin typeface="Century Gothic"/>
              </a:rPr>
              <a:t> PCT1 </a:t>
            </a:r>
            <a:r>
              <a:rPr lang="en-US" sz="1800" dirty="0" smtClean="0">
                <a:solidFill>
                  <a:srgbClr val="1A1A1A"/>
                </a:solidFill>
                <a:latin typeface="ArialMT"/>
              </a:rPr>
              <a:t>∈</a:t>
            </a:r>
            <a:r>
              <a:rPr lang="en-GB" sz="1800" dirty="0" smtClean="0">
                <a:latin typeface="Century Gothic"/>
              </a:rPr>
              <a:t> [0.04 0.5]  , </a:t>
            </a:r>
            <a:r>
              <a:rPr lang="en-US" sz="1800" dirty="0" smtClean="0">
                <a:latin typeface="Century Gothic"/>
              </a:rPr>
              <a:t>nested tracking parameter, a measure of the cluster standard deviation (BT) divided by the distance the cluster traveled between images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800" dirty="0" smtClean="0">
              <a:latin typeface="Century Gothic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i="1" dirty="0" smtClean="0">
                <a:latin typeface="Century Gothic"/>
              </a:rPr>
              <a:t>All winds subject </a:t>
            </a:r>
            <a:r>
              <a:rPr lang="en-GB" sz="1800" i="1" dirty="0">
                <a:latin typeface="Century Gothic"/>
              </a:rPr>
              <a:t>to quality control and thinning as</a:t>
            </a:r>
            <a:r>
              <a:rPr lang="en-GB" sz="1800" i="1" dirty="0" smtClean="0">
                <a:latin typeface="Century Gothic"/>
              </a:rPr>
              <a:t> in operations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dirty="0" smtClean="0">
                <a:latin typeface="Century Gothic"/>
              </a:rPr>
              <a:t>( read_satwnd.f90, setupw.f90, </a:t>
            </a:r>
            <a:r>
              <a:rPr lang="en-GB" sz="1800" dirty="0" err="1" smtClean="0">
                <a:latin typeface="Century Gothic"/>
              </a:rPr>
              <a:t>prepobs_errtable.global</a:t>
            </a:r>
            <a:r>
              <a:rPr lang="en-GB" sz="1800" dirty="0" smtClean="0">
                <a:latin typeface="Century Gothic"/>
              </a:rPr>
              <a:t>, </a:t>
            </a:r>
            <a:r>
              <a:rPr lang="en-GB" sz="1800" dirty="0" err="1" smtClean="0">
                <a:latin typeface="Century Gothic"/>
              </a:rPr>
              <a:t>global_convinfo.txt</a:t>
            </a:r>
            <a:r>
              <a:rPr lang="en-GB" sz="1800" dirty="0" smtClean="0">
                <a:latin typeface="Century Gothic"/>
              </a:rPr>
              <a:t> 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msdieoff_WIND_P200_G2T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msdieoff_WIND_P850_G2T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mspmean_WIND_G2T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91280"/>
            <a:ext cx="6858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22257" y="1397000"/>
          <a:ext cx="847342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492"/>
                <a:gridCol w="941492"/>
                <a:gridCol w="941492"/>
                <a:gridCol w="941492"/>
                <a:gridCol w="941492"/>
                <a:gridCol w="941492"/>
                <a:gridCol w="941492"/>
                <a:gridCol w="941492"/>
                <a:gridCol w="94149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21Z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23Z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00Z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01Z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02Z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03Z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All 6h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Met-7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2558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4125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15959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Met-8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29331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29056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30336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33861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38530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44746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205860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32005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32052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30995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30771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31032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33081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188936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22259" y="3507201"/>
          <a:ext cx="847342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4685"/>
                <a:gridCol w="1694685"/>
                <a:gridCol w="1694685"/>
                <a:gridCol w="1694685"/>
                <a:gridCol w="169468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All 6h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VIS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WV (cloud top)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Clear Air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WV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Met-7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1327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11548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3084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Met-8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 smtClean="0"/>
                        <a:t>32239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62979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67113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43529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3590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67237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74250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43859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2259" y="815187"/>
            <a:ext cx="847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2016-12-12 0Z AMV counts per retrieval time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2257" y="3137869"/>
            <a:ext cx="847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2016-12-12 0Z AMV counts per spectral type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6529" y="321834"/>
            <a:ext cx="78681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Hourly </a:t>
            </a:r>
            <a:r>
              <a:rPr lang="en-US" sz="2200" dirty="0" err="1" smtClean="0"/>
              <a:t>AMVs</a:t>
            </a:r>
            <a:r>
              <a:rPr lang="en-US" sz="2200" dirty="0" smtClean="0"/>
              <a:t> counts &amp; counts by spectral type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514" y="217938"/>
            <a:ext cx="8507114" cy="7201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200" dirty="0" smtClean="0">
                <a:latin typeface="Century Gothic"/>
                <a:ea typeface="+mj-ea"/>
                <a:cs typeface="+mj-cs"/>
              </a:rPr>
              <a:t>Operational GOES-16 (post launch GOES-R) winds status 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sz="2200" dirty="0" smtClean="0">
              <a:latin typeface="Century Gothic"/>
              <a:ea typeface="+mj-ea"/>
              <a:cs typeface="+mj-cs"/>
            </a:endParaRPr>
          </a:p>
          <a:p>
            <a:pPr>
              <a:buFont typeface="Wingdings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200" dirty="0" smtClean="0">
                <a:latin typeface="Century Gothic"/>
                <a:ea typeface="+mj-ea"/>
                <a:cs typeface="+mj-cs"/>
              </a:rPr>
              <a:t>July 2017 – WMO approved new BUFR format table</a:t>
            </a:r>
          </a:p>
          <a:p>
            <a:pPr>
              <a:buFont typeface="Wingdings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200" dirty="0" smtClean="0">
                <a:latin typeface="Century Gothic"/>
              </a:rPr>
              <a:t>August – October 2017 – final BUFR adjustments and tests; height assignment updates implemented; operational feed finalized; </a:t>
            </a:r>
          </a:p>
          <a:p>
            <a:pPr>
              <a:buFont typeface="Wingdings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200" dirty="0" smtClean="0">
                <a:latin typeface="Century Gothic"/>
              </a:rPr>
              <a:t>November 2017 – real data for comprehensive GOES-R </a:t>
            </a:r>
            <a:r>
              <a:rPr lang="en-US" sz="2200" dirty="0" err="1" smtClean="0">
                <a:latin typeface="Century Gothic"/>
              </a:rPr>
              <a:t>AMVs</a:t>
            </a:r>
            <a:r>
              <a:rPr lang="en-US" sz="2200" dirty="0" smtClean="0">
                <a:latin typeface="Century Gothic"/>
              </a:rPr>
              <a:t> evaluation</a:t>
            </a:r>
          </a:p>
          <a:p>
            <a:pPr>
              <a:buFont typeface="Wingdings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200" dirty="0" smtClean="0">
                <a:latin typeface="Century Gothic"/>
              </a:rPr>
              <a:t>December 2017 – GOES-16 moved to permanent location; AMV product not impacted </a:t>
            </a:r>
          </a:p>
          <a:p>
            <a:pPr>
              <a:buFont typeface="Wingdings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200" dirty="0" smtClean="0">
                <a:latin typeface="Century Gothic"/>
              </a:rPr>
              <a:t>21 Dec 2017 -  monitoring GOES-16 in operation</a:t>
            </a:r>
          </a:p>
          <a:p>
            <a:pPr>
              <a:buFont typeface="Wingdings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200" dirty="0" smtClean="0">
                <a:latin typeface="Century Gothic"/>
              </a:rPr>
              <a:t>5 Jan 2018 – started assimilating GOES-16 </a:t>
            </a:r>
            <a:r>
              <a:rPr lang="en-US" sz="2200" dirty="0" err="1" smtClean="0">
                <a:latin typeface="Century Gothic"/>
              </a:rPr>
              <a:t>AMVs</a:t>
            </a:r>
            <a:endParaRPr lang="en-US" sz="2200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200" i="1" dirty="0" smtClean="0">
                <a:latin typeface="Century Gothic"/>
              </a:rPr>
              <a:t>An accelerated implementation schedule was necessary to ensure continuity of GOES-E winds after GOES-13 winds were switched off. At the moment IR cloud-top, WV cloud-top and WV clear-sky winds are actively assimilated.</a:t>
            </a:r>
          </a:p>
          <a:p>
            <a:pPr>
              <a:buFont typeface="Wingdings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2200" dirty="0" smtClean="0">
                <a:latin typeface="Century Gothic"/>
              </a:rPr>
              <a:t>Data quality is similar/better that seen from previous GOES satellites. Work continues to understand data better, to ensure positive FC impact and to include VIS and SWIR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sz="2200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sz="2200" dirty="0" smtClean="0">
              <a:latin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94077" y="554772"/>
            <a:ext cx="147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</a:t>
            </a:r>
            <a:endParaRPr lang="en-US" dirty="0"/>
          </a:p>
        </p:txBody>
      </p:sp>
      <p:pic>
        <p:nvPicPr>
          <p:cNvPr id="6" name="Picture 5" descr="G16_thin_OA_245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9" y="938703"/>
            <a:ext cx="9144001" cy="46609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5400000" flipH="1" flipV="1">
            <a:off x="3175001" y="3189938"/>
            <a:ext cx="3781207" cy="1588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98414" y="2923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Century Gothic"/>
              </a:rPr>
              <a:t>Thinning test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77293" y="554772"/>
            <a:ext cx="147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WV CT</a:t>
            </a:r>
            <a:endParaRPr lang="en-US" dirty="0"/>
          </a:p>
        </p:txBody>
      </p:sp>
      <p:pic>
        <p:nvPicPr>
          <p:cNvPr id="6" name="Picture 5" descr="G16_thin_OA_246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118"/>
            <a:ext cx="9144001" cy="46609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 flipH="1" flipV="1">
            <a:off x="2488895" y="3189938"/>
            <a:ext cx="3781207" cy="1588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98414" y="2923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Century Gothic"/>
              </a:rPr>
              <a:t>Thinning test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87519" y="554772"/>
            <a:ext cx="147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WV CA</a:t>
            </a:r>
            <a:endParaRPr lang="en-US" dirty="0"/>
          </a:p>
        </p:txBody>
      </p:sp>
      <p:pic>
        <p:nvPicPr>
          <p:cNvPr id="5" name="Picture 4" descr="G16_thin_OA_247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9" y="954632"/>
            <a:ext cx="9144000" cy="4660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8414" y="2923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Century Gothic"/>
              </a:rPr>
              <a:t>Thinning test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16_prnopr_before_245_OB_O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75" y="796925"/>
            <a:ext cx="7315200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1829" y="196080"/>
            <a:ext cx="807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/>
              </a:rPr>
              <a:t>Monitoring experiment: 2 weeks of </a:t>
            </a:r>
            <a:r>
              <a:rPr lang="en-US" b="1" dirty="0" smtClean="0">
                <a:latin typeface="Century Gothic"/>
              </a:rPr>
              <a:t>before </a:t>
            </a:r>
            <a:r>
              <a:rPr lang="en-US" dirty="0" smtClean="0">
                <a:latin typeface="Century Gothic"/>
              </a:rPr>
              <a:t>/ after the positioning move</a:t>
            </a:r>
            <a:endParaRPr lang="en-US" dirty="0"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13405"/>
            <a:ext cx="10907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IR</a:t>
            </a:r>
          </a:p>
          <a:p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6_prnopr_after_245_OB_O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75" y="796925"/>
            <a:ext cx="7315200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1829" y="196080"/>
            <a:ext cx="807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/>
              </a:rPr>
              <a:t>Monitoring experiment: 2 weeks of before / </a:t>
            </a:r>
            <a:r>
              <a:rPr lang="en-US" b="1" dirty="0" smtClean="0">
                <a:latin typeface="Century Gothic"/>
              </a:rPr>
              <a:t>after </a:t>
            </a:r>
            <a:r>
              <a:rPr lang="en-US" dirty="0" smtClean="0">
                <a:latin typeface="Century Gothic"/>
              </a:rPr>
              <a:t>the positioning move</a:t>
            </a:r>
            <a:endParaRPr lang="en-US" dirty="0">
              <a:latin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13405"/>
            <a:ext cx="10907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IR</a:t>
            </a:r>
          </a:p>
          <a:p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6_prnopr_before_246_OB_OA.t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57456"/>
            <a:ext cx="73152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829" y="196080"/>
            <a:ext cx="807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/>
              </a:rPr>
              <a:t>Monitoring experiment: 2 weeks of </a:t>
            </a:r>
            <a:r>
              <a:rPr lang="en-US" b="1" dirty="0" smtClean="0">
                <a:latin typeface="Century Gothic"/>
              </a:rPr>
              <a:t>before </a:t>
            </a:r>
            <a:r>
              <a:rPr lang="en-US" dirty="0" smtClean="0">
                <a:latin typeface="Century Gothic"/>
              </a:rPr>
              <a:t>/ after the positioning move</a:t>
            </a:r>
            <a:endParaRPr lang="en-US" dirty="0">
              <a:latin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96910"/>
            <a:ext cx="133603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WV CT</a:t>
            </a:r>
          </a:p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6_prnopr_after_246_OB_OA.t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98524" y="757456"/>
            <a:ext cx="740664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829" y="196080"/>
            <a:ext cx="807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/>
              </a:rPr>
              <a:t>Monitoring experiment: 2 weeks of before / </a:t>
            </a:r>
            <a:r>
              <a:rPr lang="en-US" b="1" dirty="0" smtClean="0">
                <a:latin typeface="Century Gothic"/>
              </a:rPr>
              <a:t>after </a:t>
            </a:r>
            <a:r>
              <a:rPr lang="en-US" dirty="0" smtClean="0">
                <a:latin typeface="Century Gothic"/>
              </a:rPr>
              <a:t>the positioning move</a:t>
            </a:r>
            <a:endParaRPr lang="en-US" dirty="0">
              <a:latin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96910"/>
            <a:ext cx="133603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WV CT</a:t>
            </a:r>
          </a:p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6_prnopr_before_247_OB_O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75" y="757456"/>
            <a:ext cx="73152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96910"/>
            <a:ext cx="133603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WV CA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81829" y="196080"/>
            <a:ext cx="807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/>
              </a:rPr>
              <a:t>Monitoring experiment: 2 weeks of </a:t>
            </a:r>
            <a:r>
              <a:rPr lang="en-US" b="1" dirty="0" smtClean="0">
                <a:latin typeface="Century Gothic"/>
              </a:rPr>
              <a:t>before </a:t>
            </a:r>
            <a:r>
              <a:rPr lang="en-US" dirty="0" smtClean="0">
                <a:latin typeface="Century Gothic"/>
              </a:rPr>
              <a:t>/ after the positioning move</a:t>
            </a:r>
            <a:endParaRPr lang="en-US" dirty="0"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6_prnopr_after_247_OB_O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75" y="757456"/>
            <a:ext cx="73152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96910"/>
            <a:ext cx="133603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    </a:t>
            </a:r>
            <a:r>
              <a:rPr lang="en-US" sz="2400" b="1" dirty="0" smtClean="0"/>
              <a:t>WV CA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81829" y="196080"/>
            <a:ext cx="807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/>
              </a:rPr>
              <a:t>Monitoring experiment: 2 weeks of before / </a:t>
            </a:r>
            <a:r>
              <a:rPr lang="en-US" b="1" dirty="0" smtClean="0">
                <a:latin typeface="Century Gothic"/>
              </a:rPr>
              <a:t>after </a:t>
            </a:r>
            <a:r>
              <a:rPr lang="en-US" dirty="0" smtClean="0">
                <a:latin typeface="Century Gothic"/>
              </a:rPr>
              <a:t>the positioning move</a:t>
            </a:r>
            <a:endParaRPr lang="en-US" dirty="0"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t8_10days_counts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428"/>
            <a:ext cx="9144000" cy="5911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529" y="321834"/>
            <a:ext cx="78681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Time series of hourly </a:t>
            </a:r>
            <a:r>
              <a:rPr lang="en-US" sz="2200" dirty="0" err="1" smtClean="0"/>
              <a:t>AMVs</a:t>
            </a:r>
            <a:r>
              <a:rPr lang="en-US" sz="2200" dirty="0" smtClean="0"/>
              <a:t> counts, 1-10 Jan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16_count_plot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5707" y="682142"/>
            <a:ext cx="10654523" cy="5440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635" y="999670"/>
            <a:ext cx="12071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800,000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652760" y="314560"/>
            <a:ext cx="320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entury Gothic"/>
              </a:rPr>
              <a:t>GOES-16 counts , Dec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16_satwnd.gdas.2018011600_bands_cover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40" y="535633"/>
            <a:ext cx="6323822" cy="59774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6562" y="1089631"/>
            <a:ext cx="1944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        - green</a:t>
            </a:r>
          </a:p>
          <a:p>
            <a:r>
              <a:rPr lang="en-US" dirty="0" smtClean="0"/>
              <a:t>IR          -  red</a:t>
            </a:r>
          </a:p>
          <a:p>
            <a:r>
              <a:rPr lang="en-US" dirty="0" smtClean="0"/>
              <a:t>WVCT  - black</a:t>
            </a:r>
          </a:p>
          <a:p>
            <a:r>
              <a:rPr lang="en-US" dirty="0" smtClean="0"/>
              <a:t>WVCA  - blue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71330" y="423108"/>
            <a:ext cx="580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entury Gothic"/>
              </a:rPr>
              <a:t>2018-Jan-16 00z GOES-16 </a:t>
            </a:r>
            <a:r>
              <a:rPr lang="en-GB" dirty="0" err="1" smtClean="0">
                <a:latin typeface="Century Gothic"/>
              </a:rPr>
              <a:t>AMVs</a:t>
            </a:r>
            <a:r>
              <a:rPr lang="en-GB" dirty="0" smtClean="0">
                <a:latin typeface="Century Gothic"/>
              </a:rPr>
              <a:t> spectral coverage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7693" y="752636"/>
            <a:ext cx="73528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/>
              </a:rPr>
              <a:t>GOES-16 experiment</a:t>
            </a:r>
          </a:p>
          <a:p>
            <a:endParaRPr lang="en-US" dirty="0" smtClean="0">
              <a:latin typeface="Century Gothic"/>
            </a:endParaRPr>
          </a:p>
          <a:p>
            <a:r>
              <a:rPr lang="en-US" dirty="0" smtClean="0">
                <a:latin typeface="Century Gothic"/>
              </a:rPr>
              <a:t>Control and Experiment @T670</a:t>
            </a:r>
          </a:p>
          <a:p>
            <a:r>
              <a:rPr lang="en-US" dirty="0" err="1" smtClean="0">
                <a:latin typeface="Century Gothic"/>
              </a:rPr>
              <a:t>Conrol</a:t>
            </a:r>
            <a:r>
              <a:rPr lang="en-US" dirty="0" smtClean="0">
                <a:latin typeface="Century Gothic"/>
              </a:rPr>
              <a:t> : Goes </a:t>
            </a:r>
            <a:r>
              <a:rPr lang="en-US" b="1" dirty="0" smtClean="0">
                <a:latin typeface="Century Gothic"/>
              </a:rPr>
              <a:t>13</a:t>
            </a:r>
            <a:r>
              <a:rPr lang="en-US" dirty="0" smtClean="0">
                <a:latin typeface="Century Gothic"/>
              </a:rPr>
              <a:t> + Goes 15</a:t>
            </a:r>
          </a:p>
          <a:p>
            <a:r>
              <a:rPr lang="en-US" dirty="0" smtClean="0">
                <a:latin typeface="Century Gothic"/>
              </a:rPr>
              <a:t>Experiment : Goes </a:t>
            </a:r>
            <a:r>
              <a:rPr lang="en-US" b="1" dirty="0" smtClean="0">
                <a:latin typeface="Century Gothic"/>
              </a:rPr>
              <a:t>16 </a:t>
            </a:r>
            <a:r>
              <a:rPr lang="en-US" dirty="0" smtClean="0">
                <a:latin typeface="Century Gothic"/>
              </a:rPr>
              <a:t>+ Goes 15</a:t>
            </a:r>
          </a:p>
          <a:p>
            <a:endParaRPr lang="en-US" dirty="0" smtClean="0">
              <a:latin typeface="Century Gothic"/>
            </a:endParaRPr>
          </a:p>
          <a:p>
            <a:r>
              <a:rPr lang="en-US" dirty="0" smtClean="0">
                <a:latin typeface="Century Gothic"/>
              </a:rPr>
              <a:t>No thinning, OE for Goes-16 is half of that for Goes-13/15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16_month_245_OB_O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35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97448" y="476263"/>
            <a:ext cx="15258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/>
              </a:rPr>
              <a:t>     IR</a:t>
            </a:r>
            <a:endParaRPr lang="en-US" sz="2600" b="1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16_month_246_OB_O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17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97448" y="476263"/>
            <a:ext cx="15258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/>
              </a:rPr>
              <a:t>  WV CT</a:t>
            </a:r>
            <a:endParaRPr lang="en-US" sz="2600" b="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6_month_247_OB_O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1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97448" y="476263"/>
            <a:ext cx="15258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/>
              </a:rPr>
              <a:t>  WV CA</a:t>
            </a:r>
            <a:endParaRPr lang="en-US" sz="2600" b="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GRDprs3_rm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28" y="0"/>
            <a:ext cx="7061201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GRDprs3_rm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24" y="0"/>
            <a:ext cx="7050613" cy="684771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w_200_d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533" y="356334"/>
            <a:ext cx="3014564" cy="2392160"/>
          </a:xfrm>
          <a:prstGeom prst="rect">
            <a:avLst/>
          </a:prstGeom>
        </p:spPr>
      </p:pic>
      <p:pic>
        <p:nvPicPr>
          <p:cNvPr id="5" name="Picture 4" descr="gfs_w_200_j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124" y="351723"/>
            <a:ext cx="3021209" cy="2392160"/>
          </a:xfrm>
          <a:prstGeom prst="rect">
            <a:avLst/>
          </a:prstGeom>
        </p:spPr>
      </p:pic>
      <p:pic>
        <p:nvPicPr>
          <p:cNvPr id="6" name="Picture 5" descr="gfs_w_850_de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458" y="2412581"/>
            <a:ext cx="3006813" cy="2392160"/>
          </a:xfrm>
          <a:prstGeom prst="rect">
            <a:avLst/>
          </a:prstGeom>
        </p:spPr>
      </p:pic>
      <p:pic>
        <p:nvPicPr>
          <p:cNvPr id="7" name="Picture 6" descr="gfs_w_850_ja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353" y="2412581"/>
            <a:ext cx="3004597" cy="2392160"/>
          </a:xfrm>
          <a:prstGeom prst="rect">
            <a:avLst/>
          </a:prstGeom>
        </p:spPr>
      </p:pic>
      <p:pic>
        <p:nvPicPr>
          <p:cNvPr id="8" name="Picture 7" descr="gfs_geo_500_de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524" y="4557066"/>
            <a:ext cx="3002382" cy="2392160"/>
          </a:xfrm>
          <a:prstGeom prst="rect">
            <a:avLst/>
          </a:prstGeom>
        </p:spPr>
      </p:pic>
      <p:pic>
        <p:nvPicPr>
          <p:cNvPr id="9" name="Picture 8" descr="gfs_geo_500_j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517" y="4550279"/>
            <a:ext cx="2997951" cy="2392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64845" y="6246623"/>
            <a:ext cx="605340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8"/>
              </a:rPr>
              <a:t>http://www.emc.ncep.noaa.gov/gmb/STATS/STATS.html</a:t>
            </a:r>
            <a:endParaRPr lang="en-US" dirty="0" smtClean="0"/>
          </a:p>
          <a:p>
            <a:r>
              <a:rPr lang="en-US" dirty="0" smtClean="0">
                <a:hlinkClick r:id="rId9"/>
              </a:rPr>
              <a:t>http://www.emc.ncep.noaa.gov/gmb/STATS_vsdb/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342" y="395892"/>
            <a:ext cx="803127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/>
              </a:rPr>
              <a:t>Still investigating:</a:t>
            </a:r>
          </a:p>
          <a:p>
            <a:endParaRPr lang="en-US" sz="2400" b="1" dirty="0" smtClean="0">
              <a:latin typeface="Century Gothic"/>
            </a:endParaRPr>
          </a:p>
          <a:p>
            <a:r>
              <a:rPr lang="en-US" dirty="0" smtClean="0">
                <a:latin typeface="Century Gothic"/>
              </a:rPr>
              <a:t> </a:t>
            </a:r>
            <a:r>
              <a:rPr lang="en-US" sz="2000" dirty="0" smtClean="0">
                <a:latin typeface="Century Gothic"/>
              </a:rPr>
              <a:t>- High </a:t>
            </a:r>
            <a:r>
              <a:rPr lang="en-US" sz="2000" dirty="0" err="1" smtClean="0">
                <a:latin typeface="Century Gothic"/>
              </a:rPr>
              <a:t>AMVs</a:t>
            </a:r>
            <a:r>
              <a:rPr lang="en-US" sz="2000" dirty="0" smtClean="0">
                <a:latin typeface="Century Gothic"/>
              </a:rPr>
              <a:t> altitudes</a:t>
            </a:r>
          </a:p>
          <a:p>
            <a:endParaRPr lang="en-US" sz="2000" dirty="0" smtClean="0">
              <a:latin typeface="Century Gothic"/>
            </a:endParaRPr>
          </a:p>
          <a:p>
            <a:r>
              <a:rPr lang="en-US" sz="2000" dirty="0" smtClean="0">
                <a:latin typeface="Century Gothic"/>
              </a:rPr>
              <a:t> - Normality of O-B distributions</a:t>
            </a:r>
          </a:p>
          <a:p>
            <a:r>
              <a:rPr lang="en-US" sz="2000" dirty="0" smtClean="0">
                <a:latin typeface="Century Gothic"/>
              </a:rPr>
              <a:t> </a:t>
            </a:r>
          </a:p>
          <a:p>
            <a:r>
              <a:rPr lang="en-US" sz="2000" dirty="0" smtClean="0">
                <a:latin typeface="Century Gothic"/>
              </a:rPr>
              <a:t> - Observation Error </a:t>
            </a:r>
          </a:p>
          <a:p>
            <a:endParaRPr lang="en-US" sz="2000" dirty="0" smtClean="0">
              <a:latin typeface="Century Gothic"/>
            </a:endParaRPr>
          </a:p>
          <a:p>
            <a:r>
              <a:rPr lang="en-US" sz="2000" dirty="0" smtClean="0">
                <a:latin typeface="Century Gothic"/>
              </a:rPr>
              <a:t> - PCT1’s skill in predicting AMV departure from the GFS background</a:t>
            </a:r>
          </a:p>
          <a:p>
            <a:endParaRPr lang="en-US" sz="2000" dirty="0" smtClean="0">
              <a:latin typeface="Century Gothic"/>
            </a:endParaRPr>
          </a:p>
          <a:p>
            <a:r>
              <a:rPr lang="en-US" sz="2000" dirty="0" smtClean="0">
                <a:latin typeface="Century Gothic"/>
              </a:rPr>
              <a:t> - Test new ’gross error check’ reprocessed data (</a:t>
            </a:r>
            <a:r>
              <a:rPr lang="en-US" sz="2000" dirty="0" err="1" smtClean="0">
                <a:latin typeface="Century Gothic"/>
              </a:rPr>
              <a:t>J.Daniel’s</a:t>
            </a:r>
            <a:r>
              <a:rPr lang="en-US" sz="2000" dirty="0" smtClean="0">
                <a:latin typeface="Century Gothic"/>
              </a:rPr>
              <a:t> talk</a:t>
            </a:r>
            <a:r>
              <a:rPr lang="en-US" sz="2000" dirty="0" smtClean="0">
                <a:latin typeface="Century Gothic"/>
              </a:rPr>
              <a:t>)</a:t>
            </a:r>
          </a:p>
          <a:p>
            <a:endParaRPr lang="en-US" sz="2000" dirty="0" smtClean="0">
              <a:latin typeface="Century Gothic"/>
            </a:endParaRPr>
          </a:p>
          <a:p>
            <a:r>
              <a:rPr lang="en-US" sz="2000" dirty="0" smtClean="0">
                <a:latin typeface="Century Gothic"/>
              </a:rPr>
              <a:t> - EFSOI</a:t>
            </a:r>
          </a:p>
          <a:p>
            <a:endParaRPr lang="en-US" dirty="0" smtClean="0">
              <a:latin typeface="Century Gothic"/>
            </a:endParaRPr>
          </a:p>
          <a:p>
            <a:r>
              <a:rPr lang="en-US" sz="2400" dirty="0" smtClean="0">
                <a:latin typeface="Century Gothic"/>
              </a:rPr>
              <a:t>Lesson learned: </a:t>
            </a:r>
          </a:p>
          <a:p>
            <a:r>
              <a:rPr lang="en-US" dirty="0" smtClean="0">
                <a:latin typeface="Century Gothic"/>
              </a:rPr>
              <a:t>   </a:t>
            </a:r>
            <a:r>
              <a:rPr lang="en-US" sz="2000" dirty="0" smtClean="0">
                <a:latin typeface="Century Gothic"/>
              </a:rPr>
              <a:t>Longer in time overlap between satellites is needed!</a:t>
            </a:r>
            <a:endParaRPr lang="en-GB" sz="2000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14650" y="3506158"/>
            <a:ext cx="4127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Speed, Direction and Pressure histograms</a:t>
            </a:r>
          </a:p>
          <a:p>
            <a:r>
              <a:rPr lang="en-US" dirty="0" smtClean="0"/>
              <a:t>Met-7 &amp; Met-8</a:t>
            </a:r>
          </a:p>
          <a:p>
            <a:r>
              <a:rPr lang="en-US" dirty="0" smtClean="0"/>
              <a:t>2017-01-01 (24h worth of data)</a:t>
            </a:r>
          </a:p>
          <a:p>
            <a:endParaRPr lang="en-US" dirty="0"/>
          </a:p>
        </p:txBody>
      </p:sp>
      <p:pic>
        <p:nvPicPr>
          <p:cNvPr id="8" name="Picture 7" descr="Met8_jan1_spd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86034" cy="3497789"/>
          </a:xfrm>
          <a:prstGeom prst="rect">
            <a:avLst/>
          </a:prstGeom>
        </p:spPr>
      </p:pic>
      <p:pic>
        <p:nvPicPr>
          <p:cNvPr id="9" name="Picture 8" descr="Met8_jan1_dir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966" y="0"/>
            <a:ext cx="4686034" cy="3506158"/>
          </a:xfrm>
          <a:prstGeom prst="rect">
            <a:avLst/>
          </a:prstGeom>
        </p:spPr>
      </p:pic>
      <p:pic>
        <p:nvPicPr>
          <p:cNvPr id="10" name="Picture 9" descr="Met8_jan1_pre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1842"/>
            <a:ext cx="4686034" cy="3506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9758" y="4706487"/>
            <a:ext cx="39340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Example:</a:t>
            </a:r>
          </a:p>
          <a:p>
            <a:pPr algn="ctr"/>
            <a:r>
              <a:rPr lang="en-US" sz="2200" dirty="0" smtClean="0"/>
              <a:t> SPD, DIR and Pressure </a:t>
            </a:r>
          </a:p>
          <a:p>
            <a:pPr algn="ctr"/>
            <a:r>
              <a:rPr lang="en-US" sz="2200" dirty="0" smtClean="0"/>
              <a:t>Met-7 </a:t>
            </a:r>
            <a:r>
              <a:rPr lang="en-US" sz="2200" dirty="0" err="1" smtClean="0"/>
              <a:t>vs</a:t>
            </a:r>
            <a:r>
              <a:rPr lang="en-US" sz="2200" dirty="0" smtClean="0"/>
              <a:t> Met-8 histogram comparison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341" y="1037812"/>
            <a:ext cx="867933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/>
              </a:rPr>
              <a:t>Outline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transitions: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	- From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7 to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8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	- From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10 to </a:t>
            </a:r>
            <a:r>
              <a:rPr lang="en-GB" dirty="0" err="1" smtClean="0">
                <a:latin typeface="Century Gothic"/>
              </a:rPr>
              <a:t>Meteosat</a:t>
            </a:r>
            <a:r>
              <a:rPr lang="en-GB" dirty="0" smtClean="0">
                <a:latin typeface="Century Gothic"/>
              </a:rPr>
              <a:t> 11 winds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Preliminary evaluation of </a:t>
            </a:r>
            <a:r>
              <a:rPr lang="en-GB" dirty="0" err="1" smtClean="0">
                <a:latin typeface="Century Gothic"/>
              </a:rPr>
              <a:t>Himawary</a:t>
            </a:r>
            <a:r>
              <a:rPr lang="en-GB" dirty="0" smtClean="0">
                <a:latin typeface="Century Gothic"/>
              </a:rPr>
              <a:t> 9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Quick peek at INSAT winds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smtClean="0">
                <a:latin typeface="Century Gothic"/>
              </a:rPr>
              <a:t>Evaluating and Assimilating GOES-16 winds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b="1" dirty="0" smtClean="0">
                <a:latin typeface="Century Gothic"/>
              </a:rPr>
              <a:t>What’s next?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200" dirty="0" smtClean="0">
              <a:latin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-961700_960_7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842" y="879384"/>
            <a:ext cx="9144000" cy="5438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341" y="507308"/>
            <a:ext cx="8679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/>
              </a:rPr>
              <a:t>What’s next</a:t>
            </a:r>
            <a:r>
              <a:rPr lang="en-US" sz="2400" dirty="0" smtClean="0">
                <a:latin typeface="Century Gothic"/>
              </a:rPr>
              <a:t>?</a:t>
            </a:r>
            <a:r>
              <a:rPr lang="en-GB" b="1" dirty="0" smtClean="0">
                <a:latin typeface="Century Gothic"/>
              </a:rPr>
              <a:t> </a:t>
            </a: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dirty="0" smtClean="0">
              <a:latin typeface="Century Gothic"/>
            </a:endParaRPr>
          </a:p>
          <a:p>
            <a:pPr>
              <a:spcBef>
                <a:spcPts val="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200" dirty="0" smtClean="0">
              <a:latin typeface="Century Gothic"/>
            </a:endParaRPr>
          </a:p>
        </p:txBody>
      </p:sp>
      <p:sp>
        <p:nvSpPr>
          <p:cNvPr id="5" name="Oval 4"/>
          <p:cNvSpPr/>
          <p:nvPr/>
        </p:nvSpPr>
        <p:spPr>
          <a:xfrm>
            <a:off x="445346" y="1575823"/>
            <a:ext cx="2144251" cy="204544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647281" y="1522291"/>
            <a:ext cx="2144251" cy="204544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05179" y="1573774"/>
            <a:ext cx="2144251" cy="204544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35583" y="1573774"/>
            <a:ext cx="2144251" cy="204544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95431" y="1554564"/>
            <a:ext cx="2144251" cy="204544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1170" y="2368237"/>
            <a:ext cx="7710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G-15         G-13        MSG-10      MSG-7         HIM-8 </a:t>
            </a:r>
          </a:p>
        </p:txBody>
      </p:sp>
      <p:sp>
        <p:nvSpPr>
          <p:cNvPr id="14" name="Oval 13"/>
          <p:cNvSpPr/>
          <p:nvPr/>
        </p:nvSpPr>
        <p:spPr>
          <a:xfrm>
            <a:off x="408942" y="3392840"/>
            <a:ext cx="2144251" cy="204544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610877" y="3339308"/>
            <a:ext cx="2144251" cy="204544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868775" y="3390791"/>
            <a:ext cx="2144251" cy="204544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399179" y="3390791"/>
            <a:ext cx="2144251" cy="204544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59027" y="3371581"/>
            <a:ext cx="2144251" cy="204544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24766" y="3954324"/>
            <a:ext cx="7710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</a:t>
            </a:r>
            <a:r>
              <a:rPr lang="en-US" sz="2400" dirty="0" smtClean="0">
                <a:latin typeface="Century Gothic"/>
              </a:rPr>
              <a:t>G-15         G-16        MSG-11      MSG-8         HIM-8</a:t>
            </a:r>
          </a:p>
          <a:p>
            <a:r>
              <a:rPr lang="en-US" sz="2400" dirty="0" smtClean="0">
                <a:latin typeface="Century Gothic"/>
              </a:rPr>
              <a:t>  G</a:t>
            </a:r>
            <a:r>
              <a:rPr lang="en-US" sz="2400" dirty="0" smtClean="0">
                <a:latin typeface="Century Gothic"/>
              </a:rPr>
              <a:t>-17 										</a:t>
            </a:r>
            <a:r>
              <a:rPr lang="en-US" sz="2400" dirty="0" smtClean="0">
                <a:latin typeface="Century Gothic"/>
              </a:rPr>
              <a:t>	     HIM</a:t>
            </a:r>
            <a:r>
              <a:rPr lang="en-US" sz="2400" dirty="0" smtClean="0">
                <a:latin typeface="Century Gothic"/>
              </a:rPr>
              <a:t>-9 </a:t>
            </a:r>
          </a:p>
        </p:txBody>
      </p:sp>
      <p:sp>
        <p:nvSpPr>
          <p:cNvPr id="26" name="Oval 25"/>
          <p:cNvSpPr/>
          <p:nvPr/>
        </p:nvSpPr>
        <p:spPr>
          <a:xfrm>
            <a:off x="445346" y="5748965"/>
            <a:ext cx="8309782" cy="72076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538567" y="5869092"/>
            <a:ext cx="1720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</a:t>
            </a:r>
            <a:r>
              <a:rPr lang="en-US" sz="2400" dirty="0" smtClean="0">
                <a:latin typeface="Century Gothic"/>
              </a:rPr>
              <a:t>POLAR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32883" y="1077787"/>
            <a:ext cx="794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</a:t>
            </a:r>
            <a:r>
              <a:rPr lang="en-US" sz="2400" dirty="0" smtClean="0">
                <a:latin typeface="Century Gothic"/>
              </a:rPr>
              <a:t>no thinning     </a:t>
            </a:r>
            <a:r>
              <a:rPr lang="en-US" sz="2400" dirty="0" smtClean="0">
                <a:latin typeface="Century Gothic"/>
              </a:rPr>
              <a:t>                     </a:t>
            </a:r>
            <a:r>
              <a:rPr lang="en-US" sz="2400" dirty="0" smtClean="0">
                <a:latin typeface="Century Gothic"/>
              </a:rPr>
              <a:t>thinning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24766" y="4785321"/>
            <a:ext cx="7710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</a:rPr>
              <a:t>VIS/SWIR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/IR/WV                   		  VIS / IR / WV</a:t>
            </a:r>
          </a:p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            </a:t>
            </a:r>
            <a:endParaRPr lang="en-US" sz="2400" dirty="0" smtClean="0">
              <a:solidFill>
                <a:schemeClr val="accent3">
                  <a:lumMod val="50000"/>
                </a:schemeClr>
              </a:solidFill>
              <a:latin typeface="Century Gothic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1476762" y="3346259"/>
            <a:ext cx="4538533" cy="158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60" y="584271"/>
            <a:ext cx="7720711" cy="5790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53650"/>
            <a:ext cx="8433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AMVs</a:t>
            </a:r>
            <a:r>
              <a:rPr lang="en-US" sz="2200" dirty="0" smtClean="0"/>
              <a:t> Full Disk Coverage: Met-10 (red), Met-8 (blue) and Met-7 (green)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4257" y="5728473"/>
            <a:ext cx="4127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2017-01-01 , 18Z (6h worth of data)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360196" y="848530"/>
            <a:ext cx="100584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040" y="337546"/>
            <a:ext cx="853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O-B and O-A profiles for Control ( </a:t>
            </a:r>
            <a:r>
              <a:rPr lang="en-US" dirty="0" err="1" smtClean="0"/>
              <a:t>Meteosat</a:t>
            </a:r>
            <a:r>
              <a:rPr lang="en-US" dirty="0" smtClean="0"/>
              <a:t> 7) and Experiment ( </a:t>
            </a:r>
            <a:r>
              <a:rPr lang="en-US" dirty="0" err="1" smtClean="0"/>
              <a:t>Meteosat</a:t>
            </a:r>
            <a:r>
              <a:rPr lang="en-US" dirty="0" smtClean="0"/>
              <a:t> 8) </a:t>
            </a:r>
            <a:r>
              <a:rPr lang="en-US" b="1" dirty="0" smtClean="0"/>
              <a:t>IR </a:t>
            </a:r>
            <a:r>
              <a:rPr lang="en-US" dirty="0" err="1" smtClean="0"/>
              <a:t>AMVs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22606" t="34712" r="66688" b="44790"/>
          <a:stretch>
            <a:fillRect/>
          </a:stretch>
        </p:blipFill>
        <p:spPr>
          <a:xfrm>
            <a:off x="1760571" y="2599768"/>
            <a:ext cx="1039262" cy="100434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364780" y="859026"/>
            <a:ext cx="10058400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22606" t="34712" r="66688" b="44790"/>
          <a:stretch>
            <a:fillRect/>
          </a:stretch>
        </p:blipFill>
        <p:spPr>
          <a:xfrm>
            <a:off x="1873110" y="2937343"/>
            <a:ext cx="1039262" cy="1004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4040" y="337546"/>
            <a:ext cx="853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O-B and O-A profiles for Control ( </a:t>
            </a:r>
            <a:r>
              <a:rPr lang="en-US" dirty="0" err="1" smtClean="0"/>
              <a:t>Meteosat</a:t>
            </a:r>
            <a:r>
              <a:rPr lang="en-US" dirty="0" smtClean="0"/>
              <a:t> 7) and Experiment ( </a:t>
            </a:r>
            <a:r>
              <a:rPr lang="en-US" dirty="0" err="1" smtClean="0"/>
              <a:t>Meteosat</a:t>
            </a:r>
            <a:r>
              <a:rPr lang="en-US" dirty="0" smtClean="0"/>
              <a:t> 8) </a:t>
            </a:r>
            <a:r>
              <a:rPr lang="en-US" b="1" dirty="0" smtClean="0"/>
              <a:t>WV </a:t>
            </a:r>
            <a:r>
              <a:rPr lang="en-US" dirty="0" err="1" smtClean="0"/>
              <a:t>AMVs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A13CB-3D00-324B-A712-2F9D921012D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7995</TotalTime>
  <Words>1671</Words>
  <Application>Microsoft Macintosh PowerPoint</Application>
  <PresentationFormat>On-screen Show (4:3)</PresentationFormat>
  <Paragraphs>424</Paragraphs>
  <Slides>61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iliana Genkova</dc:creator>
  <cp:lastModifiedBy>iliana Genkova</cp:lastModifiedBy>
  <cp:revision>68</cp:revision>
  <dcterms:created xsi:type="dcterms:W3CDTF">2018-04-24T02:08:54Z</dcterms:created>
  <dcterms:modified xsi:type="dcterms:W3CDTF">2018-04-24T02:45:34Z</dcterms:modified>
</cp:coreProperties>
</file>