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25" r:id="rId3"/>
    <p:sldMasterId id="2147483803" r:id="rId4"/>
    <p:sldMasterId id="2147483815" r:id="rId5"/>
    <p:sldMasterId id="2147483841" r:id="rId6"/>
    <p:sldMasterId id="2147483853" r:id="rId7"/>
    <p:sldMasterId id="2147483865" r:id="rId8"/>
    <p:sldMasterId id="2147483877" r:id="rId9"/>
    <p:sldMasterId id="2147483889" r:id="rId10"/>
    <p:sldMasterId id="2147483901" r:id="rId11"/>
  </p:sldMasterIdLst>
  <p:notesMasterIdLst>
    <p:notesMasterId r:id="rId30"/>
  </p:notesMasterIdLst>
  <p:handoutMasterIdLst>
    <p:handoutMasterId r:id="rId31"/>
  </p:handoutMasterIdLst>
  <p:sldIdLst>
    <p:sldId id="588" r:id="rId12"/>
    <p:sldId id="603" r:id="rId13"/>
    <p:sldId id="604" r:id="rId14"/>
    <p:sldId id="440" r:id="rId15"/>
    <p:sldId id="594" r:id="rId16"/>
    <p:sldId id="596" r:id="rId17"/>
    <p:sldId id="598" r:id="rId18"/>
    <p:sldId id="592" r:id="rId19"/>
    <p:sldId id="595" r:id="rId20"/>
    <p:sldId id="593" r:id="rId21"/>
    <p:sldId id="601" r:id="rId22"/>
    <p:sldId id="602" r:id="rId23"/>
    <p:sldId id="568" r:id="rId24"/>
    <p:sldId id="572" r:id="rId25"/>
    <p:sldId id="605" r:id="rId26"/>
    <p:sldId id="599" r:id="rId27"/>
    <p:sldId id="600" r:id="rId28"/>
    <p:sldId id="508" r:id="rId2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63D"/>
    <a:srgbClr val="FF0000"/>
    <a:srgbClr val="00FF00"/>
    <a:srgbClr val="090D5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660"/>
  </p:normalViewPr>
  <p:slideViewPr>
    <p:cSldViewPr>
      <p:cViewPr>
        <p:scale>
          <a:sx n="100" d="100"/>
          <a:sy n="100" d="100"/>
        </p:scale>
        <p:origin x="-1458" y="-600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2880"/>
        <p:guide pos="295"/>
        <p:guide pos="5486"/>
        <p:guide pos="526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774" y="0"/>
            <a:ext cx="294738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05"/>
            <a:ext cx="294738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774" y="9429305"/>
            <a:ext cx="294738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2FACF0-8F15-46A6-B509-69C7DFD460C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5902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l" defTabSz="9143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7381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 defTabSz="9143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79463"/>
            <a:ext cx="4870450" cy="365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45448"/>
            <a:ext cx="4982732" cy="44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Klicken Sie, um die Formate des Vorlagentextes zu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2369"/>
            <a:ext cx="294738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 algn="l" defTabSz="9143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12369"/>
            <a:ext cx="2947381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 algn="r" defTabSz="914378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A3AA56-A3CB-43E7-922E-0C9DCDBAE4EA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1624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738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889" indent="-285726" defTabSz="912738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2907" indent="-228581" defTabSz="912738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070" indent="-228581" defTabSz="912738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232" indent="-228581" defTabSz="912738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395" indent="-228581" defTabSz="912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559" indent="-228581" defTabSz="912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8722" indent="-228581" defTabSz="912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5884" indent="-228581" defTabSz="912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985592C-6274-4978-BC63-E1FAD8692596}" type="slidenum">
              <a:rPr lang="de-DE" altLang="en-US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DE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3AA56-A3CB-43E7-922E-0C9DCDBAE4EA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7216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3AA56-A3CB-43E7-922E-0C9DCDBAE4EA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6619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01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889" indent="-285726" defTabSz="917501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2907" indent="-228581" defTabSz="917501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070" indent="-228581" defTabSz="917501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232" indent="-228581" defTabSz="917501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395" indent="-228581" defTabSz="917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559" indent="-228581" defTabSz="917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8722" indent="-228581" defTabSz="917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5884" indent="-228581" defTabSz="9175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797F884-0AB3-4CB4-B1ED-E866CA092335}" type="slidenum">
              <a:rPr lang="de-DE" altLang="en-US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de-DE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en-US" sz="3000">
                <a:solidFill>
                  <a:schemeClr val="bg1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altLang="en-US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508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769125638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27287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132959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709620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870075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70075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077712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061630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55785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2280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6659440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8125568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0799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460272613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68512" cy="5927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60350"/>
            <a:ext cx="6056313" cy="59277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023094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en-US" sz="3000">
                <a:solidFill>
                  <a:srgbClr val="FFFFFF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altLang="en-US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155268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0033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52900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9501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26273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36661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96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7580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971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10DD-4641-4A05-92CE-F45924D3F17D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CD5E-3BDB-4067-B20B-E193A77DE8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6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7329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8461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46088" y="1052513"/>
            <a:ext cx="8239125" cy="5605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2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BFFD-B56D-4EA0-AE7F-EEB30E19E343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6B6B-BEE1-4169-BCD0-DFB284842A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40A8-3CE7-4A9B-8CD4-A3A2E66CE73A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7B2B-15FE-4C71-B031-3D4B3430BD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32DA-4F85-4190-8E11-CC04A2C7429F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DB08-BE0F-44DA-8E5B-4BCF5037D1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3909-5BB7-44E3-AB18-0D719FF3D1DA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DDA4-0C08-4C82-A089-0CA3EB6E78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C30B-0532-4948-8DC0-F3AD07F20D4B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AD2-BB7E-4A54-B495-7E1A032228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A3D3-3252-4EFE-B579-7536D1FB7259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CAB9-5C7F-4328-9BA6-E472941C65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5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8E6E-01CC-49A3-81CF-BCB67BF96FAD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59FF-A29A-49FB-9329-D5DF5DAC4B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e-DE" altLang="en-US"/>
              <a:t>APSDEU-13/NAEDEX-25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50181769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ABD2-B9AB-4EEE-B742-B9B2513410A4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D17C-93A3-4840-8E29-73697764E4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9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9A53-2909-4E3F-986F-9DBE4A553464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C511-12F7-4DC4-9321-520609D610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7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9402-54B4-46ED-AC17-F7733E31250A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E872-6175-4D51-B69A-132ADA6756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53425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69414017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8430695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9749579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71211905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438216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6489565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13127391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679553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96934105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22470199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5299409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50154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0061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80484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870075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870075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35561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471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510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755664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04844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571555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37347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30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68512" cy="5927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60350"/>
            <a:ext cx="6056313" cy="59277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08518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31397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39353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28226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19282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2049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87386304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36097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20613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36270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38017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47737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92438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710621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18461569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86628014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8004204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3638644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69514168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33996826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5307984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4567942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76738828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16637726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0785816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879504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4940143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7171056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43677066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52660137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83777352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55081082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729650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16451512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48544438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410964252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50956425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717184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8765812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56007325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12585703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61639660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35839825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54363087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46677604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75997064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39592649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65190085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52555013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1701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858215574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28252812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27651012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67104114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26578874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66938635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948306687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273951610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412590436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81840269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0999130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altLang="en-US"/>
              <a:t>APSDEU-12/NAEDEX-24 Data Exchange Meeting 	</a:t>
            </a:r>
            <a:r>
              <a:rPr lang="de-DE" altLang="en-US" b="1"/>
              <a:t>Alexander Cress</a:t>
            </a: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5184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70075"/>
            <a:ext cx="82772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78" name="Picture 28" descr="Bundesadler_klei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8" descr="Wortbildmarke-und-Claim-positiv-transparen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Line 15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6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9592" y="3356992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5/3/2017</a:t>
            </a:r>
            <a:endParaRPr lang="de-DE" altLang="en-US" b="1" dirty="0">
              <a:solidFill>
                <a:srgbClr val="000000"/>
              </a:solidFill>
            </a:endParaRP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9" descr="DWD-BiWoCl-22-rgb_kor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901CF8-2511-4C6F-ADA5-B6E6DD62B624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C3E073D-3E14-4E69-94FD-AE37B40E15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APSDEU-12/NAEDEX-24 Data Exchange Meeting 	</a:t>
            </a:r>
            <a:r>
              <a:rPr lang="de-DE" b="1">
                <a:cs typeface="+mn-cs"/>
              </a:rPr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5184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70075"/>
            <a:ext cx="82772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78" name="Picture 28" descr="Bundesadler_klei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8" descr="Wortbildmarke-und-Claim-positiv-transparen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63515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9388"/>
            <a:ext cx="23637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Line 15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00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101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4102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95288" y="1268413"/>
            <a:ext cx="81375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Recent work using Satellite winds at </a:t>
            </a:r>
            <a:r>
              <a:rPr lang="en-US" altLang="en-US" sz="3200" b="1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the </a:t>
            </a:r>
            <a:r>
              <a:rPr lang="en-US" altLang="en-US" sz="3200" b="1" dirty="0" err="1" smtClean="0">
                <a:solidFill>
                  <a:srgbClr val="2D4B9B"/>
                </a:solidFill>
                <a:latin typeface="Arial" pitchFamily="34" charset="0"/>
                <a:cs typeface="+mn-cs"/>
              </a:rPr>
              <a:t>Deutscher</a:t>
            </a:r>
            <a:r>
              <a:rPr lang="en-US" altLang="en-US" sz="3200" b="1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 </a:t>
            </a:r>
            <a:r>
              <a:rPr lang="en-US" altLang="en-US" sz="3200" b="1" dirty="0" err="1" smtClean="0">
                <a:solidFill>
                  <a:srgbClr val="2D4B9B"/>
                </a:solidFill>
                <a:latin typeface="Arial" pitchFamily="34" charset="0"/>
                <a:cs typeface="+mn-cs"/>
              </a:rPr>
              <a:t>Wetterdienst</a:t>
            </a:r>
            <a:r>
              <a:rPr lang="en-US" altLang="en-US" sz="3200" b="1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 (DWD)</a:t>
            </a:r>
          </a:p>
          <a:p>
            <a:endParaRPr lang="en-US" altLang="en-US" sz="1800" dirty="0" smtClean="0">
              <a:solidFill>
                <a:srgbClr val="2D4B9B"/>
              </a:solidFill>
              <a:latin typeface="Arial" pitchFamily="34" charset="0"/>
              <a:cs typeface="+mn-cs"/>
            </a:endParaRP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Alexander Cress</a:t>
            </a:r>
          </a:p>
          <a:p>
            <a:pPr algn="ctr"/>
            <a:r>
              <a:rPr lang="en-US" altLang="en-US" sz="1600" dirty="0" err="1" smtClean="0">
                <a:solidFill>
                  <a:srgbClr val="000000"/>
                </a:solidFill>
                <a:latin typeface="Arial" pitchFamily="34" charset="0"/>
                <a:cs typeface="+mn-cs"/>
              </a:rPr>
              <a:t>Deutscher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Arial" pitchFamily="34" charset="0"/>
                <a:cs typeface="+mn-cs"/>
              </a:rPr>
              <a:t>Wetterdienst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, Frankfurter </a:t>
            </a:r>
            <a:r>
              <a:rPr lang="en-US" altLang="en-US" sz="1600" dirty="0" err="1" smtClean="0">
                <a:solidFill>
                  <a:srgbClr val="000000"/>
                </a:solidFill>
                <a:latin typeface="Arial" pitchFamily="34" charset="0"/>
                <a:cs typeface="+mn-cs"/>
              </a:rPr>
              <a:t>Strasse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135, 63067 Offenbach am Main, Germany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alexander.cress@dwd.de</a:t>
            </a:r>
            <a:endParaRPr lang="en-GB" altLang="en-US" sz="1600" dirty="0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3667" name="Rechteck 1"/>
          <p:cNvSpPr>
            <a:spLocks noChangeArrowheads="1"/>
          </p:cNvSpPr>
          <p:nvPr/>
        </p:nvSpPr>
        <p:spPr bwMode="auto">
          <a:xfrm>
            <a:off x="326827" y="3457679"/>
            <a:ext cx="8785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Introduction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Recent changes in satellite wind usage  </a:t>
            </a:r>
            <a:endParaRPr lang="en-US" altLang="en-US" sz="2000" dirty="0" smtClean="0">
              <a:solidFill>
                <a:srgbClr val="2D4B9B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New </a:t>
            </a:r>
            <a:r>
              <a:rPr lang="de-DE" altLang="en-US" sz="2000" dirty="0" err="1" smtClean="0">
                <a:solidFill>
                  <a:srgbClr val="2D4B9B"/>
                </a:solidFill>
                <a:latin typeface="Arial" pitchFamily="34" charset="0"/>
                <a:cs typeface="+mn-cs"/>
              </a:rPr>
              <a:t>projects</a:t>
            </a:r>
            <a:r>
              <a:rPr lang="de-DE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 (HR AMVs / NWPSAF – DWD </a:t>
            </a:r>
            <a:r>
              <a:rPr lang="de-DE" altLang="en-US" sz="2000" dirty="0" err="1" smtClean="0">
                <a:solidFill>
                  <a:srgbClr val="2D4B9B"/>
                </a:solidFill>
                <a:latin typeface="Arial" pitchFamily="34" charset="0"/>
                <a:cs typeface="+mn-cs"/>
              </a:rPr>
              <a:t>cooperation</a:t>
            </a:r>
            <a:r>
              <a:rPr lang="de-DE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)</a:t>
            </a:r>
            <a:endParaRPr lang="en-US" altLang="en-US" sz="2000" dirty="0" smtClean="0">
              <a:solidFill>
                <a:srgbClr val="2D4B9B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Use of </a:t>
            </a:r>
            <a:r>
              <a:rPr lang="en-US" altLang="en-US" sz="2000" dirty="0" err="1" smtClean="0">
                <a:solidFill>
                  <a:srgbClr val="2D4B9B"/>
                </a:solidFill>
                <a:latin typeface="Arial" pitchFamily="34" charset="0"/>
                <a:cs typeface="+mn-cs"/>
              </a:rPr>
              <a:t>scatterometer</a:t>
            </a:r>
            <a:r>
              <a:rPr lang="en-US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 data  </a:t>
            </a:r>
            <a:endParaRPr lang="en-US" altLang="en-US" sz="2000" dirty="0" smtClean="0">
              <a:solidFill>
                <a:srgbClr val="2D4B9B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Aeolus plans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altLang="en-US" sz="2000" dirty="0" smtClean="0">
                <a:solidFill>
                  <a:srgbClr val="2D4B9B"/>
                </a:solidFill>
                <a:latin typeface="Arial" pitchFamily="34" charset="0"/>
                <a:cs typeface="+mn-cs"/>
              </a:rPr>
              <a:t>Summary</a:t>
            </a:r>
            <a:endParaRPr lang="en-US" altLang="en-US" sz="2000" dirty="0" smtClean="0">
              <a:solidFill>
                <a:srgbClr val="2D4B9B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3668" name="Textfeld 1"/>
          <p:cNvSpPr txBox="1">
            <a:spLocks noChangeArrowheads="1"/>
          </p:cNvSpPr>
          <p:nvPr/>
        </p:nvSpPr>
        <p:spPr bwMode="auto">
          <a:xfrm>
            <a:off x="400050" y="6543675"/>
            <a:ext cx="7540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de-DE" altLang="en-US" sz="1200" dirty="0" smtClean="0">
                <a:solidFill>
                  <a:srgbClr val="000000"/>
                </a:solidFill>
                <a:cs typeface="+mn-cs"/>
              </a:rPr>
              <a:t>14</a:t>
            </a:r>
            <a:r>
              <a:rPr lang="de-DE" altLang="en-US" sz="1200" baseline="30000" dirty="0" smtClean="0">
                <a:solidFill>
                  <a:srgbClr val="000000"/>
                </a:solidFill>
                <a:cs typeface="+mn-cs"/>
              </a:rPr>
              <a:t>th</a:t>
            </a:r>
            <a:r>
              <a:rPr lang="de-DE" altLang="en-US" sz="12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en-US" sz="1200" dirty="0" smtClean="0">
                <a:solidFill>
                  <a:srgbClr val="000000"/>
                </a:solidFill>
                <a:cs typeface="+mn-cs"/>
              </a:rPr>
              <a:t>Internat. Wind Workshop                                                                                       Alexander Cress</a:t>
            </a:r>
            <a:endParaRPr lang="en-US" altLang="en-US" sz="1200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35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586487" y="188640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000" b="1" i="1" dirty="0" smtClean="0">
              <a:solidFill>
                <a:srgbClr val="2D4B9B"/>
              </a:solidFill>
            </a:endParaRPr>
          </a:p>
          <a:p>
            <a:pPr algn="ctr"/>
            <a:endParaRPr lang="en-US" sz="2000" b="1" i="1" dirty="0">
              <a:solidFill>
                <a:srgbClr val="2D4B9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0600" y="188640"/>
            <a:ext cx="5016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2D4B9B"/>
                </a:solidFill>
              </a:rPr>
              <a:t>Crtl</a:t>
            </a:r>
            <a:r>
              <a:rPr lang="de-DE" sz="2000" b="1" dirty="0" smtClean="0">
                <a:solidFill>
                  <a:srgbClr val="2D4B9B"/>
                </a:solidFill>
              </a:rPr>
              <a:t> (ohne GOES 16 und Meteosat11)</a:t>
            </a:r>
          </a:p>
          <a:p>
            <a:r>
              <a:rPr lang="de-DE" sz="2000" b="1" dirty="0" err="1" smtClean="0">
                <a:solidFill>
                  <a:srgbClr val="FF0000"/>
                </a:solidFill>
              </a:rPr>
              <a:t>Exp</a:t>
            </a:r>
            <a:r>
              <a:rPr lang="de-DE" sz="2000" b="1" dirty="0" smtClean="0">
                <a:solidFill>
                  <a:srgbClr val="FF0000"/>
                </a:solidFill>
              </a:rPr>
              <a:t>:</a:t>
            </a:r>
            <a:r>
              <a:rPr lang="de-DE" sz="2000" b="1" dirty="0" smtClean="0">
                <a:solidFill>
                  <a:srgbClr val="2D4B9B"/>
                </a:solidFill>
              </a:rPr>
              <a:t> Mit Goes16 und Meteosat 11 AMVs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1" b="626"/>
          <a:stretch/>
        </p:blipFill>
        <p:spPr>
          <a:xfrm>
            <a:off x="395536" y="1124744"/>
            <a:ext cx="8115300" cy="2736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5" b="622"/>
          <a:stretch/>
        </p:blipFill>
        <p:spPr>
          <a:xfrm>
            <a:off x="395536" y="3971968"/>
            <a:ext cx="81153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3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586487" y="188640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000" b="1" i="1" dirty="0" smtClean="0">
              <a:solidFill>
                <a:srgbClr val="2D4B9B"/>
              </a:solidFill>
            </a:endParaRPr>
          </a:p>
          <a:p>
            <a:pPr algn="ctr"/>
            <a:endParaRPr lang="en-US" sz="2000" b="1" i="1" dirty="0">
              <a:solidFill>
                <a:srgbClr val="2D4B9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0600" y="188640"/>
            <a:ext cx="5227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2D4B9B"/>
                </a:solidFill>
              </a:rPr>
              <a:t>Use</a:t>
            </a:r>
            <a:r>
              <a:rPr lang="de-DE" sz="2400" b="1" dirty="0" smtClean="0">
                <a:solidFill>
                  <a:srgbClr val="2D4B9B"/>
                </a:solidFill>
              </a:rPr>
              <a:t> of high </a:t>
            </a:r>
            <a:r>
              <a:rPr lang="de-DE" sz="2400" b="1" dirty="0" err="1" smtClean="0">
                <a:solidFill>
                  <a:srgbClr val="2D4B9B"/>
                </a:solidFill>
              </a:rPr>
              <a:t>resolution</a:t>
            </a:r>
            <a:r>
              <a:rPr lang="de-DE" sz="2400" b="1" dirty="0" smtClean="0">
                <a:solidFill>
                  <a:srgbClr val="2D4B9B"/>
                </a:solidFill>
              </a:rPr>
              <a:t> AMV </a:t>
            </a:r>
            <a:r>
              <a:rPr lang="de-DE" sz="2400" b="1" dirty="0" err="1" smtClean="0">
                <a:solidFill>
                  <a:srgbClr val="2D4B9B"/>
                </a:solidFill>
              </a:rPr>
              <a:t>winds</a:t>
            </a:r>
            <a:r>
              <a:rPr lang="de-DE" sz="2400" b="1" dirty="0" smtClean="0">
                <a:solidFill>
                  <a:srgbClr val="2D4B9B"/>
                </a:solidFill>
              </a:rPr>
              <a:t> </a:t>
            </a:r>
          </a:p>
          <a:p>
            <a:r>
              <a:rPr lang="de-DE" sz="2400" b="1" dirty="0" err="1" smtClean="0">
                <a:solidFill>
                  <a:srgbClr val="2D4B9B"/>
                </a:solidFill>
              </a:rPr>
              <a:t>derived</a:t>
            </a:r>
            <a:r>
              <a:rPr lang="de-DE" sz="2400" b="1" dirty="0" smtClean="0">
                <a:solidFill>
                  <a:srgbClr val="2D4B9B"/>
                </a:solidFill>
              </a:rPr>
              <a:t> </a:t>
            </a:r>
            <a:r>
              <a:rPr lang="de-DE" sz="2400" b="1" dirty="0" err="1" smtClean="0">
                <a:solidFill>
                  <a:srgbClr val="2D4B9B"/>
                </a:solidFill>
              </a:rPr>
              <a:t>by</a:t>
            </a:r>
            <a:r>
              <a:rPr lang="de-DE" sz="2400" b="1" dirty="0" smtClean="0">
                <a:solidFill>
                  <a:srgbClr val="2D4B9B"/>
                </a:solidFill>
              </a:rPr>
              <a:t> NWC SAF </a:t>
            </a:r>
            <a:endParaRPr lang="de-DE" sz="2400" b="1" dirty="0" smtClean="0">
              <a:solidFill>
                <a:srgbClr val="2D4B9B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600" y="1261170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alibri"/>
                <a:ea typeface="Calibri"/>
                <a:cs typeface="Times New Roman"/>
              </a:rPr>
              <a:t>Run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the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NWC SAF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software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to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derive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high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resolution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AMV Winds in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house</a:t>
            </a:r>
            <a:endParaRPr lang="en-US" sz="2000" b="1" dirty="0" smtClean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  <a:ea typeface="Calibri"/>
                <a:cs typeface="Times New Roman"/>
              </a:rPr>
              <a:t>Software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:  NWC SAF Software v2013. 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The new  version 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(v2016) 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runs in test modus </a:t>
            </a: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available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patches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are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incoparated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(Katja Hungersdörfer)</a:t>
            </a:r>
            <a:endParaRPr lang="en-US" sz="2000" b="1" dirty="0" smtClean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  <a:ea typeface="Calibri"/>
                <a:cs typeface="Times New Roman"/>
              </a:rPr>
              <a:t>Area: 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EUROPA B 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 (defined in house)</a:t>
            </a: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alibri"/>
                <a:ea typeface="Calibri"/>
                <a:cs typeface="Times New Roman"/>
              </a:rPr>
              <a:t>Output: AMVs in EUMETSAT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Bufr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format</a:t>
            </a: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  <a:ea typeface="Calibri"/>
                <a:cs typeface="Times New Roman"/>
              </a:rPr>
              <a:t># Wind guess use flag</a:t>
            </a: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Calibri"/>
                <a:ea typeface="Calibri"/>
                <a:cs typeface="Times New Roman"/>
              </a:rPr>
              <a:t>       WIND_GUESS                        0   ; no use of model winds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  <a:ea typeface="Calibri"/>
                <a:cs typeface="Times New Roman"/>
              </a:rPr>
              <a:t>DWD regional model system (COSMO/KENDA)  is able to use HR AMVs similar to global system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b="1" dirty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alibri"/>
                <a:ea typeface="Calibri"/>
                <a:cs typeface="Times New Roman"/>
              </a:rPr>
              <a:t>First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monitoring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experiment</a:t>
            </a:r>
            <a:r>
              <a:rPr lang="de-DE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Calibri"/>
                <a:ea typeface="Calibri"/>
                <a:cs typeface="Times New Roman"/>
              </a:rPr>
              <a:t>started</a:t>
            </a:r>
            <a:endParaRPr lang="en-US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43608" y="6582544"/>
            <a:ext cx="7056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	                             	Alexander Cress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5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586487" y="188640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000" b="1" i="1" dirty="0" smtClean="0">
              <a:solidFill>
                <a:srgbClr val="2D4B9B"/>
              </a:solidFill>
            </a:endParaRPr>
          </a:p>
          <a:p>
            <a:pPr algn="ctr"/>
            <a:endParaRPr lang="en-US" sz="2000" b="1" i="1" dirty="0">
              <a:solidFill>
                <a:srgbClr val="2D4B9B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7328" y="198165"/>
            <a:ext cx="5619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 err="1">
                <a:solidFill>
                  <a:srgbClr val="2D4B9B"/>
                </a:solidFill>
              </a:rPr>
              <a:t>Use</a:t>
            </a:r>
            <a:r>
              <a:rPr lang="de-DE" sz="2400" b="1" dirty="0">
                <a:solidFill>
                  <a:srgbClr val="2D4B9B"/>
                </a:solidFill>
              </a:rPr>
              <a:t> of high </a:t>
            </a:r>
            <a:r>
              <a:rPr lang="de-DE" sz="2400" b="1" dirty="0" err="1">
                <a:solidFill>
                  <a:srgbClr val="2D4B9B"/>
                </a:solidFill>
              </a:rPr>
              <a:t>resolution</a:t>
            </a:r>
            <a:r>
              <a:rPr lang="de-DE" sz="2400" b="1" dirty="0">
                <a:solidFill>
                  <a:srgbClr val="2D4B9B"/>
                </a:solidFill>
              </a:rPr>
              <a:t> AMV </a:t>
            </a:r>
            <a:r>
              <a:rPr lang="de-DE" sz="2400" b="1" dirty="0" err="1">
                <a:solidFill>
                  <a:srgbClr val="2D4B9B"/>
                </a:solidFill>
              </a:rPr>
              <a:t>winds</a:t>
            </a:r>
            <a:r>
              <a:rPr lang="de-DE" sz="2400" b="1" dirty="0">
                <a:solidFill>
                  <a:srgbClr val="2D4B9B"/>
                </a:solidFill>
              </a:rPr>
              <a:t> </a:t>
            </a:r>
            <a:r>
              <a:rPr lang="de-DE" sz="2400" b="1" dirty="0" err="1" smtClean="0">
                <a:solidFill>
                  <a:srgbClr val="2D4B9B"/>
                </a:solidFill>
              </a:rPr>
              <a:t>derived</a:t>
            </a:r>
            <a:r>
              <a:rPr lang="de-DE" sz="2400" b="1" dirty="0" smtClean="0">
                <a:solidFill>
                  <a:srgbClr val="2D4B9B"/>
                </a:solidFill>
              </a:rPr>
              <a:t> </a:t>
            </a:r>
            <a:r>
              <a:rPr lang="de-DE" sz="2400" b="1" dirty="0" err="1">
                <a:solidFill>
                  <a:srgbClr val="2D4B9B"/>
                </a:solidFill>
              </a:rPr>
              <a:t>by</a:t>
            </a:r>
            <a:r>
              <a:rPr lang="de-DE" sz="2400" b="1" dirty="0">
                <a:solidFill>
                  <a:srgbClr val="2D4B9B"/>
                </a:solidFill>
              </a:rPr>
              <a:t> NWC SAF </a:t>
            </a:r>
          </a:p>
        </p:txBody>
      </p:sp>
      <p:graphicFrame>
        <p:nvGraphicFramePr>
          <p:cNvPr id="4" name="Tabel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63211738"/>
              </p:ext>
            </p:extLst>
          </p:nvPr>
        </p:nvGraphicFramePr>
        <p:xfrm>
          <a:off x="5243627" y="4437112"/>
          <a:ext cx="352068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72"/>
                <a:gridCol w="880172"/>
                <a:gridCol w="880172"/>
                <a:gridCol w="880172"/>
              </a:tblGrid>
              <a:tr h="26327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WV</a:t>
                      </a:r>
                      <a:endParaRPr lang="en-US" sz="1600" dirty="0"/>
                    </a:p>
                  </a:txBody>
                  <a:tcPr/>
                </a:tc>
              </a:tr>
              <a:tr h="56454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BIAS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-2.00</a:t>
                      </a:r>
                    </a:p>
                    <a:p>
                      <a:r>
                        <a:rPr lang="de-DE" sz="1600" dirty="0" smtClean="0"/>
                        <a:t>-0.63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-0.47</a:t>
                      </a:r>
                    </a:p>
                    <a:p>
                      <a:r>
                        <a:rPr lang="de-DE" sz="1600" dirty="0" smtClean="0"/>
                        <a:t>-0.16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-1.21</a:t>
                      </a:r>
                    </a:p>
                    <a:p>
                      <a:r>
                        <a:rPr lang="de-DE" sz="1600" dirty="0" smtClean="0"/>
                        <a:t>-0.08</a:t>
                      </a:r>
                      <a:endParaRPr lang="en-US" sz="1600" dirty="0"/>
                    </a:p>
                  </a:txBody>
                  <a:tcPr/>
                </a:tc>
              </a:tr>
              <a:tr h="56454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4.96</a:t>
                      </a:r>
                    </a:p>
                    <a:p>
                      <a:r>
                        <a:rPr lang="de-DE" sz="1600" dirty="0" smtClean="0"/>
                        <a:t>3.45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3.28</a:t>
                      </a:r>
                    </a:p>
                    <a:p>
                      <a:r>
                        <a:rPr lang="de-DE" sz="1600" dirty="0" smtClean="0"/>
                        <a:t>2.98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5.01</a:t>
                      </a:r>
                    </a:p>
                    <a:p>
                      <a:r>
                        <a:rPr lang="de-DE" sz="1600" dirty="0" smtClean="0"/>
                        <a:t>3.94</a:t>
                      </a:r>
                    </a:p>
                  </a:txBody>
                  <a:tcPr/>
                </a:tc>
              </a:tr>
              <a:tr h="564543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4.54</a:t>
                      </a:r>
                    </a:p>
                    <a:p>
                      <a:r>
                        <a:rPr lang="de-DE" sz="1600" dirty="0" smtClean="0"/>
                        <a:t>3.39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3.25</a:t>
                      </a:r>
                    </a:p>
                    <a:p>
                      <a:r>
                        <a:rPr lang="de-DE" sz="1600" dirty="0" smtClean="0"/>
                        <a:t>2.97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4.98</a:t>
                      </a:r>
                    </a:p>
                    <a:p>
                      <a:r>
                        <a:rPr lang="de-DE" sz="1600" dirty="0" smtClean="0"/>
                        <a:t>3.93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7546" r="18029" b="12170"/>
          <a:stretch/>
        </p:blipFill>
        <p:spPr>
          <a:xfrm>
            <a:off x="5238319" y="1029162"/>
            <a:ext cx="3905681" cy="3276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276" y="1988840"/>
            <a:ext cx="535274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>
                <a:solidFill>
                  <a:srgbClr val="C00000"/>
                </a:solidFill>
              </a:rPr>
              <a:t>HR AMV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monitoring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started</a:t>
            </a:r>
            <a:r>
              <a:rPr lang="de-DE" sz="1800" b="1" i="1" dirty="0" smtClean="0">
                <a:solidFill>
                  <a:srgbClr val="C00000"/>
                </a:solidFill>
              </a:rPr>
              <a:t> in Jan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>
                <a:solidFill>
                  <a:srgbClr val="C00000"/>
                </a:solidFill>
              </a:rPr>
              <a:t>First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results</a:t>
            </a:r>
            <a:r>
              <a:rPr lang="de-DE" sz="1800" b="1" i="1" dirty="0" smtClean="0">
                <a:solidFill>
                  <a:srgbClr val="C00000"/>
                </a:solidFill>
              </a:rPr>
              <a:t> lock promising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>
                <a:solidFill>
                  <a:srgbClr val="C00000"/>
                </a:solidFill>
              </a:rPr>
              <a:t>A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lot</a:t>
            </a:r>
            <a:r>
              <a:rPr lang="de-DE" sz="1800" b="1" i="1" dirty="0" smtClean="0">
                <a:solidFill>
                  <a:srgbClr val="C00000"/>
                </a:solidFill>
              </a:rPr>
              <a:t> of wind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obs</a:t>
            </a:r>
            <a:r>
              <a:rPr lang="de-DE" sz="1800" b="1" i="1" dirty="0" smtClean="0">
                <a:solidFill>
                  <a:srgbClr val="C00000"/>
                </a:solidFill>
              </a:rPr>
              <a:t>. </a:t>
            </a:r>
            <a:r>
              <a:rPr lang="de-DE" sz="1800" b="1" i="1" dirty="0">
                <a:solidFill>
                  <a:srgbClr val="C00000"/>
                </a:solidFill>
              </a:rPr>
              <a:t>i</a:t>
            </a:r>
            <a:r>
              <a:rPr lang="de-DE" sz="1800" b="1" i="1" dirty="0" smtClean="0">
                <a:solidFill>
                  <a:srgbClr val="C00000"/>
                </a:solidFill>
              </a:rPr>
              <a:t>n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competition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with</a:t>
            </a:r>
            <a:r>
              <a:rPr lang="de-DE" sz="1800" b="1" i="1" dirty="0" smtClean="0">
                <a:solidFill>
                  <a:srgbClr val="C00000"/>
                </a:solidFill>
              </a:rPr>
              <a:t> AMVs</a:t>
            </a:r>
          </a:p>
          <a:p>
            <a:r>
              <a:rPr lang="de-DE" sz="1800" b="1" i="1" dirty="0">
                <a:solidFill>
                  <a:srgbClr val="C00000"/>
                </a:solidFill>
              </a:rPr>
              <a:t> </a:t>
            </a:r>
            <a:r>
              <a:rPr lang="de-DE" sz="1800" b="1" i="1" dirty="0" smtClean="0">
                <a:solidFill>
                  <a:srgbClr val="C00000"/>
                </a:solidFill>
              </a:rPr>
              <a:t>    in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Kenda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area</a:t>
            </a:r>
            <a:r>
              <a:rPr lang="de-DE" sz="1800" b="1" i="1" dirty="0" smtClean="0">
                <a:solidFill>
                  <a:srgbClr val="C00000"/>
                </a:solidFill>
              </a:rPr>
              <a:t> (</a:t>
            </a:r>
            <a:r>
              <a:rPr lang="de-DE" sz="1800" b="1" i="1" dirty="0" err="1" smtClean="0">
                <a:solidFill>
                  <a:srgbClr val="C00000"/>
                </a:solidFill>
              </a:rPr>
              <a:t>radisonde</a:t>
            </a:r>
            <a:r>
              <a:rPr lang="de-DE" sz="1800" b="1" i="1" dirty="0" smtClean="0">
                <a:solidFill>
                  <a:srgbClr val="C00000"/>
                </a:solidFill>
              </a:rPr>
              <a:t>,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aircraft</a:t>
            </a:r>
            <a:r>
              <a:rPr lang="de-DE" sz="1800" b="1" i="1" dirty="0" smtClean="0">
                <a:solidFill>
                  <a:srgbClr val="C00000"/>
                </a:solidFill>
              </a:rPr>
              <a:t>, MODE-S, </a:t>
            </a:r>
          </a:p>
          <a:p>
            <a:r>
              <a:rPr lang="de-DE" sz="1800" b="1" i="1" dirty="0">
                <a:solidFill>
                  <a:srgbClr val="C00000"/>
                </a:solidFill>
              </a:rPr>
              <a:t> </a:t>
            </a:r>
            <a:r>
              <a:rPr lang="de-DE" sz="1800" b="1" i="1" dirty="0" smtClean="0">
                <a:solidFill>
                  <a:srgbClr val="C00000"/>
                </a:solidFill>
              </a:rPr>
              <a:t>    radial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winds</a:t>
            </a:r>
            <a:r>
              <a:rPr lang="de-DE" sz="1800" b="1" i="1" dirty="0" smtClean="0">
                <a:solidFill>
                  <a:srgbClr val="C00000"/>
                </a:solidFill>
              </a:rPr>
              <a:t>)</a:t>
            </a:r>
          </a:p>
          <a:p>
            <a:endParaRPr lang="de-DE" sz="1800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Symbol" pitchFamily="18" charset="2"/>
              <a:buChar char="Þ"/>
            </a:pPr>
            <a:r>
              <a:rPr lang="de-DE" sz="1800" b="1" i="1" dirty="0" smtClean="0">
                <a:solidFill>
                  <a:srgbClr val="C00000"/>
                </a:solidFill>
              </a:rPr>
              <a:t>Not easy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show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impact</a:t>
            </a:r>
            <a:endParaRPr lang="de-DE" sz="1800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>
                <a:solidFill>
                  <a:srgbClr val="C00000"/>
                </a:solidFill>
              </a:rPr>
              <a:t>Long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experiments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needed</a:t>
            </a:r>
            <a:r>
              <a:rPr lang="de-DE" sz="1800" b="1" i="1" dirty="0" smtClean="0">
                <a:solidFill>
                  <a:srgbClr val="C00000"/>
                </a:solidFill>
              </a:rPr>
              <a:t> =&gt;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>
                <a:solidFill>
                  <a:srgbClr val="C00000"/>
                </a:solidFill>
              </a:rPr>
              <a:t>Evaluation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software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has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be</a:t>
            </a:r>
            <a:r>
              <a:rPr lang="de-DE" sz="1800" b="1" i="1" dirty="0" smtClean="0">
                <a:solidFill>
                  <a:srgbClr val="C00000"/>
                </a:solidFill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</a:rPr>
              <a:t>adapted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00486" y="6582544"/>
            <a:ext cx="77278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	                             	Alexander Cress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57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79512" y="116632"/>
            <a:ext cx="4520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NWP SAF – DWD </a:t>
            </a:r>
            <a:r>
              <a:rPr lang="de-DE" sz="2400" b="1" dirty="0" err="1" smtClean="0">
                <a:solidFill>
                  <a:schemeClr val="accent1"/>
                </a:solidFill>
              </a:rPr>
              <a:t>cooperation</a:t>
            </a:r>
            <a:endParaRPr lang="de-DE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AMV </a:t>
            </a:r>
            <a:r>
              <a:rPr lang="de-DE" sz="2400" b="1" dirty="0" err="1" smtClean="0">
                <a:solidFill>
                  <a:schemeClr val="accent1"/>
                </a:solidFill>
              </a:rPr>
              <a:t>monitoring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53" y="1261162"/>
            <a:ext cx="4390244" cy="27439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2" y="1196752"/>
            <a:ext cx="3742683" cy="26048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12" y="4005064"/>
            <a:ext cx="5487805" cy="27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4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400" b="1" dirty="0">
                <a:solidFill>
                  <a:srgbClr val="2D4B9B"/>
                </a:solidFill>
              </a:rPr>
              <a:t>NWP SAF – DWD </a:t>
            </a:r>
            <a:r>
              <a:rPr lang="de-DE" sz="2400" b="1" dirty="0" err="1">
                <a:solidFill>
                  <a:srgbClr val="2D4B9B"/>
                </a:solidFill>
              </a:rPr>
              <a:t>cooperation</a:t>
            </a:r>
            <a:endParaRPr lang="de-DE" sz="2400" b="1" dirty="0">
              <a:solidFill>
                <a:srgbClr val="2D4B9B"/>
              </a:solidFill>
            </a:endParaRPr>
          </a:p>
          <a:p>
            <a:pPr lvl="0" algn="ctr"/>
            <a:r>
              <a:rPr lang="de-DE" sz="2000" b="1" dirty="0" smtClean="0">
                <a:solidFill>
                  <a:srgbClr val="2D4B9B"/>
                </a:solidFill>
              </a:rPr>
              <a:t>AMV-Calipso </a:t>
            </a:r>
            <a:r>
              <a:rPr lang="de-DE" sz="2000" b="1" dirty="0" err="1" smtClean="0">
                <a:solidFill>
                  <a:srgbClr val="2D4B9B"/>
                </a:solidFill>
              </a:rPr>
              <a:t>lidar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height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monitoring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endParaRPr lang="en-US" sz="2000" b="1" dirty="0">
              <a:solidFill>
                <a:srgbClr val="2D4B9B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" r="14272" b="-2324"/>
          <a:stretch/>
        </p:blipFill>
        <p:spPr>
          <a:xfrm>
            <a:off x="323528" y="1118270"/>
            <a:ext cx="4032441" cy="31362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-547" r="13118" b="4576"/>
          <a:stretch/>
        </p:blipFill>
        <p:spPr>
          <a:xfrm>
            <a:off x="5112155" y="1124744"/>
            <a:ext cx="3384000" cy="280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2" y="3932744"/>
            <a:ext cx="2194565" cy="274320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54495"/>
            <a:ext cx="2852934" cy="23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53" y="3583820"/>
            <a:ext cx="4629150" cy="3086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332656"/>
            <a:ext cx="460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1"/>
                </a:solidFill>
              </a:rPr>
              <a:t>Use</a:t>
            </a:r>
            <a:r>
              <a:rPr lang="de-DE" b="1" dirty="0" smtClean="0">
                <a:solidFill>
                  <a:schemeClr val="accent1"/>
                </a:solidFill>
              </a:rPr>
              <a:t> of </a:t>
            </a:r>
            <a:r>
              <a:rPr lang="de-DE" b="1" dirty="0" err="1" smtClean="0">
                <a:solidFill>
                  <a:schemeClr val="accent1"/>
                </a:solidFill>
              </a:rPr>
              <a:t>scatterometer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data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7590" y="1340768"/>
            <a:ext cx="8953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C00000"/>
                </a:solidFill>
              </a:rPr>
              <a:t>Operationel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use</a:t>
            </a:r>
            <a:r>
              <a:rPr lang="de-DE" sz="2400" b="1" dirty="0" smtClean="0">
                <a:solidFill>
                  <a:srgbClr val="C00000"/>
                </a:solidFill>
              </a:rPr>
              <a:t> of ASCAT </a:t>
            </a:r>
            <a:r>
              <a:rPr lang="de-DE" sz="2400" b="1" dirty="0" err="1" smtClean="0">
                <a:solidFill>
                  <a:srgbClr val="C00000"/>
                </a:solidFill>
              </a:rPr>
              <a:t>onboard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Metop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3/4</a:t>
            </a:r>
          </a:p>
          <a:p>
            <a:r>
              <a:rPr lang="de-DE" sz="2400" b="1" dirty="0" err="1" smtClean="0">
                <a:solidFill>
                  <a:srgbClr val="C00000"/>
                </a:solidFill>
              </a:rPr>
              <a:t>Pre-operationel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use</a:t>
            </a:r>
            <a:r>
              <a:rPr lang="de-DE" sz="2400" b="1" dirty="0" smtClean="0">
                <a:solidFill>
                  <a:srgbClr val="C00000"/>
                </a:solidFill>
              </a:rPr>
              <a:t> of </a:t>
            </a:r>
            <a:r>
              <a:rPr lang="de-DE" sz="2400" b="1" dirty="0" err="1" smtClean="0">
                <a:solidFill>
                  <a:srgbClr val="C00000"/>
                </a:solidFill>
              </a:rPr>
              <a:t>ScatSat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r>
              <a:rPr lang="de-DE" sz="2400" b="1" dirty="0" smtClean="0">
                <a:solidFill>
                  <a:srgbClr val="C00000"/>
                </a:solidFill>
              </a:rPr>
              <a:t>Operational </a:t>
            </a:r>
            <a:r>
              <a:rPr lang="de-DE" sz="2400" b="1" dirty="0" err="1" smtClean="0">
                <a:solidFill>
                  <a:srgbClr val="C00000"/>
                </a:solidFill>
              </a:rPr>
              <a:t>use</a:t>
            </a:r>
            <a:r>
              <a:rPr lang="de-DE" sz="2400" b="1" dirty="0" smtClean="0">
                <a:solidFill>
                  <a:srgbClr val="C00000"/>
                </a:solidFill>
              </a:rPr>
              <a:t> of Altimeter </a:t>
            </a:r>
            <a:r>
              <a:rPr lang="de-DE" sz="2400" b="1" dirty="0" err="1" smtClean="0">
                <a:solidFill>
                  <a:srgbClr val="C00000"/>
                </a:solidFill>
              </a:rPr>
              <a:t>data</a:t>
            </a:r>
            <a:r>
              <a:rPr lang="de-DE" sz="2400" b="1" dirty="0" smtClean="0">
                <a:solidFill>
                  <a:srgbClr val="C00000"/>
                </a:solidFill>
              </a:rPr>
              <a:t> (Janson 2/3, SARAL)</a:t>
            </a:r>
          </a:p>
          <a:p>
            <a:r>
              <a:rPr lang="de-DE" sz="2400" b="1" dirty="0" smtClean="0">
                <a:solidFill>
                  <a:srgbClr val="C00000"/>
                </a:solidFill>
              </a:rPr>
              <a:t>Wind </a:t>
            </a:r>
            <a:r>
              <a:rPr lang="de-DE" sz="2400" b="1" dirty="0" err="1" smtClean="0">
                <a:solidFill>
                  <a:srgbClr val="C00000"/>
                </a:solidFill>
              </a:rPr>
              <a:t>speed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bias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correction</a:t>
            </a:r>
            <a:r>
              <a:rPr lang="de-DE" sz="2400" b="1" dirty="0" smtClean="0">
                <a:solidFill>
                  <a:srgbClr val="C00000"/>
                </a:solidFill>
              </a:rPr>
              <a:t> of </a:t>
            </a:r>
            <a:r>
              <a:rPr lang="de-DE" sz="2400" b="1" dirty="0" err="1" smtClean="0">
                <a:solidFill>
                  <a:srgbClr val="C00000"/>
                </a:solidFill>
              </a:rPr>
              <a:t>Scatterometer</a:t>
            </a:r>
            <a:r>
              <a:rPr lang="de-DE" sz="2400" b="1" dirty="0" smtClean="0">
                <a:solidFill>
                  <a:srgbClr val="C00000"/>
                </a:solidFill>
              </a:rPr>
              <a:t>/Altimeter </a:t>
            </a:r>
            <a:r>
              <a:rPr lang="de-DE" sz="2400" b="1" dirty="0" err="1" smtClean="0">
                <a:solidFill>
                  <a:srgbClr val="C00000"/>
                </a:solidFill>
              </a:rPr>
              <a:t>data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18132" y="3060600"/>
            <a:ext cx="472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Relative </a:t>
            </a:r>
            <a:r>
              <a:rPr lang="de-DE" sz="1400" dirty="0" err="1"/>
              <a:t>d</a:t>
            </a:r>
            <a:r>
              <a:rPr lang="de-DE" sz="1400" dirty="0" err="1" smtClean="0"/>
              <a:t>ifference</a:t>
            </a:r>
            <a:r>
              <a:rPr lang="de-DE" sz="1400" dirty="0" smtClean="0"/>
              <a:t> of </a:t>
            </a:r>
            <a:r>
              <a:rPr lang="de-DE" sz="1400" dirty="0" err="1" smtClean="0"/>
              <a:t>obs</a:t>
            </a:r>
            <a:r>
              <a:rPr lang="de-DE" sz="1400" dirty="0" smtClean="0"/>
              <a:t> – </a:t>
            </a:r>
            <a:r>
              <a:rPr lang="de-DE" sz="1400" dirty="0" err="1" smtClean="0"/>
              <a:t>fg</a:t>
            </a:r>
            <a:r>
              <a:rPr lang="de-DE" sz="1400" dirty="0" smtClean="0"/>
              <a:t> </a:t>
            </a:r>
            <a:r>
              <a:rPr lang="de-DE" sz="1400" dirty="0" err="1" smtClean="0"/>
              <a:t>rms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exp</a:t>
            </a:r>
            <a:r>
              <a:rPr lang="de-DE" sz="1400" dirty="0" smtClean="0"/>
              <a:t>. </a:t>
            </a:r>
            <a:r>
              <a:rPr lang="de-DE" sz="1400" dirty="0" err="1"/>
              <a:t>w</a:t>
            </a:r>
            <a:r>
              <a:rPr lang="de-DE" sz="1400" dirty="0" err="1" smtClean="0"/>
              <a:t>ith</a:t>
            </a:r>
            <a:r>
              <a:rPr lang="de-DE" sz="1400" dirty="0" smtClean="0"/>
              <a:t> and</a:t>
            </a:r>
          </a:p>
          <a:p>
            <a:pPr algn="ctr"/>
            <a:r>
              <a:rPr lang="de-DE" sz="1400" dirty="0" smtClean="0"/>
              <a:t> </a:t>
            </a:r>
            <a:r>
              <a:rPr lang="de-DE" sz="1400" dirty="0" err="1" smtClean="0"/>
              <a:t>without</a:t>
            </a:r>
            <a:r>
              <a:rPr lang="de-DE" sz="1400" dirty="0" smtClean="0"/>
              <a:t> </a:t>
            </a:r>
            <a:r>
              <a:rPr lang="de-DE" sz="1400" dirty="0" err="1" smtClean="0"/>
              <a:t>ScatSAT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 err="1"/>
              <a:t>f</a:t>
            </a:r>
            <a:r>
              <a:rPr lang="de-DE" sz="1400" dirty="0" err="1" smtClean="0"/>
              <a:t>or</a:t>
            </a:r>
            <a:r>
              <a:rPr lang="de-DE" sz="1400" dirty="0" smtClean="0"/>
              <a:t> ASCAT </a:t>
            </a:r>
            <a:r>
              <a:rPr lang="de-DE" sz="1400" dirty="0" err="1" smtClean="0"/>
              <a:t>observations</a:t>
            </a:r>
            <a:r>
              <a:rPr lang="de-DE" sz="1400" dirty="0" smtClean="0"/>
              <a:t> </a:t>
            </a: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563903" y="4221088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FF0000"/>
                </a:solidFill>
              </a:rPr>
              <a:t>m</a:t>
            </a:r>
            <a:r>
              <a:rPr lang="de-DE" sz="2000" dirty="0" err="1" smtClean="0">
                <a:solidFill>
                  <a:srgbClr val="FF0000"/>
                </a:solidFill>
              </a:rPr>
              <a:t>ean</a:t>
            </a:r>
            <a:r>
              <a:rPr lang="de-DE" sz="2000" dirty="0" smtClean="0">
                <a:solidFill>
                  <a:srgbClr val="FF0000"/>
                </a:solidFill>
              </a:rPr>
              <a:t>: 98.64 %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6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17611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2D4B9B"/>
                </a:solidFill>
              </a:rPr>
              <a:t>Aeolus Wind </a:t>
            </a:r>
            <a:r>
              <a:rPr lang="de-DE" b="1" dirty="0" err="1" smtClean="0">
                <a:solidFill>
                  <a:srgbClr val="2D4B9B"/>
                </a:solidFill>
              </a:rPr>
              <a:t>Lidar</a:t>
            </a:r>
            <a:r>
              <a:rPr lang="de-DE" b="1" dirty="0" smtClean="0">
                <a:solidFill>
                  <a:srgbClr val="2D4B9B"/>
                </a:solidFill>
              </a:rPr>
              <a:t> </a:t>
            </a:r>
            <a:r>
              <a:rPr lang="de-DE" b="1" dirty="0" err="1" smtClean="0">
                <a:solidFill>
                  <a:srgbClr val="2D4B9B"/>
                </a:solidFill>
              </a:rPr>
              <a:t>work</a:t>
            </a:r>
            <a:r>
              <a:rPr lang="de-DE" b="1" dirty="0" smtClean="0">
                <a:solidFill>
                  <a:srgbClr val="2D4B9B"/>
                </a:solidFill>
              </a:rPr>
              <a:t> </a:t>
            </a:r>
            <a:endParaRPr lang="en-US" b="1" dirty="0">
              <a:solidFill>
                <a:srgbClr val="2D4B9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7237" r="16125" b="8154"/>
          <a:stretch/>
        </p:blipFill>
        <p:spPr>
          <a:xfrm>
            <a:off x="5724128" y="2276872"/>
            <a:ext cx="3168037" cy="27126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1786558"/>
            <a:ext cx="609012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/>
              <a:t>Aeolus will </a:t>
            </a:r>
            <a:r>
              <a:rPr lang="de-DE" sz="1800" b="1" i="1" dirty="0" err="1" smtClean="0"/>
              <a:t>be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launched</a:t>
            </a:r>
            <a:r>
              <a:rPr lang="de-DE" sz="1800" b="1" i="1" dirty="0" smtClean="0"/>
              <a:t> 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/>
              <a:t>Observation will </a:t>
            </a:r>
            <a:r>
              <a:rPr lang="de-DE" sz="1800" b="1" i="1" dirty="0" err="1" smtClean="0"/>
              <a:t>be</a:t>
            </a:r>
            <a:r>
              <a:rPr lang="de-DE" sz="1800" b="1" i="1" dirty="0" smtClean="0"/>
              <a:t> HLOS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/>
              <a:t>Level 2B Cal/Val </a:t>
            </a:r>
            <a:r>
              <a:rPr lang="de-DE" sz="1800" b="1" i="1" dirty="0" err="1" smtClean="0"/>
              <a:t>rehearsal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dataset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provided</a:t>
            </a:r>
            <a:r>
              <a:rPr lang="de-DE" sz="1800" b="1" i="1" dirty="0" smtClean="0"/>
              <a:t> </a:t>
            </a:r>
          </a:p>
          <a:p>
            <a:r>
              <a:rPr lang="de-DE" sz="1800" b="1" i="1" dirty="0"/>
              <a:t> </a:t>
            </a:r>
            <a:r>
              <a:rPr lang="de-DE" sz="1800" b="1" i="1" dirty="0" smtClean="0"/>
              <a:t>   </a:t>
            </a:r>
            <a:r>
              <a:rPr lang="de-DE" sz="1800" b="1" i="1" dirty="0" err="1" smtClean="0"/>
              <a:t>by</a:t>
            </a:r>
            <a:r>
              <a:rPr lang="de-DE" sz="1800" b="1" i="1" dirty="0" smtClean="0"/>
              <a:t> ECMWF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000000"/>
                </a:solidFill>
              </a:rPr>
              <a:t>The data has been regenerated (in March 2018</a:t>
            </a:r>
            <a:r>
              <a:rPr lang="en-US" sz="1800" b="1" i="1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en-US" sz="1800" b="1" i="1" dirty="0" smtClean="0">
                <a:solidFill>
                  <a:srgbClr val="000000"/>
                </a:solidFill>
              </a:rPr>
              <a:t>     with </a:t>
            </a:r>
            <a:r>
              <a:rPr lang="en-US" sz="1800" b="1" i="1" dirty="0">
                <a:solidFill>
                  <a:srgbClr val="000000"/>
                </a:solidFill>
              </a:rPr>
              <a:t>the most recent processing chain: </a:t>
            </a:r>
            <a:endParaRPr lang="en-US" sz="1800" b="1" i="1" dirty="0" smtClean="0">
              <a:solidFill>
                <a:srgbClr val="000000"/>
              </a:solidFill>
            </a:endParaRPr>
          </a:p>
          <a:p>
            <a:pPr lvl="0"/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rgbClr val="000000"/>
                </a:solidFill>
              </a:rPr>
              <a:t>    E2S </a:t>
            </a:r>
            <a:r>
              <a:rPr lang="en-US" sz="1800" b="1" i="1" dirty="0">
                <a:solidFill>
                  <a:srgbClr val="000000"/>
                </a:solidFill>
              </a:rPr>
              <a:t>v4.01, L1B v7.01 and L2B v3.00</a:t>
            </a:r>
            <a:r>
              <a:rPr lang="en-US" sz="1800" b="1" i="1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sz="800" b="1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/>
              <a:t>Data </a:t>
            </a:r>
            <a:r>
              <a:rPr lang="de-DE" sz="1800" b="1" i="1" dirty="0" err="1" smtClean="0"/>
              <a:t>are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provided</a:t>
            </a:r>
            <a:r>
              <a:rPr lang="de-DE" sz="1800" b="1" i="1" dirty="0" smtClean="0"/>
              <a:t> in </a:t>
            </a:r>
            <a:r>
              <a:rPr lang="de-DE" sz="1800" b="1" i="1" dirty="0" err="1" smtClean="0"/>
              <a:t>Bufr</a:t>
            </a:r>
            <a:r>
              <a:rPr lang="de-DE" sz="1800" b="1" i="1" dirty="0" smtClean="0"/>
              <a:t>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err="1" smtClean="0"/>
              <a:t>Bufr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reading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is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finished</a:t>
            </a:r>
            <a:endParaRPr lang="de-DE" sz="1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smtClean="0"/>
              <a:t>Observation </a:t>
            </a:r>
            <a:r>
              <a:rPr lang="de-DE" sz="1800" b="1" i="1" dirty="0" err="1" smtClean="0"/>
              <a:t>operator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implemented</a:t>
            </a:r>
            <a:endParaRPr lang="de-DE" sz="1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err="1" smtClean="0"/>
              <a:t>One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day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data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assimilation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with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test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data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conducted</a:t>
            </a:r>
            <a:endParaRPr lang="de-DE" sz="1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i="1" dirty="0" err="1" smtClean="0"/>
              <a:t>Looking</a:t>
            </a:r>
            <a:r>
              <a:rPr lang="de-DE" sz="1800" b="1" i="1" dirty="0" smtClean="0"/>
              <a:t> </a:t>
            </a:r>
            <a:r>
              <a:rPr lang="de-DE" sz="1800" b="1" i="1" dirty="0" err="1" smtClean="0"/>
              <a:t>forward</a:t>
            </a:r>
            <a:r>
              <a:rPr lang="de-DE" sz="1800" b="1" i="1" dirty="0" smtClean="0"/>
              <a:t> on </a:t>
            </a:r>
            <a:r>
              <a:rPr lang="de-DE" sz="1800" b="1" i="1" dirty="0" err="1" smtClean="0"/>
              <a:t>the</a:t>
            </a:r>
            <a:r>
              <a:rPr lang="de-DE" sz="1800" b="1" i="1" dirty="0" smtClean="0"/>
              <a:t> real </a:t>
            </a:r>
            <a:r>
              <a:rPr lang="de-DE" sz="1800" b="1" i="1" dirty="0" err="1" smtClean="0"/>
              <a:t>data</a:t>
            </a:r>
            <a:endParaRPr lang="de-DE" sz="1800" b="1" i="1" dirty="0" smtClean="0"/>
          </a:p>
        </p:txBody>
      </p:sp>
      <p:sp>
        <p:nvSpPr>
          <p:cNvPr id="8" name="Rechteck 7"/>
          <p:cNvSpPr/>
          <p:nvPr/>
        </p:nvSpPr>
        <p:spPr>
          <a:xfrm>
            <a:off x="1010584" y="6582544"/>
            <a:ext cx="6873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	                             	Alexander Cress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0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79388" y="333375"/>
            <a:ext cx="1923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de-DE" altLang="en-US" sz="2400" b="1" dirty="0" smtClean="0">
                <a:solidFill>
                  <a:srgbClr val="2D4B9B"/>
                </a:solidFill>
                <a:latin typeface="Comic Sans MS" pitchFamily="66" charset="0"/>
                <a:cs typeface="+mn-cs"/>
              </a:rPr>
              <a:t>  Summary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92138" y="1797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40000"/>
              </a:spcBef>
              <a:buClr>
                <a:schemeClr val="bg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79388" y="1268760"/>
            <a:ext cx="8871339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  <a:cs typeface="+mn-cs"/>
              </a:rPr>
              <a:t>Dual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Metop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data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show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postive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impact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for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differnt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seasons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de-DE" sz="1800" i="1" dirty="0" smtClean="0">
                <a:solidFill>
                  <a:srgbClr val="3366FF"/>
                </a:solidFill>
                <a:cs typeface="+mn-cs"/>
              </a:rPr>
              <a:t>AMVs operational </a:t>
            </a:r>
            <a:r>
              <a:rPr lang="de-DE" sz="1800" i="1" dirty="0" err="1" smtClean="0">
                <a:solidFill>
                  <a:srgbClr val="3366FF"/>
                </a:solidFill>
                <a:cs typeface="+mn-cs"/>
              </a:rPr>
              <a:t>since</a:t>
            </a:r>
            <a:r>
              <a:rPr lang="de-DE" sz="1800" i="1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de-DE" sz="1800" i="1" dirty="0">
                <a:solidFill>
                  <a:srgbClr val="3366FF"/>
                </a:solidFill>
                <a:cs typeface="+mn-cs"/>
              </a:rPr>
              <a:t> </a:t>
            </a:r>
            <a:r>
              <a:rPr lang="de-DE" sz="1800" i="1" dirty="0" err="1" smtClean="0">
                <a:solidFill>
                  <a:srgbClr val="3366FF"/>
                </a:solidFill>
                <a:cs typeface="+mn-cs"/>
              </a:rPr>
              <a:t>summer</a:t>
            </a:r>
            <a:r>
              <a:rPr lang="de-DE" sz="1800" i="1" dirty="0" smtClean="0">
                <a:solidFill>
                  <a:srgbClr val="3366FF"/>
                </a:solidFill>
                <a:cs typeface="+mn-cs"/>
              </a:rPr>
              <a:t> 2017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/>
            </a:r>
            <a:br>
              <a:rPr lang="de-DE" sz="1800" dirty="0" smtClean="0">
                <a:solidFill>
                  <a:srgbClr val="000000"/>
                </a:solidFill>
                <a:cs typeface="+mn-cs"/>
              </a:rPr>
            </a:b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  <a:cs typeface="+mn-cs"/>
              </a:rPr>
              <a:t>Quality of Meteosat 11 AMVs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comparable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to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Meteosat 10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de-DE" sz="1800" i="1" dirty="0" smtClean="0">
                <a:solidFill>
                  <a:srgbClr val="3366FF"/>
                </a:solidFill>
                <a:cs typeface="+mn-cs"/>
              </a:rPr>
              <a:t>operational </a:t>
            </a:r>
            <a:r>
              <a:rPr lang="de-DE" sz="1800" i="1" dirty="0" err="1" smtClean="0">
                <a:solidFill>
                  <a:srgbClr val="3366FF"/>
                </a:solidFill>
                <a:cs typeface="+mn-cs"/>
              </a:rPr>
              <a:t>since</a:t>
            </a:r>
            <a:r>
              <a:rPr lang="de-DE" sz="1800" i="1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de-DE" sz="1800" i="1" dirty="0" smtClean="0">
                <a:solidFill>
                  <a:srgbClr val="3366FF"/>
                </a:solidFill>
                <a:cs typeface="+mn-cs"/>
              </a:rPr>
              <a:t>March 2018</a:t>
            </a:r>
            <a:endParaRPr lang="de-DE" sz="1800" i="1" dirty="0" smtClean="0">
              <a:solidFill>
                <a:srgbClr val="3366FF"/>
              </a:solidFill>
              <a:cs typeface="+mn-cs"/>
            </a:endParaRPr>
          </a:p>
          <a:p>
            <a:pPr eaLnBrk="0" hangingPunct="0">
              <a:defRPr/>
            </a:pPr>
            <a:endParaRPr lang="de-DE" sz="1800" dirty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Qulaity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of GOES 16 AMVs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slightly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better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than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GEOS 13,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show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potive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impact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rgbClr val="000000"/>
              </a:solidFill>
              <a:cs typeface="+mn-cs"/>
            </a:endParaRPr>
          </a:p>
          <a:p>
            <a:pPr marL="742950" lvl="1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i="1" dirty="0">
                <a:solidFill>
                  <a:srgbClr val="3366FF"/>
                </a:solidFill>
                <a:latin typeface="Arial" pitchFamily="34" charset="0"/>
              </a:rPr>
              <a:t>operational </a:t>
            </a:r>
            <a:r>
              <a:rPr lang="de-DE" sz="1800" i="1" dirty="0" err="1" smtClean="0">
                <a:solidFill>
                  <a:srgbClr val="3366FF"/>
                </a:solidFill>
                <a:latin typeface="Arial" pitchFamily="34" charset="0"/>
              </a:rPr>
              <a:t>since</a:t>
            </a:r>
            <a:r>
              <a:rPr lang="de-DE" sz="1800" i="1" dirty="0" smtClean="0">
                <a:solidFill>
                  <a:srgbClr val="3366FF"/>
                </a:solidFill>
                <a:latin typeface="Arial" pitchFamily="34" charset="0"/>
              </a:rPr>
              <a:t> April 2018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HR AMVs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production</a:t>
            </a:r>
            <a:r>
              <a:rPr lang="de-DE" sz="1800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-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derived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from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NowCasting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SAF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software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–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successfully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defRPr/>
            </a:pPr>
            <a:r>
              <a:rPr lang="de-DE" sz="1800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  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implemented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and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first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monitoring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experiments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started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endParaRPr lang="de-DE" sz="1800" i="1" dirty="0" smtClean="0">
              <a:solidFill>
                <a:srgbClr val="3366FF"/>
              </a:solidFill>
              <a:cs typeface="+mn-cs"/>
            </a:endParaRPr>
          </a:p>
          <a:p>
            <a:pPr eaLnBrk="0" hangingPunct="0">
              <a:defRPr/>
            </a:pP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  <a:cs typeface="+mn-cs"/>
              </a:rPr>
              <a:t>NWPSAF-DWD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cooperation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started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=&gt;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monitoring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of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Lidar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-AMV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heights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de-DE" sz="1800" dirty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ScatSat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winds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in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data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assimilation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system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tested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=&gt; operational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this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summer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de-DE" sz="1800" dirty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rgbClr val="000000"/>
                </a:solidFill>
                <a:cs typeface="+mn-cs"/>
              </a:rPr>
              <a:t> Aeolus Wind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Lidar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test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data</a:t>
            </a:r>
            <a:r>
              <a:rPr lang="de-DE" sz="1800" dirty="0" smtClean="0">
                <a:solidFill>
                  <a:srgbClr val="000000"/>
                </a:solidFill>
                <a:cs typeface="+mn-cs"/>
              </a:rPr>
              <a:t> in DA </a:t>
            </a:r>
            <a:r>
              <a:rPr lang="de-DE" sz="1800" dirty="0" err="1" smtClean="0">
                <a:solidFill>
                  <a:srgbClr val="000000"/>
                </a:solidFill>
                <a:cs typeface="+mn-cs"/>
              </a:rPr>
              <a:t>integrated</a:t>
            </a: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defRPr/>
            </a:pPr>
            <a:endParaRPr lang="de-DE" sz="1800" b="1" dirty="0" smtClean="0">
              <a:solidFill>
                <a:srgbClr val="000000"/>
              </a:solidFill>
              <a:cs typeface="+mn-cs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de-DE" sz="1800" b="1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defRPr/>
            </a:pPr>
            <a:endParaRPr lang="de-DE" sz="1800" b="1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defRPr/>
            </a:pPr>
            <a:endParaRPr lang="de-DE" sz="18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defRPr/>
            </a:pPr>
            <a:endParaRPr lang="de-DE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92286" y="6510536"/>
            <a:ext cx="73801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14</a:t>
            </a:r>
            <a:r>
              <a:rPr kumimoji="0" lang="de-DE" sz="9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</a:t>
            </a: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Intern. Wind Workshop  2018			                             	Alexander Cress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428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smtClean="0"/>
              <a:t>APSDEU-12/NAEDEX-24 Data Exchange Meeting 	</a:t>
            </a:r>
            <a:r>
              <a:rPr lang="de-DE" altLang="en-US" sz="1000" b="1" smtClean="0"/>
              <a:t>Alexander Cress</a:t>
            </a:r>
          </a:p>
        </p:txBody>
      </p:sp>
      <p:pic>
        <p:nvPicPr>
          <p:cNvPr id="31747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619250" y="2420938"/>
            <a:ext cx="72374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FF0000"/>
                </a:solidFill>
              </a:rPr>
              <a:t>Thank you for your attention!</a:t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>Questions?</a:t>
            </a:r>
            <a:endParaRPr lang="de-DE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6525" y="332656"/>
            <a:ext cx="6145584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400" b="1" dirty="0" smtClean="0">
                <a:solidFill>
                  <a:srgbClr val="000000"/>
                </a:solidFill>
                <a:cs typeface="+mn-cs"/>
              </a:rPr>
              <a:t>The </a:t>
            </a:r>
            <a:r>
              <a:rPr lang="en-GB" altLang="de-DE" sz="2400" b="1" i="1" dirty="0" smtClean="0">
                <a:solidFill>
                  <a:srgbClr val="FF0000"/>
                </a:solidFill>
                <a:cs typeface="+mn-cs"/>
              </a:rPr>
              <a:t>deterministic</a:t>
            </a:r>
            <a:r>
              <a:rPr lang="en-GB" altLang="de-DE" sz="2400" b="1" i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GB" altLang="de-DE" sz="2400" b="1" dirty="0" smtClean="0">
                <a:solidFill>
                  <a:srgbClr val="000000"/>
                </a:solidFill>
                <a:cs typeface="+mn-cs"/>
              </a:rPr>
              <a:t>NWP-System of DWD</a:t>
            </a:r>
            <a:endParaRPr lang="de-DE" altLang="de-DE" sz="24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14449" y="1052513"/>
            <a:ext cx="3238500" cy="26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800" b="1" dirty="0" smtClean="0">
                <a:solidFill>
                  <a:srgbClr val="FF0000"/>
                </a:solidFill>
                <a:cs typeface="+mn-cs"/>
              </a:rPr>
              <a:t>Global-Modell ICON </a:t>
            </a:r>
            <a:endParaRPr lang="de-DE" altLang="de-DE" sz="1600" b="1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 smtClean="0">
                <a:solidFill>
                  <a:srgbClr val="FF3300"/>
                </a:solidFill>
                <a:cs typeface="+mn-cs"/>
              </a:rPr>
              <a:t>13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km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vertical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90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173 km</a:t>
            </a:r>
            <a:r>
              <a:rPr lang="de-DE" altLang="de-DE" sz="1500" baseline="30000" dirty="0" smtClean="0">
                <a:solidFill>
                  <a:srgbClr val="000000"/>
                </a:solidFill>
                <a:cs typeface="+mn-cs"/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3333B3"/>
                </a:solidFill>
              </a:rPr>
              <a:t>Hybrid DA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13km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V</a:t>
            </a:r>
            <a:r>
              <a:rPr lang="en-US" sz="1400" dirty="0" err="1" smtClean="0">
                <a:solidFill>
                  <a:srgbClr val="000000"/>
                </a:solidFill>
              </a:rPr>
              <a:t>arEnKF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000000"/>
                </a:solidFill>
              </a:rPr>
              <a:t>Flow </a:t>
            </a:r>
            <a:r>
              <a:rPr lang="en-US" altLang="en-US" sz="1400" dirty="0">
                <a:solidFill>
                  <a:srgbClr val="000000"/>
                </a:solidFill>
              </a:rPr>
              <a:t>dependent B: 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</a:rPr>
              <a:t>    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B</a:t>
            </a:r>
            <a:r>
              <a:rPr lang="en-US" altLang="en-US" sz="1400" baseline="-25000" dirty="0" err="1" smtClean="0">
                <a:solidFill>
                  <a:srgbClr val="000000"/>
                </a:solidFill>
              </a:rPr>
              <a:t>VarEnKF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dirty="0">
                <a:solidFill>
                  <a:srgbClr val="000000"/>
                </a:solidFill>
              </a:rPr>
              <a:t>= </a:t>
            </a:r>
            <a:r>
              <a:rPr lang="el-GR" altLang="en-US" sz="1400" dirty="0">
                <a:solidFill>
                  <a:srgbClr val="000000"/>
                </a:solidFill>
              </a:rPr>
              <a:t>α</a:t>
            </a:r>
            <a:r>
              <a:rPr lang="en-US" altLang="en-US" sz="1400" dirty="0">
                <a:solidFill>
                  <a:srgbClr val="000000"/>
                </a:solidFill>
              </a:rPr>
              <a:t>B</a:t>
            </a:r>
            <a:r>
              <a:rPr lang="en-US" altLang="en-US" sz="1400" baseline="-25000" dirty="0">
                <a:solidFill>
                  <a:srgbClr val="000000"/>
                </a:solidFill>
              </a:rPr>
              <a:t>LETKF</a:t>
            </a:r>
            <a:r>
              <a:rPr lang="en-US" altLang="en-US" sz="1400" dirty="0">
                <a:solidFill>
                  <a:srgbClr val="000000"/>
                </a:solidFill>
              </a:rPr>
              <a:t> + (</a:t>
            </a:r>
            <a:r>
              <a:rPr lang="el-GR" altLang="en-US" sz="1400" dirty="0">
                <a:solidFill>
                  <a:srgbClr val="000000"/>
                </a:solidFill>
              </a:rPr>
              <a:t>α</a:t>
            </a:r>
            <a:r>
              <a:rPr lang="de-DE" altLang="en-US" sz="1400" dirty="0">
                <a:solidFill>
                  <a:srgbClr val="000000"/>
                </a:solidFill>
              </a:rPr>
              <a:t>-</a:t>
            </a:r>
            <a:r>
              <a:rPr lang="en-US" altLang="en-US" sz="1400" dirty="0" smtClean="0">
                <a:solidFill>
                  <a:srgbClr val="000000"/>
                </a:solidFill>
              </a:rPr>
              <a:t>1)B</a:t>
            </a:r>
            <a:r>
              <a:rPr lang="en-US" altLang="en-US" sz="1400" baseline="-25000" dirty="0" smtClean="0">
                <a:solidFill>
                  <a:srgbClr val="000000"/>
                </a:solidFill>
              </a:rPr>
              <a:t>3DVAR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Incremental analysis </a:t>
            </a:r>
            <a:r>
              <a:rPr lang="en-US" sz="1400" dirty="0" smtClean="0">
                <a:solidFill>
                  <a:srgbClr val="000000"/>
                </a:solidFill>
              </a:rPr>
              <a:t>update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SST, SMA and snow </a:t>
            </a:r>
            <a:r>
              <a:rPr lang="en-US" sz="1400" dirty="0" err="1">
                <a:solidFill>
                  <a:srgbClr val="000000"/>
                </a:solidFill>
              </a:rPr>
              <a:t>ana</a:t>
            </a:r>
            <a:endParaRPr lang="de-DE" altLang="de-DE" sz="1400" dirty="0" smtClean="0">
              <a:solidFill>
                <a:srgbClr val="000000"/>
              </a:solidFill>
            </a:endParaRP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6156325" y="1052513"/>
            <a:ext cx="3006725" cy="19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solidFill>
                  <a:srgbClr val="FF0000"/>
                </a:solidFill>
                <a:cs typeface="+mn-cs"/>
              </a:rPr>
              <a:t>COSMO-DE </a:t>
            </a:r>
            <a:r>
              <a:rPr lang="de-DE" altLang="de-DE" sz="1400" b="1" dirty="0" smtClean="0">
                <a:solidFill>
                  <a:srgbClr val="FF0000"/>
                </a:solidFill>
                <a:cs typeface="+mn-cs"/>
              </a:rPr>
              <a:t>(</a:t>
            </a:r>
            <a:r>
              <a:rPr lang="de-DE" altLang="de-DE" sz="1400" b="1" dirty="0" err="1" smtClean="0">
                <a:solidFill>
                  <a:srgbClr val="FF0000"/>
                </a:solidFill>
                <a:cs typeface="+mn-cs"/>
              </a:rPr>
              <a:t>convection</a:t>
            </a:r>
            <a:r>
              <a:rPr lang="de-DE" altLang="de-DE" sz="1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altLang="de-DE" sz="1400" b="1" dirty="0" err="1" smtClean="0">
                <a:solidFill>
                  <a:srgbClr val="FF0000"/>
                </a:solidFill>
                <a:cs typeface="+mn-cs"/>
              </a:rPr>
              <a:t>resolving</a:t>
            </a:r>
            <a:r>
              <a:rPr lang="de-DE" altLang="de-DE" sz="1400" b="1" dirty="0" smtClean="0">
                <a:solidFill>
                  <a:srgbClr val="FF0000"/>
                </a:solidFill>
                <a:cs typeface="+mn-cs"/>
              </a:rPr>
              <a:t>)</a:t>
            </a:r>
            <a:endParaRPr lang="de-DE" altLang="de-DE" sz="1400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FF0000"/>
                </a:solidFill>
                <a:cs typeface="+mn-cs"/>
              </a:rPr>
              <a:t>2.8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km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50</a:t>
            </a:r>
            <a:endParaRPr lang="de-DE" altLang="de-DE" sz="15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3-hourly</a:t>
            </a:r>
            <a:endParaRPr lang="de-DE" altLang="de-DE" sz="15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Girid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8 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km</a:t>
            </a:r>
            <a:r>
              <a:rPr lang="de-DE" altLang="de-DE" sz="1500" baseline="30000" dirty="0">
                <a:solidFill>
                  <a:srgbClr val="000000"/>
                </a:solidFill>
                <a:cs typeface="+mn-cs"/>
              </a:rPr>
              <a:t>2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Det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LETKF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replaced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nudging</a:t>
            </a:r>
            <a:endParaRPr lang="de-DE" altLang="de-DE" sz="15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7463" y="1066800"/>
            <a:ext cx="3527425" cy="14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  <a:cs typeface="+mn-cs"/>
              </a:rPr>
              <a:t>ICON-EU</a:t>
            </a:r>
            <a:r>
              <a:rPr lang="de-DE" altLang="de-DE" sz="1800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altLang="de-DE" sz="1800" b="1" dirty="0" smtClean="0">
                <a:solidFill>
                  <a:srgbClr val="00FFFF"/>
                </a:solidFill>
                <a:cs typeface="+mn-cs"/>
              </a:rPr>
              <a:t>Nest </a:t>
            </a:r>
            <a:r>
              <a:rPr lang="de-DE" altLang="de-DE" sz="1800" b="1" dirty="0" err="1" smtClean="0">
                <a:solidFill>
                  <a:srgbClr val="00FFFF"/>
                </a:solidFill>
                <a:cs typeface="+mn-cs"/>
              </a:rPr>
              <a:t>over</a:t>
            </a:r>
            <a:r>
              <a:rPr lang="de-DE" altLang="de-DE" sz="1800" b="1" dirty="0" smtClean="0">
                <a:solidFill>
                  <a:srgbClr val="00FFFF"/>
                </a:solidFill>
                <a:cs typeface="+mn-cs"/>
              </a:rPr>
              <a:t> Europe</a:t>
            </a:r>
            <a:endParaRPr lang="de-DE" altLang="de-DE" sz="1600" b="1" dirty="0">
              <a:solidFill>
                <a:srgbClr val="00FFFF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FF3300"/>
                </a:solidFill>
                <a:cs typeface="+mn-cs"/>
              </a:rPr>
              <a:t>6.5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 km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Vertical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60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endParaRPr lang="de-DE" altLang="de-DE" sz="15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43 km</a:t>
            </a:r>
            <a:r>
              <a:rPr lang="de-DE" altLang="de-DE" sz="1500" baseline="30000" dirty="0">
                <a:solidFill>
                  <a:srgbClr val="000000"/>
                </a:solidFill>
                <a:cs typeface="+mn-cs"/>
              </a:rPr>
              <a:t>2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300788" y="3429000"/>
            <a:ext cx="2635250" cy="2889250"/>
            <a:chOff x="6300788" y="3429000"/>
            <a:chExt cx="2635250" cy="2889250"/>
          </a:xfrm>
        </p:grpSpPr>
        <p:pic>
          <p:nvPicPr>
            <p:cNvPr id="14345" name="Picture 11" descr="M:\mbaldauf\Work\Projekte\COSMO-Modell\COSMO-DE\C-DE_65-Schichten\COSMO-DE-Gebiet_Planung20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7" t="18005" r="557" b="6279"/>
            <a:stretch>
              <a:fillRect/>
            </a:stretch>
          </p:blipFill>
          <p:spPr bwMode="auto">
            <a:xfrm>
              <a:off x="6300788" y="3429000"/>
              <a:ext cx="2635250" cy="28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Rechteck 1"/>
            <p:cNvSpPr>
              <a:spLocks noChangeArrowheads="1"/>
            </p:cNvSpPr>
            <p:nvPr/>
          </p:nvSpPr>
          <p:spPr bwMode="auto">
            <a:xfrm>
              <a:off x="6804025" y="3860800"/>
              <a:ext cx="1655763" cy="21605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65525"/>
            <a:ext cx="5373688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07218" y="6594018"/>
            <a:ext cx="74931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900" b="1" dirty="0" smtClean="0">
                <a:solidFill>
                  <a:srgbClr val="000000"/>
                </a:solidFill>
                <a:latin typeface="Arial"/>
                <a:cs typeface="+mn-cs"/>
              </a:rPr>
              <a:t>14</a:t>
            </a:r>
            <a:r>
              <a:rPr lang="de-DE" sz="900" b="1" baseline="30000" dirty="0" smtClean="0">
                <a:solidFill>
                  <a:srgbClr val="000000"/>
                </a:solidFill>
                <a:latin typeface="Arial"/>
                <a:cs typeface="+mn-cs"/>
              </a:rPr>
              <a:t>th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  <a:cs typeface="+mn-cs"/>
              </a:rPr>
              <a:t> Intern. Wind Workshop  2018</a:t>
            </a:r>
            <a:r>
              <a:rPr lang="de-DE" sz="900" b="1" dirty="0">
                <a:solidFill>
                  <a:srgbClr val="000000"/>
                </a:solidFill>
                <a:latin typeface="Arial"/>
                <a:cs typeface="+mn-cs"/>
              </a:rPr>
              <a:t>				Alexander Cress		</a:t>
            </a:r>
            <a:endParaRPr lang="en-US" sz="9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72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7971" y="476672"/>
            <a:ext cx="6140207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400" b="1" dirty="0" smtClean="0">
                <a:solidFill>
                  <a:srgbClr val="000000"/>
                </a:solidFill>
                <a:cs typeface="+mn-cs"/>
              </a:rPr>
              <a:t>The </a:t>
            </a:r>
            <a:r>
              <a:rPr lang="en-GB" altLang="de-DE" sz="2400" b="1" i="1" dirty="0" smtClean="0">
                <a:solidFill>
                  <a:srgbClr val="FF0000"/>
                </a:solidFill>
                <a:cs typeface="+mn-cs"/>
              </a:rPr>
              <a:t>probabilistic</a:t>
            </a:r>
            <a:r>
              <a:rPr lang="en-GB" altLang="de-DE" sz="2400" b="1" i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GB" altLang="de-DE" sz="2400" b="1" dirty="0" smtClean="0">
                <a:solidFill>
                  <a:srgbClr val="000000"/>
                </a:solidFill>
                <a:cs typeface="+mn-cs"/>
              </a:rPr>
              <a:t>NWP-System of DWD</a:t>
            </a:r>
            <a:endParaRPr lang="de-DE" altLang="de-DE" sz="24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36524" y="1052513"/>
            <a:ext cx="6121654" cy="28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800" b="1" dirty="0" smtClean="0">
                <a:solidFill>
                  <a:srgbClr val="FF0000"/>
                </a:solidFill>
                <a:cs typeface="+mn-cs"/>
              </a:rPr>
              <a:t>ICON-EPS; M40 </a:t>
            </a:r>
            <a:endParaRPr lang="de-DE" altLang="de-DE" sz="1600" b="1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 smtClean="0">
                <a:solidFill>
                  <a:srgbClr val="FF3300"/>
                </a:solidFill>
                <a:cs typeface="+mn-cs"/>
              </a:rPr>
              <a:t>40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km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90</a:t>
            </a: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1638 km</a:t>
            </a:r>
            <a:r>
              <a:rPr lang="de-DE" altLang="de-DE" sz="1500" baseline="30000" dirty="0" smtClean="0">
                <a:solidFill>
                  <a:srgbClr val="000000"/>
                </a:solidFill>
                <a:cs typeface="+mn-cs"/>
              </a:rPr>
              <a:t>2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3333B3"/>
                </a:solidFill>
              </a:rPr>
              <a:t>Ensemble DA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40 member 40km LETKF.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Horizontal localization radius 300km.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Relaxation to prior perturbations ( 0.75).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Adaptive inflation (0.9 - 1.5).</a:t>
            </a:r>
          </a:p>
          <a:p>
            <a:pPr marL="285750" indent="-285750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SST </a:t>
            </a:r>
            <a:r>
              <a:rPr lang="en-US" sz="1400" dirty="0" smtClean="0">
                <a:solidFill>
                  <a:srgbClr val="000000"/>
                </a:solidFill>
              </a:rPr>
              <a:t>perturbations S</a:t>
            </a:r>
            <a:r>
              <a:rPr lang="de-DE" sz="1400" dirty="0" err="1" smtClean="0">
                <a:solidFill>
                  <a:srgbClr val="000000"/>
                </a:solidFill>
              </a:rPr>
              <a:t>oil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moisture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perturbations</a:t>
            </a:r>
            <a:r>
              <a:rPr lang="de-DE" sz="1400" dirty="0">
                <a:solidFill>
                  <a:srgbClr val="000000"/>
                </a:solidFill>
              </a:rPr>
              <a:t> (experimental)</a:t>
            </a: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de-DE" altLang="de-DE" sz="15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5903913" y="1052513"/>
            <a:ext cx="3276600" cy="27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  <a:cs typeface="+mn-cs"/>
              </a:rPr>
              <a:t>COSMO-DE-EPS; </a:t>
            </a:r>
            <a:r>
              <a:rPr lang="de-DE" altLang="de-DE" sz="1800" b="1" dirty="0" smtClean="0">
                <a:solidFill>
                  <a:srgbClr val="FF0000"/>
                </a:solidFill>
                <a:cs typeface="+mn-cs"/>
              </a:rPr>
              <a:t>M20</a:t>
            </a:r>
            <a:endParaRPr lang="de-DE" altLang="de-DE" sz="1800" b="1" dirty="0">
              <a:solidFill>
                <a:srgbClr val="0070C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FF0000"/>
                </a:solidFill>
                <a:cs typeface="+mn-cs"/>
              </a:rPr>
              <a:t>2.8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km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50</a:t>
            </a:r>
            <a:endParaRPr lang="de-DE" altLang="de-DE" sz="15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Forecasts: 3-hourly</a:t>
            </a:r>
            <a:endParaRPr lang="de-DE" altLang="de-DE" sz="15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8 km</a:t>
            </a:r>
            <a:r>
              <a:rPr lang="de-DE" altLang="de-DE" sz="1500" baseline="30000" dirty="0" smtClean="0">
                <a:solidFill>
                  <a:srgbClr val="000000"/>
                </a:solidFill>
                <a:cs typeface="+mn-cs"/>
              </a:rPr>
              <a:t>2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de-DE" altLang="de-DE" sz="800" baseline="300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DE" altLang="de-DE" sz="1600" b="1" dirty="0" smtClean="0">
                <a:solidFill>
                  <a:srgbClr val="0070C0"/>
                </a:solidFill>
                <a:cs typeface="+mn-cs"/>
              </a:rPr>
              <a:t>Ensemble DA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DE" altLang="de-DE" sz="1200" b="1" dirty="0" smtClean="0">
                <a:solidFill>
                  <a:srgbClr val="000000"/>
                </a:solidFill>
                <a:cs typeface="+mn-cs"/>
              </a:rPr>
              <a:t>40 </a:t>
            </a:r>
            <a:r>
              <a:rPr lang="de-DE" altLang="de-DE" sz="1200" b="1" dirty="0" err="1" smtClean="0">
                <a:solidFill>
                  <a:srgbClr val="000000"/>
                </a:solidFill>
                <a:cs typeface="+mn-cs"/>
              </a:rPr>
              <a:t>member</a:t>
            </a:r>
            <a:r>
              <a:rPr lang="de-DE" altLang="de-DE" sz="1200" b="1" dirty="0" smtClean="0">
                <a:solidFill>
                  <a:srgbClr val="000000"/>
                </a:solidFill>
                <a:cs typeface="+mn-cs"/>
              </a:rPr>
              <a:t> 2.8 km LETKF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DE" altLang="de-DE" sz="1200" b="1" dirty="0" smtClean="0">
                <a:solidFill>
                  <a:srgbClr val="000000"/>
                </a:solidFill>
                <a:cs typeface="+mn-cs"/>
              </a:rPr>
              <a:t>SST </a:t>
            </a:r>
            <a:r>
              <a:rPr lang="de-DE" altLang="de-DE" sz="1200" b="1" dirty="0" err="1" smtClean="0">
                <a:solidFill>
                  <a:srgbClr val="000000"/>
                </a:solidFill>
                <a:cs typeface="+mn-cs"/>
              </a:rPr>
              <a:t>pertubations</a:t>
            </a:r>
            <a:endParaRPr lang="de-DE" altLang="de-DE" sz="1200" b="1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DE" altLang="de-DE" sz="1200" b="1" dirty="0" err="1" smtClean="0">
                <a:solidFill>
                  <a:srgbClr val="000000"/>
                </a:solidFill>
                <a:cs typeface="+mn-cs"/>
              </a:rPr>
              <a:t>Soil</a:t>
            </a:r>
            <a:r>
              <a:rPr lang="de-DE" altLang="de-DE" sz="12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  <a:cs typeface="+mn-cs"/>
              </a:rPr>
              <a:t>moisture</a:t>
            </a:r>
            <a:r>
              <a:rPr lang="de-DE" altLang="de-DE" sz="12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  <a:cs typeface="+mn-cs"/>
              </a:rPr>
              <a:t>pertubations</a:t>
            </a:r>
            <a:endParaRPr lang="de-DE" altLang="de-DE" sz="1200" b="1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5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57463" y="1066800"/>
            <a:ext cx="3527425" cy="14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FF0000"/>
                </a:solidFill>
                <a:cs typeface="+mn-cs"/>
              </a:rPr>
              <a:t>ICON-EU</a:t>
            </a:r>
            <a:r>
              <a:rPr lang="de-DE" altLang="de-DE" sz="1800" dirty="0">
                <a:solidFill>
                  <a:srgbClr val="FF0000"/>
                </a:solidFill>
                <a:cs typeface="+mn-cs"/>
              </a:rPr>
              <a:t> </a:t>
            </a:r>
            <a:r>
              <a:rPr lang="de-DE" altLang="de-DE" sz="1800" b="1" dirty="0" smtClean="0">
                <a:solidFill>
                  <a:srgbClr val="00FFFF"/>
                </a:solidFill>
                <a:cs typeface="+mn-cs"/>
              </a:rPr>
              <a:t>Nest </a:t>
            </a:r>
            <a:r>
              <a:rPr lang="de-DE" altLang="de-DE" sz="1800" b="1" dirty="0" err="1" smtClean="0">
                <a:solidFill>
                  <a:srgbClr val="00FFFF"/>
                </a:solidFill>
                <a:cs typeface="+mn-cs"/>
              </a:rPr>
              <a:t>over</a:t>
            </a:r>
            <a:r>
              <a:rPr lang="de-DE" altLang="de-DE" sz="1800" b="1" dirty="0" smtClean="0">
                <a:solidFill>
                  <a:srgbClr val="00FFFF"/>
                </a:solidFill>
                <a:cs typeface="+mn-cs"/>
              </a:rPr>
              <a:t> Europe</a:t>
            </a:r>
            <a:endParaRPr lang="de-DE" altLang="de-DE" sz="1600" b="1" dirty="0">
              <a:solidFill>
                <a:srgbClr val="00FFFF"/>
              </a:solidFill>
              <a:latin typeface="Times New Roman" pitchFamily="18" charset="0"/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FF3300"/>
                </a:solidFill>
                <a:cs typeface="+mn-cs"/>
              </a:rPr>
              <a:t>20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 km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  <a:cs typeface="+mn-cs"/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60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endParaRPr lang="de-DE" altLang="de-DE" sz="15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  <a:cs typeface="+mn-cs"/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  <a:cs typeface="+mn-cs"/>
              </a:rPr>
              <a:t>407 km</a:t>
            </a:r>
            <a:r>
              <a:rPr lang="de-DE" altLang="de-DE" sz="1500" baseline="30000" dirty="0">
                <a:solidFill>
                  <a:srgbClr val="000000"/>
                </a:solidFill>
                <a:cs typeface="+mn-cs"/>
              </a:rPr>
              <a:t>2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300788" y="3429000"/>
            <a:ext cx="2635250" cy="2889250"/>
            <a:chOff x="6300788" y="3429000"/>
            <a:chExt cx="2635250" cy="2889250"/>
          </a:xfrm>
        </p:grpSpPr>
        <p:pic>
          <p:nvPicPr>
            <p:cNvPr id="18441" name="Picture 11" descr="M:\mbaldauf\Work\Projekte\COSMO-Modell\COSMO-DE\C-DE_65-Schichten\COSMO-DE-Gebiet_Planung20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7" t="18005" r="557" b="6279"/>
            <a:stretch>
              <a:fillRect/>
            </a:stretch>
          </p:blipFill>
          <p:spPr bwMode="auto">
            <a:xfrm>
              <a:off x="6300788" y="3429000"/>
              <a:ext cx="2635250" cy="28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Rechteck 1"/>
            <p:cNvSpPr>
              <a:spLocks noChangeArrowheads="1"/>
            </p:cNvSpPr>
            <p:nvPr/>
          </p:nvSpPr>
          <p:spPr bwMode="auto">
            <a:xfrm>
              <a:off x="6804025" y="3860800"/>
              <a:ext cx="1655763" cy="21605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65525"/>
            <a:ext cx="5373688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467544" y="6582544"/>
            <a:ext cx="72728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	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</a:rPr>
              <a:t>                     Alexander 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Cress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14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15616" y="398741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rgbClr val="C00000"/>
                </a:solidFill>
              </a:rPr>
              <a:t>D</a:t>
            </a:r>
            <a:r>
              <a:rPr lang="de-DE" b="1" i="1" dirty="0" smtClean="0">
                <a:solidFill>
                  <a:srgbClr val="C00000"/>
                </a:solidFill>
              </a:rPr>
              <a:t>ata </a:t>
            </a:r>
            <a:r>
              <a:rPr lang="de-DE" b="1" i="1" dirty="0" err="1" smtClean="0">
                <a:solidFill>
                  <a:srgbClr val="C00000"/>
                </a:solidFill>
              </a:rPr>
              <a:t>coverage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7493"/>
            <a:ext cx="5146189" cy="35817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r="2743" b="5711"/>
          <a:stretch/>
        </p:blipFill>
        <p:spPr>
          <a:xfrm>
            <a:off x="5119261" y="1124744"/>
            <a:ext cx="4038803" cy="30701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15129" r="3144" b="5268"/>
          <a:stretch/>
        </p:blipFill>
        <p:spPr>
          <a:xfrm>
            <a:off x="5140690" y="4200900"/>
            <a:ext cx="4020375" cy="2592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5991" y="5229200"/>
            <a:ext cx="61496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err="1" smtClean="0">
                <a:solidFill>
                  <a:srgbClr val="C00000"/>
                </a:solidFill>
              </a:rPr>
              <a:t>Operationel</a:t>
            </a:r>
            <a:endParaRPr lang="de-DE" sz="1800" b="1" dirty="0" smtClean="0">
              <a:solidFill>
                <a:srgbClr val="C00000"/>
              </a:solidFill>
            </a:endParaRPr>
          </a:p>
          <a:p>
            <a:r>
              <a:rPr lang="de-DE" sz="1800" b="1" dirty="0" err="1" smtClean="0">
                <a:solidFill>
                  <a:schemeClr val="accent1"/>
                </a:solidFill>
              </a:rPr>
              <a:t>Geo</a:t>
            </a:r>
            <a:r>
              <a:rPr lang="de-DE" sz="1600" dirty="0" smtClean="0"/>
              <a:t>: </a:t>
            </a:r>
            <a:r>
              <a:rPr lang="de-DE" sz="1600" i="1" dirty="0" smtClean="0"/>
              <a:t>GOES </a:t>
            </a:r>
            <a:r>
              <a:rPr lang="de-DE" sz="1600" i="1" dirty="0" smtClean="0"/>
              <a:t>15/16 </a:t>
            </a:r>
            <a:r>
              <a:rPr lang="de-DE" sz="1600" i="1" dirty="0" err="1" smtClean="0"/>
              <a:t>Metop</a:t>
            </a:r>
            <a:r>
              <a:rPr lang="de-DE" sz="1600" i="1" dirty="0" smtClean="0"/>
              <a:t> </a:t>
            </a:r>
            <a:r>
              <a:rPr lang="de-DE" sz="1600" i="1" dirty="0" smtClean="0"/>
              <a:t>8/11 </a:t>
            </a:r>
            <a:r>
              <a:rPr lang="de-DE" sz="1600" i="1" dirty="0" smtClean="0"/>
              <a:t>Himarawi-8 </a:t>
            </a:r>
          </a:p>
          <a:p>
            <a:r>
              <a:rPr lang="de-DE" sz="1800" b="1" dirty="0" smtClean="0">
                <a:solidFill>
                  <a:schemeClr val="accent1"/>
                </a:solidFill>
              </a:rPr>
              <a:t>Polar</a:t>
            </a:r>
            <a:r>
              <a:rPr lang="de-DE" sz="1600" dirty="0" smtClean="0"/>
              <a:t>: </a:t>
            </a:r>
            <a:r>
              <a:rPr lang="de-DE" sz="1600" i="1" dirty="0" smtClean="0"/>
              <a:t>AVHRR </a:t>
            </a:r>
            <a:r>
              <a:rPr lang="de-DE" sz="1600" i="1" dirty="0" err="1" smtClean="0"/>
              <a:t>from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Metop</a:t>
            </a:r>
            <a:r>
              <a:rPr lang="de-DE" sz="1600" i="1" dirty="0" smtClean="0"/>
              <a:t> 3 / </a:t>
            </a:r>
            <a:r>
              <a:rPr lang="de-DE" sz="1600" i="1" dirty="0" smtClean="0"/>
              <a:t>4 </a:t>
            </a:r>
            <a:r>
              <a:rPr lang="de-DE" sz="1600" i="1" dirty="0" err="1" smtClean="0"/>
              <a:t>single</a:t>
            </a:r>
            <a:r>
              <a:rPr lang="de-DE" sz="1600" i="1" dirty="0" smtClean="0"/>
              <a:t> and dual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smtClean="0"/>
              <a:t>NOAA </a:t>
            </a:r>
            <a:r>
              <a:rPr lang="de-DE" sz="1600" i="1" dirty="0" err="1" smtClean="0"/>
              <a:t>series</a:t>
            </a:r>
            <a:endParaRPr lang="de-DE" sz="1600" i="1" dirty="0" smtClean="0"/>
          </a:p>
          <a:p>
            <a:r>
              <a:rPr lang="de-DE" sz="1600" i="1" dirty="0" smtClean="0"/>
              <a:t>            MODIS </a:t>
            </a:r>
            <a:r>
              <a:rPr lang="de-DE" sz="1600" i="1" dirty="0" err="1" smtClean="0"/>
              <a:t>from</a:t>
            </a:r>
            <a:r>
              <a:rPr lang="de-DE" sz="1600" i="1" dirty="0" smtClean="0"/>
              <a:t> Terra and Aqua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5723" y="2825750"/>
            <a:ext cx="86194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rgbClr val="0000FF"/>
                </a:solidFill>
              </a:rPr>
              <a:t>Use</a:t>
            </a:r>
            <a:r>
              <a:rPr lang="de-DE" sz="2400" b="1" dirty="0" smtClean="0">
                <a:solidFill>
                  <a:srgbClr val="0000FF"/>
                </a:solidFill>
              </a:rPr>
              <a:t> of Dual </a:t>
            </a:r>
            <a:r>
              <a:rPr lang="de-DE" sz="2400" b="1" dirty="0" err="1" smtClean="0">
                <a:solidFill>
                  <a:srgbClr val="0000FF"/>
                </a:solidFill>
              </a:rPr>
              <a:t>Metop</a:t>
            </a:r>
            <a:r>
              <a:rPr lang="de-DE" sz="2400" b="1" dirty="0" smtClean="0">
                <a:solidFill>
                  <a:srgbClr val="0000FF"/>
                </a:solidFill>
              </a:rPr>
              <a:t> AMV </a:t>
            </a:r>
            <a:r>
              <a:rPr lang="de-DE" sz="2400" b="1" dirty="0" err="1" smtClean="0">
                <a:solidFill>
                  <a:srgbClr val="0000FF"/>
                </a:solidFill>
              </a:rPr>
              <a:t>winds</a:t>
            </a:r>
            <a:endParaRPr lang="de-DE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rgbClr val="0000FF"/>
                </a:solidFill>
              </a:rPr>
              <a:t>Replacing</a:t>
            </a:r>
            <a:r>
              <a:rPr lang="de-DE" sz="2400" b="1" dirty="0" smtClean="0">
                <a:solidFill>
                  <a:srgbClr val="0000FF"/>
                </a:solidFill>
              </a:rPr>
              <a:t> Meteosat 10 </a:t>
            </a:r>
            <a:r>
              <a:rPr lang="de-DE" sz="2400" b="1" dirty="0" err="1" smtClean="0">
                <a:solidFill>
                  <a:srgbClr val="0000FF"/>
                </a:solidFill>
              </a:rPr>
              <a:t>by</a:t>
            </a:r>
            <a:r>
              <a:rPr lang="de-DE" sz="2400" b="1" dirty="0" smtClean="0">
                <a:solidFill>
                  <a:srgbClr val="0000FF"/>
                </a:solidFill>
              </a:rPr>
              <a:t> Meteosat 11 </a:t>
            </a:r>
            <a:r>
              <a:rPr lang="de-DE" sz="2400" b="1" dirty="0" err="1" smtClean="0">
                <a:solidFill>
                  <a:srgbClr val="0000FF"/>
                </a:solidFill>
              </a:rPr>
              <a:t>winds</a:t>
            </a:r>
            <a:endParaRPr lang="de-DE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rgbClr val="0000FF"/>
                </a:solidFill>
              </a:rPr>
              <a:t>Filling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the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gap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over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eastern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America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by</a:t>
            </a:r>
            <a:r>
              <a:rPr lang="de-DE" sz="2400" b="1" dirty="0" smtClean="0">
                <a:solidFill>
                  <a:srgbClr val="0000FF"/>
                </a:solidFill>
              </a:rPr>
              <a:t> GOES 16 </a:t>
            </a:r>
            <a:r>
              <a:rPr lang="de-DE" sz="2400" b="1" dirty="0" err="1" smtClean="0">
                <a:solidFill>
                  <a:srgbClr val="0000FF"/>
                </a:solidFill>
              </a:rPr>
              <a:t>winds</a:t>
            </a:r>
            <a:endParaRPr lang="de-DE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rgbClr val="0000FF"/>
                </a:solidFill>
              </a:rPr>
              <a:t>ScatSat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ocean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winds</a:t>
            </a:r>
            <a:r>
              <a:rPr lang="de-DE" sz="2400" b="1" dirty="0" smtClean="0">
                <a:solidFill>
                  <a:srgbClr val="0000FF"/>
                </a:solidFill>
              </a:rPr>
              <a:t> in parallel </a:t>
            </a:r>
            <a:r>
              <a:rPr lang="de-DE" sz="2400" b="1" dirty="0" err="1" smtClean="0">
                <a:solidFill>
                  <a:srgbClr val="0000FF"/>
                </a:solidFill>
              </a:rPr>
              <a:t>routine</a:t>
            </a:r>
            <a:endParaRPr lang="de-DE" sz="2400" b="1" dirty="0" smtClean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1261964"/>
            <a:ext cx="8295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Changes</a:t>
            </a:r>
            <a:r>
              <a:rPr lang="de-DE" b="1" dirty="0" smtClean="0">
                <a:solidFill>
                  <a:srgbClr val="C00000"/>
                </a:solidFill>
              </a:rPr>
              <a:t> in </a:t>
            </a:r>
            <a:r>
              <a:rPr lang="de-DE" b="1" dirty="0" err="1" smtClean="0">
                <a:solidFill>
                  <a:srgbClr val="C00000"/>
                </a:solidFill>
              </a:rPr>
              <a:t>operationel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usage</a:t>
            </a:r>
            <a:r>
              <a:rPr lang="de-DE" b="1" dirty="0" smtClean="0">
                <a:solidFill>
                  <a:srgbClr val="C00000"/>
                </a:solidFill>
              </a:rPr>
              <a:t> of </a:t>
            </a:r>
            <a:r>
              <a:rPr lang="de-DE" b="1" dirty="0" err="1" smtClean="0">
                <a:solidFill>
                  <a:srgbClr val="C00000"/>
                </a:solidFill>
              </a:rPr>
              <a:t>satellite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winds</a:t>
            </a:r>
            <a:endParaRPr lang="de-DE" b="1" dirty="0" smtClean="0">
              <a:solidFill>
                <a:srgbClr val="C00000"/>
              </a:solidFill>
            </a:endParaRPr>
          </a:p>
          <a:p>
            <a:pPr algn="ctr"/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since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the</a:t>
            </a:r>
            <a:r>
              <a:rPr lang="de-DE" b="1" dirty="0" smtClean="0">
                <a:solidFill>
                  <a:srgbClr val="C00000"/>
                </a:solidFill>
              </a:rPr>
              <a:t> last </a:t>
            </a:r>
            <a:r>
              <a:rPr lang="de-DE" b="1" dirty="0" err="1" smtClean="0">
                <a:solidFill>
                  <a:srgbClr val="C00000"/>
                </a:solidFill>
              </a:rPr>
              <a:t>meeting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2" y="6582544"/>
            <a:ext cx="68407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	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</a:rPr>
              <a:t>                             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	Alexander Cress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8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79512" y="359332"/>
            <a:ext cx="519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2D4B9B"/>
                </a:solidFill>
              </a:rPr>
              <a:t>AMV </a:t>
            </a:r>
            <a:r>
              <a:rPr lang="de-DE" b="1" dirty="0">
                <a:solidFill>
                  <a:srgbClr val="2D4B9B"/>
                </a:solidFill>
              </a:rPr>
              <a:t>O</a:t>
            </a:r>
            <a:r>
              <a:rPr lang="de-DE" b="1" dirty="0" smtClean="0">
                <a:solidFill>
                  <a:srgbClr val="2D4B9B"/>
                </a:solidFill>
              </a:rPr>
              <a:t>bs minus FG </a:t>
            </a:r>
            <a:r>
              <a:rPr lang="de-DE" b="1" dirty="0" err="1" smtClean="0">
                <a:solidFill>
                  <a:srgbClr val="2D4B9B"/>
                </a:solidFill>
              </a:rPr>
              <a:t>statistics</a:t>
            </a:r>
            <a:endParaRPr lang="en-US" b="1" dirty="0">
              <a:solidFill>
                <a:srgbClr val="2D4B9B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19" y="2060848"/>
            <a:ext cx="4248150" cy="30861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6971"/>
            <a:ext cx="4248150" cy="30861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788157" y="1196752"/>
            <a:ext cx="47564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Crtl</a:t>
            </a:r>
            <a:r>
              <a:rPr lang="de-DE" b="1" dirty="0" smtClean="0">
                <a:solidFill>
                  <a:srgbClr val="C00000"/>
                </a:solidFill>
              </a:rPr>
              <a:t> plus dual </a:t>
            </a:r>
            <a:r>
              <a:rPr lang="de-DE" b="1" dirty="0" err="1" smtClean="0">
                <a:solidFill>
                  <a:srgbClr val="C00000"/>
                </a:solidFill>
              </a:rPr>
              <a:t>Metop</a:t>
            </a:r>
            <a:r>
              <a:rPr lang="de-DE" b="1" dirty="0" smtClean="0">
                <a:solidFill>
                  <a:srgbClr val="C00000"/>
                </a:solidFill>
              </a:rPr>
              <a:t> – </a:t>
            </a:r>
            <a:r>
              <a:rPr lang="de-DE" b="1" dirty="0" err="1" smtClean="0">
                <a:solidFill>
                  <a:srgbClr val="C00000"/>
                </a:solidFill>
              </a:rPr>
              <a:t>Crtl</a:t>
            </a:r>
            <a:endParaRPr lang="de-DE" b="1" dirty="0" smtClean="0">
              <a:solidFill>
                <a:srgbClr val="C00000"/>
              </a:solidFill>
            </a:endParaRPr>
          </a:p>
          <a:p>
            <a:pPr algn="ctr"/>
            <a:r>
              <a:rPr lang="de-DE" sz="1800" b="1" dirty="0">
                <a:solidFill>
                  <a:srgbClr val="C00000"/>
                </a:solidFill>
              </a:rPr>
              <a:t>a</a:t>
            </a:r>
            <a:r>
              <a:rPr lang="de-DE" sz="1800" b="1" dirty="0" smtClean="0">
                <a:solidFill>
                  <a:srgbClr val="C00000"/>
                </a:solidFill>
              </a:rPr>
              <a:t>ll AMVs </a:t>
            </a:r>
            <a:r>
              <a:rPr lang="de-DE" sz="1800" b="1" dirty="0" err="1" smtClean="0">
                <a:solidFill>
                  <a:srgbClr val="C00000"/>
                </a:solidFill>
              </a:rPr>
              <a:t>except</a:t>
            </a:r>
            <a:r>
              <a:rPr lang="de-DE" sz="1800" b="1" dirty="0" smtClean="0">
                <a:solidFill>
                  <a:srgbClr val="C00000"/>
                </a:solidFill>
              </a:rPr>
              <a:t> dual </a:t>
            </a:r>
            <a:r>
              <a:rPr lang="de-DE" sz="1800" b="1" dirty="0" err="1" smtClean="0">
                <a:solidFill>
                  <a:srgbClr val="C00000"/>
                </a:solidFill>
              </a:rPr>
              <a:t>Metop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 err="1" smtClean="0">
                <a:solidFill>
                  <a:srgbClr val="C00000"/>
                </a:solidFill>
              </a:rPr>
              <a:t>data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30517" y="5373216"/>
            <a:ext cx="7770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2D4B9B"/>
                </a:solidFill>
              </a:rPr>
              <a:t>Positive </a:t>
            </a:r>
            <a:r>
              <a:rPr lang="de-DE" sz="2000" b="1" dirty="0" err="1" smtClean="0">
                <a:solidFill>
                  <a:srgbClr val="2D4B9B"/>
                </a:solidFill>
              </a:rPr>
              <a:t>impact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using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the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other</a:t>
            </a:r>
            <a:r>
              <a:rPr lang="de-DE" sz="2000" b="1" dirty="0" smtClean="0">
                <a:solidFill>
                  <a:srgbClr val="2D4B9B"/>
                </a:solidFill>
              </a:rPr>
              <a:t> AMVs on </a:t>
            </a:r>
            <a:r>
              <a:rPr lang="de-DE" sz="2000" b="1" dirty="0" err="1" smtClean="0">
                <a:solidFill>
                  <a:srgbClr val="2D4B9B"/>
                </a:solidFill>
              </a:rPr>
              <a:t>both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hemispheres</a:t>
            </a:r>
            <a:endParaRPr lang="de-DE" sz="2000" b="1" dirty="0" smtClean="0">
              <a:solidFill>
                <a:srgbClr val="2D4B9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solidFill>
                  <a:srgbClr val="2D4B9B"/>
                </a:solidFill>
              </a:rPr>
              <a:t>Slightly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more</a:t>
            </a:r>
            <a:r>
              <a:rPr lang="de-DE" sz="2000" b="1" dirty="0" smtClean="0">
                <a:solidFill>
                  <a:srgbClr val="2D4B9B"/>
                </a:solidFill>
              </a:rPr>
              <a:t> AMV </a:t>
            </a:r>
            <a:r>
              <a:rPr lang="de-DE" sz="2000" b="1" dirty="0" err="1" smtClean="0">
                <a:solidFill>
                  <a:srgbClr val="2D4B9B"/>
                </a:solidFill>
              </a:rPr>
              <a:t>data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</a:rPr>
              <a:t>active</a:t>
            </a:r>
            <a:r>
              <a:rPr lang="de-DE" sz="2000" b="1" dirty="0" smtClean="0">
                <a:solidFill>
                  <a:srgbClr val="2D4B9B"/>
                </a:solidFill>
              </a:rPr>
              <a:t> </a:t>
            </a:r>
            <a:endParaRPr lang="en-US" sz="2000" b="1" dirty="0">
              <a:solidFill>
                <a:srgbClr val="2D4B9B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4" y="6582969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		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</a:rPr>
              <a:t>                              Alexander 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Cress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2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986447" y="347464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i="1" dirty="0" smtClean="0">
                <a:solidFill>
                  <a:srgbClr val="2D4B9B"/>
                </a:solidFill>
              </a:rPr>
              <a:t>Forecast </a:t>
            </a:r>
            <a:r>
              <a:rPr lang="de-DE" b="1" i="1" dirty="0" err="1" smtClean="0">
                <a:solidFill>
                  <a:srgbClr val="2D4B9B"/>
                </a:solidFill>
              </a:rPr>
              <a:t>Scores</a:t>
            </a:r>
            <a:endParaRPr lang="de-DE" b="1" i="1" dirty="0" smtClean="0">
              <a:solidFill>
                <a:srgbClr val="2D4B9B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30517" y="5373216"/>
            <a:ext cx="768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C00000"/>
                </a:solidFill>
              </a:rPr>
              <a:t>Positive </a:t>
            </a:r>
            <a:r>
              <a:rPr lang="de-DE" sz="2000" b="1" dirty="0" err="1" smtClean="0">
                <a:solidFill>
                  <a:srgbClr val="C00000"/>
                </a:solidFill>
              </a:rPr>
              <a:t>impact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using</a:t>
            </a:r>
            <a:r>
              <a:rPr lang="de-DE" sz="2000" b="1" dirty="0" smtClean="0">
                <a:solidFill>
                  <a:srgbClr val="C00000"/>
                </a:solidFill>
              </a:rPr>
              <a:t> Dual </a:t>
            </a:r>
            <a:r>
              <a:rPr lang="de-DE" sz="2000" b="1" dirty="0" err="1" smtClean="0">
                <a:solidFill>
                  <a:srgbClr val="C00000"/>
                </a:solidFill>
              </a:rPr>
              <a:t>Metop</a:t>
            </a:r>
            <a:r>
              <a:rPr lang="de-DE" sz="2000" b="1" dirty="0" smtClean="0">
                <a:solidFill>
                  <a:srgbClr val="C00000"/>
                </a:solidFill>
              </a:rPr>
              <a:t> on </a:t>
            </a:r>
            <a:r>
              <a:rPr lang="de-DE" sz="2000" b="1" dirty="0" err="1" smtClean="0">
                <a:solidFill>
                  <a:srgbClr val="C00000"/>
                </a:solidFill>
              </a:rPr>
              <a:t>both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hemispheres</a:t>
            </a:r>
            <a:endParaRPr lang="de-DE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C00000"/>
                </a:solidFill>
              </a:rPr>
              <a:t>Larger on </a:t>
            </a:r>
            <a:r>
              <a:rPr lang="de-DE" sz="2000" b="1" dirty="0" err="1" smtClean="0">
                <a:solidFill>
                  <a:srgbClr val="C00000"/>
                </a:solidFill>
              </a:rPr>
              <a:t>the</a:t>
            </a:r>
            <a:r>
              <a:rPr lang="de-DE" sz="2000" b="1" dirty="0" smtClean="0">
                <a:solidFill>
                  <a:srgbClr val="C00000"/>
                </a:solidFill>
              </a:rPr>
              <a:t> Southern </a:t>
            </a:r>
            <a:r>
              <a:rPr lang="de-DE" sz="2000" b="1" dirty="0" err="1" smtClean="0">
                <a:solidFill>
                  <a:srgbClr val="C00000"/>
                </a:solidFill>
              </a:rPr>
              <a:t>Hemisphere</a:t>
            </a:r>
            <a:r>
              <a:rPr lang="de-DE" sz="2000" b="1" dirty="0" smtClean="0">
                <a:solidFill>
                  <a:srgbClr val="C00000"/>
                </a:solidFill>
              </a:rPr>
              <a:t> in </a:t>
            </a:r>
            <a:r>
              <a:rPr lang="de-DE" sz="2000" b="1" dirty="0" err="1" smtClean="0">
                <a:solidFill>
                  <a:srgbClr val="C00000"/>
                </a:solidFill>
              </a:rPr>
              <a:t>higher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>
                <a:solidFill>
                  <a:srgbClr val="C00000"/>
                </a:solidFill>
              </a:rPr>
              <a:t>t</a:t>
            </a:r>
            <a:r>
              <a:rPr lang="de-DE" sz="2000" b="1" dirty="0" err="1" smtClean="0">
                <a:solidFill>
                  <a:srgbClr val="C00000"/>
                </a:solidFill>
              </a:rPr>
              <a:t>roposphere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" t="48129" r="614" b="1329"/>
          <a:stretch/>
        </p:blipFill>
        <p:spPr>
          <a:xfrm>
            <a:off x="611560" y="2204864"/>
            <a:ext cx="7790688" cy="274982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407376" y="1196752"/>
            <a:ext cx="261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i="1" dirty="0">
                <a:solidFill>
                  <a:srgbClr val="2D4B9B"/>
                </a:solidFill>
              </a:rPr>
              <a:t>Wind 300 hPa </a:t>
            </a:r>
            <a:endParaRPr lang="en-US" b="1" i="1" dirty="0">
              <a:solidFill>
                <a:srgbClr val="2D4B9B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1602378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000FF"/>
                </a:solidFill>
              </a:rPr>
              <a:t>Crtl</a:t>
            </a:r>
            <a:endParaRPr lang="de-DE" sz="2000" dirty="0" smtClean="0">
              <a:solidFill>
                <a:srgbClr val="0000FF"/>
              </a:solidFill>
            </a:endParaRPr>
          </a:p>
          <a:p>
            <a:r>
              <a:rPr lang="de-DE" sz="2000" dirty="0" err="1" smtClean="0">
                <a:solidFill>
                  <a:srgbClr val="FF0000"/>
                </a:solidFill>
              </a:rPr>
              <a:t>Crtl</a:t>
            </a:r>
            <a:r>
              <a:rPr lang="de-DE" sz="2000" dirty="0" smtClean="0">
                <a:solidFill>
                  <a:srgbClr val="FF0000"/>
                </a:solidFill>
              </a:rPr>
              <a:t> + Dual </a:t>
            </a:r>
            <a:r>
              <a:rPr lang="de-DE" sz="2000" dirty="0" err="1" smtClean="0">
                <a:solidFill>
                  <a:srgbClr val="FF0000"/>
                </a:solidFill>
              </a:rPr>
              <a:t>Metop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84176" y="6553744"/>
            <a:ext cx="6941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		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</a:rPr>
              <a:t>                              Alexander 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Cress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55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586487" y="188640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000" b="1" i="1" dirty="0" smtClean="0">
              <a:solidFill>
                <a:srgbClr val="2D4B9B"/>
              </a:solidFill>
            </a:endParaRPr>
          </a:p>
          <a:p>
            <a:pPr algn="ctr"/>
            <a:endParaRPr lang="en-US" sz="2000" b="1" i="1" dirty="0">
              <a:solidFill>
                <a:srgbClr val="2D4B9B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3087"/>
              </p:ext>
            </p:extLst>
          </p:nvPr>
        </p:nvGraphicFramePr>
        <p:xfrm>
          <a:off x="3083528" y="5157192"/>
          <a:ext cx="304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71"/>
                <a:gridCol w="1135050"/>
                <a:gridCol w="1426678"/>
              </a:tblGrid>
              <a:tr h="12533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Meteosat</a:t>
                      </a:r>
                      <a:r>
                        <a:rPr lang="de-DE" sz="1200" baseline="0" dirty="0" smtClean="0"/>
                        <a:t> 10</a:t>
                      </a:r>
                    </a:p>
                    <a:p>
                      <a:r>
                        <a:rPr lang="de-DE" sz="1200" baseline="0" dirty="0" smtClean="0"/>
                        <a:t>global</a:t>
                      </a:r>
                      <a:endParaRPr lang="de-D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Meteosat 11</a:t>
                      </a:r>
                    </a:p>
                    <a:p>
                      <a:r>
                        <a:rPr lang="de-DE" sz="1200" dirty="0" smtClean="0"/>
                        <a:t>global</a:t>
                      </a:r>
                      <a:endParaRPr lang="en-US" sz="1200" dirty="0"/>
                    </a:p>
                  </a:txBody>
                  <a:tcPr/>
                </a:tc>
              </a:tr>
              <a:tr h="40617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Bias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1.69      0.93</a:t>
                      </a:r>
                    </a:p>
                    <a:p>
                      <a:r>
                        <a:rPr lang="de-DE" sz="1200" dirty="0" smtClean="0"/>
                        <a:t>3,76      0.86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2.17     </a:t>
                      </a:r>
                      <a:r>
                        <a:rPr lang="de-DE" sz="1200" baseline="0" dirty="0" smtClean="0"/>
                        <a:t>   1.16</a:t>
                      </a:r>
                    </a:p>
                    <a:p>
                      <a:r>
                        <a:rPr lang="de-DE" sz="1200" baseline="0" dirty="0" smtClean="0"/>
                        <a:t>4.15        1.00</a:t>
                      </a:r>
                      <a:endParaRPr lang="en-US" sz="1200" dirty="0"/>
                    </a:p>
                  </a:txBody>
                  <a:tcPr/>
                </a:tc>
              </a:tr>
              <a:tr h="30046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 6.37      4.08</a:t>
                      </a:r>
                    </a:p>
                    <a:p>
                      <a:r>
                        <a:rPr lang="de-DE" sz="1200" dirty="0" smtClean="0"/>
                        <a:t> 9.03      3.86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6.72         4.13</a:t>
                      </a:r>
                    </a:p>
                    <a:p>
                      <a:r>
                        <a:rPr lang="de-DE" sz="1200" dirty="0" smtClean="0"/>
                        <a:t>9.15         3.83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360000" y="173063"/>
            <a:ext cx="49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Obs –FG </a:t>
            </a:r>
            <a:r>
              <a:rPr lang="de-DE" sz="2400" b="1" dirty="0" err="1" smtClean="0">
                <a:solidFill>
                  <a:schemeClr val="accent1"/>
                </a:solidFill>
              </a:rPr>
              <a:t>statistics</a:t>
            </a:r>
            <a:endParaRPr lang="de-DE" sz="2400" b="1" dirty="0" smtClean="0">
              <a:solidFill>
                <a:schemeClr val="accent1"/>
              </a:solidFill>
            </a:endParaRPr>
          </a:p>
          <a:p>
            <a:r>
              <a:rPr lang="de-DE" sz="2000" b="1" dirty="0" err="1" smtClean="0">
                <a:solidFill>
                  <a:schemeClr val="accent1"/>
                </a:solidFill>
              </a:rPr>
              <a:t>Comparison</a:t>
            </a:r>
            <a:r>
              <a:rPr lang="de-DE" sz="2000" b="1" dirty="0" smtClean="0">
                <a:solidFill>
                  <a:schemeClr val="accent1"/>
                </a:solidFill>
              </a:rPr>
              <a:t> Meteosat 10 / Meteosat 11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425" r="18182" b="7821"/>
          <a:stretch/>
        </p:blipFill>
        <p:spPr>
          <a:xfrm>
            <a:off x="360000" y="1224000"/>
            <a:ext cx="4284000" cy="3744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306" r="19709" b="7822"/>
          <a:stretch/>
        </p:blipFill>
        <p:spPr>
          <a:xfrm>
            <a:off x="4629207" y="1260000"/>
            <a:ext cx="4176000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0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586487" y="188640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2000" b="1" i="1" dirty="0" smtClean="0">
              <a:solidFill>
                <a:srgbClr val="2D4B9B"/>
              </a:solidFill>
            </a:endParaRPr>
          </a:p>
          <a:p>
            <a:pPr algn="ctr"/>
            <a:endParaRPr lang="en-US" sz="2000" b="1" i="1" dirty="0">
              <a:solidFill>
                <a:srgbClr val="2D4B9B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52402"/>
              </p:ext>
            </p:extLst>
          </p:nvPr>
        </p:nvGraphicFramePr>
        <p:xfrm>
          <a:off x="3083528" y="5157192"/>
          <a:ext cx="3047999" cy="116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71"/>
                <a:gridCol w="1135050"/>
                <a:gridCol w="1426678"/>
              </a:tblGrid>
              <a:tr h="12533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 smtClean="0"/>
                        <a:t>GOES 16</a:t>
                      </a:r>
                    </a:p>
                    <a:p>
                      <a:r>
                        <a:rPr lang="de-DE" sz="1200" baseline="0" dirty="0" smtClean="0"/>
                        <a:t>global</a:t>
                      </a:r>
                      <a:endParaRPr lang="de-D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GOES</a:t>
                      </a:r>
                      <a:r>
                        <a:rPr lang="de-DE" sz="1200" baseline="0" dirty="0" smtClean="0"/>
                        <a:t> 15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global</a:t>
                      </a:r>
                      <a:endParaRPr lang="en-US" sz="1200" dirty="0"/>
                    </a:p>
                  </a:txBody>
                  <a:tcPr/>
                </a:tc>
              </a:tr>
              <a:tr h="40617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Bias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0.24      0.23 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0.19     </a:t>
                      </a:r>
                      <a:r>
                        <a:rPr lang="de-DE" sz="1200" baseline="0" dirty="0" smtClean="0"/>
                        <a:t>   0.26</a:t>
                      </a:r>
                    </a:p>
                  </a:txBody>
                  <a:tcPr/>
                </a:tc>
              </a:tr>
              <a:tr h="30046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 4.85      3.44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3.96         3.56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539552" y="173063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400" b="1" dirty="0">
                <a:solidFill>
                  <a:srgbClr val="2D4B9B"/>
                </a:solidFill>
              </a:rPr>
              <a:t>Obs –FG </a:t>
            </a:r>
            <a:r>
              <a:rPr lang="de-DE" sz="2400" b="1" dirty="0" err="1">
                <a:solidFill>
                  <a:srgbClr val="2D4B9B"/>
                </a:solidFill>
              </a:rPr>
              <a:t>statistics</a:t>
            </a:r>
            <a:endParaRPr lang="de-DE" sz="2400" b="1" dirty="0">
              <a:solidFill>
                <a:srgbClr val="2D4B9B"/>
              </a:solidFill>
            </a:endParaRPr>
          </a:p>
          <a:p>
            <a:pPr lvl="0" algn="ctr"/>
            <a:r>
              <a:rPr lang="de-DE" sz="2000" b="1" dirty="0" err="1" smtClean="0">
                <a:solidFill>
                  <a:srgbClr val="2D4B9B"/>
                </a:solidFill>
              </a:rPr>
              <a:t>Comparison</a:t>
            </a:r>
            <a:r>
              <a:rPr lang="de-DE" sz="2000" b="1" dirty="0" smtClean="0">
                <a:solidFill>
                  <a:srgbClr val="2D4B9B"/>
                </a:solidFill>
              </a:rPr>
              <a:t> GOES 16 </a:t>
            </a:r>
            <a:r>
              <a:rPr lang="de-DE" sz="2000" b="1" dirty="0">
                <a:solidFill>
                  <a:srgbClr val="2D4B9B"/>
                </a:solidFill>
              </a:rPr>
              <a:t>/ </a:t>
            </a:r>
            <a:r>
              <a:rPr lang="de-DE" sz="2000" b="1" dirty="0" smtClean="0">
                <a:solidFill>
                  <a:srgbClr val="2D4B9B"/>
                </a:solidFill>
              </a:rPr>
              <a:t>GOES 15</a:t>
            </a:r>
            <a:endParaRPr lang="en-US" sz="2000" b="1" dirty="0">
              <a:solidFill>
                <a:srgbClr val="2D4B9B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3569" r="17947" b="8072"/>
          <a:stretch/>
        </p:blipFill>
        <p:spPr>
          <a:xfrm>
            <a:off x="539552" y="1484784"/>
            <a:ext cx="3744000" cy="334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5588" r="17764" b="7954"/>
          <a:stretch/>
        </p:blipFill>
        <p:spPr>
          <a:xfrm>
            <a:off x="4427984" y="1556784"/>
            <a:ext cx="3708000" cy="3276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55576" y="6597352"/>
            <a:ext cx="73804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solidFill>
                  <a:srgbClr val="000000"/>
                </a:solidFill>
                <a:latin typeface="Arial"/>
              </a:rPr>
              <a:t>14</a:t>
            </a:r>
            <a:r>
              <a:rPr lang="de-DE" sz="900" b="1" baseline="30000" dirty="0">
                <a:solidFill>
                  <a:srgbClr val="000000"/>
                </a:solidFill>
                <a:latin typeface="Arial"/>
              </a:rPr>
              <a:t>th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 Intern. Wind Workshop  2018			</a:t>
            </a:r>
            <a:r>
              <a:rPr lang="de-DE" sz="900" b="1" dirty="0" smtClean="0">
                <a:solidFill>
                  <a:srgbClr val="000000"/>
                </a:solidFill>
                <a:latin typeface="Arial"/>
              </a:rPr>
              <a:t>                             </a:t>
            </a:r>
            <a:r>
              <a:rPr lang="de-DE" sz="900" b="1" dirty="0">
                <a:solidFill>
                  <a:srgbClr val="000000"/>
                </a:solidFill>
                <a:latin typeface="Arial"/>
              </a:rPr>
              <a:t>	Alexander Cress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38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WD - Master Aufzählung Punkte">
  <a:themeElements>
    <a:clrScheme name="1_DWD - Master Aufzählung Punkt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D2E1F5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WD - Master Aufzählung Punkte">
  <a:themeElements>
    <a:clrScheme name="1_DWD - Master Aufzählung Punkt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D2E1F5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Bildschirmpräsentation (4:3)</PresentationFormat>
  <Paragraphs>246</Paragraphs>
  <Slides>18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Standarddesign</vt:lpstr>
      <vt:lpstr>Benutzerdefiniertes Design</vt:lpstr>
      <vt:lpstr>2_Standarddesign</vt:lpstr>
      <vt:lpstr>1_DWD - Master Aufzählung Punkte</vt:lpstr>
      <vt:lpstr>1_Standarddesign</vt:lpstr>
      <vt:lpstr>3_Standarddesign</vt:lpstr>
      <vt:lpstr>5_Standarddesign</vt:lpstr>
      <vt:lpstr>6_Standarddesign</vt:lpstr>
      <vt:lpstr>7_Standarddesign</vt:lpstr>
      <vt:lpstr>2_DWD - Master Aufzählung Punkte</vt:lpstr>
      <vt:lpstr>8_Standarddesign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Cress Alexander</cp:lastModifiedBy>
  <cp:revision>358</cp:revision>
  <cp:lastPrinted>2018-04-16T13:54:00Z</cp:lastPrinted>
  <dcterms:created xsi:type="dcterms:W3CDTF">2006-12-01T09:57:45Z</dcterms:created>
  <dcterms:modified xsi:type="dcterms:W3CDTF">2018-04-17T08:13:44Z</dcterms:modified>
</cp:coreProperties>
</file>