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59" r:id="rId3"/>
    <p:sldId id="261" r:id="rId4"/>
    <p:sldId id="263" r:id="rId5"/>
    <p:sldId id="270" r:id="rId6"/>
    <p:sldId id="269" r:id="rId7"/>
    <p:sldId id="282" r:id="rId8"/>
    <p:sldId id="305" r:id="rId9"/>
    <p:sldId id="290" r:id="rId10"/>
    <p:sldId id="291" r:id="rId11"/>
    <p:sldId id="292" r:id="rId12"/>
    <p:sldId id="293" r:id="rId13"/>
    <p:sldId id="296" r:id="rId14"/>
    <p:sldId id="297" r:id="rId15"/>
    <p:sldId id="285" r:id="rId16"/>
    <p:sldId id="295" r:id="rId17"/>
    <p:sldId id="287" r:id="rId18"/>
    <p:sldId id="294" r:id="rId19"/>
    <p:sldId id="258" r:id="rId20"/>
    <p:sldId id="304" r:id="rId21"/>
    <p:sldId id="303" r:id="rId22"/>
    <p:sldId id="300" r:id="rId23"/>
    <p:sldId id="279" r:id="rId24"/>
    <p:sldId id="280" r:id="rId25"/>
    <p:sldId id="301" r:id="rId2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SMC/CMA" initials="ADMIN" lastIdx="1" clrIdx="0">
    <p:extLst>
      <p:ext uri="{19B8F6BF-5375-455C-9EA6-DF929625EA0E}">
        <p15:presenceInfo xmlns:p15="http://schemas.microsoft.com/office/powerpoint/2012/main" userId="NSMC/C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5262" autoAdjust="0"/>
  </p:normalViewPr>
  <p:slideViewPr>
    <p:cSldViewPr snapToGrid="0">
      <p:cViewPr varScale="1">
        <p:scale>
          <a:sx n="79" d="100"/>
          <a:sy n="79" d="100"/>
        </p:scale>
        <p:origin x="27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5D41E-E6B0-454D-ACF7-C97C2D1267C4}" type="datetimeFigureOut">
              <a:rPr lang="zh-CN" altLang="en-US" smtClean="0"/>
              <a:t>2018/4/24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3EB14-AE81-4DA8-BC00-EA1603AFCBE5}" type="slidenum">
              <a:rPr lang="zh-CN" altLang="en-US" smtClean="0"/>
              <a:t>‹#›</a:t>
            </a:fld>
            <a:endParaRPr lang="zh-CN" altLang="en-US"/>
          </a:p>
        </p:txBody>
      </p:sp>
    </p:spTree>
    <p:extLst>
      <p:ext uri="{BB962C8B-B14F-4D97-AF65-F5344CB8AC3E}">
        <p14:creationId xmlns:p14="http://schemas.microsoft.com/office/powerpoint/2010/main" val="69850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Dual GEO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ED2AF39B-91EB-43F4-86E6-9A96425ABC97}" type="slidenum">
              <a:rPr lang="zh-CN" altLang="en-US" smtClean="0"/>
              <a:pPr>
                <a:defRPr/>
              </a:pPr>
              <a:t>1</a:t>
            </a:fld>
            <a:endParaRPr lang="zh-CN" altLang="en-US"/>
          </a:p>
        </p:txBody>
      </p:sp>
    </p:spTree>
    <p:extLst>
      <p:ext uri="{BB962C8B-B14F-4D97-AF65-F5344CB8AC3E}">
        <p14:creationId xmlns:p14="http://schemas.microsoft.com/office/powerpoint/2010/main" val="260124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AB8A841-806C-479B-A74D-EB26EC7797D2}" type="slidenum">
              <a:rPr lang="zh-CN" altLang="en-US" smtClean="0"/>
              <a:pPr/>
              <a:t>23</a:t>
            </a:fld>
            <a:endParaRPr lang="zh-CN" altLang="en-US"/>
          </a:p>
        </p:txBody>
      </p:sp>
    </p:spTree>
    <p:extLst>
      <p:ext uri="{BB962C8B-B14F-4D97-AF65-F5344CB8AC3E}">
        <p14:creationId xmlns:p14="http://schemas.microsoft.com/office/powerpoint/2010/main" val="3195196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D2AF39B-91EB-43F4-86E6-9A96425ABC97}" type="slidenum">
              <a:rPr lang="zh-CN" altLang="en-US" smtClean="0"/>
              <a:pPr>
                <a:defRPr/>
              </a:pPr>
              <a:t>24</a:t>
            </a:fld>
            <a:endParaRPr lang="zh-CN" altLang="en-US"/>
          </a:p>
        </p:txBody>
      </p:sp>
    </p:spTree>
    <p:extLst>
      <p:ext uri="{BB962C8B-B14F-4D97-AF65-F5344CB8AC3E}">
        <p14:creationId xmlns:p14="http://schemas.microsoft.com/office/powerpoint/2010/main" val="343958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a:r>
              <a:rPr lang="en-US" altLang="zh-CN" b="1" i="0" dirty="0">
                <a:effectLst/>
              </a:rPr>
              <a:t>To</a:t>
            </a:r>
            <a:r>
              <a:rPr lang="en-US" altLang="zh-CN" b="1" i="0" baseline="0" dirty="0">
                <a:effectLst/>
              </a:rPr>
              <a:t> create stereo image pair</a:t>
            </a:r>
            <a:endParaRPr lang="zh-CN" altLang="en-US" dirty="0"/>
          </a:p>
        </p:txBody>
      </p:sp>
      <p:sp>
        <p:nvSpPr>
          <p:cNvPr id="4" name="灯片编号占位符 3"/>
          <p:cNvSpPr>
            <a:spLocks noGrp="1"/>
          </p:cNvSpPr>
          <p:nvPr>
            <p:ph type="sldNum" sz="quarter" idx="10"/>
          </p:nvPr>
        </p:nvSpPr>
        <p:spPr/>
        <p:txBody>
          <a:bodyPr/>
          <a:lstStyle/>
          <a:p>
            <a:pPr>
              <a:defRPr/>
            </a:pPr>
            <a:fld id="{ED2AF39B-91EB-43F4-86E6-9A96425ABC97}" type="slidenum">
              <a:rPr lang="zh-CN" altLang="en-US" smtClean="0"/>
              <a:pPr>
                <a:defRPr/>
              </a:pPr>
              <a:t>2</a:t>
            </a:fld>
            <a:endParaRPr lang="zh-CN" altLang="en-US"/>
          </a:p>
        </p:txBody>
      </p:sp>
    </p:spTree>
    <p:extLst>
      <p:ext uri="{BB962C8B-B14F-4D97-AF65-F5344CB8AC3E}">
        <p14:creationId xmlns:p14="http://schemas.microsoft.com/office/powerpoint/2010/main" val="320365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ED2AF39B-91EB-43F4-86E6-9A96425ABC97}" type="slidenum">
              <a:rPr lang="zh-CN" altLang="en-US" smtClean="0"/>
              <a:pPr>
                <a:defRPr/>
              </a:pPr>
              <a:t>3</a:t>
            </a:fld>
            <a:endParaRPr lang="zh-CN" altLang="en-US"/>
          </a:p>
        </p:txBody>
      </p:sp>
    </p:spTree>
    <p:extLst>
      <p:ext uri="{BB962C8B-B14F-4D97-AF65-F5344CB8AC3E}">
        <p14:creationId xmlns:p14="http://schemas.microsoft.com/office/powerpoint/2010/main" val="372095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a:ln/>
        </p:spPr>
      </p:sp>
      <p:sp>
        <p:nvSpPr>
          <p:cNvPr id="409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
        <p:nvSpPr>
          <p:cNvPr id="409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6A5D497-3668-4AB0-9866-693CD3EFC381}" type="slidenum">
              <a:rPr lang="en-US" altLang="zh-CN"/>
              <a:pPr eaLnBrk="1" hangingPunct="1"/>
              <a:t>4</a:t>
            </a:fld>
            <a:endParaRPr lang="en-US" altLang="zh-CN"/>
          </a:p>
        </p:txBody>
      </p:sp>
    </p:spTree>
    <p:extLst>
      <p:ext uri="{BB962C8B-B14F-4D97-AF65-F5344CB8AC3E}">
        <p14:creationId xmlns:p14="http://schemas.microsoft.com/office/powerpoint/2010/main" val="1961789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a:ln/>
        </p:spPr>
      </p:sp>
      <p:sp>
        <p:nvSpPr>
          <p:cNvPr id="409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rPr>
              <a:t>This is schematic diagram  of</a:t>
            </a:r>
            <a:r>
              <a:rPr lang="en-US" altLang="zh-CN" baseline="0" dirty="0">
                <a:latin typeface="Arial" panose="020B0604020202020204" pitchFamily="34" charset="0"/>
              </a:rPr>
              <a:t> DUAL-GEO stereo view</a:t>
            </a:r>
            <a:endParaRPr lang="zh-CN" altLang="en-US" dirty="0">
              <a:latin typeface="Arial" panose="020B0604020202020204" pitchFamily="34" charset="0"/>
            </a:endParaRPr>
          </a:p>
        </p:txBody>
      </p:sp>
      <p:sp>
        <p:nvSpPr>
          <p:cNvPr id="409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6A5D497-3668-4AB0-9866-693CD3EFC381}" type="slidenum">
              <a:rPr lang="en-US" altLang="zh-CN"/>
              <a:pPr eaLnBrk="1" hangingPunct="1"/>
              <a:t>5</a:t>
            </a:fld>
            <a:endParaRPr lang="en-US" altLang="zh-CN"/>
          </a:p>
        </p:txBody>
      </p:sp>
    </p:spTree>
    <p:extLst>
      <p:ext uri="{BB962C8B-B14F-4D97-AF65-F5344CB8AC3E}">
        <p14:creationId xmlns:p14="http://schemas.microsoft.com/office/powerpoint/2010/main" val="2554841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a:t>
            </a:r>
            <a:r>
              <a:rPr lang="en-US" altLang="zh-CN" baseline="0" dirty="0"/>
              <a:t> on above analysis, we can get some preliminary conclusions.</a:t>
            </a:r>
          </a:p>
          <a:p>
            <a:endParaRPr lang="en-US" altLang="zh-CN" baseline="0" dirty="0"/>
          </a:p>
          <a:p>
            <a:r>
              <a:rPr lang="en-US" altLang="zh-CN" baseline="0" dirty="0"/>
              <a:t>For the operational setting , in Vis channel using stereo view ,we can recognize CTH above 500 Meters, for the IR channel we can </a:t>
            </a:r>
            <a:r>
              <a:rPr lang="en-US" altLang="zh-CN" baseline="0" dirty="0" err="1"/>
              <a:t>recongize</a:t>
            </a:r>
            <a:r>
              <a:rPr lang="en-US" altLang="zh-CN" baseline="0" dirty="0"/>
              <a:t> CTH above 1800 meters. </a:t>
            </a:r>
          </a:p>
          <a:p>
            <a:r>
              <a:rPr lang="en-US" altLang="zh-CN" baseline="0" dirty="0"/>
              <a:t>The  potential setting  have some advantage in accuracy but its not very significant.</a:t>
            </a:r>
          </a:p>
          <a:p>
            <a:endParaRPr lang="en-US" altLang="zh-CN" baseline="0" dirty="0"/>
          </a:p>
          <a:p>
            <a:endParaRPr lang="en-US" altLang="zh-CN" baseline="0" dirty="0"/>
          </a:p>
          <a:p>
            <a:r>
              <a:rPr lang="en-US" altLang="zh-CN" baseline="0" dirty="0"/>
              <a:t>For the spatial coverage , we can see the operational setting is much better than potential setting.</a:t>
            </a:r>
          </a:p>
          <a:p>
            <a:endParaRPr lang="en-US" altLang="zh-CN" baseline="0" dirty="0"/>
          </a:p>
          <a:p>
            <a:r>
              <a:rPr lang="en-US" altLang="zh-CN" baseline="0" dirty="0"/>
              <a:t>So the operational setting could  satisfy for the requirement of DUAL-GEO VIS CMV applications.</a:t>
            </a:r>
          </a:p>
          <a:p>
            <a:endParaRPr lang="en-US" altLang="zh-CN"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25.5                          37                   54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0.0392                 0.0270           0.01852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700                      500                 400</a:t>
            </a:r>
          </a:p>
          <a:p>
            <a:endParaRPr lang="zh-CN" altLang="en-US" dirty="0"/>
          </a:p>
        </p:txBody>
      </p:sp>
      <p:sp>
        <p:nvSpPr>
          <p:cNvPr id="4" name="灯片编号占位符 3"/>
          <p:cNvSpPr>
            <a:spLocks noGrp="1"/>
          </p:cNvSpPr>
          <p:nvPr>
            <p:ph type="sldNum" sz="quarter" idx="10"/>
          </p:nvPr>
        </p:nvSpPr>
        <p:spPr/>
        <p:txBody>
          <a:bodyPr/>
          <a:lstStyle/>
          <a:p>
            <a:pPr>
              <a:defRPr/>
            </a:pPr>
            <a:fld id="{ED2AF39B-91EB-43F4-86E6-9A96425ABC97}" type="slidenum">
              <a:rPr lang="zh-CN" altLang="en-US" smtClean="0"/>
              <a:pPr>
                <a:defRPr/>
              </a:pPr>
              <a:t>6</a:t>
            </a:fld>
            <a:endParaRPr lang="zh-CN" altLang="en-US"/>
          </a:p>
        </p:txBody>
      </p:sp>
    </p:spTree>
    <p:extLst>
      <p:ext uri="{BB962C8B-B14F-4D97-AF65-F5344CB8AC3E}">
        <p14:creationId xmlns:p14="http://schemas.microsoft.com/office/powerpoint/2010/main" val="1502289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AB8A841-806C-479B-A74D-EB26EC7797D2}" type="slidenum">
              <a:rPr lang="zh-CN" altLang="en-US" smtClean="0"/>
              <a:pPr/>
              <a:t>7</a:t>
            </a:fld>
            <a:endParaRPr lang="zh-CN" altLang="en-US"/>
          </a:p>
        </p:txBody>
      </p:sp>
    </p:spTree>
    <p:extLst>
      <p:ext uri="{BB962C8B-B14F-4D97-AF65-F5344CB8AC3E}">
        <p14:creationId xmlns:p14="http://schemas.microsoft.com/office/powerpoint/2010/main" val="1583973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normal  Lucas-</a:t>
            </a:r>
            <a:r>
              <a:rPr lang="en-US" altLang="zh-CN" dirty="0" err="1"/>
              <a:t>Kanade</a:t>
            </a:r>
            <a:r>
              <a:rPr lang="en-US" altLang="zh-CN" dirty="0"/>
              <a:t> would only adopt small </a:t>
            </a:r>
            <a:r>
              <a:rPr lang="zh-CN" altLang="zh-CN" sz="1200" dirty="0">
                <a:latin typeface="Roboto" panose="02000000000000000000" pitchFamily="2" charset="0"/>
                <a:ea typeface="Helvetica" panose="020B0604020202020204" pitchFamily="34" charset="0"/>
              </a:rPr>
              <a:t>motions</a:t>
            </a:r>
            <a:r>
              <a:rPr lang="zh-CN" altLang="en-US" dirty="0"/>
              <a:t>， </a:t>
            </a:r>
            <a:r>
              <a:rPr lang="zh-CN" altLang="zh-CN" sz="1200" dirty="0">
                <a:latin typeface="Roboto" panose="02000000000000000000" pitchFamily="2" charset="0"/>
                <a:ea typeface="Helvetica" panose="020B0604020202020204" pitchFamily="34" charset="0"/>
              </a:rPr>
              <a:t>it fails when there is large motion. </a:t>
            </a:r>
            <a:r>
              <a:rPr lang="en-US" altLang="zh-CN" sz="1200" dirty="0">
                <a:latin typeface="Roboto" panose="02000000000000000000" pitchFamily="2" charset="0"/>
                <a:ea typeface="Helvetica" panose="020B0604020202020204" pitchFamily="34" charset="0"/>
              </a:rPr>
              <a:t>I this case</a:t>
            </a:r>
            <a:r>
              <a:rPr lang="zh-CN" altLang="en-US" sz="1200" dirty="0">
                <a:latin typeface="Roboto" panose="02000000000000000000" pitchFamily="2" charset="0"/>
                <a:ea typeface="Helvetica" panose="020B0604020202020204" pitchFamily="34" charset="0"/>
              </a:rPr>
              <a:t>，</a:t>
            </a:r>
            <a:r>
              <a:rPr lang="zh-CN" altLang="zh-CN" sz="1200" dirty="0">
                <a:latin typeface="Roboto" panose="02000000000000000000" pitchFamily="2" charset="0"/>
                <a:ea typeface="Helvetica" panose="020B0604020202020204" pitchFamily="34" charset="0"/>
              </a:rPr>
              <a:t>we</a:t>
            </a:r>
            <a:r>
              <a:rPr lang="en-US" altLang="zh-CN" sz="1200" dirty="0">
                <a:latin typeface="Roboto" panose="02000000000000000000" pitchFamily="2" charset="0"/>
                <a:ea typeface="Helvetica" panose="020B0604020202020204" pitchFamily="34" charset="0"/>
              </a:rPr>
              <a:t> using </a:t>
            </a:r>
            <a:r>
              <a:rPr lang="zh-CN" altLang="zh-CN" sz="1200" dirty="0">
                <a:latin typeface="Roboto" panose="02000000000000000000" pitchFamily="2" charset="0"/>
                <a:ea typeface="Helvetica" panose="020B0604020202020204" pitchFamily="34" charset="0"/>
              </a:rPr>
              <a:t>pyramid</a:t>
            </a:r>
            <a:r>
              <a:rPr lang="en-US" altLang="zh-CN" sz="1200" dirty="0">
                <a:latin typeface="Roboto" panose="02000000000000000000" pitchFamily="2" charset="0"/>
                <a:ea typeface="Helvetica" panose="020B0604020202020204" pitchFamily="34" charset="0"/>
              </a:rPr>
              <a:t>s implementation  </a:t>
            </a:r>
            <a:r>
              <a:rPr lang="zh-CN" altLang="zh-CN" sz="1200" dirty="0">
                <a:latin typeface="Roboto" panose="02000000000000000000" pitchFamily="2" charset="0"/>
                <a:ea typeface="Helvetica" panose="020B0604020202020204" pitchFamily="34" charset="0"/>
              </a:rPr>
              <a:t>large </a:t>
            </a:r>
            <a:r>
              <a:rPr lang="en-US" altLang="zh-CN" sz="1200" dirty="0">
                <a:latin typeface="Roboto" panose="02000000000000000000" pitchFamily="2" charset="0"/>
                <a:ea typeface="Helvetica" panose="020B0604020202020204" pitchFamily="34" charset="0"/>
              </a:rPr>
              <a:t>motions</a:t>
            </a:r>
            <a:r>
              <a:rPr lang="zh-CN" altLang="zh-CN" sz="1200" dirty="0">
                <a:latin typeface="Roboto" panose="02000000000000000000" pitchFamily="2" charset="0"/>
                <a:ea typeface="Helvetica" panose="020B0604020202020204" pitchFamily="34" charset="0"/>
              </a:rPr>
              <a:t>.</a:t>
            </a:r>
            <a:endParaRPr lang="zh-CN" altLang="zh-CN" sz="1200" b="1" dirty="0"/>
          </a:p>
          <a:p>
            <a:endParaRPr lang="zh-CN" altLang="en-US" dirty="0"/>
          </a:p>
        </p:txBody>
      </p:sp>
      <p:sp>
        <p:nvSpPr>
          <p:cNvPr id="4" name="灯片编号占位符 3"/>
          <p:cNvSpPr>
            <a:spLocks noGrp="1"/>
          </p:cNvSpPr>
          <p:nvPr>
            <p:ph type="sldNum" sz="quarter" idx="10"/>
          </p:nvPr>
        </p:nvSpPr>
        <p:spPr/>
        <p:txBody>
          <a:bodyPr/>
          <a:lstStyle/>
          <a:p>
            <a:fld id="{B313EB14-AE81-4DA8-BC00-EA1603AFCBE5}" type="slidenum">
              <a:rPr lang="zh-CN" altLang="en-US" smtClean="0"/>
              <a:t>12</a:t>
            </a:fld>
            <a:endParaRPr lang="zh-CN" altLang="en-US"/>
          </a:p>
        </p:txBody>
      </p:sp>
    </p:spTree>
    <p:extLst>
      <p:ext uri="{BB962C8B-B14F-4D97-AF65-F5344CB8AC3E}">
        <p14:creationId xmlns:p14="http://schemas.microsoft.com/office/powerpoint/2010/main" val="2095229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D2AF39B-91EB-43F4-86E6-9A96425ABC97}" type="slidenum">
              <a:rPr lang="zh-CN" altLang="en-US" smtClean="0"/>
              <a:pPr>
                <a:defRPr/>
              </a:pPr>
              <a:t>19</a:t>
            </a:fld>
            <a:endParaRPr lang="zh-CN" altLang="en-US"/>
          </a:p>
        </p:txBody>
      </p:sp>
    </p:spTree>
    <p:extLst>
      <p:ext uri="{BB962C8B-B14F-4D97-AF65-F5344CB8AC3E}">
        <p14:creationId xmlns:p14="http://schemas.microsoft.com/office/powerpoint/2010/main" val="2679513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314735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7852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3561414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347062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385378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3653974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296042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278379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663333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912365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8E8550A-B6C4-4D0D-9FE3-2C49A70FDFE7}" type="datetimeFigureOut">
              <a:rPr lang="zh-CN" altLang="en-US" smtClean="0"/>
              <a:t>2018/4/24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169770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8550A-B6C4-4D0D-9FE3-2C49A70FDFE7}" type="datetimeFigureOut">
              <a:rPr lang="zh-CN" altLang="en-US" smtClean="0"/>
              <a:t>2018/4/24</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7F5929-1269-4DBA-A022-17E9DD3FD1C8}" type="slidenum">
              <a:rPr lang="zh-CN" altLang="en-US" smtClean="0"/>
              <a:t>‹#›</a:t>
            </a:fld>
            <a:endParaRPr lang="zh-CN" altLang="en-US"/>
          </a:p>
        </p:txBody>
      </p:sp>
    </p:spTree>
    <p:extLst>
      <p:ext uri="{BB962C8B-B14F-4D97-AF65-F5344CB8AC3E}">
        <p14:creationId xmlns:p14="http://schemas.microsoft.com/office/powerpoint/2010/main" val="1075515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4.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ChangeArrowheads="1"/>
          </p:cNvSpPr>
          <p:nvPr/>
        </p:nvSpPr>
        <p:spPr bwMode="auto">
          <a:xfrm>
            <a:off x="0" y="3581400"/>
            <a:ext cx="9144000" cy="3276600"/>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endParaRPr lang="zh-CN" altLang="zh-CN"/>
          </a:p>
        </p:txBody>
      </p:sp>
      <p:sp>
        <p:nvSpPr>
          <p:cNvPr id="6" name="Rectangle 3"/>
          <p:cNvSpPr txBox="1">
            <a:spLocks noChangeArrowheads="1"/>
          </p:cNvSpPr>
          <p:nvPr/>
        </p:nvSpPr>
        <p:spPr bwMode="auto">
          <a:xfrm>
            <a:off x="1048414" y="3444967"/>
            <a:ext cx="7239000" cy="2286000"/>
          </a:xfrm>
          <a:prstGeom prst="rect">
            <a:avLst/>
          </a:prstGeom>
          <a:noFill/>
          <a:ln w="9525">
            <a:noFill/>
            <a:miter lim="800000"/>
            <a:headEnd/>
            <a:tailEnd/>
          </a:ln>
        </p:spPr>
        <p:txBody>
          <a:bodyPr/>
          <a:lstStyle/>
          <a:p>
            <a:pPr marL="342900" indent="-342900" algn="ctr">
              <a:lnSpc>
                <a:spcPts val="1900"/>
              </a:lnSpc>
              <a:spcBef>
                <a:spcPct val="20000"/>
              </a:spcBef>
              <a:buClr>
                <a:schemeClr val="folHlink"/>
              </a:buClr>
              <a:defRPr/>
            </a:pPr>
            <a:endParaRPr lang="en-US" altLang="zh-CN" sz="2400" dirty="0">
              <a:solidFill>
                <a:schemeClr val="bg1"/>
              </a:solidFill>
              <a:effectLst>
                <a:outerShdw blurRad="38100" dist="38100" dir="2700000" algn="tl">
                  <a:srgbClr val="000000">
                    <a:alpha val="43137"/>
                  </a:srgbClr>
                </a:outerShdw>
              </a:effectLst>
              <a:latin typeface="+mn-lt"/>
              <a:ea typeface="+mn-ea"/>
            </a:endParaRPr>
          </a:p>
          <a:p>
            <a:pPr marL="342900" indent="-342900" algn="ctr">
              <a:lnSpc>
                <a:spcPts val="1900"/>
              </a:lnSpc>
              <a:spcBef>
                <a:spcPct val="20000"/>
              </a:spcBef>
              <a:buClr>
                <a:schemeClr val="folHlink"/>
              </a:buClr>
              <a:defRPr/>
            </a:pPr>
            <a:endParaRPr lang="en-US" altLang="zh-CN" sz="2000" b="1" kern="0" dirty="0">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a:p>
            <a:pPr marL="342900" indent="-342900" algn="ctr">
              <a:lnSpc>
                <a:spcPts val="1900"/>
              </a:lnSpc>
              <a:spcBef>
                <a:spcPct val="20000"/>
              </a:spcBef>
              <a:buClr>
                <a:schemeClr val="folHlink"/>
              </a:buClr>
              <a:defRPr/>
            </a:pPr>
            <a:r>
              <a:rPr lang="en-US" altLang="zh-CN" sz="1600" b="1" dirty="0">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Feng Lu, </a:t>
            </a:r>
            <a:r>
              <a:rPr lang="en-US" altLang="zh-CN" sz="1600" b="1" dirty="0" err="1">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Yixuan</a:t>
            </a:r>
            <a:r>
              <a:rPr lang="en-US" altLang="zh-CN" sz="1600" b="1" dirty="0">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b="1" dirty="0" err="1">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Shou</a:t>
            </a:r>
            <a:r>
              <a:rPr lang="zh-CN" altLang="en-US" sz="1600" b="1" dirty="0">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600" b="1" dirty="0">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Peng Cui,  </a:t>
            </a:r>
            <a:r>
              <a:rPr lang="en-US" altLang="zh-CN" sz="1600" b="1" dirty="0" err="1">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Xiaohu</a:t>
            </a:r>
            <a:r>
              <a:rPr lang="en-US" altLang="zh-CN" sz="1600" b="1" dirty="0">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 Zhang</a:t>
            </a:r>
          </a:p>
          <a:p>
            <a:pPr marL="342900" indent="-342900" algn="ctr">
              <a:lnSpc>
                <a:spcPts val="1900"/>
              </a:lnSpc>
              <a:spcBef>
                <a:spcPct val="20000"/>
              </a:spcBef>
              <a:buClr>
                <a:schemeClr val="folHlink"/>
              </a:buClr>
              <a:defRPr/>
            </a:pPr>
            <a:endParaRPr lang="en-US" altLang="zh-CN" sz="1600" b="1" dirty="0">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endParaRPr>
          </a:p>
          <a:p>
            <a:pPr marL="342900" indent="-342900" algn="ctr">
              <a:lnSpc>
                <a:spcPts val="1900"/>
              </a:lnSpc>
              <a:spcBef>
                <a:spcPct val="20000"/>
              </a:spcBef>
              <a:buClr>
                <a:schemeClr val="folHlink"/>
              </a:buClr>
              <a:defRPr/>
            </a:pPr>
            <a:r>
              <a:rPr lang="en-US" altLang="zh-CN" sz="1600" b="1" dirty="0">
                <a:solidFill>
                  <a:schemeClr val="bg1"/>
                </a:solidFill>
                <a:effectLst>
                  <a:outerShdw blurRad="38100" dist="38100" dir="2700000" algn="tl">
                    <a:srgbClr val="000000">
                      <a:alpha val="43137"/>
                    </a:srgbClr>
                  </a:outerShdw>
                </a:effectLst>
                <a:latin typeface="Arial Unicode MS" panose="020B0604020202020204" pitchFamily="34" charset="-122"/>
                <a:ea typeface="Arial Unicode MS" panose="020B0604020202020204" pitchFamily="34" charset="-122"/>
                <a:cs typeface="Arial Unicode MS" panose="020B0604020202020204" pitchFamily="34" charset="-122"/>
              </a:rPr>
              <a:t>National Satellite Meteorological Center/CMA</a:t>
            </a:r>
          </a:p>
          <a:p>
            <a:pPr marL="342900" indent="-342900" algn="ctr">
              <a:lnSpc>
                <a:spcPts val="1900"/>
              </a:lnSpc>
              <a:spcBef>
                <a:spcPct val="20000"/>
              </a:spcBef>
              <a:buClr>
                <a:schemeClr val="folHlink"/>
              </a:buClr>
              <a:defRPr/>
            </a:pPr>
            <a:endParaRPr lang="en-US" altLang="zh-CN" sz="2000" b="1" dirty="0">
              <a:solidFill>
                <a:schemeClr val="bg1"/>
              </a:solidFill>
              <a:effectLst>
                <a:outerShdw blurRad="38100" dist="38100" dir="2700000" algn="tl">
                  <a:srgbClr val="000000">
                    <a:alpha val="43137"/>
                  </a:srgbClr>
                </a:outerShdw>
              </a:effectLst>
              <a:latin typeface="楷体" pitchFamily="49" charset="-122"/>
              <a:ea typeface="楷体" pitchFamily="49" charset="-122"/>
            </a:endParaRPr>
          </a:p>
          <a:p>
            <a:pPr marL="342900" indent="-342900" algn="ctr">
              <a:lnSpc>
                <a:spcPts val="1900"/>
              </a:lnSpc>
              <a:spcBef>
                <a:spcPct val="20000"/>
              </a:spcBef>
              <a:buClr>
                <a:schemeClr val="folHlink"/>
              </a:buClr>
              <a:defRPr/>
            </a:pPr>
            <a:endParaRPr lang="en-US" altLang="zh-CN" sz="2000" b="1" dirty="0">
              <a:solidFill>
                <a:schemeClr val="bg1"/>
              </a:solidFill>
              <a:effectLst>
                <a:outerShdw blurRad="38100" dist="38100" dir="2700000" algn="tl">
                  <a:srgbClr val="000000">
                    <a:alpha val="43137"/>
                  </a:srgbClr>
                </a:outerShdw>
              </a:effectLst>
              <a:latin typeface="楷体" pitchFamily="49" charset="-122"/>
              <a:ea typeface="楷体" pitchFamily="49" charset="-122"/>
            </a:endParaRPr>
          </a:p>
          <a:p>
            <a:pPr marL="342900" indent="-342900" algn="ctr">
              <a:lnSpc>
                <a:spcPts val="1900"/>
              </a:lnSpc>
              <a:spcBef>
                <a:spcPct val="20000"/>
              </a:spcBef>
              <a:buClr>
                <a:schemeClr val="folHlink"/>
              </a:buClr>
              <a:defRPr/>
            </a:pPr>
            <a:endParaRPr lang="en-US" altLang="zh-CN" sz="2000" b="1" dirty="0">
              <a:solidFill>
                <a:schemeClr val="bg1"/>
              </a:solidFill>
              <a:effectLst>
                <a:outerShdw blurRad="38100" dist="38100" dir="2700000" algn="tl">
                  <a:srgbClr val="000000">
                    <a:alpha val="43137"/>
                  </a:srgbClr>
                </a:outerShdw>
              </a:effectLst>
              <a:latin typeface="楷体" pitchFamily="49" charset="-122"/>
              <a:ea typeface="楷体" pitchFamily="49" charset="-122"/>
            </a:endParaRPr>
          </a:p>
        </p:txBody>
      </p:sp>
      <p:pic>
        <p:nvPicPr>
          <p:cNvPr id="4100" name="Picture 5" descr="E:\文档\局徽0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5174911"/>
            <a:ext cx="75415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988"/>
            <a:ext cx="914400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4102" name="组合 11"/>
          <p:cNvGrpSpPr>
            <a:grpSpLocks/>
          </p:cNvGrpSpPr>
          <p:nvPr/>
        </p:nvGrpSpPr>
        <p:grpSpPr bwMode="auto">
          <a:xfrm>
            <a:off x="7937791" y="5136515"/>
            <a:ext cx="750888" cy="715643"/>
            <a:chOff x="7696200" y="4876800"/>
            <a:chExt cx="903288" cy="1025163"/>
          </a:xfrm>
        </p:grpSpPr>
        <p:sp>
          <p:nvSpPr>
            <p:cNvPr id="5" name="矩形 4"/>
            <p:cNvSpPr/>
            <p:nvPr/>
          </p:nvSpPr>
          <p:spPr>
            <a:xfrm>
              <a:off x="7696200" y="4876800"/>
              <a:ext cx="903288" cy="1007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4105" name="Picture 9" descr="F:\logo\国家卫星气象中心标-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000" y="4932000"/>
              <a:ext cx="792162"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标题 15"/>
          <p:cNvSpPr txBox="1">
            <a:spLocks/>
          </p:cNvSpPr>
          <p:nvPr/>
        </p:nvSpPr>
        <p:spPr bwMode="auto">
          <a:xfrm>
            <a:off x="-39914" y="2262981"/>
            <a:ext cx="9165771" cy="935038"/>
          </a:xfrm>
          <a:prstGeom prst="rect">
            <a:avLst/>
          </a:prstGeom>
          <a:noFill/>
          <a:ln w="9525">
            <a:noFill/>
            <a:miter lim="800000"/>
            <a:headEnd/>
            <a:tailEnd/>
          </a:ln>
        </p:spPr>
        <p:txBody>
          <a:bodyPr anchor="ctr"/>
          <a:lstStyle/>
          <a:p>
            <a:pPr algn="ctr">
              <a:defRPr/>
            </a:pPr>
            <a:r>
              <a:rPr lang="en-US" altLang="zh-CN" sz="2400" b="1" dirty="0">
                <a:latin typeface="Arial Black" panose="020B0A04020102020204" pitchFamily="34" charset="0"/>
                <a:ea typeface="Arial Unicode MS" panose="020B0604020202020204" pitchFamily="34" charset="-122"/>
              </a:rPr>
              <a:t>AMVs from </a:t>
            </a:r>
            <a:r>
              <a:rPr lang="en-US" altLang="zh-CN" sz="2400" b="1" dirty="0" err="1">
                <a:latin typeface="Arial Black" panose="020B0A04020102020204" pitchFamily="34" charset="0"/>
                <a:ea typeface="Arial Unicode MS" panose="020B0604020202020204" pitchFamily="34" charset="-122"/>
              </a:rPr>
              <a:t>FengYun</a:t>
            </a:r>
            <a:r>
              <a:rPr lang="en-US" altLang="zh-CN" sz="2400" b="1" dirty="0">
                <a:latin typeface="Arial Black" panose="020B0A04020102020204" pitchFamily="34" charset="0"/>
                <a:ea typeface="Arial Unicode MS" panose="020B0604020202020204" pitchFamily="34" charset="-122"/>
              </a:rPr>
              <a:t> Geo. Stereo View </a:t>
            </a:r>
          </a:p>
          <a:p>
            <a:pPr algn="ctr">
              <a:defRPr/>
            </a:pPr>
            <a:r>
              <a:rPr lang="en-US" altLang="zh-CN" sz="2400" b="1" dirty="0">
                <a:latin typeface="Arial Black" panose="020B0A04020102020204" pitchFamily="34" charset="0"/>
                <a:ea typeface="Arial Unicode MS" panose="020B0604020202020204" pitchFamily="34" charset="-122"/>
              </a:rPr>
              <a:t>-System and Bias Analysis</a:t>
            </a:r>
            <a:endParaRPr lang="zh-CN" altLang="en-US" sz="2400" b="1" dirty="0">
              <a:latin typeface="Arial Black" panose="020B0A04020102020204" pitchFamily="34" charset="0"/>
              <a:ea typeface="Arial Unicode MS" panose="020B0604020202020204" pitchFamily="34" charset="-122"/>
            </a:endParaRPr>
          </a:p>
        </p:txBody>
      </p:sp>
      <p:sp>
        <p:nvSpPr>
          <p:cNvPr id="2" name="矩形 1"/>
          <p:cNvSpPr/>
          <p:nvPr/>
        </p:nvSpPr>
        <p:spPr>
          <a:xfrm>
            <a:off x="-76200" y="6578935"/>
            <a:ext cx="4381328" cy="415498"/>
          </a:xfrm>
          <a:prstGeom prst="rect">
            <a:avLst/>
          </a:prstGeom>
        </p:spPr>
        <p:txBody>
          <a:bodyPr wrap="none">
            <a:spAutoFit/>
          </a:bodyPr>
          <a:lstStyle/>
          <a:p>
            <a:r>
              <a:rPr lang="en-GB" altLang="zh-CN" sz="1050" b="1" dirty="0">
                <a:solidFill>
                  <a:schemeClr val="bg1"/>
                </a:solidFill>
              </a:rPr>
              <a:t>14</a:t>
            </a:r>
            <a:r>
              <a:rPr lang="en-GB" altLang="zh-CN" sz="1050" b="1" baseline="30000" dirty="0">
                <a:solidFill>
                  <a:schemeClr val="bg1"/>
                </a:solidFill>
              </a:rPr>
              <a:t>th </a:t>
            </a:r>
            <a:r>
              <a:rPr lang="en-GB" altLang="zh-CN" sz="1050" b="1" dirty="0">
                <a:solidFill>
                  <a:schemeClr val="bg1"/>
                </a:solidFill>
              </a:rPr>
              <a:t> International Winds Workshop (IWW14),  2</a:t>
            </a:r>
            <a:r>
              <a:rPr lang="en-US" altLang="zh-CN" sz="1050" b="1" dirty="0">
                <a:solidFill>
                  <a:schemeClr val="bg1"/>
                </a:solidFill>
              </a:rPr>
              <a:t>3</a:t>
            </a:r>
            <a:r>
              <a:rPr lang="en-GB" altLang="zh-CN" sz="1050" b="1" dirty="0">
                <a:solidFill>
                  <a:schemeClr val="bg1"/>
                </a:solidFill>
              </a:rPr>
              <a:t>-2</a:t>
            </a:r>
            <a:r>
              <a:rPr lang="en-US" altLang="zh-CN" sz="1050" b="1" dirty="0">
                <a:solidFill>
                  <a:schemeClr val="bg1"/>
                </a:solidFill>
              </a:rPr>
              <a:t>7</a:t>
            </a:r>
            <a:r>
              <a:rPr lang="en-GB" altLang="zh-CN" sz="1050" b="1" dirty="0">
                <a:solidFill>
                  <a:schemeClr val="bg1"/>
                </a:solidFill>
              </a:rPr>
              <a:t> April 201</a:t>
            </a:r>
            <a:r>
              <a:rPr lang="en-US" altLang="zh-CN" sz="1050" b="1" dirty="0">
                <a:solidFill>
                  <a:schemeClr val="bg1"/>
                </a:solidFill>
              </a:rPr>
              <a:t>8</a:t>
            </a:r>
            <a:r>
              <a:rPr lang="en-GB" altLang="zh-CN" sz="1050" b="1" dirty="0">
                <a:solidFill>
                  <a:schemeClr val="bg1"/>
                </a:solidFill>
              </a:rPr>
              <a:t>, </a:t>
            </a:r>
            <a:r>
              <a:rPr lang="en-US" altLang="zh-CN" sz="1050" b="1" dirty="0" err="1">
                <a:solidFill>
                  <a:schemeClr val="bg1"/>
                </a:solidFill>
              </a:rPr>
              <a:t>Jeju</a:t>
            </a:r>
            <a:r>
              <a:rPr lang="en-GB" altLang="zh-CN" sz="1050" b="1" dirty="0">
                <a:solidFill>
                  <a:schemeClr val="bg1"/>
                </a:solidFill>
              </a:rPr>
              <a:t>, Korea</a:t>
            </a:r>
            <a:endParaRPr lang="zh-CN" altLang="zh-CN" sz="1050" b="1" dirty="0">
              <a:solidFill>
                <a:schemeClr val="bg1"/>
              </a:solidFill>
            </a:endParaRPr>
          </a:p>
          <a:p>
            <a:endParaRPr lang="zh-CN" altLang="zh-CN" sz="1050" b="1" dirty="0">
              <a:solidFill>
                <a:schemeClr val="bg1"/>
              </a:solidFill>
            </a:endParaRPr>
          </a:p>
        </p:txBody>
      </p:sp>
      <p:pic>
        <p:nvPicPr>
          <p:cNvPr id="1536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9863" y="5289142"/>
            <a:ext cx="17367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78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06EF5A12-08BE-4396-B70C-1D3245E02E6C}"/>
              </a:ext>
            </a:extLst>
          </p:cNvPr>
          <p:cNvPicPr>
            <a:picLocks noChangeAspect="1"/>
          </p:cNvPicPr>
          <p:nvPr/>
        </p:nvPicPr>
        <p:blipFill>
          <a:blip r:embed="rId2"/>
          <a:stretch>
            <a:fillRect/>
          </a:stretch>
        </p:blipFill>
        <p:spPr>
          <a:xfrm>
            <a:off x="337457" y="705486"/>
            <a:ext cx="8247623" cy="5447028"/>
          </a:xfrm>
          <a:prstGeom prst="rect">
            <a:avLst/>
          </a:prstGeom>
        </p:spPr>
      </p:pic>
    </p:spTree>
    <p:extLst>
      <p:ext uri="{BB962C8B-B14F-4D97-AF65-F5344CB8AC3E}">
        <p14:creationId xmlns:p14="http://schemas.microsoft.com/office/powerpoint/2010/main" val="3231603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C6D3021D-25D7-433A-BCB3-A5BF37032F54}"/>
              </a:ext>
            </a:extLst>
          </p:cNvPr>
          <p:cNvPicPr/>
          <p:nvPr/>
        </p:nvPicPr>
        <p:blipFill>
          <a:blip r:embed="rId2"/>
          <a:stretch>
            <a:fillRect/>
          </a:stretch>
        </p:blipFill>
        <p:spPr>
          <a:xfrm>
            <a:off x="138265" y="1011981"/>
            <a:ext cx="8860972" cy="5355771"/>
          </a:xfrm>
          <a:prstGeom prst="rect">
            <a:avLst/>
          </a:prstGeom>
        </p:spPr>
      </p:pic>
      <p:sp>
        <p:nvSpPr>
          <p:cNvPr id="5" name="矩形 4">
            <a:extLst>
              <a:ext uri="{FF2B5EF4-FFF2-40B4-BE49-F238E27FC236}">
                <a16:creationId xmlns:a16="http://schemas.microsoft.com/office/drawing/2014/main" xmlns="" id="{5C89762E-18FE-4524-84A4-F16B987A8E13}"/>
              </a:ext>
            </a:extLst>
          </p:cNvPr>
          <p:cNvSpPr/>
          <p:nvPr/>
        </p:nvSpPr>
        <p:spPr>
          <a:xfrm>
            <a:off x="273002" y="490248"/>
            <a:ext cx="8726235" cy="769441"/>
          </a:xfrm>
          <a:prstGeom prst="rect">
            <a:avLst/>
          </a:prstGeom>
        </p:spPr>
        <p:txBody>
          <a:bodyPr wrap="none">
            <a:spAutoFit/>
          </a:bodyPr>
          <a:lstStyle/>
          <a:p>
            <a:r>
              <a:rPr lang="zh-CN" altLang="zh-CN" sz="4400" dirty="0">
                <a:latin typeface="+mj-lt"/>
                <a:ea typeface="+mj-ea"/>
                <a:cs typeface="+mj-cs"/>
              </a:rPr>
              <a:t>Lucas-Kanade method</a:t>
            </a:r>
            <a:r>
              <a:rPr lang="en-US" altLang="zh-CN" sz="4400" dirty="0">
                <a:latin typeface="+mj-lt"/>
                <a:ea typeface="+mj-ea"/>
                <a:cs typeface="+mj-cs"/>
              </a:rPr>
              <a:t> for optical flow</a:t>
            </a:r>
            <a:endParaRPr lang="zh-CN" altLang="zh-CN" sz="4400" dirty="0">
              <a:latin typeface="+mj-lt"/>
              <a:ea typeface="+mj-ea"/>
              <a:cs typeface="+mj-cs"/>
            </a:endParaRPr>
          </a:p>
        </p:txBody>
      </p:sp>
    </p:spTree>
    <p:extLst>
      <p:ext uri="{BB962C8B-B14F-4D97-AF65-F5344CB8AC3E}">
        <p14:creationId xmlns:p14="http://schemas.microsoft.com/office/powerpoint/2010/main" val="282610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327E4A97-5856-4C7D-8911-67230D521874}"/>
              </a:ext>
            </a:extLst>
          </p:cNvPr>
          <p:cNvPicPr/>
          <p:nvPr/>
        </p:nvPicPr>
        <p:blipFill>
          <a:blip r:embed="rId3"/>
          <a:stretch>
            <a:fillRect/>
          </a:stretch>
        </p:blipFill>
        <p:spPr>
          <a:xfrm>
            <a:off x="287065" y="524374"/>
            <a:ext cx="8569869" cy="5809252"/>
          </a:xfrm>
          <a:prstGeom prst="rect">
            <a:avLst/>
          </a:prstGeom>
        </p:spPr>
      </p:pic>
    </p:spTree>
    <p:extLst>
      <p:ext uri="{BB962C8B-B14F-4D97-AF65-F5344CB8AC3E}">
        <p14:creationId xmlns:p14="http://schemas.microsoft.com/office/powerpoint/2010/main" val="879685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8BEEA0-F243-4904-9107-B5139CCECECD}"/>
              </a:ext>
            </a:extLst>
          </p:cNvPr>
          <p:cNvSpPr>
            <a:spLocks noGrp="1"/>
          </p:cNvSpPr>
          <p:nvPr>
            <p:ph type="title"/>
          </p:nvPr>
        </p:nvSpPr>
        <p:spPr/>
        <p:txBody>
          <a:bodyPr/>
          <a:lstStyle/>
          <a:p>
            <a:r>
              <a:rPr lang="en-US" altLang="zh-CN" dirty="0"/>
              <a:t>1. Image adjustment</a:t>
            </a:r>
            <a:endParaRPr lang="zh-CN" altLang="en-US" dirty="0"/>
          </a:p>
        </p:txBody>
      </p:sp>
      <p:pic>
        <p:nvPicPr>
          <p:cNvPr id="5" name="内容占位符 4">
            <a:extLst>
              <a:ext uri="{FF2B5EF4-FFF2-40B4-BE49-F238E27FC236}">
                <a16:creationId xmlns:a16="http://schemas.microsoft.com/office/drawing/2014/main" xmlns="" id="{1CB09A94-9343-403D-A69C-2508B5878E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538" y="1735402"/>
            <a:ext cx="2802611" cy="1521853"/>
          </a:xfrm>
        </p:spPr>
      </p:pic>
      <p:pic>
        <p:nvPicPr>
          <p:cNvPr id="7" name="图片 6">
            <a:extLst>
              <a:ext uri="{FF2B5EF4-FFF2-40B4-BE49-F238E27FC236}">
                <a16:creationId xmlns:a16="http://schemas.microsoft.com/office/drawing/2014/main" xmlns="" id="{90E23F56-0E87-45C0-A4E0-8FD4E5429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3473" y="1736785"/>
            <a:ext cx="2802611" cy="1496518"/>
          </a:xfrm>
          <a:prstGeom prst="rect">
            <a:avLst/>
          </a:prstGeom>
        </p:spPr>
      </p:pic>
      <p:pic>
        <p:nvPicPr>
          <p:cNvPr id="9" name="图片 8">
            <a:extLst>
              <a:ext uri="{FF2B5EF4-FFF2-40B4-BE49-F238E27FC236}">
                <a16:creationId xmlns:a16="http://schemas.microsoft.com/office/drawing/2014/main" xmlns="" id="{231BA352-1BB1-4EEC-9A52-48E3711D3D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3473" y="3344046"/>
            <a:ext cx="2802611" cy="1497901"/>
          </a:xfrm>
          <a:prstGeom prst="rect">
            <a:avLst/>
          </a:prstGeom>
        </p:spPr>
      </p:pic>
      <p:pic>
        <p:nvPicPr>
          <p:cNvPr id="11" name="图片 10">
            <a:extLst>
              <a:ext uri="{FF2B5EF4-FFF2-40B4-BE49-F238E27FC236}">
                <a16:creationId xmlns:a16="http://schemas.microsoft.com/office/drawing/2014/main" xmlns="" id="{C5DC1CB9-8C4F-4CD0-8F44-7933A8746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3473" y="4952690"/>
            <a:ext cx="2802611" cy="1496518"/>
          </a:xfrm>
          <a:prstGeom prst="rect">
            <a:avLst/>
          </a:prstGeom>
        </p:spPr>
      </p:pic>
      <p:sp>
        <p:nvSpPr>
          <p:cNvPr id="12" name="文本框 11">
            <a:extLst>
              <a:ext uri="{FF2B5EF4-FFF2-40B4-BE49-F238E27FC236}">
                <a16:creationId xmlns:a16="http://schemas.microsoft.com/office/drawing/2014/main" xmlns="" id="{E6DC3415-A85C-49CA-AB46-ACB7F6518395}"/>
              </a:ext>
            </a:extLst>
          </p:cNvPr>
          <p:cNvSpPr txBox="1"/>
          <p:nvPr/>
        </p:nvSpPr>
        <p:spPr>
          <a:xfrm>
            <a:off x="88295" y="3753167"/>
            <a:ext cx="3225178" cy="923330"/>
          </a:xfrm>
          <a:prstGeom prst="rect">
            <a:avLst/>
          </a:prstGeom>
          <a:noFill/>
        </p:spPr>
        <p:txBody>
          <a:bodyPr wrap="none" rtlCol="0">
            <a:spAutoFit/>
          </a:bodyPr>
          <a:lstStyle/>
          <a:p>
            <a:pPr marL="342900" indent="-342900">
              <a:buAutoNum type="arabicParenR"/>
            </a:pPr>
            <a:r>
              <a:rPr lang="en-US" altLang="zh-CN" dirty="0"/>
              <a:t>Solar Zenith angle correction</a:t>
            </a:r>
          </a:p>
          <a:p>
            <a:pPr marL="342900" indent="-342900">
              <a:buAutoNum type="arabicParenR"/>
            </a:pPr>
            <a:endParaRPr lang="en-US" altLang="zh-CN" dirty="0"/>
          </a:p>
          <a:p>
            <a:pPr marL="342900" indent="-342900">
              <a:buAutoNum type="arabicParenR"/>
            </a:pPr>
            <a:r>
              <a:rPr lang="en-US" altLang="zh-CN" dirty="0"/>
              <a:t>Histogram adjustment</a:t>
            </a:r>
            <a:endParaRPr lang="zh-CN" altLang="en-US" dirty="0"/>
          </a:p>
        </p:txBody>
      </p:sp>
      <p:pic>
        <p:nvPicPr>
          <p:cNvPr id="13" name="图片 12">
            <a:extLst>
              <a:ext uri="{FF2B5EF4-FFF2-40B4-BE49-F238E27FC236}">
                <a16:creationId xmlns:a16="http://schemas.microsoft.com/office/drawing/2014/main" xmlns="" id="{7548E8FA-8DD6-4319-88BA-F3641BBC241D}"/>
              </a:ext>
            </a:extLst>
          </p:cNvPr>
          <p:cNvPicPr>
            <a:picLocks noChangeAspect="1"/>
          </p:cNvPicPr>
          <p:nvPr/>
        </p:nvPicPr>
        <p:blipFill>
          <a:blip r:embed="rId6"/>
          <a:stretch>
            <a:fillRect/>
          </a:stretch>
        </p:blipFill>
        <p:spPr>
          <a:xfrm>
            <a:off x="6214408" y="1735402"/>
            <a:ext cx="2802611" cy="1521853"/>
          </a:xfrm>
          <a:prstGeom prst="rect">
            <a:avLst/>
          </a:prstGeom>
        </p:spPr>
      </p:pic>
      <p:pic>
        <p:nvPicPr>
          <p:cNvPr id="14" name="图片 13">
            <a:extLst>
              <a:ext uri="{FF2B5EF4-FFF2-40B4-BE49-F238E27FC236}">
                <a16:creationId xmlns:a16="http://schemas.microsoft.com/office/drawing/2014/main" xmlns="" id="{ED4F47D0-ECA2-435A-AD6D-D2188C4EECE1}"/>
              </a:ext>
            </a:extLst>
          </p:cNvPr>
          <p:cNvPicPr>
            <a:picLocks noChangeAspect="1"/>
          </p:cNvPicPr>
          <p:nvPr/>
        </p:nvPicPr>
        <p:blipFill>
          <a:blip r:embed="rId7"/>
          <a:stretch>
            <a:fillRect/>
          </a:stretch>
        </p:blipFill>
        <p:spPr>
          <a:xfrm>
            <a:off x="6214408" y="3344046"/>
            <a:ext cx="2793188" cy="1497901"/>
          </a:xfrm>
          <a:prstGeom prst="rect">
            <a:avLst/>
          </a:prstGeom>
        </p:spPr>
      </p:pic>
      <p:pic>
        <p:nvPicPr>
          <p:cNvPr id="15" name="图片 14">
            <a:extLst>
              <a:ext uri="{FF2B5EF4-FFF2-40B4-BE49-F238E27FC236}">
                <a16:creationId xmlns:a16="http://schemas.microsoft.com/office/drawing/2014/main" xmlns="" id="{748E5B77-7A21-4891-A56E-63E8088FE22E}"/>
              </a:ext>
            </a:extLst>
          </p:cNvPr>
          <p:cNvPicPr>
            <a:picLocks noChangeAspect="1"/>
          </p:cNvPicPr>
          <p:nvPr/>
        </p:nvPicPr>
        <p:blipFill>
          <a:blip r:embed="rId8"/>
          <a:stretch>
            <a:fillRect/>
          </a:stretch>
        </p:blipFill>
        <p:spPr>
          <a:xfrm>
            <a:off x="6204984" y="4952690"/>
            <a:ext cx="2802612" cy="1499902"/>
          </a:xfrm>
          <a:prstGeom prst="rect">
            <a:avLst/>
          </a:prstGeom>
        </p:spPr>
      </p:pic>
      <p:sp>
        <p:nvSpPr>
          <p:cNvPr id="16" name="文本框 15">
            <a:extLst>
              <a:ext uri="{FF2B5EF4-FFF2-40B4-BE49-F238E27FC236}">
                <a16:creationId xmlns:a16="http://schemas.microsoft.com/office/drawing/2014/main" xmlns="" id="{A484D9A2-ECD8-434E-AF30-F71EAD862BF2}"/>
              </a:ext>
            </a:extLst>
          </p:cNvPr>
          <p:cNvSpPr txBox="1"/>
          <p:nvPr/>
        </p:nvSpPr>
        <p:spPr>
          <a:xfrm>
            <a:off x="6214408" y="6488668"/>
            <a:ext cx="2929592" cy="369332"/>
          </a:xfrm>
          <a:prstGeom prst="rect">
            <a:avLst/>
          </a:prstGeom>
          <a:noFill/>
        </p:spPr>
        <p:txBody>
          <a:bodyPr wrap="square" rtlCol="0">
            <a:spAutoFit/>
          </a:bodyPr>
          <a:lstStyle/>
          <a:p>
            <a:r>
              <a:rPr lang="en-US" altLang="zh-CN" dirty="0"/>
              <a:t>Before  adjustment(FY2E)</a:t>
            </a:r>
            <a:endParaRPr lang="zh-CN" altLang="en-US" dirty="0"/>
          </a:p>
        </p:txBody>
      </p:sp>
      <p:sp>
        <p:nvSpPr>
          <p:cNvPr id="17" name="文本框 16">
            <a:extLst>
              <a:ext uri="{FF2B5EF4-FFF2-40B4-BE49-F238E27FC236}">
                <a16:creationId xmlns:a16="http://schemas.microsoft.com/office/drawing/2014/main" xmlns="" id="{FD0759AE-A743-4608-B6DC-CE54CA2B3D70}"/>
              </a:ext>
            </a:extLst>
          </p:cNvPr>
          <p:cNvSpPr txBox="1"/>
          <p:nvPr/>
        </p:nvSpPr>
        <p:spPr>
          <a:xfrm>
            <a:off x="4129549" y="6445499"/>
            <a:ext cx="2615801" cy="369332"/>
          </a:xfrm>
          <a:prstGeom prst="rect">
            <a:avLst/>
          </a:prstGeom>
          <a:noFill/>
        </p:spPr>
        <p:txBody>
          <a:bodyPr wrap="square" rtlCol="0">
            <a:spAutoFit/>
          </a:bodyPr>
          <a:lstStyle/>
          <a:p>
            <a:r>
              <a:rPr lang="en-US" altLang="zh-CN" dirty="0"/>
              <a:t>FY2E</a:t>
            </a:r>
            <a:endParaRPr lang="zh-CN" altLang="en-US" dirty="0"/>
          </a:p>
        </p:txBody>
      </p:sp>
      <p:sp>
        <p:nvSpPr>
          <p:cNvPr id="18" name="文本框 17">
            <a:extLst>
              <a:ext uri="{FF2B5EF4-FFF2-40B4-BE49-F238E27FC236}">
                <a16:creationId xmlns:a16="http://schemas.microsoft.com/office/drawing/2014/main" xmlns="" id="{5A017B4E-A4AA-4060-9276-C6AB0D220515}"/>
              </a:ext>
            </a:extLst>
          </p:cNvPr>
          <p:cNvSpPr txBox="1"/>
          <p:nvPr/>
        </p:nvSpPr>
        <p:spPr>
          <a:xfrm>
            <a:off x="1420762" y="3233303"/>
            <a:ext cx="2615801" cy="369332"/>
          </a:xfrm>
          <a:prstGeom prst="rect">
            <a:avLst/>
          </a:prstGeom>
          <a:noFill/>
        </p:spPr>
        <p:txBody>
          <a:bodyPr wrap="square" rtlCol="0">
            <a:spAutoFit/>
          </a:bodyPr>
          <a:lstStyle/>
          <a:p>
            <a:r>
              <a:rPr lang="en-US" altLang="zh-CN" dirty="0"/>
              <a:t>FY2F</a:t>
            </a:r>
            <a:endParaRPr lang="zh-CN" altLang="en-US" dirty="0"/>
          </a:p>
        </p:txBody>
      </p:sp>
    </p:spTree>
    <p:extLst>
      <p:ext uri="{BB962C8B-B14F-4D97-AF65-F5344CB8AC3E}">
        <p14:creationId xmlns:p14="http://schemas.microsoft.com/office/powerpoint/2010/main" val="1788098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8BEEA0-F243-4904-9107-B5139CCECECD}"/>
              </a:ext>
            </a:extLst>
          </p:cNvPr>
          <p:cNvSpPr>
            <a:spLocks noGrp="1"/>
          </p:cNvSpPr>
          <p:nvPr>
            <p:ph type="title"/>
          </p:nvPr>
        </p:nvSpPr>
        <p:spPr/>
        <p:txBody>
          <a:bodyPr/>
          <a:lstStyle/>
          <a:p>
            <a:r>
              <a:rPr lang="en-US" altLang="zh-CN" dirty="0"/>
              <a:t>1. Image adjustment(continue)</a:t>
            </a:r>
            <a:endParaRPr lang="zh-CN" altLang="en-US" dirty="0"/>
          </a:p>
        </p:txBody>
      </p:sp>
      <p:pic>
        <p:nvPicPr>
          <p:cNvPr id="22" name="图片 21">
            <a:extLst>
              <a:ext uri="{FF2B5EF4-FFF2-40B4-BE49-F238E27FC236}">
                <a16:creationId xmlns:a16="http://schemas.microsoft.com/office/drawing/2014/main" xmlns="" id="{640C954C-2C46-49BE-9A36-A46C8FA1BB6E}"/>
              </a:ext>
            </a:extLst>
          </p:cNvPr>
          <p:cNvPicPr>
            <a:picLocks noChangeAspect="1"/>
          </p:cNvPicPr>
          <p:nvPr/>
        </p:nvPicPr>
        <p:blipFill>
          <a:blip r:embed="rId2"/>
          <a:stretch>
            <a:fillRect/>
          </a:stretch>
        </p:blipFill>
        <p:spPr>
          <a:xfrm>
            <a:off x="0" y="2673249"/>
            <a:ext cx="9144000" cy="3136348"/>
          </a:xfrm>
          <a:prstGeom prst="rect">
            <a:avLst/>
          </a:prstGeom>
        </p:spPr>
      </p:pic>
      <p:sp>
        <p:nvSpPr>
          <p:cNvPr id="23" name="文本框 22">
            <a:extLst>
              <a:ext uri="{FF2B5EF4-FFF2-40B4-BE49-F238E27FC236}">
                <a16:creationId xmlns:a16="http://schemas.microsoft.com/office/drawing/2014/main" xmlns="" id="{5885A881-2C5B-4B4C-8C57-A9281CF7D4EA}"/>
              </a:ext>
            </a:extLst>
          </p:cNvPr>
          <p:cNvSpPr txBox="1"/>
          <p:nvPr/>
        </p:nvSpPr>
        <p:spPr>
          <a:xfrm>
            <a:off x="896644" y="5795068"/>
            <a:ext cx="4057095" cy="369332"/>
          </a:xfrm>
          <a:prstGeom prst="rect">
            <a:avLst/>
          </a:prstGeom>
          <a:noFill/>
        </p:spPr>
        <p:txBody>
          <a:bodyPr wrap="square" rtlCol="0">
            <a:spAutoFit/>
          </a:bodyPr>
          <a:lstStyle/>
          <a:p>
            <a:r>
              <a:rPr lang="en-US" altLang="zh-CN" dirty="0"/>
              <a:t>Before INR correction</a:t>
            </a:r>
            <a:endParaRPr lang="zh-CN" altLang="en-US" dirty="0"/>
          </a:p>
        </p:txBody>
      </p:sp>
      <p:sp>
        <p:nvSpPr>
          <p:cNvPr id="24" name="文本框 23">
            <a:extLst>
              <a:ext uri="{FF2B5EF4-FFF2-40B4-BE49-F238E27FC236}">
                <a16:creationId xmlns:a16="http://schemas.microsoft.com/office/drawing/2014/main" xmlns="" id="{3603345B-AB5A-4245-BDDF-38043732BB83}"/>
              </a:ext>
            </a:extLst>
          </p:cNvPr>
          <p:cNvSpPr txBox="1"/>
          <p:nvPr/>
        </p:nvSpPr>
        <p:spPr>
          <a:xfrm>
            <a:off x="5180121" y="5795068"/>
            <a:ext cx="4057095" cy="369332"/>
          </a:xfrm>
          <a:prstGeom prst="rect">
            <a:avLst/>
          </a:prstGeom>
          <a:noFill/>
        </p:spPr>
        <p:txBody>
          <a:bodyPr wrap="square" rtlCol="0">
            <a:spAutoFit/>
          </a:bodyPr>
          <a:lstStyle/>
          <a:p>
            <a:r>
              <a:rPr lang="en-US" altLang="zh-CN" dirty="0"/>
              <a:t>After INR correction</a:t>
            </a:r>
            <a:endParaRPr lang="zh-CN" altLang="en-US" dirty="0"/>
          </a:p>
        </p:txBody>
      </p:sp>
      <p:sp>
        <p:nvSpPr>
          <p:cNvPr id="25" name="文本框 24">
            <a:extLst>
              <a:ext uri="{FF2B5EF4-FFF2-40B4-BE49-F238E27FC236}">
                <a16:creationId xmlns:a16="http://schemas.microsoft.com/office/drawing/2014/main" xmlns="" id="{94301D11-5819-4D32-9963-937E26FF9E1A}"/>
              </a:ext>
            </a:extLst>
          </p:cNvPr>
          <p:cNvSpPr txBox="1"/>
          <p:nvPr/>
        </p:nvSpPr>
        <p:spPr>
          <a:xfrm>
            <a:off x="1908699" y="1690689"/>
            <a:ext cx="3872535" cy="369332"/>
          </a:xfrm>
          <a:prstGeom prst="rect">
            <a:avLst/>
          </a:prstGeom>
          <a:noFill/>
        </p:spPr>
        <p:txBody>
          <a:bodyPr wrap="none" rtlCol="0">
            <a:spAutoFit/>
          </a:bodyPr>
          <a:lstStyle/>
          <a:p>
            <a:r>
              <a:rPr lang="en-US" altLang="zh-CN" dirty="0"/>
              <a:t>Two satellite Stereo Image pair tracking</a:t>
            </a:r>
            <a:endParaRPr lang="zh-CN" altLang="en-US" dirty="0"/>
          </a:p>
        </p:txBody>
      </p:sp>
    </p:spTree>
    <p:extLst>
      <p:ext uri="{BB962C8B-B14F-4D97-AF65-F5344CB8AC3E}">
        <p14:creationId xmlns:p14="http://schemas.microsoft.com/office/powerpoint/2010/main" val="2205936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CA909B-02D5-4EC2-BD57-2F4A8DC2930A}"/>
              </a:ext>
            </a:extLst>
          </p:cNvPr>
          <p:cNvSpPr>
            <a:spLocks noGrp="1"/>
          </p:cNvSpPr>
          <p:nvPr>
            <p:ph type="title"/>
          </p:nvPr>
        </p:nvSpPr>
        <p:spPr>
          <a:xfrm>
            <a:off x="464012" y="0"/>
            <a:ext cx="8786520" cy="1325563"/>
          </a:xfrm>
        </p:spPr>
        <p:txBody>
          <a:bodyPr/>
          <a:lstStyle/>
          <a:p>
            <a:r>
              <a:rPr lang="en-US" altLang="zh-CN" dirty="0"/>
              <a:t>2.Subpixel accuracy target selection</a:t>
            </a:r>
            <a:endParaRPr lang="zh-CN" altLang="en-US" dirty="0"/>
          </a:p>
        </p:txBody>
      </p:sp>
      <p:sp>
        <p:nvSpPr>
          <p:cNvPr id="10" name="文本框 9">
            <a:extLst>
              <a:ext uri="{FF2B5EF4-FFF2-40B4-BE49-F238E27FC236}">
                <a16:creationId xmlns:a16="http://schemas.microsoft.com/office/drawing/2014/main" xmlns="" id="{0A0F1153-BE9D-4DF6-A2FD-961C25AC6BEC}"/>
              </a:ext>
            </a:extLst>
          </p:cNvPr>
          <p:cNvSpPr txBox="1"/>
          <p:nvPr/>
        </p:nvSpPr>
        <p:spPr>
          <a:xfrm>
            <a:off x="515807" y="3543403"/>
            <a:ext cx="3788229" cy="369332"/>
          </a:xfrm>
          <a:prstGeom prst="rect">
            <a:avLst/>
          </a:prstGeom>
          <a:noFill/>
        </p:spPr>
        <p:txBody>
          <a:bodyPr wrap="square" rtlCol="0">
            <a:spAutoFit/>
          </a:bodyPr>
          <a:lstStyle/>
          <a:p>
            <a:r>
              <a:rPr lang="en-US" altLang="zh-CN" dirty="0"/>
              <a:t>pixel tracking</a:t>
            </a:r>
            <a:endParaRPr lang="zh-CN" altLang="en-US" dirty="0"/>
          </a:p>
        </p:txBody>
      </p:sp>
      <p:sp>
        <p:nvSpPr>
          <p:cNvPr id="11" name="文本框 10">
            <a:extLst>
              <a:ext uri="{FF2B5EF4-FFF2-40B4-BE49-F238E27FC236}">
                <a16:creationId xmlns:a16="http://schemas.microsoft.com/office/drawing/2014/main" xmlns="" id="{7DA663EA-3F26-404E-AEF8-995A70DF5182}"/>
              </a:ext>
            </a:extLst>
          </p:cNvPr>
          <p:cNvSpPr txBox="1"/>
          <p:nvPr/>
        </p:nvSpPr>
        <p:spPr>
          <a:xfrm>
            <a:off x="464012" y="6488668"/>
            <a:ext cx="3020961" cy="369332"/>
          </a:xfrm>
          <a:prstGeom prst="rect">
            <a:avLst/>
          </a:prstGeom>
          <a:noFill/>
        </p:spPr>
        <p:txBody>
          <a:bodyPr wrap="square" rtlCol="0">
            <a:spAutoFit/>
          </a:bodyPr>
          <a:lstStyle/>
          <a:p>
            <a:r>
              <a:rPr lang="en-US" altLang="zh-CN" dirty="0"/>
              <a:t>subpixel tracking </a:t>
            </a:r>
            <a:endParaRPr lang="zh-CN" altLang="en-US" dirty="0"/>
          </a:p>
        </p:txBody>
      </p:sp>
      <p:pic>
        <p:nvPicPr>
          <p:cNvPr id="14" name="图片 13">
            <a:extLst>
              <a:ext uri="{FF2B5EF4-FFF2-40B4-BE49-F238E27FC236}">
                <a16:creationId xmlns:a16="http://schemas.microsoft.com/office/drawing/2014/main" xmlns="" id="{F4DA9B8B-6D3E-482C-9BD2-77AABAA6EC9B}"/>
              </a:ext>
            </a:extLst>
          </p:cNvPr>
          <p:cNvPicPr>
            <a:picLocks noChangeAspect="1"/>
          </p:cNvPicPr>
          <p:nvPr/>
        </p:nvPicPr>
        <p:blipFill>
          <a:blip r:embed="rId2"/>
          <a:stretch>
            <a:fillRect/>
          </a:stretch>
        </p:blipFill>
        <p:spPr>
          <a:xfrm>
            <a:off x="571388" y="986410"/>
            <a:ext cx="3788229" cy="2626036"/>
          </a:xfrm>
          <a:prstGeom prst="rect">
            <a:avLst/>
          </a:prstGeom>
        </p:spPr>
      </p:pic>
      <p:pic>
        <p:nvPicPr>
          <p:cNvPr id="15" name="图片 14">
            <a:extLst>
              <a:ext uri="{FF2B5EF4-FFF2-40B4-BE49-F238E27FC236}">
                <a16:creationId xmlns:a16="http://schemas.microsoft.com/office/drawing/2014/main" xmlns="" id="{C6068141-1A3C-4A9E-A057-60CEFFD8F8C4}"/>
              </a:ext>
            </a:extLst>
          </p:cNvPr>
          <p:cNvPicPr>
            <a:picLocks noChangeAspect="1"/>
          </p:cNvPicPr>
          <p:nvPr/>
        </p:nvPicPr>
        <p:blipFill>
          <a:blip r:embed="rId3"/>
          <a:stretch>
            <a:fillRect/>
          </a:stretch>
        </p:blipFill>
        <p:spPr>
          <a:xfrm>
            <a:off x="541936" y="3912735"/>
            <a:ext cx="3762100" cy="2644976"/>
          </a:xfrm>
          <a:prstGeom prst="rect">
            <a:avLst/>
          </a:prstGeom>
        </p:spPr>
      </p:pic>
      <p:pic>
        <p:nvPicPr>
          <p:cNvPr id="16" name="图片 15">
            <a:extLst>
              <a:ext uri="{FF2B5EF4-FFF2-40B4-BE49-F238E27FC236}">
                <a16:creationId xmlns:a16="http://schemas.microsoft.com/office/drawing/2014/main" xmlns="" id="{D4E41E28-303F-42CA-90D9-93E9125E1806}"/>
              </a:ext>
            </a:extLst>
          </p:cNvPr>
          <p:cNvPicPr>
            <a:picLocks noChangeAspect="1"/>
          </p:cNvPicPr>
          <p:nvPr/>
        </p:nvPicPr>
        <p:blipFill>
          <a:blip r:embed="rId4"/>
          <a:stretch>
            <a:fillRect/>
          </a:stretch>
        </p:blipFill>
        <p:spPr>
          <a:xfrm>
            <a:off x="4723657" y="998709"/>
            <a:ext cx="3904536" cy="2613737"/>
          </a:xfrm>
          <a:prstGeom prst="rect">
            <a:avLst/>
          </a:prstGeom>
        </p:spPr>
      </p:pic>
      <p:sp>
        <p:nvSpPr>
          <p:cNvPr id="19" name="矩形 18">
            <a:extLst>
              <a:ext uri="{FF2B5EF4-FFF2-40B4-BE49-F238E27FC236}">
                <a16:creationId xmlns:a16="http://schemas.microsoft.com/office/drawing/2014/main" xmlns="" id="{6DDEF202-3500-4008-8CF0-23717602ECF2}"/>
              </a:ext>
            </a:extLst>
          </p:cNvPr>
          <p:cNvSpPr/>
          <p:nvPr/>
        </p:nvSpPr>
        <p:spPr>
          <a:xfrm>
            <a:off x="1345525" y="4598856"/>
            <a:ext cx="1064396" cy="10127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xmlns="" id="{2FDDD1B4-2B76-49FE-819B-FB4F180B897D}"/>
              </a:ext>
            </a:extLst>
          </p:cNvPr>
          <p:cNvSpPr/>
          <p:nvPr/>
        </p:nvSpPr>
        <p:spPr>
          <a:xfrm>
            <a:off x="1506740" y="1683515"/>
            <a:ext cx="1064396" cy="101272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xmlns="" id="{E8363803-446B-4641-A4B6-B1024D1769E7}"/>
              </a:ext>
            </a:extLst>
          </p:cNvPr>
          <p:cNvPicPr>
            <a:picLocks noChangeAspect="1"/>
          </p:cNvPicPr>
          <p:nvPr/>
        </p:nvPicPr>
        <p:blipFill>
          <a:blip r:embed="rId5"/>
          <a:stretch>
            <a:fillRect/>
          </a:stretch>
        </p:blipFill>
        <p:spPr>
          <a:xfrm>
            <a:off x="5278711" y="3875700"/>
            <a:ext cx="2628506" cy="2524553"/>
          </a:xfrm>
          <a:prstGeom prst="rect">
            <a:avLst/>
          </a:prstGeom>
        </p:spPr>
      </p:pic>
    </p:spTree>
    <p:extLst>
      <p:ext uri="{BB962C8B-B14F-4D97-AF65-F5344CB8AC3E}">
        <p14:creationId xmlns:p14="http://schemas.microsoft.com/office/powerpoint/2010/main" val="3460442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CA909B-02D5-4EC2-BD57-2F4A8DC2930A}"/>
              </a:ext>
            </a:extLst>
          </p:cNvPr>
          <p:cNvSpPr>
            <a:spLocks noGrp="1"/>
          </p:cNvSpPr>
          <p:nvPr>
            <p:ph type="title"/>
          </p:nvPr>
        </p:nvSpPr>
        <p:spPr>
          <a:xfrm>
            <a:off x="0" y="18255"/>
            <a:ext cx="8577494" cy="1325563"/>
          </a:xfrm>
        </p:spPr>
        <p:txBody>
          <a:bodyPr/>
          <a:lstStyle/>
          <a:p>
            <a:r>
              <a:rPr lang="en-US" altLang="zh-CN" dirty="0"/>
              <a:t>3.Parallax to altitude transformation</a:t>
            </a:r>
            <a:endParaRPr lang="zh-CN" altLang="en-US" dirty="0"/>
          </a:p>
        </p:txBody>
      </p:sp>
      <p:pic>
        <p:nvPicPr>
          <p:cNvPr id="4" name="图片 3">
            <a:extLst>
              <a:ext uri="{FF2B5EF4-FFF2-40B4-BE49-F238E27FC236}">
                <a16:creationId xmlns:a16="http://schemas.microsoft.com/office/drawing/2014/main" xmlns="" id="{E43DCCC1-EA08-4E4D-AEDB-37A9ABBAC568}"/>
              </a:ext>
            </a:extLst>
          </p:cNvPr>
          <p:cNvPicPr>
            <a:picLocks noChangeAspect="1"/>
          </p:cNvPicPr>
          <p:nvPr/>
        </p:nvPicPr>
        <p:blipFill>
          <a:blip r:embed="rId2"/>
          <a:stretch>
            <a:fillRect/>
          </a:stretch>
        </p:blipFill>
        <p:spPr>
          <a:xfrm>
            <a:off x="349433" y="1759260"/>
            <a:ext cx="2906429" cy="474681"/>
          </a:xfrm>
          <a:prstGeom prst="rect">
            <a:avLst/>
          </a:prstGeom>
        </p:spPr>
      </p:pic>
      <p:sp>
        <p:nvSpPr>
          <p:cNvPr id="5" name="矩形 4">
            <a:extLst>
              <a:ext uri="{FF2B5EF4-FFF2-40B4-BE49-F238E27FC236}">
                <a16:creationId xmlns:a16="http://schemas.microsoft.com/office/drawing/2014/main" xmlns="" id="{097312FF-6FE7-4601-953F-AD5D5CBE8AAE}"/>
              </a:ext>
            </a:extLst>
          </p:cNvPr>
          <p:cNvSpPr/>
          <p:nvPr/>
        </p:nvSpPr>
        <p:spPr>
          <a:xfrm>
            <a:off x="223305" y="2409467"/>
            <a:ext cx="3494561" cy="3785652"/>
          </a:xfrm>
          <a:prstGeom prst="rect">
            <a:avLst/>
          </a:prstGeom>
        </p:spPr>
        <p:txBody>
          <a:bodyPr wrap="square">
            <a:spAutoFit/>
          </a:bodyPr>
          <a:lstStyle/>
          <a:p>
            <a:r>
              <a:rPr lang="en-US" altLang="zh-CN" sz="2000" b="1" dirty="0"/>
              <a:t>The common algorithm for stereo/height transform.</a:t>
            </a:r>
            <a:endParaRPr lang="zh-CN" altLang="en-US" sz="2000" b="1" dirty="0"/>
          </a:p>
          <a:p>
            <a:endParaRPr lang="en-US" altLang="zh-CN" sz="2000" dirty="0"/>
          </a:p>
          <a:p>
            <a:endParaRPr lang="en-US" altLang="zh-CN" sz="2000" dirty="0"/>
          </a:p>
          <a:p>
            <a:r>
              <a:rPr lang="en-US" altLang="zh-CN" sz="2000" dirty="0"/>
              <a:t>Fujita T.T., 1982: Principle of stereographic height computations and their and their applications to stratospheric cirrus over severe thunderstorms. </a:t>
            </a:r>
            <a:r>
              <a:rPr lang="en-US" altLang="zh-CN" sz="2000" i="1" dirty="0"/>
              <a:t>J. </a:t>
            </a:r>
            <a:r>
              <a:rPr lang="en-US" altLang="zh-CN" sz="2000" i="1" dirty="0" err="1"/>
              <a:t>Meteor.Soc</a:t>
            </a:r>
            <a:r>
              <a:rPr lang="en-US" altLang="zh-CN" sz="2000" i="1" dirty="0"/>
              <a:t>. of Japan</a:t>
            </a:r>
            <a:r>
              <a:rPr lang="en-US" altLang="zh-CN" sz="2000" dirty="0"/>
              <a:t>, </a:t>
            </a:r>
            <a:r>
              <a:rPr lang="en-US" altLang="zh-CN" sz="2000" b="1" dirty="0"/>
              <a:t>60</a:t>
            </a:r>
            <a:r>
              <a:rPr lang="en-US" altLang="zh-CN" sz="2000" dirty="0"/>
              <a:t>, 355-368.</a:t>
            </a:r>
          </a:p>
          <a:p>
            <a:endParaRPr lang="en-US" altLang="zh-CN" sz="2000" dirty="0"/>
          </a:p>
        </p:txBody>
      </p:sp>
      <p:pic>
        <p:nvPicPr>
          <p:cNvPr id="7" name="图片 6">
            <a:extLst>
              <a:ext uri="{FF2B5EF4-FFF2-40B4-BE49-F238E27FC236}">
                <a16:creationId xmlns:a16="http://schemas.microsoft.com/office/drawing/2014/main" xmlns="" id="{F635D10C-7EEE-49E7-8F33-7A2AB29B98B4}"/>
              </a:ext>
            </a:extLst>
          </p:cNvPr>
          <p:cNvPicPr>
            <a:picLocks noChangeAspect="1"/>
          </p:cNvPicPr>
          <p:nvPr/>
        </p:nvPicPr>
        <p:blipFill>
          <a:blip r:embed="rId3"/>
          <a:stretch>
            <a:fillRect/>
          </a:stretch>
        </p:blipFill>
        <p:spPr>
          <a:xfrm>
            <a:off x="3844413" y="1767397"/>
            <a:ext cx="5046495" cy="4188809"/>
          </a:xfrm>
          <a:prstGeom prst="rect">
            <a:avLst/>
          </a:prstGeom>
        </p:spPr>
      </p:pic>
      <p:sp>
        <p:nvSpPr>
          <p:cNvPr id="3" name="文本框 2">
            <a:extLst>
              <a:ext uri="{FF2B5EF4-FFF2-40B4-BE49-F238E27FC236}">
                <a16:creationId xmlns:a16="http://schemas.microsoft.com/office/drawing/2014/main" xmlns="" id="{D5F84A63-86DA-40CB-958C-CACB2D14768E}"/>
              </a:ext>
            </a:extLst>
          </p:cNvPr>
          <p:cNvSpPr txBox="1"/>
          <p:nvPr/>
        </p:nvSpPr>
        <p:spPr>
          <a:xfrm>
            <a:off x="3717866" y="6195119"/>
            <a:ext cx="5299587" cy="369332"/>
          </a:xfrm>
          <a:prstGeom prst="rect">
            <a:avLst/>
          </a:prstGeom>
          <a:noFill/>
        </p:spPr>
        <p:txBody>
          <a:bodyPr wrap="square" rtlCol="0">
            <a:spAutoFit/>
          </a:bodyPr>
          <a:lstStyle/>
          <a:p>
            <a:r>
              <a:rPr lang="en-US" altLang="zh-CN" dirty="0"/>
              <a:t>The parallax offset from FENGYUN Geo are different.</a:t>
            </a:r>
          </a:p>
        </p:txBody>
      </p:sp>
    </p:spTree>
    <p:extLst>
      <p:ext uri="{BB962C8B-B14F-4D97-AF65-F5344CB8AC3E}">
        <p14:creationId xmlns:p14="http://schemas.microsoft.com/office/powerpoint/2010/main" val="1531122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44CDD2B1-0B49-41A5-A52A-9E703571E8C3}"/>
              </a:ext>
            </a:extLst>
          </p:cNvPr>
          <p:cNvPicPr>
            <a:picLocks noChangeAspect="1"/>
          </p:cNvPicPr>
          <p:nvPr/>
        </p:nvPicPr>
        <p:blipFill>
          <a:blip r:embed="rId2"/>
          <a:stretch>
            <a:fillRect/>
          </a:stretch>
        </p:blipFill>
        <p:spPr>
          <a:xfrm>
            <a:off x="2245442" y="3772425"/>
            <a:ext cx="6574094" cy="2788168"/>
          </a:xfrm>
          <a:prstGeom prst="rect">
            <a:avLst/>
          </a:prstGeom>
        </p:spPr>
      </p:pic>
      <p:pic>
        <p:nvPicPr>
          <p:cNvPr id="23" name="图片 22">
            <a:extLst>
              <a:ext uri="{FF2B5EF4-FFF2-40B4-BE49-F238E27FC236}">
                <a16:creationId xmlns:a16="http://schemas.microsoft.com/office/drawing/2014/main" xmlns="" id="{53EB38FA-A53A-47F7-A125-D91DE0731463}"/>
              </a:ext>
            </a:extLst>
          </p:cNvPr>
          <p:cNvPicPr>
            <a:picLocks noChangeAspect="1"/>
          </p:cNvPicPr>
          <p:nvPr/>
        </p:nvPicPr>
        <p:blipFill>
          <a:blip r:embed="rId2"/>
          <a:stretch>
            <a:fillRect/>
          </a:stretch>
        </p:blipFill>
        <p:spPr>
          <a:xfrm>
            <a:off x="2229465" y="995670"/>
            <a:ext cx="6590072" cy="2788168"/>
          </a:xfrm>
          <a:prstGeom prst="rect">
            <a:avLst/>
          </a:prstGeom>
        </p:spPr>
      </p:pic>
      <p:sp>
        <p:nvSpPr>
          <p:cNvPr id="2" name="标题 1">
            <a:extLst>
              <a:ext uri="{FF2B5EF4-FFF2-40B4-BE49-F238E27FC236}">
                <a16:creationId xmlns:a16="http://schemas.microsoft.com/office/drawing/2014/main" xmlns="" id="{28CA909B-02D5-4EC2-BD57-2F4A8DC2930A}"/>
              </a:ext>
            </a:extLst>
          </p:cNvPr>
          <p:cNvSpPr>
            <a:spLocks noGrp="1"/>
          </p:cNvSpPr>
          <p:nvPr>
            <p:ph type="title"/>
          </p:nvPr>
        </p:nvSpPr>
        <p:spPr>
          <a:xfrm>
            <a:off x="0" y="-153975"/>
            <a:ext cx="8577494" cy="1325563"/>
          </a:xfrm>
        </p:spPr>
        <p:txBody>
          <a:bodyPr/>
          <a:lstStyle/>
          <a:p>
            <a:r>
              <a:rPr lang="en-US" altLang="zh-CN" dirty="0"/>
              <a:t>3.Parallax to altitude transformation</a:t>
            </a:r>
            <a:endParaRPr lang="zh-CN" altLang="en-US" dirty="0"/>
          </a:p>
        </p:txBody>
      </p:sp>
      <p:pic>
        <p:nvPicPr>
          <p:cNvPr id="10" name="图片 9">
            <a:extLst>
              <a:ext uri="{FF2B5EF4-FFF2-40B4-BE49-F238E27FC236}">
                <a16:creationId xmlns:a16="http://schemas.microsoft.com/office/drawing/2014/main" xmlns="" id="{2B8EACA2-85B7-47BC-A1EB-70A0D7EA7A96}"/>
              </a:ext>
            </a:extLst>
          </p:cNvPr>
          <p:cNvPicPr>
            <a:picLocks noChangeAspect="1"/>
          </p:cNvPicPr>
          <p:nvPr/>
        </p:nvPicPr>
        <p:blipFill>
          <a:blip r:embed="rId3"/>
          <a:stretch>
            <a:fillRect/>
          </a:stretch>
        </p:blipFill>
        <p:spPr>
          <a:xfrm>
            <a:off x="138266" y="1007084"/>
            <a:ext cx="2123153" cy="2765341"/>
          </a:xfrm>
          <a:prstGeom prst="rect">
            <a:avLst/>
          </a:prstGeom>
        </p:spPr>
      </p:pic>
      <p:pic>
        <p:nvPicPr>
          <p:cNvPr id="11" name="图片 10">
            <a:extLst>
              <a:ext uri="{FF2B5EF4-FFF2-40B4-BE49-F238E27FC236}">
                <a16:creationId xmlns:a16="http://schemas.microsoft.com/office/drawing/2014/main" xmlns="" id="{0D393F2C-5DDE-42F2-AD35-68B52FE4D1CA}"/>
              </a:ext>
            </a:extLst>
          </p:cNvPr>
          <p:cNvPicPr>
            <a:picLocks noChangeAspect="1"/>
          </p:cNvPicPr>
          <p:nvPr/>
        </p:nvPicPr>
        <p:blipFill>
          <a:blip r:embed="rId4"/>
          <a:stretch>
            <a:fillRect/>
          </a:stretch>
        </p:blipFill>
        <p:spPr>
          <a:xfrm>
            <a:off x="138266" y="3772425"/>
            <a:ext cx="2123153" cy="2576642"/>
          </a:xfrm>
          <a:prstGeom prst="rect">
            <a:avLst/>
          </a:prstGeom>
        </p:spPr>
      </p:pic>
      <p:sp>
        <p:nvSpPr>
          <p:cNvPr id="13" name="椭圆 12">
            <a:extLst>
              <a:ext uri="{FF2B5EF4-FFF2-40B4-BE49-F238E27FC236}">
                <a16:creationId xmlns:a16="http://schemas.microsoft.com/office/drawing/2014/main" xmlns="" id="{22C4AA0F-EED6-4C9D-83AD-859E25AEEE98}"/>
              </a:ext>
            </a:extLst>
          </p:cNvPr>
          <p:cNvSpPr/>
          <p:nvPr/>
        </p:nvSpPr>
        <p:spPr>
          <a:xfrm>
            <a:off x="3979030" y="4881131"/>
            <a:ext cx="206478" cy="22725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xmlns="" id="{E0FD9A13-8400-47AB-9EB8-F43E40FFD488}"/>
              </a:ext>
            </a:extLst>
          </p:cNvPr>
          <p:cNvSpPr/>
          <p:nvPr/>
        </p:nvSpPr>
        <p:spPr>
          <a:xfrm>
            <a:off x="4082269" y="2297606"/>
            <a:ext cx="206478" cy="22725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xmlns="" id="{0526BC1D-71F9-49CE-AA25-3E1B02812EBD}"/>
              </a:ext>
            </a:extLst>
          </p:cNvPr>
          <p:cNvSpPr/>
          <p:nvPr/>
        </p:nvSpPr>
        <p:spPr>
          <a:xfrm>
            <a:off x="6502890" y="2321233"/>
            <a:ext cx="206478" cy="227256"/>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xmlns="" id="{B8E51ABF-4DD3-44D6-AAB5-744F0EAC2E96}"/>
              </a:ext>
            </a:extLst>
          </p:cNvPr>
          <p:cNvSpPr/>
          <p:nvPr/>
        </p:nvSpPr>
        <p:spPr>
          <a:xfrm>
            <a:off x="6502890" y="5166509"/>
            <a:ext cx="206478" cy="227256"/>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xmlns="" id="{DBF0F196-2135-469C-94BA-C6DD9DAEBD21}"/>
              </a:ext>
            </a:extLst>
          </p:cNvPr>
          <p:cNvCxnSpPr>
            <a:cxnSpLocks/>
          </p:cNvCxnSpPr>
          <p:nvPr/>
        </p:nvCxnSpPr>
        <p:spPr>
          <a:xfrm>
            <a:off x="2279853" y="2419989"/>
            <a:ext cx="65900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xmlns="" id="{9A0E3E3C-E7CB-42A7-B5E7-BDC844180EB8}"/>
              </a:ext>
            </a:extLst>
          </p:cNvPr>
          <p:cNvCxnSpPr/>
          <p:nvPr/>
        </p:nvCxnSpPr>
        <p:spPr>
          <a:xfrm>
            <a:off x="2261419" y="5166509"/>
            <a:ext cx="65900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椭圆 28">
            <a:extLst>
              <a:ext uri="{FF2B5EF4-FFF2-40B4-BE49-F238E27FC236}">
                <a16:creationId xmlns:a16="http://schemas.microsoft.com/office/drawing/2014/main" xmlns="" id="{BFA2B241-F2FA-466E-AB90-FCC6A646E058}"/>
              </a:ext>
            </a:extLst>
          </p:cNvPr>
          <p:cNvSpPr/>
          <p:nvPr/>
        </p:nvSpPr>
        <p:spPr>
          <a:xfrm>
            <a:off x="3979030" y="5201289"/>
            <a:ext cx="206478" cy="2272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a:extLst>
              <a:ext uri="{FF2B5EF4-FFF2-40B4-BE49-F238E27FC236}">
                <a16:creationId xmlns:a16="http://schemas.microsoft.com/office/drawing/2014/main" xmlns="" id="{9A9B3A90-006E-4B45-A31E-F14554D02511}"/>
              </a:ext>
            </a:extLst>
          </p:cNvPr>
          <p:cNvSpPr/>
          <p:nvPr/>
        </p:nvSpPr>
        <p:spPr>
          <a:xfrm>
            <a:off x="3979030" y="5464544"/>
            <a:ext cx="206478" cy="227256"/>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a:extLst>
              <a:ext uri="{FF2B5EF4-FFF2-40B4-BE49-F238E27FC236}">
                <a16:creationId xmlns:a16="http://schemas.microsoft.com/office/drawing/2014/main" xmlns="" id="{E4527512-72AA-4C6A-9502-77C371B63D4C}"/>
              </a:ext>
            </a:extLst>
          </p:cNvPr>
          <p:cNvSpPr/>
          <p:nvPr/>
        </p:nvSpPr>
        <p:spPr>
          <a:xfrm>
            <a:off x="6502890" y="4838306"/>
            <a:ext cx="206478" cy="227256"/>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xmlns="" id="{40A2A768-B11D-45A9-8923-1B20728F48D6}"/>
              </a:ext>
            </a:extLst>
          </p:cNvPr>
          <p:cNvSpPr/>
          <p:nvPr/>
        </p:nvSpPr>
        <p:spPr>
          <a:xfrm>
            <a:off x="6483306" y="5447500"/>
            <a:ext cx="206478" cy="22725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xmlns="" id="{1E246751-D35F-4D61-B56A-55C4AF612091}"/>
              </a:ext>
            </a:extLst>
          </p:cNvPr>
          <p:cNvSpPr txBox="1"/>
          <p:nvPr/>
        </p:nvSpPr>
        <p:spPr>
          <a:xfrm>
            <a:off x="2399684" y="1171588"/>
            <a:ext cx="3175205" cy="369332"/>
          </a:xfrm>
          <a:prstGeom prst="rect">
            <a:avLst/>
          </a:prstGeom>
          <a:noFill/>
        </p:spPr>
        <p:txBody>
          <a:bodyPr wrap="square" rtlCol="0">
            <a:spAutoFit/>
          </a:bodyPr>
          <a:lstStyle/>
          <a:p>
            <a:r>
              <a:rPr lang="en-US" altLang="zh-CN" dirty="0">
                <a:solidFill>
                  <a:srgbClr val="FF0000"/>
                </a:solidFill>
              </a:rPr>
              <a:t>Geostationary orbit</a:t>
            </a:r>
            <a:endParaRPr lang="zh-CN" altLang="en-US" dirty="0"/>
          </a:p>
        </p:txBody>
      </p:sp>
      <p:sp>
        <p:nvSpPr>
          <p:cNvPr id="34" name="文本框 33">
            <a:extLst>
              <a:ext uri="{FF2B5EF4-FFF2-40B4-BE49-F238E27FC236}">
                <a16:creationId xmlns:a16="http://schemas.microsoft.com/office/drawing/2014/main" xmlns="" id="{29126457-C6D2-4D05-B670-CF0191E5AC92}"/>
              </a:ext>
            </a:extLst>
          </p:cNvPr>
          <p:cNvSpPr txBox="1"/>
          <p:nvPr/>
        </p:nvSpPr>
        <p:spPr>
          <a:xfrm>
            <a:off x="2213487" y="3830547"/>
            <a:ext cx="3175205" cy="369332"/>
          </a:xfrm>
          <a:prstGeom prst="rect">
            <a:avLst/>
          </a:prstGeom>
          <a:noFill/>
        </p:spPr>
        <p:txBody>
          <a:bodyPr wrap="square" rtlCol="0">
            <a:spAutoFit/>
          </a:bodyPr>
          <a:lstStyle/>
          <a:p>
            <a:r>
              <a:rPr lang="en-US" altLang="zh-CN" dirty="0">
                <a:solidFill>
                  <a:srgbClr val="FF0000"/>
                </a:solidFill>
              </a:rPr>
              <a:t>Geosynchronous  orbit</a:t>
            </a:r>
            <a:endParaRPr lang="zh-CN" altLang="en-US" dirty="0"/>
          </a:p>
        </p:txBody>
      </p:sp>
      <p:sp>
        <p:nvSpPr>
          <p:cNvPr id="35" name="文本框 34">
            <a:extLst>
              <a:ext uri="{FF2B5EF4-FFF2-40B4-BE49-F238E27FC236}">
                <a16:creationId xmlns:a16="http://schemas.microsoft.com/office/drawing/2014/main" xmlns="" id="{E99D9937-DCBD-448F-B5D5-0EDF589F1156}"/>
              </a:ext>
            </a:extLst>
          </p:cNvPr>
          <p:cNvSpPr txBox="1"/>
          <p:nvPr/>
        </p:nvSpPr>
        <p:spPr>
          <a:xfrm>
            <a:off x="7914353" y="2113402"/>
            <a:ext cx="2182761" cy="369332"/>
          </a:xfrm>
          <a:prstGeom prst="rect">
            <a:avLst/>
          </a:prstGeom>
          <a:noFill/>
        </p:spPr>
        <p:txBody>
          <a:bodyPr wrap="square" rtlCol="0">
            <a:spAutoFit/>
          </a:bodyPr>
          <a:lstStyle/>
          <a:p>
            <a:r>
              <a:rPr lang="en-US" altLang="zh-CN" dirty="0">
                <a:solidFill>
                  <a:schemeClr val="bg1"/>
                </a:solidFill>
              </a:rPr>
              <a:t>Equator</a:t>
            </a:r>
            <a:endParaRPr lang="zh-CN" altLang="en-US" dirty="0">
              <a:solidFill>
                <a:schemeClr val="bg1"/>
              </a:solidFill>
            </a:endParaRPr>
          </a:p>
        </p:txBody>
      </p:sp>
      <p:sp>
        <p:nvSpPr>
          <p:cNvPr id="37" name="椭圆 36">
            <a:extLst>
              <a:ext uri="{FF2B5EF4-FFF2-40B4-BE49-F238E27FC236}">
                <a16:creationId xmlns:a16="http://schemas.microsoft.com/office/drawing/2014/main" xmlns="" id="{8DD0319B-67DC-4271-BD46-651CEC09F078}"/>
              </a:ext>
            </a:extLst>
          </p:cNvPr>
          <p:cNvSpPr/>
          <p:nvPr/>
        </p:nvSpPr>
        <p:spPr>
          <a:xfrm>
            <a:off x="1051125" y="2644876"/>
            <a:ext cx="852951" cy="3385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xmlns="" id="{22A16737-ECE9-49D9-8DCB-E5A78B27F4DC}"/>
              </a:ext>
            </a:extLst>
          </p:cNvPr>
          <p:cNvSpPr/>
          <p:nvPr/>
        </p:nvSpPr>
        <p:spPr>
          <a:xfrm>
            <a:off x="1068027" y="5026105"/>
            <a:ext cx="852951" cy="33852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xmlns="" id="{FE8A06A0-B100-41AA-92B6-415C47B31EA4}"/>
              </a:ext>
            </a:extLst>
          </p:cNvPr>
          <p:cNvSpPr txBox="1"/>
          <p:nvPr/>
        </p:nvSpPr>
        <p:spPr>
          <a:xfrm>
            <a:off x="7827420" y="4836161"/>
            <a:ext cx="2182761" cy="369332"/>
          </a:xfrm>
          <a:prstGeom prst="rect">
            <a:avLst/>
          </a:prstGeom>
          <a:noFill/>
        </p:spPr>
        <p:txBody>
          <a:bodyPr wrap="square" rtlCol="0">
            <a:spAutoFit/>
          </a:bodyPr>
          <a:lstStyle/>
          <a:p>
            <a:r>
              <a:rPr lang="en-US" altLang="zh-CN" dirty="0">
                <a:solidFill>
                  <a:schemeClr val="bg1"/>
                </a:solidFill>
              </a:rPr>
              <a:t>Equator</a:t>
            </a:r>
            <a:endParaRPr lang="zh-CN" altLang="en-US" dirty="0">
              <a:solidFill>
                <a:schemeClr val="bg1"/>
              </a:solidFill>
            </a:endParaRPr>
          </a:p>
        </p:txBody>
      </p:sp>
    </p:spTree>
    <p:extLst>
      <p:ext uri="{BB962C8B-B14F-4D97-AF65-F5344CB8AC3E}">
        <p14:creationId xmlns:p14="http://schemas.microsoft.com/office/powerpoint/2010/main" val="3524257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CA909B-02D5-4EC2-BD57-2F4A8DC2930A}"/>
              </a:ext>
            </a:extLst>
          </p:cNvPr>
          <p:cNvSpPr>
            <a:spLocks noGrp="1"/>
          </p:cNvSpPr>
          <p:nvPr>
            <p:ph type="title"/>
          </p:nvPr>
        </p:nvSpPr>
        <p:spPr>
          <a:xfrm>
            <a:off x="0" y="18255"/>
            <a:ext cx="8577494" cy="1325563"/>
          </a:xfrm>
        </p:spPr>
        <p:txBody>
          <a:bodyPr/>
          <a:lstStyle/>
          <a:p>
            <a:r>
              <a:rPr lang="en-US" altLang="zh-CN" dirty="0"/>
              <a:t>3.Parallax to altitude transformation</a:t>
            </a:r>
            <a:endParaRPr lang="zh-CN" altLang="en-US" dirty="0"/>
          </a:p>
        </p:txBody>
      </p:sp>
      <p:pic>
        <p:nvPicPr>
          <p:cNvPr id="11" name="图片 10">
            <a:extLst>
              <a:ext uri="{FF2B5EF4-FFF2-40B4-BE49-F238E27FC236}">
                <a16:creationId xmlns:a16="http://schemas.microsoft.com/office/drawing/2014/main" xmlns="" id="{5B939561-4B57-4461-AC7B-6F48B9AA7DCD}"/>
              </a:ext>
            </a:extLst>
          </p:cNvPr>
          <p:cNvPicPr>
            <a:picLocks noChangeAspect="1"/>
          </p:cNvPicPr>
          <p:nvPr/>
        </p:nvPicPr>
        <p:blipFill>
          <a:blip r:embed="rId2"/>
          <a:stretch>
            <a:fillRect/>
          </a:stretch>
        </p:blipFill>
        <p:spPr>
          <a:xfrm>
            <a:off x="415413" y="1120876"/>
            <a:ext cx="8162081" cy="5718869"/>
          </a:xfrm>
          <a:prstGeom prst="rect">
            <a:avLst/>
          </a:prstGeom>
        </p:spPr>
      </p:pic>
    </p:spTree>
    <p:extLst>
      <p:ext uri="{BB962C8B-B14F-4D97-AF65-F5344CB8AC3E}">
        <p14:creationId xmlns:p14="http://schemas.microsoft.com/office/powerpoint/2010/main" val="1450158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0" y="0"/>
            <a:ext cx="7886700" cy="1325563"/>
          </a:xfrm>
        </p:spPr>
        <p:txBody>
          <a:bodyPr>
            <a:normAutofit/>
          </a:bodyPr>
          <a:lstStyle/>
          <a:p>
            <a:r>
              <a:rPr lang="en-US" altLang="zh-CN" dirty="0">
                <a:latin typeface="Arial" panose="020B0604020202020204" pitchFamily="34" charset="0"/>
                <a:cs typeface="Arial" panose="020B0604020202020204" pitchFamily="34" charset="0"/>
              </a:rPr>
              <a:t>results</a:t>
            </a:r>
            <a:endParaRPr lang="zh-CN" altLang="en-US" dirty="0">
              <a:latin typeface="Arial" panose="020B0604020202020204" pitchFamily="34" charset="0"/>
              <a:cs typeface="Arial" panose="020B0604020202020204" pitchFamily="34" charset="0"/>
            </a:endParaRPr>
          </a:p>
        </p:txBody>
      </p:sp>
      <p:pic>
        <p:nvPicPr>
          <p:cNvPr id="7" name=" 2018_4_19 22_15_22">
            <a:hlinkClick r:id="" action="ppaction://media"/>
            <a:extLst>
              <a:ext uri="{FF2B5EF4-FFF2-40B4-BE49-F238E27FC236}">
                <a16:creationId xmlns:a16="http://schemas.microsoft.com/office/drawing/2014/main" xmlns="" id="{8CBF3011-6CCF-4540-9EF5-9AF167FD82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631418"/>
          </a:xfrm>
          <a:prstGeom prst="rect">
            <a:avLst/>
          </a:prstGeom>
        </p:spPr>
      </p:pic>
      <p:sp>
        <p:nvSpPr>
          <p:cNvPr id="8" name="文本框 7">
            <a:extLst>
              <a:ext uri="{FF2B5EF4-FFF2-40B4-BE49-F238E27FC236}">
                <a16:creationId xmlns:a16="http://schemas.microsoft.com/office/drawing/2014/main" xmlns="" id="{ED1EC0B1-6697-4C35-A8ED-71DB107CC418}"/>
              </a:ext>
            </a:extLst>
          </p:cNvPr>
          <p:cNvSpPr txBox="1"/>
          <p:nvPr/>
        </p:nvSpPr>
        <p:spPr>
          <a:xfrm>
            <a:off x="0" y="6488668"/>
            <a:ext cx="6391922" cy="369332"/>
          </a:xfrm>
          <a:prstGeom prst="rect">
            <a:avLst/>
          </a:prstGeom>
          <a:noFill/>
        </p:spPr>
        <p:txBody>
          <a:bodyPr wrap="square" rtlCol="0">
            <a:spAutoFit/>
          </a:bodyPr>
          <a:lstStyle/>
          <a:p>
            <a:r>
              <a:rPr lang="en-US" altLang="zh-CN" dirty="0"/>
              <a:t>Tracking size=32x32</a:t>
            </a:r>
            <a:endParaRPr lang="zh-CN" altLang="en-US" dirty="0"/>
          </a:p>
        </p:txBody>
      </p:sp>
    </p:spTree>
    <p:extLst>
      <p:ext uri="{BB962C8B-B14F-4D97-AF65-F5344CB8AC3E}">
        <p14:creationId xmlns:p14="http://schemas.microsoft.com/office/powerpoint/2010/main" val="409806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228600"/>
            <a:ext cx="8458200" cy="2502932"/>
          </a:xfrm>
        </p:spPr>
        <p:txBody>
          <a:bodyPr>
            <a:normAutofit/>
          </a:bodyPr>
          <a:lstStyle/>
          <a:p>
            <a:r>
              <a:rPr lang="en-US" altLang="zh-CN" sz="2300" b="1" dirty="0">
                <a:latin typeface="+mn-lt"/>
                <a:ea typeface="+mn-ea"/>
                <a:cs typeface="+mn-cs"/>
              </a:rPr>
              <a:t>Parallax* </a:t>
            </a:r>
            <a:r>
              <a:rPr lang="en-US" altLang="zh-CN" sz="2300" dirty="0">
                <a:latin typeface="+mn-lt"/>
                <a:ea typeface="+mn-ea"/>
                <a:cs typeface="+mn-cs"/>
              </a:rPr>
              <a:t/>
            </a:r>
            <a:br>
              <a:rPr lang="en-US" altLang="zh-CN" sz="2300" dirty="0">
                <a:latin typeface="+mn-lt"/>
                <a:ea typeface="+mn-ea"/>
                <a:cs typeface="+mn-cs"/>
              </a:rPr>
            </a:br>
            <a:r>
              <a:rPr lang="en-US" altLang="zh-CN" sz="2000" dirty="0"/>
              <a:t>Apparent displacement, or difference in the apparent position, of an object, caused by actual change (or difference) of position of the point of observation; spec. the angular amount of such displacement or difference of position, being the angle contained between the two straight lines drawn to the object from the two different points of view, and constituting a measure of the distance of the object."</a:t>
            </a:r>
            <a:endParaRPr lang="zh-CN" altLang="en-US" sz="2000" dirty="0"/>
          </a:p>
        </p:txBody>
      </p:sp>
      <p:pic>
        <p:nvPicPr>
          <p:cNvPr id="47105" name="Picture 1"/>
          <p:cNvPicPr>
            <a:picLocks noChangeAspect="1" noChangeArrowheads="1"/>
          </p:cNvPicPr>
          <p:nvPr/>
        </p:nvPicPr>
        <p:blipFill>
          <a:blip r:embed="rId3" cstate="print"/>
          <a:srcRect/>
          <a:stretch>
            <a:fillRect/>
          </a:stretch>
        </p:blipFill>
        <p:spPr bwMode="auto">
          <a:xfrm>
            <a:off x="457200" y="2514600"/>
            <a:ext cx="3886200" cy="3810000"/>
          </a:xfrm>
          <a:prstGeom prst="rect">
            <a:avLst/>
          </a:prstGeom>
          <a:noFill/>
          <a:ln w="9525">
            <a:noFill/>
            <a:miter lim="800000"/>
            <a:headEnd/>
            <a:tailEnd/>
          </a:ln>
        </p:spPr>
      </p:pic>
      <p:sp>
        <p:nvSpPr>
          <p:cNvPr id="15" name="矩形 14"/>
          <p:cNvSpPr/>
          <p:nvPr/>
        </p:nvSpPr>
        <p:spPr>
          <a:xfrm>
            <a:off x="381000" y="6488668"/>
            <a:ext cx="7924800" cy="369332"/>
          </a:xfrm>
          <a:prstGeom prst="rect">
            <a:avLst/>
          </a:prstGeom>
        </p:spPr>
        <p:txBody>
          <a:bodyPr wrap="square">
            <a:spAutoFit/>
          </a:bodyPr>
          <a:lstStyle/>
          <a:p>
            <a:r>
              <a:rPr lang="en-US" altLang="zh-CN" i="1" dirty="0"/>
              <a:t>*Oxford English Dictionary</a:t>
            </a:r>
            <a:r>
              <a:rPr lang="en-US" altLang="zh-CN" dirty="0"/>
              <a:t> (Second Edition ed.). 1989. </a:t>
            </a:r>
            <a:endParaRPr lang="zh-CN" altLang="en-US" dirty="0"/>
          </a:p>
        </p:txBody>
      </p:sp>
      <p:pic>
        <p:nvPicPr>
          <p:cNvPr id="9" name="Picture 5" descr="\\yngvi\l1\B2\kyle\img\terr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800600" y="2514600"/>
            <a:ext cx="3810000" cy="38214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文本框 3"/>
          <p:cNvSpPr txBox="1"/>
          <p:nvPr/>
        </p:nvSpPr>
        <p:spPr>
          <a:xfrm>
            <a:off x="3044190" y="5981819"/>
            <a:ext cx="2057400" cy="369332"/>
          </a:xfrm>
          <a:prstGeom prst="rect">
            <a:avLst/>
          </a:prstGeom>
          <a:noFill/>
        </p:spPr>
        <p:txBody>
          <a:bodyPr wrap="square" rtlCol="0">
            <a:spAutoFit/>
          </a:bodyPr>
          <a:lstStyle/>
          <a:p>
            <a:r>
              <a:rPr lang="en-US" altLang="zh-CN" dirty="0">
                <a:solidFill>
                  <a:schemeClr val="bg1"/>
                </a:solidFill>
              </a:rPr>
              <a:t>DUAL-GEO</a:t>
            </a:r>
            <a:endParaRPr lang="zh-CN" altLang="en-US" dirty="0">
              <a:solidFill>
                <a:schemeClr val="bg1"/>
              </a:solidFill>
            </a:endParaRPr>
          </a:p>
        </p:txBody>
      </p:sp>
      <p:sp>
        <p:nvSpPr>
          <p:cNvPr id="11" name="文本框 10"/>
          <p:cNvSpPr txBox="1"/>
          <p:nvPr/>
        </p:nvSpPr>
        <p:spPr>
          <a:xfrm>
            <a:off x="7391400" y="6019800"/>
            <a:ext cx="2057400" cy="369332"/>
          </a:xfrm>
          <a:prstGeom prst="rect">
            <a:avLst/>
          </a:prstGeom>
          <a:noFill/>
        </p:spPr>
        <p:txBody>
          <a:bodyPr wrap="square" rtlCol="0">
            <a:spAutoFit/>
          </a:bodyPr>
          <a:lstStyle/>
          <a:p>
            <a:r>
              <a:rPr lang="en-US" altLang="zh-CN" dirty="0">
                <a:solidFill>
                  <a:schemeClr val="bg1"/>
                </a:solidFill>
              </a:rPr>
              <a:t>LEO MISR</a:t>
            </a:r>
            <a:endParaRPr lang="zh-CN" altLang="en-US" dirty="0">
              <a:solidFill>
                <a:schemeClr val="bg1"/>
              </a:solidFill>
            </a:endParaRPr>
          </a:p>
        </p:txBody>
      </p:sp>
    </p:spTree>
    <p:extLst>
      <p:ext uri="{BB962C8B-B14F-4D97-AF65-F5344CB8AC3E}">
        <p14:creationId xmlns:p14="http://schemas.microsoft.com/office/powerpoint/2010/main" val="1426558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D6CDE0-0E3E-4DAF-A809-06A16A33DF1E}"/>
              </a:ext>
            </a:extLst>
          </p:cNvPr>
          <p:cNvSpPr>
            <a:spLocks noGrp="1"/>
          </p:cNvSpPr>
          <p:nvPr>
            <p:ph type="title"/>
          </p:nvPr>
        </p:nvSpPr>
        <p:spPr/>
        <p:txBody>
          <a:bodyPr/>
          <a:lstStyle/>
          <a:p>
            <a:endParaRPr lang="zh-CN" altLang="en-US"/>
          </a:p>
        </p:txBody>
      </p:sp>
      <p:pic>
        <p:nvPicPr>
          <p:cNvPr id="4" name=" 2018_4_23 8_34_02">
            <a:hlinkClick r:id="" action="ppaction://media"/>
            <a:extLst>
              <a:ext uri="{FF2B5EF4-FFF2-40B4-BE49-F238E27FC236}">
                <a16:creationId xmlns:a16="http://schemas.microsoft.com/office/drawing/2014/main" xmlns="" id="{724C8686-6290-4FBB-92AE-7A677249FB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38289" cy="6169982"/>
          </a:xfrm>
        </p:spPr>
      </p:pic>
      <p:sp>
        <p:nvSpPr>
          <p:cNvPr id="6" name="文本框 5">
            <a:extLst>
              <a:ext uri="{FF2B5EF4-FFF2-40B4-BE49-F238E27FC236}">
                <a16:creationId xmlns:a16="http://schemas.microsoft.com/office/drawing/2014/main" xmlns="" id="{3317E76A-D35D-4B6A-A16A-6B9D86A98C03}"/>
              </a:ext>
            </a:extLst>
          </p:cNvPr>
          <p:cNvSpPr txBox="1"/>
          <p:nvPr/>
        </p:nvSpPr>
        <p:spPr>
          <a:xfrm>
            <a:off x="79899" y="6308208"/>
            <a:ext cx="9058390" cy="369332"/>
          </a:xfrm>
          <a:prstGeom prst="rect">
            <a:avLst/>
          </a:prstGeom>
          <a:noFill/>
        </p:spPr>
        <p:txBody>
          <a:bodyPr wrap="square" rtlCol="0">
            <a:spAutoFit/>
          </a:bodyPr>
          <a:lstStyle/>
          <a:p>
            <a:r>
              <a:rPr lang="en-US" altLang="zh-CN" dirty="0"/>
              <a:t>The stereo view for CMV could also be applied for Infrared channels.   This  is case is WV</a:t>
            </a:r>
            <a:r>
              <a:rPr lang="zh-CN" altLang="en-US" dirty="0"/>
              <a:t> </a:t>
            </a:r>
            <a:r>
              <a:rPr lang="en-US" altLang="zh-CN" dirty="0"/>
              <a:t>band</a:t>
            </a:r>
          </a:p>
        </p:txBody>
      </p:sp>
    </p:spTree>
    <p:extLst>
      <p:ext uri="{BB962C8B-B14F-4D97-AF65-F5344CB8AC3E}">
        <p14:creationId xmlns:p14="http://schemas.microsoft.com/office/powerpoint/2010/main" val="123358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D3EBF9-4700-4F89-9528-4090E5DDEA5D}"/>
              </a:ext>
            </a:extLst>
          </p:cNvPr>
          <p:cNvSpPr>
            <a:spLocks noGrp="1"/>
          </p:cNvSpPr>
          <p:nvPr>
            <p:ph type="title"/>
          </p:nvPr>
        </p:nvSpPr>
        <p:spPr/>
        <p:txBody>
          <a:bodyPr/>
          <a:lstStyle/>
          <a:p>
            <a:endParaRPr lang="zh-CN" altLang="en-US"/>
          </a:p>
        </p:txBody>
      </p:sp>
      <p:pic>
        <p:nvPicPr>
          <p:cNvPr id="5" name="图片 4">
            <a:extLst>
              <a:ext uri="{FF2B5EF4-FFF2-40B4-BE49-F238E27FC236}">
                <a16:creationId xmlns:a16="http://schemas.microsoft.com/office/drawing/2014/main" xmlns="" id="{4BDEAD59-198E-4F6E-99A8-574F60C4BBCB}"/>
              </a:ext>
            </a:extLst>
          </p:cNvPr>
          <p:cNvPicPr>
            <a:picLocks noChangeAspect="1"/>
          </p:cNvPicPr>
          <p:nvPr/>
        </p:nvPicPr>
        <p:blipFill>
          <a:blip r:embed="rId2"/>
          <a:stretch>
            <a:fillRect/>
          </a:stretch>
        </p:blipFill>
        <p:spPr>
          <a:xfrm>
            <a:off x="0" y="-29407"/>
            <a:ext cx="9206144" cy="3551068"/>
          </a:xfrm>
          <a:prstGeom prst="rect">
            <a:avLst/>
          </a:prstGeom>
        </p:spPr>
      </p:pic>
      <p:pic>
        <p:nvPicPr>
          <p:cNvPr id="6" name="图片 5">
            <a:extLst>
              <a:ext uri="{FF2B5EF4-FFF2-40B4-BE49-F238E27FC236}">
                <a16:creationId xmlns:a16="http://schemas.microsoft.com/office/drawing/2014/main" xmlns="" id="{50DE5F52-03C3-4BF1-A4CD-D20F44E883C8}"/>
              </a:ext>
            </a:extLst>
          </p:cNvPr>
          <p:cNvPicPr>
            <a:picLocks noChangeAspect="1"/>
          </p:cNvPicPr>
          <p:nvPr/>
        </p:nvPicPr>
        <p:blipFill>
          <a:blip r:embed="rId3"/>
          <a:stretch>
            <a:fillRect/>
          </a:stretch>
        </p:blipFill>
        <p:spPr>
          <a:xfrm>
            <a:off x="0" y="3551068"/>
            <a:ext cx="9144000" cy="3306932"/>
          </a:xfrm>
          <a:prstGeom prst="rect">
            <a:avLst/>
          </a:prstGeom>
        </p:spPr>
      </p:pic>
      <p:sp>
        <p:nvSpPr>
          <p:cNvPr id="7" name="矩形 6">
            <a:extLst>
              <a:ext uri="{FF2B5EF4-FFF2-40B4-BE49-F238E27FC236}">
                <a16:creationId xmlns:a16="http://schemas.microsoft.com/office/drawing/2014/main" xmlns="" id="{37564A66-EF73-4986-845D-96FABEEC9E0D}"/>
              </a:ext>
            </a:extLst>
          </p:cNvPr>
          <p:cNvSpPr/>
          <p:nvPr/>
        </p:nvSpPr>
        <p:spPr>
          <a:xfrm>
            <a:off x="-62144" y="2151727"/>
            <a:ext cx="7994461" cy="2554545"/>
          </a:xfrm>
          <a:prstGeom prst="rect">
            <a:avLst/>
          </a:prstGeom>
          <a:noFill/>
        </p:spPr>
        <p:txBody>
          <a:bodyPr wrap="square" lIns="91440" tIns="45720" rIns="91440" bIns="45720">
            <a:spAutoFit/>
          </a:bodyPr>
          <a:lstStyle/>
          <a:p>
            <a:pPr algn="ctr"/>
            <a:r>
              <a:rPr lang="en-US" altLang="zh-CN" sz="4000" dirty="0">
                <a:ln w="0"/>
                <a:solidFill>
                  <a:srgbClr val="FFFF00"/>
                </a:solidFill>
                <a:effectLst>
                  <a:outerShdw blurRad="38100" dist="19050" dir="2700000" algn="tl" rotWithShape="0">
                    <a:schemeClr val="dk1">
                      <a:alpha val="40000"/>
                    </a:schemeClr>
                  </a:outerShdw>
                </a:effectLst>
              </a:rPr>
              <a:t>Some </a:t>
            </a:r>
            <a:r>
              <a:rPr lang="en-US" altLang="zh-CN" sz="4000" b="0" cap="none" spc="0" dirty="0">
                <a:ln w="0"/>
                <a:solidFill>
                  <a:srgbClr val="FFFF00"/>
                </a:solidFill>
                <a:effectLst>
                  <a:outerShdw blurRad="38100" dist="19050" dir="2700000" algn="tl" rotWithShape="0">
                    <a:schemeClr val="dk1">
                      <a:alpha val="40000"/>
                    </a:schemeClr>
                  </a:outerShdw>
                </a:effectLst>
              </a:rPr>
              <a:t>records higher than </a:t>
            </a:r>
            <a:r>
              <a:rPr lang="en-US" altLang="zh-CN" sz="4000" dirty="0">
                <a:ln w="0"/>
                <a:solidFill>
                  <a:srgbClr val="FFFF00"/>
                </a:solidFill>
                <a:effectLst>
                  <a:outerShdw blurRad="38100" dist="19050" dir="2700000" algn="tl" rotWithShape="0">
                    <a:schemeClr val="dk1">
                      <a:alpha val="40000"/>
                    </a:schemeClr>
                  </a:outerShdw>
                </a:effectLst>
              </a:rPr>
              <a:t>20Km?</a:t>
            </a:r>
          </a:p>
          <a:p>
            <a:pPr algn="ctr"/>
            <a:r>
              <a:rPr lang="en-US" altLang="zh-CN" sz="4000" dirty="0">
                <a:ln w="0"/>
                <a:solidFill>
                  <a:srgbClr val="FFFF00"/>
                </a:solidFill>
                <a:effectLst>
                  <a:outerShdw blurRad="38100" dist="19050" dir="2700000" algn="tl" rotWithShape="0">
                    <a:schemeClr val="dk1">
                      <a:alpha val="40000"/>
                    </a:schemeClr>
                  </a:outerShdw>
                </a:effectLst>
              </a:rPr>
              <a:t>Need investigation</a:t>
            </a:r>
          </a:p>
          <a:p>
            <a:pPr algn="ctr"/>
            <a:endParaRPr lang="en-US" altLang="zh-CN" sz="4000" dirty="0">
              <a:ln w="0"/>
              <a:solidFill>
                <a:srgbClr val="FF0000"/>
              </a:solidFill>
              <a:effectLst>
                <a:outerShdw blurRad="38100" dist="19050" dir="2700000" algn="tl" rotWithShape="0">
                  <a:schemeClr val="dk1">
                    <a:alpha val="40000"/>
                  </a:schemeClr>
                </a:outerShdw>
              </a:effectLst>
            </a:endParaRPr>
          </a:p>
          <a:p>
            <a:pPr algn="ctr"/>
            <a:r>
              <a:rPr lang="en-US" altLang="zh-CN" sz="4000" dirty="0" err="1">
                <a:ln w="0"/>
                <a:solidFill>
                  <a:srgbClr val="FFFF00"/>
                </a:solidFill>
                <a:effectLst>
                  <a:outerShdw blurRad="38100" dist="19050" dir="2700000" algn="tl" rotWithShape="0">
                    <a:schemeClr val="dk1">
                      <a:alpha val="40000"/>
                    </a:schemeClr>
                  </a:outerShdw>
                </a:effectLst>
              </a:rPr>
              <a:t>mistracking</a:t>
            </a:r>
            <a:r>
              <a:rPr lang="en-US" altLang="zh-CN" sz="4000" dirty="0">
                <a:ln w="0"/>
                <a:solidFill>
                  <a:srgbClr val="FFFF00"/>
                </a:solidFill>
                <a:effectLst>
                  <a:outerShdw blurRad="38100" dist="19050" dir="2700000" algn="tl" rotWithShape="0">
                    <a:schemeClr val="dk1">
                      <a:alpha val="40000"/>
                    </a:schemeClr>
                  </a:outerShdw>
                </a:effectLst>
              </a:rPr>
              <a:t> or INR bias?</a:t>
            </a:r>
            <a:endParaRPr lang="zh-CN" altLang="en-US" sz="4000" dirty="0">
              <a:ln w="0"/>
              <a:solidFill>
                <a:srgbClr val="FFFF00"/>
              </a:solidFill>
              <a:effectLst>
                <a:outerShdw blurRad="38100" dist="19050" dir="2700000" algn="tl" rotWithShape="0">
                  <a:schemeClr val="dk1">
                    <a:alpha val="40000"/>
                  </a:schemeClr>
                </a:outerShdw>
              </a:effectLst>
            </a:endParaRPr>
          </a:p>
        </p:txBody>
      </p:sp>
      <p:sp>
        <p:nvSpPr>
          <p:cNvPr id="3" name="椭圆 2">
            <a:extLst>
              <a:ext uri="{FF2B5EF4-FFF2-40B4-BE49-F238E27FC236}">
                <a16:creationId xmlns:a16="http://schemas.microsoft.com/office/drawing/2014/main" xmlns="" id="{22BB175E-1BCF-410D-BBC2-7C51DDE4017D}"/>
              </a:ext>
            </a:extLst>
          </p:cNvPr>
          <p:cNvSpPr/>
          <p:nvPr/>
        </p:nvSpPr>
        <p:spPr>
          <a:xfrm>
            <a:off x="1721436" y="1524744"/>
            <a:ext cx="888599" cy="62698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xmlns="" id="{EF04C59E-5141-4CA1-8EEF-377BD257511E}"/>
              </a:ext>
            </a:extLst>
          </p:cNvPr>
          <p:cNvSpPr/>
          <p:nvPr/>
        </p:nvSpPr>
        <p:spPr>
          <a:xfrm>
            <a:off x="4749553" y="1340528"/>
            <a:ext cx="719092" cy="8111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xmlns="" id="{89057158-E9E7-4FF3-8DF0-0DECBD981629}"/>
              </a:ext>
            </a:extLst>
          </p:cNvPr>
          <p:cNvSpPr/>
          <p:nvPr/>
        </p:nvSpPr>
        <p:spPr>
          <a:xfrm>
            <a:off x="4603072" y="4761710"/>
            <a:ext cx="719092" cy="8111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xmlns="" id="{091089FE-C193-4EF3-A41B-909ECB4C2A06}"/>
              </a:ext>
            </a:extLst>
          </p:cNvPr>
          <p:cNvSpPr/>
          <p:nvPr/>
        </p:nvSpPr>
        <p:spPr>
          <a:xfrm>
            <a:off x="1634139" y="4897171"/>
            <a:ext cx="888599" cy="62698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3797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7127"/>
          </a:xfrm>
        </p:spPr>
        <p:txBody>
          <a:bodyPr>
            <a:normAutofit fontScale="90000"/>
          </a:bodyPr>
          <a:lstStyle/>
          <a:p>
            <a:r>
              <a:rPr lang="en-US" dirty="0"/>
              <a:t>Summary</a:t>
            </a:r>
          </a:p>
        </p:txBody>
      </p:sp>
      <p:sp>
        <p:nvSpPr>
          <p:cNvPr id="3" name="Content Placeholder 2"/>
          <p:cNvSpPr>
            <a:spLocks noGrp="1"/>
          </p:cNvSpPr>
          <p:nvPr>
            <p:ph idx="1"/>
          </p:nvPr>
        </p:nvSpPr>
        <p:spPr>
          <a:xfrm>
            <a:off x="457200" y="1376082"/>
            <a:ext cx="8229600" cy="4929094"/>
          </a:xfrm>
        </p:spPr>
        <p:txBody>
          <a:bodyPr>
            <a:normAutofit fontScale="92500"/>
          </a:bodyPr>
          <a:lstStyle/>
          <a:p>
            <a:r>
              <a:rPr lang="en-US" altLang="zh-CN" dirty="0"/>
              <a:t>AMVs from </a:t>
            </a:r>
            <a:r>
              <a:rPr lang="en-US" altLang="zh-CN" dirty="0" err="1"/>
              <a:t>FengYun</a:t>
            </a:r>
            <a:r>
              <a:rPr lang="en-US" altLang="zh-CN" dirty="0"/>
              <a:t> Geo. Stereo View was generated using FENGYUN 86.5E and Feng 112E asynchronous observation</a:t>
            </a:r>
          </a:p>
          <a:p>
            <a:endParaRPr lang="en-US" altLang="zh-CN" dirty="0"/>
          </a:p>
          <a:p>
            <a:r>
              <a:rPr lang="en-US" dirty="0"/>
              <a:t>The Optical flow technique was applied for image tracking</a:t>
            </a:r>
          </a:p>
          <a:p>
            <a:endParaRPr lang="en-US" dirty="0"/>
          </a:p>
          <a:p>
            <a:r>
              <a:rPr lang="en-US" dirty="0"/>
              <a:t>The image navigation, sun zenith angle and  time </a:t>
            </a:r>
            <a:r>
              <a:rPr lang="en-US" altLang="zh-CN" dirty="0"/>
              <a:t>asynchronous  bias was eliminated.</a:t>
            </a:r>
          </a:p>
          <a:p>
            <a:endParaRPr lang="en-US" dirty="0"/>
          </a:p>
          <a:p>
            <a:r>
              <a:rPr lang="en-US" dirty="0"/>
              <a:t>Stereo heights from simulated IR cloud images are better represented by the height weighted by mass profiles.</a:t>
            </a:r>
          </a:p>
        </p:txBody>
      </p:sp>
    </p:spTree>
    <p:extLst>
      <p:ext uri="{BB962C8B-B14F-4D97-AF65-F5344CB8AC3E}">
        <p14:creationId xmlns:p14="http://schemas.microsoft.com/office/powerpoint/2010/main" val="4676041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295400" y="381000"/>
            <a:ext cx="2715487" cy="646331"/>
          </a:xfrm>
          <a:prstGeom prst="rect">
            <a:avLst/>
          </a:prstGeom>
        </p:spPr>
        <p:txBody>
          <a:bodyPr wrap="none">
            <a:spAutoFit/>
          </a:bodyPr>
          <a:lstStyle/>
          <a:p>
            <a:r>
              <a:rPr lang="en-US" altLang="zh-CN" sz="3600" dirty="0">
                <a:latin typeface="Arial" panose="020B0604020202020204" pitchFamily="34" charset="0"/>
                <a:ea typeface="楷体_GB2312"/>
                <a:cs typeface="Arial" panose="020B0604020202020204" pitchFamily="34" charset="0"/>
              </a:rPr>
              <a:t>Future Work</a:t>
            </a:r>
            <a:endParaRPr lang="zh-CN" altLang="en-US" sz="3600" dirty="0">
              <a:latin typeface="Arial" panose="020B0604020202020204" pitchFamily="34" charset="0"/>
              <a:ea typeface="楷体_GB2312"/>
              <a:cs typeface="Arial" panose="020B0604020202020204" pitchFamily="34" charset="0"/>
            </a:endParaRPr>
          </a:p>
        </p:txBody>
      </p:sp>
      <p:sp>
        <p:nvSpPr>
          <p:cNvPr id="3" name="TextBox 2"/>
          <p:cNvSpPr txBox="1"/>
          <p:nvPr/>
        </p:nvSpPr>
        <p:spPr>
          <a:xfrm>
            <a:off x="609600" y="1752600"/>
            <a:ext cx="7543800" cy="5170646"/>
          </a:xfrm>
          <a:prstGeom prst="rect">
            <a:avLst/>
          </a:prstGeom>
          <a:noFill/>
        </p:spPr>
        <p:txBody>
          <a:bodyPr wrap="square" rtlCol="0">
            <a:spAutoFit/>
          </a:bodyPr>
          <a:lstStyle/>
          <a:p>
            <a:pPr marL="342900" indent="-342900">
              <a:buFontTx/>
              <a:buAutoNum type="arabicParenR"/>
            </a:pPr>
            <a:r>
              <a:rPr lang="en-US" altLang="zh-CN" sz="2400" dirty="0"/>
              <a:t>FY-2H launched in Jun 2018, will be located over  79.0E and the FY-2F over 112E will keep Rapid Scan service, </a:t>
            </a:r>
          </a:p>
          <a:p>
            <a:r>
              <a:rPr lang="en-US" altLang="zh-CN" sz="2400" dirty="0"/>
              <a:t>     try stereo wind on the daily basis</a:t>
            </a:r>
          </a:p>
          <a:p>
            <a:endParaRPr lang="en-US" altLang="zh-CN" sz="2400" dirty="0"/>
          </a:p>
          <a:p>
            <a:r>
              <a:rPr lang="en-US" altLang="zh-CN" sz="2400" dirty="0"/>
              <a:t>2) Wind and cloud top height  validation</a:t>
            </a:r>
          </a:p>
          <a:p>
            <a:pPr marL="342900" indent="-342900">
              <a:buAutoNum type="arabicParenR"/>
            </a:pPr>
            <a:endParaRPr lang="en-US" altLang="zh-CN" sz="2400" dirty="0"/>
          </a:p>
          <a:p>
            <a:r>
              <a:rPr lang="en-US" altLang="zh-CN" sz="2400" dirty="0"/>
              <a:t>3)Extending the Dual-GEO observations, using more imaging channels and extending geographic  coverage. </a:t>
            </a:r>
          </a:p>
          <a:p>
            <a:endParaRPr lang="en-US" altLang="zh-CN" sz="2400" dirty="0"/>
          </a:p>
          <a:p>
            <a:r>
              <a:rPr lang="en-US" altLang="zh-CN" sz="2400" dirty="0"/>
              <a:t>4) Apply the tracking technique for FY-4 GIIRS </a:t>
            </a:r>
          </a:p>
          <a:p>
            <a:endParaRPr lang="en-US" altLang="zh-CN" sz="2400" dirty="0"/>
          </a:p>
          <a:p>
            <a:endParaRPr lang="en-US" altLang="zh-CN" sz="2400" dirty="0"/>
          </a:p>
          <a:p>
            <a:endParaRPr lang="en-US" altLang="zh-CN" sz="2400" dirty="0"/>
          </a:p>
          <a:p>
            <a:pPr marL="342900" indent="-342900">
              <a:buAutoNum type="arabicParenR"/>
            </a:pPr>
            <a:endParaRPr lang="zh-CN" altLang="en-US" dirty="0"/>
          </a:p>
        </p:txBody>
      </p:sp>
    </p:spTree>
    <p:extLst>
      <p:ext uri="{BB962C8B-B14F-4D97-AF65-F5344CB8AC3E}">
        <p14:creationId xmlns:p14="http://schemas.microsoft.com/office/powerpoint/2010/main" val="2903038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69392"/>
            <a:ext cx="8305800" cy="6007608"/>
          </a:xfrm>
          <a:prstGeom prst="rect">
            <a:avLst/>
          </a:prstGeom>
        </p:spPr>
      </p:pic>
      <p:sp>
        <p:nvSpPr>
          <p:cNvPr id="2" name="标题 1"/>
          <p:cNvSpPr>
            <a:spLocks noGrp="1"/>
          </p:cNvSpPr>
          <p:nvPr>
            <p:ph type="title"/>
          </p:nvPr>
        </p:nvSpPr>
        <p:spPr>
          <a:xfrm>
            <a:off x="1295400" y="2699085"/>
            <a:ext cx="7235293" cy="1905000"/>
          </a:xfrm>
        </p:spPr>
        <p:txBody>
          <a:bodyPr>
            <a:noAutofit/>
          </a:bodyPr>
          <a:lstStyle/>
          <a:p>
            <a:r>
              <a:rPr lang="en-US" altLang="zh-CN" sz="4400" b="1" dirty="0">
                <a:solidFill>
                  <a:schemeClr val="bg1"/>
                </a:solidFill>
                <a:latin typeface="Arial" panose="020B0604020202020204" pitchFamily="34" charset="0"/>
                <a:cs typeface="Arial" panose="020B0604020202020204" pitchFamily="34" charset="0"/>
              </a:rPr>
              <a:t>Thank you </a:t>
            </a:r>
            <a:br>
              <a:rPr lang="en-US" altLang="zh-CN" sz="4400" b="1" dirty="0">
                <a:solidFill>
                  <a:schemeClr val="bg1"/>
                </a:solidFill>
                <a:latin typeface="Arial" panose="020B0604020202020204" pitchFamily="34" charset="0"/>
                <a:cs typeface="Arial" panose="020B0604020202020204" pitchFamily="34" charset="0"/>
              </a:rPr>
            </a:br>
            <a:r>
              <a:rPr lang="en-US" altLang="zh-CN" sz="4400" b="1" dirty="0">
                <a:solidFill>
                  <a:schemeClr val="bg1"/>
                </a:solidFill>
                <a:latin typeface="Arial" panose="020B0604020202020204" pitchFamily="34" charset="0"/>
                <a:cs typeface="Arial" panose="020B0604020202020204" pitchFamily="34" charset="0"/>
              </a:rPr>
              <a:t>         for your attention</a:t>
            </a:r>
            <a:br>
              <a:rPr lang="en-US" altLang="zh-CN" sz="4400" b="1" dirty="0">
                <a:solidFill>
                  <a:schemeClr val="bg1"/>
                </a:solidFill>
                <a:latin typeface="Arial" panose="020B0604020202020204" pitchFamily="34" charset="0"/>
                <a:cs typeface="Arial" panose="020B0604020202020204" pitchFamily="34" charset="0"/>
              </a:rPr>
            </a:br>
            <a:r>
              <a:rPr lang="en-US" altLang="zh-CN" b="1" dirty="0">
                <a:solidFill>
                  <a:schemeClr val="bg1"/>
                </a:solidFill>
                <a:latin typeface="Arial" panose="020B0604020202020204" pitchFamily="34" charset="0"/>
                <a:cs typeface="Arial" panose="020B0604020202020204" pitchFamily="34" charset="0"/>
              </a:rPr>
              <a:t/>
            </a:r>
            <a:br>
              <a:rPr lang="en-US" altLang="zh-CN" b="1" dirty="0">
                <a:solidFill>
                  <a:schemeClr val="bg1"/>
                </a:solidFill>
                <a:latin typeface="Arial" panose="020B0604020202020204" pitchFamily="34" charset="0"/>
                <a:cs typeface="Arial" panose="020B0604020202020204" pitchFamily="34" charset="0"/>
              </a:rPr>
            </a:br>
            <a:endParaRPr lang="zh-CN" altLang="en-US" sz="2000" b="1" dirty="0">
              <a:solidFill>
                <a:schemeClr val="bg1"/>
              </a:solidFill>
              <a:latin typeface="Arial" panose="020B0604020202020204" pitchFamily="34" charset="0"/>
              <a:cs typeface="Arial" panose="020B0604020202020204" pitchFamily="34" charset="0"/>
            </a:endParaRPr>
          </a:p>
        </p:txBody>
      </p:sp>
      <p:sp>
        <p:nvSpPr>
          <p:cNvPr id="4" name="矩形 3"/>
          <p:cNvSpPr/>
          <p:nvPr/>
        </p:nvSpPr>
        <p:spPr>
          <a:xfrm>
            <a:off x="6099706" y="5790676"/>
            <a:ext cx="2430987" cy="369332"/>
          </a:xfrm>
          <a:prstGeom prst="rect">
            <a:avLst/>
          </a:prstGeom>
        </p:spPr>
        <p:txBody>
          <a:bodyPr wrap="none">
            <a:spAutoFit/>
          </a:bodyPr>
          <a:lstStyle/>
          <a:p>
            <a:r>
              <a:rPr lang="en-US" altLang="zh-CN" b="1" dirty="0">
                <a:solidFill>
                  <a:schemeClr val="bg1"/>
                </a:solidFill>
                <a:latin typeface="Arial" panose="020B0604020202020204" pitchFamily="34" charset="0"/>
                <a:cs typeface="Arial" panose="020B0604020202020204" pitchFamily="34" charset="0"/>
              </a:rPr>
              <a:t>Lufeng@cma.gov.cn</a:t>
            </a:r>
            <a:endParaRPr lang="zh-CN" altLang="en-US" dirty="0"/>
          </a:p>
        </p:txBody>
      </p:sp>
    </p:spTree>
    <p:extLst>
      <p:ext uri="{BB962C8B-B14F-4D97-AF65-F5344CB8AC3E}">
        <p14:creationId xmlns:p14="http://schemas.microsoft.com/office/powerpoint/2010/main" val="2422530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286CA1A-8BF8-4E69-9E01-607D3173D5E3}"/>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xmlns="" id="{80C701ED-7F30-41E9-8472-EA9BDEB4D96A}"/>
              </a:ext>
            </a:extLst>
          </p:cNvPr>
          <p:cNvPicPr>
            <a:picLocks noGrp="1" noChangeAspect="1"/>
          </p:cNvPicPr>
          <p:nvPr>
            <p:ph idx="1"/>
          </p:nvPr>
        </p:nvPicPr>
        <p:blipFill>
          <a:blip r:embed="rId2"/>
          <a:stretch>
            <a:fillRect/>
          </a:stretch>
        </p:blipFill>
        <p:spPr>
          <a:xfrm>
            <a:off x="0" y="817888"/>
            <a:ext cx="9158357" cy="5068008"/>
          </a:xfrm>
          <a:prstGeom prst="rect">
            <a:avLst/>
          </a:prstGeom>
        </p:spPr>
      </p:pic>
      <p:sp>
        <p:nvSpPr>
          <p:cNvPr id="5" name="文本框 4">
            <a:extLst>
              <a:ext uri="{FF2B5EF4-FFF2-40B4-BE49-F238E27FC236}">
                <a16:creationId xmlns:a16="http://schemas.microsoft.com/office/drawing/2014/main" xmlns="" id="{DA47F5DC-CCFB-4C72-BD66-1EFC95886D54}"/>
              </a:ext>
            </a:extLst>
          </p:cNvPr>
          <p:cNvSpPr txBox="1"/>
          <p:nvPr/>
        </p:nvSpPr>
        <p:spPr>
          <a:xfrm>
            <a:off x="0" y="6245439"/>
            <a:ext cx="9158356" cy="369332"/>
          </a:xfrm>
          <a:prstGeom prst="rect">
            <a:avLst/>
          </a:prstGeom>
          <a:noFill/>
        </p:spPr>
        <p:txBody>
          <a:bodyPr wrap="square" rtlCol="0">
            <a:spAutoFit/>
          </a:bodyPr>
          <a:lstStyle/>
          <a:p>
            <a:r>
              <a:rPr lang="en-US" altLang="zh-CN" dirty="0"/>
              <a:t>CH00770 small tracking box     need more quality control                     try  Nested tracking?</a:t>
            </a:r>
            <a:endParaRPr lang="zh-CN" altLang="en-US" dirty="0"/>
          </a:p>
        </p:txBody>
      </p:sp>
      <p:sp>
        <p:nvSpPr>
          <p:cNvPr id="3" name="箭头: 右 2">
            <a:extLst>
              <a:ext uri="{FF2B5EF4-FFF2-40B4-BE49-F238E27FC236}">
                <a16:creationId xmlns:a16="http://schemas.microsoft.com/office/drawing/2014/main" xmlns="" id="{BC831820-B138-4424-B926-FA63639F3766}"/>
              </a:ext>
            </a:extLst>
          </p:cNvPr>
          <p:cNvSpPr/>
          <p:nvPr/>
        </p:nvSpPr>
        <p:spPr>
          <a:xfrm rot="3181254">
            <a:off x="4071009" y="3719746"/>
            <a:ext cx="781235" cy="5326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79663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65126"/>
            <a:ext cx="9144000" cy="1325563"/>
          </a:xfrm>
        </p:spPr>
        <p:txBody>
          <a:bodyPr>
            <a:normAutofit/>
          </a:bodyPr>
          <a:lstStyle/>
          <a:p>
            <a:r>
              <a:rPr lang="en-US" altLang="zh-CN" sz="3200" b="1" dirty="0">
                <a:latin typeface="Arial" panose="020B0604020202020204" pitchFamily="34" charset="0"/>
                <a:ea typeface="楷体_GB2312"/>
                <a:cs typeface="Arial" panose="020B0604020202020204" pitchFamily="34" charset="0"/>
              </a:rPr>
              <a:t>Benefits of Dual-Geo. In Visible CMV Retrieval</a:t>
            </a:r>
            <a:endParaRPr lang="zh-CN" altLang="en-US" sz="3200" b="1" dirty="0">
              <a:latin typeface="Arial" panose="020B0604020202020204" pitchFamily="34" charset="0"/>
              <a:ea typeface="楷体_GB2312"/>
              <a:cs typeface="Arial" panose="020B0604020202020204" pitchFamily="34" charset="0"/>
            </a:endParaRPr>
          </a:p>
        </p:txBody>
      </p:sp>
      <p:sp>
        <p:nvSpPr>
          <p:cNvPr id="3" name="内容占位符 2"/>
          <p:cNvSpPr>
            <a:spLocks noGrp="1"/>
          </p:cNvSpPr>
          <p:nvPr>
            <p:ph idx="1"/>
          </p:nvPr>
        </p:nvSpPr>
        <p:spPr>
          <a:xfrm>
            <a:off x="381000" y="2438399"/>
            <a:ext cx="8134350" cy="3738563"/>
          </a:xfrm>
        </p:spPr>
        <p:txBody>
          <a:bodyPr>
            <a:normAutofit/>
          </a:bodyPr>
          <a:lstStyle/>
          <a:p>
            <a:pPr marL="457200" indent="-457200">
              <a:buAutoNum type="arabicParenR"/>
            </a:pPr>
            <a:r>
              <a:rPr lang="en-US" altLang="zh-CN" sz="2400" dirty="0">
                <a:latin typeface="Arial" panose="020B0604020202020204" pitchFamily="34" charset="0"/>
                <a:cs typeface="Arial" panose="020B0604020202020204" pitchFamily="34" charset="0"/>
              </a:rPr>
              <a:t>Not rely on NWP data for height assignment.</a:t>
            </a:r>
          </a:p>
          <a:p>
            <a:pPr marL="457200" indent="-457200">
              <a:buAutoNum type="arabicParenR"/>
            </a:pPr>
            <a:r>
              <a:rPr lang="en-US" altLang="zh-CN" sz="2400" dirty="0">
                <a:latin typeface="Arial" panose="020B0604020202020204" pitchFamily="34" charset="0"/>
                <a:cs typeface="Arial" panose="020B0604020202020204" pitchFamily="34" charset="0"/>
              </a:rPr>
              <a:t>Good accuracy in cloud height assignment, especially for low level cloud. </a:t>
            </a:r>
          </a:p>
          <a:p>
            <a:pPr marL="457200" indent="-457200">
              <a:buAutoNum type="arabicParenR"/>
            </a:pPr>
            <a:r>
              <a:rPr lang="en-US" altLang="zh-CN" sz="2400" dirty="0">
                <a:latin typeface="Arial" panose="020B0604020202020204" pitchFamily="34" charset="0"/>
                <a:cs typeface="Arial" panose="020B0604020202020204" pitchFamily="34" charset="0"/>
              </a:rPr>
              <a:t>Good temporal resolution.</a:t>
            </a:r>
          </a:p>
          <a:p>
            <a:pPr marL="457200" indent="-457200">
              <a:buFont typeface="Arial" panose="020B0604020202020204" pitchFamily="34" charset="0"/>
              <a:buAutoNum type="arabicParenR"/>
            </a:pPr>
            <a:r>
              <a:rPr lang="en-US" altLang="zh-CN" sz="2400" dirty="0">
                <a:latin typeface="Arial" panose="020B0604020202020204" pitchFamily="34" charset="0"/>
                <a:cs typeface="Arial" panose="020B0604020202020204" pitchFamily="34" charset="0"/>
              </a:rPr>
              <a:t>Good spatial coverage.</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2983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2400" y="76200"/>
            <a:ext cx="7263720" cy="646331"/>
          </a:xfrm>
          <a:prstGeom prst="rect">
            <a:avLst/>
          </a:prstGeom>
        </p:spPr>
        <p:txBody>
          <a:bodyPr wrap="none">
            <a:spAutoFit/>
          </a:bodyPr>
          <a:lstStyle/>
          <a:p>
            <a:r>
              <a:rPr lang="en-US" altLang="zh-CN" sz="3600" dirty="0">
                <a:latin typeface="Arial" panose="020B0604020202020204" pitchFamily="34" charset="0"/>
                <a:ea typeface="楷体_GB2312"/>
                <a:cs typeface="Arial" panose="020B0604020202020204" pitchFamily="34" charset="0"/>
              </a:rPr>
              <a:t>Orbital positions for </a:t>
            </a:r>
            <a:r>
              <a:rPr lang="en-US" altLang="zh-CN" sz="3600" dirty="0" err="1">
                <a:latin typeface="Arial" panose="020B0604020202020204" pitchFamily="34" charset="0"/>
                <a:ea typeface="楷体_GB2312"/>
                <a:cs typeface="Arial" panose="020B0604020202020204" pitchFamily="34" charset="0"/>
              </a:rPr>
              <a:t>FengYun</a:t>
            </a:r>
            <a:r>
              <a:rPr lang="en-US" altLang="zh-CN" sz="3600" dirty="0">
                <a:latin typeface="Arial" panose="020B0604020202020204" pitchFamily="34" charset="0"/>
                <a:ea typeface="楷体_GB2312"/>
                <a:cs typeface="Arial" panose="020B0604020202020204" pitchFamily="34" charset="0"/>
              </a:rPr>
              <a:t> Geo.</a:t>
            </a:r>
            <a:endParaRPr lang="zh-CN" altLang="en-US" sz="3300" dirty="0">
              <a:latin typeface="Arial" panose="020B0604020202020204" pitchFamily="34" charset="0"/>
              <a:ea typeface="楷体_GB2312"/>
              <a:cs typeface="Arial" panose="020B0604020202020204" pitchFamily="34" charset="0"/>
            </a:endParaRPr>
          </a:p>
        </p:txBody>
      </p:sp>
      <p:pic>
        <p:nvPicPr>
          <p:cNvPr id="7" name="图片 6"/>
          <p:cNvPicPr>
            <a:picLocks noChangeAspect="1"/>
          </p:cNvPicPr>
          <p:nvPr/>
        </p:nvPicPr>
        <p:blipFill>
          <a:blip r:embed="rId3" cstate="print"/>
          <a:stretch>
            <a:fillRect/>
          </a:stretch>
        </p:blipFill>
        <p:spPr>
          <a:xfrm>
            <a:off x="228599" y="906462"/>
            <a:ext cx="8634413" cy="5157970"/>
          </a:xfrm>
          <a:prstGeom prst="rect">
            <a:avLst/>
          </a:prstGeom>
        </p:spPr>
      </p:pic>
      <p:sp>
        <p:nvSpPr>
          <p:cNvPr id="8" name="矩形 7"/>
          <p:cNvSpPr/>
          <p:nvPr/>
        </p:nvSpPr>
        <p:spPr>
          <a:xfrm>
            <a:off x="204649" y="6064432"/>
            <a:ext cx="8557611" cy="369332"/>
          </a:xfrm>
          <a:prstGeom prst="rect">
            <a:avLst/>
          </a:prstGeom>
        </p:spPr>
        <p:txBody>
          <a:bodyPr wrap="square">
            <a:spAutoFit/>
          </a:bodyPr>
          <a:lstStyle/>
          <a:p>
            <a:pPr>
              <a:buFont typeface="Arial" charset="0"/>
              <a:buNone/>
              <a:defRPr/>
            </a:pPr>
            <a:r>
              <a:rPr lang="en-US" altLang="zh-CN" b="1" dirty="0">
                <a:solidFill>
                  <a:srgbClr val="FF0000"/>
                </a:solidFill>
                <a:effectLst>
                  <a:outerShdw blurRad="38100" dist="38100" dir="2700000" algn="tl">
                    <a:srgbClr val="000000">
                      <a:alpha val="43137"/>
                    </a:srgbClr>
                  </a:outerShdw>
                </a:effectLst>
              </a:rPr>
              <a:t>Current  positions from FY-2  86.5E,105E and 112E                                                           </a:t>
            </a:r>
          </a:p>
        </p:txBody>
      </p:sp>
      <p:sp>
        <p:nvSpPr>
          <p:cNvPr id="9" name="矩形 8"/>
          <p:cNvSpPr/>
          <p:nvPr/>
        </p:nvSpPr>
        <p:spPr>
          <a:xfrm>
            <a:off x="204649" y="6433764"/>
            <a:ext cx="8658363" cy="369332"/>
          </a:xfrm>
          <a:prstGeom prst="rect">
            <a:avLst/>
          </a:prstGeom>
        </p:spPr>
        <p:txBody>
          <a:bodyPr wrap="square">
            <a:spAutoFit/>
          </a:bodyPr>
          <a:lstStyle/>
          <a:p>
            <a:pPr>
              <a:defRPr/>
            </a:pPr>
            <a:r>
              <a:rPr lang="en-US" altLang="zh-CN" b="1" dirty="0">
                <a:solidFill>
                  <a:srgbClr val="0000FF"/>
                </a:solidFill>
                <a:effectLst>
                  <a:outerShdw blurRad="38100" dist="38100" dir="2700000" algn="tl">
                    <a:srgbClr val="000000">
                      <a:alpha val="43137"/>
                    </a:srgbClr>
                  </a:outerShdw>
                </a:effectLst>
              </a:rPr>
              <a:t>New positions to apply 79E,99.5E</a:t>
            </a:r>
          </a:p>
        </p:txBody>
      </p:sp>
      <p:sp>
        <p:nvSpPr>
          <p:cNvPr id="3" name="文本框 2">
            <a:extLst>
              <a:ext uri="{FF2B5EF4-FFF2-40B4-BE49-F238E27FC236}">
                <a16:creationId xmlns:a16="http://schemas.microsoft.com/office/drawing/2014/main" xmlns="" id="{600AA2FE-C8C7-489C-9916-0B77E7BBCC04}"/>
              </a:ext>
            </a:extLst>
          </p:cNvPr>
          <p:cNvSpPr txBox="1"/>
          <p:nvPr/>
        </p:nvSpPr>
        <p:spPr>
          <a:xfrm>
            <a:off x="7416120" y="6433764"/>
            <a:ext cx="1446892" cy="369332"/>
          </a:xfrm>
          <a:prstGeom prst="rect">
            <a:avLst/>
          </a:prstGeom>
          <a:noFill/>
        </p:spPr>
        <p:txBody>
          <a:bodyPr wrap="square" rtlCol="0">
            <a:spAutoFit/>
          </a:bodyPr>
          <a:lstStyle/>
          <a:p>
            <a:r>
              <a:rPr lang="en-US" altLang="zh-CN" dirty="0"/>
              <a:t>Revised 2018</a:t>
            </a:r>
            <a:endParaRPr lang="zh-CN" altLang="en-US" dirty="0"/>
          </a:p>
        </p:txBody>
      </p:sp>
    </p:spTree>
    <p:extLst>
      <p:ext uri="{BB962C8B-B14F-4D97-AF65-F5344CB8AC3E}">
        <p14:creationId xmlns:p14="http://schemas.microsoft.com/office/powerpoint/2010/main" val="324013381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2400" y="76200"/>
            <a:ext cx="8382000" cy="600164"/>
          </a:xfrm>
          <a:prstGeom prst="rect">
            <a:avLst/>
          </a:prstGeom>
        </p:spPr>
        <p:txBody>
          <a:bodyPr wrap="square">
            <a:spAutoFit/>
          </a:bodyPr>
          <a:lstStyle/>
          <a:p>
            <a:r>
              <a:rPr lang="en-US" altLang="zh-CN" sz="3300" dirty="0" err="1">
                <a:latin typeface="Arial" panose="020B0604020202020204" pitchFamily="34" charset="0"/>
                <a:ea typeface="楷体_GB2312"/>
                <a:cs typeface="Arial" panose="020B0604020202020204" pitchFamily="34" charset="0"/>
              </a:rPr>
              <a:t>FengYun</a:t>
            </a:r>
            <a:r>
              <a:rPr lang="en-US" altLang="zh-CN" sz="3300" dirty="0">
                <a:latin typeface="Arial" panose="020B0604020202020204" pitchFamily="34" charset="0"/>
                <a:ea typeface="楷体_GB2312"/>
                <a:cs typeface="Arial" panose="020B0604020202020204" pitchFamily="34" charset="0"/>
              </a:rPr>
              <a:t> DUAL-Geo. CMV  </a:t>
            </a:r>
            <a:endParaRPr lang="zh-CN" altLang="en-US" sz="3300" dirty="0">
              <a:latin typeface="Arial" panose="020B0604020202020204" pitchFamily="34" charset="0"/>
              <a:ea typeface="楷体_GB2312"/>
              <a:cs typeface="Arial" panose="020B0604020202020204" pitchFamily="34" charset="0"/>
            </a:endParaRPr>
          </a:p>
        </p:txBody>
      </p:sp>
      <p:pic>
        <p:nvPicPr>
          <p:cNvPr id="7" name="图片 6"/>
          <p:cNvPicPr>
            <a:picLocks noChangeAspect="1"/>
          </p:cNvPicPr>
          <p:nvPr/>
        </p:nvPicPr>
        <p:blipFill>
          <a:blip r:embed="rId3" cstate="print"/>
          <a:stretch>
            <a:fillRect/>
          </a:stretch>
        </p:blipFill>
        <p:spPr>
          <a:xfrm>
            <a:off x="952500" y="1471314"/>
            <a:ext cx="7277100" cy="4835783"/>
          </a:xfrm>
          <a:prstGeom prst="rect">
            <a:avLst/>
          </a:prstGeom>
        </p:spPr>
      </p:pic>
      <p:sp>
        <p:nvSpPr>
          <p:cNvPr id="8" name="文本框 7"/>
          <p:cNvSpPr txBox="1"/>
          <p:nvPr/>
        </p:nvSpPr>
        <p:spPr>
          <a:xfrm>
            <a:off x="533400" y="838200"/>
            <a:ext cx="8001000" cy="400110"/>
          </a:xfrm>
          <a:prstGeom prst="rect">
            <a:avLst/>
          </a:prstGeom>
          <a:noFill/>
        </p:spPr>
        <p:txBody>
          <a:bodyPr wrap="square" rtlCol="0">
            <a:spAutoFit/>
          </a:bodyPr>
          <a:lstStyle/>
          <a:p>
            <a:r>
              <a:rPr lang="en-US" altLang="zh-CN" dirty="0"/>
              <a:t>   </a:t>
            </a:r>
            <a:r>
              <a:rPr lang="en-US" altLang="zh-CN" sz="2000" b="1" dirty="0"/>
              <a:t>Image Pair Offset =  </a:t>
            </a:r>
            <a:r>
              <a:rPr lang="en-US" altLang="zh-CN" sz="2000" b="1" dirty="0">
                <a:solidFill>
                  <a:srgbClr val="0070C0"/>
                </a:solidFill>
              </a:rPr>
              <a:t>INR Bias    </a:t>
            </a:r>
            <a:r>
              <a:rPr lang="en-US" altLang="zh-CN" sz="2000" b="1" dirty="0"/>
              <a:t>+</a:t>
            </a:r>
            <a:r>
              <a:rPr lang="en-US" altLang="zh-CN" sz="2000" b="1" dirty="0">
                <a:solidFill>
                  <a:srgbClr val="00B050"/>
                </a:solidFill>
              </a:rPr>
              <a:t>Parallax  (T0)    </a:t>
            </a:r>
            <a:r>
              <a:rPr lang="en-US" altLang="zh-CN" sz="2000" b="1" dirty="0"/>
              <a:t>+</a:t>
            </a:r>
            <a:r>
              <a:rPr lang="en-US" altLang="zh-CN" sz="2000" b="1" dirty="0">
                <a:solidFill>
                  <a:srgbClr val="FF0000"/>
                </a:solidFill>
              </a:rPr>
              <a:t>Cloud motion(</a:t>
            </a:r>
            <a:r>
              <a:rPr lang="en-US" altLang="zh-CN" sz="2000" b="1" dirty="0" err="1">
                <a:solidFill>
                  <a:srgbClr val="FF0000"/>
                </a:solidFill>
              </a:rPr>
              <a:t>dT</a:t>
            </a:r>
            <a:r>
              <a:rPr lang="en-US" altLang="zh-CN" sz="2000" b="1" dirty="0">
                <a:solidFill>
                  <a:srgbClr val="FF0000"/>
                </a:solidFill>
              </a:rPr>
              <a:t>)</a:t>
            </a:r>
            <a:endParaRPr lang="zh-CN" altLang="en-US" sz="2000" b="1" dirty="0">
              <a:solidFill>
                <a:srgbClr val="FF0000"/>
              </a:solidFill>
            </a:endParaRPr>
          </a:p>
        </p:txBody>
      </p:sp>
      <p:sp>
        <p:nvSpPr>
          <p:cNvPr id="9" name="文本框 8"/>
          <p:cNvSpPr txBox="1"/>
          <p:nvPr/>
        </p:nvSpPr>
        <p:spPr>
          <a:xfrm>
            <a:off x="381000" y="6459133"/>
            <a:ext cx="8153400" cy="369332"/>
          </a:xfrm>
          <a:prstGeom prst="rect">
            <a:avLst/>
          </a:prstGeom>
          <a:noFill/>
        </p:spPr>
        <p:txBody>
          <a:bodyPr wrap="square" rtlCol="0">
            <a:spAutoFit/>
          </a:bodyPr>
          <a:lstStyle/>
          <a:p>
            <a:r>
              <a:rPr lang="en-US" altLang="zh-CN" dirty="0"/>
              <a:t>The two </a:t>
            </a:r>
            <a:r>
              <a:rPr lang="en-US" altLang="zh-CN" dirty="0" err="1"/>
              <a:t>FengYun</a:t>
            </a:r>
            <a:r>
              <a:rPr lang="en-US" altLang="zh-CN" dirty="0"/>
              <a:t> Geo. satellite make observation  asynchronous </a:t>
            </a:r>
            <a:endParaRPr lang="zh-CN" altLang="en-US" dirty="0"/>
          </a:p>
        </p:txBody>
      </p:sp>
    </p:spTree>
    <p:extLst>
      <p:ext uri="{BB962C8B-B14F-4D97-AF65-F5344CB8AC3E}">
        <p14:creationId xmlns:p14="http://schemas.microsoft.com/office/powerpoint/2010/main" val="1949139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376122" y="493811"/>
            <a:ext cx="2767878" cy="2593777"/>
            <a:chOff x="6629400" y="990600"/>
            <a:chExt cx="2286000" cy="2593777"/>
          </a:xfrm>
        </p:grpSpPr>
        <p:pic>
          <p:nvPicPr>
            <p:cNvPr id="5" name="Picture 3"/>
            <p:cNvPicPr>
              <a:picLocks noChangeAspect="1" noChangeArrowheads="1"/>
            </p:cNvPicPr>
            <p:nvPr/>
          </p:nvPicPr>
          <p:blipFill>
            <a:blip r:embed="rId3" cstate="print"/>
            <a:srcRect/>
            <a:stretch>
              <a:fillRect/>
            </a:stretch>
          </p:blipFill>
          <p:spPr bwMode="auto">
            <a:xfrm>
              <a:off x="6934200" y="1219200"/>
              <a:ext cx="1292461" cy="2057400"/>
            </a:xfrm>
            <a:prstGeom prst="rect">
              <a:avLst/>
            </a:prstGeom>
            <a:noFill/>
            <a:ln w="9525">
              <a:noFill/>
              <a:miter lim="800000"/>
              <a:headEnd/>
              <a:tailEnd/>
            </a:ln>
          </p:spPr>
        </p:pic>
        <p:sp>
          <p:nvSpPr>
            <p:cNvPr id="6" name="文本框 7"/>
            <p:cNvSpPr txBox="1"/>
            <p:nvPr/>
          </p:nvSpPr>
          <p:spPr>
            <a:xfrm>
              <a:off x="6629400" y="990600"/>
              <a:ext cx="2286000" cy="307777"/>
            </a:xfrm>
            <a:prstGeom prst="rect">
              <a:avLst/>
            </a:prstGeom>
            <a:noFill/>
          </p:spPr>
          <p:txBody>
            <a:bodyPr wrap="square" rtlCol="0">
              <a:spAutoFit/>
            </a:bodyPr>
            <a:lstStyle/>
            <a:p>
              <a:r>
                <a:rPr lang="en-US" altLang="zh-CN" sz="1400" dirty="0">
                  <a:solidFill>
                    <a:srgbClr val="00B050"/>
                  </a:solidFill>
                </a:rPr>
                <a:t>86.5E+123.5E Dual-Geo</a:t>
              </a:r>
              <a:endParaRPr lang="zh-CN" altLang="en-US" sz="1400" dirty="0">
                <a:solidFill>
                  <a:srgbClr val="00B050"/>
                </a:solidFill>
              </a:endParaRPr>
            </a:p>
          </p:txBody>
        </p:sp>
        <p:sp>
          <p:nvSpPr>
            <p:cNvPr id="7" name="矩形 6"/>
            <p:cNvSpPr/>
            <p:nvPr/>
          </p:nvSpPr>
          <p:spPr>
            <a:xfrm>
              <a:off x="6934200" y="3276600"/>
              <a:ext cx="1056758" cy="307777"/>
            </a:xfrm>
            <a:prstGeom prst="rect">
              <a:avLst/>
            </a:prstGeom>
          </p:spPr>
          <p:txBody>
            <a:bodyPr wrap="none">
              <a:spAutoFit/>
            </a:bodyPr>
            <a:lstStyle/>
            <a:p>
              <a:r>
                <a:rPr lang="en-US" altLang="zh-CN" sz="1400" dirty="0">
                  <a:solidFill>
                    <a:srgbClr val="00B050"/>
                  </a:solidFill>
                </a:rPr>
                <a:t>63.5E-146.5E</a:t>
              </a:r>
            </a:p>
          </p:txBody>
        </p:sp>
        <p:sp>
          <p:nvSpPr>
            <p:cNvPr id="8" name="矩形 7"/>
            <p:cNvSpPr/>
            <p:nvPr/>
          </p:nvSpPr>
          <p:spPr>
            <a:xfrm rot="16200000">
              <a:off x="7937693" y="2147498"/>
              <a:ext cx="891591" cy="254194"/>
            </a:xfrm>
            <a:prstGeom prst="rect">
              <a:avLst/>
            </a:prstGeom>
          </p:spPr>
          <p:txBody>
            <a:bodyPr wrap="none">
              <a:spAutoFit/>
            </a:bodyPr>
            <a:lstStyle/>
            <a:p>
              <a:r>
                <a:rPr lang="en-US" altLang="zh-CN" sz="1400" dirty="0">
                  <a:solidFill>
                    <a:srgbClr val="00B050"/>
                  </a:solidFill>
                </a:rPr>
                <a:t>60N-60S</a:t>
              </a:r>
            </a:p>
          </p:txBody>
        </p:sp>
      </p:grpSp>
      <p:grpSp>
        <p:nvGrpSpPr>
          <p:cNvPr id="9" name="组合 8"/>
          <p:cNvGrpSpPr/>
          <p:nvPr/>
        </p:nvGrpSpPr>
        <p:grpSpPr>
          <a:xfrm>
            <a:off x="6393788" y="3050940"/>
            <a:ext cx="2514600" cy="2669977"/>
            <a:chOff x="6705600" y="3886200"/>
            <a:chExt cx="2286000" cy="2669977"/>
          </a:xfrm>
        </p:grpSpPr>
        <p:pic>
          <p:nvPicPr>
            <p:cNvPr id="10" name="Picture 5"/>
            <p:cNvPicPr>
              <a:picLocks noChangeAspect="1" noChangeArrowheads="1"/>
            </p:cNvPicPr>
            <p:nvPr/>
          </p:nvPicPr>
          <p:blipFill>
            <a:blip r:embed="rId4" cstate="print"/>
            <a:srcRect/>
            <a:stretch>
              <a:fillRect/>
            </a:stretch>
          </p:blipFill>
          <p:spPr bwMode="auto">
            <a:xfrm>
              <a:off x="7086600" y="4114800"/>
              <a:ext cx="1037110" cy="2133600"/>
            </a:xfrm>
            <a:prstGeom prst="rect">
              <a:avLst/>
            </a:prstGeom>
            <a:noFill/>
            <a:ln w="9525">
              <a:noFill/>
              <a:miter lim="800000"/>
              <a:headEnd/>
              <a:tailEnd/>
            </a:ln>
          </p:spPr>
        </p:pic>
        <p:sp>
          <p:nvSpPr>
            <p:cNvPr id="11" name="文本框 7"/>
            <p:cNvSpPr txBox="1"/>
            <p:nvPr/>
          </p:nvSpPr>
          <p:spPr>
            <a:xfrm>
              <a:off x="6705600" y="3886200"/>
              <a:ext cx="2286000" cy="307777"/>
            </a:xfrm>
            <a:prstGeom prst="rect">
              <a:avLst/>
            </a:prstGeom>
            <a:noFill/>
          </p:spPr>
          <p:txBody>
            <a:bodyPr wrap="square" rtlCol="0">
              <a:spAutoFit/>
            </a:bodyPr>
            <a:lstStyle/>
            <a:p>
              <a:r>
                <a:rPr lang="en-US" altLang="zh-CN" sz="1400" dirty="0">
                  <a:solidFill>
                    <a:srgbClr val="0000FF"/>
                  </a:solidFill>
                </a:rPr>
                <a:t>79E+133E Dual-Geo </a:t>
              </a:r>
              <a:endParaRPr lang="zh-CN" altLang="en-US" sz="1400" dirty="0">
                <a:solidFill>
                  <a:srgbClr val="0000FF"/>
                </a:solidFill>
              </a:endParaRPr>
            </a:p>
          </p:txBody>
        </p:sp>
        <p:sp>
          <p:nvSpPr>
            <p:cNvPr id="12" name="矩形 11"/>
            <p:cNvSpPr/>
            <p:nvPr/>
          </p:nvSpPr>
          <p:spPr>
            <a:xfrm>
              <a:off x="7086600" y="6248400"/>
              <a:ext cx="892145" cy="307777"/>
            </a:xfrm>
            <a:prstGeom prst="rect">
              <a:avLst/>
            </a:prstGeom>
          </p:spPr>
          <p:txBody>
            <a:bodyPr wrap="none">
              <a:spAutoFit/>
            </a:bodyPr>
            <a:lstStyle/>
            <a:p>
              <a:r>
                <a:rPr lang="en-US" altLang="zh-CN" sz="1400" dirty="0">
                  <a:solidFill>
                    <a:srgbClr val="0000FF"/>
                  </a:solidFill>
                </a:rPr>
                <a:t>73E-139E</a:t>
              </a:r>
            </a:p>
          </p:txBody>
        </p:sp>
        <p:sp>
          <p:nvSpPr>
            <p:cNvPr id="13" name="矩形 12"/>
            <p:cNvSpPr/>
            <p:nvPr/>
          </p:nvSpPr>
          <p:spPr>
            <a:xfrm rot="16200000">
              <a:off x="7787693" y="5143108"/>
              <a:ext cx="891591" cy="279797"/>
            </a:xfrm>
            <a:prstGeom prst="rect">
              <a:avLst/>
            </a:prstGeom>
          </p:spPr>
          <p:txBody>
            <a:bodyPr wrap="none">
              <a:spAutoFit/>
            </a:bodyPr>
            <a:lstStyle/>
            <a:p>
              <a:r>
                <a:rPr lang="en-US" altLang="zh-CN" sz="1400" dirty="0">
                  <a:solidFill>
                    <a:srgbClr val="0000FF"/>
                  </a:solidFill>
                </a:rPr>
                <a:t>60N-60S</a:t>
              </a:r>
            </a:p>
          </p:txBody>
        </p:sp>
      </p:grpSp>
      <p:sp>
        <p:nvSpPr>
          <p:cNvPr id="14" name="TextBox 13"/>
          <p:cNvSpPr txBox="1"/>
          <p:nvPr/>
        </p:nvSpPr>
        <p:spPr>
          <a:xfrm>
            <a:off x="345002" y="825579"/>
            <a:ext cx="5932306" cy="3539430"/>
          </a:xfrm>
          <a:prstGeom prst="rect">
            <a:avLst/>
          </a:prstGeom>
          <a:noFill/>
        </p:spPr>
        <p:txBody>
          <a:bodyPr wrap="square" rtlCol="0">
            <a:spAutoFit/>
          </a:bodyPr>
          <a:lstStyle/>
          <a:p>
            <a:pPr marL="342900" indent="-342900"/>
            <a:r>
              <a:rPr lang="en-US" altLang="zh-CN" sz="2800" b="1" dirty="0"/>
              <a:t>1) FY-2 Dual-Geo CTH  Capability</a:t>
            </a:r>
          </a:p>
          <a:p>
            <a:pPr marL="342900" indent="-342900"/>
            <a:r>
              <a:rPr lang="en-US" altLang="zh-CN" sz="2000" dirty="0"/>
              <a:t>For FY-2 Vis channel, </a:t>
            </a:r>
          </a:p>
          <a:p>
            <a:pPr marL="342900" indent="-342900"/>
            <a:r>
              <a:rPr lang="en-US" altLang="zh-CN" sz="2000" dirty="0">
                <a:solidFill>
                  <a:srgbClr val="00B050"/>
                </a:solidFill>
              </a:rPr>
              <a:t>86.5+112.0E dual-geo could recognize CTH &gt;750 meters</a:t>
            </a:r>
          </a:p>
          <a:p>
            <a:pPr marL="342900" indent="-342900"/>
            <a:r>
              <a:rPr lang="en-US" altLang="zh-CN" sz="2000" dirty="0"/>
              <a:t>86.5+123.5  dual-geo could recognize CTH &gt;500 meters</a:t>
            </a:r>
          </a:p>
          <a:p>
            <a:pPr marL="342900" indent="-342900"/>
            <a:r>
              <a:rPr lang="en-US" altLang="zh-CN" sz="2000" dirty="0"/>
              <a:t>79.0+133.0 dual-geo could </a:t>
            </a:r>
            <a:r>
              <a:rPr lang="en-US" altLang="zh-CN" sz="2000" dirty="0">
                <a:solidFill>
                  <a:srgbClr val="00B050"/>
                </a:solidFill>
              </a:rPr>
              <a:t>·</a:t>
            </a:r>
            <a:r>
              <a:rPr lang="en-US" altLang="zh-CN" sz="2000" dirty="0"/>
              <a:t>recognize CTH &gt;400 meters.</a:t>
            </a:r>
          </a:p>
          <a:p>
            <a:pPr marL="342900" indent="-342900"/>
            <a:r>
              <a:rPr lang="en-US" altLang="zh-CN" sz="2800" b="1" dirty="0"/>
              <a:t>2) Coverage</a:t>
            </a:r>
          </a:p>
          <a:p>
            <a:pPr marL="342900" indent="-342900"/>
            <a:r>
              <a:rPr lang="en-US" altLang="zh-CN" sz="2000" dirty="0">
                <a:solidFill>
                  <a:srgbClr val="00B050"/>
                </a:solidFill>
              </a:rPr>
              <a:t>86.5+123.5 dual-geo covers China and most of Asian-Pacific region</a:t>
            </a:r>
          </a:p>
          <a:p>
            <a:pPr marL="342900" indent="-342900"/>
            <a:r>
              <a:rPr lang="en-US" altLang="zh-CN" sz="2800" b="1" dirty="0"/>
              <a:t>3)Operational  Possibility</a:t>
            </a:r>
          </a:p>
          <a:p>
            <a:pPr marL="342900" indent="-342900"/>
            <a:endParaRPr lang="zh-CN" altLang="en-US" sz="2000" dirty="0"/>
          </a:p>
        </p:txBody>
      </p:sp>
      <p:sp>
        <p:nvSpPr>
          <p:cNvPr id="2" name="矩形 1">
            <a:extLst>
              <a:ext uri="{FF2B5EF4-FFF2-40B4-BE49-F238E27FC236}">
                <a16:creationId xmlns:a16="http://schemas.microsoft.com/office/drawing/2014/main" xmlns="" id="{7613D534-2DA4-4A78-B326-13F19E816537}"/>
              </a:ext>
            </a:extLst>
          </p:cNvPr>
          <p:cNvSpPr/>
          <p:nvPr/>
        </p:nvSpPr>
        <p:spPr>
          <a:xfrm rot="20065610">
            <a:off x="2205543" y="2721141"/>
            <a:ext cx="7086217" cy="1569660"/>
          </a:xfrm>
          <a:prstGeom prst="rect">
            <a:avLst/>
          </a:prstGeom>
          <a:noFill/>
        </p:spPr>
        <p:txBody>
          <a:bodyPr wrap="square" lIns="91440" tIns="45720" rIns="91440" bIns="45720">
            <a:spAutoFit/>
          </a:bodyPr>
          <a:lstStyle/>
          <a:p>
            <a:pPr algn="ctr"/>
            <a:r>
              <a:rPr lang="en-US" altLang="zh-CN" sz="9600" dirty="0">
                <a:ln w="0"/>
                <a:effectLst>
                  <a:outerShdw blurRad="38100" dist="19050" dir="2700000" algn="tl" rotWithShape="0">
                    <a:schemeClr val="dk1">
                      <a:alpha val="40000"/>
                    </a:schemeClr>
                  </a:outerShdw>
                </a:effectLst>
              </a:rPr>
              <a:t>2018</a:t>
            </a:r>
            <a:endParaRPr lang="zh-CN" altLang="en-US" sz="9600" b="0" cap="none" spc="0" dirty="0">
              <a:ln w="0"/>
              <a:solidFill>
                <a:schemeClr val="tx1"/>
              </a:solidFill>
              <a:effectLst>
                <a:outerShdw blurRad="38100" dist="19050" dir="2700000" algn="tl" rotWithShape="0">
                  <a:schemeClr val="dk1">
                    <a:alpha val="40000"/>
                  </a:schemeClr>
                </a:outerShdw>
              </a:effectLst>
            </a:endParaRPr>
          </a:p>
        </p:txBody>
      </p:sp>
      <p:sp>
        <p:nvSpPr>
          <p:cNvPr id="3" name="矩形 2">
            <a:extLst>
              <a:ext uri="{FF2B5EF4-FFF2-40B4-BE49-F238E27FC236}">
                <a16:creationId xmlns:a16="http://schemas.microsoft.com/office/drawing/2014/main" xmlns="" id="{EC0125DB-737B-4107-90D1-337C04DEB9C9}"/>
              </a:ext>
            </a:extLst>
          </p:cNvPr>
          <p:cNvSpPr/>
          <p:nvPr/>
        </p:nvSpPr>
        <p:spPr>
          <a:xfrm>
            <a:off x="345002" y="4279526"/>
            <a:ext cx="8563386" cy="2616101"/>
          </a:xfrm>
          <a:prstGeom prst="rect">
            <a:avLst/>
          </a:prstGeom>
        </p:spPr>
        <p:txBody>
          <a:bodyPr wrap="square">
            <a:spAutoFit/>
          </a:bodyPr>
          <a:lstStyle/>
          <a:p>
            <a:pPr marL="342900" indent="-342900"/>
            <a:r>
              <a:rPr lang="en-US" altLang="zh-CN" b="1" dirty="0">
                <a:solidFill>
                  <a:srgbClr val="FF0000"/>
                </a:solidFill>
              </a:rPr>
              <a:t>FY2F have been positioned over 112E for regional scan.</a:t>
            </a:r>
          </a:p>
          <a:p>
            <a:pPr marL="342900" indent="-342900"/>
            <a:r>
              <a:rPr lang="en-US" altLang="zh-CN" b="1" dirty="0">
                <a:solidFill>
                  <a:srgbClr val="FF0000"/>
                </a:solidFill>
              </a:rPr>
              <a:t>FY2E have been positioned over 85E for regional scan.</a:t>
            </a:r>
          </a:p>
          <a:p>
            <a:pPr marL="342900" indent="-342900"/>
            <a:r>
              <a:rPr lang="en-US" altLang="zh-CN" sz="2000" dirty="0">
                <a:solidFill>
                  <a:srgbClr val="00B050"/>
                </a:solidFill>
              </a:rPr>
              <a:t>FY2F have been repositioned</a:t>
            </a:r>
          </a:p>
          <a:p>
            <a:pPr marL="342900" indent="-342900"/>
            <a:endParaRPr lang="en-US" altLang="zh-CN" dirty="0">
              <a:solidFill>
                <a:srgbClr val="00B050"/>
              </a:solidFill>
            </a:endParaRPr>
          </a:p>
          <a:p>
            <a:pPr marL="342900" indent="-342900"/>
            <a:r>
              <a:rPr lang="en-US" altLang="zh-CN" dirty="0">
                <a:solidFill>
                  <a:srgbClr val="00B050"/>
                </a:solidFill>
              </a:rPr>
              <a:t>The FY2H ,to</a:t>
            </a:r>
            <a:r>
              <a:rPr lang="zh-CN" altLang="en-US" dirty="0">
                <a:solidFill>
                  <a:srgbClr val="00B050"/>
                </a:solidFill>
              </a:rPr>
              <a:t> </a:t>
            </a:r>
            <a:r>
              <a:rPr lang="en-US" altLang="zh-CN" dirty="0">
                <a:solidFill>
                  <a:srgbClr val="00B050"/>
                </a:solidFill>
              </a:rPr>
              <a:t>be</a:t>
            </a:r>
            <a:r>
              <a:rPr lang="zh-CN" altLang="en-US" dirty="0">
                <a:solidFill>
                  <a:srgbClr val="00B050"/>
                </a:solidFill>
              </a:rPr>
              <a:t> </a:t>
            </a:r>
            <a:r>
              <a:rPr lang="en-US" altLang="zh-CN" dirty="0">
                <a:solidFill>
                  <a:srgbClr val="00B050"/>
                </a:solidFill>
              </a:rPr>
              <a:t>launched</a:t>
            </a:r>
            <a:r>
              <a:rPr lang="zh-CN" altLang="en-US" dirty="0">
                <a:solidFill>
                  <a:srgbClr val="00B050"/>
                </a:solidFill>
              </a:rPr>
              <a:t> </a:t>
            </a:r>
            <a:r>
              <a:rPr lang="en-US" altLang="zh-CN" dirty="0">
                <a:solidFill>
                  <a:srgbClr val="00B050"/>
                </a:solidFill>
              </a:rPr>
              <a:t>on</a:t>
            </a:r>
            <a:r>
              <a:rPr lang="zh-CN" altLang="en-US" dirty="0">
                <a:solidFill>
                  <a:srgbClr val="00B050"/>
                </a:solidFill>
              </a:rPr>
              <a:t> </a:t>
            </a:r>
            <a:r>
              <a:rPr lang="en-US" altLang="zh-CN" dirty="0">
                <a:solidFill>
                  <a:srgbClr val="00B050"/>
                </a:solidFill>
              </a:rPr>
              <a:t>Jun,2018,</a:t>
            </a:r>
            <a:r>
              <a:rPr lang="zh-CN" altLang="en-US" dirty="0">
                <a:solidFill>
                  <a:srgbClr val="00B050"/>
                </a:solidFill>
              </a:rPr>
              <a:t> </a:t>
            </a:r>
            <a:r>
              <a:rPr lang="en-US" altLang="zh-CN" dirty="0">
                <a:solidFill>
                  <a:srgbClr val="00B050"/>
                </a:solidFill>
              </a:rPr>
              <a:t>and  positioned over 79E.</a:t>
            </a:r>
          </a:p>
          <a:p>
            <a:pPr marL="342900" indent="-342900"/>
            <a:endParaRPr lang="en-US" altLang="zh-CN" dirty="0">
              <a:solidFill>
                <a:srgbClr val="00B050"/>
              </a:solidFill>
            </a:endParaRPr>
          </a:p>
          <a:p>
            <a:pPr marL="342900" indent="-342900"/>
            <a:r>
              <a:rPr lang="en-US" altLang="zh-CN" b="1" dirty="0">
                <a:solidFill>
                  <a:srgbClr val="FF0000"/>
                </a:solidFill>
              </a:rPr>
              <a:t>The FY-4A will repositioned in 105E and provide observations since May 2018</a:t>
            </a:r>
          </a:p>
          <a:p>
            <a:pPr marL="342900" indent="-342900"/>
            <a:endParaRPr lang="en-US" altLang="zh-CN" dirty="0"/>
          </a:p>
          <a:p>
            <a:pPr marL="342900" indent="-342900"/>
            <a:endParaRPr lang="en-US" altLang="zh-CN" dirty="0"/>
          </a:p>
        </p:txBody>
      </p:sp>
    </p:spTree>
    <p:extLst>
      <p:ext uri="{BB962C8B-B14F-4D97-AF65-F5344CB8AC3E}">
        <p14:creationId xmlns:p14="http://schemas.microsoft.com/office/powerpoint/2010/main" val="462425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2006725" y="5332456"/>
            <a:ext cx="6260853" cy="841453"/>
          </a:xfrm>
          <a:prstGeom prst="rect">
            <a:avLst/>
          </a:prstGeom>
          <a:solidFill>
            <a:schemeClr val="bg1"/>
          </a:solidFill>
          <a:ln w="571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a:p>
        </p:txBody>
      </p:sp>
      <p:sp>
        <p:nvSpPr>
          <p:cNvPr id="8" name="文本框 7"/>
          <p:cNvSpPr txBox="1"/>
          <p:nvPr/>
        </p:nvSpPr>
        <p:spPr>
          <a:xfrm>
            <a:off x="1877650" y="5019825"/>
            <a:ext cx="609600" cy="369332"/>
          </a:xfrm>
          <a:prstGeom prst="rect">
            <a:avLst/>
          </a:prstGeom>
          <a:noFill/>
        </p:spPr>
        <p:txBody>
          <a:bodyPr wrap="square" rtlCol="0">
            <a:spAutoFit/>
          </a:bodyPr>
          <a:lstStyle/>
          <a:p>
            <a:r>
              <a:rPr lang="zh-CN" altLang="en-US" b="1" dirty="0">
                <a:solidFill>
                  <a:srgbClr val="FF0000"/>
                </a:solidFill>
                <a:effectLst>
                  <a:outerShdw blurRad="38100" dist="38100" dir="2700000" algn="tl">
                    <a:srgbClr val="000000">
                      <a:alpha val="43137"/>
                    </a:srgbClr>
                  </a:outerShdw>
                </a:effectLst>
              </a:rPr>
              <a:t>*</a:t>
            </a:r>
            <a:endParaRPr lang="en-US" altLang="zh-CN" b="1" dirty="0">
              <a:solidFill>
                <a:srgbClr val="FF0000"/>
              </a:solidFill>
              <a:effectLst>
                <a:outerShdw blurRad="38100" dist="38100" dir="2700000" algn="tl">
                  <a:srgbClr val="000000">
                    <a:alpha val="43137"/>
                  </a:srgbClr>
                </a:outerShdw>
              </a:effectLst>
            </a:endParaRPr>
          </a:p>
        </p:txBody>
      </p:sp>
      <p:pic>
        <p:nvPicPr>
          <p:cNvPr id="15" name="Picture 10"/>
          <p:cNvPicPr>
            <a:picLocks noChangeAspect="1" noChangeArrowheads="1"/>
          </p:cNvPicPr>
          <p:nvPr/>
        </p:nvPicPr>
        <p:blipFill>
          <a:blip r:embed="rId3" cstate="print"/>
          <a:srcRect/>
          <a:stretch>
            <a:fillRect/>
          </a:stretch>
        </p:blipFill>
        <p:spPr bwMode="auto">
          <a:xfrm>
            <a:off x="681616" y="1191053"/>
            <a:ext cx="1609002" cy="1591489"/>
          </a:xfrm>
          <a:prstGeom prst="rect">
            <a:avLst/>
          </a:prstGeom>
          <a:noFill/>
          <a:ln w="9525">
            <a:noFill/>
            <a:miter lim="800000"/>
            <a:headEnd/>
            <a:tailEnd/>
          </a:ln>
        </p:spPr>
      </p:pic>
      <p:pic>
        <p:nvPicPr>
          <p:cNvPr id="4" name="图片 3"/>
          <p:cNvPicPr>
            <a:picLocks noChangeAspect="1"/>
          </p:cNvPicPr>
          <p:nvPr/>
        </p:nvPicPr>
        <p:blipFill>
          <a:blip r:embed="rId4"/>
          <a:stretch>
            <a:fillRect/>
          </a:stretch>
        </p:blipFill>
        <p:spPr>
          <a:xfrm>
            <a:off x="6000886" y="1219243"/>
            <a:ext cx="1672409" cy="933043"/>
          </a:xfrm>
          <a:prstGeom prst="rect">
            <a:avLst/>
          </a:prstGeom>
        </p:spPr>
      </p:pic>
      <p:pic>
        <p:nvPicPr>
          <p:cNvPr id="19" name="图片 18"/>
          <p:cNvPicPr>
            <a:picLocks noChangeAspect="1"/>
          </p:cNvPicPr>
          <p:nvPr/>
        </p:nvPicPr>
        <p:blipFill>
          <a:blip r:embed="rId4"/>
          <a:stretch>
            <a:fillRect/>
          </a:stretch>
        </p:blipFill>
        <p:spPr>
          <a:xfrm>
            <a:off x="6191325" y="1540089"/>
            <a:ext cx="1672409" cy="984608"/>
          </a:xfrm>
          <a:prstGeom prst="rect">
            <a:avLst/>
          </a:prstGeom>
        </p:spPr>
      </p:pic>
      <p:pic>
        <p:nvPicPr>
          <p:cNvPr id="20" name="图片 19"/>
          <p:cNvPicPr>
            <a:picLocks noChangeAspect="1"/>
          </p:cNvPicPr>
          <p:nvPr/>
        </p:nvPicPr>
        <p:blipFill>
          <a:blip r:embed="rId4"/>
          <a:stretch>
            <a:fillRect/>
          </a:stretch>
        </p:blipFill>
        <p:spPr>
          <a:xfrm>
            <a:off x="6535772" y="1838744"/>
            <a:ext cx="1672409" cy="972283"/>
          </a:xfrm>
          <a:prstGeom prst="rect">
            <a:avLst/>
          </a:prstGeom>
        </p:spPr>
      </p:pic>
      <p:sp>
        <p:nvSpPr>
          <p:cNvPr id="23" name="文本框 22"/>
          <p:cNvSpPr txBox="1"/>
          <p:nvPr/>
        </p:nvSpPr>
        <p:spPr>
          <a:xfrm>
            <a:off x="6730161" y="3305547"/>
            <a:ext cx="2109781" cy="646331"/>
          </a:xfrm>
          <a:prstGeom prst="rect">
            <a:avLst/>
          </a:prstGeom>
          <a:noFill/>
        </p:spPr>
        <p:txBody>
          <a:bodyPr wrap="square" rtlCol="0">
            <a:spAutoFit/>
          </a:bodyPr>
          <a:lstStyle/>
          <a:p>
            <a:r>
              <a:rPr lang="en-US" altLang="zh-CN" dirty="0"/>
              <a:t>One Geo Image Time series Offset</a:t>
            </a:r>
            <a:endParaRPr lang="zh-CN" altLang="en-US" dirty="0"/>
          </a:p>
        </p:txBody>
      </p:sp>
      <p:cxnSp>
        <p:nvCxnSpPr>
          <p:cNvPr id="27" name="直接箭头连接符 26"/>
          <p:cNvCxnSpPr/>
          <p:nvPr/>
        </p:nvCxnSpPr>
        <p:spPr>
          <a:xfrm flipH="1">
            <a:off x="3354950" y="2471182"/>
            <a:ext cx="726909" cy="7326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2182450" y="3344141"/>
            <a:ext cx="1822555" cy="646331"/>
          </a:xfrm>
          <a:prstGeom prst="rect">
            <a:avLst/>
          </a:prstGeom>
          <a:noFill/>
        </p:spPr>
        <p:txBody>
          <a:bodyPr wrap="square" rtlCol="0">
            <a:spAutoFit/>
          </a:bodyPr>
          <a:lstStyle/>
          <a:p>
            <a:r>
              <a:rPr lang="en-US" altLang="zh-CN" dirty="0"/>
              <a:t>Dual-Geo Image pair offset</a:t>
            </a:r>
            <a:endParaRPr lang="zh-CN" altLang="en-US" dirty="0"/>
          </a:p>
        </p:txBody>
      </p:sp>
      <p:cxnSp>
        <p:nvCxnSpPr>
          <p:cNvPr id="26" name="直接箭头连接符 25"/>
          <p:cNvCxnSpPr/>
          <p:nvPr/>
        </p:nvCxnSpPr>
        <p:spPr>
          <a:xfrm flipH="1">
            <a:off x="5099600" y="1838745"/>
            <a:ext cx="893780"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1525505" y="2837525"/>
            <a:ext cx="962440" cy="5057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4"/>
          <a:stretch>
            <a:fillRect/>
          </a:stretch>
        </p:blipFill>
        <p:spPr>
          <a:xfrm>
            <a:off x="3259060" y="1511331"/>
            <a:ext cx="1672409" cy="1039627"/>
          </a:xfrm>
          <a:prstGeom prst="rect">
            <a:avLst/>
          </a:prstGeom>
        </p:spPr>
      </p:pic>
      <p:sp>
        <p:nvSpPr>
          <p:cNvPr id="12" name="矩形 11"/>
          <p:cNvSpPr/>
          <p:nvPr/>
        </p:nvSpPr>
        <p:spPr>
          <a:xfrm>
            <a:off x="3273794" y="1521490"/>
            <a:ext cx="1665182" cy="1029468"/>
          </a:xfrm>
          <a:prstGeom prst="rect">
            <a:avLst/>
          </a:prstGeom>
          <a:solidFill>
            <a:schemeClr val="bg1">
              <a:lumMod val="65000"/>
              <a:alpha val="81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箭头连接符 30"/>
          <p:cNvCxnSpPr/>
          <p:nvPr/>
        </p:nvCxnSpPr>
        <p:spPr>
          <a:xfrm>
            <a:off x="7097416" y="2782542"/>
            <a:ext cx="0" cy="4894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2850751" y="4276470"/>
            <a:ext cx="1822555" cy="369332"/>
          </a:xfrm>
          <a:prstGeom prst="rect">
            <a:avLst/>
          </a:prstGeom>
          <a:noFill/>
        </p:spPr>
        <p:txBody>
          <a:bodyPr wrap="square" rtlCol="0">
            <a:spAutoFit/>
          </a:bodyPr>
          <a:lstStyle/>
          <a:p>
            <a:r>
              <a:rPr lang="en-US" altLang="zh-CN" dirty="0"/>
              <a:t>CTH First Guess</a:t>
            </a:r>
            <a:endParaRPr lang="zh-CN" altLang="en-US" dirty="0"/>
          </a:p>
        </p:txBody>
      </p:sp>
      <p:sp>
        <p:nvSpPr>
          <p:cNvPr id="33" name="文本框 32"/>
          <p:cNvSpPr txBox="1"/>
          <p:nvPr/>
        </p:nvSpPr>
        <p:spPr>
          <a:xfrm>
            <a:off x="5385443" y="4276470"/>
            <a:ext cx="3573327" cy="646331"/>
          </a:xfrm>
          <a:prstGeom prst="rect">
            <a:avLst/>
          </a:prstGeom>
          <a:noFill/>
        </p:spPr>
        <p:txBody>
          <a:bodyPr wrap="square" rtlCol="0">
            <a:spAutoFit/>
          </a:bodyPr>
          <a:lstStyle/>
          <a:p>
            <a:r>
              <a:rPr lang="en-US" altLang="zh-CN" dirty="0"/>
              <a:t>CMV First Guess</a:t>
            </a:r>
          </a:p>
          <a:p>
            <a:r>
              <a:rPr lang="zh-CN" altLang="en-US" dirty="0"/>
              <a:t>（</a:t>
            </a:r>
            <a:r>
              <a:rPr lang="en-US" altLang="zh-CN" dirty="0"/>
              <a:t>Speed</a:t>
            </a:r>
            <a:r>
              <a:rPr lang="zh-CN" altLang="en-US" dirty="0"/>
              <a:t>，</a:t>
            </a:r>
            <a:r>
              <a:rPr lang="en-US" altLang="zh-CN" dirty="0"/>
              <a:t>Height</a:t>
            </a:r>
            <a:r>
              <a:rPr lang="zh-CN" altLang="en-US" dirty="0"/>
              <a:t>，</a:t>
            </a:r>
            <a:r>
              <a:rPr lang="en-US" altLang="zh-CN" dirty="0"/>
              <a:t>Direction</a:t>
            </a:r>
            <a:r>
              <a:rPr lang="zh-CN" altLang="en-US" dirty="0"/>
              <a:t>）</a:t>
            </a:r>
          </a:p>
        </p:txBody>
      </p:sp>
      <p:cxnSp>
        <p:nvCxnSpPr>
          <p:cNvPr id="34" name="直接箭头连接符 33"/>
          <p:cNvCxnSpPr/>
          <p:nvPr/>
        </p:nvCxnSpPr>
        <p:spPr>
          <a:xfrm>
            <a:off x="7097416" y="3828828"/>
            <a:ext cx="0" cy="4476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3562888" y="3828828"/>
            <a:ext cx="0" cy="5707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4403395" y="4465826"/>
            <a:ext cx="10094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2732715" y="3914677"/>
            <a:ext cx="39132" cy="14177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4673306" y="6488668"/>
            <a:ext cx="5155470" cy="369332"/>
          </a:xfrm>
          <a:prstGeom prst="rect">
            <a:avLst/>
          </a:prstGeom>
        </p:spPr>
        <p:txBody>
          <a:bodyPr wrap="square">
            <a:spAutoFit/>
          </a:bodyPr>
          <a:lstStyle/>
          <a:p>
            <a:r>
              <a:rPr lang="en-US" altLang="zh-CN" dirty="0"/>
              <a:t>Dual-Geo CMV</a:t>
            </a:r>
            <a:r>
              <a:rPr lang="zh-CN" altLang="en-US" dirty="0"/>
              <a:t>（</a:t>
            </a:r>
            <a:r>
              <a:rPr lang="en-US" altLang="zh-CN" dirty="0"/>
              <a:t>Speed</a:t>
            </a:r>
            <a:r>
              <a:rPr lang="zh-CN" altLang="en-US" dirty="0"/>
              <a:t>，</a:t>
            </a:r>
            <a:r>
              <a:rPr lang="en-US" altLang="zh-CN" dirty="0"/>
              <a:t>Height</a:t>
            </a:r>
            <a:r>
              <a:rPr lang="zh-CN" altLang="en-US" dirty="0"/>
              <a:t>，</a:t>
            </a:r>
            <a:r>
              <a:rPr lang="en-US" altLang="zh-CN" dirty="0"/>
              <a:t>Direction</a:t>
            </a:r>
            <a:r>
              <a:rPr lang="zh-CN" altLang="en-US" dirty="0"/>
              <a:t>）</a:t>
            </a:r>
          </a:p>
        </p:txBody>
      </p:sp>
      <p:cxnSp>
        <p:nvCxnSpPr>
          <p:cNvPr id="63" name="直接箭头连接符 62"/>
          <p:cNvCxnSpPr/>
          <p:nvPr/>
        </p:nvCxnSpPr>
        <p:spPr>
          <a:xfrm>
            <a:off x="8425473" y="3835553"/>
            <a:ext cx="5907" cy="14840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2971910" y="5319620"/>
            <a:ext cx="5868032" cy="923330"/>
          </a:xfrm>
          <a:prstGeom prst="rect">
            <a:avLst/>
          </a:prstGeom>
        </p:spPr>
        <p:txBody>
          <a:bodyPr wrap="square">
            <a:spAutoFit/>
          </a:bodyPr>
          <a:lstStyle/>
          <a:p>
            <a:r>
              <a:rPr lang="zh-CN" altLang="en-US" dirty="0"/>
              <a:t>*</a:t>
            </a:r>
            <a:r>
              <a:rPr lang="en-US" altLang="zh-CN" dirty="0"/>
              <a:t>INR correction</a:t>
            </a:r>
          </a:p>
          <a:p>
            <a:r>
              <a:rPr lang="en-US" altLang="zh-CN" dirty="0"/>
              <a:t>                 </a:t>
            </a:r>
            <a:r>
              <a:rPr lang="zh-CN" altLang="en-US" dirty="0"/>
              <a:t>*</a:t>
            </a:r>
            <a:r>
              <a:rPr lang="en-US" altLang="zh-CN" dirty="0"/>
              <a:t>Cloud movement correction</a:t>
            </a:r>
          </a:p>
          <a:p>
            <a:r>
              <a:rPr lang="en-US" altLang="zh-CN" dirty="0"/>
              <a:t>                               *CTH correction</a:t>
            </a:r>
          </a:p>
        </p:txBody>
      </p:sp>
      <p:sp>
        <p:nvSpPr>
          <p:cNvPr id="78" name="文本框 77"/>
          <p:cNvSpPr txBox="1"/>
          <p:nvPr/>
        </p:nvSpPr>
        <p:spPr>
          <a:xfrm>
            <a:off x="0" y="6507094"/>
            <a:ext cx="5953675" cy="276999"/>
          </a:xfrm>
          <a:prstGeom prst="rect">
            <a:avLst/>
          </a:prstGeom>
          <a:noFill/>
        </p:spPr>
        <p:txBody>
          <a:bodyPr wrap="square" rtlCol="0">
            <a:spAutoFit/>
          </a:bodyPr>
          <a:lstStyle/>
          <a:p>
            <a:r>
              <a:rPr lang="zh-CN" altLang="en-US" sz="1200" dirty="0"/>
              <a:t>*</a:t>
            </a:r>
            <a:r>
              <a:rPr lang="en-US" altLang="zh-CN" sz="1200" dirty="0"/>
              <a:t>Iteration Based On Satellite Orbit and Attitude</a:t>
            </a:r>
            <a:endParaRPr lang="zh-CN" altLang="en-US" sz="1200" dirty="0"/>
          </a:p>
        </p:txBody>
      </p:sp>
      <p:cxnSp>
        <p:nvCxnSpPr>
          <p:cNvPr id="79" name="直接箭头连接符 78"/>
          <p:cNvCxnSpPr/>
          <p:nvPr/>
        </p:nvCxnSpPr>
        <p:spPr>
          <a:xfrm>
            <a:off x="7172106" y="6173909"/>
            <a:ext cx="0" cy="4476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959884" y="871697"/>
            <a:ext cx="1325421" cy="369332"/>
          </a:xfrm>
          <a:prstGeom prst="rect">
            <a:avLst/>
          </a:prstGeom>
          <a:noFill/>
        </p:spPr>
        <p:txBody>
          <a:bodyPr wrap="square" rtlCol="0">
            <a:spAutoFit/>
          </a:bodyPr>
          <a:lstStyle/>
          <a:p>
            <a:r>
              <a:rPr lang="en-US" altLang="zh-CN" dirty="0" err="1"/>
              <a:t>WestSat</a:t>
            </a:r>
            <a:endParaRPr lang="en-US" altLang="zh-CN" dirty="0"/>
          </a:p>
        </p:txBody>
      </p:sp>
      <p:cxnSp>
        <p:nvCxnSpPr>
          <p:cNvPr id="81" name="直接箭头连接符 80"/>
          <p:cNvCxnSpPr/>
          <p:nvPr/>
        </p:nvCxnSpPr>
        <p:spPr>
          <a:xfrm>
            <a:off x="7110732" y="4826390"/>
            <a:ext cx="0" cy="4476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2" name="文本框 81"/>
          <p:cNvSpPr txBox="1"/>
          <p:nvPr/>
        </p:nvSpPr>
        <p:spPr>
          <a:xfrm>
            <a:off x="6359198" y="846832"/>
            <a:ext cx="1131241" cy="369332"/>
          </a:xfrm>
          <a:prstGeom prst="rect">
            <a:avLst/>
          </a:prstGeom>
          <a:noFill/>
        </p:spPr>
        <p:txBody>
          <a:bodyPr wrap="square" rtlCol="0">
            <a:spAutoFit/>
          </a:bodyPr>
          <a:lstStyle/>
          <a:p>
            <a:r>
              <a:rPr lang="en-US" altLang="zh-CN" dirty="0" err="1"/>
              <a:t>EastSat</a:t>
            </a:r>
            <a:endParaRPr lang="zh-CN" altLang="en-US" dirty="0"/>
          </a:p>
        </p:txBody>
      </p:sp>
      <p:sp>
        <p:nvSpPr>
          <p:cNvPr id="83" name="文本框 82"/>
          <p:cNvSpPr txBox="1"/>
          <p:nvPr/>
        </p:nvSpPr>
        <p:spPr>
          <a:xfrm>
            <a:off x="3259060" y="900620"/>
            <a:ext cx="2126383" cy="646331"/>
          </a:xfrm>
          <a:prstGeom prst="rect">
            <a:avLst/>
          </a:prstGeom>
          <a:noFill/>
        </p:spPr>
        <p:txBody>
          <a:bodyPr wrap="square" rtlCol="0">
            <a:spAutoFit/>
          </a:bodyPr>
          <a:lstStyle/>
          <a:p>
            <a:r>
              <a:rPr lang="en-US" altLang="zh-CN" dirty="0" err="1"/>
              <a:t>EastSat</a:t>
            </a:r>
            <a:endParaRPr lang="en-US" altLang="zh-CN" dirty="0"/>
          </a:p>
          <a:p>
            <a:r>
              <a:rPr lang="zh-CN" altLang="en-US" dirty="0"/>
              <a:t>（</a:t>
            </a:r>
            <a:r>
              <a:rPr lang="en-US" altLang="zh-CN" dirty="0"/>
              <a:t>time synchronous</a:t>
            </a:r>
            <a:r>
              <a:rPr lang="zh-CN" altLang="en-US" dirty="0"/>
              <a:t>）</a:t>
            </a:r>
          </a:p>
        </p:txBody>
      </p:sp>
      <p:sp>
        <p:nvSpPr>
          <p:cNvPr id="85" name="标题 1"/>
          <p:cNvSpPr>
            <a:spLocks noGrp="1"/>
          </p:cNvSpPr>
          <p:nvPr>
            <p:ph type="title"/>
          </p:nvPr>
        </p:nvSpPr>
        <p:spPr>
          <a:xfrm>
            <a:off x="442417" y="102149"/>
            <a:ext cx="8516353" cy="602807"/>
          </a:xfrm>
        </p:spPr>
        <p:txBody>
          <a:bodyPr>
            <a:normAutofit/>
          </a:bodyPr>
          <a:lstStyle/>
          <a:p>
            <a:r>
              <a:rPr lang="en-US" altLang="zh-CN" sz="3600" dirty="0">
                <a:latin typeface="Arial" panose="020B0604020202020204" pitchFamily="34" charset="0"/>
                <a:ea typeface="楷体_GB2312"/>
                <a:cs typeface="Arial" panose="020B0604020202020204" pitchFamily="34" charset="0"/>
              </a:rPr>
              <a:t>Diagram of </a:t>
            </a:r>
            <a:r>
              <a:rPr lang="en-US" altLang="zh-CN" sz="3600" dirty="0" err="1">
                <a:latin typeface="Arial" panose="020B0604020202020204" pitchFamily="34" charset="0"/>
                <a:ea typeface="楷体_GB2312"/>
                <a:cs typeface="Arial" panose="020B0604020202020204" pitchFamily="34" charset="0"/>
              </a:rPr>
              <a:t>FengYun</a:t>
            </a:r>
            <a:r>
              <a:rPr lang="en-US" altLang="zh-CN" sz="3600" dirty="0">
                <a:latin typeface="Arial" panose="020B0604020202020204" pitchFamily="34" charset="0"/>
                <a:ea typeface="楷体_GB2312"/>
                <a:cs typeface="Arial" panose="020B0604020202020204" pitchFamily="34" charset="0"/>
              </a:rPr>
              <a:t> Dual-Geo CMV</a:t>
            </a:r>
            <a:endParaRPr lang="zh-CN" altLang="en-US" sz="3600" dirty="0">
              <a:latin typeface="Arial" panose="020B0604020202020204" pitchFamily="34" charset="0"/>
              <a:ea typeface="楷体_GB2312"/>
              <a:cs typeface="Arial" panose="020B0604020202020204" pitchFamily="34" charset="0"/>
            </a:endParaRPr>
          </a:p>
        </p:txBody>
      </p:sp>
    </p:spTree>
    <p:extLst>
      <p:ext uri="{BB962C8B-B14F-4D97-AF65-F5344CB8AC3E}">
        <p14:creationId xmlns:p14="http://schemas.microsoft.com/office/powerpoint/2010/main" val="2054229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1E93C55-5767-481D-BB53-8F0F2C8A51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011" y="2005214"/>
            <a:ext cx="2681056" cy="1072422"/>
          </a:xfrm>
          <a:prstGeom prst="rect">
            <a:avLst/>
          </a:prstGeom>
        </p:spPr>
      </p:pic>
      <p:pic>
        <p:nvPicPr>
          <p:cNvPr id="7" name="图片 6">
            <a:extLst>
              <a:ext uri="{FF2B5EF4-FFF2-40B4-BE49-F238E27FC236}">
                <a16:creationId xmlns:a16="http://schemas.microsoft.com/office/drawing/2014/main" xmlns="" id="{6B318929-9531-4664-AA58-0A304009D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011" y="3319108"/>
            <a:ext cx="2681056" cy="1072422"/>
          </a:xfrm>
          <a:prstGeom prst="rect">
            <a:avLst/>
          </a:prstGeom>
        </p:spPr>
      </p:pic>
      <p:pic>
        <p:nvPicPr>
          <p:cNvPr id="9" name="图片 8">
            <a:extLst>
              <a:ext uri="{FF2B5EF4-FFF2-40B4-BE49-F238E27FC236}">
                <a16:creationId xmlns:a16="http://schemas.microsoft.com/office/drawing/2014/main" xmlns="" id="{030CADA0-57FC-43B0-8799-9AC149104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010" y="4633002"/>
            <a:ext cx="2681057" cy="1072423"/>
          </a:xfrm>
          <a:prstGeom prst="rect">
            <a:avLst/>
          </a:prstGeom>
        </p:spPr>
      </p:pic>
      <p:pic>
        <p:nvPicPr>
          <p:cNvPr id="11" name="图片 10">
            <a:extLst>
              <a:ext uri="{FF2B5EF4-FFF2-40B4-BE49-F238E27FC236}">
                <a16:creationId xmlns:a16="http://schemas.microsoft.com/office/drawing/2014/main" xmlns="" id="{B27A3327-D779-4B51-BA39-22B1865262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1507" y="126051"/>
            <a:ext cx="2681056" cy="1072422"/>
          </a:xfrm>
          <a:prstGeom prst="rect">
            <a:avLst/>
          </a:prstGeom>
        </p:spPr>
      </p:pic>
      <p:pic>
        <p:nvPicPr>
          <p:cNvPr id="13" name="图片 12">
            <a:extLst>
              <a:ext uri="{FF2B5EF4-FFF2-40B4-BE49-F238E27FC236}">
                <a16:creationId xmlns:a16="http://schemas.microsoft.com/office/drawing/2014/main" xmlns="" id="{EC0810F8-ABB9-4C3E-8615-8112283CF2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507" y="1254183"/>
            <a:ext cx="2681056" cy="1072423"/>
          </a:xfrm>
          <a:prstGeom prst="rect">
            <a:avLst/>
          </a:prstGeom>
        </p:spPr>
      </p:pic>
      <p:pic>
        <p:nvPicPr>
          <p:cNvPr id="15" name="图片 14">
            <a:extLst>
              <a:ext uri="{FF2B5EF4-FFF2-40B4-BE49-F238E27FC236}">
                <a16:creationId xmlns:a16="http://schemas.microsoft.com/office/drawing/2014/main" xmlns="" id="{FE827EDD-16F9-453F-BC88-572EC75794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1507" y="2412057"/>
            <a:ext cx="2681056" cy="1072422"/>
          </a:xfrm>
          <a:prstGeom prst="rect">
            <a:avLst/>
          </a:prstGeom>
        </p:spPr>
      </p:pic>
      <p:pic>
        <p:nvPicPr>
          <p:cNvPr id="17" name="图片 16">
            <a:extLst>
              <a:ext uri="{FF2B5EF4-FFF2-40B4-BE49-F238E27FC236}">
                <a16:creationId xmlns:a16="http://schemas.microsoft.com/office/drawing/2014/main" xmlns="" id="{84BC2197-B654-47EC-8FB7-6159BC10D7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1507" y="3549504"/>
            <a:ext cx="2681056" cy="1072423"/>
          </a:xfrm>
          <a:prstGeom prst="rect">
            <a:avLst/>
          </a:prstGeom>
        </p:spPr>
      </p:pic>
      <p:pic>
        <p:nvPicPr>
          <p:cNvPr id="19" name="图片 18">
            <a:extLst>
              <a:ext uri="{FF2B5EF4-FFF2-40B4-BE49-F238E27FC236}">
                <a16:creationId xmlns:a16="http://schemas.microsoft.com/office/drawing/2014/main" xmlns="" id="{DFDFB36F-F65E-4135-863B-859096405B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5841507" y="4705176"/>
            <a:ext cx="2681056" cy="1072422"/>
          </a:xfrm>
          <a:prstGeom prst="rect">
            <a:avLst/>
          </a:prstGeom>
        </p:spPr>
      </p:pic>
      <p:sp>
        <p:nvSpPr>
          <p:cNvPr id="20" name="文本框 19">
            <a:extLst>
              <a:ext uri="{FF2B5EF4-FFF2-40B4-BE49-F238E27FC236}">
                <a16:creationId xmlns:a16="http://schemas.microsoft.com/office/drawing/2014/main" xmlns="" id="{8073FBFB-4FE4-4B0D-B5E3-FD9639C5F836}"/>
              </a:ext>
            </a:extLst>
          </p:cNvPr>
          <p:cNvSpPr txBox="1"/>
          <p:nvPr/>
        </p:nvSpPr>
        <p:spPr>
          <a:xfrm>
            <a:off x="870011" y="6120216"/>
            <a:ext cx="8149702" cy="646331"/>
          </a:xfrm>
          <a:prstGeom prst="rect">
            <a:avLst/>
          </a:prstGeom>
          <a:noFill/>
        </p:spPr>
        <p:txBody>
          <a:bodyPr wrap="square" rtlCol="0">
            <a:spAutoFit/>
          </a:bodyPr>
          <a:lstStyle/>
          <a:p>
            <a:r>
              <a:rPr lang="en-US" altLang="zh-CN" dirty="0"/>
              <a:t>FY-2E  86E hourly                                                              FY-2F  112E 6 minute interval</a:t>
            </a:r>
            <a:endParaRPr lang="zh-CN" altLang="en-US" dirty="0"/>
          </a:p>
          <a:p>
            <a:r>
              <a:rPr lang="en-US" altLang="zh-CN" dirty="0"/>
              <a:t>  </a:t>
            </a:r>
            <a:endParaRPr lang="zh-CN" altLang="en-US" dirty="0"/>
          </a:p>
        </p:txBody>
      </p:sp>
      <p:cxnSp>
        <p:nvCxnSpPr>
          <p:cNvPr id="23" name="直接箭头连接符 22">
            <a:extLst>
              <a:ext uri="{FF2B5EF4-FFF2-40B4-BE49-F238E27FC236}">
                <a16:creationId xmlns:a16="http://schemas.microsoft.com/office/drawing/2014/main" xmlns="" id="{FF8FA7C0-07CD-4ACA-8350-52C51C2221EC}"/>
              </a:ext>
            </a:extLst>
          </p:cNvPr>
          <p:cNvCxnSpPr>
            <a:cxnSpLocks/>
          </p:cNvCxnSpPr>
          <p:nvPr/>
        </p:nvCxnSpPr>
        <p:spPr>
          <a:xfrm flipH="1">
            <a:off x="3693111" y="1012054"/>
            <a:ext cx="2050742" cy="1638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xmlns="" id="{42BB50D9-DA33-4055-8505-3A6ACC91B25E}"/>
              </a:ext>
            </a:extLst>
          </p:cNvPr>
          <p:cNvSpPr txBox="1"/>
          <p:nvPr/>
        </p:nvSpPr>
        <p:spPr>
          <a:xfrm rot="19353992">
            <a:off x="4309656" y="1600940"/>
            <a:ext cx="1473694" cy="369332"/>
          </a:xfrm>
          <a:prstGeom prst="rect">
            <a:avLst/>
          </a:prstGeom>
          <a:noFill/>
        </p:spPr>
        <p:txBody>
          <a:bodyPr wrap="square" rtlCol="0">
            <a:spAutoFit/>
          </a:bodyPr>
          <a:lstStyle/>
          <a:p>
            <a:r>
              <a:rPr lang="en-US" altLang="zh-CN" dirty="0"/>
              <a:t>Dt&lt;60s</a:t>
            </a:r>
            <a:endParaRPr lang="zh-CN" altLang="en-US" dirty="0"/>
          </a:p>
        </p:txBody>
      </p:sp>
      <p:sp>
        <p:nvSpPr>
          <p:cNvPr id="26" name="文本框 25">
            <a:extLst>
              <a:ext uri="{FF2B5EF4-FFF2-40B4-BE49-F238E27FC236}">
                <a16:creationId xmlns:a16="http://schemas.microsoft.com/office/drawing/2014/main" xmlns="" id="{23F4F32F-ABBC-4452-8AE6-11DE52D36BD0}"/>
              </a:ext>
            </a:extLst>
          </p:cNvPr>
          <p:cNvSpPr txBox="1"/>
          <p:nvPr/>
        </p:nvSpPr>
        <p:spPr>
          <a:xfrm>
            <a:off x="306018" y="57992"/>
            <a:ext cx="5437835" cy="1384995"/>
          </a:xfrm>
          <a:prstGeom prst="rect">
            <a:avLst/>
          </a:prstGeom>
          <a:noFill/>
        </p:spPr>
        <p:txBody>
          <a:bodyPr wrap="none" rtlCol="0">
            <a:spAutoFit/>
          </a:bodyPr>
          <a:lstStyle/>
          <a:p>
            <a:r>
              <a:rPr lang="en-US" altLang="zh-CN" sz="2800" b="1" dirty="0"/>
              <a:t>Satellite observations for this study</a:t>
            </a:r>
            <a:endParaRPr lang="zh-CN" altLang="en-US" sz="2800" b="1" dirty="0"/>
          </a:p>
          <a:p>
            <a:r>
              <a:rPr lang="en-US" altLang="zh-CN" sz="2800" b="1" dirty="0"/>
              <a:t>Typhoon </a:t>
            </a:r>
            <a:r>
              <a:rPr lang="en-US" altLang="zh-CN" sz="2800" b="1" dirty="0" err="1"/>
              <a:t>Hato</a:t>
            </a:r>
            <a:r>
              <a:rPr lang="en-US" altLang="zh-CN" sz="2800" b="1" dirty="0"/>
              <a:t>,  Aug 22-23,2017</a:t>
            </a:r>
          </a:p>
          <a:p>
            <a:r>
              <a:rPr lang="en-US" altLang="zh-CN" sz="2800" b="1" dirty="0"/>
              <a:t>A maximum category 10 storm</a:t>
            </a:r>
          </a:p>
        </p:txBody>
      </p:sp>
    </p:spTree>
    <p:extLst>
      <p:ext uri="{BB962C8B-B14F-4D97-AF65-F5344CB8AC3E}">
        <p14:creationId xmlns:p14="http://schemas.microsoft.com/office/powerpoint/2010/main" val="27130158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CDEDB54-7A8B-47CA-8DF7-062891C68837}"/>
              </a:ext>
            </a:extLst>
          </p:cNvPr>
          <p:cNvSpPr>
            <a:spLocks noGrp="1"/>
          </p:cNvSpPr>
          <p:nvPr>
            <p:ph type="title"/>
          </p:nvPr>
        </p:nvSpPr>
        <p:spPr/>
        <p:txBody>
          <a:bodyPr/>
          <a:lstStyle/>
          <a:p>
            <a:r>
              <a:rPr lang="en-US" altLang="zh-CN" dirty="0"/>
              <a:t>1.Image tracking:</a:t>
            </a:r>
            <a:endParaRPr lang="zh-CN" altLang="en-US" dirty="0"/>
          </a:p>
        </p:txBody>
      </p:sp>
      <p:pic>
        <p:nvPicPr>
          <p:cNvPr id="4" name="图片 3">
            <a:extLst>
              <a:ext uri="{FF2B5EF4-FFF2-40B4-BE49-F238E27FC236}">
                <a16:creationId xmlns:a16="http://schemas.microsoft.com/office/drawing/2014/main" xmlns="" id="{C565F77E-1C4E-4B73-8274-E4A7D0D74136}"/>
              </a:ext>
            </a:extLst>
          </p:cNvPr>
          <p:cNvPicPr>
            <a:picLocks noChangeAspect="1"/>
          </p:cNvPicPr>
          <p:nvPr/>
        </p:nvPicPr>
        <p:blipFill>
          <a:blip r:embed="rId2"/>
          <a:stretch>
            <a:fillRect/>
          </a:stretch>
        </p:blipFill>
        <p:spPr>
          <a:xfrm>
            <a:off x="737507" y="1790362"/>
            <a:ext cx="3200400" cy="2571750"/>
          </a:xfrm>
          <a:prstGeom prst="rect">
            <a:avLst/>
          </a:prstGeom>
        </p:spPr>
      </p:pic>
      <p:pic>
        <p:nvPicPr>
          <p:cNvPr id="5" name="图片 4">
            <a:extLst>
              <a:ext uri="{FF2B5EF4-FFF2-40B4-BE49-F238E27FC236}">
                <a16:creationId xmlns:a16="http://schemas.microsoft.com/office/drawing/2014/main" xmlns="" id="{CB54F844-93F3-4F97-8345-B626388CB6DB}"/>
              </a:ext>
            </a:extLst>
          </p:cNvPr>
          <p:cNvPicPr>
            <a:picLocks noChangeAspect="1"/>
          </p:cNvPicPr>
          <p:nvPr/>
        </p:nvPicPr>
        <p:blipFill>
          <a:blip r:embed="rId3"/>
          <a:stretch>
            <a:fillRect/>
          </a:stretch>
        </p:blipFill>
        <p:spPr>
          <a:xfrm>
            <a:off x="4590369" y="1809412"/>
            <a:ext cx="3228975" cy="2552700"/>
          </a:xfrm>
          <a:prstGeom prst="rect">
            <a:avLst/>
          </a:prstGeom>
        </p:spPr>
      </p:pic>
      <p:sp>
        <p:nvSpPr>
          <p:cNvPr id="6" name="矩形 5">
            <a:extLst>
              <a:ext uri="{FF2B5EF4-FFF2-40B4-BE49-F238E27FC236}">
                <a16:creationId xmlns:a16="http://schemas.microsoft.com/office/drawing/2014/main" xmlns="" id="{A0E62D2B-C183-4F36-993B-E147A92A5EC6}"/>
              </a:ext>
            </a:extLst>
          </p:cNvPr>
          <p:cNvSpPr/>
          <p:nvPr/>
        </p:nvSpPr>
        <p:spPr>
          <a:xfrm>
            <a:off x="1304246" y="2560754"/>
            <a:ext cx="546326" cy="5551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xmlns="" id="{F7C1E1A0-8C09-42EB-A489-F36C094C8E93}"/>
              </a:ext>
            </a:extLst>
          </p:cNvPr>
          <p:cNvSpPr/>
          <p:nvPr/>
        </p:nvSpPr>
        <p:spPr>
          <a:xfrm>
            <a:off x="5429931" y="2494761"/>
            <a:ext cx="546326" cy="5551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上弧形 15">
            <a:extLst>
              <a:ext uri="{FF2B5EF4-FFF2-40B4-BE49-F238E27FC236}">
                <a16:creationId xmlns:a16="http://schemas.microsoft.com/office/drawing/2014/main" xmlns="" id="{DB0E7D6F-1721-4C33-BC58-9B66AE9E69EE}"/>
              </a:ext>
            </a:extLst>
          </p:cNvPr>
          <p:cNvSpPr/>
          <p:nvPr/>
        </p:nvSpPr>
        <p:spPr>
          <a:xfrm>
            <a:off x="2337707" y="1591016"/>
            <a:ext cx="3322864" cy="75111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文本框 16">
            <a:extLst>
              <a:ext uri="{FF2B5EF4-FFF2-40B4-BE49-F238E27FC236}">
                <a16:creationId xmlns:a16="http://schemas.microsoft.com/office/drawing/2014/main" xmlns="" id="{94F52D8B-0EB8-4958-A02E-779F6025586C}"/>
              </a:ext>
            </a:extLst>
          </p:cNvPr>
          <p:cNvSpPr txBox="1"/>
          <p:nvPr/>
        </p:nvSpPr>
        <p:spPr>
          <a:xfrm>
            <a:off x="737506" y="4463144"/>
            <a:ext cx="7557407" cy="646331"/>
          </a:xfrm>
          <a:prstGeom prst="rect">
            <a:avLst/>
          </a:prstGeom>
          <a:noFill/>
        </p:spPr>
        <p:txBody>
          <a:bodyPr wrap="square" rtlCol="0">
            <a:spAutoFit/>
          </a:bodyPr>
          <a:lstStyle/>
          <a:p>
            <a:r>
              <a:rPr lang="en-US" altLang="zh-CN" dirty="0"/>
              <a:t>Image at time t                                            Image at time </a:t>
            </a:r>
            <a:r>
              <a:rPr lang="en-US" altLang="zh-CN" dirty="0" err="1"/>
              <a:t>t+dt</a:t>
            </a:r>
            <a:endParaRPr lang="zh-CN" altLang="en-US" dirty="0"/>
          </a:p>
          <a:p>
            <a:endParaRPr lang="zh-CN" altLang="en-US" dirty="0"/>
          </a:p>
        </p:txBody>
      </p:sp>
      <p:sp>
        <p:nvSpPr>
          <p:cNvPr id="18" name="矩形 17">
            <a:extLst>
              <a:ext uri="{FF2B5EF4-FFF2-40B4-BE49-F238E27FC236}">
                <a16:creationId xmlns:a16="http://schemas.microsoft.com/office/drawing/2014/main" xmlns="" id="{62A75150-FBE1-461C-89AC-3E508CB62308}"/>
              </a:ext>
            </a:extLst>
          </p:cNvPr>
          <p:cNvSpPr/>
          <p:nvPr/>
        </p:nvSpPr>
        <p:spPr>
          <a:xfrm>
            <a:off x="479651" y="5109475"/>
            <a:ext cx="8221436" cy="1200329"/>
          </a:xfrm>
          <a:prstGeom prst="rect">
            <a:avLst/>
          </a:prstGeom>
        </p:spPr>
        <p:txBody>
          <a:bodyPr wrap="square">
            <a:spAutoFit/>
          </a:bodyPr>
          <a:lstStyle/>
          <a:p>
            <a:r>
              <a:rPr lang="zh-CN" altLang="zh-CN" kern="0" dirty="0">
                <a:solidFill>
                  <a:srgbClr val="404040"/>
                </a:solidFill>
                <a:latin typeface="等线" panose="02010600030101010101" pitchFamily="2" charset="-122"/>
                <a:ea typeface="Arial" panose="020B0604020202020204" pitchFamily="34" charset="0"/>
                <a:cs typeface="Times New Roman" panose="02020603050405020304" pitchFamily="18" charset="0"/>
              </a:rPr>
              <a:t>several assumptions:</a:t>
            </a:r>
            <a:endParaRPr lang="zh-CN" altLang="zh-CN" sz="1400" kern="100" dirty="0">
              <a:latin typeface="等线" panose="02010600030101010101" pitchFamily="2" charset="-122"/>
              <a:ea typeface="等线" panose="02010600030101010101" pitchFamily="2" charset="-122"/>
              <a:cs typeface="Times New Roman" panose="02020603050405020304" pitchFamily="18" charset="0"/>
            </a:endParaRPr>
          </a:p>
          <a:p>
            <a:pPr marL="342900" lvl="0" indent="-342900">
              <a:buFont typeface="+mj-lt"/>
              <a:buAutoNum type="arabicPeriod"/>
              <a:tabLst>
                <a:tab pos="457200" algn="l"/>
              </a:tabLst>
            </a:pPr>
            <a:r>
              <a:rPr lang="zh-CN" altLang="zh-CN" b="1" kern="0" dirty="0">
                <a:solidFill>
                  <a:srgbClr val="0070C0"/>
                </a:solidFill>
                <a:latin typeface="等线" panose="02010600030101010101" pitchFamily="2" charset="-122"/>
                <a:ea typeface="Arial" panose="020B0604020202020204" pitchFamily="34" charset="0"/>
                <a:cs typeface="Times New Roman" panose="02020603050405020304" pitchFamily="18" charset="0"/>
              </a:rPr>
              <a:t>The target itself do not change</a:t>
            </a:r>
            <a:r>
              <a:rPr lang="zh-CN" altLang="zh-CN" kern="0" dirty="0">
                <a:solidFill>
                  <a:srgbClr val="404040"/>
                </a:solidFill>
                <a:latin typeface="等线" panose="02010600030101010101" pitchFamily="2" charset="-122"/>
                <a:ea typeface="Arial" panose="020B0604020202020204" pitchFamily="34" charset="0"/>
                <a:cs typeface="Times New Roman" panose="02020603050405020304" pitchFamily="18" charset="0"/>
              </a:rPr>
              <a:t>(brightness and shape) between two frames, </a:t>
            </a:r>
            <a:endParaRPr lang="zh-CN" altLang="zh-CN" sz="1400" kern="100" dirty="0">
              <a:latin typeface="等线" panose="02010600030101010101" pitchFamily="2" charset="-122"/>
              <a:ea typeface="等线" panose="02010600030101010101" pitchFamily="2" charset="-122"/>
              <a:cs typeface="Times New Roman" panose="02020603050405020304" pitchFamily="18" charset="0"/>
            </a:endParaRPr>
          </a:p>
          <a:p>
            <a:pPr marL="342900" lvl="0" indent="-342900">
              <a:buFont typeface="+mj-lt"/>
              <a:buAutoNum type="arabicPeriod"/>
              <a:tabLst>
                <a:tab pos="457200" algn="l"/>
              </a:tabLst>
            </a:pPr>
            <a:r>
              <a:rPr lang="zh-CN" altLang="zh-CN" b="1" kern="0" dirty="0">
                <a:solidFill>
                  <a:srgbClr val="0070C0"/>
                </a:solidFill>
                <a:latin typeface="等线" panose="02010600030101010101" pitchFamily="2" charset="-122"/>
                <a:cs typeface="Times New Roman" panose="02020603050405020304" pitchFamily="18" charset="0"/>
              </a:rPr>
              <a:t>The target movement is small </a:t>
            </a:r>
          </a:p>
          <a:p>
            <a:pPr marL="342900" lvl="0" indent="-342900">
              <a:buFont typeface="+mj-lt"/>
              <a:buAutoNum type="arabicPeriod"/>
              <a:tabLst>
                <a:tab pos="457200" algn="l"/>
              </a:tabLst>
            </a:pPr>
            <a:r>
              <a:rPr lang="zh-CN" altLang="zh-CN" b="1" kern="0" dirty="0">
                <a:solidFill>
                  <a:srgbClr val="0070C0"/>
                </a:solidFill>
                <a:latin typeface="等线" panose="02010600030101010101" pitchFamily="2" charset="-122"/>
                <a:cs typeface="Times New Roman" panose="02020603050405020304" pitchFamily="18" charset="0"/>
              </a:rPr>
              <a:t>Pixels within the Tracking </a:t>
            </a:r>
            <a:r>
              <a:rPr lang="en-US" altLang="zh-CN" b="1" kern="0" dirty="0">
                <a:solidFill>
                  <a:srgbClr val="0070C0"/>
                </a:solidFill>
                <a:latin typeface="等线" panose="02010600030101010101" pitchFamily="2" charset="-122"/>
                <a:cs typeface="Times New Roman" panose="02020603050405020304" pitchFamily="18" charset="0"/>
              </a:rPr>
              <a:t>block</a:t>
            </a:r>
            <a:r>
              <a:rPr lang="zh-CN" altLang="zh-CN" b="1" kern="0" dirty="0">
                <a:solidFill>
                  <a:srgbClr val="0070C0"/>
                </a:solidFill>
                <a:latin typeface="等线" panose="02010600030101010101" pitchFamily="2" charset="-122"/>
                <a:cs typeface="Times New Roman" panose="02020603050405020304" pitchFamily="18" charset="0"/>
              </a:rPr>
              <a:t> have similar motion</a:t>
            </a:r>
            <a:r>
              <a:rPr lang="zh-CN" altLang="zh-CN" kern="0" dirty="0">
                <a:solidFill>
                  <a:srgbClr val="404040"/>
                </a:solidFill>
                <a:latin typeface="等线" panose="02010600030101010101" pitchFamily="2" charset="-122"/>
                <a:ea typeface="Arial" panose="020B0604020202020204" pitchFamily="34" charset="0"/>
                <a:cs typeface="Times New Roman" panose="02020603050405020304" pitchFamily="18" charset="0"/>
              </a:rPr>
              <a:t>.</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99473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2062</TotalTime>
  <Words>827</Words>
  <Application>Microsoft Office PowerPoint</Application>
  <PresentationFormat>화면 슬라이드 쇼(4:3)</PresentationFormat>
  <Paragraphs>159</Paragraphs>
  <Slides>25</Slides>
  <Notes>11</Notes>
  <HiddenSlides>0</HiddenSlides>
  <MMClips>2</MMClips>
  <ScaleCrop>false</ScaleCrop>
  <HeadingPairs>
    <vt:vector size="6" baseType="variant">
      <vt:variant>
        <vt:lpstr>사용한 글꼴</vt:lpstr>
      </vt:variant>
      <vt:variant>
        <vt:i4>12</vt:i4>
      </vt:variant>
      <vt:variant>
        <vt:lpstr>테마</vt:lpstr>
      </vt:variant>
      <vt:variant>
        <vt:i4>1</vt:i4>
      </vt:variant>
      <vt:variant>
        <vt:lpstr>슬라이드 제목</vt:lpstr>
      </vt:variant>
      <vt:variant>
        <vt:i4>25</vt:i4>
      </vt:variant>
    </vt:vector>
  </HeadingPairs>
  <TitlesOfParts>
    <vt:vector size="38" baseType="lpstr">
      <vt:lpstr>Arial Unicode MS</vt:lpstr>
      <vt:lpstr>等线</vt:lpstr>
      <vt:lpstr>楷体_GB2312</vt:lpstr>
      <vt:lpstr>Roboto</vt:lpstr>
      <vt:lpstr>宋体</vt:lpstr>
      <vt:lpstr>楷体</vt:lpstr>
      <vt:lpstr>Arial</vt:lpstr>
      <vt:lpstr>Arial Black</vt:lpstr>
      <vt:lpstr>Calibri</vt:lpstr>
      <vt:lpstr>Calibri Light</vt:lpstr>
      <vt:lpstr>Helvetica</vt:lpstr>
      <vt:lpstr>Times New Roman</vt:lpstr>
      <vt:lpstr>Office 主题</vt:lpstr>
      <vt:lpstr>PowerPoint 프레젠테이션</vt:lpstr>
      <vt:lpstr>Parallax*  Apparent displacement, or difference in the apparent position, of an object, caused by actual change (or difference) of position of the point of observation; spec. the angular amount of such displacement or difference of position, being the angle contained between the two straight lines drawn to the object from the two different points of view, and constituting a measure of the distance of the object."</vt:lpstr>
      <vt:lpstr>Benefits of Dual-Geo. In Visible CMV Retrieval</vt:lpstr>
      <vt:lpstr>PowerPoint 프레젠테이션</vt:lpstr>
      <vt:lpstr>PowerPoint 프레젠테이션</vt:lpstr>
      <vt:lpstr>PowerPoint 프레젠테이션</vt:lpstr>
      <vt:lpstr>Diagram of FengYun Dual-Geo CMV</vt:lpstr>
      <vt:lpstr>PowerPoint 프레젠테이션</vt:lpstr>
      <vt:lpstr>1.Image tracking:</vt:lpstr>
      <vt:lpstr>PowerPoint 프레젠테이션</vt:lpstr>
      <vt:lpstr>PowerPoint 프레젠테이션</vt:lpstr>
      <vt:lpstr>PowerPoint 프레젠테이션</vt:lpstr>
      <vt:lpstr>1. Image adjustment</vt:lpstr>
      <vt:lpstr>1. Image adjustment(continue)</vt:lpstr>
      <vt:lpstr>2.Subpixel accuracy target selection</vt:lpstr>
      <vt:lpstr>3.Parallax to altitude transformation</vt:lpstr>
      <vt:lpstr>3.Parallax to altitude transformation</vt:lpstr>
      <vt:lpstr>3.Parallax to altitude transformation</vt:lpstr>
      <vt:lpstr>results</vt:lpstr>
      <vt:lpstr>PowerPoint 프레젠테이션</vt:lpstr>
      <vt:lpstr>PowerPoint 프레젠테이션</vt:lpstr>
      <vt:lpstr>Summary</vt:lpstr>
      <vt:lpstr>PowerPoint 프레젠테이션</vt:lpstr>
      <vt:lpstr>Thank you           for your attention  </vt:lpstr>
      <vt:lpstr>PowerPoint 프레젠테이션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NSMC/CMA</dc:creator>
  <cp:lastModifiedBy>Windows User</cp:lastModifiedBy>
  <cp:revision>98</cp:revision>
  <dcterms:created xsi:type="dcterms:W3CDTF">2014-06-17T07:13:25Z</dcterms:created>
  <dcterms:modified xsi:type="dcterms:W3CDTF">2018-04-23T23:12:16Z</dcterms:modified>
</cp:coreProperties>
</file>